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5" r:id="rId31"/>
    <p:sldId id="285" r:id="rId32"/>
    <p:sldId id="286" r:id="rId33"/>
    <p:sldId id="287" r:id="rId34"/>
    <p:sldId id="316" r:id="rId35"/>
    <p:sldId id="288" r:id="rId36"/>
    <p:sldId id="31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BE4E8-ED22-4EF2-B8FE-D3FBD999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7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F436DD-34B9-47B2-A42A-A9B0C2587F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3D5A29-8075-4235-8BB5-026BC3F8E9D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82D041-0823-44CF-8B42-154B7911CD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A810DD-6546-46E7-B83F-D410CDDAD34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1BF91E-E647-4D3C-AE5F-E8FE175D2FB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0F8666-9352-4CB0-AE0E-CE4B225859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E86DD3-FE98-4E35-8E3A-F309A10C57B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CE3CFB-71EB-4098-983C-E114712BF94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972907-4BF7-40C2-B0A5-5F8021367F4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BDA84D-62FF-4C05-B6FD-01C5B0A9635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95D157-3CD6-4B01-96EC-41614C3D6CA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62DF00-F13A-41D2-AEAF-2BC570674F7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CDD040-360F-4960-9E32-90DAB44932F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A176A0-88FD-4A87-8ED8-7A803057745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D9F9C-D5BE-4460-B5A5-39F8585DE73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7AB48B-06CD-42EA-BC2D-21683795DA2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EFE062B-E588-4891-9057-025A62CE67F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67D0AE-44F4-4960-B528-3B504446D82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26FCBA-433D-4843-937E-27E64007515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E2C4F4-F4E4-48F8-B440-D54F77F5658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17544C-AB04-44B3-A8E4-A66812622C7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BBF1B3-8151-4D9A-B5AE-45A1B2B6832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F4628B-A4B2-49A6-9642-868FEDFC72D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46CBC-A338-4876-8CDD-90060F987D4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DD9925-75B7-48A3-A5A0-8A0B60553B1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724D4F9-8270-4DAF-A117-330D9F86542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F0D6D7-5526-4919-9E25-2A50885BBC3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63579D-53EF-4E10-A6FE-1CD64893CFF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81CE8F-A29E-4AC0-990E-ECDB2E5D843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E777BB-37BC-417C-8783-ABE99A0B947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52FF55-F717-424D-B87E-FC8A9637BE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16B472-3BED-494A-AD4E-4531B58E4C6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F3119E-A323-48F1-91A4-0F39D70BEC3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1856A0-3F6D-4909-8AD3-DDAAEEBE72E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7190CB-9640-450E-BAE0-6E69F8F405B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0F1B96-F415-427C-8BD4-8592EE73FD7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3F6197-9B6E-4BAA-B44D-F2802E646CE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9FACC4-9B88-4076-A727-351DF6D38F8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D2E42F-D6C0-4880-949E-698A9B559F7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432678-237B-4189-9010-8386623B8E4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F87FE2-5D52-4303-9A0C-852D7E92655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4BCAE5-0C2F-4F39-9EA6-AA1AFFD85D8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031CB4-6BF1-46B4-91F1-742FA1DD5A9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4B1C0F-5E48-4866-AD08-A573B14236B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32DA5A-28EC-4A66-A7A7-551746123A3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FCB1D-EC46-4444-AA8C-A2BE1D6253F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296677-2257-468E-B122-B69EBC6B93C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1499C6-DD4E-4561-8478-2E2BA582E9A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EED186-9351-40D0-B800-81004570A84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2DEBAD-7A14-451A-95CA-6B1BA446E92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046B44-714C-401E-AD29-A9734FB882B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4A2F00-6ABC-4D73-ACEE-5E83D79898B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26AAE7-CDCF-424F-BEDB-EC3F066BB61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36EFBC-602A-48A5-A081-74DB786BD5E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345903-1510-4A7D-9260-C90F845AD45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FF83BE-0EF1-4716-9178-138783C8D42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1F3F73-B5AF-48F7-92F8-B7BB284595A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C07905-182C-43A5-85E2-10D2BEB62CA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555FEE-14C0-4F08-927C-F8467ADE686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1B810D-A0FE-4B23-B13A-3B218F7B29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0FFBE4-D16B-45D6-8D79-7CFE3764F6D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C57573-6BA6-4E3B-A55F-70A49B9595B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F9DB7-2090-471F-9E86-3DD463C98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4CFB-40B8-4943-B244-A6D335DF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6D00-9771-45BA-838B-7FE82B70F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768D-6419-4404-A338-B5E80CF1D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ED1F-1B6D-41B2-8CB0-88C52F424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B83B-F8BD-43DB-B045-CAFC506AB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6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DA41-E5F0-4C97-AF5E-AE224AC94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B857-F046-4F61-97AD-CFCBC5D89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50DC-16B9-42AF-B395-72291BDE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FB34-8EBA-4A75-B9E7-82895482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603D-66D7-4FEA-8CDB-351E35473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900F-9298-4343-9FCC-E35A2231F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3B1A52B-AA19-4F13-BEEC-8388EF6BA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gJ309LfHQ3M?version=3&amp;hl=en_US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youtube.com/watch?v=gJ309LfHQ3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Support, Protection, and Movement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388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dermis</a:t>
            </a:r>
            <a:r>
              <a:rPr lang="en-US" sz="2800" smtClean="0"/>
              <a:t> is a </a:t>
            </a:r>
            <a:r>
              <a:rPr lang="en-US" sz="2800" b="1" smtClean="0">
                <a:solidFill>
                  <a:schemeClr val="folHlink"/>
                </a:solidFill>
              </a:rPr>
              <a:t>dense connective tissue</a:t>
            </a:r>
            <a:r>
              <a:rPr lang="en-US" sz="2800" smtClean="0"/>
              <a:t> layer containing blood vessels, collagenous fibers, nerves, pigment cells, fat cells, and fibroblasts.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Dermis serves to support, nourish, and cushion the epidermis.</a:t>
            </a:r>
          </a:p>
        </p:txBody>
      </p:sp>
      <p:pic>
        <p:nvPicPr>
          <p:cNvPr id="12292" name="Picture 5" descr="09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828800"/>
            <a:ext cx="4729162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dermis may contain bony structures of dermal origin.</a:t>
            </a:r>
          </a:p>
          <a:p>
            <a:pPr eaLnBrk="1" hangingPunct="1"/>
            <a:r>
              <a:rPr lang="en-US" smtClean="0"/>
              <a:t>Ostracoderms and placoderms had heavy bony plates.</a:t>
            </a:r>
          </a:p>
          <a:p>
            <a:pPr lvl="1" eaLnBrk="1" hangingPunct="1"/>
            <a:r>
              <a:rPr lang="en-US" smtClean="0"/>
              <a:t>Living sturgeons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4" descr="24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>
            <a:fillRect/>
          </a:stretch>
        </p:blipFill>
        <p:spPr bwMode="auto">
          <a:xfrm>
            <a:off x="1524000" y="4232275"/>
            <a:ext cx="5867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Scales of fishes are bony dermal structures that evolved from the armor of Paleozoic fishes.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14340" name="Picture 5" descr="2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447800"/>
            <a:ext cx="43830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reptiles, dermal bone contributes to the armor of crocodilians, the beaded skin of some lizards, and portions of a turtle’s shell.</a:t>
            </a:r>
          </a:p>
          <a:p>
            <a:pPr eaLnBrk="1" hangingPunct="1"/>
            <a:r>
              <a:rPr lang="en-US" smtClean="0"/>
              <a:t>Dermal bone is found in the antlers of mammals.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Dermis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Claws, beaks, nails, and horns are composed of a combination of epidermal (keratinized) and dermal components.</a:t>
            </a:r>
          </a:p>
        </p:txBody>
      </p:sp>
      <p:pic>
        <p:nvPicPr>
          <p:cNvPr id="16388" name="Picture 6" descr="2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/>
          <a:stretch>
            <a:fillRect/>
          </a:stretch>
        </p:blipFill>
        <p:spPr bwMode="auto">
          <a:xfrm>
            <a:off x="26988" y="3462338"/>
            <a:ext cx="911701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Coloration in animals may be bright as in warning coloration, or subdued as in cryptic coloration.</a:t>
            </a:r>
          </a:p>
          <a:p>
            <a:pPr eaLnBrk="1" hangingPunct="1"/>
            <a:r>
              <a:rPr lang="en-US" smtClean="0"/>
              <a:t>Colors may be produced by pigments or structurally.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Structural colors</a:t>
            </a:r>
            <a:r>
              <a:rPr lang="en-US" smtClean="0"/>
              <a:t> are produced by the physical structure of the surface tissue which reflects certain light wavelengths and eliminates others.</a:t>
            </a:r>
          </a:p>
          <a:p>
            <a:pPr lvl="1" eaLnBrk="1" hangingPunct="1"/>
            <a:r>
              <a:rPr lang="en-US" smtClean="0"/>
              <a:t>Iridescent or metallic hues</a:t>
            </a:r>
          </a:p>
          <a:p>
            <a:pPr lvl="1" eaLnBrk="1" hangingPunct="1"/>
            <a:r>
              <a:rPr lang="en-US" smtClean="0"/>
              <a:t>Blue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white of these feathers is produced by minute air filled spaces that reflect white light.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9460" name="Picture 7" descr="27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8006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667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folHlink"/>
                </a:solidFill>
              </a:rPr>
              <a:t>Pigments</a:t>
            </a:r>
            <a:r>
              <a:rPr lang="en-US" sz="2400" smtClean="0"/>
              <a:t> are a varied group of large molecules that reflect light rays producing a particular color.</a:t>
            </a:r>
          </a:p>
          <a:p>
            <a:pPr eaLnBrk="1" hangingPunct="1"/>
            <a:r>
              <a:rPr lang="en-US" sz="2400" smtClean="0"/>
              <a:t>Most ectothermic invertebrates have </a:t>
            </a:r>
            <a:r>
              <a:rPr lang="en-US" sz="2400" b="1" smtClean="0">
                <a:solidFill>
                  <a:schemeClr val="folHlink"/>
                </a:solidFill>
              </a:rPr>
              <a:t>chromatophores</a:t>
            </a:r>
            <a:r>
              <a:rPr lang="en-US" sz="2400" smtClean="0"/>
              <a:t> with branching processes.</a:t>
            </a:r>
          </a:p>
          <a:p>
            <a:pPr lvl="1" eaLnBrk="1" hangingPunct="1"/>
            <a:r>
              <a:rPr lang="en-US" sz="2200" smtClean="0"/>
              <a:t>Pigment granules can be dispersed or concentrated.</a:t>
            </a:r>
          </a:p>
        </p:txBody>
      </p:sp>
      <p:pic>
        <p:nvPicPr>
          <p:cNvPr id="20484" name="Picture 6" descr="29_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>
            <a:fillRect/>
          </a:stretch>
        </p:blipFill>
        <p:spPr bwMode="auto">
          <a:xfrm>
            <a:off x="990600" y="3660775"/>
            <a:ext cx="7162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In cephalopods, each chromatophore is a sac-like cell filled with pigment granules and surrounded by muscle cells.</a:t>
            </a:r>
          </a:p>
          <a:p>
            <a:pPr lvl="1" eaLnBrk="1" hangingPunct="1"/>
            <a:r>
              <a:rPr lang="en-US" sz="2600" smtClean="0"/>
              <a:t>When the muscles contract, they spread the granules into a pigmented sheet.</a:t>
            </a:r>
          </a:p>
        </p:txBody>
      </p:sp>
      <p:pic>
        <p:nvPicPr>
          <p:cNvPr id="21508" name="Picture 6" descr="29_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/>
          <a:stretch>
            <a:fillRect/>
          </a:stretch>
        </p:blipFill>
        <p:spPr bwMode="auto">
          <a:xfrm>
            <a:off x="1066800" y="3859213"/>
            <a:ext cx="73152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Integument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chemeClr val="folHlink"/>
                </a:solidFill>
              </a:rPr>
              <a:t>integument</a:t>
            </a:r>
            <a:r>
              <a:rPr lang="en-US" smtClean="0"/>
              <a:t> is the protective outer covering of the body.</a:t>
            </a:r>
          </a:p>
          <a:p>
            <a:pPr lvl="1" eaLnBrk="1" hangingPunct="1"/>
            <a:r>
              <a:rPr lang="en-US" smtClean="0"/>
              <a:t>Includes the skin and structures associated with the skin such as hair, setae, scales, feathers, and horns.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Coloration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Melanins</a:t>
            </a:r>
            <a:r>
              <a:rPr lang="en-US" sz="2800" smtClean="0"/>
              <a:t> produce black &amp; brown, contained in </a:t>
            </a:r>
            <a:r>
              <a:rPr lang="en-US" sz="2800" b="1" smtClean="0">
                <a:solidFill>
                  <a:schemeClr val="folHlink"/>
                </a:solidFill>
              </a:rPr>
              <a:t>melanophores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Carotenoid</a:t>
            </a:r>
            <a:r>
              <a:rPr lang="en-US" sz="2800" smtClean="0"/>
              <a:t> pigments produce yellow and red colors.</a:t>
            </a:r>
          </a:p>
          <a:p>
            <a:pPr lvl="1" eaLnBrk="1" hangingPunct="1"/>
            <a:r>
              <a:rPr lang="en-US" sz="2400" smtClean="0"/>
              <a:t>Frequently contained in special pigment cells called </a:t>
            </a:r>
            <a:r>
              <a:rPr lang="en-US" sz="2400" b="1" smtClean="0">
                <a:solidFill>
                  <a:schemeClr val="folHlink"/>
                </a:solidFill>
              </a:rPr>
              <a:t>xanthophores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Iridophores</a:t>
            </a:r>
            <a:r>
              <a:rPr lang="en-US" sz="2800" smtClean="0"/>
              <a:t> are a type of chromatophore that contain crystals of guanine instead of pigment.</a:t>
            </a:r>
          </a:p>
          <a:p>
            <a:pPr lvl="1" eaLnBrk="1" hangingPunct="1"/>
            <a:r>
              <a:rPr lang="en-US" sz="2400" smtClean="0"/>
              <a:t>Silvery or metallic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Skeletons</a:t>
            </a:r>
            <a:r>
              <a:rPr lang="en-US" smtClean="0"/>
              <a:t> are supportive systems that provide protection, support, and a place for muscle attachment.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Hydrostatic Skeletons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the </a:t>
            </a:r>
            <a:r>
              <a:rPr lang="en-US" sz="2800" b="1" smtClean="0">
                <a:solidFill>
                  <a:schemeClr val="folHlink"/>
                </a:solidFill>
              </a:rPr>
              <a:t>hydrostatic skeleton</a:t>
            </a:r>
            <a:r>
              <a:rPr lang="en-US" sz="2800" smtClean="0"/>
              <a:t> of an earthworm, muscles in the body wall develop force by contracting against incompressible coelomic fluids.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Alternate contractions of circular and longitudinal muscles of the body wall enable a worm to move forward.</a:t>
            </a:r>
          </a:p>
        </p:txBody>
      </p:sp>
      <p:pic>
        <p:nvPicPr>
          <p:cNvPr id="24580" name="Picture 5" descr="2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>
            <a:fillRect/>
          </a:stretch>
        </p:blipFill>
        <p:spPr bwMode="auto">
          <a:xfrm>
            <a:off x="2209800" y="4402138"/>
            <a:ext cx="45720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Muscular Hydrostats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724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folHlink"/>
                </a:solidFill>
              </a:rPr>
              <a:t>Muscular hydrostats</a:t>
            </a:r>
            <a:r>
              <a:rPr lang="en-US" sz="2400" smtClean="0"/>
              <a:t> work because they are composed of incompressible tissues.</a:t>
            </a:r>
          </a:p>
          <a:p>
            <a:pPr eaLnBrk="1" hangingPunct="1"/>
            <a:r>
              <a:rPr lang="en-US" sz="2400" smtClean="0"/>
              <a:t>Complex movements are a result of complex arrangements of muscles.</a:t>
            </a:r>
          </a:p>
          <a:p>
            <a:pPr eaLnBrk="1" hangingPunct="1"/>
            <a:r>
              <a:rPr lang="en-US" sz="2400" smtClean="0"/>
              <a:t>Elephant’s trunk, mammal &amp; reptile tongues, cephalopod tentacles are examples.</a:t>
            </a:r>
          </a:p>
        </p:txBody>
      </p:sp>
      <p:pic>
        <p:nvPicPr>
          <p:cNvPr id="25604" name="Picture 6" descr="29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371600"/>
            <a:ext cx="48625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Rigid Skeletons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Rigid skeletons contain some kind of rigid elements.</a:t>
            </a:r>
          </a:p>
          <a:p>
            <a:pPr lvl="1" eaLnBrk="1" hangingPunct="1"/>
            <a:r>
              <a:rPr lang="en-US" smtClean="0"/>
              <a:t>Provide anchor points for pairs of opposing muscles.</a:t>
            </a:r>
          </a:p>
          <a:p>
            <a:pPr lvl="1" eaLnBrk="1" hangingPunct="1"/>
            <a:r>
              <a:rPr lang="en-US" smtClean="0"/>
              <a:t>Provides protection &amp; support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Exoskeleton</a:t>
            </a:r>
            <a:r>
              <a:rPr lang="en-US" smtClean="0"/>
              <a:t> – found in molluscs &amp; arthropods and some other invertebrates.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Endoskeleton</a:t>
            </a:r>
            <a:r>
              <a:rPr lang="en-US" smtClean="0"/>
              <a:t> – found in echinoderms, chordates, and some cnidarians.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Endoskeleton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vertebrate endoskeleton is composed of </a:t>
            </a:r>
            <a:r>
              <a:rPr lang="en-US" sz="2800" b="1" smtClean="0">
                <a:solidFill>
                  <a:schemeClr val="folHlink"/>
                </a:solidFill>
              </a:rPr>
              <a:t>bone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chemeClr val="folHlink"/>
                </a:solidFill>
              </a:rPr>
              <a:t>cartilage</a:t>
            </a:r>
            <a:r>
              <a:rPr lang="en-US" sz="2800" smtClean="0"/>
              <a:t> (types of connective tissue).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Bone provides support, protection, and serves as a reservoir for calcium and phosphorous.</a:t>
            </a:r>
          </a:p>
        </p:txBody>
      </p:sp>
      <p:pic>
        <p:nvPicPr>
          <p:cNvPr id="27652" name="Picture 5" descr="09_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6697"/>
          <a:stretch>
            <a:fillRect/>
          </a:stretch>
        </p:blipFill>
        <p:spPr bwMode="auto">
          <a:xfrm>
            <a:off x="5029200" y="4294188"/>
            <a:ext cx="33528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09_1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5548"/>
          <a:stretch>
            <a:fillRect/>
          </a:stretch>
        </p:blipFill>
        <p:spPr bwMode="auto">
          <a:xfrm>
            <a:off x="5029200" y="1371600"/>
            <a:ext cx="31273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 and Cartilage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438400"/>
          </a:xfrm>
        </p:spPr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notochord</a:t>
            </a:r>
            <a:r>
              <a:rPr lang="en-US" sz="2800" smtClean="0"/>
              <a:t> is a supportive rod found in protochordates and developing vertebrates.</a:t>
            </a:r>
          </a:p>
          <a:p>
            <a:pPr lvl="1" eaLnBrk="1" hangingPunct="1"/>
            <a:r>
              <a:rPr lang="en-US" sz="2600" smtClean="0"/>
              <a:t>Derived from mesoderm.</a:t>
            </a:r>
          </a:p>
          <a:p>
            <a:pPr lvl="1" eaLnBrk="1" hangingPunct="1"/>
            <a:r>
              <a:rPr lang="en-US" sz="2600" smtClean="0"/>
              <a:t>Except in jawless vertebrates, the notochord is replaced by the backbone.</a:t>
            </a:r>
          </a:p>
        </p:txBody>
      </p:sp>
      <p:pic>
        <p:nvPicPr>
          <p:cNvPr id="28676" name="Picture 5" descr="23_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/>
          <a:stretch>
            <a:fillRect/>
          </a:stretch>
        </p:blipFill>
        <p:spPr bwMode="auto">
          <a:xfrm>
            <a:off x="26988" y="4168775"/>
            <a:ext cx="91170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 and Cartilage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Jawless fishes and elasmobranchs have cartilaginous skeletons – a derived feature since their ancestors had bony skeletons.</a:t>
            </a:r>
          </a:p>
          <a:p>
            <a:pPr eaLnBrk="1" hangingPunct="1"/>
            <a:r>
              <a:rPr lang="en-US" smtClean="0"/>
              <a:t>Most vertebrates have bony skeletons, with some cartilaginous parts.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 and Cartilage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1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folHlink"/>
                </a:solidFill>
              </a:rPr>
              <a:t>Cartilage</a:t>
            </a:r>
            <a:r>
              <a:rPr lang="en-US" sz="2800" smtClean="0"/>
              <a:t> is a soft, pliable tissue that resists compression and is variable in form.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Hyaline cartilage has a clear, glassy appearance with </a:t>
            </a:r>
            <a:r>
              <a:rPr lang="en-US" sz="2800" b="1" smtClean="0">
                <a:solidFill>
                  <a:schemeClr val="folHlink"/>
                </a:solidFill>
              </a:rPr>
              <a:t>chondrocytes</a:t>
            </a:r>
            <a:r>
              <a:rPr lang="en-US" sz="2800" smtClean="0"/>
              <a:t> surrounded by a matrix.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No blood vessels.</a:t>
            </a:r>
          </a:p>
        </p:txBody>
      </p:sp>
      <p:pic>
        <p:nvPicPr>
          <p:cNvPr id="30724" name="Picture 6" descr="09_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6697"/>
          <a:stretch>
            <a:fillRect/>
          </a:stretch>
        </p:blipFill>
        <p:spPr bwMode="auto">
          <a:xfrm>
            <a:off x="4648200" y="2003425"/>
            <a:ext cx="449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 and Cartilage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Cartilage is often found at articulating surfaces of many bone joints, and as supporting rings of the passageways in the respiratory system.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Invertebrate Integument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invertebrates have a single-layered </a:t>
            </a:r>
            <a:r>
              <a:rPr lang="en-US" b="1" smtClean="0">
                <a:solidFill>
                  <a:schemeClr val="folHlink"/>
                </a:solidFill>
              </a:rPr>
              <a:t>epidermis</a:t>
            </a:r>
            <a:r>
              <a:rPr lang="en-US" smtClean="0"/>
              <a:t> covering the body.</a:t>
            </a:r>
          </a:p>
          <a:p>
            <a:pPr eaLnBrk="1" hangingPunct="1"/>
            <a:r>
              <a:rPr lang="en-US" smtClean="0"/>
              <a:t>Others have added a secreted noncellular </a:t>
            </a:r>
            <a:r>
              <a:rPr lang="en-US" b="1" smtClean="0">
                <a:solidFill>
                  <a:schemeClr val="folHlink"/>
                </a:solidFill>
              </a:rPr>
              <a:t>cuticle</a:t>
            </a:r>
            <a:r>
              <a:rPr lang="en-US" smtClean="0"/>
              <a:t> over the epidermis.</a:t>
            </a:r>
          </a:p>
          <a:p>
            <a:pPr lvl="1" eaLnBrk="1" hangingPunct="1"/>
            <a:r>
              <a:rPr lang="en-US" smtClean="0"/>
              <a:t>Additional protection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 and Cartilage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Cartilage similar to hyaline cartilage is found in many invertebrates.</a:t>
            </a:r>
          </a:p>
          <a:p>
            <a:pPr lvl="1" eaLnBrk="1" hangingPunct="1"/>
            <a:r>
              <a:rPr lang="en-US" smtClean="0"/>
              <a:t>Radula of gastropods</a:t>
            </a:r>
          </a:p>
          <a:p>
            <a:pPr lvl="1" eaLnBrk="1" hangingPunct="1"/>
            <a:r>
              <a:rPr lang="en-US" smtClean="0"/>
              <a:t>Lophophore of brachiopods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Bone</a:t>
            </a:r>
            <a:r>
              <a:rPr lang="en-US" smtClean="0"/>
              <a:t> is highly vascular living tissue that contains significant deposits of inorganic calcium salts.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Endochondral</a:t>
            </a:r>
            <a:r>
              <a:rPr lang="en-US" smtClean="0"/>
              <a:t> (replacement) </a:t>
            </a:r>
            <a:r>
              <a:rPr lang="en-US" b="1" smtClean="0">
                <a:solidFill>
                  <a:schemeClr val="folHlink"/>
                </a:solidFill>
              </a:rPr>
              <a:t>bone </a:t>
            </a:r>
            <a:r>
              <a:rPr lang="en-US" smtClean="0"/>
              <a:t>develops from another form of connective tissue – usually cartilage.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Intramembranous bone</a:t>
            </a:r>
            <a:r>
              <a:rPr lang="en-US" smtClean="0"/>
              <a:t> develops directly from sheets of embryonic cells.</a:t>
            </a:r>
          </a:p>
          <a:p>
            <a:pPr lvl="2" eaLnBrk="1" hangingPunct="1"/>
            <a:r>
              <a:rPr lang="en-US" smtClean="0"/>
              <a:t>Face, cranium, clavicle, dermal bone.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can vary in density.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Spongy bone</a:t>
            </a:r>
            <a:r>
              <a:rPr lang="en-US" smtClean="0"/>
              <a:t> consists of open, interlacing framework of bony tissue, oriented to give strength.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Compact bone</a:t>
            </a:r>
            <a:r>
              <a:rPr lang="en-US" smtClean="0"/>
              <a:t> is dense – the open framework of spongy bone has been filled in by additional calcium salts.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folHlink"/>
                </a:solidFill>
              </a:rPr>
              <a:t>Compact bone</a:t>
            </a:r>
            <a:r>
              <a:rPr lang="en-US" sz="2800" smtClean="0"/>
              <a:t> is composed of a calcified bone matrix arranged in sets of concentric rings - </a:t>
            </a:r>
            <a:r>
              <a:rPr lang="en-US" sz="2800" b="1" smtClean="0">
                <a:solidFill>
                  <a:schemeClr val="folHlink"/>
                </a:solidFill>
              </a:rPr>
              <a:t>osteons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Bones consist of bundles of osteons interconnected with blood vessels and nerves.</a:t>
            </a:r>
          </a:p>
        </p:txBody>
      </p:sp>
      <p:pic>
        <p:nvPicPr>
          <p:cNvPr id="35844" name="Picture 11" descr="29_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800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Between the rings are </a:t>
            </a:r>
            <a:r>
              <a:rPr lang="en-US" b="1" smtClean="0">
                <a:solidFill>
                  <a:schemeClr val="folHlink"/>
                </a:solidFill>
              </a:rPr>
              <a:t>lacunae</a:t>
            </a:r>
            <a:r>
              <a:rPr lang="en-US" smtClean="0"/>
              <a:t> (cavities) filled with </a:t>
            </a:r>
            <a:r>
              <a:rPr lang="en-US" b="1" smtClean="0">
                <a:solidFill>
                  <a:schemeClr val="folHlink"/>
                </a:solidFill>
              </a:rPr>
              <a:t>osteocytes</a:t>
            </a:r>
            <a:r>
              <a:rPr lang="en-US" smtClean="0"/>
              <a:t> (bone cells) connected by tiny passageways that distribute nutrients.</a:t>
            </a:r>
          </a:p>
          <a:p>
            <a:pPr eaLnBrk="1" hangingPunct="1"/>
            <a:endParaRPr lang="en-US" smtClean="0"/>
          </a:p>
        </p:txBody>
      </p:sp>
      <p:pic>
        <p:nvPicPr>
          <p:cNvPr id="36868" name="Picture 4" descr="29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/>
          <a:stretch>
            <a:fillRect/>
          </a:stretch>
        </p:blipFill>
        <p:spPr bwMode="auto">
          <a:xfrm>
            <a:off x="1371600" y="3808413"/>
            <a:ext cx="31083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29_0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/>
          <a:stretch>
            <a:fillRect/>
          </a:stretch>
        </p:blipFill>
        <p:spPr bwMode="auto">
          <a:xfrm>
            <a:off x="4495800" y="3841750"/>
            <a:ext cx="3886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– Dynamic Tissue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is a dynamic tissue.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Osteoclasts</a:t>
            </a:r>
            <a:r>
              <a:rPr lang="en-US" smtClean="0"/>
              <a:t> are bone resorbing cells.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Osteoblasts</a:t>
            </a:r>
            <a:r>
              <a:rPr lang="en-US" smtClean="0"/>
              <a:t> are bone building cells.</a:t>
            </a:r>
          </a:p>
          <a:p>
            <a:pPr eaLnBrk="1" hangingPunct="1"/>
            <a:r>
              <a:rPr lang="en-US" smtClean="0"/>
              <a:t>Both processes occur together so that new osteons are formed as old ones are resorbed.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– Dynamic Tissue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Hormones (</a:t>
            </a:r>
            <a:r>
              <a:rPr lang="en-US" b="1" smtClean="0">
                <a:solidFill>
                  <a:schemeClr val="folHlink"/>
                </a:solidFill>
              </a:rPr>
              <a:t>parathyroid hormone</a:t>
            </a:r>
            <a:r>
              <a:rPr lang="en-US" smtClean="0"/>
              <a:t> for resorption and </a:t>
            </a:r>
            <a:r>
              <a:rPr lang="en-US" b="1" smtClean="0">
                <a:solidFill>
                  <a:schemeClr val="folHlink"/>
                </a:solidFill>
              </a:rPr>
              <a:t>calcitonin</a:t>
            </a:r>
            <a:r>
              <a:rPr lang="en-US" smtClean="0"/>
              <a:t> for deposition) are responsible for maintaining a constant calcium level in the blood.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Skeleton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Axial skeleton</a:t>
            </a:r>
            <a:r>
              <a:rPr lang="en-US" sz="2800" smtClean="0"/>
              <a:t> includes the skull, vertebral column, ribs, and sternum.</a:t>
            </a:r>
          </a:p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Appendicular skeleton</a:t>
            </a:r>
            <a:r>
              <a:rPr lang="en-US" sz="2800" smtClean="0"/>
              <a:t> includes the limbs and pectoral and pelvic girdles.</a:t>
            </a:r>
          </a:p>
        </p:txBody>
      </p:sp>
      <p:pic>
        <p:nvPicPr>
          <p:cNvPr id="39940" name="Picture 6" descr="29_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57325"/>
            <a:ext cx="34210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Skeleton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 time, the number of skull bones has been reduced from as many as 180 in some early fishes to 35 or fewer in mammals.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Skeleton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743200"/>
          </a:xfrm>
        </p:spPr>
        <p:txBody>
          <a:bodyPr/>
          <a:lstStyle/>
          <a:p>
            <a:pPr eaLnBrk="1" hangingPunct="1"/>
            <a:r>
              <a:rPr lang="en-US" sz="2800" smtClean="0"/>
              <a:t>The vertebral column serves as the main stiffening axis. </a:t>
            </a:r>
          </a:p>
          <a:p>
            <a:pPr lvl="1" eaLnBrk="1" hangingPunct="1"/>
            <a:r>
              <a:rPr lang="en-US" sz="2600" smtClean="0"/>
              <a:t>In fishes it provides points for muscle attachment, provides stiffness, and preserves body shape during muscle contraction – much like the notochord from which it is derived.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1988" name="Picture 5" descr="29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"/>
          <a:stretch>
            <a:fillRect/>
          </a:stretch>
        </p:blipFill>
        <p:spPr bwMode="auto">
          <a:xfrm>
            <a:off x="1524000" y="4230688"/>
            <a:ext cx="579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Invertebrate Integument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Molluscs have a delicate epidermis.</a:t>
            </a:r>
          </a:p>
          <a:p>
            <a:pPr lvl="1" eaLnBrk="1" hangingPunct="1"/>
            <a:r>
              <a:rPr lang="en-US" smtClean="0"/>
              <a:t>Protection is provided by the shell.</a:t>
            </a:r>
          </a:p>
          <a:p>
            <a:pPr lvl="1" eaLnBrk="1" hangingPunct="1"/>
            <a:r>
              <a:rPr lang="en-US" smtClean="0"/>
              <a:t>Cephalopods have a more complex epidermis with a cuticle, simple epidermis, layer of connective tissue, &amp; a layer of iridocytes.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Skeleton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vertebrates have paired appendages.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Pectoral and pelvic fins in fishes supported by the </a:t>
            </a:r>
            <a:r>
              <a:rPr lang="en-US" b="1" smtClean="0">
                <a:solidFill>
                  <a:schemeClr val="folHlink"/>
                </a:solidFill>
              </a:rPr>
              <a:t>pectoral and pelvic girdles</a:t>
            </a:r>
            <a:r>
              <a:rPr lang="en-US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Tetrapods have two pairs of </a:t>
            </a:r>
            <a:r>
              <a:rPr lang="en-US" b="1" smtClean="0">
                <a:solidFill>
                  <a:schemeClr val="folHlink"/>
                </a:solidFill>
              </a:rPr>
              <a:t>pentadactyl</a:t>
            </a:r>
            <a:r>
              <a:rPr lang="en-US" smtClean="0"/>
              <a:t> limbs (although they may be highly modified through bone loss or fusion).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pelvic girdle is generally firmly attached to the axial skeleton, while the pectoral girdle is more loosely attached.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Movement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animal movement depends on </a:t>
            </a:r>
            <a:r>
              <a:rPr lang="en-US" b="1" smtClean="0">
                <a:solidFill>
                  <a:schemeClr val="folHlink"/>
                </a:solidFill>
              </a:rPr>
              <a:t>contractile proteins</a:t>
            </a:r>
            <a:r>
              <a:rPr lang="en-US" smtClean="0"/>
              <a:t> which can change their shape to relax or contract.</a:t>
            </a:r>
          </a:p>
          <a:p>
            <a:pPr lvl="1" eaLnBrk="1" hangingPunct="1"/>
            <a:r>
              <a:rPr lang="en-US" smtClean="0"/>
              <a:t>These fibrils will contract when powered by </a:t>
            </a:r>
            <a:r>
              <a:rPr lang="en-US" b="1" smtClean="0">
                <a:solidFill>
                  <a:schemeClr val="folHlink"/>
                </a:solidFill>
              </a:rPr>
              <a:t>ATP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Actin</a:t>
            </a:r>
            <a:r>
              <a:rPr lang="en-US" smtClean="0"/>
              <a:t> and </a:t>
            </a:r>
            <a:r>
              <a:rPr lang="en-US" b="1" smtClean="0">
                <a:solidFill>
                  <a:schemeClr val="folHlink"/>
                </a:solidFill>
              </a:rPr>
              <a:t>myosin</a:t>
            </a:r>
            <a:r>
              <a:rPr lang="en-US" smtClean="0"/>
              <a:t> form a contractile system found in most animals.</a:t>
            </a:r>
          </a:p>
          <a:p>
            <a:pPr lvl="1" eaLnBrk="1" hangingPunct="1"/>
            <a:r>
              <a:rPr lang="en-US" smtClean="0"/>
              <a:t>Cilia and flagella utilize different proteins.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1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>
            <a:fillRect/>
          </a:stretch>
        </p:blipFill>
        <p:spPr bwMode="auto">
          <a:xfrm>
            <a:off x="0" y="3951288"/>
            <a:ext cx="53340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Ameboid Movement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Ameboid movement is found in amebas, white blood cells, and embryonic cells.</a:t>
            </a:r>
          </a:p>
          <a:p>
            <a:pPr eaLnBrk="1" hangingPunct="1"/>
            <a:r>
              <a:rPr lang="en-US" sz="2400" smtClean="0"/>
              <a:t>Movement using </a:t>
            </a:r>
            <a:r>
              <a:rPr lang="en-US" sz="2400" b="1" smtClean="0">
                <a:solidFill>
                  <a:schemeClr val="folHlink"/>
                </a:solidFill>
              </a:rPr>
              <a:t>pseudopods</a:t>
            </a:r>
            <a:r>
              <a:rPr lang="en-US" sz="2400" smtClean="0"/>
              <a:t> depends on actin and myosin.</a:t>
            </a:r>
          </a:p>
        </p:txBody>
      </p:sp>
      <p:pic>
        <p:nvPicPr>
          <p:cNvPr id="45061" name="Picture 5" descr="11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524000"/>
            <a:ext cx="46355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Ciliary and Flagellar Movement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9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folHlink"/>
                </a:solidFill>
              </a:rPr>
              <a:t>Cilia</a:t>
            </a:r>
            <a:r>
              <a:rPr lang="en-US" sz="2400" smtClean="0"/>
              <a:t> are found throughout the animal kingdom (except in nematodes, rare in arthropods).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Uniform in diameter (.2-.5 </a:t>
            </a:r>
            <a:r>
              <a:rPr lang="en-US" sz="2200" smtClean="0">
                <a:cs typeface="Arial" pitchFamily="34" charset="0"/>
              </a:rPr>
              <a:t>µm) and structure.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folHlink"/>
                </a:solidFill>
                <a:cs typeface="Arial" pitchFamily="34" charset="0"/>
              </a:rPr>
              <a:t>Basal body</a:t>
            </a:r>
            <a:r>
              <a:rPr lang="en-US" sz="2200" smtClean="0">
                <a:cs typeface="Arial" pitchFamily="34" charset="0"/>
              </a:rPr>
              <a:t> similar to a centriole – 9 triplets of microtubules composed of the protein </a:t>
            </a:r>
            <a:r>
              <a:rPr lang="en-US" sz="2200" b="1" smtClean="0">
                <a:solidFill>
                  <a:schemeClr val="folHlink"/>
                </a:solidFill>
                <a:cs typeface="Arial" pitchFamily="34" charset="0"/>
              </a:rPr>
              <a:t>tubulin</a:t>
            </a:r>
            <a:r>
              <a:rPr lang="en-US" sz="2200" smtClean="0">
                <a:cs typeface="Arial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cs typeface="Arial" pitchFamily="34" charset="0"/>
              </a:rPr>
              <a:t>Cilium has 9 pairs surrounding two individual microtubules.</a:t>
            </a:r>
          </a:p>
        </p:txBody>
      </p:sp>
      <p:pic>
        <p:nvPicPr>
          <p:cNvPr id="46084" name="Picture 5" descr="29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600200"/>
            <a:ext cx="4160837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Ciliary and Flagellar Movement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>
                <a:solidFill>
                  <a:schemeClr val="folHlink"/>
                </a:solidFill>
              </a:rPr>
              <a:t>flagellum</a:t>
            </a:r>
            <a:r>
              <a:rPr lang="en-US" sz="2800" smtClean="0"/>
              <a:t> is a whiplike structure longer than a cilium and usually present singly.</a:t>
            </a:r>
          </a:p>
          <a:p>
            <a:pPr eaLnBrk="1" hangingPunct="1"/>
            <a:r>
              <a:rPr lang="en-US" sz="2800" smtClean="0"/>
              <a:t>Structure is the same.</a:t>
            </a:r>
          </a:p>
          <a:p>
            <a:pPr eaLnBrk="1" hangingPunct="1"/>
            <a:r>
              <a:rPr lang="en-US" sz="2800" smtClean="0"/>
              <a:t>Different beating pattern.</a:t>
            </a:r>
          </a:p>
        </p:txBody>
      </p:sp>
      <p:pic>
        <p:nvPicPr>
          <p:cNvPr id="47108" name="Picture 6" descr="29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1125"/>
            <a:ext cx="34686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Muscular Movement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148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Muscle cells (</a:t>
            </a:r>
            <a:r>
              <a:rPr lang="en-US" sz="2400" b="1" smtClean="0">
                <a:solidFill>
                  <a:schemeClr val="folHlink"/>
                </a:solidFill>
              </a:rPr>
              <a:t>fibers</a:t>
            </a:r>
            <a:r>
              <a:rPr lang="en-US" sz="2400" smtClean="0"/>
              <a:t>) can only do work by contraction.</a:t>
            </a:r>
          </a:p>
          <a:p>
            <a:pPr lvl="1" eaLnBrk="1" hangingPunct="1"/>
            <a:r>
              <a:rPr lang="en-US" sz="2200" smtClean="0"/>
              <a:t>They can’t actively lengthen.</a:t>
            </a:r>
          </a:p>
          <a:p>
            <a:pPr lvl="1" eaLnBrk="1" hangingPunct="1"/>
            <a:r>
              <a:rPr lang="en-US" sz="2200" smtClean="0"/>
              <a:t>They are often arranged in opposing pairs.</a:t>
            </a:r>
          </a:p>
          <a:p>
            <a:pPr lvl="1" eaLnBrk="1" hangingPunct="1"/>
            <a:r>
              <a:rPr lang="en-US" sz="2200" smtClean="0"/>
              <a:t>Three types of muscle tissue.</a:t>
            </a:r>
          </a:p>
          <a:p>
            <a:pPr lvl="2" eaLnBrk="1" hangingPunct="1"/>
            <a:r>
              <a:rPr lang="en-US" sz="2000" smtClean="0"/>
              <a:t>Skeletal</a:t>
            </a:r>
          </a:p>
          <a:p>
            <a:pPr lvl="2" eaLnBrk="1" hangingPunct="1"/>
            <a:r>
              <a:rPr lang="en-US" sz="2000" smtClean="0"/>
              <a:t>Smooth</a:t>
            </a:r>
          </a:p>
          <a:p>
            <a:pPr lvl="2" eaLnBrk="1" hangingPunct="1"/>
            <a:r>
              <a:rPr lang="en-US" sz="2000" smtClean="0"/>
              <a:t>Cardiac</a:t>
            </a:r>
          </a:p>
        </p:txBody>
      </p:sp>
      <p:pic>
        <p:nvPicPr>
          <p:cNvPr id="48132" name="Picture 5" descr="49_27MuscleBoneMovement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4196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Muscle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Skeletal, (striated) muscle</a:t>
            </a:r>
            <a:r>
              <a:rPr lang="en-US" sz="2800" smtClean="0"/>
              <a:t> appears to be striped.</a:t>
            </a:r>
          </a:p>
          <a:p>
            <a:pPr eaLnBrk="1" hangingPunct="1"/>
            <a:r>
              <a:rPr lang="en-US" sz="2800" smtClean="0"/>
              <a:t>Multinucleate fibers</a:t>
            </a:r>
          </a:p>
          <a:p>
            <a:pPr eaLnBrk="1" hangingPunct="1"/>
            <a:r>
              <a:rPr lang="en-US" sz="2800" smtClean="0"/>
              <a:t>Attached to skeletal elements.</a:t>
            </a:r>
          </a:p>
          <a:p>
            <a:pPr eaLnBrk="1" hangingPunct="1"/>
            <a:r>
              <a:rPr lang="en-US" sz="2800" smtClean="0"/>
              <a:t>Voluntary</a:t>
            </a:r>
          </a:p>
          <a:p>
            <a:pPr eaLnBrk="1" hangingPunct="1"/>
            <a:r>
              <a:rPr lang="en-US" sz="2800" smtClean="0"/>
              <a:t>Fast acting, but fatigues quickly.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9156" name="Picture 7" descr="29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513" b="7025"/>
          <a:stretch>
            <a:fillRect/>
          </a:stretch>
        </p:blipFill>
        <p:spPr bwMode="auto">
          <a:xfrm>
            <a:off x="4191000" y="1828800"/>
            <a:ext cx="4953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 Muscle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3048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folHlink"/>
                </a:solidFill>
              </a:rPr>
              <a:t>Smooth muscle</a:t>
            </a:r>
            <a:r>
              <a:rPr lang="en-US" sz="2400" smtClean="0"/>
              <a:t> lacks striations.</a:t>
            </a:r>
          </a:p>
          <a:p>
            <a:pPr eaLnBrk="1" hangingPunct="1"/>
            <a:r>
              <a:rPr lang="en-US" sz="2400" smtClean="0"/>
              <a:t>Single nucleus</a:t>
            </a:r>
          </a:p>
          <a:p>
            <a:pPr eaLnBrk="1" hangingPunct="1"/>
            <a:r>
              <a:rPr lang="en-US" sz="2400" smtClean="0"/>
              <a:t>Involuntary</a:t>
            </a:r>
          </a:p>
          <a:p>
            <a:pPr eaLnBrk="1" hangingPunct="1"/>
            <a:r>
              <a:rPr lang="en-US" sz="2400" smtClean="0"/>
              <a:t>Slow acting, but can maintain prolonged contractions.</a:t>
            </a:r>
          </a:p>
          <a:p>
            <a:pPr eaLnBrk="1" hangingPunct="1"/>
            <a:r>
              <a:rPr lang="en-US" sz="2400" smtClean="0"/>
              <a:t>Muscles of the stomach, intestines, uterus are smooth muscle.</a:t>
            </a:r>
          </a:p>
        </p:txBody>
      </p:sp>
      <p:pic>
        <p:nvPicPr>
          <p:cNvPr id="50180" name="Picture 5" descr="29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/>
          <a:stretch>
            <a:fillRect/>
          </a:stretch>
        </p:blipFill>
        <p:spPr bwMode="auto">
          <a:xfrm>
            <a:off x="1981200" y="4124325"/>
            <a:ext cx="5257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Cardiac Muscle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971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Cardiac muscle</a:t>
            </a:r>
            <a:r>
              <a:rPr lang="en-US" sz="2800" smtClean="0"/>
              <a:t>, found only in the heart, is striated and fast acting like skeletal muscle.</a:t>
            </a:r>
          </a:p>
          <a:p>
            <a:pPr eaLnBrk="1" hangingPunct="1"/>
            <a:r>
              <a:rPr lang="en-US" sz="2800" smtClean="0"/>
              <a:t>Involuntary, with one nucleus per fiber like smooth muscle.</a:t>
            </a:r>
          </a:p>
          <a:p>
            <a:pPr eaLnBrk="1" hangingPunct="1"/>
            <a:r>
              <a:rPr lang="en-US" sz="2800" smtClean="0"/>
              <a:t>Fibers are joined by junctional complexes called </a:t>
            </a:r>
            <a:r>
              <a:rPr lang="en-US" sz="2800" b="1" smtClean="0">
                <a:solidFill>
                  <a:schemeClr val="folHlink"/>
                </a:solidFill>
              </a:rPr>
              <a:t>intercalated discs</a:t>
            </a:r>
            <a:r>
              <a:rPr lang="en-US" sz="2800" smtClean="0"/>
              <a:t>.</a:t>
            </a:r>
          </a:p>
        </p:txBody>
      </p:sp>
      <p:pic>
        <p:nvPicPr>
          <p:cNvPr id="51204" name="Picture 5" descr="29_1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10539"/>
          <a:stretch>
            <a:fillRect/>
          </a:stretch>
        </p:blipFill>
        <p:spPr bwMode="auto">
          <a:xfrm>
            <a:off x="1676400" y="4376738"/>
            <a:ext cx="54102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skeletal </a:t>
            </a:r>
            <a:r>
              <a:rPr lang="en-US" sz="2800" b="1" smtClean="0">
                <a:solidFill>
                  <a:schemeClr val="folHlink"/>
                </a:solidFill>
              </a:rPr>
              <a:t>muscle</a:t>
            </a:r>
            <a:r>
              <a:rPr lang="en-US" sz="2800" smtClean="0"/>
              <a:t> consists of a bundle of long </a:t>
            </a:r>
            <a:r>
              <a:rPr lang="en-US" sz="2800" b="1" smtClean="0">
                <a:solidFill>
                  <a:schemeClr val="folHlink"/>
                </a:solidFill>
              </a:rPr>
              <a:t>fibers</a:t>
            </a:r>
            <a:r>
              <a:rPr lang="en-US" sz="2800" smtClean="0"/>
              <a:t> running parallel to the length of the muscle.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muscle </a:t>
            </a:r>
            <a:r>
              <a:rPr lang="en-US" sz="2800" b="1" smtClean="0">
                <a:solidFill>
                  <a:schemeClr val="folHlink"/>
                </a:solidFill>
              </a:rPr>
              <a:t>fiber</a:t>
            </a:r>
            <a:r>
              <a:rPr lang="en-US" sz="2800" smtClean="0"/>
              <a:t> is itself a bundle of smaller </a:t>
            </a:r>
            <a:r>
              <a:rPr lang="en-US" sz="2800" b="1" smtClean="0">
                <a:solidFill>
                  <a:schemeClr val="folHlink"/>
                </a:solidFill>
              </a:rPr>
              <a:t>myofibrils</a:t>
            </a:r>
            <a:r>
              <a:rPr lang="en-US" sz="2800" smtClean="0"/>
              <a:t> arranged longitudinally.</a:t>
            </a:r>
          </a:p>
        </p:txBody>
      </p:sp>
      <p:pic>
        <p:nvPicPr>
          <p:cNvPr id="52228" name="Picture 5" descr="2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r="45000"/>
          <a:stretch>
            <a:fillRect/>
          </a:stretch>
        </p:blipFill>
        <p:spPr bwMode="auto">
          <a:xfrm>
            <a:off x="4267200" y="1651000"/>
            <a:ext cx="4876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Invertebrate Integument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91000" cy="4648200"/>
          </a:xfrm>
        </p:spPr>
        <p:txBody>
          <a:bodyPr/>
          <a:lstStyle/>
          <a:p>
            <a:pPr eaLnBrk="1" hangingPunct="1"/>
            <a:r>
              <a:rPr lang="en-US" sz="2400" smtClean="0"/>
              <a:t>Arthropods have a complex integument that provides protection and skeletal support.</a:t>
            </a:r>
          </a:p>
          <a:p>
            <a:pPr lvl="1" eaLnBrk="1" hangingPunct="1"/>
            <a:r>
              <a:rPr lang="en-US" sz="2200" smtClean="0"/>
              <a:t>Single layered epidermis (</a:t>
            </a:r>
            <a:r>
              <a:rPr lang="en-US" sz="2200" b="1" smtClean="0">
                <a:solidFill>
                  <a:schemeClr val="folHlink"/>
                </a:solidFill>
              </a:rPr>
              <a:t>hypodermis</a:t>
            </a:r>
            <a:r>
              <a:rPr lang="en-US" sz="2200" smtClean="0"/>
              <a:t>) which secretes a complex cuticle.</a:t>
            </a:r>
          </a:p>
          <a:p>
            <a:pPr lvl="2" eaLnBrk="1" hangingPunct="1"/>
            <a:r>
              <a:rPr lang="en-US" sz="2000" b="1" smtClean="0">
                <a:solidFill>
                  <a:schemeClr val="folHlink"/>
                </a:solidFill>
              </a:rPr>
              <a:t>Procuticle</a:t>
            </a:r>
            <a:r>
              <a:rPr lang="en-US" sz="2000" smtClean="0"/>
              <a:t> – layers of chitin and protein.</a:t>
            </a:r>
          </a:p>
          <a:p>
            <a:pPr lvl="2" eaLnBrk="1" hangingPunct="1"/>
            <a:r>
              <a:rPr lang="en-US" sz="2000" b="1" smtClean="0">
                <a:solidFill>
                  <a:schemeClr val="folHlink"/>
                </a:solidFill>
              </a:rPr>
              <a:t>Epicuticle</a:t>
            </a:r>
            <a:r>
              <a:rPr lang="en-US" sz="2000" smtClean="0"/>
              <a:t> – moisture proofing barrier.</a:t>
            </a:r>
          </a:p>
        </p:txBody>
      </p:sp>
      <p:pic>
        <p:nvPicPr>
          <p:cNvPr id="7172" name="Picture 5" descr="29_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600200"/>
            <a:ext cx="46069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819400"/>
          </a:xfrm>
        </p:spPr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chemeClr val="folHlink"/>
                </a:solidFill>
              </a:rPr>
              <a:t>myofibrils</a:t>
            </a:r>
            <a:r>
              <a:rPr lang="en-US" sz="2400" smtClean="0"/>
              <a:t> are composed of two kinds of </a:t>
            </a:r>
            <a:r>
              <a:rPr lang="en-US" sz="2400" b="1" smtClean="0">
                <a:solidFill>
                  <a:schemeClr val="folHlink"/>
                </a:solidFill>
              </a:rPr>
              <a:t>filaments</a:t>
            </a:r>
            <a:r>
              <a:rPr lang="en-US" sz="2400" smtClean="0"/>
              <a:t>:</a:t>
            </a:r>
          </a:p>
          <a:p>
            <a:pPr lvl="1" eaLnBrk="1" hangingPunct="1"/>
            <a:r>
              <a:rPr lang="en-US" sz="2200" smtClean="0"/>
              <a:t>Thin filaments, consisting of two strands of </a:t>
            </a:r>
            <a:r>
              <a:rPr lang="en-US" sz="2200" b="1" smtClean="0">
                <a:solidFill>
                  <a:schemeClr val="folHlink"/>
                </a:solidFill>
              </a:rPr>
              <a:t>actin</a:t>
            </a:r>
            <a:r>
              <a:rPr lang="en-US" sz="2200" smtClean="0"/>
              <a:t> and one strand of regulatory protein.</a:t>
            </a:r>
          </a:p>
          <a:p>
            <a:pPr lvl="1" eaLnBrk="1" hangingPunct="1"/>
            <a:r>
              <a:rPr lang="en-US" sz="2200" smtClean="0"/>
              <a:t>Thick filaments, staggered arrays of </a:t>
            </a:r>
            <a:r>
              <a:rPr lang="en-US" sz="2200" b="1" smtClean="0">
                <a:solidFill>
                  <a:schemeClr val="folHlink"/>
                </a:solidFill>
              </a:rPr>
              <a:t>myosin</a:t>
            </a:r>
            <a:r>
              <a:rPr lang="en-US" sz="2200" smtClean="0"/>
              <a:t> molecules.</a:t>
            </a:r>
          </a:p>
          <a:p>
            <a:pPr lvl="1" eaLnBrk="1" hangingPunct="1"/>
            <a:r>
              <a:rPr lang="en-US" sz="2200" smtClean="0"/>
              <a:t>The functional unit of the myofibril is a </a:t>
            </a:r>
            <a:r>
              <a:rPr lang="en-US" sz="2200" b="1" smtClean="0">
                <a:solidFill>
                  <a:schemeClr val="folHlink"/>
                </a:solidFill>
              </a:rPr>
              <a:t>sarcomere</a:t>
            </a:r>
            <a:r>
              <a:rPr lang="en-US" sz="2200" smtClean="0"/>
              <a:t>.</a:t>
            </a:r>
          </a:p>
        </p:txBody>
      </p:sp>
      <p:pic>
        <p:nvPicPr>
          <p:cNvPr id="53252" name="Picture 5" descr="2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3580"/>
          <a:stretch>
            <a:fillRect/>
          </a:stretch>
        </p:blipFill>
        <p:spPr bwMode="auto">
          <a:xfrm>
            <a:off x="4724400" y="3908425"/>
            <a:ext cx="4419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29_1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/>
          <a:stretch>
            <a:fillRect/>
          </a:stretch>
        </p:blipFill>
        <p:spPr bwMode="auto">
          <a:xfrm>
            <a:off x="0" y="4572000"/>
            <a:ext cx="48625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Actin and myosin are contractile proteins.</a:t>
            </a:r>
          </a:p>
          <a:p>
            <a:pPr eaLnBrk="1" hangingPunct="1"/>
            <a:endParaRPr lang="en-US" smtClean="0"/>
          </a:p>
        </p:txBody>
      </p:sp>
      <p:pic>
        <p:nvPicPr>
          <p:cNvPr id="54276" name="Picture 4" descr="29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>
            <a:fillRect/>
          </a:stretch>
        </p:blipFill>
        <p:spPr bwMode="auto">
          <a:xfrm>
            <a:off x="0" y="3352800"/>
            <a:ext cx="91170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29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/>
          <a:stretch>
            <a:fillRect/>
          </a:stretch>
        </p:blipFill>
        <p:spPr bwMode="auto">
          <a:xfrm>
            <a:off x="609600" y="3916363"/>
            <a:ext cx="79248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Contraction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Striated muscle contraction is explained by the </a:t>
            </a:r>
            <a:r>
              <a:rPr lang="en-US" sz="2400" b="1" smtClean="0">
                <a:solidFill>
                  <a:schemeClr val="folHlink"/>
                </a:solidFill>
              </a:rPr>
              <a:t>sliding filament hypothesis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Actin &amp; myosin filaments become linked together by cross bridges (myosin heads), which act as levers to pull the filaments past each other.</a:t>
            </a:r>
          </a:p>
          <a:p>
            <a:pPr eaLnBrk="1" hangingPunct="1"/>
            <a:r>
              <a:rPr lang="en-US" sz="2400" smtClean="0"/>
              <a:t>Z-lines pulled closer together, sarcomere shortens.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Contraction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contract in response to nerve stimulation.</a:t>
            </a:r>
          </a:p>
          <a:p>
            <a:pPr eaLnBrk="1" hangingPunct="1"/>
            <a:r>
              <a:rPr lang="en-US" smtClean="0"/>
              <a:t>Skeletal muscles are innervated by </a:t>
            </a:r>
            <a:r>
              <a:rPr lang="en-US" b="1" smtClean="0">
                <a:solidFill>
                  <a:schemeClr val="folHlink"/>
                </a:solidFill>
              </a:rPr>
              <a:t>motor neurons</a:t>
            </a:r>
            <a:r>
              <a:rPr lang="en-US" smtClean="0"/>
              <a:t> whose cell bodies are in the spinal cord.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Contraction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motor neuron has many terminal branches that may innervate many muscle fibers.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>
                <a:solidFill>
                  <a:schemeClr val="folHlink"/>
                </a:solidFill>
              </a:rPr>
              <a:t>motor unit</a:t>
            </a:r>
            <a:r>
              <a:rPr lang="en-US" smtClean="0"/>
              <a:t> includes the motor neuron and all the fibers it innervates.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Neuromuscular Junction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place where a motor axon terminates on a muscle fiber is called the </a:t>
            </a:r>
            <a:r>
              <a:rPr lang="en-US" b="1" smtClean="0">
                <a:solidFill>
                  <a:schemeClr val="folHlink"/>
                </a:solidFill>
              </a:rPr>
              <a:t>neuromuscular junction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chemeClr val="folHlink"/>
                </a:solidFill>
              </a:rPr>
              <a:t>synaptic cleft</a:t>
            </a:r>
            <a:r>
              <a:rPr lang="en-US" smtClean="0"/>
              <a:t> is a small gap that separates the nerve fiber &amp; muscle fiber.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Acetylcholine</a:t>
            </a:r>
            <a:r>
              <a:rPr lang="en-US" smtClean="0"/>
              <a:t> is stored in </a:t>
            </a:r>
            <a:r>
              <a:rPr lang="en-US" b="1" smtClean="0">
                <a:solidFill>
                  <a:schemeClr val="folHlink"/>
                </a:solidFill>
              </a:rPr>
              <a:t>synaptic vesicles</a:t>
            </a:r>
            <a:r>
              <a:rPr lang="en-US" smtClean="0"/>
              <a:t> in the neuron.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Neuromuscular Junction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When a nerve impulse arrives, acetylcholine is released into the cleft starting a wave of depolarization in the muscle fiber.</a:t>
            </a:r>
          </a:p>
        </p:txBody>
      </p:sp>
      <p:pic>
        <p:nvPicPr>
          <p:cNvPr id="59396" name="Picture 6" descr="2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"/>
          <a:stretch>
            <a:fillRect/>
          </a:stretch>
        </p:blipFill>
        <p:spPr bwMode="auto">
          <a:xfrm>
            <a:off x="762000" y="2990850"/>
            <a:ext cx="75311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Excitation-Contraction Coupling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resting state, muscle shortening does not occur because thin tropomyosin strands on the actin myofilaments lie in a position that prevents the myosin heads from attaching to actin.</a:t>
            </a:r>
          </a:p>
        </p:txBody>
      </p:sp>
      <p:pic>
        <p:nvPicPr>
          <p:cNvPr id="60420" name="Picture 4" descr="29_1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/>
          <a:stretch>
            <a:fillRect/>
          </a:stretch>
        </p:blipFill>
        <p:spPr bwMode="auto">
          <a:xfrm>
            <a:off x="0" y="4168775"/>
            <a:ext cx="91170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Excitation-Contraction Coupling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the muscle is stimulated, calcium ions are released that bind to troponin.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This causes a change in shape that causes the tropomyosin to move out of the way exposing binding sites on the actin molecule.</a:t>
            </a:r>
          </a:p>
        </p:txBody>
      </p:sp>
      <p:pic>
        <p:nvPicPr>
          <p:cNvPr id="61444" name="Picture 5" descr="29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381125"/>
            <a:ext cx="47275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for Contraction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for muscle contraction comes from ATP.</a:t>
            </a:r>
          </a:p>
          <a:p>
            <a:pPr lvl="1" eaLnBrk="1" hangingPunct="1"/>
            <a:r>
              <a:rPr lang="en-US" smtClean="0"/>
              <a:t>ATP is synthesized during </a:t>
            </a:r>
            <a:r>
              <a:rPr lang="en-US" b="1" smtClean="0">
                <a:solidFill>
                  <a:schemeClr val="folHlink"/>
                </a:solidFill>
              </a:rPr>
              <a:t>aerobic metabolism</a:t>
            </a:r>
            <a:r>
              <a:rPr lang="en-US" smtClean="0"/>
              <a:t>.</a:t>
            </a: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3276600" y="6553200"/>
            <a:ext cx="2417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800">
                <a:hlinkClick r:id="rId4"/>
              </a:rPr>
              <a:t>http://www.youtube.com/watch?v=gJ309LfHQ3M</a:t>
            </a:r>
            <a:endParaRPr lang="en-US" sz="800"/>
          </a:p>
        </p:txBody>
      </p:sp>
      <p:pic>
        <p:nvPicPr>
          <p:cNvPr id="3" name="gJ309LfHQ3M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48063"/>
            <a:ext cx="353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Invertebrate Integument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The arthropod cuticle may remain tough, but flexible as in many small crustaceans and insect larvae, or it may become hardened.</a:t>
            </a:r>
          </a:p>
          <a:p>
            <a:pPr lvl="1" eaLnBrk="1" hangingPunct="1"/>
            <a:r>
              <a:rPr lang="en-US" sz="2400" smtClean="0"/>
              <a:t>Decapod crustaceans have a cuticle stiffened by </a:t>
            </a:r>
            <a:r>
              <a:rPr lang="en-US" sz="2400" b="1" smtClean="0">
                <a:solidFill>
                  <a:schemeClr val="folHlink"/>
                </a:solidFill>
              </a:rPr>
              <a:t>calcification</a:t>
            </a:r>
            <a:r>
              <a:rPr lang="en-US" sz="2400" smtClean="0"/>
              <a:t> (deposition of calcium carbonate in the procuticle.</a:t>
            </a:r>
          </a:p>
          <a:p>
            <a:pPr lvl="1" eaLnBrk="1" hangingPunct="1"/>
            <a:r>
              <a:rPr lang="en-US" sz="2400" smtClean="0"/>
              <a:t>In insects, hardening occurs by </a:t>
            </a:r>
            <a:r>
              <a:rPr lang="en-US" sz="2400" b="1" smtClean="0">
                <a:solidFill>
                  <a:schemeClr val="folHlink"/>
                </a:solidFill>
              </a:rPr>
              <a:t>sclerotization</a:t>
            </a:r>
            <a:r>
              <a:rPr lang="en-US" sz="2400" smtClean="0"/>
              <a:t> where protein molecules bond together producing the insoluble protein sclerotin.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for Contraction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prolonged exercise, blood flow can’t supply oxygen fast enough for aerobic metabolism to continue.</a:t>
            </a:r>
          </a:p>
          <a:p>
            <a:pPr lvl="1" eaLnBrk="1" hangingPunct="1"/>
            <a:r>
              <a:rPr lang="en-US" b="1" smtClean="0">
                <a:solidFill>
                  <a:schemeClr val="folHlink"/>
                </a:solidFill>
              </a:rPr>
              <a:t>Anaerobic glycolysis</a:t>
            </a:r>
            <a:r>
              <a:rPr lang="en-US" smtClean="0"/>
              <a:t> is not as efficient, but still produces some ATP.</a:t>
            </a:r>
          </a:p>
          <a:p>
            <a:pPr lvl="1" eaLnBrk="1" hangingPunct="1"/>
            <a:r>
              <a:rPr lang="en-US" smtClean="0"/>
              <a:t>An </a:t>
            </a:r>
            <a:r>
              <a:rPr lang="en-US" b="1" smtClean="0">
                <a:solidFill>
                  <a:schemeClr val="folHlink"/>
                </a:solidFill>
              </a:rPr>
              <a:t>oxygen debt</a:t>
            </a:r>
            <a:r>
              <a:rPr lang="en-US" smtClean="0"/>
              <a:t> builds up because the accumulated lactic acid must be oxidized.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and Slow Fibers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Skeletal muscles consist of different types of fibers.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folHlink"/>
                </a:solidFill>
              </a:rPr>
              <a:t>Slow oxidative fibers</a:t>
            </a:r>
            <a:r>
              <a:rPr lang="en-US" sz="2400" smtClean="0"/>
              <a:t> (red muscles) specialized for slow, sustained contractions.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Maintaining posture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folHlink"/>
                </a:solidFill>
              </a:rPr>
              <a:t>Fast glycolytic fibers</a:t>
            </a:r>
            <a:r>
              <a:rPr lang="en-US" sz="2400" smtClean="0"/>
              <a:t> (white muscles) lack an efficient blood supply and function anaerobically.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Running muscles in cats.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folHlink"/>
                </a:solidFill>
              </a:rPr>
              <a:t>Fast oxidative fibers</a:t>
            </a:r>
            <a:r>
              <a:rPr lang="en-US" sz="2400" smtClean="0"/>
              <a:t> have an efficient blood supply and function aerobically for fast, sustained activities.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Wing muscles in migratory birds.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Tendons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3124200"/>
          </a:xfrm>
        </p:spPr>
        <p:txBody>
          <a:bodyPr/>
          <a:lstStyle/>
          <a:p>
            <a:pPr eaLnBrk="1" hangingPunct="1"/>
            <a:r>
              <a:rPr lang="en-US" sz="2800" smtClean="0"/>
              <a:t>When mammals walk, kinetic energy is stored in the </a:t>
            </a:r>
            <a:r>
              <a:rPr lang="en-US" sz="2800" b="1" smtClean="0">
                <a:solidFill>
                  <a:schemeClr val="folHlink"/>
                </a:solidFill>
              </a:rPr>
              <a:t>tendons</a:t>
            </a:r>
            <a:r>
              <a:rPr lang="en-US" sz="2800" smtClean="0"/>
              <a:t>.</a:t>
            </a:r>
          </a:p>
          <a:p>
            <a:pPr lvl="1" eaLnBrk="1" hangingPunct="1"/>
            <a:r>
              <a:rPr lang="en-US" sz="2600" smtClean="0"/>
              <a:t>The tendon stretches, then recoils extending the foot while the muscle is contracted, propelling the leg forward.</a:t>
            </a:r>
          </a:p>
        </p:txBody>
      </p:sp>
      <p:pic>
        <p:nvPicPr>
          <p:cNvPr id="65540" name="Picture 4" descr="29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/>
          <a:stretch>
            <a:fillRect/>
          </a:stretch>
        </p:blipFill>
        <p:spPr bwMode="auto">
          <a:xfrm>
            <a:off x="2057400" y="3806825"/>
            <a:ext cx="5181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Integument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Vertebrate Integument includes:</a:t>
            </a:r>
          </a:p>
          <a:p>
            <a:pPr lvl="1" eaLnBrk="1" hangingPunct="1"/>
            <a:r>
              <a:rPr lang="en-US" sz="2600" b="1" smtClean="0">
                <a:solidFill>
                  <a:schemeClr val="folHlink"/>
                </a:solidFill>
              </a:rPr>
              <a:t>Epidermis</a:t>
            </a:r>
            <a:r>
              <a:rPr lang="en-US" sz="2600" smtClean="0"/>
              <a:t> – thin outer stratified epithelial layer, derived from ectoderm.</a:t>
            </a:r>
          </a:p>
          <a:p>
            <a:pPr lvl="1" eaLnBrk="1" hangingPunct="1"/>
            <a:r>
              <a:rPr lang="en-US" sz="2600" b="1" smtClean="0">
                <a:solidFill>
                  <a:schemeClr val="folHlink"/>
                </a:solidFill>
              </a:rPr>
              <a:t>Dermis</a:t>
            </a:r>
            <a:r>
              <a:rPr lang="en-US" sz="2600" smtClean="0"/>
              <a:t> – thick inner layer, derived from mesoderm.</a:t>
            </a:r>
          </a:p>
        </p:txBody>
      </p:sp>
      <p:pic>
        <p:nvPicPr>
          <p:cNvPr id="9220" name="Picture 6" descr="29_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800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Epidermis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743200"/>
          </a:xfrm>
        </p:spPr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chemeClr val="folHlink"/>
                </a:solidFill>
              </a:rPr>
              <a:t>epidermis</a:t>
            </a:r>
            <a:r>
              <a:rPr lang="en-US" sz="2400" smtClean="0"/>
              <a:t> gives rise to hair, feathers, claws, and hooves.</a:t>
            </a:r>
          </a:p>
          <a:p>
            <a:pPr eaLnBrk="1" hangingPunct="1"/>
            <a:r>
              <a:rPr lang="en-US" sz="2400" smtClean="0"/>
              <a:t>Epidermis is </a:t>
            </a:r>
            <a:r>
              <a:rPr lang="en-US" sz="2400" b="1" smtClean="0">
                <a:solidFill>
                  <a:schemeClr val="folHlink"/>
                </a:solidFill>
              </a:rPr>
              <a:t>stratified squamous epithelium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Cells in the basal part undergo frequent mitosis.</a:t>
            </a:r>
          </a:p>
          <a:p>
            <a:pPr eaLnBrk="1" hangingPunct="1"/>
            <a:r>
              <a:rPr lang="en-US" sz="2400" smtClean="0"/>
              <a:t>As cells are displaced upward, cytoplasm is replaced by </a:t>
            </a:r>
            <a:r>
              <a:rPr lang="en-US" sz="2400" b="1" smtClean="0">
                <a:solidFill>
                  <a:schemeClr val="folHlink"/>
                </a:solidFill>
              </a:rPr>
              <a:t>keratin</a:t>
            </a:r>
            <a:r>
              <a:rPr lang="en-US" sz="2400" smtClean="0"/>
              <a:t>.</a:t>
            </a:r>
          </a:p>
        </p:txBody>
      </p:sp>
      <p:pic>
        <p:nvPicPr>
          <p:cNvPr id="10244" name="Picture 5" descr="0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r="28125" b="53311"/>
          <a:stretch>
            <a:fillRect/>
          </a:stretch>
        </p:blipFill>
        <p:spPr bwMode="auto">
          <a:xfrm>
            <a:off x="1600200" y="4030663"/>
            <a:ext cx="59309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Epidermis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Keratin is a tough protein that is also light and flexible.</a:t>
            </a:r>
          </a:p>
          <a:p>
            <a:pPr eaLnBrk="1" hangingPunct="1"/>
            <a:r>
              <a:rPr lang="en-US" smtClean="0"/>
              <a:t>Reptile scales are composed of keratin.</a:t>
            </a:r>
          </a:p>
          <a:p>
            <a:pPr eaLnBrk="1" hangingPunct="1"/>
            <a:r>
              <a:rPr lang="en-US" smtClean="0"/>
              <a:t>Birds have keratin in feathers, beaks, and claws.</a:t>
            </a:r>
          </a:p>
          <a:p>
            <a:pPr eaLnBrk="1" hangingPunct="1"/>
            <a:r>
              <a:rPr lang="en-US" smtClean="0"/>
              <a:t>Mammals use keratin in hair, hooves, claws, and nails.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629</TotalTime>
  <Words>2227</Words>
  <Application>Microsoft Office PowerPoint</Application>
  <PresentationFormat>On-screen Show (4:3)</PresentationFormat>
  <Paragraphs>294</Paragraphs>
  <Slides>62</Slides>
  <Notes>62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Wingdings</vt:lpstr>
      <vt:lpstr>Times New Roman</vt:lpstr>
      <vt:lpstr>Arial Black</vt:lpstr>
      <vt:lpstr>Radial</vt:lpstr>
      <vt:lpstr>Support, Protection, and Movement</vt:lpstr>
      <vt:lpstr>Integument</vt:lpstr>
      <vt:lpstr>Invertebrate Integument</vt:lpstr>
      <vt:lpstr>Invertebrate Integument</vt:lpstr>
      <vt:lpstr>Invertebrate Integument</vt:lpstr>
      <vt:lpstr>Invertebrate Integument</vt:lpstr>
      <vt:lpstr>Vertebrate Integument</vt:lpstr>
      <vt:lpstr>Epidermis</vt:lpstr>
      <vt:lpstr>Epidermis</vt:lpstr>
      <vt:lpstr>Dermis</vt:lpstr>
      <vt:lpstr>Dermis</vt:lpstr>
      <vt:lpstr>Dermis</vt:lpstr>
      <vt:lpstr>Dermis</vt:lpstr>
      <vt:lpstr>Dermis</vt:lpstr>
      <vt:lpstr>Animal Coloration</vt:lpstr>
      <vt:lpstr>Animal Coloration</vt:lpstr>
      <vt:lpstr>Animal Coloration</vt:lpstr>
      <vt:lpstr>Animal Coloration</vt:lpstr>
      <vt:lpstr>Animal Coloration</vt:lpstr>
      <vt:lpstr>Animal Coloration</vt:lpstr>
      <vt:lpstr>Skeletal Systems</vt:lpstr>
      <vt:lpstr>Hydrostatic Skeletons</vt:lpstr>
      <vt:lpstr>Muscular Hydrostats</vt:lpstr>
      <vt:lpstr>Rigid Skeletons</vt:lpstr>
      <vt:lpstr>Vertebrate Endoskeleton</vt:lpstr>
      <vt:lpstr>Notochord and Cartilage</vt:lpstr>
      <vt:lpstr>Notochord and Cartilage</vt:lpstr>
      <vt:lpstr>Notochord and Cartilage</vt:lpstr>
      <vt:lpstr>Notochord and Cartilage</vt:lpstr>
      <vt:lpstr>Notochord and Cartilage</vt:lpstr>
      <vt:lpstr>Bone</vt:lpstr>
      <vt:lpstr>Bone</vt:lpstr>
      <vt:lpstr>Bone</vt:lpstr>
      <vt:lpstr>Bone</vt:lpstr>
      <vt:lpstr>Bone – Dynamic Tissue</vt:lpstr>
      <vt:lpstr>Bone – Dynamic Tissue</vt:lpstr>
      <vt:lpstr>Vertebrate Skeleton</vt:lpstr>
      <vt:lpstr>Vertebrate Skeleton</vt:lpstr>
      <vt:lpstr>Vertebrate Skeleton</vt:lpstr>
      <vt:lpstr>Vertebrate Skeleton</vt:lpstr>
      <vt:lpstr>Animal Movement</vt:lpstr>
      <vt:lpstr>Ameboid Movement</vt:lpstr>
      <vt:lpstr>Ciliary and Flagellar Movement</vt:lpstr>
      <vt:lpstr>Ciliary and Flagellar Movement</vt:lpstr>
      <vt:lpstr>Muscular Movement</vt:lpstr>
      <vt:lpstr>Skeletal Muscle</vt:lpstr>
      <vt:lpstr>Smooth Muscle</vt:lpstr>
      <vt:lpstr>Cardiac Muscle</vt:lpstr>
      <vt:lpstr>Muscles</vt:lpstr>
      <vt:lpstr>Muscles</vt:lpstr>
      <vt:lpstr>Muscles</vt:lpstr>
      <vt:lpstr>Muscle Contraction</vt:lpstr>
      <vt:lpstr>Muscle Contraction</vt:lpstr>
      <vt:lpstr>Muscle Contraction</vt:lpstr>
      <vt:lpstr>The Neuromuscular Junction</vt:lpstr>
      <vt:lpstr>The Neuromuscular Junction</vt:lpstr>
      <vt:lpstr>Excitation-Contraction Coupling</vt:lpstr>
      <vt:lpstr>Excitation-Contraction Coupling</vt:lpstr>
      <vt:lpstr>Energy for Contraction</vt:lpstr>
      <vt:lpstr>Energy for Contraction</vt:lpstr>
      <vt:lpstr>Fast and Slow Fibers</vt:lpstr>
      <vt:lpstr>Importance of Tendons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Support, Protection, and Movement</dc:title>
  <dc:creator>Nancy Wheat</dc:creator>
  <cp:lastModifiedBy>Teacher E-Solutions</cp:lastModifiedBy>
  <cp:revision>11</cp:revision>
  <dcterms:created xsi:type="dcterms:W3CDTF">2006-11-04T22:09:40Z</dcterms:created>
  <dcterms:modified xsi:type="dcterms:W3CDTF">2019-01-18T16:37:05Z</dcterms:modified>
</cp:coreProperties>
</file>