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6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315" r:id="rId31"/>
    <p:sldId id="285" r:id="rId32"/>
    <p:sldId id="286" r:id="rId33"/>
    <p:sldId id="287" r:id="rId34"/>
    <p:sldId id="316" r:id="rId35"/>
    <p:sldId id="288" r:id="rId36"/>
    <p:sldId id="317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-816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607BE4E8-ED22-4EF2-B8FE-D3FBD99920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176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4F436DD-34B9-47B2-A42A-A9B0C2587FB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F3D5A29-8075-4235-8BB5-026BC3F8E9D0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A82D041-0823-44CF-8B42-154B7911CD17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5A810DD-6546-46E7-B83F-D410CDDAD341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788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D1BF91E-E647-4D3C-AE5F-E8FE175D2FB4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798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20F8666-9352-4CB0-AE0E-CE4B22585931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BE86DD3-FE98-4E35-8E3A-F309A10C57B7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81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8CE3CFB-71EB-4098-983C-E114712BF942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1972907-4BF7-40C2-B0A5-5F8021367F4A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1BDA84D-62FF-4C05-B6FD-01C5B0A96351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849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395D157-3CD6-4B01-96EC-41614C3D6CAD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86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062DF00-F13A-41D2-AEAF-2BC570674F75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2CDD040-360F-4960-9E32-90DAB44932F7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870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4A176A0-88FD-4A87-8ED8-7A803057745B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880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26D9F9C-D5BE-4460-B5A5-39F8585DE73B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890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D7AB48B-06CD-42EA-BC2D-21683795DA21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901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EFE062B-E588-4891-9057-025A62CE67F3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911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C67D0AE-44F4-4960-B528-3B504446D829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921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C26FCBA-433D-4843-937E-27E640075159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931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3E2C4F4-F4E4-48F8-B440-D54F77F56589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942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817544C-AB04-44B3-A8E4-A66812622C70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952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FBBF1B3-8151-4D9A-B5AE-45A1B2B68329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962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2F4628B-A4B2-49A6-9642-868FEDFC72D1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6B46CBC-A338-4876-8CDD-90060F987D49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972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7DD9925-75B7-48A3-A5A0-8A0B60553B16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983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724D4F9-8270-4DAF-A117-330D9F865427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993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9F0D6D7-5526-4919-9E25-2A50885BBC37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1003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D63579D-53EF-4E10-A6FE-1CD64893CFFA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1013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681CE8F-A29E-4AC0-990E-ECDB2E5D843E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1024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EE777BB-37BC-417C-8783-ABE99A0B9479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1034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D52FF55-F717-424D-B87E-FC8A9637BED1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1044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016B472-3BED-494A-AD4E-4531B58E4C65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1054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FF3119E-A323-48F1-91A4-0F39D70BEC3E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1064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C1856A0-3F6D-4909-8AD3-DDAAEEBE72EE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B7190CB-9640-450E-BAE0-6E69F8F405B6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1075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30F1B96-F415-427C-8BD4-8592EE73FD70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1085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53F6197-9B6E-4BAA-B44D-F2802E646CE1}" type="slidenum">
              <a:rPr lang="en-US" smtClean="0"/>
              <a:pPr/>
              <a:t>42</a:t>
            </a:fld>
            <a:endParaRPr lang="en-US" smtClean="0"/>
          </a:p>
        </p:txBody>
      </p:sp>
      <p:sp>
        <p:nvSpPr>
          <p:cNvPr id="1095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69FACC4-9B88-4076-A727-351DF6D38F83}" type="slidenum">
              <a:rPr lang="en-US" smtClean="0"/>
              <a:pPr/>
              <a:t>43</a:t>
            </a:fld>
            <a:endParaRPr lang="en-US" smtClean="0"/>
          </a:p>
        </p:txBody>
      </p:sp>
      <p:sp>
        <p:nvSpPr>
          <p:cNvPr id="1105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0D2E42F-D6C0-4880-949E-698A9B559F73}" type="slidenum">
              <a:rPr lang="en-US" smtClean="0"/>
              <a:pPr/>
              <a:t>44</a:t>
            </a:fld>
            <a:endParaRPr lang="en-US" smtClean="0"/>
          </a:p>
        </p:txBody>
      </p:sp>
      <p:sp>
        <p:nvSpPr>
          <p:cNvPr id="1116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4432678-237B-4189-9010-8386623B8E4F}" type="slidenum">
              <a:rPr lang="en-US" smtClean="0"/>
              <a:pPr/>
              <a:t>45</a:t>
            </a:fld>
            <a:endParaRPr lang="en-US" smtClean="0"/>
          </a:p>
        </p:txBody>
      </p:sp>
      <p:sp>
        <p:nvSpPr>
          <p:cNvPr id="1126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EF87FE2-5D52-4303-9A0C-852D7E926550}" type="slidenum">
              <a:rPr lang="en-US" smtClean="0"/>
              <a:pPr/>
              <a:t>46</a:t>
            </a:fld>
            <a:endParaRPr lang="en-US" smtClean="0"/>
          </a:p>
        </p:txBody>
      </p:sp>
      <p:sp>
        <p:nvSpPr>
          <p:cNvPr id="1136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04BCAE5-0C2F-4F39-9EA6-AA1AFFD85D8D}" type="slidenum">
              <a:rPr lang="en-US" smtClean="0"/>
              <a:pPr/>
              <a:t>47</a:t>
            </a:fld>
            <a:endParaRPr lang="en-US" smtClean="0"/>
          </a:p>
        </p:txBody>
      </p:sp>
      <p:sp>
        <p:nvSpPr>
          <p:cNvPr id="1146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6031CB4-6BF1-46B4-91F1-742FA1DD5A90}" type="slidenum">
              <a:rPr lang="en-US" smtClean="0"/>
              <a:pPr/>
              <a:t>48</a:t>
            </a:fld>
            <a:endParaRPr lang="en-US" smtClean="0"/>
          </a:p>
        </p:txBody>
      </p:sp>
      <p:sp>
        <p:nvSpPr>
          <p:cNvPr id="1157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E4B1C0F-5E48-4866-AD08-A573B14236BA}" type="slidenum">
              <a:rPr lang="en-US" smtClean="0"/>
              <a:pPr/>
              <a:t>49</a:t>
            </a:fld>
            <a:endParaRPr lang="en-US" smtClean="0"/>
          </a:p>
        </p:txBody>
      </p:sp>
      <p:sp>
        <p:nvSpPr>
          <p:cNvPr id="1167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432DA5A-28EC-4A66-A7A7-551746123A33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49FCB1D-EC46-4444-AA8C-A2BE1D6253F8}" type="slidenum">
              <a:rPr lang="en-US" smtClean="0"/>
              <a:pPr/>
              <a:t>50</a:t>
            </a:fld>
            <a:endParaRPr lang="en-US" smtClean="0"/>
          </a:p>
        </p:txBody>
      </p:sp>
      <p:sp>
        <p:nvSpPr>
          <p:cNvPr id="1177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1296677-2257-468E-B122-B69EBC6B93C7}" type="slidenum">
              <a:rPr lang="en-US" smtClean="0"/>
              <a:pPr/>
              <a:t>51</a:t>
            </a:fld>
            <a:endParaRPr lang="en-US" smtClean="0"/>
          </a:p>
        </p:txBody>
      </p:sp>
      <p:sp>
        <p:nvSpPr>
          <p:cNvPr id="1187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F1499C6-DD4E-4561-8478-2E2BA582E9A5}" type="slidenum">
              <a:rPr lang="en-US" smtClean="0"/>
              <a:pPr/>
              <a:t>52</a:t>
            </a:fld>
            <a:endParaRPr lang="en-US" smtClean="0"/>
          </a:p>
        </p:txBody>
      </p:sp>
      <p:sp>
        <p:nvSpPr>
          <p:cNvPr id="1198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DEED186-9351-40D0-B800-81004570A84E}" type="slidenum">
              <a:rPr lang="en-US" smtClean="0"/>
              <a:pPr/>
              <a:t>53</a:t>
            </a:fld>
            <a:endParaRPr lang="en-US" smtClean="0"/>
          </a:p>
        </p:txBody>
      </p:sp>
      <p:sp>
        <p:nvSpPr>
          <p:cNvPr id="1208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B2DEBAD-7A14-451A-95CA-6B1BA446E92A}" type="slidenum">
              <a:rPr lang="en-US" smtClean="0"/>
              <a:pPr/>
              <a:t>54</a:t>
            </a:fld>
            <a:endParaRPr lang="en-US" smtClean="0"/>
          </a:p>
        </p:txBody>
      </p:sp>
      <p:sp>
        <p:nvSpPr>
          <p:cNvPr id="1218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C046B44-714C-401E-AD29-A9734FB882BD}" type="slidenum">
              <a:rPr lang="en-US" smtClean="0"/>
              <a:pPr/>
              <a:t>55</a:t>
            </a:fld>
            <a:endParaRPr lang="en-US" smtClean="0"/>
          </a:p>
        </p:txBody>
      </p:sp>
      <p:sp>
        <p:nvSpPr>
          <p:cNvPr id="1228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64A2F00-6ABC-4D73-ACEE-5E83D79898B5}" type="slidenum">
              <a:rPr lang="en-US" smtClean="0"/>
              <a:pPr/>
              <a:t>56</a:t>
            </a:fld>
            <a:endParaRPr lang="en-US" smtClean="0"/>
          </a:p>
        </p:txBody>
      </p:sp>
      <p:sp>
        <p:nvSpPr>
          <p:cNvPr id="1239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126AAE7-CDCF-424F-BEDB-EC3F066BB61E}" type="slidenum">
              <a:rPr lang="en-US" smtClean="0"/>
              <a:pPr/>
              <a:t>57</a:t>
            </a:fld>
            <a:endParaRPr lang="en-US" smtClean="0"/>
          </a:p>
        </p:txBody>
      </p:sp>
      <p:sp>
        <p:nvSpPr>
          <p:cNvPr id="1249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B36EFBC-602A-48A5-A081-74DB786BD5EB}" type="slidenum">
              <a:rPr lang="en-US" smtClean="0"/>
              <a:pPr/>
              <a:t>58</a:t>
            </a:fld>
            <a:endParaRPr lang="en-US" smtClean="0"/>
          </a:p>
        </p:txBody>
      </p:sp>
      <p:sp>
        <p:nvSpPr>
          <p:cNvPr id="1259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B345903-1510-4A7D-9260-C90F845AD455}" type="slidenum">
              <a:rPr lang="en-US" smtClean="0"/>
              <a:pPr/>
              <a:t>59</a:t>
            </a:fld>
            <a:endParaRPr lang="en-US" smtClean="0"/>
          </a:p>
        </p:txBody>
      </p:sp>
      <p:sp>
        <p:nvSpPr>
          <p:cNvPr id="1269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9FF83BE-0EF1-4716-9178-138783C8D424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41F3F73-B5AF-48F7-92F8-B7BB284595AA}" type="slidenum">
              <a:rPr lang="en-US" smtClean="0"/>
              <a:pPr/>
              <a:t>60</a:t>
            </a:fld>
            <a:endParaRPr lang="en-US" smtClean="0"/>
          </a:p>
        </p:txBody>
      </p:sp>
      <p:sp>
        <p:nvSpPr>
          <p:cNvPr id="1280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1C07905-182C-43A5-85E2-10D2BEB62CA8}" type="slidenum">
              <a:rPr lang="en-US" smtClean="0"/>
              <a:pPr/>
              <a:t>61</a:t>
            </a:fld>
            <a:endParaRPr lang="en-US" smtClean="0"/>
          </a:p>
        </p:txBody>
      </p:sp>
      <p:sp>
        <p:nvSpPr>
          <p:cNvPr id="1290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B555FEE-14C0-4F08-927C-F8467ADE686C}" type="slidenum">
              <a:rPr lang="en-US" smtClean="0"/>
              <a:pPr/>
              <a:t>62</a:t>
            </a:fld>
            <a:endParaRPr lang="en-US" smtClean="0"/>
          </a:p>
        </p:txBody>
      </p:sp>
      <p:sp>
        <p:nvSpPr>
          <p:cNvPr id="1300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E1B810D-A0FE-4B23-B13A-3B218F7B29F8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F0FFBE4-D16B-45D6-8D79-7CFE3764F6D9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3C57573-6BA6-4E3B-A55F-70A49B9595BB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T0" fmla="*/ 0 w 4917"/>
                <a:gd name="T1" fmla="*/ 0 h 1000"/>
                <a:gd name="T2" fmla="*/ 28812 w 4917"/>
                <a:gd name="T3" fmla="*/ 0 h 1000"/>
                <a:gd name="T4" fmla="*/ 32081 w 4917"/>
                <a:gd name="T5" fmla="*/ 664 h 1000"/>
                <a:gd name="T6" fmla="*/ 28819 w 4917"/>
                <a:gd name="T7" fmla="*/ 1327 h 1000"/>
                <a:gd name="T8" fmla="*/ 0 w 4917"/>
                <a:gd name="T9" fmla="*/ 1327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17"/>
                <a:gd name="T16" fmla="*/ 0 h 1000"/>
                <a:gd name="T17" fmla="*/ 2459 w 4917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F9DB7-2090-471F-9E86-3DD463C98C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264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04CFB-40B8-4943-B244-A6D335DF2B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230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46D00-9771-45BA-838B-7FE82B70FE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735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0768D-6419-4404-A338-B5E80CF1D1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642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89ED1F-1B6D-41B2-8CB0-88C52F4242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089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4B83B-F8BD-43DB-B045-CAFC506AB5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266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48DA41-E5F0-4C97-AF5E-AE224AC943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782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CB857-F046-4F61-97AD-CFCBC5D89F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452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450DC-16B9-42AF-B395-72291BDEA6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290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7FB34-8EBA-4A75-B9E7-8289548262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316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49603D-66D7-4FEA-8CDB-351E35473E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653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2C900F-9298-4343-9FCC-E35A2231F2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70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T0" fmla="*/ 0 w 7000"/>
                <a:gd name="T1" fmla="*/ 0 h 1000"/>
                <a:gd name="T2" fmla="*/ 26833 w 7000"/>
                <a:gd name="T3" fmla="*/ 0 h 1000"/>
                <a:gd name="T4" fmla="*/ 28901 w 7000"/>
                <a:gd name="T5" fmla="*/ 295 h 1000"/>
                <a:gd name="T6" fmla="*/ 26837 w 7000"/>
                <a:gd name="T7" fmla="*/ 590 h 1000"/>
                <a:gd name="T8" fmla="*/ 0 w 7000"/>
                <a:gd name="T9" fmla="*/ 590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0"/>
                <a:gd name="T16" fmla="*/ 0 h 1000"/>
                <a:gd name="T17" fmla="*/ 3500 w 7000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F3B1A52B-AA19-4F13-BEEC-8388EF6BA6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2.xml"/><Relationship Id="rId1" Type="http://schemas.openxmlformats.org/officeDocument/2006/relationships/video" Target="http://www.youtube.com/v/gJ309LfHQ3M?version=3&amp;hl=en_US" TargetMode="External"/><Relationship Id="rId5" Type="http://schemas.openxmlformats.org/officeDocument/2006/relationships/image" Target="../media/image36.png"/><Relationship Id="rId4" Type="http://schemas.openxmlformats.org/officeDocument/2006/relationships/hyperlink" Target="http://www.youtube.com/watch?v=gJ309LfHQ3M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Support, Protection, and Movement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Chapter 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Dermis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447800"/>
            <a:ext cx="38862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The </a:t>
            </a:r>
            <a:r>
              <a:rPr lang="en-US" sz="2800" b="1" smtClean="0">
                <a:solidFill>
                  <a:schemeClr val="folHlink"/>
                </a:solidFill>
              </a:rPr>
              <a:t>dermis</a:t>
            </a:r>
            <a:r>
              <a:rPr lang="en-US" sz="2800" smtClean="0"/>
              <a:t> is a </a:t>
            </a:r>
            <a:r>
              <a:rPr lang="en-US" sz="2800" b="1" smtClean="0">
                <a:solidFill>
                  <a:schemeClr val="folHlink"/>
                </a:solidFill>
              </a:rPr>
              <a:t>dense connective tissue</a:t>
            </a:r>
            <a:r>
              <a:rPr lang="en-US" sz="2800" smtClean="0"/>
              <a:t> layer containing blood vessels, collagenous fibers, nerves, pigment cells, fat cells, and fibroblasts.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Dermis serves to support, nourish, and cushion the epidermis.</a:t>
            </a:r>
          </a:p>
        </p:txBody>
      </p:sp>
      <p:pic>
        <p:nvPicPr>
          <p:cNvPr id="12292" name="Picture 5" descr="09_11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838" y="1828800"/>
            <a:ext cx="4729162" cy="393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Dermis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dermis may contain bony structures of dermal origin.</a:t>
            </a:r>
          </a:p>
          <a:p>
            <a:pPr eaLnBrk="1" hangingPunct="1"/>
            <a:r>
              <a:rPr lang="en-US" smtClean="0"/>
              <a:t>Ostracoderms and placoderms had heavy bony plates.</a:t>
            </a:r>
          </a:p>
          <a:p>
            <a:pPr lvl="1" eaLnBrk="1" hangingPunct="1"/>
            <a:r>
              <a:rPr lang="en-US" smtClean="0"/>
              <a:t>Living sturgeons</a:t>
            </a:r>
          </a:p>
          <a:p>
            <a:pPr eaLnBrk="1" hangingPunct="1"/>
            <a:endParaRPr lang="en-US" smtClean="0"/>
          </a:p>
        </p:txBody>
      </p:sp>
      <p:pic>
        <p:nvPicPr>
          <p:cNvPr id="13316" name="Picture 4" descr="24_19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1"/>
          <a:stretch>
            <a:fillRect/>
          </a:stretch>
        </p:blipFill>
        <p:spPr bwMode="auto">
          <a:xfrm>
            <a:off x="1524000" y="4232275"/>
            <a:ext cx="5867400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Dermis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Scales of fishes are bony dermal structures that evolved from the armor of Paleozoic fishes.</a:t>
            </a:r>
          </a:p>
          <a:p>
            <a:pPr eaLnBrk="1" hangingPunct="1">
              <a:buFont typeface="Wingdings" pitchFamily="2" charset="2"/>
              <a:buNone/>
            </a:pPr>
            <a:endParaRPr lang="en-US" sz="2800" smtClean="0"/>
          </a:p>
        </p:txBody>
      </p:sp>
      <p:pic>
        <p:nvPicPr>
          <p:cNvPr id="14340" name="Picture 5" descr="29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913" y="1447800"/>
            <a:ext cx="4383087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Dermis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 reptiles, dermal bone contributes to the armor of crocodilians, the beaded skin of some lizards, and portions of a turtle’s shell.</a:t>
            </a:r>
          </a:p>
          <a:p>
            <a:pPr eaLnBrk="1" hangingPunct="1"/>
            <a:r>
              <a:rPr lang="en-US" smtClean="0"/>
              <a:t>Dermal bone is found in the antlers of mammals.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Dermis</a:t>
            </a:r>
          </a:p>
        </p:txBody>
      </p:sp>
      <p:sp>
        <p:nvSpPr>
          <p:cNvPr id="1638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8077200" cy="3048000"/>
          </a:xfrm>
        </p:spPr>
        <p:txBody>
          <a:bodyPr/>
          <a:lstStyle/>
          <a:p>
            <a:pPr eaLnBrk="1" hangingPunct="1"/>
            <a:r>
              <a:rPr lang="en-US" sz="2800" smtClean="0"/>
              <a:t>Claws, beaks, nails, and horns are composed of a combination of epidermal (keratinized) and dermal components.</a:t>
            </a:r>
          </a:p>
        </p:txBody>
      </p:sp>
      <p:pic>
        <p:nvPicPr>
          <p:cNvPr id="16388" name="Picture 6" descr="29_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3"/>
          <a:stretch>
            <a:fillRect/>
          </a:stretch>
        </p:blipFill>
        <p:spPr bwMode="auto">
          <a:xfrm>
            <a:off x="26988" y="3462338"/>
            <a:ext cx="9117012" cy="339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Animal Coloration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Coloration in animals may be bright as in warning coloration, or subdued as in cryptic coloration.</a:t>
            </a:r>
          </a:p>
          <a:p>
            <a:pPr eaLnBrk="1" hangingPunct="1"/>
            <a:r>
              <a:rPr lang="en-US" smtClean="0"/>
              <a:t>Colors may be produced by pigments or structurally.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Animal Coloration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chemeClr val="folHlink"/>
                </a:solidFill>
              </a:rPr>
              <a:t>Structural colors</a:t>
            </a:r>
            <a:r>
              <a:rPr lang="en-US" smtClean="0"/>
              <a:t> are produced by the physical structure of the surface tissue which reflects certain light wavelengths and eliminates others.</a:t>
            </a:r>
          </a:p>
          <a:p>
            <a:pPr lvl="1" eaLnBrk="1" hangingPunct="1"/>
            <a:r>
              <a:rPr lang="en-US" smtClean="0"/>
              <a:t>Iridescent or metallic hues</a:t>
            </a:r>
          </a:p>
          <a:p>
            <a:pPr lvl="1" eaLnBrk="1" hangingPunct="1"/>
            <a:r>
              <a:rPr lang="en-US" smtClean="0"/>
              <a:t>Blue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Animal Coloration</a:t>
            </a:r>
          </a:p>
        </p:txBody>
      </p:sp>
      <p:sp>
        <p:nvSpPr>
          <p:cNvPr id="1945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The white of these feathers is produced by minute air filled spaces that reflect white light.</a:t>
            </a:r>
          </a:p>
          <a:p>
            <a:pPr eaLnBrk="1" hangingPunct="1"/>
            <a:endParaRPr lang="en-US" sz="2800" smtClean="0"/>
          </a:p>
        </p:txBody>
      </p:sp>
      <p:pic>
        <p:nvPicPr>
          <p:cNvPr id="19460" name="Picture 7" descr="27_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676400"/>
            <a:ext cx="4800600" cy="404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Animal Coloration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8077200" cy="2667000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chemeClr val="folHlink"/>
                </a:solidFill>
              </a:rPr>
              <a:t>Pigments</a:t>
            </a:r>
            <a:r>
              <a:rPr lang="en-US" sz="2400" smtClean="0"/>
              <a:t> are a varied group of large molecules that reflect light rays producing a particular color.</a:t>
            </a:r>
          </a:p>
          <a:p>
            <a:pPr eaLnBrk="1" hangingPunct="1"/>
            <a:r>
              <a:rPr lang="en-US" sz="2400" smtClean="0"/>
              <a:t>Most ectothermic invertebrates have </a:t>
            </a:r>
            <a:r>
              <a:rPr lang="en-US" sz="2400" b="1" smtClean="0">
                <a:solidFill>
                  <a:schemeClr val="folHlink"/>
                </a:solidFill>
              </a:rPr>
              <a:t>chromatophores</a:t>
            </a:r>
            <a:r>
              <a:rPr lang="en-US" sz="2400" smtClean="0"/>
              <a:t> with branching processes.</a:t>
            </a:r>
          </a:p>
          <a:p>
            <a:pPr lvl="1" eaLnBrk="1" hangingPunct="1"/>
            <a:r>
              <a:rPr lang="en-US" sz="2200" smtClean="0"/>
              <a:t>Pigment granules can be dispersed or concentrated.</a:t>
            </a:r>
          </a:p>
        </p:txBody>
      </p:sp>
      <p:pic>
        <p:nvPicPr>
          <p:cNvPr id="20484" name="Picture 6" descr="29_04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3"/>
          <a:stretch>
            <a:fillRect/>
          </a:stretch>
        </p:blipFill>
        <p:spPr bwMode="auto">
          <a:xfrm>
            <a:off x="990600" y="3660775"/>
            <a:ext cx="7162800" cy="319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Animal Coloration</a:t>
            </a:r>
          </a:p>
        </p:txBody>
      </p:sp>
      <p:sp>
        <p:nvSpPr>
          <p:cNvPr id="2150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8077200" cy="2590800"/>
          </a:xfrm>
        </p:spPr>
        <p:txBody>
          <a:bodyPr/>
          <a:lstStyle/>
          <a:p>
            <a:pPr eaLnBrk="1" hangingPunct="1"/>
            <a:r>
              <a:rPr lang="en-US" sz="2800" smtClean="0"/>
              <a:t>In cephalopods, each chromatophore is a sac-like cell filled with pigment granules and surrounded by muscle cells.</a:t>
            </a:r>
          </a:p>
          <a:p>
            <a:pPr lvl="1" eaLnBrk="1" hangingPunct="1"/>
            <a:r>
              <a:rPr lang="en-US" sz="2600" smtClean="0"/>
              <a:t>When the muscles contract, they spread the granules into a pigmented sheet.</a:t>
            </a:r>
          </a:p>
        </p:txBody>
      </p:sp>
      <p:pic>
        <p:nvPicPr>
          <p:cNvPr id="21508" name="Picture 6" descr="29_04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3"/>
          <a:stretch>
            <a:fillRect/>
          </a:stretch>
        </p:blipFill>
        <p:spPr bwMode="auto">
          <a:xfrm>
            <a:off x="1066800" y="3859213"/>
            <a:ext cx="7315200" cy="299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Integument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</a:t>
            </a:r>
            <a:r>
              <a:rPr lang="en-US" b="1" smtClean="0">
                <a:solidFill>
                  <a:schemeClr val="folHlink"/>
                </a:solidFill>
              </a:rPr>
              <a:t>integument</a:t>
            </a:r>
            <a:r>
              <a:rPr lang="en-US" smtClean="0"/>
              <a:t> is the protective outer covering of the body.</a:t>
            </a:r>
          </a:p>
          <a:p>
            <a:pPr lvl="1" eaLnBrk="1" hangingPunct="1"/>
            <a:r>
              <a:rPr lang="en-US" smtClean="0"/>
              <a:t>Includes the skin and structures associated with the skin such as hair, setae, scales, feathers, and horns.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Animal Coloration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924800" cy="46482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folHlink"/>
                </a:solidFill>
              </a:rPr>
              <a:t>Melanins</a:t>
            </a:r>
            <a:r>
              <a:rPr lang="en-US" sz="2800" smtClean="0"/>
              <a:t> produce black &amp; brown, contained in </a:t>
            </a:r>
            <a:r>
              <a:rPr lang="en-US" sz="2800" b="1" smtClean="0">
                <a:solidFill>
                  <a:schemeClr val="folHlink"/>
                </a:solidFill>
              </a:rPr>
              <a:t>melanophores</a:t>
            </a:r>
            <a:r>
              <a:rPr lang="en-US" sz="2800" smtClean="0"/>
              <a:t>.</a:t>
            </a:r>
          </a:p>
          <a:p>
            <a:pPr eaLnBrk="1" hangingPunct="1"/>
            <a:r>
              <a:rPr lang="en-US" sz="2800" b="1" smtClean="0">
                <a:solidFill>
                  <a:schemeClr val="folHlink"/>
                </a:solidFill>
              </a:rPr>
              <a:t>Carotenoid</a:t>
            </a:r>
            <a:r>
              <a:rPr lang="en-US" sz="2800" smtClean="0"/>
              <a:t> pigments produce yellow and red colors.</a:t>
            </a:r>
          </a:p>
          <a:p>
            <a:pPr lvl="1" eaLnBrk="1" hangingPunct="1"/>
            <a:r>
              <a:rPr lang="en-US" sz="2400" smtClean="0"/>
              <a:t>Frequently contained in special pigment cells called </a:t>
            </a:r>
            <a:r>
              <a:rPr lang="en-US" sz="2400" b="1" smtClean="0">
                <a:solidFill>
                  <a:schemeClr val="folHlink"/>
                </a:solidFill>
              </a:rPr>
              <a:t>xanthophores</a:t>
            </a:r>
            <a:r>
              <a:rPr lang="en-US" sz="2400" smtClean="0"/>
              <a:t>.</a:t>
            </a:r>
          </a:p>
          <a:p>
            <a:pPr eaLnBrk="1" hangingPunct="1"/>
            <a:r>
              <a:rPr lang="en-US" sz="2800" b="1" smtClean="0">
                <a:solidFill>
                  <a:schemeClr val="folHlink"/>
                </a:solidFill>
              </a:rPr>
              <a:t>Iridophores</a:t>
            </a:r>
            <a:r>
              <a:rPr lang="en-US" sz="2800" smtClean="0"/>
              <a:t> are a type of chromatophore that contain crystals of guanine instead of pigment.</a:t>
            </a:r>
          </a:p>
          <a:p>
            <a:pPr lvl="1" eaLnBrk="1" hangingPunct="1"/>
            <a:r>
              <a:rPr lang="en-US" sz="2400" smtClean="0"/>
              <a:t>Silvery or metallic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Skeletal Systems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chemeClr val="folHlink"/>
                </a:solidFill>
              </a:rPr>
              <a:t>Skeletons</a:t>
            </a:r>
            <a:r>
              <a:rPr lang="en-US" smtClean="0"/>
              <a:t> are supportive systems that provide protection, support, and a place for muscle attachment.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Hydrostatic Skeletons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8001000" cy="2895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In the </a:t>
            </a:r>
            <a:r>
              <a:rPr lang="en-US" sz="2800" b="1" smtClean="0">
                <a:solidFill>
                  <a:schemeClr val="folHlink"/>
                </a:solidFill>
              </a:rPr>
              <a:t>hydrostatic skeleton</a:t>
            </a:r>
            <a:r>
              <a:rPr lang="en-US" sz="2800" smtClean="0"/>
              <a:t> of an earthworm, muscles in the body wall develop force by contracting against incompressible coelomic fluids.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Alternate contractions of circular and longitudinal muscles of the body wall enable a worm to move forward.</a:t>
            </a:r>
          </a:p>
        </p:txBody>
      </p:sp>
      <p:pic>
        <p:nvPicPr>
          <p:cNvPr id="24580" name="Picture 5" descr="29_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9"/>
          <a:stretch>
            <a:fillRect/>
          </a:stretch>
        </p:blipFill>
        <p:spPr bwMode="auto">
          <a:xfrm>
            <a:off x="2209800" y="4402138"/>
            <a:ext cx="4572000" cy="245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Muscular Hydrostats</a:t>
            </a:r>
          </a:p>
        </p:txBody>
      </p:sp>
      <p:sp>
        <p:nvSpPr>
          <p:cNvPr id="25603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3886200" cy="4724400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chemeClr val="folHlink"/>
                </a:solidFill>
              </a:rPr>
              <a:t>Muscular hydrostats</a:t>
            </a:r>
            <a:r>
              <a:rPr lang="en-US" sz="2400" smtClean="0"/>
              <a:t> work because they are composed of incompressible tissues.</a:t>
            </a:r>
          </a:p>
          <a:p>
            <a:pPr eaLnBrk="1" hangingPunct="1"/>
            <a:r>
              <a:rPr lang="en-US" sz="2400" smtClean="0"/>
              <a:t>Complex movements are a result of complex arrangements of muscles.</a:t>
            </a:r>
          </a:p>
          <a:p>
            <a:pPr eaLnBrk="1" hangingPunct="1"/>
            <a:r>
              <a:rPr lang="en-US" sz="2400" smtClean="0"/>
              <a:t>Elephant’s trunk, mammal &amp; reptile tongues, cephalopod tentacles are examples.</a:t>
            </a:r>
          </a:p>
        </p:txBody>
      </p:sp>
      <p:pic>
        <p:nvPicPr>
          <p:cNvPr id="25604" name="Picture 6" descr="29_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488" y="1371600"/>
            <a:ext cx="4862512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Rigid Skeletons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Rigid skeletons contain some kind of rigid elements.</a:t>
            </a:r>
          </a:p>
          <a:p>
            <a:pPr lvl="1" eaLnBrk="1" hangingPunct="1"/>
            <a:r>
              <a:rPr lang="en-US" smtClean="0"/>
              <a:t>Provide anchor points for pairs of opposing muscles.</a:t>
            </a:r>
          </a:p>
          <a:p>
            <a:pPr lvl="1" eaLnBrk="1" hangingPunct="1"/>
            <a:r>
              <a:rPr lang="en-US" smtClean="0"/>
              <a:t>Provides protection &amp; support</a:t>
            </a:r>
          </a:p>
          <a:p>
            <a:pPr lvl="1" eaLnBrk="1" hangingPunct="1"/>
            <a:r>
              <a:rPr lang="en-US" b="1" smtClean="0">
                <a:solidFill>
                  <a:schemeClr val="folHlink"/>
                </a:solidFill>
              </a:rPr>
              <a:t>Exoskeleton</a:t>
            </a:r>
            <a:r>
              <a:rPr lang="en-US" smtClean="0"/>
              <a:t> – found in molluscs &amp; arthropods and some other invertebrates.</a:t>
            </a:r>
          </a:p>
          <a:p>
            <a:pPr lvl="1" eaLnBrk="1" hangingPunct="1"/>
            <a:r>
              <a:rPr lang="en-US" b="1" smtClean="0">
                <a:solidFill>
                  <a:schemeClr val="folHlink"/>
                </a:solidFill>
              </a:rPr>
              <a:t>Endoskeleton</a:t>
            </a:r>
            <a:r>
              <a:rPr lang="en-US" smtClean="0"/>
              <a:t> – found in echinoderms, chordates, and some cnidarians.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Vertebrate Endoskeleton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40386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The vertebrate endoskeleton is composed of </a:t>
            </a:r>
            <a:r>
              <a:rPr lang="en-US" sz="2800" b="1" smtClean="0">
                <a:solidFill>
                  <a:schemeClr val="folHlink"/>
                </a:solidFill>
              </a:rPr>
              <a:t>bone</a:t>
            </a:r>
            <a:r>
              <a:rPr lang="en-US" sz="2800" smtClean="0"/>
              <a:t> and </a:t>
            </a:r>
            <a:r>
              <a:rPr lang="en-US" sz="2800" b="1" smtClean="0">
                <a:solidFill>
                  <a:schemeClr val="folHlink"/>
                </a:solidFill>
              </a:rPr>
              <a:t>cartilage</a:t>
            </a:r>
            <a:r>
              <a:rPr lang="en-US" sz="2800" smtClean="0"/>
              <a:t> (types of connective tissue).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Bone provides support, protection, and serves as a reservoir for calcium and phosphorous.</a:t>
            </a:r>
          </a:p>
        </p:txBody>
      </p:sp>
      <p:pic>
        <p:nvPicPr>
          <p:cNvPr id="27652" name="Picture 5" descr="09_11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2" b="6697"/>
          <a:stretch>
            <a:fillRect/>
          </a:stretch>
        </p:blipFill>
        <p:spPr bwMode="auto">
          <a:xfrm>
            <a:off x="5029200" y="4294188"/>
            <a:ext cx="3352800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6" descr="09_11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9" b="5548"/>
          <a:stretch>
            <a:fillRect/>
          </a:stretch>
        </p:blipFill>
        <p:spPr bwMode="auto">
          <a:xfrm>
            <a:off x="5029200" y="1371600"/>
            <a:ext cx="3127375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Notochord and Cartilage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924800" cy="2438400"/>
          </a:xfrm>
        </p:spPr>
        <p:txBody>
          <a:bodyPr/>
          <a:lstStyle/>
          <a:p>
            <a:pPr eaLnBrk="1" hangingPunct="1"/>
            <a:r>
              <a:rPr lang="en-US" sz="2800" smtClean="0"/>
              <a:t>The </a:t>
            </a:r>
            <a:r>
              <a:rPr lang="en-US" sz="2800" b="1" smtClean="0">
                <a:solidFill>
                  <a:schemeClr val="folHlink"/>
                </a:solidFill>
              </a:rPr>
              <a:t>notochord</a:t>
            </a:r>
            <a:r>
              <a:rPr lang="en-US" sz="2800" smtClean="0"/>
              <a:t> is a supportive rod found in protochordates and developing vertebrates.</a:t>
            </a:r>
          </a:p>
          <a:p>
            <a:pPr lvl="1" eaLnBrk="1" hangingPunct="1"/>
            <a:r>
              <a:rPr lang="en-US" sz="2600" smtClean="0"/>
              <a:t>Derived from mesoderm.</a:t>
            </a:r>
          </a:p>
          <a:p>
            <a:pPr lvl="1" eaLnBrk="1" hangingPunct="1"/>
            <a:r>
              <a:rPr lang="en-US" sz="2600" smtClean="0"/>
              <a:t>Except in jawless vertebrates, the notochord is replaced by the backbone.</a:t>
            </a:r>
          </a:p>
        </p:txBody>
      </p:sp>
      <p:pic>
        <p:nvPicPr>
          <p:cNvPr id="28676" name="Picture 5" descr="23_01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5"/>
          <a:stretch>
            <a:fillRect/>
          </a:stretch>
        </p:blipFill>
        <p:spPr bwMode="auto">
          <a:xfrm>
            <a:off x="26988" y="4168775"/>
            <a:ext cx="9117012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Notochord and Cartilage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Jawless fishes and elasmobranchs have cartilaginous skeletons – a derived feature since their ancestors had bony skeletons.</a:t>
            </a:r>
          </a:p>
          <a:p>
            <a:pPr eaLnBrk="1" hangingPunct="1"/>
            <a:r>
              <a:rPr lang="en-US" smtClean="0"/>
              <a:t>Most vertebrates have bony skeletons, with some cartilaginous parts.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Notochord and Cartilage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41148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smtClean="0">
                <a:solidFill>
                  <a:schemeClr val="folHlink"/>
                </a:solidFill>
              </a:rPr>
              <a:t>Cartilage</a:t>
            </a:r>
            <a:r>
              <a:rPr lang="en-US" sz="2800" smtClean="0"/>
              <a:t> is a soft, pliable tissue that resists compression and is variable in form.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Hyaline cartilage has a clear, glassy appearance with </a:t>
            </a:r>
            <a:r>
              <a:rPr lang="en-US" sz="2800" b="1" smtClean="0">
                <a:solidFill>
                  <a:schemeClr val="folHlink"/>
                </a:solidFill>
              </a:rPr>
              <a:t>chondrocytes</a:t>
            </a:r>
            <a:r>
              <a:rPr lang="en-US" sz="2800" smtClean="0"/>
              <a:t> surrounded by a matrix.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smtClean="0"/>
              <a:t>No blood vessels.</a:t>
            </a:r>
          </a:p>
        </p:txBody>
      </p:sp>
      <p:pic>
        <p:nvPicPr>
          <p:cNvPr id="30724" name="Picture 6" descr="09_11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2" b="6697"/>
          <a:stretch>
            <a:fillRect/>
          </a:stretch>
        </p:blipFill>
        <p:spPr bwMode="auto">
          <a:xfrm>
            <a:off x="4648200" y="2003425"/>
            <a:ext cx="4495800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Notochord and Cartilage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Cartilage is often found at articulating surfaces of many bone joints, and as supporting rings of the passageways in the respiratory system.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Invertebrate Integument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Many invertebrates have a single-layered </a:t>
            </a:r>
            <a:r>
              <a:rPr lang="en-US" b="1" smtClean="0">
                <a:solidFill>
                  <a:schemeClr val="folHlink"/>
                </a:solidFill>
              </a:rPr>
              <a:t>epidermis</a:t>
            </a:r>
            <a:r>
              <a:rPr lang="en-US" smtClean="0"/>
              <a:t> covering the body.</a:t>
            </a:r>
          </a:p>
          <a:p>
            <a:pPr eaLnBrk="1" hangingPunct="1"/>
            <a:r>
              <a:rPr lang="en-US" smtClean="0"/>
              <a:t>Others have added a secreted noncellular </a:t>
            </a:r>
            <a:r>
              <a:rPr lang="en-US" b="1" smtClean="0">
                <a:solidFill>
                  <a:schemeClr val="folHlink"/>
                </a:solidFill>
              </a:rPr>
              <a:t>cuticle</a:t>
            </a:r>
            <a:r>
              <a:rPr lang="en-US" smtClean="0"/>
              <a:t> over the epidermis.</a:t>
            </a:r>
          </a:p>
          <a:p>
            <a:pPr lvl="1" eaLnBrk="1" hangingPunct="1"/>
            <a:r>
              <a:rPr lang="en-US" smtClean="0"/>
              <a:t>Additional protection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Notochord and Cartilage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Cartilage similar to hyaline cartilage is found in many invertebrates.</a:t>
            </a:r>
          </a:p>
          <a:p>
            <a:pPr lvl="1" eaLnBrk="1" hangingPunct="1"/>
            <a:r>
              <a:rPr lang="en-US" smtClean="0"/>
              <a:t>Radula of gastropods</a:t>
            </a:r>
          </a:p>
          <a:p>
            <a:pPr lvl="1" eaLnBrk="1" hangingPunct="1"/>
            <a:r>
              <a:rPr lang="en-US" smtClean="0"/>
              <a:t>Lophophore of brachiopods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Bone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chemeClr val="folHlink"/>
                </a:solidFill>
              </a:rPr>
              <a:t>Bone</a:t>
            </a:r>
            <a:r>
              <a:rPr lang="en-US" smtClean="0"/>
              <a:t> is highly vascular living tissue that contains significant deposits of inorganic calcium salts.</a:t>
            </a:r>
          </a:p>
          <a:p>
            <a:pPr lvl="1" eaLnBrk="1" hangingPunct="1"/>
            <a:r>
              <a:rPr lang="en-US" b="1" smtClean="0">
                <a:solidFill>
                  <a:schemeClr val="folHlink"/>
                </a:solidFill>
              </a:rPr>
              <a:t>Endochondral</a:t>
            </a:r>
            <a:r>
              <a:rPr lang="en-US" smtClean="0"/>
              <a:t> (replacement) </a:t>
            </a:r>
            <a:r>
              <a:rPr lang="en-US" b="1" smtClean="0">
                <a:solidFill>
                  <a:schemeClr val="folHlink"/>
                </a:solidFill>
              </a:rPr>
              <a:t>bone </a:t>
            </a:r>
            <a:r>
              <a:rPr lang="en-US" smtClean="0"/>
              <a:t>develops from another form of connective tissue – usually cartilage.</a:t>
            </a:r>
          </a:p>
          <a:p>
            <a:pPr lvl="1" eaLnBrk="1" hangingPunct="1"/>
            <a:r>
              <a:rPr lang="en-US" b="1" smtClean="0">
                <a:solidFill>
                  <a:schemeClr val="folHlink"/>
                </a:solidFill>
              </a:rPr>
              <a:t>Intramembranous bone</a:t>
            </a:r>
            <a:r>
              <a:rPr lang="en-US" smtClean="0"/>
              <a:t> develops directly from sheets of embryonic cells.</a:t>
            </a:r>
          </a:p>
          <a:p>
            <a:pPr lvl="2" eaLnBrk="1" hangingPunct="1"/>
            <a:r>
              <a:rPr lang="en-US" smtClean="0"/>
              <a:t>Face, cranium, clavicle, dermal bone.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Bone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Bone can vary in density.</a:t>
            </a:r>
          </a:p>
          <a:p>
            <a:pPr lvl="1" eaLnBrk="1" hangingPunct="1"/>
            <a:r>
              <a:rPr lang="en-US" b="1" smtClean="0">
                <a:solidFill>
                  <a:schemeClr val="folHlink"/>
                </a:solidFill>
              </a:rPr>
              <a:t>Spongy bone</a:t>
            </a:r>
            <a:r>
              <a:rPr lang="en-US" smtClean="0"/>
              <a:t> consists of open, interlacing framework of bony tissue, oriented to give strength.</a:t>
            </a:r>
          </a:p>
          <a:p>
            <a:pPr lvl="1" eaLnBrk="1" hangingPunct="1"/>
            <a:r>
              <a:rPr lang="en-US" b="1" smtClean="0">
                <a:solidFill>
                  <a:schemeClr val="folHlink"/>
                </a:solidFill>
              </a:rPr>
              <a:t>Compact bone</a:t>
            </a:r>
            <a:r>
              <a:rPr lang="en-US" smtClean="0"/>
              <a:t> is dense – the open framework of spongy bone has been filled in by additional calcium salts.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Bone</a:t>
            </a:r>
          </a:p>
        </p:txBody>
      </p:sp>
      <p:sp>
        <p:nvSpPr>
          <p:cNvPr id="35843" name="Rectangle 9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smtClean="0">
                <a:solidFill>
                  <a:schemeClr val="folHlink"/>
                </a:solidFill>
              </a:rPr>
              <a:t>Compact bone</a:t>
            </a:r>
            <a:r>
              <a:rPr lang="en-US" sz="2800" smtClean="0"/>
              <a:t> is composed of a calcified bone matrix arranged in sets of concentric rings - </a:t>
            </a:r>
            <a:r>
              <a:rPr lang="en-US" sz="2800" b="1" smtClean="0">
                <a:solidFill>
                  <a:schemeClr val="folHlink"/>
                </a:solidFill>
              </a:rPr>
              <a:t>osteons</a:t>
            </a:r>
            <a:r>
              <a:rPr lang="en-US" sz="2800" smtClean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smtClean="0"/>
              <a:t>Bones consist of bundles of osteons interconnected with blood vessels and nerves.</a:t>
            </a:r>
          </a:p>
        </p:txBody>
      </p:sp>
      <p:pic>
        <p:nvPicPr>
          <p:cNvPr id="35844" name="Picture 11" descr="29_07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447800"/>
            <a:ext cx="4800600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Bone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Between the rings are </a:t>
            </a:r>
            <a:r>
              <a:rPr lang="en-US" b="1" smtClean="0">
                <a:solidFill>
                  <a:schemeClr val="folHlink"/>
                </a:solidFill>
              </a:rPr>
              <a:t>lacunae</a:t>
            </a:r>
            <a:r>
              <a:rPr lang="en-US" smtClean="0"/>
              <a:t> (cavities) filled with </a:t>
            </a:r>
            <a:r>
              <a:rPr lang="en-US" b="1" smtClean="0">
                <a:solidFill>
                  <a:schemeClr val="folHlink"/>
                </a:solidFill>
              </a:rPr>
              <a:t>osteocytes</a:t>
            </a:r>
            <a:r>
              <a:rPr lang="en-US" smtClean="0"/>
              <a:t> (bone cells) connected by tiny passageways that distribute nutrients.</a:t>
            </a:r>
          </a:p>
          <a:p>
            <a:pPr eaLnBrk="1" hangingPunct="1"/>
            <a:endParaRPr lang="en-US" smtClean="0"/>
          </a:p>
        </p:txBody>
      </p:sp>
      <p:pic>
        <p:nvPicPr>
          <p:cNvPr id="36868" name="Picture 4" descr="29_07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"/>
          <a:stretch>
            <a:fillRect/>
          </a:stretch>
        </p:blipFill>
        <p:spPr bwMode="auto">
          <a:xfrm>
            <a:off x="1371600" y="3808413"/>
            <a:ext cx="3108325" cy="304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 descr="29_07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9"/>
          <a:stretch>
            <a:fillRect/>
          </a:stretch>
        </p:blipFill>
        <p:spPr bwMode="auto">
          <a:xfrm>
            <a:off x="4495800" y="3841750"/>
            <a:ext cx="3886200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Bone – Dynamic Tissue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Bone is a dynamic tissue.</a:t>
            </a:r>
          </a:p>
          <a:p>
            <a:pPr lvl="1" eaLnBrk="1" hangingPunct="1"/>
            <a:r>
              <a:rPr lang="en-US" b="1" smtClean="0">
                <a:solidFill>
                  <a:schemeClr val="folHlink"/>
                </a:solidFill>
              </a:rPr>
              <a:t>Osteoclasts</a:t>
            </a:r>
            <a:r>
              <a:rPr lang="en-US" smtClean="0"/>
              <a:t> are bone resorbing cells.</a:t>
            </a:r>
          </a:p>
          <a:p>
            <a:pPr lvl="1" eaLnBrk="1" hangingPunct="1"/>
            <a:r>
              <a:rPr lang="en-US" b="1" smtClean="0">
                <a:solidFill>
                  <a:schemeClr val="folHlink"/>
                </a:solidFill>
              </a:rPr>
              <a:t>Osteoblasts</a:t>
            </a:r>
            <a:r>
              <a:rPr lang="en-US" smtClean="0"/>
              <a:t> are bone building cells.</a:t>
            </a:r>
          </a:p>
          <a:p>
            <a:pPr eaLnBrk="1" hangingPunct="1"/>
            <a:r>
              <a:rPr lang="en-US" smtClean="0"/>
              <a:t>Both processes occur together so that new osteons are formed as old ones are resorbed.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Bone – Dynamic Tissue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Hormones (</a:t>
            </a:r>
            <a:r>
              <a:rPr lang="en-US" b="1" smtClean="0">
                <a:solidFill>
                  <a:schemeClr val="folHlink"/>
                </a:solidFill>
              </a:rPr>
              <a:t>parathyroid hormone</a:t>
            </a:r>
            <a:r>
              <a:rPr lang="en-US" smtClean="0"/>
              <a:t> for resorption and </a:t>
            </a:r>
            <a:r>
              <a:rPr lang="en-US" b="1" smtClean="0">
                <a:solidFill>
                  <a:schemeClr val="folHlink"/>
                </a:solidFill>
              </a:rPr>
              <a:t>calcitonin</a:t>
            </a:r>
            <a:r>
              <a:rPr lang="en-US" smtClean="0"/>
              <a:t> for deposition) are responsible for maintaining a constant calcium level in the blood.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Vertebrate Skeleton</a:t>
            </a:r>
          </a:p>
        </p:txBody>
      </p:sp>
      <p:sp>
        <p:nvSpPr>
          <p:cNvPr id="39939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folHlink"/>
                </a:solidFill>
              </a:rPr>
              <a:t>Axial skeleton</a:t>
            </a:r>
            <a:r>
              <a:rPr lang="en-US" sz="2800" smtClean="0"/>
              <a:t> includes the skull, vertebral column, ribs, and sternum.</a:t>
            </a:r>
          </a:p>
          <a:p>
            <a:pPr eaLnBrk="1" hangingPunct="1"/>
            <a:r>
              <a:rPr lang="en-US" sz="2800" b="1" smtClean="0">
                <a:solidFill>
                  <a:schemeClr val="folHlink"/>
                </a:solidFill>
              </a:rPr>
              <a:t>Appendicular skeleton</a:t>
            </a:r>
            <a:r>
              <a:rPr lang="en-US" sz="2800" smtClean="0"/>
              <a:t> includes the limbs and pectoral and pelvic girdles.</a:t>
            </a:r>
          </a:p>
        </p:txBody>
      </p:sp>
      <p:pic>
        <p:nvPicPr>
          <p:cNvPr id="39940" name="Picture 6" descr="29_09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457325"/>
            <a:ext cx="3421063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Vertebrate Skeleton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Over time, the number of skull bones has been reduced from as many as 180 in some early fishes to 35 or fewer in mammals.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Vertebrate Skeleton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8001000" cy="2743200"/>
          </a:xfrm>
        </p:spPr>
        <p:txBody>
          <a:bodyPr/>
          <a:lstStyle/>
          <a:p>
            <a:pPr eaLnBrk="1" hangingPunct="1"/>
            <a:r>
              <a:rPr lang="en-US" sz="2800" smtClean="0"/>
              <a:t>The vertebral column serves as the main stiffening axis. </a:t>
            </a:r>
          </a:p>
          <a:p>
            <a:pPr lvl="1" eaLnBrk="1" hangingPunct="1"/>
            <a:r>
              <a:rPr lang="en-US" sz="2600" smtClean="0"/>
              <a:t>In fishes it provides points for muscle attachment, provides stiffness, and preserves body shape during muscle contraction – much like the notochord from which it is derived.</a:t>
            </a:r>
          </a:p>
          <a:p>
            <a:pPr eaLnBrk="1" hangingPunct="1"/>
            <a:endParaRPr lang="en-US" sz="2800" smtClean="0"/>
          </a:p>
        </p:txBody>
      </p:sp>
      <p:pic>
        <p:nvPicPr>
          <p:cNvPr id="41988" name="Picture 5" descr="29_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9"/>
          <a:stretch>
            <a:fillRect/>
          </a:stretch>
        </p:blipFill>
        <p:spPr bwMode="auto">
          <a:xfrm>
            <a:off x="1524000" y="4230688"/>
            <a:ext cx="5791200" cy="262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Invertebrate Integument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Molluscs have a delicate epidermis.</a:t>
            </a:r>
          </a:p>
          <a:p>
            <a:pPr lvl="1" eaLnBrk="1" hangingPunct="1"/>
            <a:r>
              <a:rPr lang="en-US" smtClean="0"/>
              <a:t>Protection is provided by the shell.</a:t>
            </a:r>
          </a:p>
          <a:p>
            <a:pPr lvl="1" eaLnBrk="1" hangingPunct="1"/>
            <a:r>
              <a:rPr lang="en-US" smtClean="0"/>
              <a:t>Cephalopods have a more complex epidermis with a cuticle, simple epidermis, layer of connective tissue, &amp; a layer of iridocytes.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Vertebrate Skeleton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Most vertebrates have paired appendages.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Pectoral and pelvic fins in fishes supported by the </a:t>
            </a:r>
            <a:r>
              <a:rPr lang="en-US" b="1" smtClean="0">
                <a:solidFill>
                  <a:schemeClr val="folHlink"/>
                </a:solidFill>
              </a:rPr>
              <a:t>pectoral and pelvic girdles</a:t>
            </a:r>
            <a:r>
              <a:rPr lang="en-US" smtClean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Tetrapods have two pairs of </a:t>
            </a:r>
            <a:r>
              <a:rPr lang="en-US" b="1" smtClean="0">
                <a:solidFill>
                  <a:schemeClr val="folHlink"/>
                </a:solidFill>
              </a:rPr>
              <a:t>pentadactyl</a:t>
            </a:r>
            <a:r>
              <a:rPr lang="en-US" smtClean="0"/>
              <a:t> limbs (although they may be highly modified through bone loss or fusion).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The pelvic girdle is generally firmly attached to the axial skeleton, while the pectoral girdle is more loosely attached.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Animal Movement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Most animal movement depends on </a:t>
            </a:r>
            <a:r>
              <a:rPr lang="en-US" b="1" smtClean="0">
                <a:solidFill>
                  <a:schemeClr val="folHlink"/>
                </a:solidFill>
              </a:rPr>
              <a:t>contractile proteins</a:t>
            </a:r>
            <a:r>
              <a:rPr lang="en-US" smtClean="0"/>
              <a:t> which can change their shape to relax or contract.</a:t>
            </a:r>
          </a:p>
          <a:p>
            <a:pPr lvl="1" eaLnBrk="1" hangingPunct="1"/>
            <a:r>
              <a:rPr lang="en-US" smtClean="0"/>
              <a:t>These fibrils will contract when powered by </a:t>
            </a:r>
            <a:r>
              <a:rPr lang="en-US" b="1" smtClean="0">
                <a:solidFill>
                  <a:schemeClr val="folHlink"/>
                </a:solidFill>
              </a:rPr>
              <a:t>ATP</a:t>
            </a:r>
            <a:r>
              <a:rPr lang="en-US" smtClean="0"/>
              <a:t>.</a:t>
            </a:r>
          </a:p>
          <a:p>
            <a:pPr lvl="1" eaLnBrk="1" hangingPunct="1"/>
            <a:r>
              <a:rPr lang="en-US" b="1" smtClean="0">
                <a:solidFill>
                  <a:schemeClr val="folHlink"/>
                </a:solidFill>
              </a:rPr>
              <a:t>Actin</a:t>
            </a:r>
            <a:r>
              <a:rPr lang="en-US" smtClean="0"/>
              <a:t> and </a:t>
            </a:r>
            <a:r>
              <a:rPr lang="en-US" b="1" smtClean="0">
                <a:solidFill>
                  <a:schemeClr val="folHlink"/>
                </a:solidFill>
              </a:rPr>
              <a:t>myosin</a:t>
            </a:r>
            <a:r>
              <a:rPr lang="en-US" smtClean="0"/>
              <a:t> form a contractile system found in most animals.</a:t>
            </a:r>
          </a:p>
          <a:p>
            <a:pPr lvl="1" eaLnBrk="1" hangingPunct="1"/>
            <a:r>
              <a:rPr lang="en-US" smtClean="0"/>
              <a:t>Cilia and flagella utilize different proteins.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6" descr="11_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6"/>
          <a:stretch>
            <a:fillRect/>
          </a:stretch>
        </p:blipFill>
        <p:spPr bwMode="auto">
          <a:xfrm>
            <a:off x="0" y="3951288"/>
            <a:ext cx="5334000" cy="290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Ameboid Movement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3962400" cy="4343400"/>
          </a:xfrm>
        </p:spPr>
        <p:txBody>
          <a:bodyPr/>
          <a:lstStyle/>
          <a:p>
            <a:pPr eaLnBrk="1" hangingPunct="1"/>
            <a:r>
              <a:rPr lang="en-US" sz="2400" smtClean="0"/>
              <a:t>Ameboid movement is found in amebas, white blood cells, and embryonic cells.</a:t>
            </a:r>
          </a:p>
          <a:p>
            <a:pPr eaLnBrk="1" hangingPunct="1"/>
            <a:r>
              <a:rPr lang="en-US" sz="2400" smtClean="0"/>
              <a:t>Movement using </a:t>
            </a:r>
            <a:r>
              <a:rPr lang="en-US" sz="2400" b="1" smtClean="0">
                <a:solidFill>
                  <a:schemeClr val="folHlink"/>
                </a:solidFill>
              </a:rPr>
              <a:t>pseudopods</a:t>
            </a:r>
            <a:r>
              <a:rPr lang="en-US" sz="2400" smtClean="0"/>
              <a:t> depends on actin and myosin.</a:t>
            </a:r>
          </a:p>
        </p:txBody>
      </p:sp>
      <p:pic>
        <p:nvPicPr>
          <p:cNvPr id="45061" name="Picture 5" descr="11_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0" y="1524000"/>
            <a:ext cx="4635500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Ciliary and Flagellar Movement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41910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smtClean="0">
                <a:solidFill>
                  <a:schemeClr val="folHlink"/>
                </a:solidFill>
              </a:rPr>
              <a:t>Cilia</a:t>
            </a:r>
            <a:r>
              <a:rPr lang="en-US" sz="2400" smtClean="0"/>
              <a:t> are found throughout the animal kingdom (except in nematodes, rare in arthropods).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Uniform in diameter (.2-.5 </a:t>
            </a:r>
            <a:r>
              <a:rPr lang="en-US" sz="2200" smtClean="0">
                <a:cs typeface="Arial" pitchFamily="34" charset="0"/>
              </a:rPr>
              <a:t>µm) and structure.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b="1" smtClean="0">
                <a:solidFill>
                  <a:schemeClr val="folHlink"/>
                </a:solidFill>
                <a:cs typeface="Arial" pitchFamily="34" charset="0"/>
              </a:rPr>
              <a:t>Basal body</a:t>
            </a:r>
            <a:r>
              <a:rPr lang="en-US" sz="2200" smtClean="0">
                <a:cs typeface="Arial" pitchFamily="34" charset="0"/>
              </a:rPr>
              <a:t> similar to a centriole – 9 triplets of microtubules composed of the protein </a:t>
            </a:r>
            <a:r>
              <a:rPr lang="en-US" sz="2200" b="1" smtClean="0">
                <a:solidFill>
                  <a:schemeClr val="folHlink"/>
                </a:solidFill>
                <a:cs typeface="Arial" pitchFamily="34" charset="0"/>
              </a:rPr>
              <a:t>tubulin</a:t>
            </a:r>
            <a:r>
              <a:rPr lang="en-US" sz="2200" smtClean="0">
                <a:cs typeface="Arial" pitchFamily="34" charset="0"/>
              </a:rPr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>
                <a:cs typeface="Arial" pitchFamily="34" charset="0"/>
              </a:rPr>
              <a:t>Cilium has 9 pairs surrounding two individual microtubules.</a:t>
            </a:r>
          </a:p>
        </p:txBody>
      </p:sp>
      <p:pic>
        <p:nvPicPr>
          <p:cNvPr id="46084" name="Picture 5" descr="29_11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163" y="1600200"/>
            <a:ext cx="4160837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Ciliary and Flagellar Movement</a:t>
            </a:r>
          </a:p>
        </p:txBody>
      </p:sp>
      <p:sp>
        <p:nvSpPr>
          <p:cNvPr id="47107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A </a:t>
            </a:r>
            <a:r>
              <a:rPr lang="en-US" sz="2800" b="1" smtClean="0">
                <a:solidFill>
                  <a:schemeClr val="folHlink"/>
                </a:solidFill>
              </a:rPr>
              <a:t>flagellum</a:t>
            </a:r>
            <a:r>
              <a:rPr lang="en-US" sz="2800" smtClean="0"/>
              <a:t> is a whiplike structure longer than a cilium and usually present singly.</a:t>
            </a:r>
          </a:p>
          <a:p>
            <a:pPr eaLnBrk="1" hangingPunct="1"/>
            <a:r>
              <a:rPr lang="en-US" sz="2800" smtClean="0"/>
              <a:t>Structure is the same.</a:t>
            </a:r>
          </a:p>
          <a:p>
            <a:pPr eaLnBrk="1" hangingPunct="1"/>
            <a:r>
              <a:rPr lang="en-US" sz="2800" smtClean="0"/>
              <a:t>Different beating pattern.</a:t>
            </a:r>
          </a:p>
        </p:txBody>
      </p:sp>
      <p:pic>
        <p:nvPicPr>
          <p:cNvPr id="47108" name="Picture 6" descr="29_12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381125"/>
            <a:ext cx="3468688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Muscular Movement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4114800" cy="4572000"/>
          </a:xfrm>
        </p:spPr>
        <p:txBody>
          <a:bodyPr/>
          <a:lstStyle/>
          <a:p>
            <a:pPr eaLnBrk="1" hangingPunct="1"/>
            <a:r>
              <a:rPr lang="en-US" sz="2400" smtClean="0"/>
              <a:t>Muscle cells (</a:t>
            </a:r>
            <a:r>
              <a:rPr lang="en-US" sz="2400" b="1" smtClean="0">
                <a:solidFill>
                  <a:schemeClr val="folHlink"/>
                </a:solidFill>
              </a:rPr>
              <a:t>fibers</a:t>
            </a:r>
            <a:r>
              <a:rPr lang="en-US" sz="2400" smtClean="0"/>
              <a:t>) can only do work by contraction.</a:t>
            </a:r>
          </a:p>
          <a:p>
            <a:pPr lvl="1" eaLnBrk="1" hangingPunct="1"/>
            <a:r>
              <a:rPr lang="en-US" sz="2200" smtClean="0"/>
              <a:t>They can’t actively lengthen.</a:t>
            </a:r>
          </a:p>
          <a:p>
            <a:pPr lvl="1" eaLnBrk="1" hangingPunct="1"/>
            <a:r>
              <a:rPr lang="en-US" sz="2200" smtClean="0"/>
              <a:t>They are often arranged in opposing pairs.</a:t>
            </a:r>
          </a:p>
          <a:p>
            <a:pPr lvl="1" eaLnBrk="1" hangingPunct="1"/>
            <a:r>
              <a:rPr lang="en-US" sz="2200" smtClean="0"/>
              <a:t>Three types of muscle tissue.</a:t>
            </a:r>
          </a:p>
          <a:p>
            <a:pPr lvl="2" eaLnBrk="1" hangingPunct="1"/>
            <a:r>
              <a:rPr lang="en-US" sz="2000" smtClean="0"/>
              <a:t>Skeletal</a:t>
            </a:r>
          </a:p>
          <a:p>
            <a:pPr lvl="2" eaLnBrk="1" hangingPunct="1"/>
            <a:r>
              <a:rPr lang="en-US" sz="2000" smtClean="0"/>
              <a:t>Smooth</a:t>
            </a:r>
          </a:p>
          <a:p>
            <a:pPr lvl="2" eaLnBrk="1" hangingPunct="1"/>
            <a:r>
              <a:rPr lang="en-US" sz="2000" smtClean="0"/>
              <a:t>Cardiac</a:t>
            </a:r>
          </a:p>
        </p:txBody>
      </p:sp>
      <p:pic>
        <p:nvPicPr>
          <p:cNvPr id="48132" name="Picture 5" descr="49_27MuscleBoneMovement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828800"/>
            <a:ext cx="4419600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Skeletal Muscle</a:t>
            </a:r>
          </a:p>
        </p:txBody>
      </p:sp>
      <p:sp>
        <p:nvSpPr>
          <p:cNvPr id="49155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folHlink"/>
                </a:solidFill>
              </a:rPr>
              <a:t>Skeletal, (striated) muscle</a:t>
            </a:r>
            <a:r>
              <a:rPr lang="en-US" sz="2800" smtClean="0"/>
              <a:t> appears to be striped.</a:t>
            </a:r>
          </a:p>
          <a:p>
            <a:pPr eaLnBrk="1" hangingPunct="1"/>
            <a:r>
              <a:rPr lang="en-US" sz="2800" smtClean="0"/>
              <a:t>Multinucleate fibers</a:t>
            </a:r>
          </a:p>
          <a:p>
            <a:pPr eaLnBrk="1" hangingPunct="1"/>
            <a:r>
              <a:rPr lang="en-US" sz="2800" smtClean="0"/>
              <a:t>Attached to skeletal elements.</a:t>
            </a:r>
          </a:p>
          <a:p>
            <a:pPr eaLnBrk="1" hangingPunct="1"/>
            <a:r>
              <a:rPr lang="en-US" sz="2800" smtClean="0"/>
              <a:t>Voluntary</a:t>
            </a:r>
          </a:p>
          <a:p>
            <a:pPr eaLnBrk="1" hangingPunct="1"/>
            <a:r>
              <a:rPr lang="en-US" sz="2800" smtClean="0"/>
              <a:t>Fast acting, but fatigues quickly.</a:t>
            </a:r>
          </a:p>
          <a:p>
            <a:pPr eaLnBrk="1" hangingPunct="1"/>
            <a:endParaRPr lang="en-US" sz="2800" smtClean="0"/>
          </a:p>
        </p:txBody>
      </p:sp>
      <p:pic>
        <p:nvPicPr>
          <p:cNvPr id="49156" name="Picture 7" descr="29_13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0" t="3513" b="7025"/>
          <a:stretch>
            <a:fillRect/>
          </a:stretch>
        </p:blipFill>
        <p:spPr bwMode="auto">
          <a:xfrm>
            <a:off x="4191000" y="1828800"/>
            <a:ext cx="4953000" cy="378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Smooth Muscle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772400" cy="3048000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chemeClr val="folHlink"/>
                </a:solidFill>
              </a:rPr>
              <a:t>Smooth muscle</a:t>
            </a:r>
            <a:r>
              <a:rPr lang="en-US" sz="2400" smtClean="0"/>
              <a:t> lacks striations.</a:t>
            </a:r>
          </a:p>
          <a:p>
            <a:pPr eaLnBrk="1" hangingPunct="1"/>
            <a:r>
              <a:rPr lang="en-US" sz="2400" smtClean="0"/>
              <a:t>Single nucleus</a:t>
            </a:r>
          </a:p>
          <a:p>
            <a:pPr eaLnBrk="1" hangingPunct="1"/>
            <a:r>
              <a:rPr lang="en-US" sz="2400" smtClean="0"/>
              <a:t>Involuntary</a:t>
            </a:r>
          </a:p>
          <a:p>
            <a:pPr eaLnBrk="1" hangingPunct="1"/>
            <a:r>
              <a:rPr lang="en-US" sz="2400" smtClean="0"/>
              <a:t>Slow acting, but can maintain prolonged contractions.</a:t>
            </a:r>
          </a:p>
          <a:p>
            <a:pPr eaLnBrk="1" hangingPunct="1"/>
            <a:r>
              <a:rPr lang="en-US" sz="2400" smtClean="0"/>
              <a:t>Muscles of the stomach, intestines, uterus are smooth muscle.</a:t>
            </a:r>
          </a:p>
        </p:txBody>
      </p:sp>
      <p:pic>
        <p:nvPicPr>
          <p:cNvPr id="50180" name="Picture 5" descr="29_1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1"/>
          <a:stretch>
            <a:fillRect/>
          </a:stretch>
        </p:blipFill>
        <p:spPr bwMode="auto">
          <a:xfrm>
            <a:off x="1981200" y="4124325"/>
            <a:ext cx="5257800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Cardiac Muscle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8001000" cy="29718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folHlink"/>
                </a:solidFill>
              </a:rPr>
              <a:t>Cardiac muscle</a:t>
            </a:r>
            <a:r>
              <a:rPr lang="en-US" sz="2800" smtClean="0"/>
              <a:t>, found only in the heart, is striated and fast acting like skeletal muscle.</a:t>
            </a:r>
          </a:p>
          <a:p>
            <a:pPr eaLnBrk="1" hangingPunct="1"/>
            <a:r>
              <a:rPr lang="en-US" sz="2800" smtClean="0"/>
              <a:t>Involuntary, with one nucleus per fiber like smooth muscle.</a:t>
            </a:r>
          </a:p>
          <a:p>
            <a:pPr eaLnBrk="1" hangingPunct="1"/>
            <a:r>
              <a:rPr lang="en-US" sz="2800" smtClean="0"/>
              <a:t>Fibers are joined by junctional complexes called </a:t>
            </a:r>
            <a:r>
              <a:rPr lang="en-US" sz="2800" b="1" smtClean="0">
                <a:solidFill>
                  <a:schemeClr val="folHlink"/>
                </a:solidFill>
              </a:rPr>
              <a:t>intercalated discs</a:t>
            </a:r>
            <a:r>
              <a:rPr lang="en-US" sz="2800" smtClean="0"/>
              <a:t>.</a:t>
            </a:r>
          </a:p>
        </p:txBody>
      </p:sp>
      <p:pic>
        <p:nvPicPr>
          <p:cNvPr id="51204" name="Picture 5" descr="29_13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3" b="10539"/>
          <a:stretch>
            <a:fillRect/>
          </a:stretch>
        </p:blipFill>
        <p:spPr bwMode="auto">
          <a:xfrm>
            <a:off x="1676400" y="4376738"/>
            <a:ext cx="5410200" cy="248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Muscles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A skeletal </a:t>
            </a:r>
            <a:r>
              <a:rPr lang="en-US" sz="2800" b="1" smtClean="0">
                <a:solidFill>
                  <a:schemeClr val="folHlink"/>
                </a:solidFill>
              </a:rPr>
              <a:t>muscle</a:t>
            </a:r>
            <a:r>
              <a:rPr lang="en-US" sz="2800" smtClean="0"/>
              <a:t> consists of a bundle of long </a:t>
            </a:r>
            <a:r>
              <a:rPr lang="en-US" sz="2800" b="1" smtClean="0">
                <a:solidFill>
                  <a:schemeClr val="folHlink"/>
                </a:solidFill>
              </a:rPr>
              <a:t>fibers</a:t>
            </a:r>
            <a:r>
              <a:rPr lang="en-US" sz="2800" smtClean="0"/>
              <a:t> running parallel to the length of the muscle.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A muscle </a:t>
            </a:r>
            <a:r>
              <a:rPr lang="en-US" sz="2800" b="1" smtClean="0">
                <a:solidFill>
                  <a:schemeClr val="folHlink"/>
                </a:solidFill>
              </a:rPr>
              <a:t>fiber</a:t>
            </a:r>
            <a:r>
              <a:rPr lang="en-US" sz="2800" smtClean="0"/>
              <a:t> is itself a bundle of smaller </a:t>
            </a:r>
            <a:r>
              <a:rPr lang="en-US" sz="2800" b="1" smtClean="0">
                <a:solidFill>
                  <a:schemeClr val="folHlink"/>
                </a:solidFill>
              </a:rPr>
              <a:t>myofibrils</a:t>
            </a:r>
            <a:r>
              <a:rPr lang="en-US" sz="2800" smtClean="0"/>
              <a:t> arranged longitudinally.</a:t>
            </a:r>
          </a:p>
        </p:txBody>
      </p:sp>
      <p:pic>
        <p:nvPicPr>
          <p:cNvPr id="52228" name="Picture 5" descr="29_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0" r="45000"/>
          <a:stretch>
            <a:fillRect/>
          </a:stretch>
        </p:blipFill>
        <p:spPr bwMode="auto">
          <a:xfrm>
            <a:off x="4267200" y="1651000"/>
            <a:ext cx="4876800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Invertebrate Integument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4191000" cy="4648200"/>
          </a:xfrm>
        </p:spPr>
        <p:txBody>
          <a:bodyPr/>
          <a:lstStyle/>
          <a:p>
            <a:pPr eaLnBrk="1" hangingPunct="1"/>
            <a:r>
              <a:rPr lang="en-US" sz="2400" smtClean="0"/>
              <a:t>Arthropods have a complex integument that provides protection and skeletal support.</a:t>
            </a:r>
          </a:p>
          <a:p>
            <a:pPr lvl="1" eaLnBrk="1" hangingPunct="1"/>
            <a:r>
              <a:rPr lang="en-US" sz="2200" smtClean="0"/>
              <a:t>Single layered epidermis (</a:t>
            </a:r>
            <a:r>
              <a:rPr lang="en-US" sz="2200" b="1" smtClean="0">
                <a:solidFill>
                  <a:schemeClr val="folHlink"/>
                </a:solidFill>
              </a:rPr>
              <a:t>hypodermis</a:t>
            </a:r>
            <a:r>
              <a:rPr lang="en-US" sz="2200" smtClean="0"/>
              <a:t>) which secretes a complex cuticle.</a:t>
            </a:r>
          </a:p>
          <a:p>
            <a:pPr lvl="2" eaLnBrk="1" hangingPunct="1"/>
            <a:r>
              <a:rPr lang="en-US" sz="2000" b="1" smtClean="0">
                <a:solidFill>
                  <a:schemeClr val="folHlink"/>
                </a:solidFill>
              </a:rPr>
              <a:t>Procuticle</a:t>
            </a:r>
            <a:r>
              <a:rPr lang="en-US" sz="2000" smtClean="0"/>
              <a:t> – layers of chitin and protein.</a:t>
            </a:r>
          </a:p>
          <a:p>
            <a:pPr lvl="2" eaLnBrk="1" hangingPunct="1"/>
            <a:r>
              <a:rPr lang="en-US" sz="2000" b="1" smtClean="0">
                <a:solidFill>
                  <a:schemeClr val="folHlink"/>
                </a:solidFill>
              </a:rPr>
              <a:t>Epicuticle</a:t>
            </a:r>
            <a:r>
              <a:rPr lang="en-US" sz="2000" smtClean="0"/>
              <a:t> – moisture proofing barrier.</a:t>
            </a:r>
          </a:p>
        </p:txBody>
      </p:sp>
      <p:pic>
        <p:nvPicPr>
          <p:cNvPr id="7172" name="Picture 5" descr="29_01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075" y="1600200"/>
            <a:ext cx="4606925" cy="395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Muscles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924800" cy="2819400"/>
          </a:xfrm>
        </p:spPr>
        <p:txBody>
          <a:bodyPr/>
          <a:lstStyle/>
          <a:p>
            <a:pPr eaLnBrk="1" hangingPunct="1"/>
            <a:r>
              <a:rPr lang="en-US" sz="2400" smtClean="0"/>
              <a:t>The </a:t>
            </a:r>
            <a:r>
              <a:rPr lang="en-US" sz="2400" b="1" smtClean="0">
                <a:solidFill>
                  <a:schemeClr val="folHlink"/>
                </a:solidFill>
              </a:rPr>
              <a:t>myofibrils</a:t>
            </a:r>
            <a:r>
              <a:rPr lang="en-US" sz="2400" smtClean="0"/>
              <a:t> are composed of two kinds of </a:t>
            </a:r>
            <a:r>
              <a:rPr lang="en-US" sz="2400" b="1" smtClean="0">
                <a:solidFill>
                  <a:schemeClr val="folHlink"/>
                </a:solidFill>
              </a:rPr>
              <a:t>filaments</a:t>
            </a:r>
            <a:r>
              <a:rPr lang="en-US" sz="2400" smtClean="0"/>
              <a:t>:</a:t>
            </a:r>
          </a:p>
          <a:p>
            <a:pPr lvl="1" eaLnBrk="1" hangingPunct="1"/>
            <a:r>
              <a:rPr lang="en-US" sz="2200" smtClean="0"/>
              <a:t>Thin filaments, consisting of two strands of </a:t>
            </a:r>
            <a:r>
              <a:rPr lang="en-US" sz="2200" b="1" smtClean="0">
                <a:solidFill>
                  <a:schemeClr val="folHlink"/>
                </a:solidFill>
              </a:rPr>
              <a:t>actin</a:t>
            </a:r>
            <a:r>
              <a:rPr lang="en-US" sz="2200" smtClean="0"/>
              <a:t> and one strand of regulatory protein.</a:t>
            </a:r>
          </a:p>
          <a:p>
            <a:pPr lvl="1" eaLnBrk="1" hangingPunct="1"/>
            <a:r>
              <a:rPr lang="en-US" sz="2200" smtClean="0"/>
              <a:t>Thick filaments, staggered arrays of </a:t>
            </a:r>
            <a:r>
              <a:rPr lang="en-US" sz="2200" b="1" smtClean="0">
                <a:solidFill>
                  <a:schemeClr val="folHlink"/>
                </a:solidFill>
              </a:rPr>
              <a:t>myosin</a:t>
            </a:r>
            <a:r>
              <a:rPr lang="en-US" sz="2200" smtClean="0"/>
              <a:t> molecules.</a:t>
            </a:r>
          </a:p>
          <a:p>
            <a:pPr lvl="1" eaLnBrk="1" hangingPunct="1"/>
            <a:r>
              <a:rPr lang="en-US" sz="2200" smtClean="0"/>
              <a:t>The functional unit of the myofibril is a </a:t>
            </a:r>
            <a:r>
              <a:rPr lang="en-US" sz="2200" b="1" smtClean="0">
                <a:solidFill>
                  <a:schemeClr val="folHlink"/>
                </a:solidFill>
              </a:rPr>
              <a:t>sarcomere</a:t>
            </a:r>
            <a:r>
              <a:rPr lang="en-US" sz="2200" smtClean="0"/>
              <a:t>.</a:t>
            </a:r>
          </a:p>
        </p:txBody>
      </p:sp>
      <p:pic>
        <p:nvPicPr>
          <p:cNvPr id="53252" name="Picture 5" descr="29_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4" t="3580"/>
          <a:stretch>
            <a:fillRect/>
          </a:stretch>
        </p:blipFill>
        <p:spPr bwMode="auto">
          <a:xfrm>
            <a:off x="4724400" y="3908425"/>
            <a:ext cx="4419600" cy="294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6" descr="29_15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0"/>
          <a:stretch>
            <a:fillRect/>
          </a:stretch>
        </p:blipFill>
        <p:spPr bwMode="auto">
          <a:xfrm>
            <a:off x="0" y="4572000"/>
            <a:ext cx="4862513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Muscles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Actin and myosin are contractile proteins.</a:t>
            </a:r>
          </a:p>
          <a:p>
            <a:pPr eaLnBrk="1" hangingPunct="1"/>
            <a:endParaRPr lang="en-US" smtClean="0"/>
          </a:p>
        </p:txBody>
      </p:sp>
      <p:pic>
        <p:nvPicPr>
          <p:cNvPr id="54276" name="Picture 4" descr="29_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5"/>
          <a:stretch>
            <a:fillRect/>
          </a:stretch>
        </p:blipFill>
        <p:spPr bwMode="auto">
          <a:xfrm>
            <a:off x="0" y="3352800"/>
            <a:ext cx="9117013" cy="295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 descr="29_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8"/>
          <a:stretch>
            <a:fillRect/>
          </a:stretch>
        </p:blipFill>
        <p:spPr bwMode="auto">
          <a:xfrm>
            <a:off x="609600" y="3916363"/>
            <a:ext cx="7924800" cy="294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Muscle Contraction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Striated muscle contraction is explained by the </a:t>
            </a:r>
            <a:r>
              <a:rPr lang="en-US" sz="2400" b="1" smtClean="0">
                <a:solidFill>
                  <a:schemeClr val="folHlink"/>
                </a:solidFill>
              </a:rPr>
              <a:t>sliding filament hypothesis</a:t>
            </a:r>
            <a:r>
              <a:rPr lang="en-US" sz="2400" smtClean="0"/>
              <a:t>.</a:t>
            </a:r>
          </a:p>
          <a:p>
            <a:pPr eaLnBrk="1" hangingPunct="1"/>
            <a:r>
              <a:rPr lang="en-US" sz="2400" smtClean="0"/>
              <a:t>Actin &amp; myosin filaments become linked together by cross bridges (myosin heads), which act as levers to pull the filaments past each other.</a:t>
            </a:r>
          </a:p>
          <a:p>
            <a:pPr eaLnBrk="1" hangingPunct="1"/>
            <a:r>
              <a:rPr lang="en-US" sz="2400" smtClean="0"/>
              <a:t>Z-lines pulled closer together, sarcomere shortens.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Muscle Contraction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Muscles contract in response to nerve stimulation.</a:t>
            </a:r>
          </a:p>
          <a:p>
            <a:pPr eaLnBrk="1" hangingPunct="1"/>
            <a:r>
              <a:rPr lang="en-US" smtClean="0"/>
              <a:t>Skeletal muscles are innervated by </a:t>
            </a:r>
            <a:r>
              <a:rPr lang="en-US" b="1" smtClean="0">
                <a:solidFill>
                  <a:schemeClr val="folHlink"/>
                </a:solidFill>
              </a:rPr>
              <a:t>motor neurons</a:t>
            </a:r>
            <a:r>
              <a:rPr lang="en-US" smtClean="0"/>
              <a:t> whose cell bodies are in the spinal cord.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Muscle Contraction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One motor neuron has many terminal branches that may innervate many muscle fibers.</a:t>
            </a:r>
          </a:p>
          <a:p>
            <a:pPr eaLnBrk="1" hangingPunct="1"/>
            <a:r>
              <a:rPr lang="en-US" smtClean="0"/>
              <a:t>A </a:t>
            </a:r>
            <a:r>
              <a:rPr lang="en-US" b="1" smtClean="0">
                <a:solidFill>
                  <a:schemeClr val="folHlink"/>
                </a:solidFill>
              </a:rPr>
              <a:t>motor unit</a:t>
            </a:r>
            <a:r>
              <a:rPr lang="en-US" smtClean="0"/>
              <a:t> includes the motor neuron and all the fibers it innervates.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Neuromuscular Junction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place where a motor axon terminates on a muscle fiber is called the </a:t>
            </a:r>
            <a:r>
              <a:rPr lang="en-US" b="1" smtClean="0">
                <a:solidFill>
                  <a:schemeClr val="folHlink"/>
                </a:solidFill>
              </a:rPr>
              <a:t>neuromuscular junction</a:t>
            </a:r>
            <a:r>
              <a:rPr lang="en-US" smtClean="0"/>
              <a:t>.</a:t>
            </a:r>
          </a:p>
          <a:p>
            <a:pPr eaLnBrk="1" hangingPunct="1"/>
            <a:r>
              <a:rPr lang="en-US" smtClean="0"/>
              <a:t>The </a:t>
            </a:r>
            <a:r>
              <a:rPr lang="en-US" b="1" smtClean="0">
                <a:solidFill>
                  <a:schemeClr val="folHlink"/>
                </a:solidFill>
              </a:rPr>
              <a:t>synaptic cleft</a:t>
            </a:r>
            <a:r>
              <a:rPr lang="en-US" smtClean="0"/>
              <a:t> is a small gap that separates the nerve fiber &amp; muscle fiber.</a:t>
            </a:r>
          </a:p>
          <a:p>
            <a:pPr lvl="1" eaLnBrk="1" hangingPunct="1"/>
            <a:r>
              <a:rPr lang="en-US" b="1" smtClean="0">
                <a:solidFill>
                  <a:schemeClr val="folHlink"/>
                </a:solidFill>
              </a:rPr>
              <a:t>Acetylcholine</a:t>
            </a:r>
            <a:r>
              <a:rPr lang="en-US" smtClean="0"/>
              <a:t> is stored in </a:t>
            </a:r>
            <a:r>
              <a:rPr lang="en-US" b="1" smtClean="0">
                <a:solidFill>
                  <a:schemeClr val="folHlink"/>
                </a:solidFill>
              </a:rPr>
              <a:t>synaptic vesicles</a:t>
            </a:r>
            <a:r>
              <a:rPr lang="en-US" smtClean="0"/>
              <a:t> in the neuron.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Neuromuscular Junction</a:t>
            </a:r>
          </a:p>
        </p:txBody>
      </p:sp>
      <p:sp>
        <p:nvSpPr>
          <p:cNvPr id="59395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848600" cy="3200400"/>
          </a:xfrm>
        </p:spPr>
        <p:txBody>
          <a:bodyPr/>
          <a:lstStyle/>
          <a:p>
            <a:pPr eaLnBrk="1" hangingPunct="1"/>
            <a:r>
              <a:rPr lang="en-US" sz="2800" smtClean="0"/>
              <a:t>When a nerve impulse arrives, acetylcholine is released into the cleft starting a wave of depolarization in the muscle fiber.</a:t>
            </a:r>
          </a:p>
        </p:txBody>
      </p:sp>
      <p:pic>
        <p:nvPicPr>
          <p:cNvPr id="59396" name="Picture 6" descr="29_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2"/>
          <a:stretch>
            <a:fillRect/>
          </a:stretch>
        </p:blipFill>
        <p:spPr bwMode="auto">
          <a:xfrm>
            <a:off x="762000" y="2990850"/>
            <a:ext cx="7531100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Excitation-Contraction Coupling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 the resting state, muscle shortening does not occur because thin tropomyosin strands on the actin myofilaments lie in a position that prevents the myosin heads from attaching to actin.</a:t>
            </a:r>
          </a:p>
        </p:txBody>
      </p:sp>
      <p:pic>
        <p:nvPicPr>
          <p:cNvPr id="60420" name="Picture 4" descr="29_15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5"/>
          <a:stretch>
            <a:fillRect/>
          </a:stretch>
        </p:blipFill>
        <p:spPr bwMode="auto">
          <a:xfrm>
            <a:off x="0" y="4168775"/>
            <a:ext cx="9117013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Excitation-Contraction Coupling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38862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When the muscle is stimulated, calcium ions are released that bind to troponin.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smtClean="0"/>
              <a:t>This causes a change in shape that causes the tropomyosin to move out of the way exposing binding sites on the actin molecule.</a:t>
            </a:r>
          </a:p>
        </p:txBody>
      </p:sp>
      <p:pic>
        <p:nvPicPr>
          <p:cNvPr id="61444" name="Picture 5" descr="29_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425" y="1381125"/>
            <a:ext cx="4727575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Energy for Contraction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Energy for muscle contraction comes from ATP.</a:t>
            </a:r>
          </a:p>
          <a:p>
            <a:pPr lvl="1" eaLnBrk="1" hangingPunct="1"/>
            <a:r>
              <a:rPr lang="en-US" smtClean="0"/>
              <a:t>ATP is synthesized during </a:t>
            </a:r>
            <a:r>
              <a:rPr lang="en-US" b="1" smtClean="0">
                <a:solidFill>
                  <a:schemeClr val="folHlink"/>
                </a:solidFill>
              </a:rPr>
              <a:t>aerobic metabolism</a:t>
            </a:r>
            <a:r>
              <a:rPr lang="en-US" smtClean="0"/>
              <a:t>.</a:t>
            </a:r>
          </a:p>
        </p:txBody>
      </p:sp>
      <p:sp>
        <p:nvSpPr>
          <p:cNvPr id="62468" name="TextBox 1"/>
          <p:cNvSpPr txBox="1">
            <a:spLocks noChangeArrowheads="1"/>
          </p:cNvSpPr>
          <p:nvPr/>
        </p:nvSpPr>
        <p:spPr bwMode="auto">
          <a:xfrm>
            <a:off x="3276600" y="6553200"/>
            <a:ext cx="241776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800">
                <a:hlinkClick r:id="rId4"/>
              </a:rPr>
              <a:t>http://www.youtube.com/watch?v=gJ309LfHQ3M</a:t>
            </a:r>
            <a:endParaRPr lang="en-US" sz="800"/>
          </a:p>
        </p:txBody>
      </p:sp>
      <p:pic>
        <p:nvPicPr>
          <p:cNvPr id="3" name="gJ309LfHQ3M?version=3&amp;hl=en_US"/>
          <p:cNvPicPr>
            <a:picLocks noRot="1" noChangeAspect="1"/>
          </p:cNvPicPr>
          <p:nvPr>
            <a:vide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548063"/>
            <a:ext cx="35306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Invertebrate Integument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8001000" cy="4648200"/>
          </a:xfrm>
        </p:spPr>
        <p:txBody>
          <a:bodyPr/>
          <a:lstStyle/>
          <a:p>
            <a:pPr eaLnBrk="1" hangingPunct="1"/>
            <a:r>
              <a:rPr lang="en-US" sz="2800" smtClean="0"/>
              <a:t>The arthropod cuticle may remain tough, but flexible as in many small crustaceans and insect larvae, or it may become hardened.</a:t>
            </a:r>
          </a:p>
          <a:p>
            <a:pPr lvl="1" eaLnBrk="1" hangingPunct="1"/>
            <a:r>
              <a:rPr lang="en-US" sz="2400" smtClean="0"/>
              <a:t>Decapod crustaceans have a cuticle stiffened by </a:t>
            </a:r>
            <a:r>
              <a:rPr lang="en-US" sz="2400" b="1" smtClean="0">
                <a:solidFill>
                  <a:schemeClr val="folHlink"/>
                </a:solidFill>
              </a:rPr>
              <a:t>calcification</a:t>
            </a:r>
            <a:r>
              <a:rPr lang="en-US" sz="2400" smtClean="0"/>
              <a:t> (deposition of calcium carbonate in the procuticle.</a:t>
            </a:r>
          </a:p>
          <a:p>
            <a:pPr lvl="1" eaLnBrk="1" hangingPunct="1"/>
            <a:r>
              <a:rPr lang="en-US" sz="2400" smtClean="0"/>
              <a:t>In insects, hardening occurs by </a:t>
            </a:r>
            <a:r>
              <a:rPr lang="en-US" sz="2400" b="1" smtClean="0">
                <a:solidFill>
                  <a:schemeClr val="folHlink"/>
                </a:solidFill>
              </a:rPr>
              <a:t>sclerotization</a:t>
            </a:r>
            <a:r>
              <a:rPr lang="en-US" sz="2400" smtClean="0"/>
              <a:t> where protein molecules bond together producing the insoluble protein sclerotin.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Energy for Contraction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During prolonged exercise, blood flow can’t supply oxygen fast enough for aerobic metabolism to continue.</a:t>
            </a:r>
          </a:p>
          <a:p>
            <a:pPr lvl="1" eaLnBrk="1" hangingPunct="1"/>
            <a:r>
              <a:rPr lang="en-US" b="1" smtClean="0">
                <a:solidFill>
                  <a:schemeClr val="folHlink"/>
                </a:solidFill>
              </a:rPr>
              <a:t>Anaerobic glycolysis</a:t>
            </a:r>
            <a:r>
              <a:rPr lang="en-US" smtClean="0"/>
              <a:t> is not as efficient, but still produces some ATP.</a:t>
            </a:r>
          </a:p>
          <a:p>
            <a:pPr lvl="1" eaLnBrk="1" hangingPunct="1"/>
            <a:r>
              <a:rPr lang="en-US" smtClean="0"/>
              <a:t>An </a:t>
            </a:r>
            <a:r>
              <a:rPr lang="en-US" b="1" smtClean="0">
                <a:solidFill>
                  <a:schemeClr val="folHlink"/>
                </a:solidFill>
              </a:rPr>
              <a:t>oxygen debt</a:t>
            </a:r>
            <a:r>
              <a:rPr lang="en-US" smtClean="0"/>
              <a:t> builds up because the accumulated lactic acid must be oxidized.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Fast and Slow Fibers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Skeletal muscles consist of different types of fibers.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smtClean="0">
                <a:solidFill>
                  <a:schemeClr val="folHlink"/>
                </a:solidFill>
              </a:rPr>
              <a:t>Slow oxidative fibers</a:t>
            </a:r>
            <a:r>
              <a:rPr lang="en-US" sz="2400" smtClean="0"/>
              <a:t> (red muscles) specialized for slow, sustained contractions.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Maintaining posture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smtClean="0">
                <a:solidFill>
                  <a:schemeClr val="folHlink"/>
                </a:solidFill>
              </a:rPr>
              <a:t>Fast glycolytic fibers</a:t>
            </a:r>
            <a:r>
              <a:rPr lang="en-US" sz="2400" smtClean="0"/>
              <a:t> (white muscles) lack an efficient blood supply and function anaerobically.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Running muscles in cats.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smtClean="0">
                <a:solidFill>
                  <a:schemeClr val="folHlink"/>
                </a:solidFill>
              </a:rPr>
              <a:t>Fast oxidative fibers</a:t>
            </a:r>
            <a:r>
              <a:rPr lang="en-US" sz="2400" smtClean="0"/>
              <a:t> have an efficient blood supply and function aerobically for fast, sustained activities.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Wing muscles in migratory birds.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Importance of Tendons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924800" cy="3124200"/>
          </a:xfrm>
        </p:spPr>
        <p:txBody>
          <a:bodyPr/>
          <a:lstStyle/>
          <a:p>
            <a:pPr eaLnBrk="1" hangingPunct="1"/>
            <a:r>
              <a:rPr lang="en-US" sz="2800" smtClean="0"/>
              <a:t>When mammals walk, kinetic energy is stored in the </a:t>
            </a:r>
            <a:r>
              <a:rPr lang="en-US" sz="2800" b="1" smtClean="0">
                <a:solidFill>
                  <a:schemeClr val="folHlink"/>
                </a:solidFill>
              </a:rPr>
              <a:t>tendons</a:t>
            </a:r>
            <a:r>
              <a:rPr lang="en-US" sz="2800" smtClean="0"/>
              <a:t>.</a:t>
            </a:r>
          </a:p>
          <a:p>
            <a:pPr lvl="1" eaLnBrk="1" hangingPunct="1"/>
            <a:r>
              <a:rPr lang="en-US" sz="2600" smtClean="0"/>
              <a:t>The tendon stretches, then recoils extending the foot while the muscle is contracted, propelling the leg forward.</a:t>
            </a:r>
          </a:p>
        </p:txBody>
      </p:sp>
      <p:pic>
        <p:nvPicPr>
          <p:cNvPr id="65540" name="Picture 4" descr="29_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"/>
          <a:stretch>
            <a:fillRect/>
          </a:stretch>
        </p:blipFill>
        <p:spPr bwMode="auto">
          <a:xfrm>
            <a:off x="2057400" y="3806825"/>
            <a:ext cx="5181600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Vertebrate Integument</a:t>
            </a:r>
          </a:p>
        </p:txBody>
      </p:sp>
      <p:sp>
        <p:nvSpPr>
          <p:cNvPr id="9219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Vertebrate Integument includes:</a:t>
            </a:r>
          </a:p>
          <a:p>
            <a:pPr lvl="1" eaLnBrk="1" hangingPunct="1"/>
            <a:r>
              <a:rPr lang="en-US" sz="2600" b="1" smtClean="0">
                <a:solidFill>
                  <a:schemeClr val="folHlink"/>
                </a:solidFill>
              </a:rPr>
              <a:t>Epidermis</a:t>
            </a:r>
            <a:r>
              <a:rPr lang="en-US" sz="2600" smtClean="0"/>
              <a:t> – thin outer stratified epithelial layer, derived from ectoderm.</a:t>
            </a:r>
          </a:p>
          <a:p>
            <a:pPr lvl="1" eaLnBrk="1" hangingPunct="1"/>
            <a:r>
              <a:rPr lang="en-US" sz="2600" b="1" smtClean="0">
                <a:solidFill>
                  <a:schemeClr val="folHlink"/>
                </a:solidFill>
              </a:rPr>
              <a:t>Dermis</a:t>
            </a:r>
            <a:r>
              <a:rPr lang="en-US" sz="2600" smtClean="0"/>
              <a:t> – thick inner layer, derived from mesoderm.</a:t>
            </a:r>
          </a:p>
        </p:txBody>
      </p:sp>
      <p:pic>
        <p:nvPicPr>
          <p:cNvPr id="9220" name="Picture 6" descr="29_01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752600"/>
            <a:ext cx="48006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Epidermis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8001000" cy="2743200"/>
          </a:xfrm>
        </p:spPr>
        <p:txBody>
          <a:bodyPr/>
          <a:lstStyle/>
          <a:p>
            <a:pPr eaLnBrk="1" hangingPunct="1"/>
            <a:r>
              <a:rPr lang="en-US" sz="2400" smtClean="0"/>
              <a:t>The </a:t>
            </a:r>
            <a:r>
              <a:rPr lang="en-US" sz="2400" b="1" smtClean="0">
                <a:solidFill>
                  <a:schemeClr val="folHlink"/>
                </a:solidFill>
              </a:rPr>
              <a:t>epidermis</a:t>
            </a:r>
            <a:r>
              <a:rPr lang="en-US" sz="2400" smtClean="0"/>
              <a:t> gives rise to hair, feathers, claws, and hooves.</a:t>
            </a:r>
          </a:p>
          <a:p>
            <a:pPr eaLnBrk="1" hangingPunct="1"/>
            <a:r>
              <a:rPr lang="en-US" sz="2400" smtClean="0"/>
              <a:t>Epidermis is </a:t>
            </a:r>
            <a:r>
              <a:rPr lang="en-US" sz="2400" b="1" smtClean="0">
                <a:solidFill>
                  <a:schemeClr val="folHlink"/>
                </a:solidFill>
              </a:rPr>
              <a:t>stratified squamous epithelium</a:t>
            </a:r>
            <a:r>
              <a:rPr lang="en-US" sz="2400" smtClean="0"/>
              <a:t>.</a:t>
            </a:r>
          </a:p>
          <a:p>
            <a:pPr eaLnBrk="1" hangingPunct="1"/>
            <a:r>
              <a:rPr lang="en-US" sz="2400" smtClean="0"/>
              <a:t>Cells in the basal part undergo frequent mitosis.</a:t>
            </a:r>
          </a:p>
          <a:p>
            <a:pPr eaLnBrk="1" hangingPunct="1"/>
            <a:r>
              <a:rPr lang="en-US" sz="2400" smtClean="0"/>
              <a:t>As cells are displaced upward, cytoplasm is replaced by </a:t>
            </a:r>
            <a:r>
              <a:rPr lang="en-US" sz="2400" b="1" smtClean="0">
                <a:solidFill>
                  <a:schemeClr val="folHlink"/>
                </a:solidFill>
              </a:rPr>
              <a:t>keratin</a:t>
            </a:r>
            <a:r>
              <a:rPr lang="en-US" sz="2400" smtClean="0"/>
              <a:t>.</a:t>
            </a:r>
          </a:p>
        </p:txBody>
      </p:sp>
      <p:pic>
        <p:nvPicPr>
          <p:cNvPr id="10244" name="Picture 5" descr="09_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3" r="28125" b="53311"/>
          <a:stretch>
            <a:fillRect/>
          </a:stretch>
        </p:blipFill>
        <p:spPr bwMode="auto">
          <a:xfrm>
            <a:off x="1600200" y="4030663"/>
            <a:ext cx="5930900" cy="282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Epidermis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Keratin is a tough protein that is also light and flexible.</a:t>
            </a:r>
          </a:p>
          <a:p>
            <a:pPr eaLnBrk="1" hangingPunct="1"/>
            <a:r>
              <a:rPr lang="en-US" smtClean="0"/>
              <a:t>Reptile scales are composed of keratin.</a:t>
            </a:r>
          </a:p>
          <a:p>
            <a:pPr eaLnBrk="1" hangingPunct="1"/>
            <a:r>
              <a:rPr lang="en-US" smtClean="0"/>
              <a:t>Birds have keratin in feathers, beaks, and claws.</a:t>
            </a:r>
          </a:p>
          <a:p>
            <a:pPr eaLnBrk="1" hangingPunct="1"/>
            <a:r>
              <a:rPr lang="en-US" smtClean="0"/>
              <a:t>Mammals use keratin in hair, hooves, claws, and nails.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629</TotalTime>
  <Words>2227</Words>
  <Application>Microsoft Office PowerPoint</Application>
  <PresentationFormat>On-screen Show (4:3)</PresentationFormat>
  <Paragraphs>294</Paragraphs>
  <Slides>62</Slides>
  <Notes>62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7" baseType="lpstr">
      <vt:lpstr>Arial</vt:lpstr>
      <vt:lpstr>Wingdings</vt:lpstr>
      <vt:lpstr>Times New Roman</vt:lpstr>
      <vt:lpstr>Arial Black</vt:lpstr>
      <vt:lpstr>Radial</vt:lpstr>
      <vt:lpstr>Support, Protection, and Movement</vt:lpstr>
      <vt:lpstr>Integument</vt:lpstr>
      <vt:lpstr>Invertebrate Integument</vt:lpstr>
      <vt:lpstr>Invertebrate Integument</vt:lpstr>
      <vt:lpstr>Invertebrate Integument</vt:lpstr>
      <vt:lpstr>Invertebrate Integument</vt:lpstr>
      <vt:lpstr>Vertebrate Integument</vt:lpstr>
      <vt:lpstr>Epidermis</vt:lpstr>
      <vt:lpstr>Epidermis</vt:lpstr>
      <vt:lpstr>Dermis</vt:lpstr>
      <vt:lpstr>Dermis</vt:lpstr>
      <vt:lpstr>Dermis</vt:lpstr>
      <vt:lpstr>Dermis</vt:lpstr>
      <vt:lpstr>Dermis</vt:lpstr>
      <vt:lpstr>Animal Coloration</vt:lpstr>
      <vt:lpstr>Animal Coloration</vt:lpstr>
      <vt:lpstr>Animal Coloration</vt:lpstr>
      <vt:lpstr>Animal Coloration</vt:lpstr>
      <vt:lpstr>Animal Coloration</vt:lpstr>
      <vt:lpstr>Animal Coloration</vt:lpstr>
      <vt:lpstr>Skeletal Systems</vt:lpstr>
      <vt:lpstr>Hydrostatic Skeletons</vt:lpstr>
      <vt:lpstr>Muscular Hydrostats</vt:lpstr>
      <vt:lpstr>Rigid Skeletons</vt:lpstr>
      <vt:lpstr>Vertebrate Endoskeleton</vt:lpstr>
      <vt:lpstr>Notochord and Cartilage</vt:lpstr>
      <vt:lpstr>Notochord and Cartilage</vt:lpstr>
      <vt:lpstr>Notochord and Cartilage</vt:lpstr>
      <vt:lpstr>Notochord and Cartilage</vt:lpstr>
      <vt:lpstr>Notochord and Cartilage</vt:lpstr>
      <vt:lpstr>Bone</vt:lpstr>
      <vt:lpstr>Bone</vt:lpstr>
      <vt:lpstr>Bone</vt:lpstr>
      <vt:lpstr>Bone</vt:lpstr>
      <vt:lpstr>Bone – Dynamic Tissue</vt:lpstr>
      <vt:lpstr>Bone – Dynamic Tissue</vt:lpstr>
      <vt:lpstr>Vertebrate Skeleton</vt:lpstr>
      <vt:lpstr>Vertebrate Skeleton</vt:lpstr>
      <vt:lpstr>Vertebrate Skeleton</vt:lpstr>
      <vt:lpstr>Vertebrate Skeleton</vt:lpstr>
      <vt:lpstr>Animal Movement</vt:lpstr>
      <vt:lpstr>Ameboid Movement</vt:lpstr>
      <vt:lpstr>Ciliary and Flagellar Movement</vt:lpstr>
      <vt:lpstr>Ciliary and Flagellar Movement</vt:lpstr>
      <vt:lpstr>Muscular Movement</vt:lpstr>
      <vt:lpstr>Skeletal Muscle</vt:lpstr>
      <vt:lpstr>Smooth Muscle</vt:lpstr>
      <vt:lpstr>Cardiac Muscle</vt:lpstr>
      <vt:lpstr>Muscles</vt:lpstr>
      <vt:lpstr>Muscles</vt:lpstr>
      <vt:lpstr>Muscles</vt:lpstr>
      <vt:lpstr>Muscle Contraction</vt:lpstr>
      <vt:lpstr>Muscle Contraction</vt:lpstr>
      <vt:lpstr>Muscle Contraction</vt:lpstr>
      <vt:lpstr>The Neuromuscular Junction</vt:lpstr>
      <vt:lpstr>The Neuromuscular Junction</vt:lpstr>
      <vt:lpstr>Excitation-Contraction Coupling</vt:lpstr>
      <vt:lpstr>Excitation-Contraction Coupling</vt:lpstr>
      <vt:lpstr>Energy for Contraction</vt:lpstr>
      <vt:lpstr>Energy for Contraction</vt:lpstr>
      <vt:lpstr>Fast and Slow Fibers</vt:lpstr>
      <vt:lpstr>Importance of Tendons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Support, Protection, and Movement</dc:title>
  <dc:creator>Nancy Wheat</dc:creator>
  <cp:lastModifiedBy>Teacher E-Solutions</cp:lastModifiedBy>
  <cp:revision>11</cp:revision>
  <dcterms:created xsi:type="dcterms:W3CDTF">2006-11-04T22:09:40Z</dcterms:created>
  <dcterms:modified xsi:type="dcterms:W3CDTF">2019-01-18T16:37:05Z</dcterms:modified>
</cp:coreProperties>
</file>