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0"/>
  </p:notesMasterIdLst>
  <p:sldIdLst>
    <p:sldId id="302" r:id="rId2"/>
    <p:sldId id="256" r:id="rId3"/>
    <p:sldId id="293" r:id="rId4"/>
    <p:sldId id="258" r:id="rId5"/>
    <p:sldId id="303" r:id="rId6"/>
    <p:sldId id="304" r:id="rId7"/>
    <p:sldId id="260" r:id="rId8"/>
    <p:sldId id="261" r:id="rId9"/>
    <p:sldId id="262" r:id="rId10"/>
    <p:sldId id="306" r:id="rId11"/>
    <p:sldId id="266" r:id="rId12"/>
    <p:sldId id="307" r:id="rId13"/>
    <p:sldId id="267" r:id="rId14"/>
    <p:sldId id="309" r:id="rId15"/>
    <p:sldId id="268" r:id="rId16"/>
    <p:sldId id="308" r:id="rId17"/>
    <p:sldId id="294" r:id="rId18"/>
    <p:sldId id="295" r:id="rId19"/>
    <p:sldId id="263" r:id="rId20"/>
    <p:sldId id="269" r:id="rId21"/>
    <p:sldId id="270" r:id="rId22"/>
    <p:sldId id="271" r:id="rId23"/>
    <p:sldId id="297" r:id="rId24"/>
    <p:sldId id="274" r:id="rId25"/>
    <p:sldId id="275" r:id="rId26"/>
    <p:sldId id="276" r:id="rId27"/>
    <p:sldId id="298" r:id="rId28"/>
    <p:sldId id="299" r:id="rId29"/>
    <p:sldId id="277" r:id="rId30"/>
    <p:sldId id="278" r:id="rId31"/>
    <p:sldId id="279" r:id="rId32"/>
    <p:sldId id="300" r:id="rId33"/>
    <p:sldId id="280" r:id="rId34"/>
    <p:sldId id="281" r:id="rId35"/>
    <p:sldId id="282" r:id="rId36"/>
    <p:sldId id="283" r:id="rId37"/>
    <p:sldId id="285" r:id="rId38"/>
    <p:sldId id="286" r:id="rId39"/>
    <p:sldId id="287" r:id="rId40"/>
    <p:sldId id="288" r:id="rId41"/>
    <p:sldId id="289" r:id="rId42"/>
    <p:sldId id="290" r:id="rId43"/>
    <p:sldId id="310" r:id="rId44"/>
    <p:sldId id="311" r:id="rId45"/>
    <p:sldId id="312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27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6F85DE-4D12-42DD-9184-ECE2D69935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1941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7CA6EB68-1DAF-4D00-A966-D619779A28B3}" type="slidenum">
              <a:rPr lang="en-US" smtClean="0">
                <a:latin typeface="Arial" pitchFamily="34" charset="0"/>
              </a:rPr>
              <a:pPr eaLnBrk="1" hangingPunct="1"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7F2E3C2D-6057-405E-A100-882E4395F03C}" type="slidenum">
              <a:rPr lang="en-US" altLang="zh-TW" smtClean="0">
                <a:latin typeface="Arial" pitchFamily="34" charset="0"/>
              </a:rPr>
              <a:pPr eaLnBrk="1" hangingPunct="1"/>
              <a:t>20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DAF13128-2E8D-44BD-A64E-4BED7D409FDE}" type="slidenum">
              <a:rPr lang="en-US" altLang="zh-TW" smtClean="0">
                <a:latin typeface="Arial" pitchFamily="34" charset="0"/>
              </a:rPr>
              <a:pPr eaLnBrk="1" hangingPunct="1"/>
              <a:t>22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71BB2411-0FC7-4811-BB15-4A480176B669}" type="slidenum">
              <a:rPr lang="en-US" altLang="zh-TW" smtClean="0">
                <a:latin typeface="Arial" pitchFamily="34" charset="0"/>
              </a:rPr>
              <a:pPr eaLnBrk="1" hangingPunct="1"/>
              <a:t>26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8F0045FE-2F50-44BE-BF19-53AEF47EA0AC}" type="slidenum">
              <a:rPr lang="en-US" altLang="zh-TW" smtClean="0">
                <a:latin typeface="Arial" pitchFamily="34" charset="0"/>
              </a:rPr>
              <a:pPr eaLnBrk="1" hangingPunct="1"/>
              <a:t>27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10E3F2E1-714F-41D1-B17B-46E47795C2F9}" type="slidenum">
              <a:rPr lang="en-US" altLang="zh-TW" smtClean="0">
                <a:latin typeface="Arial" pitchFamily="34" charset="0"/>
              </a:rPr>
              <a:pPr eaLnBrk="1" hangingPunct="1"/>
              <a:t>28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CDED43CB-E618-4D3C-85C0-BB46EC5BA1A8}" type="slidenum">
              <a:rPr lang="en-US" altLang="zh-TW" smtClean="0">
                <a:latin typeface="Arial" pitchFamily="34" charset="0"/>
              </a:rPr>
              <a:pPr eaLnBrk="1" hangingPunct="1"/>
              <a:t>36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BA69973F-37EA-4E1D-B6F2-8645159AF9FB}" type="slidenum">
              <a:rPr lang="en-US" smtClean="0">
                <a:latin typeface="Arial" pitchFamily="34" charset="0"/>
              </a:rPr>
              <a:pPr eaLnBrk="1" hangingPunct="1"/>
              <a:t>43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76B0D263-3BDE-4934-A46D-5CE7D9F0CE88}" type="slidenum">
              <a:rPr lang="en-US" smtClean="0">
                <a:latin typeface="Arial" pitchFamily="34" charset="0"/>
              </a:rPr>
              <a:pPr eaLnBrk="1" hangingPunct="1"/>
              <a:t>44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32F1CA33-5513-4A19-BFA9-FED3307E8A75}" type="slidenum">
              <a:rPr lang="en-US" smtClean="0">
                <a:latin typeface="Arial" pitchFamily="34" charset="0"/>
              </a:rPr>
              <a:pPr eaLnBrk="1" hangingPunct="1"/>
              <a:t>45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D0174D13-E1AD-4911-BFFC-80D0AC41411E}" type="slidenum">
              <a:rPr lang="en-US" smtClean="0">
                <a:latin typeface="Arial" pitchFamily="34" charset="0"/>
              </a:rPr>
              <a:pPr eaLnBrk="1" hangingPunct="1"/>
              <a:t>46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1490DB55-3F87-48A3-ACC2-679E3643E12C}" type="slidenum">
              <a:rPr lang="en-US" altLang="zh-TW" smtClean="0">
                <a:latin typeface="Arial" pitchFamily="34" charset="0"/>
              </a:rPr>
              <a:pPr eaLnBrk="1" hangingPunct="1"/>
              <a:t>3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4B2A3929-A98D-4B3A-AD99-DA9C12A97708}" type="slidenum">
              <a:rPr lang="en-US" smtClean="0">
                <a:latin typeface="Arial" pitchFamily="34" charset="0"/>
              </a:rPr>
              <a:pPr eaLnBrk="1" hangingPunct="1"/>
              <a:t>47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73AE79E8-DA30-49C9-97FF-A43676632FA6}" type="slidenum">
              <a:rPr lang="en-US" smtClean="0">
                <a:latin typeface="Arial" pitchFamily="34" charset="0"/>
              </a:rPr>
              <a:pPr eaLnBrk="1" hangingPunct="1"/>
              <a:t>48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92027C71-76A9-4B74-AE4A-43DA0A79FA40}" type="slidenum">
              <a:rPr lang="en-US" smtClean="0">
                <a:latin typeface="Arial" pitchFamily="34" charset="0"/>
              </a:rPr>
              <a:pPr eaLnBrk="1" hangingPunct="1"/>
              <a:t>49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4E6C167F-DB19-4AA6-B1A4-339DBBCAB8A1}" type="slidenum">
              <a:rPr lang="en-US" smtClean="0">
                <a:latin typeface="Arial" pitchFamily="34" charset="0"/>
              </a:rPr>
              <a:pPr eaLnBrk="1" hangingPunct="1"/>
              <a:t>50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509FE068-638D-4FD1-8EE2-1D360E61EDB5}" type="slidenum">
              <a:rPr lang="en-US" smtClean="0">
                <a:latin typeface="Arial" pitchFamily="34" charset="0"/>
              </a:rPr>
              <a:pPr eaLnBrk="1" hangingPunct="1"/>
              <a:t>51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2511560E-71E5-41E6-80ED-7A0CECEA45FF}" type="slidenum">
              <a:rPr lang="en-US" smtClean="0">
                <a:latin typeface="Arial" pitchFamily="34" charset="0"/>
              </a:rPr>
              <a:pPr eaLnBrk="1" hangingPunct="1"/>
              <a:t>52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77D2A244-3269-47B2-A98F-1E50C1B440B7}" type="slidenum">
              <a:rPr lang="en-US" smtClean="0">
                <a:latin typeface="Arial" pitchFamily="34" charset="0"/>
              </a:rPr>
              <a:pPr eaLnBrk="1" hangingPunct="1"/>
              <a:t>53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D6ADB590-3E96-4A2B-AD0F-DC185AF84B63}" type="slidenum">
              <a:rPr lang="en-US" smtClean="0">
                <a:latin typeface="Arial" pitchFamily="34" charset="0"/>
              </a:rPr>
              <a:pPr eaLnBrk="1" hangingPunct="1"/>
              <a:t>54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96AFF50B-C8DF-472A-99C4-E9D1384CBF23}" type="slidenum">
              <a:rPr lang="en-US" smtClean="0">
                <a:latin typeface="Arial" pitchFamily="34" charset="0"/>
              </a:rPr>
              <a:pPr eaLnBrk="1" hangingPunct="1"/>
              <a:t>55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AC8CEEB7-0615-4A8B-9D77-27ED02A1E53C}" type="slidenum">
              <a:rPr lang="en-US" smtClean="0">
                <a:latin typeface="Arial" pitchFamily="34" charset="0"/>
              </a:rPr>
              <a:pPr eaLnBrk="1" hangingPunct="1"/>
              <a:t>56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9E2F9422-9803-46CB-B79C-7172BB0161C3}" type="slidenum">
              <a:rPr lang="en-US" smtClean="0">
                <a:latin typeface="Arial" pitchFamily="34" charset="0"/>
              </a:rPr>
              <a:pPr eaLnBrk="1" hangingPunct="1"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8AC9BFA1-6203-4C7F-BF73-EB651932C5C9}" type="slidenum">
              <a:rPr lang="en-US" smtClean="0">
                <a:latin typeface="Arial" pitchFamily="34" charset="0"/>
              </a:rPr>
              <a:pPr eaLnBrk="1" hangingPunct="1"/>
              <a:t>57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4036441F-001E-4286-8A04-20B13596C582}" type="slidenum">
              <a:rPr lang="en-US" smtClean="0">
                <a:latin typeface="Arial" pitchFamily="34" charset="0"/>
              </a:rPr>
              <a:pPr eaLnBrk="1" hangingPunct="1"/>
              <a:t>58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AFCAA19B-74AF-4E4C-81D6-31C1AFC0C720}" type="slidenum">
              <a:rPr lang="en-US" smtClean="0">
                <a:latin typeface="Arial" pitchFamily="34" charset="0"/>
              </a:rPr>
              <a:pPr eaLnBrk="1" hangingPunct="1"/>
              <a:t>59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1166B42D-981A-4592-8B29-6773E653A84F}" type="slidenum">
              <a:rPr lang="en-US" smtClean="0">
                <a:latin typeface="Arial" pitchFamily="34" charset="0"/>
              </a:rPr>
              <a:pPr eaLnBrk="1" hangingPunct="1"/>
              <a:t>60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AB390672-A01B-4E55-8A41-3C49B0D28764}" type="slidenum">
              <a:rPr lang="en-US" smtClean="0">
                <a:latin typeface="Arial" pitchFamily="34" charset="0"/>
              </a:rPr>
              <a:pPr eaLnBrk="1" hangingPunct="1"/>
              <a:t>61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A35CBC91-DA9A-4A9B-A78C-1B7C12B7E247}" type="slidenum">
              <a:rPr lang="en-US" smtClean="0">
                <a:latin typeface="Arial" pitchFamily="34" charset="0"/>
              </a:rPr>
              <a:pPr eaLnBrk="1" hangingPunct="1"/>
              <a:t>62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A4419089-B7E6-4E95-B694-31BFFD8701E5}" type="slidenum">
              <a:rPr lang="en-US" smtClean="0">
                <a:latin typeface="Arial" pitchFamily="34" charset="0"/>
              </a:rPr>
              <a:pPr eaLnBrk="1" hangingPunct="1"/>
              <a:t>63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A6892850-BD6F-4FDA-92D7-915AA87F75D8}" type="slidenum">
              <a:rPr lang="en-US" smtClean="0">
                <a:latin typeface="Arial" pitchFamily="34" charset="0"/>
              </a:rPr>
              <a:pPr eaLnBrk="1" hangingPunct="1"/>
              <a:t>64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B445456C-E09F-4210-8C32-552EC4AD42E2}" type="slidenum">
              <a:rPr lang="en-US" smtClean="0">
                <a:latin typeface="Arial" pitchFamily="34" charset="0"/>
              </a:rPr>
              <a:pPr eaLnBrk="1" hangingPunct="1"/>
              <a:t>65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36511509-A587-4688-86AE-CFAECB8C1933}" type="slidenum">
              <a:rPr lang="en-US" smtClean="0">
                <a:latin typeface="Arial" pitchFamily="34" charset="0"/>
              </a:rPr>
              <a:pPr eaLnBrk="1" hangingPunct="1"/>
              <a:t>66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69175205-6D65-4288-B967-1B1B1794D5B0}" type="slidenum">
              <a:rPr lang="en-US" smtClean="0">
                <a:latin typeface="Arial" pitchFamily="34" charset="0"/>
              </a:rPr>
              <a:pPr eaLnBrk="1" hangingPunct="1"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F1F563A5-69AA-46EB-A7A5-1F6B41C428C5}" type="slidenum">
              <a:rPr lang="en-US" smtClean="0">
                <a:latin typeface="Arial" pitchFamily="34" charset="0"/>
              </a:rPr>
              <a:pPr eaLnBrk="1" hangingPunct="1"/>
              <a:t>67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3B561D3E-52B2-44C8-8781-14CE5F26B46C}" type="slidenum">
              <a:rPr lang="en-US" smtClean="0">
                <a:latin typeface="Arial" pitchFamily="34" charset="0"/>
              </a:rPr>
              <a:pPr eaLnBrk="1" hangingPunct="1"/>
              <a:t>68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48E4875B-3F58-4BE2-BD92-0EE2DD043D0A}" type="slidenum">
              <a:rPr lang="en-US" altLang="zh-TW" smtClean="0">
                <a:latin typeface="Arial" pitchFamily="34" charset="0"/>
              </a:rPr>
              <a:pPr eaLnBrk="1" hangingPunct="1"/>
              <a:t>7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0716FD75-9521-470E-81C0-916C4B5C7B09}" type="slidenum">
              <a:rPr lang="en-US" smtClean="0">
                <a:latin typeface="Arial" pitchFamily="34" charset="0"/>
              </a:rPr>
              <a:pPr eaLnBrk="1" hangingPunct="1"/>
              <a:t>10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746F0F0C-5B9F-4602-9DF8-AF2AAC4B37EA}" type="slidenum">
              <a:rPr lang="en-US" smtClean="0">
                <a:latin typeface="Arial" pitchFamily="34" charset="0"/>
              </a:rPr>
              <a:pPr eaLnBrk="1" hangingPunct="1"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101C34F0-23C5-4C05-A189-56C1BD251311}" type="slidenum">
              <a:rPr lang="en-US" smtClean="0">
                <a:latin typeface="Arial" pitchFamily="34" charset="0"/>
              </a:rPr>
              <a:pPr eaLnBrk="1" hangingPunct="1"/>
              <a:t>14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fld id="{7A172051-DA9E-4E99-AADF-72DFCC35AF90}" type="slidenum">
              <a:rPr lang="en-US" smtClean="0">
                <a:latin typeface="Arial" pitchFamily="34" charset="0"/>
              </a:rPr>
              <a:pPr eaLnBrk="1" hangingPunct="1"/>
              <a:t>16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C9497-CE27-4AE7-8F90-424C3413DF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868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D8D1D-C30C-491B-9B4F-C5CA1F25AC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89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A015B-016B-49A3-A28B-F20F1D663C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9842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37B67-1C0B-4336-AE73-228666F5B0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026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BE829-5F89-4EF2-95DE-EDD32E175D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50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08D3-EF48-4F85-97DB-8AC59981BE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240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7C746-CA56-40DD-A1D4-6D92F85885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445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5603-50C8-4153-8B5D-53F045899F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560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CF6C2-282B-420C-8FAA-ED47C11B12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577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4A245-FE79-4FEF-A00C-6CB2304E7E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193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F6509-799B-41B6-8057-2644685221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062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FC5B2-40D9-48D4-9BC4-C2F04BC7C5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54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CB7A-8DB8-4F52-A2B1-2030A59FA9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957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680AEF25-E50A-4BF6-98F3-B0371D014F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92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89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720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720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89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9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9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893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93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93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720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894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94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94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94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94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94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94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94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717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89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18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718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89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718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89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9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9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9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9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9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9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9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3896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Elaine%20Fong\&#26700;&#38754;\ccss\F4\use%20file\&#27873;&#39472;&#29694;&#35937;.mpeg" TargetMode="Externa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0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152400" y="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Acids are everywhere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28600" y="533400"/>
            <a:ext cx="8534400" cy="6000750"/>
            <a:chOff x="144" y="336"/>
            <a:chExt cx="5376" cy="3780"/>
          </a:xfrm>
        </p:grpSpPr>
        <p:pic>
          <p:nvPicPr>
            <p:cNvPr id="9227" name="Picture 13" descr="fruits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28"/>
              <a:ext cx="1872" cy="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4" descr="carbonated_drink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4" r="6239"/>
            <a:stretch>
              <a:fillRect/>
            </a:stretch>
          </p:blipFill>
          <p:spPr bwMode="auto">
            <a:xfrm>
              <a:off x="2400" y="576"/>
              <a:ext cx="1584" cy="1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5" descr="eye_was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2" t="11511" r="21211" b="7913"/>
            <a:stretch>
              <a:fillRect/>
            </a:stretch>
          </p:blipFill>
          <p:spPr bwMode="auto">
            <a:xfrm>
              <a:off x="1392" y="2736"/>
              <a:ext cx="65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6" descr="car_batter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448"/>
              <a:ext cx="960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7" descr="milk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360"/>
              <a:ext cx="85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8" descr="stomach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430"/>
              <a:ext cx="1806" cy="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9" descr="vinega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66" r="16667" b="7230"/>
            <a:stretch>
              <a:fillRect/>
            </a:stretch>
          </p:blipFill>
          <p:spPr bwMode="auto">
            <a:xfrm>
              <a:off x="4272" y="336"/>
              <a:ext cx="1248" cy="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228600" y="838200"/>
            <a:ext cx="3505200" cy="3195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Acids present in fruits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citric acid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malic acid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tartaric acid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quinic acid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ascorbic acid</a:t>
            </a:r>
          </a:p>
        </p:txBody>
      </p:sp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6629400" y="6396038"/>
            <a:ext cx="251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sz="2400"/>
              <a:t>Ethanoic acid</a:t>
            </a:r>
          </a:p>
        </p:txBody>
      </p:sp>
      <p:sp>
        <p:nvSpPr>
          <p:cNvPr id="9222" name="TextBox 12"/>
          <p:cNvSpPr txBox="1">
            <a:spLocks noChangeArrowheads="1"/>
          </p:cNvSpPr>
          <p:nvPr/>
        </p:nvSpPr>
        <p:spPr bwMode="auto">
          <a:xfrm>
            <a:off x="5334000" y="48006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sz="2400"/>
              <a:t>HCl</a:t>
            </a:r>
          </a:p>
        </p:txBody>
      </p:sp>
      <p:sp>
        <p:nvSpPr>
          <p:cNvPr id="9223" name="TextBox 13"/>
          <p:cNvSpPr txBox="1">
            <a:spLocks noChangeArrowheads="1"/>
          </p:cNvSpPr>
          <p:nvPr/>
        </p:nvSpPr>
        <p:spPr bwMode="auto">
          <a:xfrm>
            <a:off x="3810000" y="2819400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sz="2400"/>
              <a:t>Carbonic acid/Phosphoric acid</a:t>
            </a:r>
          </a:p>
        </p:txBody>
      </p:sp>
      <p:sp>
        <p:nvSpPr>
          <p:cNvPr id="9224" name="TextBox 14"/>
          <p:cNvSpPr txBox="1">
            <a:spLocks noChangeArrowheads="1"/>
          </p:cNvSpPr>
          <p:nvPr/>
        </p:nvSpPr>
        <p:spPr bwMode="auto">
          <a:xfrm>
            <a:off x="1905000" y="57912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sz="2400"/>
              <a:t>boric acid</a:t>
            </a:r>
          </a:p>
        </p:txBody>
      </p:sp>
      <p:sp>
        <p:nvSpPr>
          <p:cNvPr id="9225" name="TextBox 15"/>
          <p:cNvSpPr txBox="1">
            <a:spLocks noChangeArrowheads="1"/>
          </p:cNvSpPr>
          <p:nvPr/>
        </p:nvSpPr>
        <p:spPr bwMode="auto">
          <a:xfrm>
            <a:off x="228600" y="639603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sz="2400"/>
              <a:t>lactic acid</a:t>
            </a:r>
          </a:p>
        </p:txBody>
      </p:sp>
      <p:sp>
        <p:nvSpPr>
          <p:cNvPr id="9226" name="TextBox 16"/>
          <p:cNvSpPr txBox="1">
            <a:spLocks noChangeArrowheads="1"/>
          </p:cNvSpPr>
          <p:nvPr/>
        </p:nvSpPr>
        <p:spPr bwMode="auto">
          <a:xfrm>
            <a:off x="304800" y="49530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sz="2400"/>
              <a:t>sulfuric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381000" y="1524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Chemical Properties of Acids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57200" y="6858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Acid + metal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>
                <a:solidFill>
                  <a:schemeClr val="bg1"/>
                </a:solidFill>
                <a:cs typeface="Times New Roman" pitchFamily="18" charset="0"/>
              </a:rPr>
              <a:t>salt + hydrogen gas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56" name="Text Box 24"/>
          <p:cNvSpPr txBox="1">
            <a:spLocks noChangeArrowheads="1"/>
          </p:cNvSpPr>
          <p:nvPr/>
        </p:nvSpPr>
        <p:spPr bwMode="auto">
          <a:xfrm>
            <a:off x="2116138" y="1295400"/>
            <a:ext cx="2667000" cy="863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Potassium	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/>
              <a:t>Sodium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935538" y="1371600"/>
            <a:ext cx="1809750" cy="685800"/>
            <a:chOff x="2496" y="864"/>
            <a:chExt cx="1140" cy="432"/>
          </a:xfrm>
        </p:grpSpPr>
        <p:sp>
          <p:nvSpPr>
            <p:cNvPr id="120858" name="AutoShape 26"/>
            <p:cNvSpPr>
              <a:spLocks/>
            </p:cNvSpPr>
            <p:nvPr/>
          </p:nvSpPr>
          <p:spPr bwMode="auto">
            <a:xfrm>
              <a:off x="2496" y="864"/>
              <a:ext cx="96" cy="432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07" name="Text Box 27"/>
            <p:cNvSpPr txBox="1">
              <a:spLocks noChangeArrowheads="1"/>
            </p:cNvSpPr>
            <p:nvPr/>
          </p:nvSpPr>
          <p:spPr bwMode="auto">
            <a:xfrm>
              <a:off x="2774" y="893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sz="2400"/>
                <a:t>Group I </a:t>
              </a:r>
            </a:p>
          </p:txBody>
        </p:sp>
      </p:grpSp>
      <p:sp>
        <p:nvSpPr>
          <p:cNvPr id="120860" name="Text Box 28"/>
          <p:cNvSpPr txBox="1">
            <a:spLocks noChangeArrowheads="1"/>
          </p:cNvSpPr>
          <p:nvPr/>
        </p:nvSpPr>
        <p:spPr bwMode="auto">
          <a:xfrm>
            <a:off x="2116138" y="2133600"/>
            <a:ext cx="2667000" cy="8540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Calcium	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/>
              <a:t>Magnesium</a:t>
            </a:r>
          </a:p>
        </p:txBody>
      </p:sp>
      <p:sp>
        <p:nvSpPr>
          <p:cNvPr id="120861" name="Text Box 29"/>
          <p:cNvSpPr txBox="1">
            <a:spLocks noChangeArrowheads="1"/>
          </p:cNvSpPr>
          <p:nvPr/>
        </p:nvSpPr>
        <p:spPr bwMode="auto">
          <a:xfrm>
            <a:off x="2116138" y="2971800"/>
            <a:ext cx="2667000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Aluminium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011738" y="2895600"/>
            <a:ext cx="2006600" cy="457200"/>
            <a:chOff x="2544" y="1824"/>
            <a:chExt cx="1264" cy="288"/>
          </a:xfrm>
        </p:grpSpPr>
        <p:sp>
          <p:nvSpPr>
            <p:cNvPr id="120863" name="AutoShape 31"/>
            <p:cNvSpPr>
              <a:spLocks/>
            </p:cNvSpPr>
            <p:nvPr/>
          </p:nvSpPr>
          <p:spPr bwMode="auto">
            <a:xfrm>
              <a:off x="2544" y="1920"/>
              <a:ext cx="48" cy="144"/>
            </a:xfrm>
            <a:prstGeom prst="righ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405" name="Text Box 32"/>
            <p:cNvSpPr txBox="1">
              <a:spLocks noChangeArrowheads="1"/>
            </p:cNvSpPr>
            <p:nvPr/>
          </p:nvSpPr>
          <p:spPr bwMode="auto">
            <a:xfrm>
              <a:off x="2736" y="1824"/>
              <a:ext cx="10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sz="2400"/>
                <a:t>Group III </a:t>
              </a:r>
            </a:p>
          </p:txBody>
        </p:sp>
      </p:grpSp>
      <p:sp>
        <p:nvSpPr>
          <p:cNvPr id="120865" name="Text Box 33"/>
          <p:cNvSpPr txBox="1">
            <a:spLocks noChangeArrowheads="1"/>
          </p:cNvSpPr>
          <p:nvPr/>
        </p:nvSpPr>
        <p:spPr bwMode="auto">
          <a:xfrm>
            <a:off x="2116138" y="3352800"/>
            <a:ext cx="2667000" cy="13112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Zinc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/>
              <a:t>Iron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/>
              <a:t>Lead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935538" y="2133600"/>
            <a:ext cx="1916112" cy="685800"/>
            <a:chOff x="2496" y="1344"/>
            <a:chExt cx="1207" cy="432"/>
          </a:xfrm>
        </p:grpSpPr>
        <p:sp>
          <p:nvSpPr>
            <p:cNvPr id="16402" name="Text Box 35"/>
            <p:cNvSpPr txBox="1">
              <a:spLocks noChangeArrowheads="1"/>
            </p:cNvSpPr>
            <p:nvPr/>
          </p:nvSpPr>
          <p:spPr bwMode="auto">
            <a:xfrm>
              <a:off x="2736" y="1392"/>
              <a:ext cx="9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sz="2400"/>
                <a:t>Group II </a:t>
              </a:r>
            </a:p>
          </p:txBody>
        </p:sp>
        <p:sp>
          <p:nvSpPr>
            <p:cNvPr id="120868" name="AutoShape 36"/>
            <p:cNvSpPr>
              <a:spLocks/>
            </p:cNvSpPr>
            <p:nvPr/>
          </p:nvSpPr>
          <p:spPr bwMode="auto">
            <a:xfrm>
              <a:off x="2496" y="1344"/>
              <a:ext cx="96" cy="432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20869" name="Text Box 37"/>
          <p:cNvSpPr txBox="1">
            <a:spLocks noChangeArrowheads="1"/>
          </p:cNvSpPr>
          <p:nvPr/>
        </p:nvSpPr>
        <p:spPr bwMode="auto">
          <a:xfrm>
            <a:off x="2116138" y="4648200"/>
            <a:ext cx="2667000" cy="396875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(Hydrogen)</a:t>
            </a:r>
          </a:p>
        </p:txBody>
      </p:sp>
      <p:sp>
        <p:nvSpPr>
          <p:cNvPr id="120870" name="Text Box 38"/>
          <p:cNvSpPr txBox="1">
            <a:spLocks noChangeArrowheads="1"/>
          </p:cNvSpPr>
          <p:nvPr/>
        </p:nvSpPr>
        <p:spPr bwMode="auto">
          <a:xfrm>
            <a:off x="4876800" y="4648200"/>
            <a:ext cx="184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sz="2400"/>
              <a:t>Reference  </a:t>
            </a:r>
          </a:p>
        </p:txBody>
      </p:sp>
      <p:sp>
        <p:nvSpPr>
          <p:cNvPr id="120871" name="Text Box 39"/>
          <p:cNvSpPr txBox="1">
            <a:spLocks noChangeArrowheads="1"/>
          </p:cNvSpPr>
          <p:nvPr/>
        </p:nvSpPr>
        <p:spPr bwMode="auto">
          <a:xfrm>
            <a:off x="2116138" y="5029200"/>
            <a:ext cx="2667000" cy="1311275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Copper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/>
              <a:t>Silver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/>
              <a:t>Gold </a:t>
            </a:r>
          </a:p>
        </p:txBody>
      </p:sp>
      <p:sp>
        <p:nvSpPr>
          <p:cNvPr id="120876" name="Text Box 44"/>
          <p:cNvSpPr txBox="1">
            <a:spLocks noChangeArrowheads="1"/>
          </p:cNvSpPr>
          <p:nvPr/>
        </p:nvSpPr>
        <p:spPr bwMode="auto">
          <a:xfrm>
            <a:off x="4419600" y="2057400"/>
            <a:ext cx="3429000" cy="18002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Metals above H are more reactive than it and can </a:t>
            </a:r>
            <a:r>
              <a:rPr lang="en-US" sz="28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displace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it from acid</a:t>
            </a:r>
          </a:p>
        </p:txBody>
      </p:sp>
      <p:sp>
        <p:nvSpPr>
          <p:cNvPr id="120877" name="Text Box 45"/>
          <p:cNvSpPr txBox="1">
            <a:spLocks noChangeArrowheads="1"/>
          </p:cNvSpPr>
          <p:nvPr/>
        </p:nvSpPr>
        <p:spPr bwMode="auto">
          <a:xfrm>
            <a:off x="152400" y="1295400"/>
            <a:ext cx="1447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Most reactive metal</a:t>
            </a:r>
          </a:p>
        </p:txBody>
      </p:sp>
      <p:sp>
        <p:nvSpPr>
          <p:cNvPr id="120878" name="Text Box 46"/>
          <p:cNvSpPr txBox="1">
            <a:spLocks noChangeArrowheads="1"/>
          </p:cNvSpPr>
          <p:nvPr/>
        </p:nvSpPr>
        <p:spPr bwMode="auto">
          <a:xfrm>
            <a:off x="304800" y="5181600"/>
            <a:ext cx="1447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Least reactive metal</a:t>
            </a:r>
          </a:p>
        </p:txBody>
      </p:sp>
      <p:sp>
        <p:nvSpPr>
          <p:cNvPr id="120879" name="Text Box 47"/>
          <p:cNvSpPr txBox="1">
            <a:spLocks noChangeArrowheads="1"/>
          </p:cNvSpPr>
          <p:nvPr/>
        </p:nvSpPr>
        <p:spPr bwMode="auto">
          <a:xfrm>
            <a:off x="4419600" y="5029200"/>
            <a:ext cx="3429000" cy="15525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Metals below H are less reactive than it and CANNOT displace it from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208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208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1208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1208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20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20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56" grpId="0" animBg="1" autoUpdateAnimBg="0"/>
      <p:bldP spid="120860" grpId="0" animBg="1" autoUpdateAnimBg="0"/>
      <p:bldP spid="120861" grpId="0" animBg="1" autoUpdateAnimBg="0"/>
      <p:bldP spid="120865" grpId="0" animBg="1" autoUpdateAnimBg="0"/>
      <p:bldP spid="120869" grpId="0" animBg="1" autoUpdateAnimBg="0"/>
      <p:bldP spid="120870" grpId="0" autoUpdateAnimBg="0"/>
      <p:bldP spid="120871" grpId="0" animBg="1" autoUpdateAnimBg="0"/>
      <p:bldP spid="120876" grpId="0" animBg="1"/>
      <p:bldP spid="1208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95288" y="2314575"/>
            <a:ext cx="83962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200" b="1">
                <a:solidFill>
                  <a:srgbClr val="FF0000"/>
                </a:solidFill>
                <a:latin typeface="Arial" pitchFamily="34" charset="0"/>
                <a:ea typeface="細明體" pitchFamily="49" charset="-120"/>
              </a:rPr>
              <a:t>acid   +   metal    </a:t>
            </a:r>
            <a:r>
              <a:rPr lang="en-US" altLang="zh-TW" sz="2200" b="1">
                <a:solidFill>
                  <a:srgbClr val="FF0000"/>
                </a:solidFill>
                <a:latin typeface="Arial" pitchFamily="34" charset="0"/>
                <a:ea typeface="細明體" pitchFamily="49" charset="-120"/>
                <a:sym typeface="Symbol" pitchFamily="18" charset="2"/>
              </a:rPr>
              <a:t>    </a:t>
            </a:r>
            <a:r>
              <a:rPr lang="en-US" altLang="zh-TW" sz="2200" b="1">
                <a:solidFill>
                  <a:srgbClr val="FF0000"/>
                </a:solidFill>
                <a:latin typeface="Arial" pitchFamily="34" charset="0"/>
                <a:ea typeface="細明體" pitchFamily="49" charset="-120"/>
              </a:rPr>
              <a:t>salt   +   hydrogen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95288" y="3449638"/>
            <a:ext cx="839628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2200">
                <a:latin typeface="Arial" pitchFamily="34" charset="0"/>
                <a:ea typeface="細明體" pitchFamily="49" charset="-120"/>
              </a:rPr>
              <a:t>H</a:t>
            </a:r>
            <a:r>
              <a:rPr lang="en-US" altLang="zh-TW" sz="2200" baseline="-25000">
                <a:latin typeface="Arial" pitchFamily="34" charset="0"/>
                <a:ea typeface="細明體" pitchFamily="49" charset="-120"/>
              </a:rPr>
              <a:t>2</a:t>
            </a:r>
            <a:r>
              <a:rPr lang="en-US" altLang="zh-TW" sz="2200">
                <a:latin typeface="Arial" pitchFamily="34" charset="0"/>
                <a:ea typeface="細明體" pitchFamily="49" charset="-120"/>
              </a:rPr>
              <a:t>SO</a:t>
            </a:r>
            <a:r>
              <a:rPr lang="en-US" altLang="zh-TW" sz="2200" baseline="-25000">
                <a:latin typeface="Arial" pitchFamily="34" charset="0"/>
                <a:ea typeface="細明體" pitchFamily="49" charset="-120"/>
              </a:rPr>
              <a:t>4</a:t>
            </a:r>
            <a:r>
              <a:rPr lang="en-US" altLang="zh-TW" sz="2200">
                <a:latin typeface="Arial" pitchFamily="34" charset="0"/>
                <a:ea typeface="細明體" pitchFamily="49" charset="-120"/>
              </a:rPr>
              <a:t>(aq) + Mg(s)  </a:t>
            </a:r>
            <a:r>
              <a:rPr lang="en-US" altLang="zh-TW" sz="2200">
                <a:latin typeface="Arial" pitchFamily="34" charset="0"/>
                <a:ea typeface="細明體" pitchFamily="49" charset="-120"/>
                <a:sym typeface="Symbol" pitchFamily="18" charset="2"/>
              </a:rPr>
              <a:t></a:t>
            </a:r>
            <a:r>
              <a:rPr lang="en-US" altLang="zh-TW" sz="2200">
                <a:latin typeface="Arial" pitchFamily="34" charset="0"/>
                <a:ea typeface="細明體" pitchFamily="49" charset="-120"/>
              </a:rPr>
              <a:t>  MgSO</a:t>
            </a:r>
            <a:r>
              <a:rPr lang="en-US" altLang="zh-TW" sz="2200" baseline="-25000">
                <a:latin typeface="Arial" pitchFamily="34" charset="0"/>
                <a:ea typeface="細明體" pitchFamily="49" charset="-120"/>
              </a:rPr>
              <a:t>4</a:t>
            </a:r>
            <a:r>
              <a:rPr lang="en-US" altLang="zh-TW" sz="2200">
                <a:latin typeface="Arial" pitchFamily="34" charset="0"/>
                <a:ea typeface="細明體" pitchFamily="49" charset="-120"/>
              </a:rPr>
              <a:t>(aq) + H</a:t>
            </a:r>
            <a:r>
              <a:rPr lang="en-US" altLang="zh-TW" sz="2200" baseline="-25000">
                <a:latin typeface="Arial" pitchFamily="34" charset="0"/>
                <a:ea typeface="細明體" pitchFamily="49" charset="-120"/>
              </a:rPr>
              <a:t>2</a:t>
            </a:r>
            <a:r>
              <a:rPr lang="en-US" altLang="zh-TW" sz="2200">
                <a:latin typeface="Arial" pitchFamily="34" charset="0"/>
                <a:ea typeface="細明體" pitchFamily="49" charset="-120"/>
              </a:rPr>
              <a:t>(g)</a:t>
            </a:r>
          </a:p>
          <a:p>
            <a:pPr algn="ctr"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2200">
                <a:latin typeface="Arial" pitchFamily="34" charset="0"/>
              </a:rPr>
              <a:t>2HCl(aq) + Zn(s)  </a:t>
            </a:r>
            <a:r>
              <a:rPr lang="en-US" altLang="zh-TW" sz="2200">
                <a:latin typeface="Arial" pitchFamily="34" charset="0"/>
                <a:ea typeface="細明體" pitchFamily="49" charset="-120"/>
                <a:sym typeface="Symbol" pitchFamily="18" charset="2"/>
              </a:rPr>
              <a:t> </a:t>
            </a:r>
            <a:r>
              <a:rPr lang="en-US" altLang="zh-TW" sz="2200">
                <a:latin typeface="Arial" pitchFamily="34" charset="0"/>
              </a:rPr>
              <a:t>ZnCl</a:t>
            </a:r>
            <a:r>
              <a:rPr lang="en-US" altLang="zh-TW" sz="2200" baseline="-25000">
                <a:latin typeface="Arial" pitchFamily="34" charset="0"/>
              </a:rPr>
              <a:t>2</a:t>
            </a:r>
            <a:r>
              <a:rPr lang="en-US" altLang="zh-TW" sz="2200">
                <a:latin typeface="Arial" pitchFamily="34" charset="0"/>
              </a:rPr>
              <a:t>(aq) + H</a:t>
            </a:r>
            <a:r>
              <a:rPr lang="en-US" altLang="zh-TW" sz="2200" baseline="-25000">
                <a:latin typeface="Arial" pitchFamily="34" charset="0"/>
              </a:rPr>
              <a:t>2</a:t>
            </a:r>
            <a:r>
              <a:rPr lang="en-US" altLang="zh-TW" sz="2200">
                <a:latin typeface="Arial" pitchFamily="34" charset="0"/>
              </a:rPr>
              <a:t>(g)</a:t>
            </a:r>
            <a:endParaRPr lang="en-US" altLang="zh-TW" sz="2400">
              <a:latin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38150" y="411163"/>
            <a:ext cx="3600450" cy="519112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CCFF66"/>
              </a:gs>
            </a:gsLst>
            <a:lin ang="18900000" scaled="1"/>
          </a:gradFill>
          <a:ln>
            <a:noFill/>
          </a:ln>
          <a:effectLst>
            <a:prstShdw prst="shdw13" dist="53882" dir="135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TW" sz="2800" b="1">
                <a:latin typeface="Times New Roman" pitchFamily="18" charset="0"/>
                <a:ea typeface="標楷體" pitchFamily="65" charset="-120"/>
              </a:rPr>
              <a:t>Reaction with metals</a:t>
            </a:r>
            <a:endParaRPr lang="en-US" altLang="zh-TW" sz="2800" i="1" u="sng">
              <a:latin typeface="Arial" pitchFamily="34" charset="0"/>
              <a:ea typeface="細明體" pitchFamily="49" charset="-12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81000" y="2967038"/>
            <a:ext cx="2933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200">
                <a:latin typeface="Arial" pitchFamily="34" charset="0"/>
                <a:ea typeface="細明體" pitchFamily="49" charset="-120"/>
              </a:rPr>
              <a:t>For example,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61950" y="1212850"/>
            <a:ext cx="8415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>
                <a:latin typeface="Arial" pitchFamily="34" charset="0"/>
                <a:ea typeface="細明體" pitchFamily="49" charset="-120"/>
              </a:rPr>
              <a:t>They react with metals higher than copper in the reactivity series, liberating hydrogen gas: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627313" y="5153025"/>
            <a:ext cx="4824412" cy="831850"/>
          </a:xfrm>
          <a:prstGeom prst="rect">
            <a:avLst/>
          </a:prstGeom>
          <a:solidFill>
            <a:srgbClr val="00FF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rgbClr val="FF0000"/>
                </a:solidFill>
                <a:latin typeface="Arial" pitchFamily="34" charset="0"/>
                <a:ea typeface="細明體" pitchFamily="49" charset="-120"/>
              </a:rPr>
              <a:t>Dilute acids: Only dilute </a:t>
            </a:r>
            <a:r>
              <a:rPr lang="en-US" altLang="zh-TW" sz="2400" b="1">
                <a:solidFill>
                  <a:schemeClr val="tx2"/>
                </a:solidFill>
                <a:latin typeface="Arial" pitchFamily="34" charset="0"/>
                <a:ea typeface="細明體" pitchFamily="49" charset="-120"/>
              </a:rPr>
              <a:t>HCl,    </a:t>
            </a:r>
            <a:r>
              <a:rPr lang="en-US" altLang="zh-TW" sz="2400" b="1">
                <a:solidFill>
                  <a:schemeClr val="tx2"/>
                </a:solidFill>
              </a:rPr>
              <a:t>H</a:t>
            </a:r>
            <a:r>
              <a:rPr lang="en-US" altLang="zh-TW" sz="2400" b="1" baseline="-25000">
                <a:solidFill>
                  <a:schemeClr val="tx2"/>
                </a:solidFill>
              </a:rPr>
              <a:t>2</a:t>
            </a:r>
            <a:r>
              <a:rPr lang="en-US" altLang="zh-TW" sz="2400" b="1">
                <a:solidFill>
                  <a:schemeClr val="tx2"/>
                </a:solidFill>
              </a:rPr>
              <a:t>SO</a:t>
            </a:r>
            <a:r>
              <a:rPr lang="en-US" altLang="zh-TW" sz="2400" b="1" baseline="-25000">
                <a:solidFill>
                  <a:schemeClr val="tx2"/>
                </a:solidFill>
              </a:rPr>
              <a:t>4</a:t>
            </a:r>
            <a:r>
              <a:rPr lang="en-US" altLang="zh-TW" sz="2400" b="1">
                <a:solidFill>
                  <a:schemeClr val="tx2"/>
                </a:solidFill>
              </a:rPr>
              <a:t>,very dilute HNO</a:t>
            </a:r>
            <a:r>
              <a:rPr lang="en-US" altLang="zh-TW" sz="2400" b="1" baseline="-25000">
                <a:solidFill>
                  <a:schemeClr val="tx2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mat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autoUpdateAnimBg="0"/>
      <p:bldP spid="46085" grpId="0" animBg="1" autoUpdateAnimBg="0"/>
      <p:bldP spid="46086" grpId="0" autoUpdateAnimBg="0"/>
      <p:bldP spid="46087" grpId="0" autoUpdateAnimBg="0"/>
      <p:bldP spid="4608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381000" y="1524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Chemical Properties of Acids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457200" y="838200"/>
            <a:ext cx="8458200" cy="5715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533400" y="914400"/>
            <a:ext cx="81534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Unreactive metals such as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u="sng"/>
              <a:t>copper, silver and gold</a:t>
            </a:r>
            <a:r>
              <a:rPr lang="en-US" sz="2400"/>
              <a:t> have no reaction with dilute acids.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Eg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/>
              <a:t>Zn (s) + H</a:t>
            </a:r>
            <a:r>
              <a:rPr lang="en-US" sz="2400" baseline="-25000"/>
              <a:t>2</a:t>
            </a:r>
            <a:r>
              <a:rPr lang="en-US" sz="2400"/>
              <a:t>SO</a:t>
            </a:r>
            <a:r>
              <a:rPr lang="en-US" sz="2400" baseline="-25000"/>
              <a:t>4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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	ZnSO</a:t>
            </a:r>
            <a:r>
              <a:rPr lang="en-US" sz="2400" baseline="-25000">
                <a:sym typeface="Symbol" pitchFamily="18" charset="2"/>
              </a:rPr>
              <a:t>4</a:t>
            </a:r>
            <a:r>
              <a:rPr lang="en-US" sz="2400">
                <a:sym typeface="Symbol" pitchFamily="18" charset="2"/>
              </a:rPr>
              <a:t> (aq) + H</a:t>
            </a:r>
            <a:r>
              <a:rPr lang="en-US" sz="2400" baseline="-25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 (g)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Observations: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400" u="sng">
                <a:sym typeface="Symbol" pitchFamily="18" charset="2"/>
              </a:rPr>
              <a:t>Effervescence</a:t>
            </a:r>
            <a:r>
              <a:rPr lang="en-US" sz="2400">
                <a:sym typeface="Symbol" pitchFamily="18" charset="2"/>
              </a:rPr>
              <a:t> of a colourless and odourless gas.</a:t>
            </a:r>
            <a:br>
              <a:rPr lang="en-US" sz="2400">
                <a:sym typeface="Symbol" pitchFamily="18" charset="2"/>
              </a:rPr>
            </a:br>
            <a:endParaRPr lang="en-US" sz="2400">
              <a:sym typeface="Symbol" pitchFamily="18" charset="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400" u="sng">
                <a:sym typeface="Symbol" pitchFamily="18" charset="2"/>
              </a:rPr>
              <a:t>Heat</a:t>
            </a:r>
            <a:r>
              <a:rPr lang="en-US" sz="2400">
                <a:sym typeface="Symbol" pitchFamily="18" charset="2"/>
              </a:rPr>
              <a:t> is liberated.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sym typeface="Symbol" pitchFamily="18" charset="2"/>
              </a:rPr>
              <a:t>Zinc </a:t>
            </a:r>
            <a:r>
              <a:rPr lang="en-US" sz="2400" u="sng">
                <a:sym typeface="Symbol" pitchFamily="18" charset="2"/>
              </a:rPr>
              <a:t>reduces in size</a:t>
            </a:r>
            <a:r>
              <a:rPr lang="en-US" sz="2400">
                <a:sym typeface="Symbol" pitchFamily="18" charset="2"/>
              </a:rPr>
              <a:t> to give a </a:t>
            </a:r>
            <a:r>
              <a:rPr lang="en-US" sz="2400" u="sng">
                <a:sym typeface="Symbol" pitchFamily="18" charset="2"/>
              </a:rPr>
              <a:t>colourless</a:t>
            </a:r>
            <a:r>
              <a:rPr lang="en-US" sz="2400">
                <a:sym typeface="Symbol" pitchFamily="18" charset="2"/>
              </a:rPr>
              <a:t> solution.</a:t>
            </a:r>
            <a:endParaRPr lang="en-US" sz="2400"/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4572000" y="2743200"/>
            <a:ext cx="4038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Zinc being more reactive than hydrogen is able to </a:t>
            </a:r>
            <a:r>
              <a:rPr lang="en-US" sz="2400" u="sng">
                <a:solidFill>
                  <a:schemeClr val="accent2"/>
                </a:solidFill>
              </a:rPr>
              <a:t>displace</a:t>
            </a:r>
            <a:r>
              <a:rPr lang="en-US" sz="2400">
                <a:solidFill>
                  <a:schemeClr val="accent2"/>
                </a:solidFill>
              </a:rPr>
              <a:t> H from acid, forming hydrogen gas.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743200" y="2057400"/>
            <a:ext cx="2133600" cy="1905000"/>
            <a:chOff x="1728" y="1296"/>
            <a:chExt cx="1344" cy="1200"/>
          </a:xfrm>
        </p:grpSpPr>
        <p:sp>
          <p:nvSpPr>
            <p:cNvPr id="121864" name="Rectangle 8"/>
            <p:cNvSpPr>
              <a:spLocks noChangeArrowheads="1"/>
            </p:cNvSpPr>
            <p:nvPr/>
          </p:nvSpPr>
          <p:spPr bwMode="auto">
            <a:xfrm>
              <a:off x="2112" y="2160"/>
              <a:ext cx="336" cy="3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440" name="Line 11"/>
            <p:cNvSpPr>
              <a:spLocks noChangeShapeType="1"/>
            </p:cNvSpPr>
            <p:nvPr/>
          </p:nvSpPr>
          <p:spPr bwMode="auto">
            <a:xfrm flipV="1">
              <a:off x="2304" y="1584"/>
              <a:ext cx="0" cy="5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Text Box 12"/>
            <p:cNvSpPr txBox="1">
              <a:spLocks noChangeArrowheads="1"/>
            </p:cNvSpPr>
            <p:nvPr/>
          </p:nvSpPr>
          <p:spPr bwMode="auto">
            <a:xfrm>
              <a:off x="1728" y="1296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latin typeface="Arial" pitchFamily="34" charset="0"/>
                </a:rPr>
                <a:t>effervescence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1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18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1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1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18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 build="p" autoUpdateAnimBg="0"/>
      <p:bldP spid="1218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81000" y="2047875"/>
            <a:ext cx="83962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200" b="1">
                <a:solidFill>
                  <a:srgbClr val="FF0000"/>
                </a:solidFill>
                <a:latin typeface="Arial" pitchFamily="34" charset="0"/>
                <a:ea typeface="細明體" pitchFamily="49" charset="-120"/>
              </a:rPr>
              <a:t>acid   +   metal oxide    </a:t>
            </a:r>
            <a:r>
              <a:rPr lang="en-US" altLang="zh-TW" sz="2200" b="1">
                <a:solidFill>
                  <a:srgbClr val="FF0000"/>
                </a:solidFill>
                <a:latin typeface="Arial" pitchFamily="34" charset="0"/>
                <a:ea typeface="細明體" pitchFamily="49" charset="-120"/>
                <a:sym typeface="Symbol" pitchFamily="18" charset="2"/>
              </a:rPr>
              <a:t>    </a:t>
            </a:r>
            <a:r>
              <a:rPr lang="en-US" altLang="zh-TW" sz="2200" b="1">
                <a:solidFill>
                  <a:srgbClr val="FF0000"/>
                </a:solidFill>
                <a:latin typeface="Arial" pitchFamily="34" charset="0"/>
                <a:ea typeface="細明體" pitchFamily="49" charset="-120"/>
              </a:rPr>
              <a:t>salt   +   water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81000" y="2646363"/>
            <a:ext cx="839628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spcAft>
                <a:spcPct val="40000"/>
              </a:spcAft>
              <a:defRPr/>
            </a:pPr>
            <a:r>
              <a:rPr lang="en-US" altLang="zh-TW" sz="2200">
                <a:latin typeface="Arial" charset="0"/>
                <a:ea typeface="細明體" pitchFamily="49" charset="-120"/>
              </a:rPr>
              <a:t>e.g.	H</a:t>
            </a:r>
            <a:r>
              <a:rPr lang="en-US" altLang="zh-TW" sz="2200" baseline="-25000">
                <a:latin typeface="Arial" charset="0"/>
                <a:ea typeface="細明體" pitchFamily="49" charset="-120"/>
              </a:rPr>
              <a:t>2</a:t>
            </a:r>
            <a:r>
              <a:rPr lang="en-US" altLang="zh-TW" sz="2200">
                <a:latin typeface="Arial" charset="0"/>
                <a:ea typeface="細明體" pitchFamily="49" charset="-120"/>
              </a:rPr>
              <a:t>SO</a:t>
            </a:r>
            <a:r>
              <a:rPr lang="en-US" altLang="zh-TW" sz="2200" baseline="-25000">
                <a:latin typeface="Arial" charset="0"/>
                <a:ea typeface="細明體" pitchFamily="49" charset="-120"/>
              </a:rPr>
              <a:t>4</a:t>
            </a:r>
            <a:r>
              <a:rPr lang="en-US" altLang="zh-TW" sz="2200">
                <a:latin typeface="Arial" charset="0"/>
                <a:ea typeface="細明體" pitchFamily="49" charset="-120"/>
              </a:rPr>
              <a:t>(aq) + CuO(s)  </a:t>
            </a:r>
            <a:r>
              <a:rPr lang="en-US" altLang="zh-TW" sz="2200">
                <a:latin typeface="Arial" charset="0"/>
                <a:ea typeface="細明體" pitchFamily="49" charset="-120"/>
                <a:sym typeface="Symbol" pitchFamily="18" charset="2"/>
              </a:rPr>
              <a:t>  </a:t>
            </a:r>
            <a:r>
              <a:rPr lang="en-US" altLang="zh-TW" sz="2200">
                <a:latin typeface="Arial" charset="0"/>
                <a:ea typeface="細明體" pitchFamily="49" charset="-120"/>
              </a:rPr>
              <a:t>CuSO</a:t>
            </a:r>
            <a:r>
              <a:rPr lang="en-US" altLang="zh-TW" sz="2200" baseline="-25000">
                <a:latin typeface="Arial" charset="0"/>
                <a:ea typeface="細明體" pitchFamily="49" charset="-120"/>
              </a:rPr>
              <a:t>4</a:t>
            </a:r>
            <a:r>
              <a:rPr lang="en-US" altLang="zh-TW" sz="2200">
                <a:latin typeface="Arial" charset="0"/>
                <a:ea typeface="細明體" pitchFamily="49" charset="-120"/>
              </a:rPr>
              <a:t>(aq) + H</a:t>
            </a:r>
            <a:r>
              <a:rPr lang="en-US" altLang="zh-TW" sz="2200" baseline="-25000">
                <a:latin typeface="Arial" charset="0"/>
                <a:ea typeface="細明體" pitchFamily="49" charset="-120"/>
              </a:rPr>
              <a:t>2</a:t>
            </a:r>
            <a:r>
              <a:rPr lang="en-US" altLang="zh-TW" sz="2200">
                <a:latin typeface="Arial" charset="0"/>
                <a:ea typeface="細明體" pitchFamily="49" charset="-120"/>
              </a:rPr>
              <a:t>O(l)</a:t>
            </a:r>
            <a:endParaRPr lang="en-US" altLang="zh-TW" sz="22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細明體" pitchFamily="49" charset="-12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81000" y="3416300"/>
            <a:ext cx="83962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200" b="1">
                <a:solidFill>
                  <a:srgbClr val="FF0000"/>
                </a:solidFill>
                <a:latin typeface="Arial" pitchFamily="34" charset="0"/>
                <a:ea typeface="細明體" pitchFamily="49" charset="-120"/>
              </a:rPr>
              <a:t>acid   +   metal hydroxide   </a:t>
            </a:r>
            <a:r>
              <a:rPr lang="en-US" altLang="zh-TW" sz="2200" b="1">
                <a:solidFill>
                  <a:srgbClr val="FF0000"/>
                </a:solidFill>
                <a:latin typeface="Arial" pitchFamily="34" charset="0"/>
                <a:ea typeface="細明體" pitchFamily="49" charset="-120"/>
                <a:sym typeface="Symbol" pitchFamily="18" charset="2"/>
              </a:rPr>
              <a:t>    </a:t>
            </a:r>
            <a:r>
              <a:rPr lang="en-US" altLang="zh-TW" sz="2200" b="1">
                <a:solidFill>
                  <a:srgbClr val="FF0000"/>
                </a:solidFill>
                <a:latin typeface="Arial" pitchFamily="34" charset="0"/>
                <a:ea typeface="細明體" pitchFamily="49" charset="-120"/>
              </a:rPr>
              <a:t>salt   +   water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81000" y="3973513"/>
            <a:ext cx="8396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2200">
                <a:latin typeface="Arial" charset="0"/>
              </a:rPr>
              <a:t>e.g. 	H</a:t>
            </a:r>
            <a:r>
              <a:rPr lang="en-US" altLang="zh-TW" sz="2200" baseline="-25000">
                <a:latin typeface="Arial" charset="0"/>
              </a:rPr>
              <a:t>2</a:t>
            </a:r>
            <a:r>
              <a:rPr lang="en-US" altLang="zh-TW" sz="2200">
                <a:latin typeface="Arial" charset="0"/>
              </a:rPr>
              <a:t>SO</a:t>
            </a:r>
            <a:r>
              <a:rPr lang="en-US" altLang="zh-TW" sz="2200" baseline="-25000">
                <a:latin typeface="Arial" charset="0"/>
              </a:rPr>
              <a:t>4</a:t>
            </a:r>
            <a:r>
              <a:rPr lang="en-US" altLang="zh-TW" sz="2200">
                <a:latin typeface="Arial" charset="0"/>
              </a:rPr>
              <a:t>(aq) + 2NaOH(aq)  </a:t>
            </a:r>
            <a:r>
              <a:rPr lang="en-US" altLang="zh-TW" sz="2200">
                <a:latin typeface="Arial" charset="0"/>
                <a:ea typeface="細明體" pitchFamily="49" charset="-120"/>
                <a:sym typeface="Symbol" pitchFamily="18" charset="2"/>
              </a:rPr>
              <a:t>  </a:t>
            </a:r>
            <a:r>
              <a:rPr lang="en-US" altLang="zh-TW" sz="2200">
                <a:latin typeface="Arial" charset="0"/>
              </a:rPr>
              <a:t>Na</a:t>
            </a:r>
            <a:r>
              <a:rPr lang="en-US" altLang="zh-TW" sz="2200" baseline="-25000">
                <a:latin typeface="Arial" charset="0"/>
              </a:rPr>
              <a:t>2</a:t>
            </a:r>
            <a:r>
              <a:rPr lang="en-US" altLang="zh-TW" sz="2200">
                <a:latin typeface="Arial" charset="0"/>
              </a:rPr>
              <a:t>SO</a:t>
            </a:r>
            <a:r>
              <a:rPr lang="en-US" altLang="zh-TW" sz="2200" baseline="-25000">
                <a:latin typeface="Arial" charset="0"/>
              </a:rPr>
              <a:t>4</a:t>
            </a:r>
            <a:r>
              <a:rPr lang="en-US" altLang="zh-TW" sz="2200">
                <a:latin typeface="Arial" charset="0"/>
              </a:rPr>
              <a:t>(aq) + 2H</a:t>
            </a:r>
            <a:r>
              <a:rPr lang="en-US" altLang="zh-TW" sz="2200" baseline="-25000">
                <a:latin typeface="Arial" charset="0"/>
              </a:rPr>
              <a:t>2</a:t>
            </a:r>
            <a:r>
              <a:rPr lang="en-US" altLang="zh-TW" sz="2200">
                <a:latin typeface="Arial" charset="0"/>
              </a:rPr>
              <a:t>O(l)</a:t>
            </a:r>
            <a:endParaRPr lang="en-US" altLang="zh-TW" sz="22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381000" y="1316038"/>
            <a:ext cx="6310313" cy="519112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CCFF66"/>
              </a:gs>
            </a:gsLst>
            <a:lin ang="18900000" scaled="1"/>
          </a:gradFill>
          <a:ln>
            <a:noFill/>
          </a:ln>
          <a:effectLst>
            <a:prstShdw prst="shdw13" dist="53882" dir="135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TW" sz="2800" b="1">
                <a:latin typeface="Times New Roman" pitchFamily="18" charset="0"/>
                <a:ea typeface="標楷體" pitchFamily="65" charset="-120"/>
              </a:rPr>
              <a:t>Action on metal oxides and hydroxides</a:t>
            </a:r>
            <a:endParaRPr lang="en-US" altLang="zh-TW" sz="2800">
              <a:latin typeface="Arial" pitchFamily="34" charset="0"/>
              <a:ea typeface="細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810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Chemical properties of acids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57200" y="1066800"/>
            <a:ext cx="85344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382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Acid + base </a:t>
            </a:r>
            <a:r>
              <a:rPr lang="en-US" sz="2400">
                <a:sym typeface="Symbol" pitchFamily="18" charset="2"/>
              </a:rPr>
              <a:t> salt + water   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NEUTRALISATION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Eg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CuO (s) + H</a:t>
            </a:r>
            <a:r>
              <a:rPr lang="en-US" sz="2400" baseline="-25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SO</a:t>
            </a:r>
            <a:r>
              <a:rPr lang="en-US" sz="2400" baseline="-25000">
                <a:sym typeface="Symbol" pitchFamily="18" charset="2"/>
              </a:rPr>
              <a:t>4</a:t>
            </a:r>
            <a:r>
              <a:rPr lang="en-US" sz="2400">
                <a:sym typeface="Symbol" pitchFamily="18" charset="2"/>
              </a:rPr>
              <a:t> (aq) 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CuSO</a:t>
            </a:r>
            <a:r>
              <a:rPr lang="en-US" sz="2400" baseline="-25000">
                <a:sym typeface="Symbol" pitchFamily="18" charset="2"/>
              </a:rPr>
              <a:t>4</a:t>
            </a:r>
            <a:r>
              <a:rPr lang="en-US" sz="2400">
                <a:sym typeface="Symbol" pitchFamily="18" charset="2"/>
              </a:rPr>
              <a:t> (aq) + H</a:t>
            </a:r>
            <a:r>
              <a:rPr lang="en-US" sz="2400" baseline="-25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O (l)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Observations: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sym typeface="Symbol" pitchFamily="18" charset="2"/>
              </a:rPr>
              <a:t>  </a:t>
            </a:r>
            <a:r>
              <a:rPr lang="en-US" sz="2400" u="sng">
                <a:sym typeface="Symbol" pitchFamily="18" charset="2"/>
              </a:rPr>
              <a:t>Heat</a:t>
            </a:r>
            <a:r>
              <a:rPr lang="en-US" sz="2400">
                <a:sym typeface="Symbol" pitchFamily="18" charset="2"/>
              </a:rPr>
              <a:t> is liberated.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sym typeface="Symbol" pitchFamily="18" charset="2"/>
              </a:rPr>
              <a:t> Copper (II) oxide, a </a:t>
            </a:r>
            <a:r>
              <a:rPr lang="en-US" sz="2400" u="sng">
                <a:sym typeface="Symbol" pitchFamily="18" charset="2"/>
              </a:rPr>
              <a:t>black</a:t>
            </a:r>
            <a:r>
              <a:rPr lang="en-US" sz="2400">
                <a:sym typeface="Symbol" pitchFamily="18" charset="2"/>
              </a:rPr>
              <a:t> powder, reduces in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  </a:t>
            </a:r>
            <a:r>
              <a:rPr lang="en-US" sz="2400" u="sng">
                <a:sym typeface="Symbol" pitchFamily="18" charset="2"/>
              </a:rPr>
              <a:t>amount</a:t>
            </a:r>
            <a:r>
              <a:rPr lang="en-US" sz="2400">
                <a:sym typeface="Symbol" pitchFamily="18" charset="2"/>
              </a:rPr>
              <a:t> to give a </a:t>
            </a:r>
            <a:r>
              <a:rPr lang="en-US" sz="2400" u="sng">
                <a:sym typeface="Symbol" pitchFamily="18" charset="2"/>
              </a:rPr>
              <a:t>blue</a:t>
            </a:r>
            <a:r>
              <a:rPr lang="en-US" sz="2400">
                <a:sym typeface="Symbol" pitchFamily="18" charset="2"/>
              </a:rPr>
              <a:t>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3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3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3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39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1406525"/>
            <a:ext cx="83962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200" b="1">
                <a:solidFill>
                  <a:srgbClr val="FF0000"/>
                </a:solidFill>
                <a:latin typeface="Arial" pitchFamily="34" charset="0"/>
                <a:ea typeface="細明體" pitchFamily="49" charset="-120"/>
              </a:rPr>
              <a:t>acid  + carbonate   </a:t>
            </a:r>
            <a:r>
              <a:rPr lang="en-US" altLang="zh-TW" sz="2200" b="1">
                <a:solidFill>
                  <a:srgbClr val="FF0000"/>
                </a:solidFill>
                <a:latin typeface="Arial" pitchFamily="34" charset="0"/>
                <a:ea typeface="細明體" pitchFamily="49" charset="-120"/>
                <a:sym typeface="Symbol" pitchFamily="18" charset="2"/>
              </a:rPr>
              <a:t> </a:t>
            </a:r>
            <a:r>
              <a:rPr lang="en-US" altLang="zh-TW" sz="2200" b="1">
                <a:solidFill>
                  <a:srgbClr val="FF0000"/>
                </a:solidFill>
                <a:latin typeface="Arial" pitchFamily="34" charset="0"/>
                <a:ea typeface="細明體" pitchFamily="49" charset="-120"/>
              </a:rPr>
              <a:t>  salt  +  carbon dioxide  +  water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" y="1882775"/>
            <a:ext cx="83962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2200">
                <a:latin typeface="Arial" pitchFamily="34" charset="0"/>
                <a:ea typeface="細明體" pitchFamily="49" charset="-120"/>
              </a:rPr>
              <a:t>For example,</a:t>
            </a:r>
          </a:p>
          <a:p>
            <a:pPr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2200">
                <a:latin typeface="Arial" pitchFamily="34" charset="0"/>
                <a:ea typeface="細明體" pitchFamily="49" charset="-120"/>
              </a:rPr>
              <a:t>2HCl(aq) + CaCO</a:t>
            </a:r>
            <a:r>
              <a:rPr lang="en-US" altLang="zh-TW" sz="2200" baseline="-25000">
                <a:latin typeface="Arial" pitchFamily="34" charset="0"/>
                <a:ea typeface="細明體" pitchFamily="49" charset="-120"/>
              </a:rPr>
              <a:t>3</a:t>
            </a:r>
            <a:r>
              <a:rPr lang="en-US" altLang="zh-TW" sz="2200">
                <a:latin typeface="Arial" pitchFamily="34" charset="0"/>
                <a:ea typeface="細明體" pitchFamily="49" charset="-120"/>
              </a:rPr>
              <a:t>(s)  </a:t>
            </a:r>
            <a:r>
              <a:rPr lang="en-US" altLang="zh-TW" sz="2200">
                <a:latin typeface="Arial" pitchFamily="34" charset="0"/>
                <a:ea typeface="細明體" pitchFamily="49" charset="-120"/>
                <a:sym typeface="Symbol" pitchFamily="18" charset="2"/>
              </a:rPr>
              <a:t></a:t>
            </a:r>
            <a:r>
              <a:rPr lang="en-US" altLang="zh-TW" sz="2200">
                <a:latin typeface="Arial" pitchFamily="34" charset="0"/>
                <a:ea typeface="細明體" pitchFamily="49" charset="-120"/>
              </a:rPr>
              <a:t>  CaCl</a:t>
            </a:r>
            <a:r>
              <a:rPr lang="en-US" altLang="zh-TW" sz="2200" baseline="-25000">
                <a:latin typeface="Arial" pitchFamily="34" charset="0"/>
                <a:ea typeface="細明體" pitchFamily="49" charset="-120"/>
              </a:rPr>
              <a:t>2</a:t>
            </a:r>
            <a:r>
              <a:rPr lang="en-US" altLang="zh-TW" sz="2200">
                <a:latin typeface="Arial" pitchFamily="34" charset="0"/>
                <a:ea typeface="細明體" pitchFamily="49" charset="-120"/>
              </a:rPr>
              <a:t>(aq) + CO</a:t>
            </a:r>
            <a:r>
              <a:rPr lang="en-US" altLang="zh-TW" sz="2200" baseline="-25000">
                <a:latin typeface="Arial" pitchFamily="34" charset="0"/>
                <a:ea typeface="細明體" pitchFamily="49" charset="-120"/>
              </a:rPr>
              <a:t>2</a:t>
            </a:r>
            <a:r>
              <a:rPr lang="en-US" altLang="zh-TW" sz="2200">
                <a:latin typeface="Arial" pitchFamily="34" charset="0"/>
                <a:ea typeface="細明體" pitchFamily="49" charset="-120"/>
              </a:rPr>
              <a:t>(g) + H</a:t>
            </a:r>
            <a:r>
              <a:rPr lang="en-US" altLang="zh-TW" sz="2200" baseline="-25000">
                <a:latin typeface="Arial" pitchFamily="34" charset="0"/>
                <a:ea typeface="細明體" pitchFamily="49" charset="-120"/>
              </a:rPr>
              <a:t>2</a:t>
            </a:r>
            <a:r>
              <a:rPr lang="en-US" altLang="zh-TW" sz="2200">
                <a:latin typeface="Arial" pitchFamily="34" charset="0"/>
                <a:ea typeface="細明體" pitchFamily="49" charset="-120"/>
              </a:rPr>
              <a:t>O(l)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3883025"/>
            <a:ext cx="83962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2100">
                <a:latin typeface="Arial" pitchFamily="34" charset="0"/>
                <a:ea typeface="細明體" pitchFamily="49" charset="-120"/>
              </a:rPr>
              <a:t>For example, </a:t>
            </a:r>
          </a:p>
          <a:p>
            <a:pPr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2100">
                <a:latin typeface="Arial" pitchFamily="34" charset="0"/>
                <a:ea typeface="細明體" pitchFamily="49" charset="-120"/>
              </a:rPr>
              <a:t>HNO</a:t>
            </a:r>
            <a:r>
              <a:rPr lang="en-US" altLang="zh-TW" sz="2100" baseline="-25000">
                <a:latin typeface="Arial" pitchFamily="34" charset="0"/>
                <a:ea typeface="細明體" pitchFamily="49" charset="-120"/>
              </a:rPr>
              <a:t>3</a:t>
            </a:r>
            <a:r>
              <a:rPr lang="en-US" altLang="zh-TW" sz="2100">
                <a:latin typeface="Arial" pitchFamily="34" charset="0"/>
                <a:ea typeface="細明體" pitchFamily="49" charset="-120"/>
              </a:rPr>
              <a:t>(aq) + NaHCO</a:t>
            </a:r>
            <a:r>
              <a:rPr lang="en-US" altLang="zh-TW" sz="2100" baseline="-25000">
                <a:latin typeface="Arial" pitchFamily="34" charset="0"/>
                <a:ea typeface="細明體" pitchFamily="49" charset="-120"/>
              </a:rPr>
              <a:t>3</a:t>
            </a:r>
            <a:r>
              <a:rPr lang="en-US" altLang="zh-TW" sz="2100">
                <a:latin typeface="Arial" pitchFamily="34" charset="0"/>
                <a:ea typeface="細明體" pitchFamily="49" charset="-120"/>
              </a:rPr>
              <a:t>(s)  </a:t>
            </a:r>
            <a:r>
              <a:rPr lang="en-US" altLang="zh-TW" sz="2100">
                <a:latin typeface="Arial" pitchFamily="34" charset="0"/>
                <a:ea typeface="細明體" pitchFamily="49" charset="-120"/>
                <a:sym typeface="Symbol" pitchFamily="18" charset="2"/>
              </a:rPr>
              <a:t>    </a:t>
            </a:r>
            <a:r>
              <a:rPr lang="en-US" altLang="zh-TW" sz="2100">
                <a:latin typeface="Arial" pitchFamily="34" charset="0"/>
                <a:ea typeface="細明體" pitchFamily="49" charset="-120"/>
              </a:rPr>
              <a:t>NaNO</a:t>
            </a:r>
            <a:r>
              <a:rPr lang="en-US" altLang="zh-TW" sz="2100" baseline="-25000">
                <a:latin typeface="Arial" pitchFamily="34" charset="0"/>
                <a:ea typeface="細明體" pitchFamily="49" charset="-120"/>
              </a:rPr>
              <a:t>3</a:t>
            </a:r>
            <a:r>
              <a:rPr lang="en-US" altLang="zh-TW" sz="2100">
                <a:latin typeface="Arial" pitchFamily="34" charset="0"/>
                <a:ea typeface="細明體" pitchFamily="49" charset="-120"/>
              </a:rPr>
              <a:t>(aq) + CO</a:t>
            </a:r>
            <a:r>
              <a:rPr lang="en-US" altLang="zh-TW" sz="2100" baseline="-25000">
                <a:latin typeface="Arial" pitchFamily="34" charset="0"/>
                <a:ea typeface="細明體" pitchFamily="49" charset="-120"/>
              </a:rPr>
              <a:t>2</a:t>
            </a:r>
            <a:r>
              <a:rPr lang="en-US" altLang="zh-TW" sz="2100">
                <a:latin typeface="Arial" pitchFamily="34" charset="0"/>
                <a:ea typeface="細明體" pitchFamily="49" charset="-120"/>
              </a:rPr>
              <a:t>(g) + H</a:t>
            </a:r>
            <a:r>
              <a:rPr lang="en-US" altLang="zh-TW" sz="2100" baseline="-25000">
                <a:latin typeface="Arial" pitchFamily="34" charset="0"/>
                <a:ea typeface="細明體" pitchFamily="49" charset="-120"/>
              </a:rPr>
              <a:t>2</a:t>
            </a:r>
            <a:r>
              <a:rPr lang="en-US" altLang="zh-TW" sz="2100">
                <a:latin typeface="Arial" pitchFamily="34" charset="0"/>
                <a:ea typeface="細明體" pitchFamily="49" charset="-120"/>
              </a:rPr>
              <a:t>O(l)</a:t>
            </a:r>
            <a:endParaRPr lang="en-US" altLang="zh-TW" sz="2400">
              <a:latin typeface="Arial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" y="3322638"/>
            <a:ext cx="83962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200" b="1">
                <a:solidFill>
                  <a:srgbClr val="FF0000"/>
                </a:solidFill>
                <a:latin typeface="Arial" pitchFamily="34" charset="0"/>
                <a:ea typeface="細明體" pitchFamily="49" charset="-120"/>
              </a:rPr>
              <a:t>acid + hydrogencarbonate   </a:t>
            </a:r>
            <a:r>
              <a:rPr lang="en-US" altLang="zh-TW" sz="2200" b="1">
                <a:solidFill>
                  <a:srgbClr val="FF0000"/>
                </a:solidFill>
                <a:latin typeface="Arial" pitchFamily="34" charset="0"/>
                <a:ea typeface="細明體" pitchFamily="49" charset="-120"/>
                <a:sym typeface="Symbol" pitchFamily="18" charset="2"/>
              </a:rPr>
              <a:t></a:t>
            </a:r>
            <a:r>
              <a:rPr lang="en-US" altLang="zh-TW" sz="2200" b="1">
                <a:solidFill>
                  <a:srgbClr val="FF0000"/>
                </a:solidFill>
                <a:latin typeface="Arial" pitchFamily="34" charset="0"/>
                <a:ea typeface="細明體" pitchFamily="49" charset="-120"/>
              </a:rPr>
              <a:t>   salt + carbon dioxide + water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381000" y="609600"/>
            <a:ext cx="7486650" cy="519113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CCFF66"/>
              </a:gs>
            </a:gsLst>
            <a:lin ang="18900000" scaled="1"/>
          </a:gradFill>
          <a:ln>
            <a:noFill/>
          </a:ln>
          <a:effectLst>
            <a:prstShdw prst="shdw13" dist="53882" dir="135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TW" sz="2800" b="1">
                <a:latin typeface="Times New Roman" pitchFamily="18" charset="0"/>
                <a:ea typeface="標楷體" pitchFamily="65" charset="-120"/>
              </a:rPr>
              <a:t>Action on carbonates and hydrogencarbonates</a:t>
            </a:r>
            <a:endParaRPr lang="en-US" altLang="zh-TW" sz="3200" b="1">
              <a:latin typeface="Arial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3810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Chemical properties of acids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457200" y="1066800"/>
            <a:ext cx="85344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382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2.  Acid + carbonate </a:t>
            </a:r>
            <a:r>
              <a:rPr lang="en-US" sz="2400">
                <a:sym typeface="Symbol" pitchFamily="18" charset="2"/>
              </a:rPr>
              <a:t> salt + water + carbon dioxide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Eg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CuCO</a:t>
            </a:r>
            <a:r>
              <a:rPr lang="en-US" sz="2400" baseline="-25000">
                <a:sym typeface="Symbol" pitchFamily="18" charset="2"/>
              </a:rPr>
              <a:t>3</a:t>
            </a:r>
            <a:r>
              <a:rPr lang="en-US" sz="2400">
                <a:sym typeface="Symbol" pitchFamily="18" charset="2"/>
              </a:rPr>
              <a:t> (s) + H</a:t>
            </a:r>
            <a:r>
              <a:rPr lang="en-US" sz="2400" baseline="-25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SO</a:t>
            </a:r>
            <a:r>
              <a:rPr lang="en-US" sz="2400" baseline="-25000">
                <a:sym typeface="Symbol" pitchFamily="18" charset="2"/>
              </a:rPr>
              <a:t>4</a:t>
            </a:r>
            <a:r>
              <a:rPr lang="en-US" sz="2400">
                <a:sym typeface="Symbol" pitchFamily="18" charset="2"/>
              </a:rPr>
              <a:t> (aq)  CuSO</a:t>
            </a:r>
            <a:r>
              <a:rPr lang="en-US" sz="2400" baseline="-25000">
                <a:sym typeface="Symbol" pitchFamily="18" charset="2"/>
              </a:rPr>
              <a:t>4</a:t>
            </a:r>
            <a:r>
              <a:rPr lang="en-US" sz="2400">
                <a:sym typeface="Symbol" pitchFamily="18" charset="2"/>
              </a:rPr>
              <a:t> (aq) + H</a:t>
            </a:r>
            <a:r>
              <a:rPr lang="en-US" sz="2400" baseline="-25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O (l) + CO</a:t>
            </a:r>
            <a:r>
              <a:rPr lang="en-US" sz="2400" baseline="-25000">
                <a:sym typeface="Symbol" pitchFamily="18" charset="2"/>
              </a:rPr>
              <a:t>2 </a:t>
            </a:r>
            <a:r>
              <a:rPr lang="en-US" sz="2400">
                <a:sym typeface="Symbol" pitchFamily="18" charset="2"/>
              </a:rPr>
              <a:t>(g)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Observations: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sym typeface="Symbol" pitchFamily="18" charset="2"/>
              </a:rPr>
              <a:t> </a:t>
            </a:r>
            <a:r>
              <a:rPr lang="en-US" sz="2400" u="sng">
                <a:sym typeface="Symbol" pitchFamily="18" charset="2"/>
              </a:rPr>
              <a:t>Effervescence</a:t>
            </a:r>
            <a:r>
              <a:rPr lang="en-US" sz="2400">
                <a:sym typeface="Symbol" pitchFamily="18" charset="2"/>
              </a:rPr>
              <a:t> of colourless and odourless gas.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sym typeface="Symbol" pitchFamily="18" charset="2"/>
              </a:rPr>
              <a:t> </a:t>
            </a:r>
            <a:r>
              <a:rPr lang="en-US" sz="2400" u="sng">
                <a:sym typeface="Symbol" pitchFamily="18" charset="2"/>
              </a:rPr>
              <a:t>Heat</a:t>
            </a:r>
            <a:r>
              <a:rPr lang="en-US" sz="2400">
                <a:sym typeface="Symbol" pitchFamily="18" charset="2"/>
              </a:rPr>
              <a:t> is liberated.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sym typeface="Symbol" pitchFamily="18" charset="2"/>
              </a:rPr>
              <a:t> Copper (II) carbonate, a </a:t>
            </a:r>
            <a:r>
              <a:rPr lang="en-US" sz="2400" u="sng">
                <a:sym typeface="Symbol" pitchFamily="18" charset="2"/>
              </a:rPr>
              <a:t>green</a:t>
            </a:r>
            <a:r>
              <a:rPr lang="en-US" sz="2400">
                <a:sym typeface="Symbol" pitchFamily="18" charset="2"/>
              </a:rPr>
              <a:t> powder, reduces in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  </a:t>
            </a:r>
            <a:r>
              <a:rPr lang="en-US" sz="2400" u="sng">
                <a:sym typeface="Symbol" pitchFamily="18" charset="2"/>
              </a:rPr>
              <a:t>amount</a:t>
            </a:r>
            <a:r>
              <a:rPr lang="en-US" sz="2400">
                <a:sym typeface="Symbol" pitchFamily="18" charset="2"/>
              </a:rPr>
              <a:t> to give a </a:t>
            </a:r>
            <a:r>
              <a:rPr lang="en-US" sz="2400" u="sng">
                <a:sym typeface="Symbol" pitchFamily="18" charset="2"/>
              </a:rPr>
              <a:t>blue</a:t>
            </a:r>
            <a:r>
              <a:rPr lang="en-US" sz="2400">
                <a:sym typeface="Symbol" pitchFamily="18" charset="2"/>
              </a:rPr>
              <a:t>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2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2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28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28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28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ChangeArrowheads="1"/>
          </p:cNvSpPr>
          <p:nvPr/>
        </p:nvSpPr>
        <p:spPr bwMode="auto">
          <a:xfrm flipH="1">
            <a:off x="400050" y="419100"/>
            <a:ext cx="6813550" cy="2768600"/>
          </a:xfrm>
          <a:prstGeom prst="cloudCallout">
            <a:avLst>
              <a:gd name="adj1" fmla="val 45921"/>
              <a:gd name="adj2" fmla="val 98449"/>
            </a:avLst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tint val="0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>
              <a:lnSpc>
                <a:spcPct val="80000"/>
              </a:lnSpc>
              <a:defRPr/>
            </a:pPr>
            <a:r>
              <a:rPr lang="en-US" altLang="zh-TW" sz="4800" dirty="0">
                <a:latin typeface="Arial" charset="0"/>
                <a:ea typeface="細明體" pitchFamily="49" charset="-120"/>
              </a:rPr>
              <a:t>How to test for the existence of </a:t>
            </a:r>
            <a:r>
              <a:rPr lang="en-US" altLang="zh-TW" sz="4800" dirty="0">
                <a:solidFill>
                  <a:srgbClr val="0066CC"/>
                </a:solidFill>
                <a:latin typeface="Arial" charset="0"/>
                <a:ea typeface="細明體" pitchFamily="49" charset="-120"/>
              </a:rPr>
              <a:t>carbon dioxide</a:t>
            </a:r>
            <a:r>
              <a:rPr lang="en-US" altLang="zh-TW" sz="4800" dirty="0">
                <a:latin typeface="Arial" charset="0"/>
                <a:ea typeface="細明體" pitchFamily="49" charset="-120"/>
              </a:rPr>
              <a:t>?</a:t>
            </a:r>
            <a:endParaRPr lang="en-US" altLang="zh-TW" sz="4800" b="1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auto">
          <a:xfrm flipH="1">
            <a:off x="4681538" y="3162300"/>
            <a:ext cx="4095750" cy="2266950"/>
          </a:xfrm>
          <a:prstGeom prst="cloudCallout">
            <a:avLst>
              <a:gd name="adj1" fmla="val -45389"/>
              <a:gd name="adj2" fmla="val 74088"/>
            </a:avLst>
          </a:prstGeom>
          <a:gradFill rotWithShape="0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4600" b="1">
                <a:solidFill>
                  <a:srgbClr val="993366"/>
                </a:solidFill>
                <a:latin typeface="Arial" charset="0"/>
                <a:ea typeface="細明體" pitchFamily="49" charset="-120"/>
              </a:rPr>
              <a:t>Limewater</a:t>
            </a:r>
          </a:p>
          <a:p>
            <a:pPr algn="ctr">
              <a:lnSpc>
                <a:spcPct val="70000"/>
              </a:lnSpc>
              <a:defRPr/>
            </a:pPr>
            <a:r>
              <a:rPr lang="en-US" altLang="zh-TW" sz="4600" b="1">
                <a:solidFill>
                  <a:srgbClr val="993366"/>
                </a:solidFill>
                <a:latin typeface="Arial" charset="0"/>
                <a:ea typeface="細明體" pitchFamily="49" charset="-120"/>
              </a:rPr>
              <a:t> test</a:t>
            </a:r>
            <a:endParaRPr lang="en-US" altLang="zh-TW" sz="2400" b="1">
              <a:latin typeface="Arial" charset="0"/>
              <a:ea typeface="細明體" pitchFamily="49" charset="-12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81000" y="6178550"/>
            <a:ext cx="8396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b="1">
                <a:solidFill>
                  <a:srgbClr val="339966"/>
                </a:solidFill>
                <a:latin typeface="Arial" charset="0"/>
              </a:rPr>
              <a:t>15.2  Characteristics and chemical properties of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tTa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 autoUpdateAnimBg="0"/>
      <p:bldP spid="8294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381000" y="323850"/>
            <a:ext cx="6496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200" i="1">
                <a:latin typeface="Arial" pitchFamily="34" charset="0"/>
                <a:ea typeface="細明體" pitchFamily="49" charset="-120"/>
              </a:rPr>
              <a:t> </a:t>
            </a:r>
            <a:r>
              <a:rPr lang="en-US" altLang="zh-TW" sz="2400" b="1">
                <a:latin typeface="Arial" pitchFamily="34" charset="0"/>
                <a:ea typeface="細明體" pitchFamily="49" charset="-120"/>
              </a:rPr>
              <a:t>Limewater test for carbon dioxide</a:t>
            </a:r>
            <a:endParaRPr lang="en-US" altLang="zh-TW" sz="2400" b="1" u="sng">
              <a:latin typeface="Arial" pitchFamily="34" charset="0"/>
              <a:ea typeface="細明體" pitchFamily="49" charset="-12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81000" y="1036638"/>
            <a:ext cx="83962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spcAft>
                <a:spcPct val="40000"/>
              </a:spcAft>
            </a:pPr>
            <a:r>
              <a:rPr lang="en-US" altLang="zh-TW" sz="2200">
                <a:latin typeface="Arial" pitchFamily="34" charset="0"/>
                <a:ea typeface="細明體" pitchFamily="49" charset="-120"/>
              </a:rPr>
              <a:t>Carbon dioxide is a colourless gas. It turns limewater </a:t>
            </a:r>
            <a:r>
              <a:rPr lang="en-US" altLang="zh-TW" sz="2200" b="1">
                <a:solidFill>
                  <a:srgbClr val="009900"/>
                </a:solidFill>
                <a:latin typeface="Arial" pitchFamily="34" charset="0"/>
                <a:ea typeface="細明體" pitchFamily="49" charset="-120"/>
              </a:rPr>
              <a:t>milky</a:t>
            </a:r>
            <a:r>
              <a:rPr lang="en-US" altLang="zh-TW" sz="2200">
                <a:latin typeface="Arial" pitchFamily="34" charset="0"/>
                <a:ea typeface="細明體" pitchFamily="49" charset="-120"/>
              </a:rPr>
              <a:t>.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81000" y="1952625"/>
            <a:ext cx="83756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  <a:spcAft>
                <a:spcPct val="40000"/>
              </a:spcAft>
              <a:defRPr/>
            </a:pPr>
            <a:r>
              <a:rPr lang="en-US" altLang="zh-TW" sz="2200">
                <a:latin typeface="Arial" charset="0"/>
              </a:rPr>
              <a:t>Ca(OH)</a:t>
            </a:r>
            <a:r>
              <a:rPr lang="en-US" altLang="zh-TW" sz="2200" baseline="-25000">
                <a:latin typeface="Arial" charset="0"/>
              </a:rPr>
              <a:t>2</a:t>
            </a:r>
            <a:r>
              <a:rPr lang="en-US" altLang="zh-TW" sz="2200">
                <a:latin typeface="Arial" charset="0"/>
              </a:rPr>
              <a:t>(aq) + CO</a:t>
            </a:r>
            <a:r>
              <a:rPr lang="en-US" altLang="zh-TW" sz="2200" baseline="-25000">
                <a:latin typeface="Arial" charset="0"/>
              </a:rPr>
              <a:t>2</a:t>
            </a:r>
            <a:r>
              <a:rPr lang="en-US" altLang="zh-TW" sz="2200">
                <a:latin typeface="Arial" charset="0"/>
              </a:rPr>
              <a:t>(g)  </a:t>
            </a:r>
            <a:r>
              <a:rPr lang="en-US" altLang="zh-TW" sz="2200">
                <a:latin typeface="Arial" charset="0"/>
                <a:ea typeface="細明體" pitchFamily="49" charset="-120"/>
                <a:sym typeface="Symbol" pitchFamily="18" charset="2"/>
              </a:rPr>
              <a:t></a:t>
            </a:r>
            <a:r>
              <a:rPr lang="en-US" altLang="zh-TW" sz="2200">
                <a:latin typeface="Arial" charset="0"/>
              </a:rPr>
              <a:t>  CaCO</a:t>
            </a:r>
            <a:r>
              <a:rPr lang="en-US" altLang="zh-TW" sz="2200" baseline="-25000">
                <a:latin typeface="Arial" charset="0"/>
              </a:rPr>
              <a:t>3</a:t>
            </a:r>
            <a:r>
              <a:rPr lang="en-US" altLang="zh-TW" sz="2200">
                <a:latin typeface="Arial" charset="0"/>
              </a:rPr>
              <a:t>(s) + H</a:t>
            </a:r>
            <a:r>
              <a:rPr lang="en-US" altLang="zh-TW" sz="2200" baseline="-25000">
                <a:latin typeface="Arial" charset="0"/>
              </a:rPr>
              <a:t>2</a:t>
            </a:r>
            <a:r>
              <a:rPr lang="en-US" altLang="zh-TW" sz="2200">
                <a:latin typeface="Arial" charset="0"/>
              </a:rPr>
              <a:t>O(l)</a:t>
            </a:r>
            <a:endParaRPr lang="en-US" altLang="zh-TW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692275" y="1844675"/>
            <a:ext cx="1871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accent2"/>
                </a:solidFill>
                <a:latin typeface="Arial" pitchFamily="34" charset="0"/>
              </a:rPr>
              <a:t>lime water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476375" y="2492375"/>
            <a:ext cx="632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accent2"/>
                </a:solidFill>
                <a:latin typeface="Arial" pitchFamily="34" charset="0"/>
              </a:rPr>
              <a:t> colourless solution                 white solid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utoUpdateAnimBg="0"/>
      <p:bldP spid="83973" grpId="0" autoUpdateAnimBg="0"/>
      <p:bldP spid="83974" grpId="0" autoUpdateAnimBg="0"/>
      <p:bldP spid="8397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497888" cy="3097212"/>
          </a:xfrm>
        </p:spPr>
        <p:txBody>
          <a:bodyPr/>
          <a:lstStyle/>
          <a:p>
            <a:pPr marL="609600" indent="-609600" eaLnBrk="1" hangingPunct="1"/>
            <a:r>
              <a:rPr lang="en-US" altLang="zh-TW" sz="2800" smtClean="0"/>
              <a:t>All oxides are insoluble, (s)</a:t>
            </a:r>
          </a:p>
          <a:p>
            <a:pPr marL="609600" indent="-609600" eaLnBrk="1" hangingPunct="1"/>
            <a:r>
              <a:rPr lang="en-US" altLang="zh-TW" sz="2800" smtClean="0"/>
              <a:t>All hydroxides except gp 1 are insoluble, (s)</a:t>
            </a:r>
          </a:p>
          <a:p>
            <a:pPr marL="609600" indent="-609600" eaLnBrk="1" hangingPunct="1"/>
            <a:r>
              <a:rPr lang="en-US" altLang="zh-TW" sz="2800" smtClean="0"/>
              <a:t>All carbonates except gp 1 are insoluble, (s)</a:t>
            </a:r>
          </a:p>
          <a:p>
            <a:pPr marL="609600" indent="-609600" eaLnBrk="1" hangingPunct="1"/>
            <a:r>
              <a:rPr lang="en-US" altLang="zh-TW" sz="2800" smtClean="0"/>
              <a:t>AgX and PbX</a:t>
            </a:r>
            <a:r>
              <a:rPr lang="en-US" altLang="zh-TW" sz="2800" baseline="-25000" smtClean="0"/>
              <a:t>2</a:t>
            </a:r>
            <a:r>
              <a:rPr lang="en-US" altLang="zh-TW" sz="2800" smtClean="0"/>
              <a:t> are insoluble, (s) (X= Cl</a:t>
            </a:r>
            <a:r>
              <a:rPr lang="en-US" altLang="zh-TW" sz="2800" baseline="30000" smtClean="0"/>
              <a:t>-</a:t>
            </a:r>
            <a:r>
              <a:rPr lang="en-US" altLang="zh-TW" sz="2800" smtClean="0"/>
              <a:t>, Br</a:t>
            </a:r>
            <a:r>
              <a:rPr lang="en-US" altLang="zh-TW" sz="2800" baseline="30000" smtClean="0"/>
              <a:t>-</a:t>
            </a:r>
            <a:r>
              <a:rPr lang="en-US" altLang="zh-TW" sz="2800" smtClean="0"/>
              <a:t>, I</a:t>
            </a:r>
            <a:r>
              <a:rPr lang="en-US" altLang="zh-TW" sz="2800" baseline="30000" smtClean="0"/>
              <a:t>-</a:t>
            </a:r>
            <a:r>
              <a:rPr lang="en-US" altLang="zh-TW" sz="2800" smtClean="0"/>
              <a:t>)</a:t>
            </a:r>
          </a:p>
          <a:p>
            <a:pPr marL="609600" indent="-609600" eaLnBrk="1" hangingPunct="1"/>
            <a:r>
              <a:rPr lang="en-US" altLang="zh-TW" sz="2800" smtClean="0"/>
              <a:t>CaSO</a:t>
            </a:r>
            <a:r>
              <a:rPr lang="en-US" altLang="zh-TW" sz="2800" baseline="-25000" smtClean="0"/>
              <a:t>4</a:t>
            </a:r>
            <a:r>
              <a:rPr lang="en-US" altLang="zh-TW" sz="2800" smtClean="0"/>
              <a:t>, PbSO</a:t>
            </a:r>
            <a:r>
              <a:rPr lang="en-US" altLang="zh-TW" sz="2800" baseline="-25000" smtClean="0"/>
              <a:t>4</a:t>
            </a:r>
            <a:r>
              <a:rPr lang="en-US" altLang="zh-TW" sz="2800" smtClean="0"/>
              <a:t>, BaSO</a:t>
            </a:r>
            <a:r>
              <a:rPr lang="en-US" altLang="zh-TW" sz="2800" baseline="-25000" smtClean="0"/>
              <a:t>4</a:t>
            </a:r>
            <a:r>
              <a:rPr lang="en-US" altLang="zh-TW" sz="2800" smtClean="0"/>
              <a:t> are insoluble, (s)</a:t>
            </a:r>
          </a:p>
          <a:p>
            <a:pPr marL="609600" indent="-609600" eaLnBrk="1" hangingPunct="1"/>
            <a:endParaRPr lang="en-US" altLang="zh-TW" sz="2800" smtClean="0"/>
          </a:p>
          <a:p>
            <a:pPr marL="609600" indent="-609600" eaLnBrk="1" hangingPunct="1"/>
            <a:endParaRPr lang="en-US" altLang="zh-TW" sz="2800" smtClean="0"/>
          </a:p>
          <a:p>
            <a:pPr marL="609600" indent="-609600" eaLnBrk="1" hangingPunct="1"/>
            <a:endParaRPr lang="en-US" altLang="zh-TW" sz="2800" smtClean="0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4500563" y="6491288"/>
            <a:ext cx="2771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539750" y="3789363"/>
            <a:ext cx="82438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3200"/>
              <a:t>All hydrogencarbonates are soluble ---(aq)</a:t>
            </a:r>
          </a:p>
          <a:p>
            <a:pPr eaLnBrk="1" hangingPunct="1">
              <a:spcBef>
                <a:spcPct val="50000"/>
              </a:spcBef>
            </a:pPr>
            <a:endParaRPr lang="en-US" altLang="zh-TW" sz="3200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619250" y="4797425"/>
            <a:ext cx="6913563" cy="1430338"/>
          </a:xfrm>
          <a:prstGeom prst="rect">
            <a:avLst/>
          </a:prstGeom>
          <a:solidFill>
            <a:srgbClr val="33CCCC"/>
          </a:solidFill>
          <a:ln w="57150" cmpd="thinThick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>
                <a:solidFill>
                  <a:schemeClr val="tx2"/>
                </a:solidFill>
              </a:rPr>
              <a:t>***Even though some compounds are soluble in water, we may use its solid form for a reaction.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Acids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35734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/>
              <a:t>In daily-life</a:t>
            </a:r>
          </a:p>
          <a:p>
            <a:pPr eaLnBrk="1" hangingPunct="1"/>
            <a:r>
              <a:rPr lang="en-US" altLang="zh-TW" smtClean="0"/>
              <a:t>Ethanoic acid( in vinegar) CH</a:t>
            </a:r>
            <a:r>
              <a:rPr lang="en-US" altLang="zh-TW" baseline="-25000" smtClean="0"/>
              <a:t>3</a:t>
            </a:r>
            <a:r>
              <a:rPr lang="en-US" altLang="zh-TW" smtClean="0"/>
              <a:t>COOH</a:t>
            </a:r>
          </a:p>
          <a:p>
            <a:pPr eaLnBrk="1" hangingPunct="1"/>
            <a:r>
              <a:rPr lang="en-US" altLang="zh-TW" smtClean="0"/>
              <a:t>Citric acid ( in fruit)</a:t>
            </a:r>
          </a:p>
          <a:p>
            <a:pPr eaLnBrk="1" hangingPunct="1"/>
            <a:r>
              <a:rPr lang="en-US" altLang="zh-TW" smtClean="0"/>
              <a:t>Carbonic acid ( in soft drink) H</a:t>
            </a:r>
            <a:r>
              <a:rPr lang="en-US" altLang="zh-TW" baseline="-25000" smtClean="0"/>
              <a:t>2</a:t>
            </a:r>
            <a:r>
              <a:rPr lang="en-US" altLang="zh-TW" smtClean="0"/>
              <a:t>CO</a:t>
            </a:r>
            <a:r>
              <a:rPr lang="en-US" altLang="zh-TW" baseline="-25000" smtClean="0"/>
              <a:t>3</a:t>
            </a:r>
          </a:p>
          <a:p>
            <a:pPr eaLnBrk="1" hangingPunct="1"/>
            <a:endParaRPr lang="en-US" altLang="zh-TW" baseline="-25000" smtClean="0"/>
          </a:p>
          <a:p>
            <a:pPr eaLnBrk="1" hangingPunct="1"/>
            <a:endParaRPr lang="en-US" altLang="zh-TW" baseline="-25000" smtClean="0"/>
          </a:p>
          <a:p>
            <a:pPr eaLnBrk="1" hangingPunct="1"/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1000" y="247650"/>
            <a:ext cx="83962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2400" b="1">
                <a:solidFill>
                  <a:srgbClr val="CC3300"/>
                </a:solidFill>
                <a:latin typeface="Times New Roman" pitchFamily="18" charset="0"/>
              </a:rPr>
              <a:t>SULPHURIC  ACID  AND  NITRIC  ACID  IN  WATER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1000" y="803275"/>
            <a:ext cx="83962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2200" i="1">
                <a:latin typeface="Arial" pitchFamily="34" charset="0"/>
                <a:ea typeface="細明體" pitchFamily="49" charset="-120"/>
              </a:rPr>
              <a:t>Pure</a:t>
            </a:r>
            <a:r>
              <a:rPr lang="en-US" altLang="zh-TW" sz="2200">
                <a:latin typeface="Arial" pitchFamily="34" charset="0"/>
                <a:ea typeface="細明體" pitchFamily="49" charset="-120"/>
              </a:rPr>
              <a:t> sulphuric acid and nitric acid are </a:t>
            </a:r>
            <a:r>
              <a:rPr lang="en-US" altLang="zh-TW" sz="2200">
                <a:solidFill>
                  <a:schemeClr val="tx2"/>
                </a:solidFill>
                <a:latin typeface="Arial" pitchFamily="34" charset="0"/>
                <a:ea typeface="細明體" pitchFamily="49" charset="-120"/>
              </a:rPr>
              <a:t>colourless liquids</a:t>
            </a:r>
            <a:r>
              <a:rPr lang="en-US" altLang="zh-TW" sz="2200">
                <a:latin typeface="Arial" pitchFamily="34" charset="0"/>
                <a:ea typeface="細明體" pitchFamily="49" charset="-120"/>
              </a:rPr>
              <a:t>. They both consist of covalent </a:t>
            </a:r>
            <a:r>
              <a:rPr lang="en-US" altLang="zh-TW" sz="2200" i="1">
                <a:latin typeface="Arial" pitchFamily="34" charset="0"/>
                <a:ea typeface="細明體" pitchFamily="49" charset="-120"/>
              </a:rPr>
              <a:t>molecules</a:t>
            </a:r>
            <a:r>
              <a:rPr lang="en-US" altLang="zh-TW" sz="2200">
                <a:latin typeface="Arial" pitchFamily="34" charset="0"/>
                <a:ea typeface="細明體" pitchFamily="49" charset="-120"/>
              </a:rPr>
              <a:t>. When they dissolve in water, </a:t>
            </a:r>
            <a:r>
              <a:rPr lang="en-US" altLang="zh-TW" sz="2200" i="1">
                <a:solidFill>
                  <a:schemeClr val="tx2"/>
                </a:solidFill>
                <a:latin typeface="Arial" pitchFamily="34" charset="0"/>
                <a:ea typeface="細明體" pitchFamily="49" charset="-120"/>
              </a:rPr>
              <a:t>ions</a:t>
            </a:r>
            <a:r>
              <a:rPr lang="en-US" altLang="zh-TW" sz="2200">
                <a:latin typeface="Arial" pitchFamily="34" charset="0"/>
                <a:ea typeface="細明體" pitchFamily="49" charset="-120"/>
              </a:rPr>
              <a:t> are formed. Acids are also electrolytes.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381000" y="2444750"/>
            <a:ext cx="1601788" cy="1601788"/>
          </a:xfrm>
          <a:prstGeom prst="ellipse">
            <a:avLst/>
          </a:prstGeom>
          <a:gradFill rotWithShape="0">
            <a:gsLst>
              <a:gs pos="0">
                <a:srgbClr val="DFFFE9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3D99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TW" sz="3000" b="1">
                <a:latin typeface="Arial" pitchFamily="34" charset="0"/>
                <a:ea typeface="細明體" pitchFamily="49" charset="-120"/>
              </a:rPr>
              <a:t>H</a:t>
            </a:r>
            <a:r>
              <a:rPr lang="en-US" altLang="zh-TW" sz="3000" b="1" baseline="-25000">
                <a:latin typeface="Arial" pitchFamily="34" charset="0"/>
                <a:ea typeface="細明體" pitchFamily="49" charset="-120"/>
              </a:rPr>
              <a:t>2</a:t>
            </a:r>
            <a:r>
              <a:rPr lang="en-US" altLang="zh-TW" sz="3000" b="1">
                <a:latin typeface="Arial" pitchFamily="34" charset="0"/>
                <a:ea typeface="細明體" pitchFamily="49" charset="-120"/>
              </a:rPr>
              <a:t>SO</a:t>
            </a:r>
            <a:r>
              <a:rPr lang="en-US" altLang="zh-TW" sz="3000" b="1" baseline="-25000">
                <a:latin typeface="Arial" pitchFamily="34" charset="0"/>
                <a:ea typeface="細明體" pitchFamily="49" charset="-120"/>
              </a:rPr>
              <a:t>4</a:t>
            </a:r>
            <a:r>
              <a:rPr lang="en-US" altLang="zh-TW" sz="3000" b="1">
                <a:latin typeface="Arial" pitchFamily="34" charset="0"/>
                <a:ea typeface="細明體" pitchFamily="49" charset="-120"/>
              </a:rPr>
              <a:t>(l)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3816350" y="3332163"/>
            <a:ext cx="1395413" cy="847725"/>
          </a:xfrm>
          <a:custGeom>
            <a:avLst/>
            <a:gdLst>
              <a:gd name="T0" fmla="*/ 67610336 w 21600"/>
              <a:gd name="T1" fmla="*/ 0 h 21600"/>
              <a:gd name="T2" fmla="*/ 0 w 21600"/>
              <a:gd name="T3" fmla="*/ 16635150 h 21600"/>
              <a:gd name="T4" fmla="*/ 67610336 w 21600"/>
              <a:gd name="T5" fmla="*/ 33270261 h 21600"/>
              <a:gd name="T6" fmla="*/ 90147103 w 21600"/>
              <a:gd name="T7" fmla="*/ 16635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CCFF"/>
              </a:gs>
              <a:gs pos="100000">
                <a:srgbClr val="FF3D9E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99255F"/>
            </a:prst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1887538" y="3946525"/>
            <a:ext cx="596900" cy="596900"/>
          </a:xfrm>
          <a:prstGeom prst="plus">
            <a:avLst>
              <a:gd name="adj" fmla="val 39065"/>
            </a:avLst>
          </a:prstGeom>
          <a:solidFill>
            <a:srgbClr val="993300"/>
          </a:solidFill>
          <a:ln>
            <a:noFill/>
          </a:ln>
          <a:effectLst>
            <a:prstShdw prst="shdw17" dist="17961" dir="2700000">
              <a:srgbClr val="5C1F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5348288" y="3130550"/>
            <a:ext cx="1333500" cy="1409700"/>
          </a:xfrm>
          <a:prstGeom prst="ellipse">
            <a:avLst/>
          </a:prstGeom>
          <a:gradFill rotWithShape="0">
            <a:gsLst>
              <a:gs pos="0">
                <a:srgbClr val="FFFFE9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TW" sz="3000" b="1">
                <a:latin typeface="Arial" pitchFamily="34" charset="0"/>
                <a:ea typeface="細明體" pitchFamily="49" charset="-120"/>
              </a:rPr>
              <a:t>H</a:t>
            </a:r>
            <a:r>
              <a:rPr lang="en-US" altLang="zh-TW" sz="3000" b="1" baseline="40000">
                <a:latin typeface="Arial" pitchFamily="34" charset="0"/>
                <a:ea typeface="細明體" pitchFamily="49" charset="-120"/>
              </a:rPr>
              <a:t>+</a:t>
            </a:r>
            <a:r>
              <a:rPr lang="en-US" altLang="zh-TW" sz="3000" b="1">
                <a:latin typeface="Arial" pitchFamily="34" charset="0"/>
                <a:ea typeface="細明體" pitchFamily="49" charset="-120"/>
              </a:rPr>
              <a:t>(aq)</a:t>
            </a:r>
            <a:endParaRPr lang="en-US" altLang="zh-TW" sz="3000" b="1" baseline="40000">
              <a:latin typeface="Arial" pitchFamily="34" charset="0"/>
              <a:ea typeface="細明體" pitchFamily="49" charset="-120"/>
            </a:endParaRP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6888163" y="3613150"/>
            <a:ext cx="1884362" cy="177006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TW" sz="3000" b="1">
                <a:latin typeface="Arial" pitchFamily="34" charset="0"/>
                <a:ea typeface="細明體" pitchFamily="49" charset="-120"/>
              </a:rPr>
              <a:t>SO</a:t>
            </a:r>
            <a:r>
              <a:rPr lang="en-US" altLang="zh-TW" sz="3000" b="1" baseline="-25000">
                <a:latin typeface="Arial" pitchFamily="34" charset="0"/>
                <a:ea typeface="細明體" pitchFamily="49" charset="-120"/>
              </a:rPr>
              <a:t>4</a:t>
            </a:r>
            <a:r>
              <a:rPr lang="en-US" altLang="zh-TW" sz="3000" b="1" baseline="30000">
                <a:latin typeface="Arial" pitchFamily="34" charset="0"/>
                <a:ea typeface="細明體" pitchFamily="49" charset="-120"/>
              </a:rPr>
              <a:t>2</a:t>
            </a:r>
            <a:r>
              <a:rPr lang="en-US" altLang="zh-TW" sz="3000" b="1" baseline="30000">
                <a:latin typeface="Symbol" pitchFamily="18" charset="2"/>
                <a:ea typeface="細明體" pitchFamily="49" charset="-120"/>
              </a:rPr>
              <a:t>-</a:t>
            </a:r>
            <a:r>
              <a:rPr lang="en-US" altLang="zh-TW" sz="3000" b="1">
                <a:latin typeface="Arial" pitchFamily="34" charset="0"/>
                <a:ea typeface="細明體" pitchFamily="49" charset="-120"/>
              </a:rPr>
              <a:t>(aq)</a:t>
            </a: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6615113" y="2055813"/>
            <a:ext cx="1428750" cy="1409700"/>
          </a:xfrm>
          <a:prstGeom prst="ellipse">
            <a:avLst/>
          </a:prstGeom>
          <a:gradFill rotWithShape="0">
            <a:gsLst>
              <a:gs pos="0">
                <a:srgbClr val="FFFFF6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TW" sz="3000" b="1">
                <a:latin typeface="Arial" pitchFamily="34" charset="0"/>
                <a:ea typeface="細明體" pitchFamily="49" charset="-120"/>
              </a:rPr>
              <a:t>H</a:t>
            </a:r>
            <a:r>
              <a:rPr lang="en-US" altLang="zh-TW" sz="3000" b="1" baseline="40000">
                <a:latin typeface="Arial" pitchFamily="34" charset="0"/>
                <a:ea typeface="細明體" pitchFamily="49" charset="-120"/>
              </a:rPr>
              <a:t>+</a:t>
            </a:r>
            <a:r>
              <a:rPr lang="en-US" altLang="zh-TW" sz="3000" b="1">
                <a:latin typeface="Arial" pitchFamily="34" charset="0"/>
                <a:ea typeface="細明體" pitchFamily="49" charset="-120"/>
              </a:rPr>
              <a:t>(aq)</a:t>
            </a:r>
            <a:endParaRPr lang="en-US" altLang="zh-TW" sz="4800" b="1">
              <a:latin typeface="Arial" pitchFamily="34" charset="0"/>
              <a:ea typeface="細明體" pitchFamily="49" charset="-120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797050" y="5168900"/>
            <a:ext cx="29543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800" b="1">
                <a:solidFill>
                  <a:schemeClr val="accent2"/>
                </a:solidFill>
                <a:latin typeface="Arial" charset="0"/>
              </a:rPr>
              <a:t>water molecules</a:t>
            </a:r>
          </a:p>
        </p:txBody>
      </p:sp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2555875" y="3733800"/>
            <a:ext cx="1090613" cy="1498600"/>
            <a:chOff x="1802" y="2352"/>
            <a:chExt cx="687" cy="944"/>
          </a:xfrm>
        </p:grpSpPr>
        <p:sp>
          <p:nvSpPr>
            <p:cNvPr id="26636" name="Oval 12"/>
            <p:cNvSpPr>
              <a:spLocks noChangeArrowheads="1"/>
            </p:cNvSpPr>
            <p:nvPr/>
          </p:nvSpPr>
          <p:spPr bwMode="auto">
            <a:xfrm>
              <a:off x="1802" y="2991"/>
              <a:ext cx="239" cy="245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>
              <a:noFill/>
            </a:ln>
            <a:effectLst>
              <a:prstShdw prst="shdw17" dist="17961" dir="2700000">
                <a:srgbClr val="00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Oval 13"/>
            <p:cNvSpPr>
              <a:spLocks noChangeArrowheads="1"/>
            </p:cNvSpPr>
            <p:nvPr/>
          </p:nvSpPr>
          <p:spPr bwMode="auto">
            <a:xfrm>
              <a:off x="1969" y="2796"/>
              <a:ext cx="239" cy="245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>
              <a:noFill/>
            </a:ln>
            <a:effectLst>
              <a:prstShdw prst="shdw17" dist="17961" dir="2700000">
                <a:srgbClr val="00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auto">
            <a:xfrm>
              <a:off x="2250" y="2784"/>
              <a:ext cx="239" cy="245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>
              <a:noFill/>
            </a:ln>
            <a:effectLst>
              <a:prstShdw prst="shdw17" dist="17961" dir="2700000">
                <a:srgbClr val="00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Oval 15"/>
            <p:cNvSpPr>
              <a:spLocks noChangeArrowheads="1"/>
            </p:cNvSpPr>
            <p:nvPr/>
          </p:nvSpPr>
          <p:spPr bwMode="auto">
            <a:xfrm>
              <a:off x="2179" y="3051"/>
              <a:ext cx="239" cy="245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>
              <a:noFill/>
            </a:ln>
            <a:effectLst>
              <a:prstShdw prst="shdw17" dist="17961" dir="2700000">
                <a:srgbClr val="00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auto">
            <a:xfrm>
              <a:off x="2045" y="2352"/>
              <a:ext cx="239" cy="245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>
              <a:noFill/>
            </a:ln>
            <a:effectLst>
              <a:prstShdw prst="shdw17" dist="17961" dir="2700000">
                <a:srgbClr val="00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3"/>
          <p:cNvSpPr>
            <a:spLocks noChangeArrowheads="1"/>
          </p:cNvSpPr>
          <p:nvPr/>
        </p:nvSpPr>
        <p:spPr bwMode="auto">
          <a:xfrm>
            <a:off x="381000" y="490538"/>
            <a:ext cx="2027238" cy="2027237"/>
          </a:xfrm>
          <a:prstGeom prst="ellipse">
            <a:avLst/>
          </a:prstGeom>
          <a:gradFill rotWithShape="0">
            <a:gsLst>
              <a:gs pos="0">
                <a:srgbClr val="E9E9FF"/>
              </a:gs>
              <a:gs pos="100000">
                <a:srgbClr val="B5B5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6D6D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TW" sz="4200" b="1">
                <a:latin typeface="Arial" pitchFamily="34" charset="0"/>
                <a:ea typeface="細明體" pitchFamily="49" charset="-120"/>
              </a:rPr>
              <a:t>HNO</a:t>
            </a:r>
            <a:r>
              <a:rPr lang="en-US" altLang="zh-TW" sz="4200" b="1" baseline="-25000">
                <a:latin typeface="Arial" pitchFamily="34" charset="0"/>
                <a:ea typeface="細明體" pitchFamily="49" charset="-120"/>
              </a:rPr>
              <a:t>3</a:t>
            </a:r>
            <a:r>
              <a:rPr lang="en-US" altLang="zh-TW" sz="4200" b="1">
                <a:latin typeface="Arial" pitchFamily="34" charset="0"/>
                <a:ea typeface="細明體" pitchFamily="49" charset="-120"/>
              </a:rPr>
              <a:t>(l)</a:t>
            </a:r>
          </a:p>
        </p:txBody>
      </p:sp>
      <p:sp>
        <p:nvSpPr>
          <p:cNvPr id="27651" name="AutoShape 4"/>
          <p:cNvSpPr>
            <a:spLocks noChangeArrowheads="1"/>
          </p:cNvSpPr>
          <p:nvPr/>
        </p:nvSpPr>
        <p:spPr bwMode="auto">
          <a:xfrm>
            <a:off x="3943350" y="2390775"/>
            <a:ext cx="1841500" cy="915988"/>
          </a:xfrm>
          <a:custGeom>
            <a:avLst/>
            <a:gdLst>
              <a:gd name="T0" fmla="*/ 117747300 w 21600"/>
              <a:gd name="T1" fmla="*/ 0 h 21600"/>
              <a:gd name="T2" fmla="*/ 0 w 21600"/>
              <a:gd name="T3" fmla="*/ 19422082 h 21600"/>
              <a:gd name="T4" fmla="*/ 117747300 w 21600"/>
              <a:gd name="T5" fmla="*/ 38844164 h 21600"/>
              <a:gd name="T6" fmla="*/ 156996386 w 21600"/>
              <a:gd name="T7" fmla="*/ 194220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CC66"/>
              </a:gs>
              <a:gs pos="100000">
                <a:srgbClr val="FF9933"/>
              </a:gs>
            </a:gsLst>
            <a:lin ang="0" scaled="1"/>
          </a:gradFill>
          <a:ln>
            <a:noFill/>
          </a:ln>
          <a:effectLst>
            <a:prstShdw prst="shdw17" dist="17961" dir="13500000">
              <a:srgbClr val="995C1F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Oval 5"/>
          <p:cNvSpPr>
            <a:spLocks noChangeArrowheads="1"/>
          </p:cNvSpPr>
          <p:nvPr/>
        </p:nvSpPr>
        <p:spPr bwMode="auto">
          <a:xfrm>
            <a:off x="6678613" y="608013"/>
            <a:ext cx="2065337" cy="2065337"/>
          </a:xfrm>
          <a:prstGeom prst="ellipse">
            <a:avLst/>
          </a:prstGeom>
          <a:gradFill rotWithShape="0">
            <a:gsLst>
              <a:gs pos="0">
                <a:srgbClr val="FFD1E3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99003D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TW" sz="4200" b="1">
                <a:latin typeface="Arial" pitchFamily="34" charset="0"/>
                <a:ea typeface="細明體" pitchFamily="49" charset="-120"/>
              </a:rPr>
              <a:t>H</a:t>
            </a:r>
            <a:r>
              <a:rPr lang="en-US" altLang="zh-TW" sz="4200" b="1" baseline="40000">
                <a:latin typeface="Arial" pitchFamily="34" charset="0"/>
                <a:ea typeface="細明體" pitchFamily="49" charset="-120"/>
              </a:rPr>
              <a:t>+ </a:t>
            </a:r>
            <a:r>
              <a:rPr lang="en-US" altLang="zh-TW" sz="4200" b="1">
                <a:latin typeface="Arial" pitchFamily="34" charset="0"/>
                <a:ea typeface="細明體" pitchFamily="49" charset="-120"/>
              </a:rPr>
              <a:t>(aq)</a:t>
            </a:r>
            <a:endParaRPr lang="en-US" altLang="zh-TW" sz="11900" b="1" baseline="40000">
              <a:latin typeface="Arial" pitchFamily="34" charset="0"/>
              <a:ea typeface="細明體" pitchFamily="49" charset="-120"/>
            </a:endParaRPr>
          </a:p>
        </p:txBody>
      </p:sp>
      <p:sp>
        <p:nvSpPr>
          <p:cNvPr id="27653" name="Oval 6"/>
          <p:cNvSpPr>
            <a:spLocks noChangeAspect="1" noChangeArrowheads="1"/>
          </p:cNvSpPr>
          <p:nvPr/>
        </p:nvSpPr>
        <p:spPr bwMode="auto">
          <a:xfrm>
            <a:off x="5680075" y="2668588"/>
            <a:ext cx="2320925" cy="22653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TW" sz="4200" b="1">
                <a:latin typeface="Arial" pitchFamily="34" charset="0"/>
                <a:ea typeface="細明體" pitchFamily="49" charset="-120"/>
              </a:rPr>
              <a:t>NO</a:t>
            </a:r>
            <a:r>
              <a:rPr lang="en-US" altLang="zh-TW" sz="4200" b="1" baseline="-25000">
                <a:latin typeface="Arial" pitchFamily="34" charset="0"/>
                <a:ea typeface="細明體" pitchFamily="49" charset="-120"/>
              </a:rPr>
              <a:t>3</a:t>
            </a:r>
            <a:r>
              <a:rPr lang="en-US" altLang="zh-TW" sz="4200" b="1" baseline="50000">
                <a:latin typeface="Symbol" pitchFamily="18" charset="2"/>
                <a:ea typeface="細明體" pitchFamily="49" charset="-120"/>
              </a:rPr>
              <a:t>-</a:t>
            </a:r>
            <a:r>
              <a:rPr lang="en-US" altLang="zh-TW" sz="4200" b="1">
                <a:latin typeface="Arial" pitchFamily="34" charset="0"/>
                <a:ea typeface="細明體" pitchFamily="49" charset="-120"/>
              </a:rPr>
              <a:t>(aq)</a:t>
            </a:r>
            <a:endParaRPr lang="en-US" altLang="zh-TW" sz="3800" b="1">
              <a:latin typeface="Arial" pitchFamily="34" charset="0"/>
              <a:ea typeface="細明體" pitchFamily="49" charset="-120"/>
            </a:endParaRPr>
          </a:p>
        </p:txBody>
      </p:sp>
      <p:sp>
        <p:nvSpPr>
          <p:cNvPr id="27654" name="AutoShape 8"/>
          <p:cNvSpPr>
            <a:spLocks noChangeArrowheads="1"/>
          </p:cNvSpPr>
          <p:nvPr/>
        </p:nvSpPr>
        <p:spPr bwMode="auto">
          <a:xfrm>
            <a:off x="1539875" y="2917825"/>
            <a:ext cx="596900" cy="596900"/>
          </a:xfrm>
          <a:prstGeom prst="plus">
            <a:avLst>
              <a:gd name="adj" fmla="val 39065"/>
            </a:avLst>
          </a:prstGeom>
          <a:solidFill>
            <a:srgbClr val="993300"/>
          </a:solidFill>
          <a:ln>
            <a:noFill/>
          </a:ln>
          <a:effectLst>
            <a:prstShdw prst="shdw17" dist="17961" dir="2700000">
              <a:srgbClr val="5C1F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449388" y="4140200"/>
            <a:ext cx="295433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800" b="1">
                <a:solidFill>
                  <a:schemeClr val="accent2"/>
                </a:solidFill>
                <a:latin typeface="Arial" charset="0"/>
              </a:rPr>
              <a:t>water molecules</a:t>
            </a:r>
          </a:p>
        </p:txBody>
      </p:sp>
      <p:grpSp>
        <p:nvGrpSpPr>
          <p:cNvPr id="27656" name="Group 10"/>
          <p:cNvGrpSpPr>
            <a:grpSpLocks/>
          </p:cNvGrpSpPr>
          <p:nvPr/>
        </p:nvGrpSpPr>
        <p:grpSpPr bwMode="auto">
          <a:xfrm>
            <a:off x="2208213" y="2705100"/>
            <a:ext cx="1090612" cy="1498600"/>
            <a:chOff x="1802" y="2352"/>
            <a:chExt cx="687" cy="944"/>
          </a:xfrm>
        </p:grpSpPr>
        <p:sp>
          <p:nvSpPr>
            <p:cNvPr id="27657" name="Oval 11"/>
            <p:cNvSpPr>
              <a:spLocks noChangeArrowheads="1"/>
            </p:cNvSpPr>
            <p:nvPr/>
          </p:nvSpPr>
          <p:spPr bwMode="auto">
            <a:xfrm>
              <a:off x="1802" y="2991"/>
              <a:ext cx="239" cy="245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>
              <a:noFill/>
            </a:ln>
            <a:effectLst>
              <a:prstShdw prst="shdw17" dist="17961" dir="2700000">
                <a:srgbClr val="00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Oval 12"/>
            <p:cNvSpPr>
              <a:spLocks noChangeArrowheads="1"/>
            </p:cNvSpPr>
            <p:nvPr/>
          </p:nvSpPr>
          <p:spPr bwMode="auto">
            <a:xfrm>
              <a:off x="1969" y="2796"/>
              <a:ext cx="239" cy="245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>
              <a:noFill/>
            </a:ln>
            <a:effectLst>
              <a:prstShdw prst="shdw17" dist="17961" dir="2700000">
                <a:srgbClr val="00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Oval 13"/>
            <p:cNvSpPr>
              <a:spLocks noChangeArrowheads="1"/>
            </p:cNvSpPr>
            <p:nvPr/>
          </p:nvSpPr>
          <p:spPr bwMode="auto">
            <a:xfrm>
              <a:off x="2250" y="2784"/>
              <a:ext cx="239" cy="245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>
              <a:noFill/>
            </a:ln>
            <a:effectLst>
              <a:prstShdw prst="shdw17" dist="17961" dir="2700000">
                <a:srgbClr val="00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Oval 14"/>
            <p:cNvSpPr>
              <a:spLocks noChangeArrowheads="1"/>
            </p:cNvSpPr>
            <p:nvPr/>
          </p:nvSpPr>
          <p:spPr bwMode="auto">
            <a:xfrm>
              <a:off x="2179" y="3051"/>
              <a:ext cx="239" cy="245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>
              <a:noFill/>
            </a:ln>
            <a:effectLst>
              <a:prstShdw prst="shdw17" dist="17961" dir="2700000">
                <a:srgbClr val="00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Oval 15"/>
            <p:cNvSpPr>
              <a:spLocks noChangeArrowheads="1"/>
            </p:cNvSpPr>
            <p:nvPr/>
          </p:nvSpPr>
          <p:spPr bwMode="auto">
            <a:xfrm>
              <a:off x="2045" y="2352"/>
              <a:ext cx="239" cy="245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>
              <a:noFill/>
            </a:ln>
            <a:effectLst>
              <a:prstShdw prst="shdw17" dist="17961" dir="2700000">
                <a:srgbClr val="00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8351838" cy="574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400" smtClean="0"/>
              <a:t>When acid molecules dissolve in water, ions are formed.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smtClean="0"/>
          </a:p>
        </p:txBody>
      </p:sp>
      <p:sp>
        <p:nvSpPr>
          <p:cNvPr id="28675" name="Line 6"/>
          <p:cNvSpPr>
            <a:spLocks noChangeShapeType="1"/>
          </p:cNvSpPr>
          <p:nvPr/>
        </p:nvSpPr>
        <p:spPr bwMode="auto">
          <a:xfrm>
            <a:off x="468313" y="1341438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1763713" y="981075"/>
            <a:ext cx="2449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600" b="1">
                <a:solidFill>
                  <a:schemeClr val="hlink"/>
                </a:solidFill>
                <a:latin typeface="Arial" pitchFamily="34" charset="0"/>
              </a:rPr>
              <a:t>ionization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859338" y="1844675"/>
            <a:ext cx="309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H</a:t>
            </a:r>
            <a:r>
              <a:rPr lang="en-US" altLang="zh-TW" sz="2800" baseline="30000"/>
              <a:t>+ </a:t>
            </a:r>
            <a:r>
              <a:rPr lang="en-US" altLang="zh-TW" sz="2800"/>
              <a:t>(aq) + Cl</a:t>
            </a:r>
            <a:r>
              <a:rPr lang="en-US" altLang="zh-TW" sz="2800" baseline="40000"/>
              <a:t>-</a:t>
            </a:r>
            <a:r>
              <a:rPr lang="en-US" altLang="zh-TW" sz="2800" baseline="30000"/>
              <a:t> </a:t>
            </a:r>
            <a:r>
              <a:rPr lang="en-US" altLang="zh-TW" sz="2800"/>
              <a:t>(aq) </a:t>
            </a:r>
          </a:p>
        </p:txBody>
      </p:sp>
      <p:sp>
        <p:nvSpPr>
          <p:cNvPr id="28678" name="Line 9"/>
          <p:cNvSpPr>
            <a:spLocks noChangeShapeType="1"/>
          </p:cNvSpPr>
          <p:nvPr/>
        </p:nvSpPr>
        <p:spPr bwMode="auto">
          <a:xfrm>
            <a:off x="3708400" y="2133600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643438" y="2492375"/>
            <a:ext cx="3673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2H</a:t>
            </a:r>
            <a:r>
              <a:rPr lang="en-US" altLang="zh-TW" sz="2800" baseline="30000"/>
              <a:t>+ </a:t>
            </a:r>
            <a:r>
              <a:rPr lang="en-US" altLang="zh-TW" sz="2800"/>
              <a:t>(aq) + SO</a:t>
            </a:r>
            <a:r>
              <a:rPr lang="en-US" altLang="zh-TW" sz="2800" baseline="-25000"/>
              <a:t>4</a:t>
            </a:r>
            <a:r>
              <a:rPr lang="en-US" altLang="zh-TW" sz="2800" baseline="30000"/>
              <a:t>2</a:t>
            </a:r>
            <a:r>
              <a:rPr lang="en-US" altLang="zh-TW" sz="2800" baseline="40000"/>
              <a:t>-</a:t>
            </a:r>
            <a:r>
              <a:rPr lang="en-US" altLang="zh-TW" sz="2800" baseline="30000"/>
              <a:t> </a:t>
            </a:r>
            <a:r>
              <a:rPr lang="en-US" altLang="zh-TW" sz="2800"/>
              <a:t>(aq) </a:t>
            </a:r>
          </a:p>
        </p:txBody>
      </p:sp>
      <p:sp>
        <p:nvSpPr>
          <p:cNvPr id="28680" name="Line 11"/>
          <p:cNvSpPr>
            <a:spLocks noChangeShapeType="1"/>
          </p:cNvSpPr>
          <p:nvPr/>
        </p:nvSpPr>
        <p:spPr bwMode="auto">
          <a:xfrm>
            <a:off x="3419475" y="2708275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572000" y="3068638"/>
            <a:ext cx="3382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H</a:t>
            </a:r>
            <a:r>
              <a:rPr lang="en-US" altLang="zh-TW" sz="2800" baseline="40000"/>
              <a:t>+</a:t>
            </a:r>
            <a:r>
              <a:rPr lang="en-US" altLang="zh-TW" sz="2800" baseline="30000"/>
              <a:t> </a:t>
            </a:r>
            <a:r>
              <a:rPr lang="en-US" altLang="zh-TW" sz="2800"/>
              <a:t>(aq) + NO</a:t>
            </a:r>
            <a:r>
              <a:rPr lang="en-US" altLang="zh-TW" sz="2800" baseline="-25000"/>
              <a:t>3</a:t>
            </a:r>
            <a:r>
              <a:rPr lang="en-US" altLang="zh-TW" sz="2800" baseline="40000"/>
              <a:t>-</a:t>
            </a:r>
            <a:r>
              <a:rPr lang="en-US" altLang="zh-TW" sz="2800" baseline="30000"/>
              <a:t> </a:t>
            </a:r>
            <a:r>
              <a:rPr lang="en-US" altLang="zh-TW" sz="2800"/>
              <a:t>(aq) </a:t>
            </a:r>
          </a:p>
        </p:txBody>
      </p:sp>
      <p:sp>
        <p:nvSpPr>
          <p:cNvPr id="28682" name="Line 13"/>
          <p:cNvSpPr>
            <a:spLocks noChangeShapeType="1"/>
          </p:cNvSpPr>
          <p:nvPr/>
        </p:nvSpPr>
        <p:spPr bwMode="auto">
          <a:xfrm>
            <a:off x="3276600" y="3284538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Text Box 14"/>
          <p:cNvSpPr txBox="1">
            <a:spLocks noChangeArrowheads="1"/>
          </p:cNvSpPr>
          <p:nvPr/>
        </p:nvSpPr>
        <p:spPr bwMode="auto">
          <a:xfrm>
            <a:off x="1979613" y="1844675"/>
            <a:ext cx="15827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HCl</a:t>
            </a:r>
            <a:r>
              <a:rPr lang="en-US" altLang="zh-TW" sz="2800">
                <a:solidFill>
                  <a:schemeClr val="tx2"/>
                </a:solidFill>
              </a:rPr>
              <a:t>(aq)</a:t>
            </a:r>
          </a:p>
        </p:txBody>
      </p:sp>
      <p:sp>
        <p:nvSpPr>
          <p:cNvPr id="28684" name="Text Box 15"/>
          <p:cNvSpPr txBox="1">
            <a:spLocks noChangeArrowheads="1"/>
          </p:cNvSpPr>
          <p:nvPr/>
        </p:nvSpPr>
        <p:spPr bwMode="auto">
          <a:xfrm>
            <a:off x="1476375" y="2420938"/>
            <a:ext cx="2232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H</a:t>
            </a:r>
            <a:r>
              <a:rPr lang="en-US" altLang="zh-TW" sz="2800" baseline="-25000"/>
              <a:t>2</a:t>
            </a:r>
            <a:r>
              <a:rPr lang="en-US" altLang="zh-TW" sz="2800"/>
              <a:t>SO</a:t>
            </a:r>
            <a:r>
              <a:rPr lang="en-US" altLang="zh-TW" sz="2800" baseline="-25000"/>
              <a:t>4 </a:t>
            </a:r>
            <a:r>
              <a:rPr lang="en-US" altLang="zh-TW" sz="2800">
                <a:solidFill>
                  <a:schemeClr val="tx2"/>
                </a:solidFill>
              </a:rPr>
              <a:t>(aq)</a:t>
            </a:r>
          </a:p>
        </p:txBody>
      </p:sp>
      <p:sp>
        <p:nvSpPr>
          <p:cNvPr id="28685" name="Text Box 16"/>
          <p:cNvSpPr txBox="1">
            <a:spLocks noChangeArrowheads="1"/>
          </p:cNvSpPr>
          <p:nvPr/>
        </p:nvSpPr>
        <p:spPr bwMode="auto">
          <a:xfrm>
            <a:off x="1403350" y="2997200"/>
            <a:ext cx="2160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HNO</a:t>
            </a:r>
            <a:r>
              <a:rPr lang="en-US" altLang="zh-TW" sz="2800" baseline="-25000"/>
              <a:t>3 </a:t>
            </a:r>
            <a:r>
              <a:rPr lang="en-US" altLang="zh-TW" sz="2800">
                <a:solidFill>
                  <a:schemeClr val="tx2"/>
                </a:solidFill>
              </a:rPr>
              <a:t>(aq)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1979613" y="4149725"/>
            <a:ext cx="5688012" cy="2052638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solidFill>
                  <a:srgbClr val="FFFFFF"/>
                </a:solidFill>
                <a:latin typeface="Arial" pitchFamily="34" charset="0"/>
              </a:rPr>
              <a:t>Acid is a H containing covalent compound, when dissolved in water, it forms H+ ions.</a:t>
            </a:r>
          </a:p>
          <a:p>
            <a:pPr eaLnBrk="1" hangingPunct="1">
              <a:spcBef>
                <a:spcPct val="50000"/>
              </a:spcBef>
            </a:pPr>
            <a:endParaRPr lang="en-US" altLang="zh-TW" sz="28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4284663" y="5157788"/>
            <a:ext cx="10080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 b="1">
                <a:solidFill>
                  <a:srgbClr val="FF0000"/>
                </a:solidFill>
                <a:latin typeface="Arial" pitchFamily="34" charset="0"/>
              </a:rPr>
              <a:t>＾</a:t>
            </a:r>
            <a:r>
              <a:rPr lang="en-US" altLang="zh-TW" sz="2800" b="1">
                <a:solidFill>
                  <a:srgbClr val="FF0000"/>
                </a:solidFill>
                <a:latin typeface="Arial" pitchFamily="34" charset="0"/>
              </a:rPr>
              <a:t>only</a:t>
            </a: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1979613" y="6181725"/>
            <a:ext cx="59864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altLang="zh-TW" sz="3200"/>
              <a:t>Is </a:t>
            </a:r>
            <a:r>
              <a:rPr lang="en-US" altLang="zh-TW" sz="3200"/>
              <a:t>NaHSO</a:t>
            </a:r>
            <a:r>
              <a:rPr lang="en-US" altLang="zh-TW" sz="3200" baseline="-25000"/>
              <a:t>4</a:t>
            </a:r>
            <a:r>
              <a:rPr lang="zh-TW" altLang="fr-FR" sz="3200"/>
              <a:t> </a:t>
            </a:r>
            <a:r>
              <a:rPr lang="fr-FR" altLang="zh-TW" sz="3200"/>
              <a:t>/ NaHCO</a:t>
            </a:r>
            <a:r>
              <a:rPr lang="fr-FR" altLang="zh-TW" sz="3200" baseline="-25000"/>
              <a:t>3</a:t>
            </a:r>
            <a:r>
              <a:rPr lang="fr-FR" altLang="zh-TW" sz="3200"/>
              <a:t> an acid</a:t>
            </a:r>
            <a:r>
              <a:rPr lang="en-US" altLang="zh-TW" sz="3200"/>
              <a:t>?</a:t>
            </a: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6011863" y="5013325"/>
            <a:ext cx="28797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solidFill>
                  <a:srgbClr val="FF0000"/>
                </a:solidFill>
                <a:latin typeface="Arial" pitchFamily="34" charset="0"/>
              </a:rPr>
              <a:t>(as an only kind of positive 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55306" grpId="0"/>
      <p:bldP spid="55308" grpId="0"/>
      <p:bldP spid="55314" grpId="0" animBg="1"/>
      <p:bldP spid="55315" grpId="0"/>
      <p:bldP spid="55316" grpId="0"/>
      <p:bldP spid="553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2400" b="1">
                <a:solidFill>
                  <a:srgbClr val="CC3300"/>
                </a:solidFill>
                <a:latin typeface="Times New Roman" pitchFamily="18" charset="0"/>
              </a:rPr>
              <a:t>HYDROGEN  CHLORIDE  IN  WATER  AND  IN  METHYLBENZENE</a:t>
            </a:r>
            <a:endParaRPr lang="en-US" altLang="zh-TW" sz="24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619250" y="44370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>
                <a:latin typeface="Arial" pitchFamily="34" charset="0"/>
              </a:rPr>
              <a:t>HCl in water</a:t>
            </a:r>
            <a:endParaRPr lang="en-US" altLang="zh-TW" sz="2400" b="1" i="1">
              <a:latin typeface="Arial" pitchFamily="34" charset="0"/>
            </a:endParaRP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2124075" y="5516563"/>
            <a:ext cx="6048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zh-TW" sz="3200"/>
              <a:t>HCl(aq) </a:t>
            </a:r>
            <a:r>
              <a:rPr lang="en-US" altLang="zh-TW" sz="3200">
                <a:sym typeface="Symbol" pitchFamily="18" charset="2"/>
              </a:rPr>
              <a:t></a:t>
            </a:r>
            <a:r>
              <a:rPr lang="en-US" altLang="zh-TW" sz="3200"/>
              <a:t> H</a:t>
            </a:r>
            <a:r>
              <a:rPr lang="en-US" altLang="zh-TW" sz="3200" baseline="30000"/>
              <a:t>+</a:t>
            </a:r>
            <a:r>
              <a:rPr lang="en-US" altLang="zh-TW" sz="3200"/>
              <a:t>(aq) + Cl</a:t>
            </a:r>
            <a:r>
              <a:rPr lang="en-US" altLang="zh-TW" sz="3200" baseline="30000"/>
              <a:t>-</a:t>
            </a:r>
            <a:r>
              <a:rPr lang="en-US" altLang="zh-TW" sz="3200"/>
              <a:t>(aq)</a:t>
            </a:r>
          </a:p>
        </p:txBody>
      </p:sp>
      <p:pic>
        <p:nvPicPr>
          <p:cNvPr id="297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39433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12875"/>
            <a:ext cx="28956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5292725" y="4437063"/>
            <a:ext cx="3311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>
                <a:latin typeface="Arial" pitchFamily="34" charset="0"/>
              </a:rPr>
              <a:t>HCl in methlybenzene (non-aqueous solvent)</a:t>
            </a:r>
            <a:endParaRPr lang="en-US" altLang="zh-TW" sz="2400" b="1" i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304800"/>
            <a:ext cx="7162800" cy="4876800"/>
            <a:chOff x="576" y="192"/>
            <a:chExt cx="4512" cy="3072"/>
          </a:xfrm>
        </p:grpSpPr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3682" y="2451"/>
              <a:ext cx="1406" cy="813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n-US" altLang="zh-TW">
                  <a:solidFill>
                    <a:schemeClr val="tx2"/>
                  </a:solidFill>
                  <a:latin typeface="Arial" pitchFamily="34" charset="0"/>
                </a:rPr>
                <a:t>no gas evolved</a:t>
              </a:r>
            </a:p>
            <a:p>
              <a:pPr>
                <a:spcBef>
                  <a:spcPct val="20000"/>
                </a:spcBef>
              </a:pPr>
              <a:r>
                <a:rPr lang="en-US" altLang="zh-TW">
                  <a:solidFill>
                    <a:schemeClr val="tx2"/>
                  </a:solidFill>
                  <a:latin typeface="Arial" pitchFamily="34" charset="0"/>
                </a:rPr>
                <a:t>(no apparent reaction)</a:t>
              </a:r>
            </a:p>
          </p:txBody>
        </p:sp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1810" y="2451"/>
              <a:ext cx="1877" cy="813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n-US" altLang="zh-TW">
                  <a:solidFill>
                    <a:schemeClr val="tx2"/>
                  </a:solidFill>
                  <a:latin typeface="Arial" pitchFamily="34" charset="0"/>
                </a:rPr>
                <a:t>bubbles of carbon dioxide evolved:</a:t>
              </a:r>
            </a:p>
            <a:p>
              <a:pPr>
                <a:spcBef>
                  <a:spcPct val="20000"/>
                </a:spcBef>
              </a:pPr>
              <a:r>
                <a:rPr lang="en-US" altLang="zh-TW">
                  <a:latin typeface="Arial" pitchFamily="34" charset="0"/>
                </a:rPr>
                <a:t>Na</a:t>
              </a:r>
              <a:r>
                <a:rPr lang="en-US" altLang="zh-TW" baseline="-25000">
                  <a:latin typeface="Arial" pitchFamily="34" charset="0"/>
                </a:rPr>
                <a:t>2</a:t>
              </a:r>
              <a:r>
                <a:rPr lang="en-US" altLang="zh-TW">
                  <a:latin typeface="Arial" pitchFamily="34" charset="0"/>
                </a:rPr>
                <a:t>CO</a:t>
              </a:r>
              <a:r>
                <a:rPr lang="en-US" altLang="zh-TW" baseline="-25000">
                  <a:latin typeface="Arial" pitchFamily="34" charset="0"/>
                </a:rPr>
                <a:t>3</a:t>
              </a:r>
              <a:r>
                <a:rPr lang="en-US" altLang="zh-TW">
                  <a:latin typeface="Arial" pitchFamily="34" charset="0"/>
                </a:rPr>
                <a:t>(s) + 2H</a:t>
              </a:r>
              <a:r>
                <a:rPr lang="en-US" altLang="zh-TW" baseline="30000">
                  <a:latin typeface="Arial" pitchFamily="34" charset="0"/>
                </a:rPr>
                <a:t>+</a:t>
              </a:r>
              <a:r>
                <a:rPr lang="en-US" altLang="zh-TW">
                  <a:latin typeface="Arial" pitchFamily="34" charset="0"/>
                </a:rPr>
                <a:t>(aq) </a:t>
              </a:r>
              <a:r>
                <a:rPr lang="en-US" altLang="zh-TW">
                  <a:latin typeface="Arial" pitchFamily="34" charset="0"/>
                  <a:sym typeface="Symbol" pitchFamily="18" charset="2"/>
                </a:rPr>
                <a:t> 2Na</a:t>
              </a:r>
              <a:r>
                <a:rPr lang="en-US" altLang="zh-TW" baseline="30000">
                  <a:latin typeface="Arial" pitchFamily="34" charset="0"/>
                  <a:sym typeface="Symbol" pitchFamily="18" charset="2"/>
                </a:rPr>
                <a:t>+</a:t>
              </a:r>
              <a:r>
                <a:rPr lang="en-US" altLang="zh-TW">
                  <a:latin typeface="Arial" pitchFamily="34" charset="0"/>
                  <a:sym typeface="Symbol" pitchFamily="18" charset="2"/>
                </a:rPr>
                <a:t>(aq) + CO</a:t>
              </a:r>
              <a:r>
                <a:rPr lang="en-US" altLang="zh-TW" baseline="-25000">
                  <a:latin typeface="Arial" pitchFamily="34" charset="0"/>
                  <a:sym typeface="Symbol" pitchFamily="18" charset="2"/>
                </a:rPr>
                <a:t>2</a:t>
              </a:r>
              <a:r>
                <a:rPr lang="en-US" altLang="zh-TW">
                  <a:latin typeface="Arial" pitchFamily="34" charset="0"/>
                  <a:sym typeface="Symbol" pitchFamily="18" charset="2"/>
                </a:rPr>
                <a:t>(g) + H</a:t>
              </a:r>
              <a:r>
                <a:rPr lang="en-US" altLang="zh-TW" baseline="-25000">
                  <a:latin typeface="Arial" pitchFamily="34" charset="0"/>
                  <a:sym typeface="Symbol" pitchFamily="18" charset="2"/>
                </a:rPr>
                <a:t>2</a:t>
              </a:r>
              <a:r>
                <a:rPr lang="en-US" altLang="zh-TW">
                  <a:latin typeface="Arial" pitchFamily="34" charset="0"/>
                  <a:sym typeface="Symbol" pitchFamily="18" charset="2"/>
                </a:rPr>
                <a:t>O</a:t>
              </a:r>
              <a:r>
                <a:rPr lang="en-US" altLang="zh-TW" i="1">
                  <a:latin typeface="Arial" pitchFamily="34" charset="0"/>
                  <a:sym typeface="Symbol" pitchFamily="18" charset="2"/>
                </a:rPr>
                <a:t>(</a:t>
              </a:r>
              <a:r>
                <a:rPr lang="en-US" altLang="zh-TW">
                  <a:latin typeface="Arial" pitchFamily="34" charset="0"/>
                  <a:sym typeface="Symbol" pitchFamily="18" charset="2"/>
                </a:rPr>
                <a:t>l)</a:t>
              </a:r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576" y="2451"/>
              <a:ext cx="1234" cy="813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n-US" altLang="zh-TW">
                  <a:latin typeface="Arial" pitchFamily="34" charset="0"/>
                </a:rPr>
                <a:t>Action on </a:t>
              </a:r>
              <a:r>
                <a:rPr lang="en-US" altLang="zh-TW" i="1">
                  <a:latin typeface="Arial" pitchFamily="34" charset="0"/>
                </a:rPr>
                <a:t>solid</a:t>
              </a:r>
              <a:r>
                <a:rPr lang="en-US" altLang="zh-TW">
                  <a:latin typeface="Arial" pitchFamily="34" charset="0"/>
                </a:rPr>
                <a:t> sodium carbonate</a:t>
              </a:r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3682" y="1639"/>
              <a:ext cx="1406" cy="812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n-US" altLang="zh-TW">
                  <a:solidFill>
                    <a:schemeClr val="tx2"/>
                  </a:solidFill>
                  <a:latin typeface="Arial" pitchFamily="34" charset="0"/>
                </a:rPr>
                <a:t>no gas evolved</a:t>
              </a:r>
            </a:p>
            <a:p>
              <a:pPr>
                <a:spcBef>
                  <a:spcPct val="20000"/>
                </a:spcBef>
              </a:pPr>
              <a:r>
                <a:rPr lang="en-US" altLang="zh-TW">
                  <a:solidFill>
                    <a:schemeClr val="tx2"/>
                  </a:solidFill>
                  <a:latin typeface="Arial" pitchFamily="34" charset="0"/>
                </a:rPr>
                <a:t>(no apparent reaction)</a:t>
              </a: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1810" y="1639"/>
              <a:ext cx="1877" cy="812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n-US" altLang="zh-TW">
                  <a:solidFill>
                    <a:schemeClr val="tx2"/>
                  </a:solidFill>
                  <a:latin typeface="Arial" pitchFamily="34" charset="0"/>
                </a:rPr>
                <a:t>bubbles of hydrogen evolved:</a:t>
              </a:r>
            </a:p>
            <a:p>
              <a:pPr>
                <a:spcBef>
                  <a:spcPct val="20000"/>
                </a:spcBef>
              </a:pPr>
              <a:r>
                <a:rPr lang="en-US" altLang="zh-TW">
                  <a:latin typeface="Arial" pitchFamily="34" charset="0"/>
                </a:rPr>
                <a:t>Mg(s) + 2H</a:t>
              </a:r>
              <a:r>
                <a:rPr lang="en-US" altLang="zh-TW" baseline="30000">
                  <a:latin typeface="Arial" pitchFamily="34" charset="0"/>
                </a:rPr>
                <a:t>+</a:t>
              </a:r>
              <a:r>
                <a:rPr lang="en-US" altLang="zh-TW">
                  <a:latin typeface="Arial" pitchFamily="34" charset="0"/>
                </a:rPr>
                <a:t>(aq) </a:t>
              </a:r>
              <a:r>
                <a:rPr lang="en-US" altLang="zh-TW">
                  <a:latin typeface="Arial" pitchFamily="34" charset="0"/>
                  <a:sym typeface="Symbol" pitchFamily="18" charset="2"/>
                </a:rPr>
                <a:t></a:t>
              </a:r>
            </a:p>
            <a:p>
              <a:pPr>
                <a:spcBef>
                  <a:spcPct val="20000"/>
                </a:spcBef>
              </a:pPr>
              <a:r>
                <a:rPr lang="en-US" altLang="zh-TW">
                  <a:latin typeface="Arial" pitchFamily="34" charset="0"/>
                  <a:sym typeface="Symbol" pitchFamily="18" charset="2"/>
                </a:rPr>
                <a:t>Mg</a:t>
              </a:r>
              <a:r>
                <a:rPr lang="en-US" altLang="zh-TW" baseline="30000">
                  <a:latin typeface="Arial" pitchFamily="34" charset="0"/>
                  <a:sym typeface="Symbol" pitchFamily="18" charset="2"/>
                </a:rPr>
                <a:t>2+</a:t>
              </a:r>
              <a:r>
                <a:rPr lang="en-US" altLang="zh-TW">
                  <a:latin typeface="Arial" pitchFamily="34" charset="0"/>
                  <a:sym typeface="Symbol" pitchFamily="18" charset="2"/>
                </a:rPr>
                <a:t>(aq) + H</a:t>
              </a:r>
              <a:r>
                <a:rPr lang="en-US" altLang="zh-TW" baseline="-25000">
                  <a:latin typeface="Arial" pitchFamily="34" charset="0"/>
                  <a:sym typeface="Symbol" pitchFamily="18" charset="2"/>
                </a:rPr>
                <a:t>2</a:t>
              </a:r>
              <a:r>
                <a:rPr lang="en-US" altLang="zh-TW">
                  <a:latin typeface="Arial" pitchFamily="34" charset="0"/>
                  <a:sym typeface="Symbol" pitchFamily="18" charset="2"/>
                </a:rPr>
                <a:t>(g)</a:t>
              </a:r>
              <a:endParaRPr lang="en-US" altLang="zh-TW">
                <a:latin typeface="Arial" pitchFamily="34" charset="0"/>
              </a:endParaRPr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576" y="1639"/>
              <a:ext cx="1234" cy="812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n-US" altLang="zh-TW">
                  <a:latin typeface="Arial" pitchFamily="34" charset="0"/>
                </a:rPr>
                <a:t>Action on magnesium</a:t>
              </a: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3682" y="1156"/>
              <a:ext cx="1406" cy="483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n-US" altLang="zh-TW">
                  <a:solidFill>
                    <a:schemeClr val="tx2"/>
                  </a:solidFill>
                  <a:latin typeface="Arial" pitchFamily="34" charset="0"/>
                </a:rPr>
                <a:t>none</a:t>
              </a: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1810" y="1156"/>
              <a:ext cx="1877" cy="483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n-US" altLang="zh-TW">
                  <a:solidFill>
                    <a:schemeClr val="tx2"/>
                  </a:solidFill>
                  <a:latin typeface="Arial" pitchFamily="34" charset="0"/>
                </a:rPr>
                <a:t>good</a:t>
              </a: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576" y="1156"/>
              <a:ext cx="1234" cy="483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n-US" altLang="zh-TW">
                  <a:latin typeface="Arial" pitchFamily="34" charset="0"/>
                </a:rPr>
                <a:t>Electrical conductivity</a:t>
              </a:r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3682" y="674"/>
              <a:ext cx="1406" cy="482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n-US" altLang="zh-TW">
                  <a:solidFill>
                    <a:schemeClr val="tx2"/>
                  </a:solidFill>
                  <a:latin typeface="Arial" pitchFamily="34" charset="0"/>
                </a:rPr>
                <a:t>no colour change</a:t>
              </a:r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1810" y="674"/>
              <a:ext cx="1877" cy="482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n-US" altLang="zh-TW">
                  <a:latin typeface="Arial" pitchFamily="34" charset="0"/>
                </a:rPr>
                <a:t>turns </a:t>
              </a:r>
              <a:r>
                <a:rPr lang="en-US" altLang="zh-TW">
                  <a:solidFill>
                    <a:schemeClr val="tx2"/>
                  </a:solidFill>
                  <a:latin typeface="Arial" pitchFamily="34" charset="0"/>
                </a:rPr>
                <a:t>to red</a:t>
              </a:r>
              <a:r>
                <a:rPr lang="en-US" altLang="zh-TW">
                  <a:latin typeface="Arial" pitchFamily="34" charset="0"/>
                </a:rPr>
                <a:t> colour</a:t>
              </a:r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576" y="674"/>
              <a:ext cx="1234" cy="482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n-US" altLang="zh-TW">
                  <a:latin typeface="Arial" pitchFamily="34" charset="0"/>
                </a:rPr>
                <a:t>Effect on </a:t>
              </a:r>
              <a:r>
                <a:rPr lang="en-US" altLang="zh-TW" i="1">
                  <a:latin typeface="Arial" pitchFamily="34" charset="0"/>
                </a:rPr>
                <a:t>dry</a:t>
              </a:r>
              <a:r>
                <a:rPr lang="en-US" altLang="zh-TW">
                  <a:latin typeface="Arial" pitchFamily="34" charset="0"/>
                </a:rPr>
                <a:t> blue litmus paper</a:t>
              </a:r>
            </a:p>
          </p:txBody>
        </p:sp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3682" y="192"/>
              <a:ext cx="1406" cy="48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zh-TW" sz="1600" b="1">
                  <a:latin typeface="Arial" pitchFamily="34" charset="0"/>
                </a:rPr>
                <a:t>Hydrogen chloride in dry methylbenzene</a:t>
              </a:r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1810" y="192"/>
              <a:ext cx="1877" cy="48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zh-TW" sz="1600" b="1">
                  <a:latin typeface="Arial" pitchFamily="34" charset="0"/>
                </a:rPr>
                <a:t>Hydrogen chloride in water (hydrochloric acid)</a:t>
              </a:r>
            </a:p>
          </p:txBody>
        </p:sp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576" y="192"/>
              <a:ext cx="1234" cy="48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zh-TW" sz="1600" b="1">
                  <a:latin typeface="Arial" pitchFamily="34" charset="0"/>
                </a:rPr>
                <a:t>Test</a:t>
              </a:r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>
              <a:off x="576" y="192"/>
              <a:ext cx="451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>
              <a:off x="576" y="674"/>
              <a:ext cx="4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21"/>
            <p:cNvSpPr>
              <a:spLocks noChangeShapeType="1"/>
            </p:cNvSpPr>
            <p:nvPr/>
          </p:nvSpPr>
          <p:spPr bwMode="auto">
            <a:xfrm>
              <a:off x="576" y="1156"/>
              <a:ext cx="4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Line 22"/>
            <p:cNvSpPr>
              <a:spLocks noChangeShapeType="1"/>
            </p:cNvSpPr>
            <p:nvPr/>
          </p:nvSpPr>
          <p:spPr bwMode="auto">
            <a:xfrm>
              <a:off x="576" y="1639"/>
              <a:ext cx="4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23"/>
            <p:cNvSpPr>
              <a:spLocks noChangeShapeType="1"/>
            </p:cNvSpPr>
            <p:nvPr/>
          </p:nvSpPr>
          <p:spPr bwMode="auto">
            <a:xfrm>
              <a:off x="576" y="2451"/>
              <a:ext cx="4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>
              <a:off x="576" y="3264"/>
              <a:ext cx="451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Line 25"/>
            <p:cNvSpPr>
              <a:spLocks noChangeShapeType="1"/>
            </p:cNvSpPr>
            <p:nvPr/>
          </p:nvSpPr>
          <p:spPr bwMode="auto">
            <a:xfrm>
              <a:off x="576" y="192"/>
              <a:ext cx="0" cy="30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1810" y="192"/>
              <a:ext cx="0" cy="30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3670" y="192"/>
              <a:ext cx="1" cy="30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28"/>
            <p:cNvSpPr>
              <a:spLocks noChangeShapeType="1"/>
            </p:cNvSpPr>
            <p:nvPr/>
          </p:nvSpPr>
          <p:spPr bwMode="auto">
            <a:xfrm>
              <a:off x="5088" y="192"/>
              <a:ext cx="0" cy="30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381000" y="6149975"/>
            <a:ext cx="8396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b="1">
                <a:solidFill>
                  <a:srgbClr val="339966"/>
                </a:solidFill>
                <a:latin typeface="Arial" charset="0"/>
              </a:rPr>
              <a:t>15.3  The role of water for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79388" y="1916113"/>
            <a:ext cx="83820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762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defTabSz="4762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defTabSz="4762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defTabSz="4762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defTabSz="4762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defTabSz="4762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2200" i="1">
                <a:solidFill>
                  <a:schemeClr val="tx2"/>
                </a:solidFill>
                <a:latin typeface="Arial" pitchFamily="34" charset="0"/>
              </a:rPr>
              <a:t>Hydrogen ions</a:t>
            </a:r>
            <a:r>
              <a:rPr lang="en-US" altLang="zh-TW" sz="2200" i="1">
                <a:latin typeface="Arial" pitchFamily="34" charset="0"/>
              </a:rPr>
              <a:t> (H</a:t>
            </a:r>
            <a:r>
              <a:rPr lang="en-US" altLang="zh-TW" sz="2200" baseline="40000">
                <a:latin typeface="Arial" pitchFamily="34" charset="0"/>
                <a:ea typeface="細明體" pitchFamily="49" charset="-120"/>
              </a:rPr>
              <a:t>+</a:t>
            </a:r>
            <a:r>
              <a:rPr lang="en-US" altLang="zh-TW" sz="2200" i="1">
                <a:latin typeface="Arial" pitchFamily="34" charset="0"/>
              </a:rPr>
              <a:t>(aq))</a:t>
            </a:r>
            <a:r>
              <a:rPr lang="en-US" altLang="zh-TW" sz="2200">
                <a:latin typeface="Arial" pitchFamily="34" charset="0"/>
              </a:rPr>
              <a:t> are responsible for </a:t>
            </a:r>
            <a:r>
              <a:rPr lang="en-US" altLang="zh-TW" sz="2200">
                <a:solidFill>
                  <a:schemeClr val="tx2"/>
                </a:solidFill>
                <a:latin typeface="Arial" pitchFamily="34" charset="0"/>
              </a:rPr>
              <a:t>all the acidic properties</a:t>
            </a:r>
            <a:r>
              <a:rPr lang="en-US" altLang="zh-TW" sz="2200">
                <a:latin typeface="Arial" pitchFamily="34" charset="0"/>
              </a:rPr>
              <a:t>. Without water, acids cannot ionize to form H</a:t>
            </a:r>
            <a:r>
              <a:rPr lang="en-US" altLang="zh-TW" sz="2200" baseline="40000">
                <a:latin typeface="Arial" pitchFamily="34" charset="0"/>
                <a:ea typeface="細明體" pitchFamily="49" charset="-120"/>
              </a:rPr>
              <a:t>+</a:t>
            </a:r>
            <a:r>
              <a:rPr lang="en-US" altLang="zh-TW" sz="2200">
                <a:latin typeface="Arial" pitchFamily="34" charset="0"/>
              </a:rPr>
              <a:t>(aq) and hence do not have acidic properties.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81000" y="6142038"/>
            <a:ext cx="8396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b="1">
                <a:solidFill>
                  <a:srgbClr val="339966"/>
                </a:solidFill>
                <a:latin typeface="Arial" charset="0"/>
              </a:rPr>
              <a:t>15.3  The role of water for acids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0" y="1125538"/>
            <a:ext cx="1083627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>
                <a:latin typeface="Arial" pitchFamily="34" charset="0"/>
              </a:rPr>
              <a:t>Ingredients: solid acid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800">
                <a:latin typeface="Arial" pitchFamily="34" charset="0"/>
              </a:rPr>
              <a:t>                   + solid carbonate/hydrogencarbonate</a:t>
            </a:r>
          </a:p>
        </p:txBody>
      </p:sp>
      <p:pic>
        <p:nvPicPr>
          <p:cNvPr id="61445" name="泡騰現象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565400"/>
            <a:ext cx="47529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22600" y="549275"/>
            <a:ext cx="6121400" cy="79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/>
              <a:t>Fizzy drink tablet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1" fill="hold"/>
                                        <p:tgtEl>
                                          <p:spTgt spid="614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44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14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50825" y="836613"/>
            <a:ext cx="3600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zh-TW" sz="2800"/>
              <a:t>CO</a:t>
            </a:r>
            <a:r>
              <a:rPr lang="en-US" altLang="zh-TW" sz="2800" baseline="-25000"/>
              <a:t>3</a:t>
            </a:r>
            <a:r>
              <a:rPr lang="en-US" altLang="zh-TW" sz="2800" baseline="40000"/>
              <a:t>2-</a:t>
            </a:r>
            <a:r>
              <a:rPr lang="en-US" altLang="zh-TW" sz="2800"/>
              <a:t>(aq)  + 2H</a:t>
            </a:r>
            <a:r>
              <a:rPr lang="en-US" altLang="zh-TW" sz="2800" baseline="40000"/>
              <a:t>+ </a:t>
            </a:r>
            <a:r>
              <a:rPr lang="en-US" altLang="zh-TW" sz="2800"/>
              <a:t>(aq) </a:t>
            </a:r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>
            <a:off x="3779838" y="1125538"/>
            <a:ext cx="1366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292725" y="836613"/>
            <a:ext cx="3167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CO</a:t>
            </a:r>
            <a:r>
              <a:rPr lang="en-US" altLang="zh-TW" sz="2800" baseline="-25000"/>
              <a:t>2 </a:t>
            </a:r>
            <a:r>
              <a:rPr lang="en-US" altLang="zh-TW" sz="2800"/>
              <a:t>(g)  + H</a:t>
            </a:r>
            <a:r>
              <a:rPr lang="en-US" altLang="zh-TW" sz="2800" baseline="-25000"/>
              <a:t>2</a:t>
            </a:r>
            <a:r>
              <a:rPr lang="en-US" altLang="zh-TW" sz="2800"/>
              <a:t>O(l)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3706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zh-TW" sz="2800"/>
              <a:t>HCO</a:t>
            </a:r>
            <a:r>
              <a:rPr lang="en-US" altLang="zh-TW" sz="2800" baseline="-25000"/>
              <a:t>3</a:t>
            </a:r>
            <a:r>
              <a:rPr lang="en-US" altLang="zh-TW" sz="2800" baseline="40000"/>
              <a:t>- </a:t>
            </a:r>
            <a:r>
              <a:rPr lang="en-US" altLang="zh-TW" sz="2800"/>
              <a:t>(aq) +  H</a:t>
            </a:r>
            <a:r>
              <a:rPr lang="en-US" altLang="zh-TW" sz="2800" baseline="40000"/>
              <a:t>+ </a:t>
            </a:r>
            <a:r>
              <a:rPr lang="en-US" altLang="zh-TW" sz="2800"/>
              <a:t>(aq) </a:t>
            </a:r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3779838" y="1628775"/>
            <a:ext cx="1366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5219700" y="1341438"/>
            <a:ext cx="2952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CO</a:t>
            </a:r>
            <a:r>
              <a:rPr lang="en-US" altLang="zh-TW" sz="2800" baseline="-25000"/>
              <a:t>2 </a:t>
            </a:r>
            <a:r>
              <a:rPr lang="en-US" altLang="zh-TW" sz="2800"/>
              <a:t>(g) + H</a:t>
            </a:r>
            <a:r>
              <a:rPr lang="en-US" altLang="zh-TW" sz="2800" baseline="-25000"/>
              <a:t>2</a:t>
            </a:r>
            <a:r>
              <a:rPr lang="en-US" altLang="zh-TW" sz="2800"/>
              <a:t>O(l)</a:t>
            </a: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>
            <p:ph/>
          </p:nvPr>
        </p:nvGraphicFramePr>
        <p:xfrm>
          <a:off x="2771775" y="2133600"/>
          <a:ext cx="3435350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點陣圖影像" r:id="rId4" imgW="2886478" imgH="3448531" progId="Paint.Picture">
                  <p:embed/>
                </p:oleObj>
              </mc:Choice>
              <mc:Fallback>
                <p:oleObj name="點陣圖影像" r:id="rId4" imgW="2886478" imgH="3448531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133600"/>
                        <a:ext cx="3435350" cy="410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211638" y="3860800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latin typeface="Arial" pitchFamily="34" charset="0"/>
              </a:rPr>
              <a:t>H</a:t>
            </a:r>
            <a:r>
              <a:rPr lang="en-US" altLang="zh-TW" sz="2000" b="1" baseline="40000">
                <a:latin typeface="Arial" pitchFamily="34" charset="0"/>
              </a:rPr>
              <a:t>+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203575" y="53736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latin typeface="Arial" pitchFamily="34" charset="0"/>
              </a:rPr>
              <a:t>H</a:t>
            </a:r>
            <a:r>
              <a:rPr lang="en-US" altLang="zh-TW" sz="2000" b="1" baseline="40000">
                <a:latin typeface="Arial" pitchFamily="34" charset="0"/>
              </a:rPr>
              <a:t>+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292725" y="5445125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latin typeface="Arial" pitchFamily="34" charset="0"/>
              </a:rPr>
              <a:t>H</a:t>
            </a:r>
            <a:r>
              <a:rPr lang="en-US" altLang="zh-TW" sz="2000" b="1" baseline="40000">
                <a:latin typeface="Arial" pitchFamily="34" charset="0"/>
              </a:rPr>
              <a:t>+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276600" y="4652963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zh-TW" sz="1600" b="1">
                <a:latin typeface="Arial" pitchFamily="34" charset="0"/>
              </a:rPr>
              <a:t>HCO</a:t>
            </a:r>
            <a:r>
              <a:rPr lang="en-US" altLang="zh-TW" sz="1600" b="1" baseline="-25000">
                <a:latin typeface="Arial" pitchFamily="34" charset="0"/>
              </a:rPr>
              <a:t>3</a:t>
            </a:r>
            <a:r>
              <a:rPr lang="en-US" altLang="zh-TW" sz="1600" b="1" baseline="40000">
                <a:latin typeface="Arial" pitchFamily="34" charset="0"/>
              </a:rPr>
              <a:t>-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284663" y="5445125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zh-TW" sz="1600" b="1">
                <a:latin typeface="Arial" pitchFamily="34" charset="0"/>
              </a:rPr>
              <a:t>HCO</a:t>
            </a:r>
            <a:r>
              <a:rPr lang="en-US" altLang="zh-TW" sz="1600" b="1" baseline="-25000">
                <a:latin typeface="Arial" pitchFamily="34" charset="0"/>
              </a:rPr>
              <a:t>3</a:t>
            </a:r>
            <a:r>
              <a:rPr lang="en-US" altLang="zh-TW" sz="1600" b="1" baseline="40000">
                <a:latin typeface="Arial" pitchFamily="34" charset="0"/>
              </a:rPr>
              <a:t>-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5148263" y="4437063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zh-TW" sz="1600" b="1">
                <a:latin typeface="Arial" pitchFamily="34" charset="0"/>
              </a:rPr>
              <a:t>HCO</a:t>
            </a:r>
            <a:r>
              <a:rPr lang="en-US" altLang="zh-TW" sz="1600" b="1" baseline="-25000">
                <a:latin typeface="Arial" pitchFamily="34" charset="0"/>
              </a:rPr>
              <a:t>3</a:t>
            </a:r>
            <a:r>
              <a:rPr lang="en-US" altLang="zh-TW" sz="1600" b="1" baseline="40000">
                <a:latin typeface="Arial" pitchFamily="34" charset="0"/>
              </a:rPr>
              <a:t>-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276600" y="4005263"/>
            <a:ext cx="936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zh-TW" sz="1400" b="1">
                <a:latin typeface="Arial" pitchFamily="34" charset="0"/>
              </a:rPr>
              <a:t>CO</a:t>
            </a:r>
            <a:r>
              <a:rPr lang="en-US" altLang="zh-TW" sz="1400" b="1" baseline="-25000">
                <a:latin typeface="Arial" pitchFamily="34" charset="0"/>
              </a:rPr>
              <a:t>3</a:t>
            </a:r>
            <a:r>
              <a:rPr lang="en-US" altLang="zh-TW" sz="1400" b="1" baseline="40000">
                <a:latin typeface="Arial" pitchFamily="34" charset="0"/>
              </a:rPr>
              <a:t>2</a:t>
            </a:r>
            <a:r>
              <a:rPr lang="en-US" altLang="zh-TW" sz="1600" b="1" baseline="40000">
                <a:latin typeface="Arial" pitchFamily="34" charset="0"/>
              </a:rPr>
              <a:t>-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076825" y="3789363"/>
            <a:ext cx="936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zh-TW" sz="1400" b="1">
                <a:latin typeface="Arial" pitchFamily="34" charset="0"/>
              </a:rPr>
              <a:t>CO</a:t>
            </a:r>
            <a:r>
              <a:rPr lang="en-US" altLang="zh-TW" sz="1400" b="1" baseline="-25000">
                <a:latin typeface="Arial" pitchFamily="34" charset="0"/>
              </a:rPr>
              <a:t>3</a:t>
            </a:r>
            <a:r>
              <a:rPr lang="en-US" altLang="zh-TW" sz="1400" b="1" baseline="40000">
                <a:latin typeface="Arial" pitchFamily="34" charset="0"/>
              </a:rPr>
              <a:t>2</a:t>
            </a:r>
            <a:r>
              <a:rPr lang="en-US" altLang="zh-TW" sz="1600" b="1" baseline="40000">
                <a:latin typeface="Arial" pitchFamily="34" charset="0"/>
              </a:rPr>
              <a:t>-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635375" y="5300663"/>
            <a:ext cx="936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zh-TW" sz="1400" b="1">
                <a:latin typeface="Arial" pitchFamily="34" charset="0"/>
              </a:rPr>
              <a:t>CO</a:t>
            </a:r>
            <a:r>
              <a:rPr lang="en-US" altLang="zh-TW" sz="1400" b="1" baseline="-25000">
                <a:latin typeface="Arial" pitchFamily="34" charset="0"/>
              </a:rPr>
              <a:t>3</a:t>
            </a:r>
            <a:r>
              <a:rPr lang="en-US" altLang="zh-TW" sz="1400" b="1" baseline="40000">
                <a:latin typeface="Arial" pitchFamily="34" charset="0"/>
              </a:rPr>
              <a:t>2</a:t>
            </a:r>
            <a:r>
              <a:rPr lang="en-US" altLang="zh-TW" sz="1600" b="1" baseline="40000">
                <a:latin typeface="Arial" pitchFamily="34" charset="0"/>
              </a:rPr>
              <a:t>-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4572000" y="4724400"/>
            <a:ext cx="936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zh-TW" sz="1400" b="1">
                <a:latin typeface="Arial" pitchFamily="34" charset="0"/>
              </a:rPr>
              <a:t>CO</a:t>
            </a:r>
            <a:r>
              <a:rPr lang="en-US" altLang="zh-TW" sz="1400" b="1" baseline="-25000">
                <a:latin typeface="Arial" pitchFamily="34" charset="0"/>
              </a:rPr>
              <a:t>3</a:t>
            </a:r>
            <a:r>
              <a:rPr lang="en-US" altLang="zh-TW" sz="1400" b="1" baseline="40000">
                <a:latin typeface="Arial" pitchFamily="34" charset="0"/>
              </a:rPr>
              <a:t>2</a:t>
            </a:r>
            <a:r>
              <a:rPr lang="en-US" altLang="zh-TW" sz="1600" b="1" baseline="40000">
                <a:latin typeface="Arial" pitchFamily="34" charset="0"/>
              </a:rPr>
              <a:t>-</a:t>
            </a: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323850" y="2924175"/>
            <a:ext cx="8820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zh-TW" sz="2800" b="1">
                <a:solidFill>
                  <a:srgbClr val="FF0000"/>
                </a:solidFill>
                <a:latin typeface="Arial" pitchFamily="34" charset="0"/>
              </a:rPr>
              <a:t>Without water, acids do not have acidic properties.</a:t>
            </a:r>
            <a:endParaRPr lang="en-US" altLang="zh-TW" sz="2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50825" y="188913"/>
            <a:ext cx="8137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Ingredients: solid acid </a:t>
            </a:r>
          </a:p>
          <a:p>
            <a:pPr eaLnBrk="1" hangingPunct="1"/>
            <a:r>
              <a:rPr lang="en-US" altLang="zh-TW"/>
              <a:t>                   + solid carbonate/hydrogencarbonate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animBg="1"/>
      <p:bldP spid="87044" grpId="0"/>
      <p:bldP spid="87045" grpId="0"/>
      <p:bldP spid="87046" grpId="0" animBg="1"/>
      <p:bldP spid="87047" grpId="0"/>
      <p:bldP spid="870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7931150" cy="604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b="1" smtClean="0"/>
              <a:t>When acid dissolves in water</a:t>
            </a:r>
            <a:r>
              <a:rPr lang="en-US" altLang="zh-TW" b="1" smtClean="0">
                <a:sym typeface="Wingdings" pitchFamily="2" charset="2"/>
              </a:rPr>
              <a:t></a:t>
            </a:r>
            <a:endParaRPr lang="en-US" altLang="zh-TW" b="1" smtClean="0"/>
          </a:p>
          <a:p>
            <a:pPr eaLnBrk="1" hangingPunct="1">
              <a:buFontTx/>
              <a:buNone/>
            </a:pPr>
            <a:endParaRPr lang="en-US" altLang="zh-TW" b="1" smtClean="0"/>
          </a:p>
          <a:p>
            <a:pPr eaLnBrk="1" hangingPunct="1"/>
            <a:endParaRPr lang="en-US" altLang="zh-TW" b="1" smtClean="0"/>
          </a:p>
        </p:txBody>
      </p:sp>
      <p:sp>
        <p:nvSpPr>
          <p:cNvPr id="33795" name="Line 6"/>
          <p:cNvSpPr>
            <a:spLocks noChangeShapeType="1"/>
          </p:cNvSpPr>
          <p:nvPr/>
        </p:nvSpPr>
        <p:spPr bwMode="auto">
          <a:xfrm>
            <a:off x="468313" y="1341438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1763713" y="981075"/>
            <a:ext cx="2449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600" b="1">
                <a:solidFill>
                  <a:schemeClr val="hlink"/>
                </a:solidFill>
                <a:latin typeface="Arial" pitchFamily="34" charset="0"/>
              </a:rPr>
              <a:t>Ionization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5003800" y="1844675"/>
            <a:ext cx="309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H</a:t>
            </a:r>
            <a:r>
              <a:rPr lang="en-US" altLang="zh-TW" sz="2800" baseline="30000"/>
              <a:t>+  </a:t>
            </a:r>
            <a:r>
              <a:rPr lang="en-US" altLang="zh-TW" sz="2800"/>
              <a:t>(aq) + Cl</a:t>
            </a:r>
            <a:r>
              <a:rPr lang="en-US" altLang="zh-TW" sz="2800" baseline="40000"/>
              <a:t>-</a:t>
            </a:r>
            <a:r>
              <a:rPr lang="en-US" altLang="zh-TW" sz="2800" baseline="30000"/>
              <a:t> </a:t>
            </a:r>
            <a:r>
              <a:rPr lang="en-US" altLang="zh-TW" sz="2800"/>
              <a:t>(aq) </a:t>
            </a:r>
          </a:p>
        </p:txBody>
      </p:sp>
      <p:sp>
        <p:nvSpPr>
          <p:cNvPr id="33798" name="Line 9"/>
          <p:cNvSpPr>
            <a:spLocks noChangeShapeType="1"/>
          </p:cNvSpPr>
          <p:nvPr/>
        </p:nvSpPr>
        <p:spPr bwMode="auto">
          <a:xfrm>
            <a:off x="3708400" y="2133600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4859338" y="2420938"/>
            <a:ext cx="3673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2H</a:t>
            </a:r>
            <a:r>
              <a:rPr lang="en-US" altLang="zh-TW" sz="2800" baseline="30000"/>
              <a:t>+ </a:t>
            </a:r>
            <a:r>
              <a:rPr lang="en-US" altLang="zh-TW" sz="2800"/>
              <a:t>(aq) + SO</a:t>
            </a:r>
            <a:r>
              <a:rPr lang="en-US" altLang="zh-TW" sz="2800" baseline="-25000"/>
              <a:t>4</a:t>
            </a:r>
            <a:r>
              <a:rPr lang="en-US" altLang="zh-TW" sz="2800" baseline="30000"/>
              <a:t>2</a:t>
            </a:r>
            <a:r>
              <a:rPr lang="en-US" altLang="zh-TW" sz="2800" baseline="40000"/>
              <a:t>-</a:t>
            </a:r>
            <a:r>
              <a:rPr lang="en-US" altLang="zh-TW" sz="2800" baseline="30000"/>
              <a:t> </a:t>
            </a:r>
            <a:r>
              <a:rPr lang="en-US" altLang="zh-TW" sz="2800"/>
              <a:t>(aq) 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5003800" y="3068638"/>
            <a:ext cx="3382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H</a:t>
            </a:r>
            <a:r>
              <a:rPr lang="en-US" altLang="zh-TW" sz="2800" baseline="40000"/>
              <a:t>+ </a:t>
            </a:r>
            <a:r>
              <a:rPr lang="en-US" altLang="zh-TW" sz="2800" baseline="30000"/>
              <a:t> </a:t>
            </a:r>
            <a:r>
              <a:rPr lang="en-US" altLang="zh-TW" sz="2800"/>
              <a:t>(aq) + NO</a:t>
            </a:r>
            <a:r>
              <a:rPr lang="en-US" altLang="zh-TW" sz="2800" baseline="-25000"/>
              <a:t>3</a:t>
            </a:r>
            <a:r>
              <a:rPr lang="en-US" altLang="zh-TW" sz="2800" baseline="40000"/>
              <a:t>-</a:t>
            </a:r>
            <a:r>
              <a:rPr lang="en-US" altLang="zh-TW" sz="2800" baseline="30000"/>
              <a:t> </a:t>
            </a:r>
            <a:r>
              <a:rPr lang="en-US" altLang="zh-TW" sz="2800"/>
              <a:t>(aq) </a:t>
            </a:r>
          </a:p>
        </p:txBody>
      </p:sp>
      <p:sp>
        <p:nvSpPr>
          <p:cNvPr id="33801" name="Line 13"/>
          <p:cNvSpPr>
            <a:spLocks noChangeShapeType="1"/>
          </p:cNvSpPr>
          <p:nvPr/>
        </p:nvSpPr>
        <p:spPr bwMode="auto">
          <a:xfrm>
            <a:off x="3276600" y="3284538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Text Box 14"/>
          <p:cNvSpPr txBox="1">
            <a:spLocks noChangeArrowheads="1"/>
          </p:cNvSpPr>
          <p:nvPr/>
        </p:nvSpPr>
        <p:spPr bwMode="auto">
          <a:xfrm>
            <a:off x="1979613" y="1844675"/>
            <a:ext cx="15827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HCl(aq)</a:t>
            </a:r>
          </a:p>
        </p:txBody>
      </p:sp>
      <p:sp>
        <p:nvSpPr>
          <p:cNvPr id="33803" name="Text Box 15"/>
          <p:cNvSpPr txBox="1">
            <a:spLocks noChangeArrowheads="1"/>
          </p:cNvSpPr>
          <p:nvPr/>
        </p:nvSpPr>
        <p:spPr bwMode="auto">
          <a:xfrm>
            <a:off x="1476375" y="2420938"/>
            <a:ext cx="2232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H</a:t>
            </a:r>
            <a:r>
              <a:rPr lang="en-US" altLang="zh-TW" sz="2800" baseline="-25000"/>
              <a:t>2</a:t>
            </a:r>
            <a:r>
              <a:rPr lang="en-US" altLang="zh-TW" sz="2800"/>
              <a:t>SO</a:t>
            </a:r>
            <a:r>
              <a:rPr lang="en-US" altLang="zh-TW" sz="2800" baseline="-25000"/>
              <a:t>4</a:t>
            </a:r>
            <a:r>
              <a:rPr lang="en-US" altLang="zh-TW" sz="2800"/>
              <a:t>(aq)</a:t>
            </a:r>
          </a:p>
        </p:txBody>
      </p:sp>
      <p:sp>
        <p:nvSpPr>
          <p:cNvPr id="33804" name="Text Box 16"/>
          <p:cNvSpPr txBox="1">
            <a:spLocks noChangeArrowheads="1"/>
          </p:cNvSpPr>
          <p:nvPr/>
        </p:nvSpPr>
        <p:spPr bwMode="auto">
          <a:xfrm>
            <a:off x="1403350" y="2997200"/>
            <a:ext cx="2160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HNO</a:t>
            </a:r>
            <a:r>
              <a:rPr lang="en-US" altLang="zh-TW" sz="2800" baseline="-25000"/>
              <a:t>3</a:t>
            </a:r>
            <a:r>
              <a:rPr lang="en-US" altLang="zh-TW" sz="2800"/>
              <a:t>(aq)</a:t>
            </a:r>
          </a:p>
        </p:txBody>
      </p:sp>
      <p:sp>
        <p:nvSpPr>
          <p:cNvPr id="33805" name="Text Box 18"/>
          <p:cNvSpPr txBox="1">
            <a:spLocks noChangeArrowheads="1"/>
          </p:cNvSpPr>
          <p:nvPr/>
        </p:nvSpPr>
        <p:spPr bwMode="auto">
          <a:xfrm>
            <a:off x="1403350" y="3644900"/>
            <a:ext cx="2736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CH</a:t>
            </a:r>
            <a:r>
              <a:rPr lang="en-US" altLang="zh-TW" sz="2800" baseline="-25000"/>
              <a:t>3</a:t>
            </a:r>
            <a:r>
              <a:rPr lang="en-US" altLang="zh-TW" sz="2800"/>
              <a:t>COO</a:t>
            </a:r>
            <a:r>
              <a:rPr lang="en-US" altLang="zh-TW" sz="2800">
                <a:solidFill>
                  <a:srgbClr val="FF0000"/>
                </a:solidFill>
              </a:rPr>
              <a:t>H</a:t>
            </a:r>
            <a:r>
              <a:rPr lang="en-US" altLang="zh-TW" sz="2800"/>
              <a:t>(aq)</a:t>
            </a: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5003800" y="3716338"/>
            <a:ext cx="3924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H</a:t>
            </a:r>
            <a:r>
              <a:rPr lang="en-US" altLang="zh-TW" sz="2800" baseline="40000"/>
              <a:t>+ </a:t>
            </a:r>
            <a:r>
              <a:rPr lang="en-US" altLang="zh-TW" sz="2800" baseline="30000"/>
              <a:t> </a:t>
            </a:r>
            <a:r>
              <a:rPr lang="en-US" altLang="zh-TW" sz="2800"/>
              <a:t>(aq) + CH</a:t>
            </a:r>
            <a:r>
              <a:rPr lang="en-US" altLang="zh-TW" sz="2800" baseline="-25000"/>
              <a:t>3</a:t>
            </a:r>
            <a:r>
              <a:rPr lang="en-US" altLang="zh-TW" sz="2800"/>
              <a:t>COO</a:t>
            </a:r>
            <a:r>
              <a:rPr lang="en-US" altLang="zh-TW" sz="2800" baseline="40000"/>
              <a:t>-</a:t>
            </a:r>
            <a:r>
              <a:rPr lang="en-US" altLang="zh-TW" sz="2800" baseline="30000"/>
              <a:t> </a:t>
            </a:r>
            <a:r>
              <a:rPr lang="en-US" altLang="zh-TW" sz="2800"/>
              <a:t>(aq) </a:t>
            </a:r>
          </a:p>
        </p:txBody>
      </p:sp>
      <p:sp>
        <p:nvSpPr>
          <p:cNvPr id="33807" name="Text Box 22"/>
          <p:cNvSpPr txBox="1">
            <a:spLocks noChangeArrowheads="1"/>
          </p:cNvSpPr>
          <p:nvPr/>
        </p:nvSpPr>
        <p:spPr bwMode="auto">
          <a:xfrm>
            <a:off x="1476375" y="4292600"/>
            <a:ext cx="2736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H</a:t>
            </a:r>
            <a:r>
              <a:rPr lang="en-US" altLang="zh-TW" sz="2800" baseline="-25000"/>
              <a:t>3</a:t>
            </a:r>
            <a:r>
              <a:rPr lang="en-US" altLang="zh-TW" sz="2800"/>
              <a:t>PO</a:t>
            </a:r>
            <a:r>
              <a:rPr lang="en-US" altLang="zh-TW" sz="2800" baseline="-25000"/>
              <a:t>4</a:t>
            </a:r>
            <a:r>
              <a:rPr lang="en-US" altLang="zh-TW" sz="2800"/>
              <a:t>(aq)</a:t>
            </a:r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4787900" y="4292600"/>
            <a:ext cx="3924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/>
              <a:t>3H</a:t>
            </a:r>
            <a:r>
              <a:rPr lang="en-US" altLang="zh-TW" sz="2800" baseline="40000"/>
              <a:t>+</a:t>
            </a:r>
            <a:r>
              <a:rPr lang="en-US" altLang="zh-TW" sz="2800" baseline="30000"/>
              <a:t>  </a:t>
            </a:r>
            <a:r>
              <a:rPr lang="en-US" altLang="zh-TW" sz="2800"/>
              <a:t>(aq) + PO</a:t>
            </a:r>
            <a:r>
              <a:rPr lang="en-US" altLang="zh-TW" sz="2800" baseline="-25000"/>
              <a:t>4</a:t>
            </a:r>
            <a:r>
              <a:rPr lang="en-US" altLang="zh-TW" sz="2800" baseline="30000"/>
              <a:t>3</a:t>
            </a:r>
            <a:r>
              <a:rPr lang="en-US" altLang="zh-TW" sz="2800" baseline="40000"/>
              <a:t>-</a:t>
            </a:r>
            <a:r>
              <a:rPr lang="en-US" altLang="zh-TW" sz="2800" baseline="30000"/>
              <a:t> </a:t>
            </a:r>
            <a:r>
              <a:rPr lang="en-US" altLang="zh-TW" sz="2800"/>
              <a:t>(aq) </a:t>
            </a:r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971550" y="5373688"/>
            <a:ext cx="7812088" cy="1349375"/>
          </a:xfrm>
          <a:prstGeom prst="rect">
            <a:avLst/>
          </a:prstGeom>
          <a:solidFill>
            <a:srgbClr val="FFCC00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zh-TW" sz="3200" b="1">
                <a:latin typeface="Arial" pitchFamily="34" charset="0"/>
              </a:rPr>
              <a:t>Basicity = no.of ionizable H+ in an acid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zh-TW" sz="3200" b="1">
                <a:latin typeface="Arial" pitchFamily="34" charset="0"/>
              </a:rPr>
              <a:t>                  molecule</a:t>
            </a:r>
            <a:endParaRPr lang="en-US" altLang="zh-TW" sz="3200" b="1">
              <a:latin typeface="Arial" pitchFamily="34" charset="0"/>
            </a:endParaRPr>
          </a:p>
        </p:txBody>
      </p:sp>
      <p:sp>
        <p:nvSpPr>
          <p:cNvPr id="89114" name="Line 26"/>
          <p:cNvSpPr>
            <a:spLocks noChangeShapeType="1"/>
          </p:cNvSpPr>
          <p:nvPr/>
        </p:nvSpPr>
        <p:spPr bwMode="auto">
          <a:xfrm flipV="1">
            <a:off x="4572000" y="4868863"/>
            <a:ext cx="2873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5" name="Rectangle 27"/>
          <p:cNvSpPr>
            <a:spLocks noChangeArrowheads="1"/>
          </p:cNvSpPr>
          <p:nvPr/>
        </p:nvSpPr>
        <p:spPr bwMode="auto">
          <a:xfrm>
            <a:off x="4859338" y="1557338"/>
            <a:ext cx="720725" cy="33845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28"/>
          <p:cNvSpPr>
            <a:spLocks noChangeShapeType="1"/>
          </p:cNvSpPr>
          <p:nvPr/>
        </p:nvSpPr>
        <p:spPr bwMode="auto">
          <a:xfrm>
            <a:off x="3492500" y="270827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30"/>
          <p:cNvSpPr>
            <a:spLocks noChangeShapeType="1"/>
          </p:cNvSpPr>
          <p:nvPr/>
        </p:nvSpPr>
        <p:spPr bwMode="auto">
          <a:xfrm>
            <a:off x="3924300" y="393382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31"/>
          <p:cNvSpPr>
            <a:spLocks noChangeShapeType="1"/>
          </p:cNvSpPr>
          <p:nvPr/>
        </p:nvSpPr>
        <p:spPr bwMode="auto">
          <a:xfrm>
            <a:off x="3419475" y="458152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/>
      <p:bldP spid="89098" grpId="0"/>
      <p:bldP spid="89100" grpId="0"/>
      <p:bldP spid="89108" grpId="0"/>
      <p:bldP spid="89112" grpId="0"/>
      <p:bldP spid="89113" grpId="0" animBg="1"/>
      <p:bldP spid="89114" grpId="0" animBg="1"/>
      <p:bldP spid="891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7543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00" indent="-952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TW" sz="2600" b="1">
                <a:solidFill>
                  <a:srgbClr val="009900"/>
                </a:solidFill>
                <a:latin typeface="Times New Roman" pitchFamily="18" charset="0"/>
                <a:ea typeface="細明體" pitchFamily="49" charset="-120"/>
              </a:rPr>
              <a:t>15.4	BASICITY OF  AN  ACID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1000" y="1000125"/>
            <a:ext cx="8382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TW" sz="2200">
                <a:latin typeface="Arial" pitchFamily="34" charset="0"/>
              </a:rPr>
              <a:t>Different acids may give different numbers of </a:t>
            </a:r>
            <a:r>
              <a:rPr lang="en-US" altLang="zh-TW" sz="2200" i="1">
                <a:latin typeface="Arial" pitchFamily="34" charset="0"/>
              </a:rPr>
              <a:t>hydrogen ions</a:t>
            </a:r>
            <a:r>
              <a:rPr lang="en-US" altLang="zh-TW" sz="2200">
                <a:latin typeface="Arial" pitchFamily="34" charset="0"/>
              </a:rPr>
              <a:t> per molecule in aqueous solution. 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81000" y="6164263"/>
            <a:ext cx="8396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b="1">
                <a:solidFill>
                  <a:srgbClr val="339966"/>
                </a:solidFill>
                <a:latin typeface="Arial" charset="0"/>
              </a:rPr>
              <a:t>15.4  Basicity of an acid  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81000" y="2290763"/>
            <a:ext cx="8382000" cy="8953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50000">
                <a:srgbClr val="EAFFFF"/>
              </a:gs>
              <a:gs pos="100000">
                <a:srgbClr val="CCFF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2200">
                <a:latin typeface="Arial" pitchFamily="34" charset="0"/>
              </a:rPr>
              <a:t>The </a:t>
            </a:r>
            <a:r>
              <a:rPr lang="en-US" altLang="zh-TW" sz="2200" b="1">
                <a:solidFill>
                  <a:srgbClr val="009900"/>
                </a:solidFill>
                <a:latin typeface="Arial" pitchFamily="34" charset="0"/>
              </a:rPr>
              <a:t>BASICITY</a:t>
            </a:r>
            <a:r>
              <a:rPr lang="en-US" altLang="zh-TW" sz="2200">
                <a:latin typeface="Arial" pitchFamily="34" charset="0"/>
              </a:rPr>
              <a:t> of an acid is </a:t>
            </a:r>
            <a:r>
              <a:rPr lang="en-US" altLang="zh-TW" sz="2200">
                <a:solidFill>
                  <a:schemeClr val="tx2"/>
                </a:solidFill>
                <a:latin typeface="Arial" pitchFamily="34" charset="0"/>
              </a:rPr>
              <a:t>the number of  hydrogen ions produced by one molecule of the acid.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268538" y="549275"/>
            <a:ext cx="4895850" cy="617538"/>
          </a:xfrm>
          <a:prstGeom prst="rect">
            <a:avLst/>
          </a:prstGeom>
          <a:solidFill>
            <a:srgbClr val="CCFF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zh-TW" sz="3200" b="1">
                <a:solidFill>
                  <a:srgbClr val="00CCFF"/>
                </a:solidFill>
                <a:latin typeface="Times New Roman" pitchFamily="18" charset="0"/>
              </a:rPr>
              <a:t>Common acids in lab</a:t>
            </a:r>
            <a:endParaRPr lang="en-US" altLang="zh-TW" sz="3200" b="1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116013" y="5373688"/>
            <a:ext cx="2303462" cy="984250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latin typeface="Times New Roman" pitchFamily="18" charset="0"/>
              </a:rPr>
              <a:t>Hydrochloric acid</a:t>
            </a:r>
            <a:r>
              <a:rPr lang="en-US" altLang="zh-TW" sz="2800">
                <a:latin typeface="Times New Roman" pitchFamily="18" charset="0"/>
              </a:rPr>
              <a:t> 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851275" y="5373688"/>
            <a:ext cx="1800225" cy="984250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800" b="1">
                <a:latin typeface="Times New Roman" pitchFamily="18" charset="0"/>
              </a:rPr>
              <a:t>Sulphuric acid</a:t>
            </a:r>
            <a:r>
              <a:rPr lang="en-US" altLang="zh-TW" sz="2800">
                <a:latin typeface="Times New Roman" pitchFamily="18" charset="0"/>
              </a:rPr>
              <a:t> 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6300788" y="5373688"/>
            <a:ext cx="1223962" cy="984250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800" b="1">
                <a:latin typeface="Times New Roman" pitchFamily="18" charset="0"/>
              </a:rPr>
              <a:t>Nitric acid </a:t>
            </a:r>
          </a:p>
        </p:txBody>
      </p:sp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1258888" y="1844675"/>
          <a:ext cx="17303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點陣圖影像" r:id="rId4" imgW="2371429" imgH="4342857" progId="Paint.Picture">
                  <p:embed/>
                </p:oleObj>
              </mc:Choice>
              <mc:Fallback>
                <p:oleObj name="點陣圖影像" r:id="rId4" imgW="2371429" imgH="434285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844675"/>
                        <a:ext cx="1730375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7"/>
          <p:cNvGraphicFramePr>
            <a:graphicFrameLocks noChangeAspect="1"/>
          </p:cNvGraphicFramePr>
          <p:nvPr/>
        </p:nvGraphicFramePr>
        <p:xfrm>
          <a:off x="3635375" y="1844675"/>
          <a:ext cx="17303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點陣圖影像" r:id="rId6" imgW="2371429" imgH="4342857" progId="Paint.Picture">
                  <p:embed/>
                </p:oleObj>
              </mc:Choice>
              <mc:Fallback>
                <p:oleObj name="點陣圖影像" r:id="rId6" imgW="2371429" imgH="4342857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844675"/>
                        <a:ext cx="1730375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6084888" y="1844675"/>
          <a:ext cx="17303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點陣圖影像" r:id="rId7" imgW="2371429" imgH="4342857" progId="Paint.Picture">
                  <p:embed/>
                </p:oleObj>
              </mc:Choice>
              <mc:Fallback>
                <p:oleObj name="點陣圖影像" r:id="rId7" imgW="2371429" imgH="4342857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844675"/>
                        <a:ext cx="1730375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1619250" y="3500438"/>
            <a:ext cx="1439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/>
              <a:t>HCl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3851275" y="3500438"/>
            <a:ext cx="2232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/>
              <a:t>H</a:t>
            </a:r>
            <a:r>
              <a:rPr lang="en-US" altLang="zh-TW" sz="2800" b="1" baseline="-25000"/>
              <a:t>2</a:t>
            </a:r>
            <a:r>
              <a:rPr lang="en-US" altLang="zh-TW" sz="2800" b="1"/>
              <a:t>SO</a:t>
            </a:r>
            <a:r>
              <a:rPr lang="en-US" altLang="zh-TW" sz="2800" b="1" baseline="-25000"/>
              <a:t>4</a:t>
            </a:r>
            <a:endParaRPr lang="en-US" altLang="zh-TW" sz="2800" b="1"/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6372225" y="3500438"/>
            <a:ext cx="2160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/>
              <a:t>HNO</a:t>
            </a:r>
            <a:r>
              <a:rPr lang="en-US" altLang="zh-TW" sz="2800" b="1" baseline="-25000"/>
              <a:t>3</a:t>
            </a:r>
            <a:endParaRPr lang="en-US" altLang="zh-TW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  <p:bldP spid="80899" grpId="0" animBg="1"/>
      <p:bldP spid="80900" grpId="0" animBg="1"/>
      <p:bldP spid="80901" grpId="0" animBg="1"/>
      <p:bldP spid="80905" grpId="0"/>
      <p:bldP spid="80906" grpId="0"/>
      <p:bldP spid="8090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288" y="333375"/>
            <a:ext cx="8377237" cy="4999038"/>
            <a:chOff x="240" y="192"/>
            <a:chExt cx="5277" cy="3149"/>
          </a:xfrm>
        </p:grpSpPr>
        <p:sp>
          <p:nvSpPr>
            <p:cNvPr id="35855" name="Rectangle 3"/>
            <p:cNvSpPr>
              <a:spLocks noChangeArrowheads="1"/>
            </p:cNvSpPr>
            <p:nvPr/>
          </p:nvSpPr>
          <p:spPr bwMode="auto">
            <a:xfrm>
              <a:off x="1596" y="1764"/>
              <a:ext cx="2992" cy="12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</a:pPr>
              <a:endParaRPr lang="en-US" sz="2000">
                <a:latin typeface="Arial" pitchFamily="34" charset="0"/>
              </a:endParaRPr>
            </a:p>
          </p:txBody>
        </p:sp>
        <p:sp>
          <p:nvSpPr>
            <p:cNvPr id="35856" name="Text Box 4"/>
            <p:cNvSpPr txBox="1">
              <a:spLocks noChangeArrowheads="1"/>
            </p:cNvSpPr>
            <p:nvPr/>
          </p:nvSpPr>
          <p:spPr bwMode="auto">
            <a:xfrm>
              <a:off x="1548" y="1767"/>
              <a:ext cx="3048" cy="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160000"/>
                </a:lnSpc>
                <a:spcAft>
                  <a:spcPct val="10000"/>
                </a:spcAft>
              </a:pPr>
              <a:r>
                <a:rPr lang="en-US" altLang="zh-TW" sz="2000">
                  <a:latin typeface="Arial" pitchFamily="34" charset="0"/>
                </a:rPr>
                <a:t>H</a:t>
              </a:r>
              <a:r>
                <a:rPr lang="en-US" altLang="zh-TW" sz="2000" baseline="-25000">
                  <a:latin typeface="Arial" pitchFamily="34" charset="0"/>
                </a:rPr>
                <a:t>2</a:t>
              </a:r>
              <a:r>
                <a:rPr lang="en-US" altLang="zh-TW" sz="2000">
                  <a:latin typeface="Arial" pitchFamily="34" charset="0"/>
                </a:rPr>
                <a:t>SO</a:t>
              </a:r>
              <a:r>
                <a:rPr lang="en-US" altLang="zh-TW" sz="2000" baseline="-25000">
                  <a:latin typeface="Arial" pitchFamily="34" charset="0"/>
                </a:rPr>
                <a:t>4</a:t>
              </a:r>
              <a:r>
                <a:rPr lang="en-US" altLang="zh-TW" sz="2000">
                  <a:latin typeface="Arial" pitchFamily="34" charset="0"/>
                </a:rPr>
                <a:t>(aq)     </a:t>
              </a:r>
              <a:r>
                <a:rPr lang="en-US" altLang="zh-TW" sz="2000">
                  <a:latin typeface="Arial" pitchFamily="34" charset="0"/>
                  <a:sym typeface="Wingdings 3" pitchFamily="18" charset="2"/>
                </a:rPr>
                <a:t>2</a:t>
              </a:r>
              <a:r>
                <a:rPr lang="en-US" altLang="zh-TW" sz="2000">
                  <a:latin typeface="Arial" pitchFamily="34" charset="0"/>
                </a:rPr>
                <a:t>H</a:t>
              </a:r>
              <a:r>
                <a:rPr lang="en-US" altLang="zh-TW" sz="2000" baseline="30000">
                  <a:latin typeface="Arial" pitchFamily="34" charset="0"/>
                </a:rPr>
                <a:t>+</a:t>
              </a:r>
              <a:r>
                <a:rPr lang="en-US" altLang="zh-TW" sz="2000">
                  <a:latin typeface="Arial" pitchFamily="34" charset="0"/>
                </a:rPr>
                <a:t>(aq) + SO</a:t>
              </a:r>
              <a:r>
                <a:rPr lang="en-US" altLang="zh-TW" sz="2000" baseline="-25000">
                  <a:latin typeface="Arial" pitchFamily="34" charset="0"/>
                </a:rPr>
                <a:t>4</a:t>
              </a:r>
              <a:r>
                <a:rPr lang="en-US" altLang="zh-TW" sz="2000" baseline="30000">
                  <a:latin typeface="Arial" pitchFamily="34" charset="0"/>
                </a:rPr>
                <a:t>2-</a:t>
              </a:r>
              <a:r>
                <a:rPr lang="en-US" altLang="zh-TW" sz="2000">
                  <a:latin typeface="Arial" pitchFamily="34" charset="0"/>
                </a:rPr>
                <a:t>(aq)</a:t>
              </a:r>
            </a:p>
            <a:p>
              <a:pPr algn="ctr" eaLnBrk="1" hangingPunct="1">
                <a:lnSpc>
                  <a:spcPct val="120000"/>
                </a:lnSpc>
                <a:spcAft>
                  <a:spcPct val="20000"/>
                </a:spcAft>
              </a:pPr>
              <a:r>
                <a:rPr lang="en-US" altLang="zh-TW" sz="2000">
                  <a:latin typeface="Arial" pitchFamily="34" charset="0"/>
                </a:rPr>
                <a:t>H</a:t>
              </a:r>
              <a:r>
                <a:rPr lang="en-US" altLang="zh-TW" sz="2000" baseline="-25000">
                  <a:latin typeface="Arial" pitchFamily="34" charset="0"/>
                </a:rPr>
                <a:t>2</a:t>
              </a:r>
              <a:r>
                <a:rPr lang="en-US" altLang="zh-TW" sz="2000">
                  <a:latin typeface="Arial" pitchFamily="34" charset="0"/>
                </a:rPr>
                <a:t>SO</a:t>
              </a:r>
              <a:r>
                <a:rPr lang="en-US" altLang="zh-TW" sz="2000" baseline="-25000">
                  <a:latin typeface="Arial" pitchFamily="34" charset="0"/>
                </a:rPr>
                <a:t>3</a:t>
              </a:r>
              <a:r>
                <a:rPr lang="en-US" altLang="zh-TW" sz="2000">
                  <a:latin typeface="Arial" pitchFamily="34" charset="0"/>
                </a:rPr>
                <a:t>(aq)     </a:t>
              </a:r>
              <a:r>
                <a:rPr lang="en-US" altLang="zh-TW" sz="2000">
                  <a:latin typeface="Arial" pitchFamily="34" charset="0"/>
                  <a:sym typeface="Wingdings 3" pitchFamily="18" charset="2"/>
                </a:rPr>
                <a:t>2</a:t>
              </a:r>
              <a:r>
                <a:rPr lang="en-US" altLang="zh-TW" sz="2000">
                  <a:latin typeface="Arial" pitchFamily="34" charset="0"/>
                </a:rPr>
                <a:t>H</a:t>
              </a:r>
              <a:r>
                <a:rPr lang="en-US" altLang="zh-TW" sz="2000" baseline="30000">
                  <a:latin typeface="Arial" pitchFamily="34" charset="0"/>
                </a:rPr>
                <a:t>+</a:t>
              </a:r>
              <a:r>
                <a:rPr lang="en-US" altLang="zh-TW" sz="2000">
                  <a:latin typeface="Arial" pitchFamily="34" charset="0"/>
                </a:rPr>
                <a:t>(aq) + SO</a:t>
              </a:r>
              <a:r>
                <a:rPr lang="en-US" altLang="zh-TW" sz="2000" baseline="-25000">
                  <a:latin typeface="Arial" pitchFamily="34" charset="0"/>
                </a:rPr>
                <a:t>3</a:t>
              </a:r>
              <a:r>
                <a:rPr lang="en-US" altLang="zh-TW" sz="2000" baseline="30000">
                  <a:latin typeface="Arial" pitchFamily="34" charset="0"/>
                </a:rPr>
                <a:t>2-</a:t>
              </a:r>
              <a:r>
                <a:rPr lang="en-US" altLang="zh-TW" sz="2000">
                  <a:latin typeface="Arial" pitchFamily="34" charset="0"/>
                </a:rPr>
                <a:t>(aq)</a:t>
              </a:r>
            </a:p>
            <a:p>
              <a:pPr algn="ctr" eaLnBrk="1" hangingPunct="1">
                <a:lnSpc>
                  <a:spcPct val="110000"/>
                </a:lnSpc>
                <a:spcAft>
                  <a:spcPct val="20000"/>
                </a:spcAft>
              </a:pPr>
              <a:r>
                <a:rPr lang="en-US" altLang="zh-TW" sz="2000">
                  <a:latin typeface="Arial" pitchFamily="34" charset="0"/>
                </a:rPr>
                <a:t>H</a:t>
              </a:r>
              <a:r>
                <a:rPr lang="en-US" altLang="zh-TW" sz="2000" baseline="-25000">
                  <a:latin typeface="Arial" pitchFamily="34" charset="0"/>
                </a:rPr>
                <a:t>2</a:t>
              </a:r>
              <a:r>
                <a:rPr lang="en-US" altLang="zh-TW" sz="2000">
                  <a:latin typeface="Arial" pitchFamily="34" charset="0"/>
                </a:rPr>
                <a:t>CO</a:t>
              </a:r>
              <a:r>
                <a:rPr lang="en-US" altLang="zh-TW" sz="2000" baseline="-25000">
                  <a:latin typeface="Arial" pitchFamily="34" charset="0"/>
                </a:rPr>
                <a:t>3</a:t>
              </a:r>
              <a:r>
                <a:rPr lang="en-US" altLang="zh-TW" sz="2000">
                  <a:latin typeface="Arial" pitchFamily="34" charset="0"/>
                </a:rPr>
                <a:t>(aq)     </a:t>
              </a:r>
              <a:r>
                <a:rPr lang="en-US" altLang="zh-TW" sz="2000">
                  <a:latin typeface="Arial" pitchFamily="34" charset="0"/>
                  <a:sym typeface="Wingdings 3" pitchFamily="18" charset="2"/>
                </a:rPr>
                <a:t>2</a:t>
              </a:r>
              <a:r>
                <a:rPr lang="en-US" altLang="zh-TW" sz="2000">
                  <a:latin typeface="Arial" pitchFamily="34" charset="0"/>
                </a:rPr>
                <a:t>H</a:t>
              </a:r>
              <a:r>
                <a:rPr lang="en-US" altLang="zh-TW" sz="2000" baseline="30000">
                  <a:latin typeface="Arial" pitchFamily="34" charset="0"/>
                </a:rPr>
                <a:t>+</a:t>
              </a:r>
              <a:r>
                <a:rPr lang="en-US" altLang="zh-TW" sz="2000">
                  <a:latin typeface="Arial" pitchFamily="34" charset="0"/>
                </a:rPr>
                <a:t>(aq) + CO</a:t>
              </a:r>
              <a:r>
                <a:rPr lang="en-US" altLang="zh-TW" sz="2000" baseline="-25000">
                  <a:latin typeface="Arial" pitchFamily="34" charset="0"/>
                </a:rPr>
                <a:t>3</a:t>
              </a:r>
              <a:r>
                <a:rPr lang="en-US" altLang="zh-TW" sz="2000" baseline="30000">
                  <a:latin typeface="Arial" pitchFamily="34" charset="0"/>
                </a:rPr>
                <a:t>2-</a:t>
              </a:r>
              <a:r>
                <a:rPr lang="en-US" altLang="zh-TW" sz="2000">
                  <a:latin typeface="Arial" pitchFamily="34" charset="0"/>
                </a:rPr>
                <a:t>(aq)</a:t>
              </a:r>
            </a:p>
            <a:p>
              <a:pPr algn="ctr" eaLnBrk="1" hangingPunct="1">
                <a:spcAft>
                  <a:spcPct val="20000"/>
                </a:spcAft>
              </a:pPr>
              <a:r>
                <a:rPr lang="en-US" altLang="zh-TW" sz="2000">
                  <a:latin typeface="Arial" pitchFamily="34" charset="0"/>
                </a:rPr>
                <a:t>H</a:t>
              </a:r>
              <a:r>
                <a:rPr lang="en-US" altLang="zh-TW" sz="2000" baseline="-25000">
                  <a:latin typeface="Arial" pitchFamily="34" charset="0"/>
                </a:rPr>
                <a:t>2</a:t>
              </a:r>
              <a:r>
                <a:rPr lang="en-US" altLang="zh-TW" sz="2000">
                  <a:latin typeface="Arial" pitchFamily="34" charset="0"/>
                </a:rPr>
                <a:t>C</a:t>
              </a:r>
              <a:r>
                <a:rPr lang="en-US" altLang="zh-TW" sz="2000" baseline="-25000">
                  <a:latin typeface="Arial" pitchFamily="34" charset="0"/>
                </a:rPr>
                <a:t>2</a:t>
              </a:r>
              <a:r>
                <a:rPr lang="en-US" altLang="zh-TW" sz="2000">
                  <a:latin typeface="Arial" pitchFamily="34" charset="0"/>
                </a:rPr>
                <a:t>O</a:t>
              </a:r>
              <a:r>
                <a:rPr lang="en-US" altLang="zh-TW" sz="2000" baseline="-25000">
                  <a:latin typeface="Arial" pitchFamily="34" charset="0"/>
                </a:rPr>
                <a:t>4</a:t>
              </a:r>
              <a:r>
                <a:rPr lang="en-US" altLang="zh-TW" sz="2000">
                  <a:latin typeface="Arial" pitchFamily="34" charset="0"/>
                </a:rPr>
                <a:t>(aq)     </a:t>
              </a:r>
              <a:r>
                <a:rPr lang="en-US" altLang="zh-TW" sz="2000">
                  <a:latin typeface="Arial" pitchFamily="34" charset="0"/>
                  <a:sym typeface="Wingdings 3" pitchFamily="18" charset="2"/>
                </a:rPr>
                <a:t>2</a:t>
              </a:r>
              <a:r>
                <a:rPr lang="en-US" altLang="zh-TW" sz="2000">
                  <a:latin typeface="Arial" pitchFamily="34" charset="0"/>
                </a:rPr>
                <a:t>H</a:t>
              </a:r>
              <a:r>
                <a:rPr lang="en-US" altLang="zh-TW" sz="2000" baseline="30000">
                  <a:latin typeface="Arial" pitchFamily="34" charset="0"/>
                </a:rPr>
                <a:t>+</a:t>
              </a:r>
              <a:r>
                <a:rPr lang="en-US" altLang="zh-TW" sz="2000">
                  <a:latin typeface="Arial" pitchFamily="34" charset="0"/>
                </a:rPr>
                <a:t>(aq) + C</a:t>
              </a:r>
              <a:r>
                <a:rPr lang="en-US" altLang="zh-TW" sz="2000" baseline="-25000">
                  <a:latin typeface="Arial" pitchFamily="34" charset="0"/>
                </a:rPr>
                <a:t>2</a:t>
              </a:r>
              <a:r>
                <a:rPr lang="en-US" altLang="zh-TW" sz="2000">
                  <a:latin typeface="Arial" pitchFamily="34" charset="0"/>
                </a:rPr>
                <a:t>O</a:t>
              </a:r>
              <a:r>
                <a:rPr lang="en-US" altLang="zh-TW" sz="2000" baseline="-25000">
                  <a:latin typeface="Arial" pitchFamily="34" charset="0"/>
                </a:rPr>
                <a:t>4</a:t>
              </a:r>
              <a:r>
                <a:rPr lang="en-US" altLang="zh-TW" sz="2000" baseline="30000">
                  <a:latin typeface="Arial" pitchFamily="34" charset="0"/>
                </a:rPr>
                <a:t>2-</a:t>
              </a:r>
              <a:r>
                <a:rPr lang="en-US" altLang="zh-TW" sz="2000">
                  <a:latin typeface="Arial" pitchFamily="34" charset="0"/>
                </a:rPr>
                <a:t>(aq)</a:t>
              </a:r>
              <a:endParaRPr lang="en-US" altLang="zh-TW">
                <a:latin typeface="Arial" pitchFamily="34" charset="0"/>
              </a:endParaRPr>
            </a:p>
          </p:txBody>
        </p:sp>
        <p:sp>
          <p:nvSpPr>
            <p:cNvPr id="35857" name="Rectangle 5"/>
            <p:cNvSpPr>
              <a:spLocks noChangeArrowheads="1"/>
            </p:cNvSpPr>
            <p:nvPr/>
          </p:nvSpPr>
          <p:spPr bwMode="auto">
            <a:xfrm>
              <a:off x="4584" y="2900"/>
              <a:ext cx="933" cy="44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TW" sz="2000">
                  <a:latin typeface="Arial" pitchFamily="34" charset="0"/>
                </a:rPr>
                <a:t>3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TW" sz="1700" b="1">
                  <a:solidFill>
                    <a:srgbClr val="008000"/>
                  </a:solidFill>
                  <a:latin typeface="Arial" pitchFamily="34" charset="0"/>
                </a:rPr>
                <a:t>(tribasic)</a:t>
              </a:r>
              <a:endParaRPr lang="en-US" altLang="zh-TW" sz="2000" b="1">
                <a:solidFill>
                  <a:srgbClr val="008000"/>
                </a:solidFill>
                <a:latin typeface="Arial" pitchFamily="34" charset="0"/>
              </a:endParaRPr>
            </a:p>
          </p:txBody>
        </p:sp>
        <p:sp>
          <p:nvSpPr>
            <p:cNvPr id="35858" name="Rectangle 6"/>
            <p:cNvSpPr>
              <a:spLocks noChangeArrowheads="1"/>
            </p:cNvSpPr>
            <p:nvPr/>
          </p:nvSpPr>
          <p:spPr bwMode="auto">
            <a:xfrm>
              <a:off x="1596" y="2900"/>
              <a:ext cx="2992" cy="44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zh-TW" sz="2000">
                  <a:latin typeface="Arial" pitchFamily="34" charset="0"/>
                </a:rPr>
                <a:t>H</a:t>
              </a:r>
              <a:r>
                <a:rPr lang="en-US" altLang="zh-TW" sz="2000" baseline="-25000">
                  <a:latin typeface="Arial" pitchFamily="34" charset="0"/>
                </a:rPr>
                <a:t>3</a:t>
              </a:r>
              <a:r>
                <a:rPr lang="en-US" altLang="zh-TW" sz="2000">
                  <a:latin typeface="Arial" pitchFamily="34" charset="0"/>
                </a:rPr>
                <a:t>PO</a:t>
              </a:r>
              <a:r>
                <a:rPr lang="en-US" altLang="zh-TW" sz="2000" baseline="-25000">
                  <a:latin typeface="Arial" pitchFamily="34" charset="0"/>
                </a:rPr>
                <a:t>4</a:t>
              </a:r>
              <a:r>
                <a:rPr lang="en-US" altLang="zh-TW" sz="2000">
                  <a:latin typeface="Arial" pitchFamily="34" charset="0"/>
                </a:rPr>
                <a:t>(aq)     </a:t>
              </a:r>
              <a:r>
                <a:rPr lang="en-US" altLang="zh-TW" sz="2000">
                  <a:latin typeface="Arial" pitchFamily="34" charset="0"/>
                  <a:sym typeface="Wingdings 3" pitchFamily="18" charset="2"/>
                </a:rPr>
                <a:t>3</a:t>
              </a:r>
              <a:r>
                <a:rPr lang="en-US" altLang="zh-TW" sz="2000">
                  <a:latin typeface="Arial" pitchFamily="34" charset="0"/>
                </a:rPr>
                <a:t>H</a:t>
              </a:r>
              <a:r>
                <a:rPr lang="en-US" altLang="zh-TW" sz="2000" baseline="30000">
                  <a:latin typeface="Arial" pitchFamily="34" charset="0"/>
                </a:rPr>
                <a:t>+</a:t>
              </a:r>
              <a:r>
                <a:rPr lang="en-US" altLang="zh-TW" sz="2000">
                  <a:latin typeface="Arial" pitchFamily="34" charset="0"/>
                </a:rPr>
                <a:t>(aq) + PO</a:t>
              </a:r>
              <a:r>
                <a:rPr lang="en-US" altLang="zh-TW" sz="2000" baseline="-25000">
                  <a:latin typeface="Arial" pitchFamily="34" charset="0"/>
                </a:rPr>
                <a:t>4</a:t>
              </a:r>
              <a:r>
                <a:rPr lang="en-US" altLang="zh-TW" sz="2000" baseline="30000">
                  <a:latin typeface="Arial" pitchFamily="34" charset="0"/>
                </a:rPr>
                <a:t>3-</a:t>
              </a:r>
              <a:r>
                <a:rPr lang="en-US" altLang="zh-TW" sz="2000">
                  <a:latin typeface="Arial" pitchFamily="34" charset="0"/>
                </a:rPr>
                <a:t>(aq)</a:t>
              </a:r>
            </a:p>
          </p:txBody>
        </p:sp>
        <p:sp>
          <p:nvSpPr>
            <p:cNvPr id="35859" name="Rectangle 7"/>
            <p:cNvSpPr>
              <a:spLocks noChangeArrowheads="1"/>
            </p:cNvSpPr>
            <p:nvPr/>
          </p:nvSpPr>
          <p:spPr bwMode="auto">
            <a:xfrm>
              <a:off x="242" y="2900"/>
              <a:ext cx="1360" cy="44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n-US" altLang="zh-TW" sz="2000">
                  <a:solidFill>
                    <a:srgbClr val="FF0000"/>
                  </a:solidFill>
                  <a:latin typeface="Arial" pitchFamily="34" charset="0"/>
                </a:rPr>
                <a:t>Phosphoric acid</a:t>
              </a:r>
            </a:p>
          </p:txBody>
        </p:sp>
        <p:sp>
          <p:nvSpPr>
            <p:cNvPr id="35860" name="Rectangle 8"/>
            <p:cNvSpPr>
              <a:spLocks noChangeArrowheads="1"/>
            </p:cNvSpPr>
            <p:nvPr/>
          </p:nvSpPr>
          <p:spPr bwMode="auto">
            <a:xfrm>
              <a:off x="4584" y="1774"/>
              <a:ext cx="933" cy="112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TW" sz="2000">
                  <a:latin typeface="Arial" pitchFamily="34" charset="0"/>
                </a:rPr>
                <a:t>2</a:t>
              </a:r>
            </a:p>
            <a:p>
              <a:pPr algn="ctr"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TW" sz="1700" b="1">
                  <a:solidFill>
                    <a:srgbClr val="008000"/>
                  </a:solidFill>
                  <a:latin typeface="Arial" pitchFamily="34" charset="0"/>
                </a:rPr>
                <a:t>(dibasic)</a:t>
              </a:r>
              <a:endParaRPr lang="en-US" altLang="zh-TW" sz="2000">
                <a:latin typeface="Arial" pitchFamily="34" charset="0"/>
              </a:endParaRPr>
            </a:p>
          </p:txBody>
        </p:sp>
        <p:sp>
          <p:nvSpPr>
            <p:cNvPr id="35861" name="Rectangle 9"/>
            <p:cNvSpPr>
              <a:spLocks noChangeArrowheads="1"/>
            </p:cNvSpPr>
            <p:nvPr/>
          </p:nvSpPr>
          <p:spPr bwMode="auto">
            <a:xfrm>
              <a:off x="240" y="1761"/>
              <a:ext cx="1360" cy="116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</a:pPr>
              <a:endParaRPr lang="en-US" sz="2000">
                <a:latin typeface="Arial" pitchFamily="34" charset="0"/>
              </a:endParaRPr>
            </a:p>
          </p:txBody>
        </p:sp>
        <p:sp>
          <p:nvSpPr>
            <p:cNvPr id="35862" name="Rectangle 10"/>
            <p:cNvSpPr>
              <a:spLocks noChangeArrowheads="1"/>
            </p:cNvSpPr>
            <p:nvPr/>
          </p:nvSpPr>
          <p:spPr bwMode="auto">
            <a:xfrm>
              <a:off x="4584" y="670"/>
              <a:ext cx="933" cy="113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TW" sz="2000">
                  <a:latin typeface="Arial" pitchFamily="34" charset="0"/>
                </a:rPr>
                <a:t>1</a:t>
              </a:r>
            </a:p>
            <a:p>
              <a:pPr algn="ctr"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TW" sz="1700" b="1">
                  <a:solidFill>
                    <a:srgbClr val="008000"/>
                  </a:solidFill>
                  <a:latin typeface="Arial" pitchFamily="34" charset="0"/>
                </a:rPr>
                <a:t>(monobasic)</a:t>
              </a:r>
              <a:endParaRPr lang="en-US" altLang="zh-TW" sz="1700" b="1">
                <a:latin typeface="Arial" pitchFamily="34" charset="0"/>
              </a:endParaRPr>
            </a:p>
          </p:txBody>
        </p:sp>
        <p:sp>
          <p:nvSpPr>
            <p:cNvPr id="35863" name="Rectangle 11"/>
            <p:cNvSpPr>
              <a:spLocks noChangeArrowheads="1"/>
            </p:cNvSpPr>
            <p:nvPr/>
          </p:nvSpPr>
          <p:spPr bwMode="auto">
            <a:xfrm>
              <a:off x="1596" y="670"/>
              <a:ext cx="2992" cy="113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TW" sz="2000">
                  <a:latin typeface="Arial" pitchFamily="34" charset="0"/>
                </a:rPr>
                <a:t>HCl(aq) </a:t>
              </a:r>
              <a:r>
                <a:rPr lang="en-US" altLang="zh-TW" sz="2000">
                  <a:latin typeface="Arial" pitchFamily="34" charset="0"/>
                  <a:sym typeface="Symbol" pitchFamily="18" charset="2"/>
                </a:rPr>
                <a:t></a:t>
              </a:r>
              <a:r>
                <a:rPr lang="en-US" altLang="zh-TW" sz="2000">
                  <a:latin typeface="Arial" pitchFamily="34" charset="0"/>
                </a:rPr>
                <a:t> H</a:t>
              </a:r>
              <a:r>
                <a:rPr lang="en-US" altLang="zh-TW" sz="2000" baseline="30000">
                  <a:latin typeface="Arial" pitchFamily="34" charset="0"/>
                </a:rPr>
                <a:t>+</a:t>
              </a:r>
              <a:r>
                <a:rPr lang="en-US" altLang="zh-TW" sz="2000">
                  <a:latin typeface="Arial" pitchFamily="34" charset="0"/>
                </a:rPr>
                <a:t>(aq) + Cl</a:t>
              </a:r>
              <a:r>
                <a:rPr lang="en-US" altLang="zh-TW" sz="2000" baseline="30000">
                  <a:latin typeface="Arial" pitchFamily="34" charset="0"/>
                </a:rPr>
                <a:t>-</a:t>
              </a:r>
              <a:r>
                <a:rPr lang="en-US" altLang="zh-TW" sz="2000">
                  <a:latin typeface="Arial" pitchFamily="34" charset="0"/>
                </a:rPr>
                <a:t>(aq)</a:t>
              </a:r>
            </a:p>
            <a:p>
              <a:pPr algn="ctr"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TW" sz="2000">
                  <a:latin typeface="Arial" pitchFamily="34" charset="0"/>
                </a:rPr>
                <a:t>HNO</a:t>
              </a:r>
              <a:r>
                <a:rPr lang="en-US" altLang="zh-TW" sz="2000" baseline="-25000">
                  <a:latin typeface="Arial" pitchFamily="34" charset="0"/>
                </a:rPr>
                <a:t>3</a:t>
              </a:r>
              <a:r>
                <a:rPr lang="en-US" altLang="zh-TW" sz="2000">
                  <a:latin typeface="Arial" pitchFamily="34" charset="0"/>
                </a:rPr>
                <a:t>(aq) </a:t>
              </a:r>
              <a:r>
                <a:rPr lang="en-US" altLang="zh-TW" sz="2000">
                  <a:latin typeface="Arial" pitchFamily="34" charset="0"/>
                  <a:sym typeface="Symbol" pitchFamily="18" charset="2"/>
                </a:rPr>
                <a:t> </a:t>
              </a:r>
              <a:r>
                <a:rPr lang="en-US" altLang="zh-TW" sz="2000">
                  <a:latin typeface="Arial" pitchFamily="34" charset="0"/>
                </a:rPr>
                <a:t>H</a:t>
              </a:r>
              <a:r>
                <a:rPr lang="en-US" altLang="zh-TW" sz="2000" baseline="30000">
                  <a:latin typeface="Arial" pitchFamily="34" charset="0"/>
                </a:rPr>
                <a:t>+</a:t>
              </a:r>
              <a:r>
                <a:rPr lang="en-US" altLang="zh-TW" sz="2000">
                  <a:latin typeface="Arial" pitchFamily="34" charset="0"/>
                </a:rPr>
                <a:t>(aq) + NO</a:t>
              </a:r>
              <a:r>
                <a:rPr lang="en-US" altLang="zh-TW" sz="2000" baseline="-25000">
                  <a:latin typeface="Arial" pitchFamily="34" charset="0"/>
                </a:rPr>
                <a:t>3</a:t>
              </a:r>
              <a:r>
                <a:rPr lang="en-US" altLang="zh-TW" sz="2000" baseline="30000">
                  <a:latin typeface="Arial" pitchFamily="34" charset="0"/>
                </a:rPr>
                <a:t>-</a:t>
              </a:r>
              <a:r>
                <a:rPr lang="en-US" altLang="zh-TW" sz="2000">
                  <a:latin typeface="Arial" pitchFamily="34" charset="0"/>
                </a:rPr>
                <a:t>(aq)</a:t>
              </a:r>
            </a:p>
            <a:p>
              <a:pPr algn="ctr"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TW" sz="2000">
                  <a:latin typeface="Arial" pitchFamily="34" charset="0"/>
                </a:rPr>
                <a:t>HNO</a:t>
              </a:r>
              <a:r>
                <a:rPr lang="en-US" altLang="zh-TW" sz="2000" baseline="-25000">
                  <a:latin typeface="Arial" pitchFamily="34" charset="0"/>
                </a:rPr>
                <a:t>2</a:t>
              </a:r>
              <a:r>
                <a:rPr lang="en-US" altLang="zh-TW" sz="2000">
                  <a:latin typeface="Arial" pitchFamily="34" charset="0"/>
                </a:rPr>
                <a:t>(aq) </a:t>
              </a:r>
              <a:r>
                <a:rPr lang="en-US" altLang="zh-TW" sz="2000">
                  <a:solidFill>
                    <a:schemeClr val="tx2"/>
                  </a:solidFill>
                  <a:latin typeface="Arial" pitchFamily="34" charset="0"/>
                </a:rPr>
                <a:t>     </a:t>
              </a:r>
              <a:r>
                <a:rPr lang="en-US" altLang="zh-TW" sz="2000">
                  <a:latin typeface="Arial" pitchFamily="34" charset="0"/>
                </a:rPr>
                <a:t>H</a:t>
              </a:r>
              <a:r>
                <a:rPr lang="en-US" altLang="zh-TW" sz="2000" baseline="30000">
                  <a:latin typeface="Arial" pitchFamily="34" charset="0"/>
                </a:rPr>
                <a:t>+</a:t>
              </a:r>
              <a:r>
                <a:rPr lang="en-US" altLang="zh-TW" sz="2000">
                  <a:latin typeface="Arial" pitchFamily="34" charset="0"/>
                </a:rPr>
                <a:t>(aq) + NO</a:t>
              </a:r>
              <a:r>
                <a:rPr lang="en-US" altLang="zh-TW" sz="2000" baseline="-25000">
                  <a:latin typeface="Arial" pitchFamily="34" charset="0"/>
                </a:rPr>
                <a:t>2</a:t>
              </a:r>
              <a:r>
                <a:rPr lang="en-US" altLang="zh-TW" sz="2000" baseline="30000">
                  <a:latin typeface="Arial" pitchFamily="34" charset="0"/>
                </a:rPr>
                <a:t>-</a:t>
              </a:r>
              <a:r>
                <a:rPr lang="en-US" altLang="zh-TW" sz="2000">
                  <a:latin typeface="Arial" pitchFamily="34" charset="0"/>
                </a:rPr>
                <a:t>(aq)</a:t>
              </a:r>
            </a:p>
            <a:p>
              <a:pPr algn="ctr"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TW" sz="2000">
                  <a:latin typeface="Arial" pitchFamily="34" charset="0"/>
                </a:rPr>
                <a:t>CH</a:t>
              </a:r>
              <a:r>
                <a:rPr lang="en-US" altLang="zh-TW" sz="2000" baseline="-25000">
                  <a:latin typeface="Arial" pitchFamily="34" charset="0"/>
                </a:rPr>
                <a:t>3</a:t>
              </a:r>
              <a:r>
                <a:rPr lang="en-US" altLang="zh-TW" sz="2000">
                  <a:latin typeface="Arial" pitchFamily="34" charset="0"/>
                </a:rPr>
                <a:t>COOH(aq)     H</a:t>
              </a:r>
              <a:r>
                <a:rPr lang="en-US" altLang="zh-TW" sz="2000" baseline="30000">
                  <a:latin typeface="Arial" pitchFamily="34" charset="0"/>
                </a:rPr>
                <a:t>+</a:t>
              </a:r>
              <a:r>
                <a:rPr lang="en-US" altLang="zh-TW" sz="2000">
                  <a:latin typeface="Arial" pitchFamily="34" charset="0"/>
                </a:rPr>
                <a:t>(aq) + CH</a:t>
              </a:r>
              <a:r>
                <a:rPr lang="en-US" altLang="zh-TW" sz="2000" baseline="-25000">
                  <a:latin typeface="Arial" pitchFamily="34" charset="0"/>
                </a:rPr>
                <a:t>3</a:t>
              </a:r>
              <a:r>
                <a:rPr lang="en-US" altLang="zh-TW" sz="2000">
                  <a:latin typeface="Arial" pitchFamily="34" charset="0"/>
                </a:rPr>
                <a:t>COO</a:t>
              </a:r>
              <a:r>
                <a:rPr lang="en-US" altLang="zh-TW" sz="2000" baseline="30000">
                  <a:latin typeface="Arial" pitchFamily="34" charset="0"/>
                </a:rPr>
                <a:t>-</a:t>
              </a:r>
              <a:r>
                <a:rPr lang="en-US" altLang="zh-TW" sz="2000">
                  <a:latin typeface="Arial" pitchFamily="34" charset="0"/>
                </a:rPr>
                <a:t>(aq) </a:t>
              </a:r>
            </a:p>
          </p:txBody>
        </p:sp>
        <p:sp>
          <p:nvSpPr>
            <p:cNvPr id="35864" name="Rectangle 12"/>
            <p:cNvSpPr>
              <a:spLocks noChangeArrowheads="1"/>
            </p:cNvSpPr>
            <p:nvPr/>
          </p:nvSpPr>
          <p:spPr bwMode="auto">
            <a:xfrm>
              <a:off x="242" y="670"/>
              <a:ext cx="1360" cy="113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TW" sz="2000">
                  <a:solidFill>
                    <a:srgbClr val="FF0000"/>
                  </a:solidFill>
                  <a:latin typeface="Arial" pitchFamily="34" charset="0"/>
                </a:rPr>
                <a:t>Hydrochloric acid</a:t>
              </a:r>
            </a:p>
            <a:p>
              <a:pPr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TW" sz="2000">
                  <a:solidFill>
                    <a:srgbClr val="FF0000"/>
                  </a:solidFill>
                  <a:latin typeface="Arial" pitchFamily="34" charset="0"/>
                </a:rPr>
                <a:t>Nitric acid</a:t>
              </a:r>
            </a:p>
            <a:p>
              <a:pPr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TW" sz="2000">
                  <a:latin typeface="Arial" pitchFamily="34" charset="0"/>
                </a:rPr>
                <a:t>Nitrous acid</a:t>
              </a:r>
            </a:p>
            <a:p>
              <a:pPr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zh-TW" sz="2000">
                  <a:latin typeface="Arial" pitchFamily="34" charset="0"/>
                </a:rPr>
                <a:t>Ethanoic acid</a:t>
              </a:r>
            </a:p>
          </p:txBody>
        </p:sp>
        <p:sp>
          <p:nvSpPr>
            <p:cNvPr id="35865" name="Rectangle 13"/>
            <p:cNvSpPr>
              <a:spLocks noChangeArrowheads="1"/>
            </p:cNvSpPr>
            <p:nvPr/>
          </p:nvSpPr>
          <p:spPr bwMode="auto">
            <a:xfrm>
              <a:off x="4584" y="192"/>
              <a:ext cx="933" cy="466"/>
            </a:xfrm>
            <a:prstGeom prst="rect">
              <a:avLst/>
            </a:prstGeom>
            <a:gradFill rotWithShape="0">
              <a:gsLst>
                <a:gs pos="0">
                  <a:srgbClr val="CCFF66"/>
                </a:gs>
                <a:gs pos="50000">
                  <a:srgbClr val="FFFFCC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TW" sz="2000" b="1">
                  <a:latin typeface="Arial" pitchFamily="34" charset="0"/>
                </a:rPr>
                <a:t>Basicity</a:t>
              </a:r>
            </a:p>
            <a:p>
              <a:pPr algn="ctr">
                <a:lnSpc>
                  <a:spcPct val="70000"/>
                </a:lnSpc>
                <a:spcBef>
                  <a:spcPct val="20000"/>
                </a:spcBef>
              </a:pPr>
              <a:r>
                <a:rPr lang="en-US" altLang="zh-TW" sz="2000" b="1">
                  <a:latin typeface="Arial" pitchFamily="34" charset="0"/>
                </a:rPr>
                <a:t> of acid</a:t>
              </a:r>
            </a:p>
          </p:txBody>
        </p:sp>
        <p:sp>
          <p:nvSpPr>
            <p:cNvPr id="35866" name="Rectangle 14"/>
            <p:cNvSpPr>
              <a:spLocks noChangeArrowheads="1"/>
            </p:cNvSpPr>
            <p:nvPr/>
          </p:nvSpPr>
          <p:spPr bwMode="auto">
            <a:xfrm>
              <a:off x="1596" y="192"/>
              <a:ext cx="2992" cy="466"/>
            </a:xfrm>
            <a:prstGeom prst="rect">
              <a:avLst/>
            </a:prstGeom>
            <a:gradFill rotWithShape="0">
              <a:gsLst>
                <a:gs pos="0">
                  <a:srgbClr val="CCFF66"/>
                </a:gs>
                <a:gs pos="50000">
                  <a:srgbClr val="FFFFCC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zh-TW" sz="2000" b="1">
                  <a:latin typeface="Arial" pitchFamily="34" charset="0"/>
                </a:rPr>
                <a:t>Ionization in water</a:t>
              </a:r>
            </a:p>
          </p:txBody>
        </p:sp>
        <p:sp>
          <p:nvSpPr>
            <p:cNvPr id="35867" name="Rectangle 15"/>
            <p:cNvSpPr>
              <a:spLocks noChangeArrowheads="1"/>
            </p:cNvSpPr>
            <p:nvPr/>
          </p:nvSpPr>
          <p:spPr bwMode="auto">
            <a:xfrm>
              <a:off x="242" y="192"/>
              <a:ext cx="1360" cy="466"/>
            </a:xfrm>
            <a:prstGeom prst="rect">
              <a:avLst/>
            </a:prstGeom>
            <a:gradFill rotWithShape="0">
              <a:gsLst>
                <a:gs pos="0">
                  <a:srgbClr val="CCFF66"/>
                </a:gs>
                <a:gs pos="50000">
                  <a:srgbClr val="FFFFCC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zh-TW" sz="2000" b="1">
                  <a:latin typeface="Arial" pitchFamily="34" charset="0"/>
                </a:rPr>
                <a:t>Acid</a:t>
              </a:r>
            </a:p>
          </p:txBody>
        </p:sp>
        <p:grpSp>
          <p:nvGrpSpPr>
            <p:cNvPr id="35868" name="Group 16"/>
            <p:cNvGrpSpPr>
              <a:grpSpLocks noChangeAspect="1"/>
            </p:cNvGrpSpPr>
            <p:nvPr/>
          </p:nvGrpSpPr>
          <p:grpSpPr bwMode="auto">
            <a:xfrm>
              <a:off x="2716" y="1311"/>
              <a:ext cx="179" cy="104"/>
              <a:chOff x="2694" y="3435"/>
              <a:chExt cx="285" cy="165"/>
            </a:xfrm>
          </p:grpSpPr>
          <p:sp>
            <p:nvSpPr>
              <p:cNvPr id="35900" name="Line 17"/>
              <p:cNvSpPr>
                <a:spLocks noChangeAspect="1" noChangeShapeType="1"/>
              </p:cNvSpPr>
              <p:nvPr/>
            </p:nvSpPr>
            <p:spPr bwMode="auto">
              <a:xfrm>
                <a:off x="2694" y="3501"/>
                <a:ext cx="285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01" name="Line 1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93" y="3435"/>
                <a:ext cx="86" cy="6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02" name="Line 19"/>
              <p:cNvSpPr>
                <a:spLocks noChangeAspect="1" noChangeShapeType="1"/>
              </p:cNvSpPr>
              <p:nvPr/>
            </p:nvSpPr>
            <p:spPr bwMode="auto">
              <a:xfrm>
                <a:off x="2694" y="3534"/>
                <a:ext cx="285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03" name="Line 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95" y="3534"/>
                <a:ext cx="86" cy="6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5869" name="Group 21"/>
            <p:cNvGrpSpPr>
              <a:grpSpLocks noChangeAspect="1"/>
            </p:cNvGrpSpPr>
            <p:nvPr/>
          </p:nvGrpSpPr>
          <p:grpSpPr bwMode="auto">
            <a:xfrm>
              <a:off x="2720" y="1575"/>
              <a:ext cx="179" cy="104"/>
              <a:chOff x="2694" y="3435"/>
              <a:chExt cx="285" cy="165"/>
            </a:xfrm>
          </p:grpSpPr>
          <p:sp>
            <p:nvSpPr>
              <p:cNvPr id="35896" name="Line 22"/>
              <p:cNvSpPr>
                <a:spLocks noChangeAspect="1" noChangeShapeType="1"/>
              </p:cNvSpPr>
              <p:nvPr/>
            </p:nvSpPr>
            <p:spPr bwMode="auto">
              <a:xfrm>
                <a:off x="2694" y="3501"/>
                <a:ext cx="285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97" name="Line 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93" y="3435"/>
                <a:ext cx="86" cy="6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98" name="Line 24"/>
              <p:cNvSpPr>
                <a:spLocks noChangeAspect="1" noChangeShapeType="1"/>
              </p:cNvSpPr>
              <p:nvPr/>
            </p:nvSpPr>
            <p:spPr bwMode="auto">
              <a:xfrm>
                <a:off x="2694" y="3534"/>
                <a:ext cx="285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99" name="Line 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95" y="3534"/>
                <a:ext cx="86" cy="6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5870" name="Group 26"/>
            <p:cNvGrpSpPr>
              <a:grpSpLocks noChangeAspect="1"/>
            </p:cNvGrpSpPr>
            <p:nvPr/>
          </p:nvGrpSpPr>
          <p:grpSpPr bwMode="auto">
            <a:xfrm>
              <a:off x="2654" y="1935"/>
              <a:ext cx="179" cy="104"/>
              <a:chOff x="2694" y="3435"/>
              <a:chExt cx="285" cy="165"/>
            </a:xfrm>
          </p:grpSpPr>
          <p:sp>
            <p:nvSpPr>
              <p:cNvPr id="35892" name="Line 27"/>
              <p:cNvSpPr>
                <a:spLocks noChangeAspect="1" noChangeShapeType="1"/>
              </p:cNvSpPr>
              <p:nvPr/>
            </p:nvSpPr>
            <p:spPr bwMode="auto">
              <a:xfrm>
                <a:off x="2694" y="3501"/>
                <a:ext cx="28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93" name="Line 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93" y="3435"/>
                <a:ext cx="86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94" name="Line 29"/>
              <p:cNvSpPr>
                <a:spLocks noChangeAspect="1" noChangeShapeType="1"/>
              </p:cNvSpPr>
              <p:nvPr/>
            </p:nvSpPr>
            <p:spPr bwMode="auto">
              <a:xfrm>
                <a:off x="2694" y="3534"/>
                <a:ext cx="28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95" name="Line 3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95" y="3534"/>
                <a:ext cx="86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5871" name="Group 31"/>
            <p:cNvGrpSpPr>
              <a:grpSpLocks noChangeAspect="1"/>
            </p:cNvGrpSpPr>
            <p:nvPr/>
          </p:nvGrpSpPr>
          <p:grpSpPr bwMode="auto">
            <a:xfrm>
              <a:off x="2654" y="2190"/>
              <a:ext cx="179" cy="104"/>
              <a:chOff x="2694" y="3435"/>
              <a:chExt cx="285" cy="165"/>
            </a:xfrm>
          </p:grpSpPr>
          <p:sp>
            <p:nvSpPr>
              <p:cNvPr id="35888" name="Line 32"/>
              <p:cNvSpPr>
                <a:spLocks noChangeAspect="1" noChangeShapeType="1"/>
              </p:cNvSpPr>
              <p:nvPr/>
            </p:nvSpPr>
            <p:spPr bwMode="auto">
              <a:xfrm>
                <a:off x="2694" y="3501"/>
                <a:ext cx="28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89" name="Line 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93" y="3435"/>
                <a:ext cx="86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90" name="Line 34"/>
              <p:cNvSpPr>
                <a:spLocks noChangeAspect="1" noChangeShapeType="1"/>
              </p:cNvSpPr>
              <p:nvPr/>
            </p:nvSpPr>
            <p:spPr bwMode="auto">
              <a:xfrm>
                <a:off x="2694" y="3534"/>
                <a:ext cx="28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91" name="Line 3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95" y="3534"/>
                <a:ext cx="86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5872" name="Group 36"/>
            <p:cNvGrpSpPr>
              <a:grpSpLocks noChangeAspect="1"/>
            </p:cNvGrpSpPr>
            <p:nvPr/>
          </p:nvGrpSpPr>
          <p:grpSpPr bwMode="auto">
            <a:xfrm>
              <a:off x="2654" y="2446"/>
              <a:ext cx="179" cy="104"/>
              <a:chOff x="2694" y="3435"/>
              <a:chExt cx="285" cy="165"/>
            </a:xfrm>
          </p:grpSpPr>
          <p:sp>
            <p:nvSpPr>
              <p:cNvPr id="35884" name="Line 37"/>
              <p:cNvSpPr>
                <a:spLocks noChangeAspect="1" noChangeShapeType="1"/>
              </p:cNvSpPr>
              <p:nvPr/>
            </p:nvSpPr>
            <p:spPr bwMode="auto">
              <a:xfrm>
                <a:off x="2694" y="3501"/>
                <a:ext cx="28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85" name="Line 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93" y="3435"/>
                <a:ext cx="86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86" name="Line 39"/>
              <p:cNvSpPr>
                <a:spLocks noChangeAspect="1" noChangeShapeType="1"/>
              </p:cNvSpPr>
              <p:nvPr/>
            </p:nvSpPr>
            <p:spPr bwMode="auto">
              <a:xfrm>
                <a:off x="2694" y="3534"/>
                <a:ext cx="28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87" name="Line 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95" y="3534"/>
                <a:ext cx="86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5873" name="Group 41"/>
            <p:cNvGrpSpPr>
              <a:grpSpLocks noChangeAspect="1"/>
            </p:cNvGrpSpPr>
            <p:nvPr/>
          </p:nvGrpSpPr>
          <p:grpSpPr bwMode="auto">
            <a:xfrm>
              <a:off x="2654" y="2668"/>
              <a:ext cx="179" cy="104"/>
              <a:chOff x="2694" y="3435"/>
              <a:chExt cx="285" cy="165"/>
            </a:xfrm>
          </p:grpSpPr>
          <p:sp>
            <p:nvSpPr>
              <p:cNvPr id="35880" name="Line 42"/>
              <p:cNvSpPr>
                <a:spLocks noChangeAspect="1" noChangeShapeType="1"/>
              </p:cNvSpPr>
              <p:nvPr/>
            </p:nvSpPr>
            <p:spPr bwMode="auto">
              <a:xfrm>
                <a:off x="2694" y="3501"/>
                <a:ext cx="28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81" name="Line 4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93" y="3435"/>
                <a:ext cx="86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82" name="Line 44"/>
              <p:cNvSpPr>
                <a:spLocks noChangeAspect="1" noChangeShapeType="1"/>
              </p:cNvSpPr>
              <p:nvPr/>
            </p:nvSpPr>
            <p:spPr bwMode="auto">
              <a:xfrm>
                <a:off x="2694" y="3534"/>
                <a:ext cx="28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83" name="Line 4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95" y="3534"/>
                <a:ext cx="86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5874" name="Group 46"/>
            <p:cNvGrpSpPr>
              <a:grpSpLocks noChangeAspect="1"/>
            </p:cNvGrpSpPr>
            <p:nvPr/>
          </p:nvGrpSpPr>
          <p:grpSpPr bwMode="auto">
            <a:xfrm>
              <a:off x="2672" y="3076"/>
              <a:ext cx="179" cy="104"/>
              <a:chOff x="2694" y="3435"/>
              <a:chExt cx="285" cy="165"/>
            </a:xfrm>
          </p:grpSpPr>
          <p:sp>
            <p:nvSpPr>
              <p:cNvPr id="35876" name="Line 47"/>
              <p:cNvSpPr>
                <a:spLocks noChangeAspect="1" noChangeShapeType="1"/>
              </p:cNvSpPr>
              <p:nvPr/>
            </p:nvSpPr>
            <p:spPr bwMode="auto">
              <a:xfrm>
                <a:off x="2694" y="3501"/>
                <a:ext cx="28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77" name="Line 4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93" y="3435"/>
                <a:ext cx="86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78" name="Line 49"/>
              <p:cNvSpPr>
                <a:spLocks noChangeAspect="1" noChangeShapeType="1"/>
              </p:cNvSpPr>
              <p:nvPr/>
            </p:nvSpPr>
            <p:spPr bwMode="auto">
              <a:xfrm>
                <a:off x="2694" y="3534"/>
                <a:ext cx="28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79" name="Line 5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95" y="3534"/>
                <a:ext cx="86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5875" name="Text Box 51"/>
            <p:cNvSpPr txBox="1">
              <a:spLocks noChangeArrowheads="1"/>
            </p:cNvSpPr>
            <p:nvPr/>
          </p:nvSpPr>
          <p:spPr bwMode="auto">
            <a:xfrm>
              <a:off x="240" y="1875"/>
              <a:ext cx="1392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110000"/>
                </a:lnSpc>
                <a:spcAft>
                  <a:spcPct val="20000"/>
                </a:spcAft>
              </a:pPr>
              <a:r>
                <a:rPr lang="en-US" altLang="zh-TW" sz="2000">
                  <a:solidFill>
                    <a:srgbClr val="FF0000"/>
                  </a:solidFill>
                  <a:latin typeface="Arial" pitchFamily="34" charset="0"/>
                </a:rPr>
                <a:t>Sulphuric acid</a:t>
              </a:r>
            </a:p>
            <a:p>
              <a:pPr eaLnBrk="1" hangingPunct="1">
                <a:lnSpc>
                  <a:spcPct val="110000"/>
                </a:lnSpc>
                <a:spcAft>
                  <a:spcPct val="20000"/>
                </a:spcAft>
              </a:pPr>
              <a:r>
                <a:rPr lang="en-US" altLang="zh-TW" sz="2000">
                  <a:latin typeface="Arial" pitchFamily="34" charset="0"/>
                </a:rPr>
                <a:t>Sulphurous acid</a:t>
              </a:r>
            </a:p>
            <a:p>
              <a:pPr eaLnBrk="1" hangingPunct="1">
                <a:lnSpc>
                  <a:spcPct val="110000"/>
                </a:lnSpc>
                <a:spcAft>
                  <a:spcPct val="20000"/>
                </a:spcAft>
              </a:pPr>
              <a:r>
                <a:rPr lang="en-US" altLang="zh-TW" sz="2000">
                  <a:latin typeface="Arial" pitchFamily="34" charset="0"/>
                </a:rPr>
                <a:t>Carbonic acid</a:t>
              </a:r>
            </a:p>
            <a:p>
              <a:pPr eaLnBrk="1" hangingPunct="1">
                <a:lnSpc>
                  <a:spcPct val="110000"/>
                </a:lnSpc>
                <a:spcAft>
                  <a:spcPct val="20000"/>
                </a:spcAft>
              </a:pPr>
              <a:r>
                <a:rPr lang="en-US" altLang="zh-TW" sz="2000">
                  <a:latin typeface="Arial" pitchFamily="34" charset="0"/>
                </a:rPr>
                <a:t>Oxalic acid</a:t>
              </a:r>
              <a:endParaRPr lang="en-US" altLang="zh-TW">
                <a:latin typeface="Arial" pitchFamily="34" charset="0"/>
              </a:endParaRPr>
            </a:p>
          </p:txBody>
        </p:sp>
      </p:grpSp>
      <p:sp>
        <p:nvSpPr>
          <p:cNvPr id="64564" name="Text Box 52"/>
          <p:cNvSpPr txBox="1">
            <a:spLocks noChangeArrowheads="1"/>
          </p:cNvSpPr>
          <p:nvPr/>
        </p:nvSpPr>
        <p:spPr bwMode="auto">
          <a:xfrm>
            <a:off x="381000" y="5473700"/>
            <a:ext cx="8396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1600" b="1" i="1">
                <a:latin typeface="Arial" charset="0"/>
              </a:rPr>
              <a:t>                                                                             Acids in “red” are strong acids.</a:t>
            </a:r>
          </a:p>
        </p:txBody>
      </p:sp>
      <p:sp>
        <p:nvSpPr>
          <p:cNvPr id="64565" name="Text Box 53"/>
          <p:cNvSpPr txBox="1">
            <a:spLocks noChangeArrowheads="1"/>
          </p:cNvSpPr>
          <p:nvPr/>
        </p:nvSpPr>
        <p:spPr bwMode="auto">
          <a:xfrm>
            <a:off x="381000" y="6164263"/>
            <a:ext cx="8396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b="1">
                <a:solidFill>
                  <a:srgbClr val="339966"/>
                </a:solidFill>
                <a:latin typeface="Arial" charset="0"/>
              </a:rPr>
              <a:t>15.4  Basicity of an acid  </a:t>
            </a:r>
          </a:p>
        </p:txBody>
      </p: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381000" y="304800"/>
            <a:ext cx="8391525" cy="5002213"/>
            <a:chOff x="240" y="192"/>
            <a:chExt cx="5286" cy="3151"/>
          </a:xfrm>
        </p:grpSpPr>
        <p:sp>
          <p:nvSpPr>
            <p:cNvPr id="35846" name="Line 55"/>
            <p:cNvSpPr>
              <a:spLocks noChangeShapeType="1"/>
            </p:cNvSpPr>
            <p:nvPr/>
          </p:nvSpPr>
          <p:spPr bwMode="auto">
            <a:xfrm>
              <a:off x="242" y="196"/>
              <a:ext cx="5271" cy="0"/>
            </a:xfrm>
            <a:prstGeom prst="line">
              <a:avLst/>
            </a:prstGeom>
            <a:noFill/>
            <a:ln w="28575" cap="sq">
              <a:solidFill>
                <a:srgbClr val="7400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Line 56"/>
            <p:cNvSpPr>
              <a:spLocks noChangeShapeType="1"/>
            </p:cNvSpPr>
            <p:nvPr/>
          </p:nvSpPr>
          <p:spPr bwMode="auto">
            <a:xfrm>
              <a:off x="244" y="664"/>
              <a:ext cx="5282" cy="0"/>
            </a:xfrm>
            <a:prstGeom prst="line">
              <a:avLst/>
            </a:prstGeom>
            <a:noFill/>
            <a:ln w="28575">
              <a:solidFill>
                <a:srgbClr val="7400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Line 57"/>
            <p:cNvSpPr>
              <a:spLocks noChangeShapeType="1"/>
            </p:cNvSpPr>
            <p:nvPr/>
          </p:nvSpPr>
          <p:spPr bwMode="auto">
            <a:xfrm>
              <a:off x="244" y="1797"/>
              <a:ext cx="5282" cy="0"/>
            </a:xfrm>
            <a:prstGeom prst="line">
              <a:avLst/>
            </a:prstGeom>
            <a:noFill/>
            <a:ln w="12700">
              <a:solidFill>
                <a:srgbClr val="7400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Line 58"/>
            <p:cNvSpPr>
              <a:spLocks noChangeShapeType="1"/>
            </p:cNvSpPr>
            <p:nvPr/>
          </p:nvSpPr>
          <p:spPr bwMode="auto">
            <a:xfrm>
              <a:off x="244" y="2906"/>
              <a:ext cx="5282" cy="0"/>
            </a:xfrm>
            <a:prstGeom prst="line">
              <a:avLst/>
            </a:prstGeom>
            <a:noFill/>
            <a:ln w="12700">
              <a:solidFill>
                <a:srgbClr val="7400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Line 59"/>
            <p:cNvSpPr>
              <a:spLocks noChangeShapeType="1"/>
            </p:cNvSpPr>
            <p:nvPr/>
          </p:nvSpPr>
          <p:spPr bwMode="auto">
            <a:xfrm>
              <a:off x="240" y="3337"/>
              <a:ext cx="5278" cy="0"/>
            </a:xfrm>
            <a:prstGeom prst="line">
              <a:avLst/>
            </a:prstGeom>
            <a:noFill/>
            <a:ln w="28575" cap="sq">
              <a:solidFill>
                <a:srgbClr val="7400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Line 60"/>
            <p:cNvSpPr>
              <a:spLocks noChangeShapeType="1"/>
            </p:cNvSpPr>
            <p:nvPr/>
          </p:nvSpPr>
          <p:spPr bwMode="auto">
            <a:xfrm>
              <a:off x="240" y="204"/>
              <a:ext cx="0" cy="3128"/>
            </a:xfrm>
            <a:prstGeom prst="line">
              <a:avLst/>
            </a:prstGeom>
            <a:noFill/>
            <a:ln w="28575" cap="sq">
              <a:solidFill>
                <a:srgbClr val="7400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Line 61"/>
            <p:cNvSpPr>
              <a:spLocks noChangeShapeType="1"/>
            </p:cNvSpPr>
            <p:nvPr/>
          </p:nvSpPr>
          <p:spPr bwMode="auto">
            <a:xfrm>
              <a:off x="1572" y="192"/>
              <a:ext cx="0" cy="3151"/>
            </a:xfrm>
            <a:prstGeom prst="line">
              <a:avLst/>
            </a:prstGeom>
            <a:noFill/>
            <a:ln w="12700">
              <a:solidFill>
                <a:srgbClr val="7400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Line 62"/>
            <p:cNvSpPr>
              <a:spLocks noChangeShapeType="1"/>
            </p:cNvSpPr>
            <p:nvPr/>
          </p:nvSpPr>
          <p:spPr bwMode="auto">
            <a:xfrm>
              <a:off x="4584" y="192"/>
              <a:ext cx="0" cy="3151"/>
            </a:xfrm>
            <a:prstGeom prst="line">
              <a:avLst/>
            </a:prstGeom>
            <a:noFill/>
            <a:ln w="12700">
              <a:solidFill>
                <a:srgbClr val="7400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Line 63"/>
            <p:cNvSpPr>
              <a:spLocks noChangeShapeType="1"/>
            </p:cNvSpPr>
            <p:nvPr/>
          </p:nvSpPr>
          <p:spPr bwMode="auto">
            <a:xfrm>
              <a:off x="5517" y="196"/>
              <a:ext cx="0" cy="3140"/>
            </a:xfrm>
            <a:prstGeom prst="line">
              <a:avLst/>
            </a:prstGeom>
            <a:noFill/>
            <a:ln w="28575" cap="sq">
              <a:solidFill>
                <a:srgbClr val="7400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6934200" cy="4000500"/>
            <a:chOff x="576" y="192"/>
            <a:chExt cx="4368" cy="2520"/>
          </a:xfrm>
        </p:grpSpPr>
        <p:pic>
          <p:nvPicPr>
            <p:cNvPr id="36869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590"/>
            <a:stretch>
              <a:fillRect/>
            </a:stretch>
          </p:blipFill>
          <p:spPr bwMode="auto">
            <a:xfrm>
              <a:off x="576" y="192"/>
              <a:ext cx="4165" cy="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0" name="Text Box 4"/>
            <p:cNvSpPr txBox="1">
              <a:spLocks noChangeArrowheads="1"/>
            </p:cNvSpPr>
            <p:nvPr/>
          </p:nvSpPr>
          <p:spPr bwMode="auto">
            <a:xfrm>
              <a:off x="3240" y="1886"/>
              <a:ext cx="170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 b="1">
                  <a:latin typeface="Arial" pitchFamily="34" charset="0"/>
                </a:rPr>
                <a:t>only this hydrogen atom </a:t>
              </a:r>
              <a:r>
                <a:rPr lang="en-US" altLang="zh-TW" b="1" i="1">
                  <a:solidFill>
                    <a:srgbClr val="FF0000"/>
                  </a:solidFill>
                </a:rPr>
                <a:t>(connected with O)</a:t>
              </a:r>
              <a:r>
                <a:rPr lang="en-US" altLang="zh-TW"/>
                <a:t> </a:t>
              </a:r>
              <a:r>
                <a:rPr lang="en-US" altLang="zh-TW" sz="2000" b="1">
                  <a:latin typeface="Arial" pitchFamily="34" charset="0"/>
                </a:rPr>
                <a:t>can form hydrogen ion, H</a:t>
              </a:r>
              <a:r>
                <a:rPr lang="en-US" altLang="zh-TW" sz="2000" b="1" baseline="30000">
                  <a:latin typeface="Arial" pitchFamily="34" charset="0"/>
                </a:rPr>
                <a:t>+</a:t>
              </a:r>
              <a:r>
                <a:rPr lang="en-US" altLang="zh-TW" sz="2000" b="1">
                  <a:latin typeface="Arial" pitchFamily="34" charset="0"/>
                </a:rPr>
                <a:t>.</a:t>
              </a:r>
            </a:p>
          </p:txBody>
        </p:sp>
      </p:grp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81000" y="4552950"/>
            <a:ext cx="83962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1600" b="1">
                <a:latin typeface="Arial" pitchFamily="34" charset="0"/>
                <a:ea typeface="細明體" pitchFamily="49" charset="-120"/>
              </a:rPr>
              <a:t>Figure 15.12  </a:t>
            </a:r>
            <a:r>
              <a:rPr lang="en-US" altLang="zh-TW" sz="1600" b="1" i="1">
                <a:latin typeface="Arial" pitchFamily="34" charset="0"/>
              </a:rPr>
              <a:t>Ethanoic acid (CH</a:t>
            </a:r>
            <a:r>
              <a:rPr lang="en-US" altLang="zh-TW" sz="1600" b="1" i="1" baseline="-25000">
                <a:latin typeface="Arial" pitchFamily="34" charset="0"/>
              </a:rPr>
              <a:t>3</a:t>
            </a:r>
            <a:r>
              <a:rPr lang="en-US" altLang="zh-TW" sz="1600" b="1" i="1">
                <a:latin typeface="Arial" pitchFamily="34" charset="0"/>
              </a:rPr>
              <a:t>COOH) is monobasic because each molecule can only give one hydrogen ion.</a:t>
            </a:r>
            <a:endParaRPr lang="en-US" altLang="zh-TW" sz="1600">
              <a:latin typeface="Arial" pitchFamily="34" charset="0"/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381000" y="6164263"/>
            <a:ext cx="8396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b="1">
                <a:solidFill>
                  <a:srgbClr val="339966"/>
                </a:solidFill>
                <a:latin typeface="Arial" charset="0"/>
              </a:rPr>
              <a:t>15.4  Basicity of an acid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78486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900113" y="4724400"/>
            <a:ext cx="23764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Strong acid exists mainly as ions. It ionizes completely in water.</a:t>
            </a: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5651500" y="4797425"/>
            <a:ext cx="23764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Weak acid exists mainly in molecular forms, it contains less ions since it only slightly ionizes in water.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9628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00" indent="-952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600" b="1">
                <a:solidFill>
                  <a:srgbClr val="009900"/>
                </a:solidFill>
                <a:latin typeface="Times New Roman" pitchFamily="18" charset="0"/>
                <a:ea typeface="細明體" pitchFamily="49" charset="-120"/>
              </a:rPr>
              <a:t>15.5	CORROSIVE  NATURE  OF  CONCENTRATED ACIDS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81000" y="1403350"/>
            <a:ext cx="8396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zh-TW" sz="2200">
                <a:latin typeface="Arial" charset="0"/>
              </a:rPr>
              <a:t>All concentrated mineral acids are</a:t>
            </a:r>
            <a:r>
              <a:rPr lang="en-US" altLang="zh-TW" sz="2200" i="1">
                <a:latin typeface="Arial" charset="0"/>
              </a:rPr>
              <a:t> highly</a:t>
            </a:r>
            <a:r>
              <a:rPr lang="en-US" altLang="zh-TW" sz="2200">
                <a:latin typeface="Arial" charset="0"/>
              </a:rPr>
              <a:t> corrosive.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14550"/>
            <a:ext cx="36893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341813" y="4803775"/>
            <a:ext cx="44354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1600" b="1">
                <a:latin typeface="Arial" pitchFamily="34" charset="0"/>
                <a:ea typeface="細明體" pitchFamily="49" charset="-120"/>
              </a:rPr>
              <a:t>Figure 15.13</a:t>
            </a:r>
            <a:r>
              <a:rPr lang="en-US" altLang="zh-TW" sz="1600">
                <a:latin typeface="Arial" pitchFamily="34" charset="0"/>
                <a:ea typeface="細明體" pitchFamily="49" charset="-120"/>
              </a:rPr>
              <a:t>  </a:t>
            </a:r>
            <a:r>
              <a:rPr lang="en-US" altLang="zh-TW" sz="1600" b="1" i="1">
                <a:latin typeface="Arial" pitchFamily="34" charset="0"/>
                <a:ea typeface="細明體" pitchFamily="49" charset="-120"/>
              </a:rPr>
              <a:t>This hazard warning label means ‘corrosive’. Concentrated mineral acids always carry this label.</a:t>
            </a:r>
            <a:endParaRPr lang="en-US" altLang="zh-TW" sz="1600">
              <a:latin typeface="Arial" pitchFamily="34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81000" y="6164263"/>
            <a:ext cx="8396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b="1">
                <a:solidFill>
                  <a:srgbClr val="339966"/>
                </a:solidFill>
                <a:latin typeface="Arial" charset="0"/>
              </a:rPr>
              <a:t>15.5  Corrosive nature of concentrated acids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4427538" y="1303338"/>
            <a:ext cx="4716462" cy="3963987"/>
          </a:xfrm>
          <a:prstGeom prst="irregularSeal1">
            <a:avLst/>
          </a:prstGeom>
          <a:gradFill rotWithShape="0">
            <a:gsLst>
              <a:gs pos="0">
                <a:srgbClr val="CCFF66"/>
              </a:gs>
              <a:gs pos="100000">
                <a:srgbClr val="FFCC99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altLang="zh-TW" sz="2800" b="1">
                <a:solidFill>
                  <a:srgbClr val="003399"/>
                </a:solidFill>
                <a:latin typeface="Arial" charset="0"/>
                <a:ea typeface="標楷體" pitchFamily="65" charset="-120"/>
              </a:rPr>
              <a:t>High acidity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zh-TW" sz="2800">
                <a:latin typeface="Arial" charset="0"/>
                <a:ea typeface="細明體" pitchFamily="49" charset="-120"/>
              </a:rPr>
              <a:t>(High concentration of H</a:t>
            </a:r>
            <a:r>
              <a:rPr lang="en-US" altLang="zh-TW" sz="2800" baseline="30000">
                <a:latin typeface="Arial" charset="0"/>
                <a:ea typeface="細明體" pitchFamily="49" charset="-120"/>
              </a:rPr>
              <a:t>+</a:t>
            </a:r>
            <a:r>
              <a:rPr lang="en-US" altLang="zh-TW" sz="2800">
                <a:latin typeface="Arial" charset="0"/>
                <a:ea typeface="細明體" pitchFamily="49" charset="-120"/>
              </a:rPr>
              <a:t> 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61950" y="5172075"/>
            <a:ext cx="841533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1600" b="1">
                <a:latin typeface="Arial" pitchFamily="34" charset="0"/>
                <a:ea typeface="細明體" pitchFamily="49" charset="-120"/>
              </a:rPr>
              <a:t>Figure 15.14  </a:t>
            </a:r>
            <a:r>
              <a:rPr lang="en-US" altLang="zh-TW" sz="1600" b="1" i="1">
                <a:latin typeface="Arial" pitchFamily="34" charset="0"/>
                <a:ea typeface="細明體" pitchFamily="49" charset="-120"/>
              </a:rPr>
              <a:t>Holes appear in clothes in contact with concentrated sulphuric acid.</a:t>
            </a:r>
            <a:endParaRPr lang="en-US" altLang="zh-TW" sz="1600">
              <a:latin typeface="Arial" pitchFamily="34" charset="0"/>
            </a:endParaRPr>
          </a:p>
        </p:txBody>
      </p:sp>
      <p:pic>
        <p:nvPicPr>
          <p:cNvPr id="67587" name="Picture 3" descr="F19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4800"/>
            <a:ext cx="7862888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81000" y="6164263"/>
            <a:ext cx="8396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b="1">
                <a:solidFill>
                  <a:srgbClr val="339966"/>
                </a:solidFill>
                <a:latin typeface="Arial" charset="0"/>
              </a:rPr>
              <a:t>15.5  Corrosive nature of concentrated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38150" y="5100638"/>
            <a:ext cx="73152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40000"/>
              </a:spcAft>
            </a:pPr>
            <a:r>
              <a:rPr lang="en-US" altLang="zh-TW" sz="1600" b="1">
                <a:latin typeface="Arial" pitchFamily="34" charset="0"/>
                <a:ea typeface="細明體" pitchFamily="49" charset="-120"/>
              </a:rPr>
              <a:t>Figure 15.15  </a:t>
            </a:r>
            <a:r>
              <a:rPr lang="en-US" altLang="zh-TW" sz="1600" b="1" i="1">
                <a:latin typeface="Arial" pitchFamily="34" charset="0"/>
              </a:rPr>
              <a:t>Concentrated mineral acids are highly corrosive.</a:t>
            </a:r>
            <a:endParaRPr lang="en-US" altLang="zh-TW" sz="1600">
              <a:latin typeface="Arial" pitchFamily="34" charset="0"/>
            </a:endParaRPr>
          </a:p>
        </p:txBody>
      </p:sp>
      <p:pic>
        <p:nvPicPr>
          <p:cNvPr id="68611" name="Picture 3" descr="F19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"/>
          <a:stretch>
            <a:fillRect/>
          </a:stretch>
        </p:blipFill>
        <p:spPr bwMode="auto">
          <a:xfrm>
            <a:off x="933450" y="304800"/>
            <a:ext cx="7202488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81000" y="6164263"/>
            <a:ext cx="8396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b="1">
                <a:solidFill>
                  <a:srgbClr val="339966"/>
                </a:solidFill>
                <a:latin typeface="Arial" charset="0"/>
              </a:rPr>
              <a:t>15.5  Corrosive nature of concentrated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2400" b="1">
                <a:solidFill>
                  <a:srgbClr val="CC3300"/>
                </a:solidFill>
                <a:latin typeface="Times New Roman" pitchFamily="18" charset="0"/>
              </a:rPr>
              <a:t>CONCENTRATED  HYDROCHLORIC  ACID</a:t>
            </a:r>
            <a:endParaRPr lang="en-US" altLang="zh-TW" sz="20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81000" y="876300"/>
            <a:ext cx="8382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defTabSz="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defTabSz="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defTabSz="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defTabSz="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endParaRPr lang="en-US" altLang="zh-TW" sz="2200">
              <a:latin typeface="Arial" pitchFamily="34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altLang="zh-TW" sz="2200">
              <a:latin typeface="Arial" pitchFamily="34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81000" y="6164263"/>
            <a:ext cx="8396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b="1">
                <a:solidFill>
                  <a:srgbClr val="339966"/>
                </a:solidFill>
                <a:latin typeface="Arial" charset="0"/>
              </a:rPr>
              <a:t>15.5  Corrosive nature of concentrated acids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81000" y="2852738"/>
            <a:ext cx="7600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200">
                <a:latin typeface="Arial" pitchFamily="34" charset="0"/>
                <a:sym typeface="Symbol" pitchFamily="18" charset="2"/>
              </a:rPr>
              <a:t>  </a:t>
            </a:r>
            <a:r>
              <a:rPr lang="en-US" altLang="zh-TW" sz="2200">
                <a:latin typeface="Arial" pitchFamily="34" charset="0"/>
              </a:rPr>
              <a:t>gives out white fumes (acid mist) in air.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81000" y="2263775"/>
            <a:ext cx="7162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200">
                <a:latin typeface="Arial" pitchFamily="34" charset="0"/>
                <a:sym typeface="Symbol" pitchFamily="18" charset="2"/>
              </a:rPr>
              <a:t></a:t>
            </a:r>
            <a:r>
              <a:rPr lang="en-US" altLang="zh-TW" sz="2200">
                <a:latin typeface="Arial" pitchFamily="34" charset="0"/>
              </a:rPr>
              <a:t>  a colourless liquid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81000" y="1709738"/>
            <a:ext cx="7467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200">
                <a:latin typeface="Arial" pitchFamily="34" charset="0"/>
                <a:sym typeface="Symbol" pitchFamily="18" charset="2"/>
              </a:rPr>
              <a:t>  35% by mass (~11 M)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81000" y="1104900"/>
            <a:ext cx="73294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200">
                <a:latin typeface="Arial" pitchFamily="34" charset="0"/>
                <a:sym typeface="Symbol" pitchFamily="18" charset="2"/>
              </a:rPr>
              <a:t>  </a:t>
            </a:r>
            <a:r>
              <a:rPr lang="en-US" altLang="zh-TW" sz="2200">
                <a:latin typeface="Arial" pitchFamily="34" charset="0"/>
              </a:rPr>
              <a:t>an aqueous solution of hydrogen chloride gas</a:t>
            </a:r>
          </a:p>
        </p:txBody>
      </p:sp>
      <p:pic>
        <p:nvPicPr>
          <p:cNvPr id="69641" name="Picture 9" descr="F19-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5" b="8138"/>
          <a:stretch>
            <a:fillRect/>
          </a:stretch>
        </p:blipFill>
        <p:spPr bwMode="auto">
          <a:xfrm>
            <a:off x="5651500" y="2708275"/>
            <a:ext cx="28987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utoUpdateAnimBg="0"/>
      <p:bldP spid="69638" grpId="0" autoUpdateAnimBg="0"/>
      <p:bldP spid="69639" grpId="0" autoUpdateAnimBg="0"/>
      <p:bldP spid="6964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77200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defTabSz="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defTabSz="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defTabSz="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defTabSz="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defTabSz="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2200">
                <a:latin typeface="Arial" pitchFamily="34" charset="0"/>
                <a:sym typeface="Symbol" pitchFamily="18" charset="2"/>
              </a:rPr>
              <a:t></a:t>
            </a:r>
            <a:r>
              <a:rPr lang="en-US" altLang="zh-TW" sz="2200">
                <a:latin typeface="Arial" pitchFamily="34" charset="0"/>
              </a:rPr>
              <a:t> 	Con HCl reacts with metals, carbonates, oxide in the same way as the dilute acid, but at a </a:t>
            </a:r>
            <a:r>
              <a:rPr lang="en-US" altLang="zh-TW" sz="2200" i="1">
                <a:latin typeface="Arial" pitchFamily="34" charset="0"/>
              </a:rPr>
              <a:t>faster</a:t>
            </a:r>
            <a:r>
              <a:rPr lang="en-US" altLang="zh-TW" sz="2200">
                <a:latin typeface="Arial" pitchFamily="34" charset="0"/>
              </a:rPr>
              <a:t> rate. 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39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2400" b="1">
                <a:solidFill>
                  <a:srgbClr val="0000CC"/>
                </a:solidFill>
                <a:latin typeface="Times New Roman" pitchFamily="18" charset="0"/>
              </a:rPr>
              <a:t>Corrosiveness explained</a:t>
            </a:r>
            <a:endParaRPr lang="en-US" altLang="zh-TW" sz="2400">
              <a:latin typeface="Arial" charset="0"/>
            </a:endParaRP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381000" y="1654175"/>
            <a:ext cx="83962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71500" indent="-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200">
                <a:latin typeface="Arial" pitchFamily="34" charset="0"/>
                <a:sym typeface="Symbol" pitchFamily="18" charset="2"/>
              </a:rPr>
              <a:t></a:t>
            </a:r>
            <a:r>
              <a:rPr lang="en-US" altLang="zh-TW" sz="2200">
                <a:latin typeface="Arial" pitchFamily="34" charset="0"/>
              </a:rPr>
              <a:t> 	The </a:t>
            </a:r>
            <a:r>
              <a:rPr lang="en-US" altLang="zh-TW" sz="2200" i="1">
                <a:latin typeface="Arial" pitchFamily="34" charset="0"/>
              </a:rPr>
              <a:t>acidity</a:t>
            </a:r>
            <a:r>
              <a:rPr lang="en-US" altLang="zh-TW" sz="2200">
                <a:latin typeface="Arial" pitchFamily="34" charset="0"/>
              </a:rPr>
              <a:t>  increases as concentration increases.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0458C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0458C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1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2400" b="1">
                <a:solidFill>
                  <a:srgbClr val="CC3300"/>
                </a:solidFill>
                <a:latin typeface="Times New Roman" pitchFamily="18" charset="0"/>
              </a:rPr>
              <a:t>CONCENTRATED  NITRIC  ACID </a:t>
            </a:r>
            <a:endParaRPr lang="en-US" altLang="zh-TW" sz="20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81000" y="876300"/>
            <a:ext cx="8101013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2200">
                <a:latin typeface="Arial" pitchFamily="34" charset="0"/>
              </a:rPr>
              <a:t>Ordinary concentrated nitric acid (about 16 M) contains about 70 % nitric acid by  mass. It is a colourless liquid, but often turns yellow on storage.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1000" y="6164263"/>
            <a:ext cx="8396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b="1">
                <a:solidFill>
                  <a:srgbClr val="339966"/>
                </a:solidFill>
                <a:latin typeface="Arial" charset="0"/>
              </a:rPr>
              <a:t>15.5  Corrosive nature of concentrated acids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2538413"/>
            <a:ext cx="8375650" cy="1330325"/>
            <a:chOff x="240" y="1419"/>
            <a:chExt cx="5276" cy="838"/>
          </a:xfrm>
        </p:grpSpPr>
        <p:grpSp>
          <p:nvGrpSpPr>
            <p:cNvPr id="44038" name="Group 6"/>
            <p:cNvGrpSpPr>
              <a:grpSpLocks/>
            </p:cNvGrpSpPr>
            <p:nvPr/>
          </p:nvGrpSpPr>
          <p:grpSpPr bwMode="auto">
            <a:xfrm>
              <a:off x="240" y="1518"/>
              <a:ext cx="5276" cy="395"/>
              <a:chOff x="240" y="1230"/>
              <a:chExt cx="5276" cy="395"/>
            </a:xfrm>
          </p:grpSpPr>
          <p:sp>
            <p:nvSpPr>
              <p:cNvPr id="73735" name="Text Box 7"/>
              <p:cNvSpPr txBox="1">
                <a:spLocks noChangeArrowheads="1"/>
              </p:cNvSpPr>
              <p:nvPr/>
            </p:nvSpPr>
            <p:spPr bwMode="auto">
              <a:xfrm>
                <a:off x="240" y="1230"/>
                <a:ext cx="5276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ct val="40000"/>
                  </a:spcAft>
                  <a:defRPr/>
                </a:pPr>
                <a:r>
                  <a:rPr lang="en-US" altLang="zh-TW" sz="2200">
                    <a:latin typeface="Arial" charset="0"/>
                  </a:rPr>
                  <a:t>4HNO</a:t>
                </a:r>
                <a:r>
                  <a:rPr lang="en-US" altLang="zh-TW" sz="2200" baseline="-25000">
                    <a:latin typeface="Arial" charset="0"/>
                  </a:rPr>
                  <a:t>3 </a:t>
                </a:r>
                <a:r>
                  <a:rPr lang="en-US" altLang="zh-TW" sz="2200">
                    <a:latin typeface="Arial" charset="0"/>
                  </a:rPr>
                  <a:t>(aq)                2H</a:t>
                </a:r>
                <a:r>
                  <a:rPr lang="en-US" altLang="zh-TW" sz="2200" baseline="-25000">
                    <a:latin typeface="Arial" charset="0"/>
                  </a:rPr>
                  <a:t>2</a:t>
                </a:r>
                <a:r>
                  <a:rPr lang="en-US" altLang="zh-TW" sz="2200">
                    <a:latin typeface="Arial" charset="0"/>
                  </a:rPr>
                  <a:t>O (l) + 2NO</a:t>
                </a:r>
                <a:r>
                  <a:rPr lang="en-US" altLang="zh-TW" sz="2200" baseline="-25000">
                    <a:latin typeface="Arial" charset="0"/>
                  </a:rPr>
                  <a:t>2 </a:t>
                </a:r>
                <a:r>
                  <a:rPr lang="en-US" altLang="zh-TW" sz="2200">
                    <a:latin typeface="Arial" charset="0"/>
                  </a:rPr>
                  <a:t>(g) + O</a:t>
                </a:r>
                <a:r>
                  <a:rPr lang="en-US" altLang="zh-TW" sz="2200" baseline="-25000">
                    <a:latin typeface="Arial" charset="0"/>
                  </a:rPr>
                  <a:t>2</a:t>
                </a:r>
                <a:r>
                  <a:rPr lang="en-US" altLang="zh-TW" sz="2200">
                    <a:latin typeface="Arial" charset="0"/>
                  </a:rPr>
                  <a:t> (g)</a:t>
                </a:r>
              </a:p>
            </p:txBody>
          </p:sp>
          <p:sp>
            <p:nvSpPr>
              <p:cNvPr id="44042" name="Line 8"/>
              <p:cNvSpPr>
                <a:spLocks noChangeShapeType="1"/>
              </p:cNvSpPr>
              <p:nvPr/>
            </p:nvSpPr>
            <p:spPr bwMode="auto">
              <a:xfrm>
                <a:off x="1968" y="1392"/>
                <a:ext cx="56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39" name="Text Box 9"/>
            <p:cNvSpPr txBox="1">
              <a:spLocks noChangeArrowheads="1"/>
            </p:cNvSpPr>
            <p:nvPr/>
          </p:nvSpPr>
          <p:spPr bwMode="auto">
            <a:xfrm>
              <a:off x="2977" y="1777"/>
              <a:ext cx="154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2200" b="1">
                  <a:solidFill>
                    <a:schemeClr val="accent2"/>
                  </a:solidFill>
                  <a:latin typeface="Arial" pitchFamily="34" charset="0"/>
                </a:rPr>
                <a:t>a yellowish brown gas</a:t>
              </a:r>
            </a:p>
          </p:txBody>
        </p:sp>
        <p:sp>
          <p:nvSpPr>
            <p:cNvPr id="44040" name="Text Box 10"/>
            <p:cNvSpPr txBox="1">
              <a:spLocks noChangeArrowheads="1"/>
            </p:cNvSpPr>
            <p:nvPr/>
          </p:nvSpPr>
          <p:spPr bwMode="auto">
            <a:xfrm>
              <a:off x="1920" y="1419"/>
              <a:ext cx="6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2200" b="1">
                  <a:latin typeface="Arial" pitchFamily="34" charset="0"/>
                </a:rPr>
                <a:t>light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0458C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19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8"/>
          <a:stretch>
            <a:fillRect/>
          </a:stretch>
        </p:blipFill>
        <p:spPr bwMode="auto">
          <a:xfrm>
            <a:off x="914400" y="304800"/>
            <a:ext cx="7202488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81000" y="5026025"/>
            <a:ext cx="83962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1600" b="1">
                <a:latin typeface="Arial" pitchFamily="34" charset="0"/>
                <a:ea typeface="細明體" pitchFamily="49" charset="-120"/>
              </a:rPr>
              <a:t>Figure 15.17  </a:t>
            </a:r>
            <a:r>
              <a:rPr lang="en-US" altLang="zh-TW" sz="1600" b="1" i="1">
                <a:latin typeface="Arial" pitchFamily="34" charset="0"/>
              </a:rPr>
              <a:t>Concentrated nitric acid is a colourless or pale yellow liquid. It is kept in a brown bottle since it would decompose much more quickly in light.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81000" y="6164263"/>
            <a:ext cx="8396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b="1">
                <a:solidFill>
                  <a:srgbClr val="339966"/>
                </a:solidFill>
                <a:latin typeface="Arial" charset="0"/>
              </a:rPr>
              <a:t>15.5  Corrosive nature of concentrated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981075"/>
            <a:ext cx="76962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/>
              <a:t>Mineral acids (in organic acids)</a:t>
            </a:r>
          </a:p>
          <a:p>
            <a:pPr eaLnBrk="1" hangingPunct="1"/>
            <a:r>
              <a:rPr lang="en-US" altLang="zh-TW" smtClean="0"/>
              <a:t>Hydrochloric acid, HCl </a:t>
            </a:r>
          </a:p>
          <a:p>
            <a:pPr eaLnBrk="1" hangingPunct="1"/>
            <a:r>
              <a:rPr lang="en-US" altLang="zh-TW" smtClean="0"/>
              <a:t>Sulphuric acid, H</a:t>
            </a:r>
            <a:r>
              <a:rPr lang="en-US" altLang="zh-TW" baseline="-25000" smtClean="0"/>
              <a:t>2</a:t>
            </a:r>
            <a:r>
              <a:rPr lang="en-US" altLang="zh-TW" smtClean="0"/>
              <a:t>SO</a:t>
            </a:r>
            <a:r>
              <a:rPr lang="en-US" altLang="zh-TW" baseline="-25000" smtClean="0"/>
              <a:t>4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Nitric acid,HNO</a:t>
            </a:r>
            <a:r>
              <a:rPr lang="en-US" altLang="zh-TW" baseline="-25000" smtClean="0"/>
              <a:t>3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Carbonic acid, H</a:t>
            </a:r>
            <a:r>
              <a:rPr lang="en-US" altLang="zh-TW" baseline="-25000" smtClean="0"/>
              <a:t>2</a:t>
            </a:r>
            <a:r>
              <a:rPr lang="en-US" altLang="zh-TW" smtClean="0"/>
              <a:t>CO</a:t>
            </a:r>
            <a:r>
              <a:rPr lang="en-US" altLang="zh-TW" baseline="-25000" smtClean="0"/>
              <a:t>3</a:t>
            </a:r>
          </a:p>
          <a:p>
            <a:pPr eaLnBrk="1" hangingPunct="1"/>
            <a:endParaRPr lang="en-US" altLang="zh-TW" baseline="-25000" smtClean="0"/>
          </a:p>
          <a:p>
            <a:pPr eaLnBrk="1" hangingPunct="1">
              <a:buFontTx/>
              <a:buNone/>
            </a:pPr>
            <a:r>
              <a:rPr lang="en-US" altLang="zh-TW" smtClean="0"/>
              <a:t>Others mainly are organic acids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39975" y="5589588"/>
            <a:ext cx="5688013" cy="466725"/>
          </a:xfrm>
          <a:prstGeom prst="rect">
            <a:avLst/>
          </a:prstGeom>
          <a:solidFill>
            <a:srgbClr val="00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chemeClr val="tx2"/>
                </a:solidFill>
                <a:latin typeface="Arial" pitchFamily="34" charset="0"/>
              </a:rPr>
              <a:t>Acids – H containing covalent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81000" y="6164263"/>
            <a:ext cx="8396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b="1">
                <a:solidFill>
                  <a:srgbClr val="339966"/>
                </a:solidFill>
                <a:latin typeface="Arial" charset="0"/>
              </a:rPr>
              <a:t>15.5  Corrosive nature of concentrated acids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2400" b="1">
                <a:solidFill>
                  <a:srgbClr val="0000CC"/>
                </a:solidFill>
                <a:latin typeface="Times New Roman" pitchFamily="18" charset="0"/>
              </a:rPr>
              <a:t>Corrosiveness explained</a:t>
            </a:r>
            <a:endParaRPr lang="en-US" altLang="zh-TW" sz="240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81000" y="825500"/>
            <a:ext cx="8396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71500" indent="-571500" defTabSz="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defTabSz="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defTabSz="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defTabSz="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defTabSz="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2200">
                <a:latin typeface="Arial" pitchFamily="34" charset="0"/>
                <a:sym typeface="Symbol" pitchFamily="18" charset="2"/>
              </a:rPr>
              <a:t>	</a:t>
            </a:r>
            <a:r>
              <a:rPr lang="en-US" altLang="zh-TW" sz="2200">
                <a:latin typeface="Arial" pitchFamily="34" charset="0"/>
              </a:rPr>
              <a:t>Conc. nitric acid shows the usual acidic properties, </a:t>
            </a:r>
            <a:r>
              <a:rPr lang="en-US" altLang="zh-TW" sz="2200">
                <a:solidFill>
                  <a:srgbClr val="FF3300"/>
                </a:solidFill>
                <a:latin typeface="Arial" pitchFamily="34" charset="0"/>
              </a:rPr>
              <a:t>except towards metals</a:t>
            </a:r>
            <a:endParaRPr lang="en-US" altLang="zh-TW" sz="2200">
              <a:latin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2678113"/>
            <a:ext cx="4116388" cy="3429000"/>
            <a:chOff x="48" y="1459"/>
            <a:chExt cx="2593" cy="2160"/>
          </a:xfrm>
        </p:grpSpPr>
        <p:sp>
          <p:nvSpPr>
            <p:cNvPr id="75782" name="AutoShape 6"/>
            <p:cNvSpPr>
              <a:spLocks noChangeArrowheads="1"/>
            </p:cNvSpPr>
            <p:nvPr/>
          </p:nvSpPr>
          <p:spPr bwMode="auto">
            <a:xfrm>
              <a:off x="48" y="1459"/>
              <a:ext cx="2593" cy="2160"/>
            </a:xfrm>
            <a:prstGeom prst="irregularSeal1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783" name="Text Box 7"/>
            <p:cNvSpPr txBox="1">
              <a:spLocks noChangeArrowheads="1"/>
            </p:cNvSpPr>
            <p:nvPr/>
          </p:nvSpPr>
          <p:spPr bwMode="auto">
            <a:xfrm>
              <a:off x="384" y="2020"/>
              <a:ext cx="1884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pPr indent="285750" algn="ctr">
                <a:spcBef>
                  <a:spcPct val="50000"/>
                </a:spcBef>
                <a:defRPr/>
              </a:pPr>
              <a:r>
                <a:rPr lang="en-US" altLang="zh-TW" sz="2800">
                  <a:solidFill>
                    <a:srgbClr val="003300"/>
                  </a:solidFill>
                  <a:latin typeface="Arial" charset="0"/>
                  <a:ea typeface="細明體" pitchFamily="49" charset="-120"/>
                </a:rPr>
                <a:t>Conc. nitric acid is </a:t>
              </a:r>
              <a:r>
                <a:rPr lang="en-US" altLang="zh-TW" sz="2800" b="1">
                  <a:solidFill>
                    <a:srgbClr val="003300"/>
                  </a:solidFill>
                  <a:latin typeface="Arial" charset="0"/>
                  <a:ea typeface="細明體" pitchFamily="49" charset="-120"/>
                </a:rPr>
                <a:t>highly corrosive</a:t>
              </a:r>
              <a:endParaRPr lang="en-US" altLang="zh-TW" sz="2800" b="1">
                <a:solidFill>
                  <a:srgbClr val="FF0066"/>
                </a:solidFill>
                <a:latin typeface="Arial" charset="0"/>
                <a:ea typeface="細明體" pitchFamily="49" charset="-120"/>
              </a:endParaRPr>
            </a:p>
          </p:txBody>
        </p:sp>
      </p:grp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4438650" y="4152900"/>
            <a:ext cx="857250" cy="647700"/>
          </a:xfrm>
          <a:prstGeom prst="rightArrow">
            <a:avLst>
              <a:gd name="adj1" fmla="val 50000"/>
              <a:gd name="adj2" fmla="val 33088"/>
            </a:avLst>
          </a:prstGeom>
          <a:gradFill rotWithShape="0">
            <a:gsLst>
              <a:gs pos="0">
                <a:srgbClr val="0066FF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5254625" y="2928938"/>
            <a:ext cx="3735388" cy="2857500"/>
          </a:xfrm>
          <a:prstGeom prst="irregularSeal1">
            <a:avLst/>
          </a:prstGeom>
          <a:gradFill rotWithShape="0">
            <a:gsLst>
              <a:gs pos="0">
                <a:srgbClr val="CC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200" b="1">
                <a:solidFill>
                  <a:srgbClr val="FF0066"/>
                </a:solidFill>
                <a:latin typeface="Arial" pitchFamily="34" charset="0"/>
                <a:ea typeface="標楷體" pitchFamily="65" charset="-120"/>
              </a:rPr>
              <a:t>oxidizing </a:t>
            </a:r>
          </a:p>
          <a:p>
            <a:pPr algn="ctr"/>
            <a:r>
              <a:rPr lang="en-US" altLang="zh-TW" sz="3200" b="1">
                <a:solidFill>
                  <a:srgbClr val="FF0066"/>
                </a:solidFill>
                <a:latin typeface="Arial" pitchFamily="34" charset="0"/>
                <a:ea typeface="標楷體" pitchFamily="65" charset="-120"/>
              </a:rPr>
              <a:t>properties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381000" y="1781175"/>
            <a:ext cx="83962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71500" indent="-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TW" sz="2200">
                <a:latin typeface="Arial" pitchFamily="34" charset="0"/>
                <a:sym typeface="Symbol" pitchFamily="18" charset="2"/>
              </a:rPr>
              <a:t></a:t>
            </a:r>
            <a:r>
              <a:rPr lang="en-US" altLang="zh-TW" sz="2200">
                <a:latin typeface="Arial" pitchFamily="34" charset="0"/>
              </a:rPr>
              <a:t>    	Very dilute nitric acid is not corrosive, but concentrated nitric acid is very corrosive.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0458C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0458C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  <p:bldP spid="75784" grpId="0" animBg="1"/>
      <p:bldP spid="75785" grpId="0" animBg="1" autoUpdateAnimBg="0"/>
      <p:bldP spid="7578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2400" b="1">
                <a:solidFill>
                  <a:srgbClr val="CC3300"/>
                </a:solidFill>
                <a:latin typeface="Times New Roman" pitchFamily="18" charset="0"/>
              </a:rPr>
              <a:t>CONCENTRATED  SULPHURIC  ACID</a:t>
            </a:r>
            <a:endParaRPr lang="en-US" altLang="zh-TW" sz="20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81000" y="876300"/>
            <a:ext cx="8382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2200">
                <a:latin typeface="Arial" pitchFamily="34" charset="0"/>
              </a:rPr>
              <a:t>Ordinary </a:t>
            </a:r>
            <a:r>
              <a:rPr lang="en-US" altLang="zh-TW" sz="2200" i="1">
                <a:latin typeface="Arial" pitchFamily="34" charset="0"/>
              </a:rPr>
              <a:t>concentrated</a:t>
            </a:r>
            <a:r>
              <a:rPr lang="en-US" altLang="zh-TW" sz="2200">
                <a:latin typeface="Arial" pitchFamily="34" charset="0"/>
              </a:rPr>
              <a:t> sulphuric acid (about 18 M) is a colourless oily liquid.</a:t>
            </a:r>
          </a:p>
        </p:txBody>
      </p:sp>
      <p:pic>
        <p:nvPicPr>
          <p:cNvPr id="76804" name="Picture 4" descr="F19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7"/>
          <a:stretch>
            <a:fillRect/>
          </a:stretch>
        </p:blipFill>
        <p:spPr bwMode="auto">
          <a:xfrm>
            <a:off x="2076450" y="1717675"/>
            <a:ext cx="4697413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95300" y="5448300"/>
            <a:ext cx="73152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1600" b="1">
                <a:latin typeface="Arial" pitchFamily="34" charset="0"/>
                <a:ea typeface="細明體" pitchFamily="49" charset="-120"/>
              </a:rPr>
              <a:t>Figure 15.18  </a:t>
            </a:r>
            <a:r>
              <a:rPr lang="en-US" altLang="zh-TW" sz="1600" b="1" i="1">
                <a:latin typeface="Arial" pitchFamily="34" charset="0"/>
              </a:rPr>
              <a:t>Concentrated sulphuric acid is a colourless oily liquid.</a:t>
            </a:r>
            <a:endParaRPr lang="en-US" altLang="zh-TW" sz="1600">
              <a:latin typeface="Arial" pitchFamily="34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81000" y="6164263"/>
            <a:ext cx="8396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b="1">
                <a:solidFill>
                  <a:srgbClr val="339966"/>
                </a:solidFill>
                <a:latin typeface="Arial" charset="0"/>
              </a:rPr>
              <a:t>15.5  Corrosive nature of concentrated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9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altLang="zh-TW" sz="2400" b="1">
                <a:solidFill>
                  <a:srgbClr val="0000CC"/>
                </a:solidFill>
                <a:latin typeface="Times New Roman" pitchFamily="18" charset="0"/>
              </a:rPr>
              <a:t>Corrosiveness explained</a:t>
            </a:r>
            <a:endParaRPr lang="en-US" altLang="zh-TW" sz="2400" b="1" i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81000" y="6164263"/>
            <a:ext cx="8396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b="1">
                <a:solidFill>
                  <a:srgbClr val="339966"/>
                </a:solidFill>
                <a:latin typeface="Arial" charset="0"/>
              </a:rPr>
              <a:t>15.5  Corrosive nature of concentrated acids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81000" y="704850"/>
            <a:ext cx="83962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71500" indent="-571500" defTabSz="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defTabSz="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defTabSz="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defTabSz="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defTabSz="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40000"/>
              </a:spcAft>
            </a:pPr>
            <a:r>
              <a:rPr lang="en-US" altLang="zh-TW" sz="2200">
                <a:latin typeface="Arial" pitchFamily="34" charset="0"/>
                <a:sym typeface="Symbol" pitchFamily="18" charset="2"/>
              </a:rPr>
              <a:t></a:t>
            </a:r>
            <a:r>
              <a:rPr lang="en-US" altLang="zh-TW" sz="2200">
                <a:latin typeface="Arial" pitchFamily="34" charset="0"/>
              </a:rPr>
              <a:t> 	</a:t>
            </a:r>
            <a:r>
              <a:rPr lang="en-US" altLang="zh-TW" sz="2200">
                <a:latin typeface="Arial" pitchFamily="34" charset="0"/>
                <a:ea typeface="細明體" pitchFamily="49" charset="-120"/>
              </a:rPr>
              <a:t>Concentrated sulphuric acid has the usual acidic properties, </a:t>
            </a:r>
            <a:r>
              <a:rPr lang="en-US" altLang="zh-TW" sz="2200">
                <a:solidFill>
                  <a:srgbClr val="FF3300"/>
                </a:solidFill>
                <a:latin typeface="Arial" pitchFamily="34" charset="0"/>
                <a:ea typeface="細明體" pitchFamily="49" charset="-120"/>
              </a:rPr>
              <a:t>except towards metals</a:t>
            </a:r>
            <a:r>
              <a:rPr lang="en-US" altLang="zh-TW" sz="2200">
                <a:latin typeface="Arial" pitchFamily="34" charset="0"/>
                <a:ea typeface="細明體" pitchFamily="49" charset="-120"/>
              </a:rPr>
              <a:t>. </a:t>
            </a:r>
            <a:endParaRPr lang="en-US" altLang="zh-TW" sz="22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81000" y="1724025"/>
            <a:ext cx="83962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71500" indent="-5715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TW" sz="2200">
                <a:latin typeface="Arial" pitchFamily="34" charset="0"/>
                <a:sym typeface="Symbol" pitchFamily="18" charset="2"/>
              </a:rPr>
              <a:t>	</a:t>
            </a:r>
            <a:r>
              <a:rPr lang="en-US" altLang="zh-TW" sz="2200">
                <a:latin typeface="Arial" pitchFamily="34" charset="0"/>
              </a:rPr>
              <a:t>Dilute sulphuric acid is irritant, but concentrated sulphuric acid is very corrosive.</a:t>
            </a: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2859088" y="2914650"/>
            <a:ext cx="3562350" cy="809625"/>
          </a:xfrm>
          <a:prstGeom prst="flowChartAlternateProcess">
            <a:avLst/>
          </a:prstGeom>
          <a:gradFill rotWithShape="0">
            <a:gsLst>
              <a:gs pos="0">
                <a:srgbClr val="FF9933"/>
              </a:gs>
              <a:gs pos="50000">
                <a:srgbClr val="FFCCCC"/>
              </a:gs>
              <a:gs pos="100000">
                <a:srgbClr val="FF9933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TW" sz="3000" b="1">
                <a:latin typeface="Arial" pitchFamily="34" charset="0"/>
              </a:rPr>
              <a:t>Corrosiveness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6250" y="4137025"/>
            <a:ext cx="3886200" cy="1582738"/>
            <a:chOff x="240" y="1670"/>
            <a:chExt cx="2448" cy="1251"/>
          </a:xfrm>
        </p:grpSpPr>
        <p:sp>
          <p:nvSpPr>
            <p:cNvPr id="48139" name="AutoShape 8"/>
            <p:cNvSpPr>
              <a:spLocks noChangeArrowheads="1"/>
            </p:cNvSpPr>
            <p:nvPr/>
          </p:nvSpPr>
          <p:spPr bwMode="auto">
            <a:xfrm>
              <a:off x="240" y="1963"/>
              <a:ext cx="2448" cy="958"/>
            </a:xfrm>
            <a:prstGeom prst="flowChartDecision">
              <a:avLst/>
            </a:prstGeom>
            <a:gradFill rotWithShape="0">
              <a:gsLst>
                <a:gs pos="0">
                  <a:srgbClr val="FFCCFF"/>
                </a:gs>
                <a:gs pos="50000">
                  <a:srgbClr val="765E76"/>
                </a:gs>
                <a:gs pos="100000">
                  <a:srgbClr val="FFCC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FF"/>
              </a:extrusionClr>
            </a:sp3d>
          </p:spPr>
          <p:txBody>
            <a:bodyPr anchor="ctr" anchorCtr="1">
              <a:flatTx/>
            </a:bodyPr>
            <a:lstStyle/>
            <a:p>
              <a:pPr algn="ctr"/>
              <a:r>
                <a:rPr lang="en-US" altLang="zh-TW" sz="2400" b="1">
                  <a:solidFill>
                    <a:schemeClr val="bg1"/>
                  </a:solidFill>
                  <a:latin typeface="Arial" pitchFamily="34" charset="0"/>
                  <a:ea typeface="標楷體" pitchFamily="65" charset="-120"/>
                </a:rPr>
                <a:t>Dehydrating property</a:t>
              </a:r>
              <a:endParaRPr lang="en-US" altLang="zh-TW" sz="24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48140" name="AutoShape 9"/>
            <p:cNvSpPr>
              <a:spLocks noChangeArrowheads="1"/>
            </p:cNvSpPr>
            <p:nvPr/>
          </p:nvSpPr>
          <p:spPr bwMode="auto">
            <a:xfrm rot="-2271612">
              <a:off x="1894" y="1670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gradFill rotWithShape="0">
              <a:gsLst>
                <a:gs pos="0">
                  <a:srgbClr val="33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66FF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spcBef>
                  <a:spcPct val="50000"/>
                </a:spcBef>
              </a:pPr>
              <a:endParaRPr lang="en-US" sz="2200" b="1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033963" y="4156075"/>
            <a:ext cx="3743325" cy="1582738"/>
            <a:chOff x="3133" y="1682"/>
            <a:chExt cx="2358" cy="1287"/>
          </a:xfrm>
        </p:grpSpPr>
        <p:sp>
          <p:nvSpPr>
            <p:cNvPr id="48137" name="AutoShape 11"/>
            <p:cNvSpPr>
              <a:spLocks noChangeArrowheads="1"/>
            </p:cNvSpPr>
            <p:nvPr/>
          </p:nvSpPr>
          <p:spPr bwMode="auto">
            <a:xfrm rot="-8355119">
              <a:off x="3234" y="1682"/>
              <a:ext cx="578" cy="306"/>
            </a:xfrm>
            <a:prstGeom prst="rightArrow">
              <a:avLst>
                <a:gd name="adj1" fmla="val 50000"/>
                <a:gd name="adj2" fmla="val 47222"/>
              </a:avLst>
            </a:prstGeom>
            <a:gradFill rotWithShape="0">
              <a:gsLst>
                <a:gs pos="0">
                  <a:srgbClr val="33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66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8138" name="AutoShape 12"/>
            <p:cNvSpPr>
              <a:spLocks noChangeArrowheads="1"/>
            </p:cNvSpPr>
            <p:nvPr/>
          </p:nvSpPr>
          <p:spPr bwMode="auto">
            <a:xfrm>
              <a:off x="3133" y="1977"/>
              <a:ext cx="2358" cy="992"/>
            </a:xfrm>
            <a:prstGeom prst="flowChartDecision">
              <a:avLst/>
            </a:prstGeom>
            <a:gradFill rotWithShape="0">
              <a:gsLst>
                <a:gs pos="0">
                  <a:srgbClr val="FFCCFF"/>
                </a:gs>
                <a:gs pos="50000">
                  <a:srgbClr val="5D4A5D"/>
                </a:gs>
                <a:gs pos="100000">
                  <a:srgbClr val="FFCC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FF"/>
              </a:extrusionClr>
            </a:sp3d>
          </p:spPr>
          <p:txBody>
            <a:bodyPr anchor="ctr" anchorCtr="1">
              <a:flatTx/>
            </a:bodyPr>
            <a:lstStyle/>
            <a:p>
              <a:pPr algn="ctr"/>
              <a:r>
                <a:rPr lang="en-US" altLang="zh-TW" sz="2400" b="1">
                  <a:solidFill>
                    <a:schemeClr val="bg1"/>
                  </a:solidFill>
                  <a:latin typeface="Arial" pitchFamily="34" charset="0"/>
                  <a:ea typeface="標楷體" pitchFamily="65" charset="-120"/>
                </a:rPr>
                <a:t>Oxidizing property</a:t>
              </a:r>
              <a:endParaRPr lang="en-US" altLang="zh-TW" sz="24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0458C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0458C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utoUpdateAnimBg="0"/>
      <p:bldP spid="77829" grpId="0" autoUpdateAnimBg="0"/>
      <p:bldP spid="77830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Bases and Alkalis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1371600"/>
            <a:ext cx="7467600" cy="1752600"/>
            <a:chOff x="384" y="864"/>
            <a:chExt cx="4704" cy="1104"/>
          </a:xfrm>
        </p:grpSpPr>
        <p:sp>
          <p:nvSpPr>
            <p:cNvPr id="99333" name="Text Box 5"/>
            <p:cNvSpPr txBox="1">
              <a:spLocks noChangeArrowheads="1"/>
            </p:cNvSpPr>
            <p:nvPr/>
          </p:nvSpPr>
          <p:spPr bwMode="auto">
            <a:xfrm>
              <a:off x="384" y="1296"/>
              <a:ext cx="470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mostly </a:t>
              </a:r>
              <a:r>
                <a:rPr lang="en-US" sz="3200" u="sng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metal</a:t>
              </a:r>
              <a:r>
                <a:rPr lang="en-US" sz="32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oxides</a:t>
              </a:r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or </a:t>
              </a:r>
              <a:r>
                <a:rPr lang="en-US" sz="32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hydroxide</a:t>
              </a:r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/>
              </a:r>
              <a:b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Formula of oxide : </a:t>
              </a:r>
            </a:p>
          </p:txBody>
        </p:sp>
        <p:sp>
          <p:nvSpPr>
            <p:cNvPr id="99334" name="Text Box 6"/>
            <p:cNvSpPr txBox="1">
              <a:spLocks noChangeArrowheads="1"/>
            </p:cNvSpPr>
            <p:nvPr/>
          </p:nvSpPr>
          <p:spPr bwMode="auto">
            <a:xfrm>
              <a:off x="384" y="864"/>
              <a:ext cx="1488" cy="365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>
              <a:spAutoFit/>
              <a:flatTx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Bases</a:t>
              </a:r>
              <a:endParaRPr lang="en-US" sz="3200">
                <a:solidFill>
                  <a:srgbClr val="FFFFCC"/>
                </a:solidFill>
              </a:endParaRPr>
            </a:p>
          </p:txBody>
        </p:sp>
      </p:grp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4267200" y="25908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</a:rPr>
              <a:t>O</a:t>
            </a:r>
            <a:r>
              <a:rPr lang="en-US" sz="3200" baseline="30000">
                <a:solidFill>
                  <a:srgbClr val="FF3300"/>
                </a:solidFill>
              </a:rPr>
              <a:t>2-</a:t>
            </a:r>
            <a:endParaRPr lang="en-US" sz="3200">
              <a:solidFill>
                <a:srgbClr val="FF3300"/>
              </a:solidFill>
            </a:endParaRP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685800" y="3200400"/>
            <a:ext cx="495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Formula of hydroxide: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5334000" y="3154363"/>
            <a:ext cx="106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</a:rPr>
              <a:t>OH</a:t>
            </a:r>
            <a:r>
              <a:rPr lang="en-US" sz="3200" baseline="30000">
                <a:solidFill>
                  <a:srgbClr val="FF3300"/>
                </a:solidFill>
              </a:rPr>
              <a:t>-</a:t>
            </a:r>
            <a:endParaRPr lang="en-US" sz="3200">
              <a:solidFill>
                <a:srgbClr val="FF3300"/>
              </a:solidFill>
            </a:endParaRP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914400" y="4038600"/>
            <a:ext cx="70866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Question:</a:t>
            </a:r>
          </a:p>
          <a:p>
            <a:pPr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Give an exception of a base which is not metal oxide or hydroxide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629400" y="5257800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</a:rPr>
              <a:t>Aq NH</a:t>
            </a:r>
            <a:r>
              <a:rPr lang="en-US" sz="3200" baseline="-25000">
                <a:solidFill>
                  <a:srgbClr val="FF33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 autoUpdateAnimBg="0"/>
      <p:bldP spid="99337" grpId="0" autoUpdateAnimBg="0"/>
      <p:bldP spid="99339" grpId="0" autoUpdateAnimBg="0"/>
      <p:bldP spid="99340" grpId="0" autoUpdateAnimBg="0"/>
      <p:bldP spid="1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228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Bases and Alkalis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1371600"/>
            <a:ext cx="7467600" cy="5053013"/>
            <a:chOff x="384" y="864"/>
            <a:chExt cx="4704" cy="3183"/>
          </a:xfrm>
        </p:grpSpPr>
        <p:sp>
          <p:nvSpPr>
            <p:cNvPr id="100357" name="Text Box 5"/>
            <p:cNvSpPr txBox="1">
              <a:spLocks noChangeArrowheads="1"/>
            </p:cNvSpPr>
            <p:nvPr/>
          </p:nvSpPr>
          <p:spPr bwMode="auto">
            <a:xfrm>
              <a:off x="384" y="1296"/>
              <a:ext cx="4704" cy="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Alkalis =</a:t>
              </a:r>
              <a:r>
                <a:rPr lang="en-US" sz="2800" u="sng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Soluble</a:t>
              </a: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bases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Examples of alkalis: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</a:t>
              </a:r>
              <a:r>
                <a:rPr lang="en-US" sz="2800" u="sng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all group 1 hydroxide</a:t>
              </a: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such as NaOH, KOH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calcium hydroxide (limewater),     </a:t>
              </a:r>
            </a:p>
            <a:p>
              <a:pPr lvl="1">
                <a:spcBef>
                  <a:spcPct val="50000"/>
                </a:spcBef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Ca(OH)</a:t>
              </a:r>
              <a:r>
                <a:rPr lang="en-US" sz="2800" baseline="-25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aqueous ammonia (NH</a:t>
              </a:r>
              <a:r>
                <a:rPr lang="en-US" sz="2800" baseline="-25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3</a:t>
              </a: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.H</a:t>
              </a:r>
              <a:r>
                <a:rPr lang="en-US" sz="2800" baseline="-25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O)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aqueous barium hydroxide, Ba(OH)</a:t>
              </a:r>
              <a:r>
                <a:rPr lang="en-US" sz="2800" baseline="-25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endParaRPr lang="en-US" sz="2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0358" name="Text Box 6"/>
            <p:cNvSpPr txBox="1">
              <a:spLocks noChangeArrowheads="1"/>
            </p:cNvSpPr>
            <p:nvPr/>
          </p:nvSpPr>
          <p:spPr bwMode="auto">
            <a:xfrm>
              <a:off x="384" y="864"/>
              <a:ext cx="1488" cy="365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>
              <a:spAutoFit/>
              <a:flatTx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Alkalis</a:t>
              </a:r>
              <a:endParaRPr lang="en-US" sz="3200">
                <a:solidFill>
                  <a:srgbClr val="FFFF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ChangeArrowheads="1"/>
          </p:cNvSpPr>
          <p:nvPr/>
        </p:nvSpPr>
        <p:spPr bwMode="auto">
          <a:xfrm>
            <a:off x="228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Bases and Alkalis</a:t>
            </a:r>
          </a:p>
        </p:txBody>
      </p:sp>
      <p:sp>
        <p:nvSpPr>
          <p:cNvPr id="101379" name="Rectangle 1027"/>
          <p:cNvSpPr>
            <a:spLocks noChangeArrowheads="1"/>
          </p:cNvSpPr>
          <p:nvPr/>
        </p:nvSpPr>
        <p:spPr bwMode="auto">
          <a:xfrm>
            <a:off x="457200" y="1066800"/>
            <a:ext cx="8229600" cy="54864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1381" name="Text Box 1029"/>
          <p:cNvSpPr txBox="1">
            <a:spLocks noChangeArrowheads="1"/>
          </p:cNvSpPr>
          <p:nvPr/>
        </p:nvSpPr>
        <p:spPr bwMode="auto">
          <a:xfrm>
            <a:off x="838200" y="2057400"/>
            <a:ext cx="74676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When alkalis dissolve in </a:t>
            </a:r>
            <a:r>
              <a:rPr lang="en-US" sz="28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water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28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hydroxide 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ions,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</a:t>
            </a:r>
            <a:r>
              <a:rPr lang="en-US" sz="2800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are produecd.</a:t>
            </a:r>
          </a:p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Why is aqueous ammonia (Formula NH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.H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O) an alkali?</a:t>
            </a:r>
          </a:p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Ammonia dissociates in water to give </a:t>
            </a:r>
            <a:r>
              <a:rPr lang="en-US" sz="28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hydroxide ions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and </a:t>
            </a:r>
            <a:r>
              <a:rPr lang="en-US" sz="28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ammonium ions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</p:txBody>
      </p:sp>
      <p:sp>
        <p:nvSpPr>
          <p:cNvPr id="101382" name="Text Box 1030"/>
          <p:cNvSpPr txBox="1">
            <a:spLocks noChangeArrowheads="1"/>
          </p:cNvSpPr>
          <p:nvPr/>
        </p:nvSpPr>
        <p:spPr bwMode="auto">
          <a:xfrm>
            <a:off x="838200" y="1371600"/>
            <a:ext cx="2362200" cy="579438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Alkalis</a:t>
            </a:r>
            <a:endParaRPr lang="en-US" sz="3200">
              <a:solidFill>
                <a:srgbClr val="FFFFCC"/>
              </a:solidFill>
            </a:endParaRPr>
          </a:p>
        </p:txBody>
      </p:sp>
      <p:graphicFrame>
        <p:nvGraphicFramePr>
          <p:cNvPr id="101383" name="Object 1031"/>
          <p:cNvGraphicFramePr>
            <a:graphicFrameLocks noChangeAspect="1"/>
          </p:cNvGraphicFramePr>
          <p:nvPr/>
        </p:nvGraphicFramePr>
        <p:xfrm>
          <a:off x="2286000" y="5105400"/>
          <a:ext cx="47117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S ChemDraw Drawing" r:id="rId4" imgW="4711680" imgH="403560" progId="ChemDraw.Document.4.5">
                  <p:embed/>
                </p:oleObj>
              </mc:Choice>
              <mc:Fallback>
                <p:oleObj name="CS ChemDraw Drawing" r:id="rId4" imgW="4711680" imgH="403560" progId="ChemDraw.Document.4.5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05400"/>
                        <a:ext cx="47117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4" name="Text Box 1032"/>
          <p:cNvSpPr txBox="1">
            <a:spLocks noChangeArrowheads="1"/>
          </p:cNvSpPr>
          <p:nvPr/>
        </p:nvSpPr>
        <p:spPr bwMode="auto">
          <a:xfrm>
            <a:off x="914400" y="5486400"/>
            <a:ext cx="7696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The alkaline properties of aqueous ammonia is due to</a:t>
            </a:r>
            <a:r>
              <a:rPr lang="en-US" sz="24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hydroxide ions.</a:t>
            </a: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1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build="p" autoUpdateAnimBg="0"/>
      <p:bldP spid="101384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Strong and Weak Alkalis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Examples of strong and weak Alkalis</a:t>
            </a:r>
          </a:p>
        </p:txBody>
      </p:sp>
      <p:grpSp>
        <p:nvGrpSpPr>
          <p:cNvPr id="51205" name="Group 6"/>
          <p:cNvGrpSpPr>
            <a:grpSpLocks/>
          </p:cNvGrpSpPr>
          <p:nvPr/>
        </p:nvGrpSpPr>
        <p:grpSpPr bwMode="auto">
          <a:xfrm>
            <a:off x="1066800" y="2286000"/>
            <a:ext cx="7315200" cy="3886200"/>
            <a:chOff x="672" y="1440"/>
            <a:chExt cx="4608" cy="2448"/>
          </a:xfrm>
        </p:grpSpPr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672" y="2208"/>
              <a:ext cx="2016" cy="365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>
              <a:spAutoFit/>
              <a:flatTx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Strong alkalis</a:t>
              </a:r>
              <a:endParaRPr lang="en-US" sz="3200">
                <a:solidFill>
                  <a:srgbClr val="FFFFCC"/>
                </a:solidFill>
              </a:endParaRPr>
            </a:p>
          </p:txBody>
        </p:sp>
        <p:sp>
          <p:nvSpPr>
            <p:cNvPr id="51207" name="Text Box 8"/>
            <p:cNvSpPr txBox="1">
              <a:spLocks noChangeArrowheads="1"/>
            </p:cNvSpPr>
            <p:nvPr/>
          </p:nvSpPr>
          <p:spPr bwMode="auto">
            <a:xfrm>
              <a:off x="672" y="2688"/>
              <a:ext cx="2016" cy="12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65100" indent="-1651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2400"/>
                <a:t> NaOH, KOH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2400"/>
                <a:t>  (mostly hyroxides  formed by Group I)</a:t>
              </a:r>
            </a:p>
          </p:txBody>
        </p:sp>
        <p:grpSp>
          <p:nvGrpSpPr>
            <p:cNvPr id="51208" name="Group 9"/>
            <p:cNvGrpSpPr>
              <a:grpSpLocks/>
            </p:cNvGrpSpPr>
            <p:nvPr/>
          </p:nvGrpSpPr>
          <p:grpSpPr bwMode="auto">
            <a:xfrm>
              <a:off x="3024" y="2207"/>
              <a:ext cx="2256" cy="1049"/>
              <a:chOff x="3024" y="2208"/>
              <a:chExt cx="2256" cy="958"/>
            </a:xfrm>
          </p:grpSpPr>
          <p:sp>
            <p:nvSpPr>
              <p:cNvPr id="53258" name="Text Box 10"/>
              <p:cNvSpPr txBox="1">
                <a:spLocks noChangeArrowheads="1"/>
              </p:cNvSpPr>
              <p:nvPr/>
            </p:nvSpPr>
            <p:spPr bwMode="auto">
              <a:xfrm>
                <a:off x="3024" y="2208"/>
                <a:ext cx="2196" cy="333"/>
              </a:xfrm>
              <a:prstGeom prst="rect">
                <a:avLst/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99FF"/>
                </a:extrusionClr>
              </a:sp3d>
            </p:spPr>
            <p:txBody>
              <a:bodyPr>
                <a:spAutoFit/>
                <a:flatTx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200">
                    <a:solidFill>
                      <a:srgbClr val="FF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Weak alkalis</a:t>
                </a:r>
                <a:endParaRPr lang="en-US" sz="3200">
                  <a:solidFill>
                    <a:srgbClr val="FFFFCC"/>
                  </a:solidFill>
                </a:endParaRPr>
              </a:p>
            </p:txBody>
          </p:sp>
          <p:sp>
            <p:nvSpPr>
              <p:cNvPr id="51214" name="Text Box 11"/>
              <p:cNvSpPr txBox="1">
                <a:spLocks noChangeArrowheads="1"/>
              </p:cNvSpPr>
              <p:nvPr/>
            </p:nvSpPr>
            <p:spPr bwMode="auto">
              <a:xfrm>
                <a:off x="3024" y="2688"/>
                <a:ext cx="2256" cy="478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65100" indent="-16510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sz="2400"/>
                  <a:t>Aqueous ammoia (NH</a:t>
                </a:r>
                <a:r>
                  <a:rPr lang="en-US" sz="2400" baseline="-25000"/>
                  <a:t>3</a:t>
                </a:r>
                <a:r>
                  <a:rPr lang="en-US" sz="2400"/>
                  <a:t>.H</a:t>
                </a:r>
                <a:r>
                  <a:rPr lang="en-US" sz="2400" baseline="-25000"/>
                  <a:t>2</a:t>
                </a:r>
                <a:r>
                  <a:rPr lang="en-US" sz="2400"/>
                  <a:t>O)</a:t>
                </a:r>
              </a:p>
            </p:txBody>
          </p:sp>
        </p:grpSp>
        <p:grpSp>
          <p:nvGrpSpPr>
            <p:cNvPr id="51209" name="Group 12"/>
            <p:cNvGrpSpPr>
              <a:grpSpLocks/>
            </p:cNvGrpSpPr>
            <p:nvPr/>
          </p:nvGrpSpPr>
          <p:grpSpPr bwMode="auto">
            <a:xfrm>
              <a:off x="2022" y="1440"/>
              <a:ext cx="1685" cy="688"/>
              <a:chOff x="1965" y="912"/>
              <a:chExt cx="1685" cy="688"/>
            </a:xfrm>
          </p:grpSpPr>
          <p:sp>
            <p:nvSpPr>
              <p:cNvPr id="53261" name="Text Box 13"/>
              <p:cNvSpPr txBox="1">
                <a:spLocks noChangeArrowheads="1"/>
              </p:cNvSpPr>
              <p:nvPr/>
            </p:nvSpPr>
            <p:spPr bwMode="auto">
              <a:xfrm>
                <a:off x="2256" y="912"/>
                <a:ext cx="1104" cy="404"/>
              </a:xfrm>
              <a:prstGeom prst="rect">
                <a:avLst/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99FF"/>
                </a:extrusionClr>
              </a:sp3d>
            </p:spPr>
            <p:txBody>
              <a:bodyPr>
                <a:spAutoFit/>
                <a:flatTx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36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Alkalis</a:t>
                </a:r>
                <a:endParaRPr lang="en-US" sz="3600">
                  <a:solidFill>
                    <a:srgbClr val="FF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3262" name="AutoShape 14"/>
              <p:cNvSpPr>
                <a:spLocks noChangeArrowheads="1"/>
              </p:cNvSpPr>
              <p:nvPr/>
            </p:nvSpPr>
            <p:spPr bwMode="auto">
              <a:xfrm rot="-3055760">
                <a:off x="2037" y="1192"/>
                <a:ext cx="336" cy="480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3263" name="AutoShape 15"/>
              <p:cNvSpPr>
                <a:spLocks noChangeArrowheads="1"/>
              </p:cNvSpPr>
              <p:nvPr/>
            </p:nvSpPr>
            <p:spPr bwMode="auto">
              <a:xfrm rot="3055760" flipH="1">
                <a:off x="3242" y="1192"/>
                <a:ext cx="336" cy="480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Types of Oxides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24200" y="1295400"/>
            <a:ext cx="2438400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/>
              <a:t>Oxides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43200" y="1905000"/>
            <a:ext cx="1447800" cy="1204913"/>
            <a:chOff x="1728" y="1200"/>
            <a:chExt cx="912" cy="759"/>
          </a:xfrm>
        </p:grpSpPr>
        <p:sp>
          <p:nvSpPr>
            <p:cNvPr id="14342" name="AutoShape 6"/>
            <p:cNvSpPr>
              <a:spLocks noChangeArrowheads="1"/>
            </p:cNvSpPr>
            <p:nvPr/>
          </p:nvSpPr>
          <p:spPr bwMode="auto">
            <a:xfrm rot="685627">
              <a:off x="2256" y="1200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1728" y="1632"/>
              <a:ext cx="912" cy="3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basic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419600" y="1905000"/>
            <a:ext cx="1447800" cy="1204913"/>
            <a:chOff x="2784" y="1200"/>
            <a:chExt cx="912" cy="759"/>
          </a:xfrm>
        </p:grpSpPr>
        <p:sp>
          <p:nvSpPr>
            <p:cNvPr id="14345" name="AutoShape 9"/>
            <p:cNvSpPr>
              <a:spLocks noChangeArrowheads="1"/>
            </p:cNvSpPr>
            <p:nvPr/>
          </p:nvSpPr>
          <p:spPr bwMode="auto">
            <a:xfrm rot="20914373" flipH="1">
              <a:off x="2976" y="1200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2784" y="1632"/>
              <a:ext cx="912" cy="3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neutral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562600" y="1981200"/>
            <a:ext cx="2743200" cy="1128713"/>
            <a:chOff x="3504" y="1248"/>
            <a:chExt cx="1728" cy="711"/>
          </a:xfrm>
        </p:grpSpPr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3840" y="1632"/>
              <a:ext cx="1392" cy="3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amphoteric</a:t>
              </a:r>
            </a:p>
          </p:txBody>
        </p:sp>
        <p:sp>
          <p:nvSpPr>
            <p:cNvPr id="14349" name="AutoShape 13"/>
            <p:cNvSpPr>
              <a:spLocks noChangeArrowheads="1"/>
            </p:cNvSpPr>
            <p:nvPr/>
          </p:nvSpPr>
          <p:spPr bwMode="auto">
            <a:xfrm rot="18443202" flipH="1">
              <a:off x="3600" y="1152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143000" y="3200400"/>
            <a:ext cx="1447800" cy="210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SO</a:t>
            </a:r>
            <a:r>
              <a:rPr lang="en-US" sz="24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SO</a:t>
            </a:r>
            <a:r>
              <a:rPr lang="en-US" sz="24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n-US" sz="24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24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24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43000" y="1981200"/>
            <a:ext cx="2057400" cy="1128713"/>
            <a:chOff x="720" y="1248"/>
            <a:chExt cx="1296" cy="711"/>
          </a:xfrm>
        </p:grpSpPr>
        <p:sp>
          <p:nvSpPr>
            <p:cNvPr id="14352" name="AutoShape 16"/>
            <p:cNvSpPr>
              <a:spLocks noChangeArrowheads="1"/>
            </p:cNvSpPr>
            <p:nvPr/>
          </p:nvSpPr>
          <p:spPr bwMode="auto">
            <a:xfrm rot="3156798">
              <a:off x="1728" y="1152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720" y="1632"/>
              <a:ext cx="912" cy="3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acidic</a:t>
              </a:r>
            </a:p>
          </p:txBody>
        </p:sp>
      </p:grp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2743200" y="3200400"/>
            <a:ext cx="1447800" cy="210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MgO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r>
              <a:rPr lang="en-US" sz="24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CaO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CuO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4419600" y="3200400"/>
            <a:ext cx="1447800" cy="2109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24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24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096000" y="3224213"/>
            <a:ext cx="2209800" cy="212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Al</a:t>
            </a:r>
            <a:r>
              <a:rPr lang="en-US" sz="24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24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PbO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PbO</a:t>
            </a:r>
            <a:r>
              <a:rPr lang="en-US" sz="24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ZnO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838200" y="5334000"/>
            <a:ext cx="4267200" cy="914400"/>
            <a:chOff x="528" y="3360"/>
            <a:chExt cx="2688" cy="576"/>
          </a:xfrm>
        </p:grpSpPr>
        <p:sp>
          <p:nvSpPr>
            <p:cNvPr id="52242" name="Line 21"/>
            <p:cNvSpPr>
              <a:spLocks noChangeShapeType="1"/>
            </p:cNvSpPr>
            <p:nvPr/>
          </p:nvSpPr>
          <p:spPr bwMode="auto">
            <a:xfrm flipH="1">
              <a:off x="1248" y="3360"/>
              <a:ext cx="192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3" name="Line 22"/>
            <p:cNvSpPr>
              <a:spLocks noChangeShapeType="1"/>
            </p:cNvSpPr>
            <p:nvPr/>
          </p:nvSpPr>
          <p:spPr bwMode="auto">
            <a:xfrm flipV="1">
              <a:off x="1248" y="3360"/>
              <a:ext cx="1968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>
              <a:off x="528" y="3648"/>
              <a:ext cx="20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Non-metallic oxides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3657600" y="5334000"/>
            <a:ext cx="4876800" cy="914400"/>
            <a:chOff x="2304" y="3360"/>
            <a:chExt cx="3072" cy="576"/>
          </a:xfrm>
        </p:grpSpPr>
        <p:sp>
          <p:nvSpPr>
            <p:cNvPr id="52239" name="Line 24"/>
            <p:cNvSpPr>
              <a:spLocks noChangeShapeType="1"/>
            </p:cNvSpPr>
            <p:nvPr/>
          </p:nvSpPr>
          <p:spPr bwMode="auto">
            <a:xfrm>
              <a:off x="2304" y="3360"/>
              <a:ext cx="2304" cy="28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0" name="Line 25"/>
            <p:cNvSpPr>
              <a:spLocks noChangeShapeType="1"/>
            </p:cNvSpPr>
            <p:nvPr/>
          </p:nvSpPr>
          <p:spPr bwMode="auto">
            <a:xfrm>
              <a:off x="4416" y="3360"/>
              <a:ext cx="192" cy="24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2" name="Text Box 26"/>
            <p:cNvSpPr txBox="1">
              <a:spLocks noChangeArrowheads="1"/>
            </p:cNvSpPr>
            <p:nvPr/>
          </p:nvSpPr>
          <p:spPr bwMode="auto">
            <a:xfrm>
              <a:off x="3312" y="3648"/>
              <a:ext cx="20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Metallic oxides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 autoUpdateAnimBg="0"/>
      <p:bldP spid="14350" grpId="0" animBg="1" autoUpdateAnimBg="0"/>
      <p:bldP spid="14354" grpId="0" animBg="1" autoUpdateAnimBg="0"/>
      <p:bldP spid="14355" grpId="0" animBg="1" autoUpdateAnimBg="0"/>
      <p:bldP spid="14356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28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Types of Oxides</a:t>
            </a: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381000" y="1066800"/>
            <a:ext cx="8382000" cy="54864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78486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Note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Dioxides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sz="28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polyoxides 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of non-metals are usually acidic. E.g CO</a:t>
            </a:r>
            <a:r>
              <a:rPr lang="en-US" sz="28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, SO</a:t>
            </a:r>
            <a:r>
              <a:rPr lang="en-US" sz="28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, NO</a:t>
            </a:r>
            <a:r>
              <a:rPr lang="en-US" sz="28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, SO</a:t>
            </a:r>
            <a:r>
              <a:rPr lang="en-US" sz="28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, P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sz="28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Monoxides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of non-metals are usually neutral. E.g CO, NO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1000" y="990600"/>
            <a:ext cx="8458200" cy="5715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Oxides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685800" y="2286000"/>
            <a:ext cx="79248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Examples:</a:t>
            </a:r>
          </a:p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SO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(g) + H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O (l)       </a:t>
            </a:r>
          </a:p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H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SO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3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(aq) sulfurous acid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CO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(g) + H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O (l)       </a:t>
            </a:r>
          </a:p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H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CO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3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(aq) carbonic acid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5122" name="Object 0"/>
          <p:cNvGraphicFramePr>
            <a:graphicFrameLocks noChangeAspect="1"/>
          </p:cNvGraphicFramePr>
          <p:nvPr/>
        </p:nvGraphicFramePr>
        <p:xfrm>
          <a:off x="3657600" y="3124200"/>
          <a:ext cx="10668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S ChemDraw Drawing" r:id="rId4" imgW="497520" imgH="134640" progId="ChemDraw.Document.4.5">
                  <p:embed/>
                </p:oleObj>
              </mc:Choice>
              <mc:Fallback>
                <p:oleObj name="CS ChemDraw Drawing" r:id="rId4" imgW="497520" imgH="134640" progId="ChemDraw.Document.4.5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124200"/>
                        <a:ext cx="106680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"/>
          <p:cNvGraphicFramePr>
            <a:graphicFrameLocks noChangeAspect="1"/>
          </p:cNvGraphicFramePr>
          <p:nvPr/>
        </p:nvGraphicFramePr>
        <p:xfrm>
          <a:off x="3686175" y="4343400"/>
          <a:ext cx="13430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S ChemDraw Drawing" r:id="rId6" imgW="497520" imgH="134640" progId="ChemDraw.Document.4.5">
                  <p:embed/>
                </p:oleObj>
              </mc:Choice>
              <mc:Fallback>
                <p:oleObj name="CS ChemDraw Drawing" r:id="rId6" imgW="497520" imgH="134640" progId="ChemDraw.Document.4.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4343400"/>
                        <a:ext cx="13430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685800" y="1295400"/>
            <a:ext cx="731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defTabSz="457200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3.	An acidic oxide is a </a:t>
            </a:r>
            <a:r>
              <a:rPr lang="en-US" sz="24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non-metallic oxide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which reacts with water to produce an </a:t>
            </a:r>
            <a:r>
              <a:rPr lang="en-US" sz="24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acid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3810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Definition of an acid 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7848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An acid is a substance that produces </a:t>
            </a:r>
            <a:r>
              <a:rPr lang="en-US" sz="2400" b="1" u="sng"/>
              <a:t>hydrogen ions (H</a:t>
            </a:r>
            <a:r>
              <a:rPr lang="en-US" sz="2400" b="1" u="sng" baseline="30000"/>
              <a:t>+</a:t>
            </a:r>
            <a:r>
              <a:rPr lang="en-US" sz="2400" b="1" u="sng"/>
              <a:t>)</a:t>
            </a:r>
            <a:r>
              <a:rPr lang="en-US" sz="2400" b="1"/>
              <a:t> as the only positive ions in </a:t>
            </a:r>
            <a:r>
              <a:rPr lang="en-US" sz="2400" b="1" u="sng"/>
              <a:t>water</a:t>
            </a:r>
            <a:r>
              <a:rPr lang="en-US" sz="2400" b="1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/>
              <a:t>The properties and reactions of acids are due to these </a:t>
            </a:r>
            <a:r>
              <a:rPr lang="en-US" sz="2400" b="1" u="sng"/>
              <a:t>hydrogen ions</a:t>
            </a:r>
            <a:r>
              <a:rPr lang="en-US" sz="2400" b="1"/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/>
              <a:t>Hence acids only have acid properties when dissolved in </a:t>
            </a:r>
            <a:r>
              <a:rPr lang="en-US" sz="2400" b="1" u="sng"/>
              <a:t>water</a:t>
            </a:r>
            <a:r>
              <a:rPr lang="en-US" sz="2400" b="1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1000" y="914400"/>
            <a:ext cx="8305800" cy="5715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04800" y="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Oxides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3962400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/>
              <a:t>Acidic Oxides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09600" y="1752600"/>
            <a:ext cx="78486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Acidic oxide reacts with alkalis to form a salt and water.</a:t>
            </a:r>
          </a:p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Example:</a:t>
            </a:r>
          </a:p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CO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(g) + 2NaOH (aq) </a:t>
            </a:r>
          </a:p>
          <a:p>
            <a:pPr>
              <a:spcBef>
                <a:spcPct val="50000"/>
              </a:spcBef>
              <a:buFont typeface="Symbol" pitchFamily="18" charset="2"/>
              <a:buChar char="®"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Na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CO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3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(aq) + H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O (l)  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SO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(g) + 2NaOH 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 Na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SO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3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(aq) + H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O (l)</a:t>
            </a:r>
          </a:p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			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Oxides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200400" y="1447800"/>
            <a:ext cx="3352800" cy="5191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Few Basic oxides</a:t>
            </a:r>
          </a:p>
        </p:txBody>
      </p:sp>
      <p:grpSp>
        <p:nvGrpSpPr>
          <p:cNvPr id="55301" name="Group 11"/>
          <p:cNvGrpSpPr>
            <a:grpSpLocks/>
          </p:cNvGrpSpPr>
          <p:nvPr/>
        </p:nvGrpSpPr>
        <p:grpSpPr bwMode="auto">
          <a:xfrm>
            <a:off x="4343400" y="2133600"/>
            <a:ext cx="3810000" cy="609600"/>
            <a:chOff x="2688" y="1920"/>
            <a:chExt cx="2400" cy="384"/>
          </a:xfrm>
        </p:grpSpPr>
        <p:sp>
          <p:nvSpPr>
            <p:cNvPr id="19463" name="AutoShape 7"/>
            <p:cNvSpPr>
              <a:spLocks noChangeArrowheads="1"/>
            </p:cNvSpPr>
            <p:nvPr/>
          </p:nvSpPr>
          <p:spPr bwMode="auto">
            <a:xfrm>
              <a:off x="2688" y="1920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7" name="Text Box 8"/>
            <p:cNvSpPr txBox="1">
              <a:spLocks noChangeArrowheads="1"/>
            </p:cNvSpPr>
            <p:nvPr/>
          </p:nvSpPr>
          <p:spPr bwMode="auto">
            <a:xfrm>
              <a:off x="2976" y="2016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Addition of water</a:t>
              </a:r>
            </a:p>
          </p:txBody>
        </p:sp>
      </p:grp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581400" y="2971800"/>
            <a:ext cx="2209800" cy="579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ALKALI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09600" y="3962400"/>
            <a:ext cx="7848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Examples:</a:t>
            </a:r>
          </a:p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Na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O (s)  +  H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O (l) 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 2NaOH (aq)</a:t>
            </a:r>
          </a:p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CaO  (s) +  H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O (l) Ca(OH)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(aq)				   	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108325" y="5761038"/>
            <a:ext cx="242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sz="2400">
                <a:solidFill>
                  <a:srgbClr val="FF3300"/>
                </a:solidFill>
              </a:rPr>
              <a:t>Partially soluble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371600" y="13716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5.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utoUpdateAnimBg="0"/>
      <p:bldP spid="19470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Oxides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90600" y="1295400"/>
            <a:ext cx="4724400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/>
              <a:t>6.  Amphoteric oxides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447800" y="2286000"/>
            <a:ext cx="6096000" cy="201453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sz="28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 with both acid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and </a:t>
            </a:r>
            <a:r>
              <a:rPr lang="en-US" sz="28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alkali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to produce a </a:t>
            </a:r>
            <a:r>
              <a:rPr lang="en-US" sz="2800" u="sng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salt </a:t>
            </a:r>
            <a:r>
              <a:rPr lang="en-US" sz="2800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water only</a:t>
            </a:r>
            <a:r>
              <a:rPr lang="en-US" sz="2800" u="sng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-oxides which have </a:t>
            </a: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both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acidic and basic properties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762000" y="4648200"/>
            <a:ext cx="769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E.g. </a:t>
            </a:r>
            <a:b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ZnO, Al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, PbO </a:t>
            </a: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(Remember ZAP)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 autoUpdateAnimBg="0"/>
      <p:bldP spid="21517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Oxides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3962400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/>
              <a:t>Amphoteric oxides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E.g.  ZnO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2895600"/>
            <a:ext cx="7848600" cy="3294063"/>
            <a:chOff x="432" y="1824"/>
            <a:chExt cx="4944" cy="2075"/>
          </a:xfrm>
        </p:grpSpPr>
        <p:grpSp>
          <p:nvGrpSpPr>
            <p:cNvPr id="57351" name="Group 16"/>
            <p:cNvGrpSpPr>
              <a:grpSpLocks/>
            </p:cNvGrpSpPr>
            <p:nvPr/>
          </p:nvGrpSpPr>
          <p:grpSpPr bwMode="auto">
            <a:xfrm>
              <a:off x="432" y="1824"/>
              <a:ext cx="4944" cy="1479"/>
              <a:chOff x="432" y="1824"/>
              <a:chExt cx="4944" cy="1479"/>
            </a:xfrm>
          </p:grpSpPr>
          <p:sp>
            <p:nvSpPr>
              <p:cNvPr id="27653" name="Text Box 5"/>
              <p:cNvSpPr txBox="1">
                <a:spLocks noChangeArrowheads="1"/>
              </p:cNvSpPr>
              <p:nvPr/>
            </p:nvSpPr>
            <p:spPr bwMode="auto">
              <a:xfrm>
                <a:off x="432" y="1824"/>
                <a:ext cx="283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8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As a base</a:t>
                </a:r>
              </a:p>
            </p:txBody>
          </p:sp>
          <p:grpSp>
            <p:nvGrpSpPr>
              <p:cNvPr id="57359" name="Group 7"/>
              <p:cNvGrpSpPr>
                <a:grpSpLocks/>
              </p:cNvGrpSpPr>
              <p:nvPr/>
            </p:nvGrpSpPr>
            <p:grpSpPr bwMode="auto">
              <a:xfrm>
                <a:off x="432" y="2304"/>
                <a:ext cx="4944" cy="999"/>
                <a:chOff x="432" y="2304"/>
                <a:chExt cx="4944" cy="999"/>
              </a:xfrm>
            </p:grpSpPr>
            <p:sp>
              <p:nvSpPr>
                <p:cNvPr id="2765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80" y="2304"/>
                  <a:ext cx="4896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    zinc +   hydrochloric -&gt;    zinc     +   water</a:t>
                  </a:r>
                  <a:br>
                    <a:rPr lang="en-US" sz="28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</a:br>
                  <a:r>
                    <a:rPr lang="en-US" sz="28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   oxide           acid            chloride</a:t>
                  </a:r>
                </a:p>
              </p:txBody>
            </p:sp>
            <p:sp>
              <p:nvSpPr>
                <p:cNvPr id="2765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32" y="2976"/>
                  <a:ext cx="4896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  ZnO (s)  + 2HCl (aq) -&gt; ZnCl</a:t>
                  </a:r>
                  <a:r>
                    <a:rPr lang="en-US" sz="2800" baseline="-250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2</a:t>
                  </a:r>
                  <a:r>
                    <a:rPr lang="en-US" sz="28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 (aq)+ H</a:t>
                  </a:r>
                  <a:r>
                    <a:rPr lang="en-US" sz="2800" baseline="-250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2</a:t>
                  </a:r>
                  <a:r>
                    <a:rPr lang="en-US" sz="28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O(l)</a:t>
                  </a:r>
                </a:p>
              </p:txBody>
            </p:sp>
          </p:grpSp>
        </p:grpSp>
        <p:grpSp>
          <p:nvGrpSpPr>
            <p:cNvPr id="57352" name="Group 10"/>
            <p:cNvGrpSpPr>
              <a:grpSpLocks/>
            </p:cNvGrpSpPr>
            <p:nvPr/>
          </p:nvGrpSpPr>
          <p:grpSpPr bwMode="auto">
            <a:xfrm>
              <a:off x="1680" y="3312"/>
              <a:ext cx="912" cy="587"/>
              <a:chOff x="1680" y="2640"/>
              <a:chExt cx="912" cy="868"/>
            </a:xfrm>
          </p:grpSpPr>
          <p:sp>
            <p:nvSpPr>
              <p:cNvPr id="57356" name="Line 11"/>
              <p:cNvSpPr>
                <a:spLocks noChangeShapeType="1"/>
              </p:cNvSpPr>
              <p:nvPr/>
            </p:nvSpPr>
            <p:spPr bwMode="auto">
              <a:xfrm>
                <a:off x="2112" y="264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7" name="Text Box 12"/>
              <p:cNvSpPr txBox="1">
                <a:spLocks noChangeArrowheads="1"/>
              </p:cNvSpPr>
              <p:nvPr/>
            </p:nvSpPr>
            <p:spPr bwMode="auto">
              <a:xfrm>
                <a:off x="1680" y="3024"/>
                <a:ext cx="912" cy="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FF3300"/>
                    </a:solidFill>
                  </a:rPr>
                  <a:t>acid</a:t>
                </a:r>
              </a:p>
            </p:txBody>
          </p:sp>
        </p:grpSp>
        <p:grpSp>
          <p:nvGrpSpPr>
            <p:cNvPr id="57353" name="Group 13"/>
            <p:cNvGrpSpPr>
              <a:grpSpLocks/>
            </p:cNvGrpSpPr>
            <p:nvPr/>
          </p:nvGrpSpPr>
          <p:grpSpPr bwMode="auto">
            <a:xfrm>
              <a:off x="432" y="3264"/>
              <a:ext cx="960" cy="633"/>
              <a:chOff x="432" y="2640"/>
              <a:chExt cx="960" cy="794"/>
            </a:xfrm>
          </p:grpSpPr>
          <p:sp>
            <p:nvSpPr>
              <p:cNvPr id="57354" name="Line 14"/>
              <p:cNvSpPr>
                <a:spLocks noChangeShapeType="1"/>
              </p:cNvSpPr>
              <p:nvPr/>
            </p:nvSpPr>
            <p:spPr bwMode="auto">
              <a:xfrm>
                <a:off x="912" y="2640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5" name="Text Box 15"/>
              <p:cNvSpPr txBox="1">
                <a:spLocks noChangeArrowheads="1"/>
              </p:cNvSpPr>
              <p:nvPr/>
            </p:nvSpPr>
            <p:spPr bwMode="auto">
              <a:xfrm>
                <a:off x="432" y="3024"/>
                <a:ext cx="960" cy="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3333FF"/>
                    </a:solidFill>
                  </a:rPr>
                  <a:t>base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Oxides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3962400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/>
              <a:t>Amphoteric oxides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E.g.  ZnO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81000" y="2895600"/>
            <a:ext cx="8305800" cy="3294063"/>
            <a:chOff x="240" y="1824"/>
            <a:chExt cx="5232" cy="2075"/>
          </a:xfrm>
        </p:grpSpPr>
        <p:grpSp>
          <p:nvGrpSpPr>
            <p:cNvPr id="58378" name="Group 8"/>
            <p:cNvGrpSpPr>
              <a:grpSpLocks/>
            </p:cNvGrpSpPr>
            <p:nvPr/>
          </p:nvGrpSpPr>
          <p:grpSpPr bwMode="auto">
            <a:xfrm>
              <a:off x="432" y="3312"/>
              <a:ext cx="912" cy="587"/>
              <a:chOff x="1680" y="2640"/>
              <a:chExt cx="912" cy="868"/>
            </a:xfrm>
          </p:grpSpPr>
          <p:sp>
            <p:nvSpPr>
              <p:cNvPr id="58385" name="Line 9"/>
              <p:cNvSpPr>
                <a:spLocks noChangeShapeType="1"/>
              </p:cNvSpPr>
              <p:nvPr/>
            </p:nvSpPr>
            <p:spPr bwMode="auto">
              <a:xfrm>
                <a:off x="2112" y="2640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86" name="Text Box 10"/>
              <p:cNvSpPr txBox="1">
                <a:spLocks noChangeArrowheads="1"/>
              </p:cNvSpPr>
              <p:nvPr/>
            </p:nvSpPr>
            <p:spPr bwMode="auto">
              <a:xfrm>
                <a:off x="1680" y="3024"/>
                <a:ext cx="912" cy="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FF3300"/>
                    </a:solidFill>
                  </a:rPr>
                  <a:t>acid</a:t>
                </a:r>
              </a:p>
            </p:txBody>
          </p:sp>
        </p:grpSp>
        <p:grpSp>
          <p:nvGrpSpPr>
            <p:cNvPr id="58379" name="Group 11"/>
            <p:cNvGrpSpPr>
              <a:grpSpLocks/>
            </p:cNvGrpSpPr>
            <p:nvPr/>
          </p:nvGrpSpPr>
          <p:grpSpPr bwMode="auto">
            <a:xfrm>
              <a:off x="1488" y="3264"/>
              <a:ext cx="960" cy="633"/>
              <a:chOff x="432" y="2640"/>
              <a:chExt cx="960" cy="794"/>
            </a:xfrm>
          </p:grpSpPr>
          <p:sp>
            <p:nvSpPr>
              <p:cNvPr id="58383" name="Line 12"/>
              <p:cNvSpPr>
                <a:spLocks noChangeShapeType="1"/>
              </p:cNvSpPr>
              <p:nvPr/>
            </p:nvSpPr>
            <p:spPr bwMode="auto">
              <a:xfrm>
                <a:off x="912" y="2640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84" name="Text Box 13"/>
              <p:cNvSpPr txBox="1">
                <a:spLocks noChangeArrowheads="1"/>
              </p:cNvSpPr>
              <p:nvPr/>
            </p:nvSpPr>
            <p:spPr bwMode="auto">
              <a:xfrm>
                <a:off x="432" y="3024"/>
                <a:ext cx="960" cy="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omic Sans MS" pitchFamily="66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3333FF"/>
                    </a:solidFill>
                  </a:rPr>
                  <a:t>alkali</a:t>
                </a:r>
              </a:p>
            </p:txBody>
          </p:sp>
        </p:grpSp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432" y="1824"/>
              <a:ext cx="28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As an acid</a:t>
              </a:r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480" y="2304"/>
              <a:ext cx="489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zinc +         sodium  -&gt;     sodium +  water </a:t>
              </a:r>
              <a:b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oxide       hydroxide       zincate</a:t>
              </a:r>
            </a:p>
          </p:txBody>
        </p:sp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240" y="2976"/>
              <a:ext cx="5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   ZnO(s) + 2NaOH(aq) -&gt;  Na</a:t>
              </a:r>
              <a:r>
                <a:rPr lang="en-US" sz="2400" baseline="-25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ZnO</a:t>
              </a:r>
              <a:r>
                <a:rPr lang="en-US" sz="2400" baseline="-25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(aq) + H</a:t>
              </a:r>
              <a:r>
                <a:rPr lang="en-US" sz="2400" baseline="-25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O(l) 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556125" y="5181600"/>
            <a:ext cx="2814638" cy="884238"/>
            <a:chOff x="2870" y="3264"/>
            <a:chExt cx="1773" cy="557"/>
          </a:xfrm>
        </p:grpSpPr>
        <p:sp>
          <p:nvSpPr>
            <p:cNvPr id="58376" name="Line 28"/>
            <p:cNvSpPr>
              <a:spLocks noChangeShapeType="1"/>
            </p:cNvSpPr>
            <p:nvPr/>
          </p:nvSpPr>
          <p:spPr bwMode="auto">
            <a:xfrm>
              <a:off x="3216" y="3264"/>
              <a:ext cx="0" cy="2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7" name="Text Box 30"/>
            <p:cNvSpPr txBox="1">
              <a:spLocks noChangeArrowheads="1"/>
            </p:cNvSpPr>
            <p:nvPr/>
          </p:nvSpPr>
          <p:spPr bwMode="auto">
            <a:xfrm>
              <a:off x="2870" y="3533"/>
              <a:ext cx="17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</a:rPr>
                <a:t>Colourless solution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57200" y="1143000"/>
            <a:ext cx="82296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Oxides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3962400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/>
              <a:t>7.  Neutral oxides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1447800" y="2743200"/>
            <a:ext cx="6096000" cy="116046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-Neither acidic nor basic</a:t>
            </a:r>
          </a:p>
          <a:p>
            <a:pPr>
              <a:spcBef>
                <a:spcPct val="50000"/>
              </a:spcBef>
              <a:defRPr/>
            </a:pPr>
            <a:endParaRPr lang="en-US" sz="280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762000" y="4419600"/>
            <a:ext cx="769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E.g. </a:t>
            </a:r>
            <a:b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CO, NO, N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O, H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 animBg="1" autoUpdateAnimBg="0"/>
      <p:bldP spid="37905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Metal Hydroxides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769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- metals form hydroxides which have similar  </a:t>
            </a:r>
            <a:b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 acid/base properties as their oxides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62000" y="2743200"/>
            <a:ext cx="7696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E.g.</a:t>
            </a:r>
            <a:b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ZnO          - </a:t>
            </a:r>
            <a:r>
              <a:rPr lang="en-US" sz="28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amphoteric oxide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Zn(OH)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2     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en-US" sz="28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amphoteric hydroxide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810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Critical thinking</a:t>
            </a: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457200" y="1066800"/>
            <a:ext cx="85344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3820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Carbon dioxide liberated can be tested by bubbling it into limewater (aq. Calcium hydroxide). A white ppt will be observed in the limewater, why?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Eqn: CO</a:t>
            </a:r>
            <a:r>
              <a:rPr lang="en-US" sz="2400" baseline="-25000"/>
              <a:t>2</a:t>
            </a:r>
            <a:r>
              <a:rPr lang="en-US" sz="2400"/>
              <a:t> (g) + Ca(OH)</a:t>
            </a:r>
            <a:r>
              <a:rPr lang="en-US" sz="2400" baseline="-25000"/>
              <a:t>2</a:t>
            </a:r>
            <a:r>
              <a:rPr lang="en-US" sz="2400"/>
              <a:t> (aq) </a:t>
            </a:r>
            <a:r>
              <a:rPr lang="en-US" sz="2400">
                <a:sym typeface="Symbol" pitchFamily="18" charset="2"/>
              </a:rPr>
              <a:t> CaCO</a:t>
            </a:r>
            <a:r>
              <a:rPr lang="en-US" sz="2400" baseline="-25000">
                <a:sym typeface="Symbol" pitchFamily="18" charset="2"/>
              </a:rPr>
              <a:t>3</a:t>
            </a:r>
            <a:r>
              <a:rPr lang="en-US" sz="2400">
                <a:sym typeface="Symbol" pitchFamily="18" charset="2"/>
              </a:rPr>
              <a:t> (s) + H</a:t>
            </a:r>
            <a:r>
              <a:rPr lang="en-US" sz="2400" baseline="-25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O (l)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Carbon dioxide, an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u="sng">
                <a:sym typeface="Symbol" pitchFamily="18" charset="2"/>
              </a:rPr>
              <a:t>acidic</a:t>
            </a:r>
            <a:r>
              <a:rPr lang="en-US" sz="2400">
                <a:sym typeface="Symbol" pitchFamily="18" charset="2"/>
              </a:rPr>
              <a:t> oxide, is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u="sng">
                <a:sym typeface="Symbol" pitchFamily="18" charset="2"/>
              </a:rPr>
              <a:t>neutralised</a:t>
            </a:r>
            <a:r>
              <a:rPr lang="en-US" sz="2400">
                <a:sym typeface="Symbol" pitchFamily="18" charset="2"/>
              </a:rPr>
              <a:t> by limewater which is </a:t>
            </a:r>
            <a:r>
              <a:rPr lang="en-US" sz="2400" u="sng">
                <a:sym typeface="Symbol" pitchFamily="18" charset="2"/>
              </a:rPr>
              <a:t>an alkali</a:t>
            </a:r>
            <a:r>
              <a:rPr lang="en-US" sz="2400">
                <a:sym typeface="Symbol" pitchFamily="18" charset="2"/>
              </a:rPr>
              <a:t> to give calcium carbonate, a </a:t>
            </a:r>
            <a:r>
              <a:rPr lang="en-US" sz="2400" u="sng">
                <a:sym typeface="Symbol" pitchFamily="18" charset="2"/>
              </a:rPr>
              <a:t>white insoluble solid</a:t>
            </a:r>
            <a:r>
              <a:rPr lang="en-US" sz="2400">
                <a:sym typeface="Symbol" pitchFamily="18" charset="2"/>
              </a:rPr>
              <a:t> and water. The white precipitate is calcium carbonate.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4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4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4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4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28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Bases and Alkalis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838200" y="2057400"/>
            <a:ext cx="74676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1963" indent="-461963">
              <a:spcBef>
                <a:spcPct val="50000"/>
              </a:spcBef>
              <a:buFontTx/>
              <a:buAutoNum type="arabicPeriod"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Bases react with acid to form </a:t>
            </a:r>
            <a:r>
              <a:rPr lang="en-US" sz="2800" u="sng"/>
              <a:t>salt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and </a:t>
            </a:r>
            <a:r>
              <a:rPr lang="en-US" sz="2800" u="sng"/>
              <a:t>water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, a process called </a:t>
            </a:r>
            <a:r>
              <a:rPr lang="en-US" sz="2800" u="sng"/>
              <a:t>neutralisation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 marL="461963" indent="-461963">
              <a:spcBef>
                <a:spcPct val="50000"/>
              </a:spcBef>
              <a:buFontTx/>
              <a:buAutoNum type="arabicPeriod"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Alkalis give </a:t>
            </a:r>
            <a:r>
              <a:rPr lang="en-US" sz="2800" u="sng"/>
              <a:t>precipitates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with solutions of most metal salts.</a:t>
            </a:r>
          </a:p>
          <a:p>
            <a:pPr marL="461963" indent="-461963"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	2NaOH  (aq) +  CuSO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4 </a:t>
            </a:r>
            <a:r>
              <a:rPr lang="en-US" sz="2800"/>
              <a:t>(aq)</a:t>
            </a:r>
          </a:p>
          <a:p>
            <a:pPr marL="461963" indent="-461963">
              <a:spcBef>
                <a:spcPct val="50000"/>
              </a:spcBef>
              <a:defRPr/>
            </a:pPr>
            <a:r>
              <a:rPr lang="en-US" sz="2800"/>
              <a:t>	</a:t>
            </a:r>
            <a:r>
              <a:rPr lang="en-US" sz="2800">
                <a:sym typeface="Symbol" pitchFamily="18" charset="2"/>
              </a:rPr>
              <a:t>  Cu(OH)</a:t>
            </a:r>
            <a:r>
              <a:rPr lang="en-US" sz="2800" baseline="-25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         +     Na</a:t>
            </a:r>
            <a:r>
              <a:rPr lang="en-US" sz="2800" baseline="-25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SO</a:t>
            </a:r>
            <a:r>
              <a:rPr lang="en-US" sz="2800" baseline="-25000">
                <a:sym typeface="Symbol" pitchFamily="18" charset="2"/>
              </a:rPr>
              <a:t>4</a:t>
            </a:r>
            <a:r>
              <a:rPr lang="en-US" sz="2800">
                <a:sym typeface="Symbol" pitchFamily="18" charset="2"/>
              </a:rPr>
              <a:t> </a:t>
            </a:r>
            <a:endParaRPr lang="en-US" sz="2800"/>
          </a:p>
          <a:p>
            <a:pPr marL="461963" indent="-461963"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838200" y="1371600"/>
            <a:ext cx="4114800" cy="579438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 Reactions</a:t>
            </a:r>
            <a:endParaRPr lang="en-US" sz="3200">
              <a:solidFill>
                <a:srgbClr val="FFFFCC"/>
              </a:solidFill>
            </a:endParaRP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3352800" y="4800600"/>
            <a:ext cx="4184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(s)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1965325" y="5532438"/>
            <a:ext cx="134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Blue ppt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build="p" autoUpdateAnimBg="0"/>
      <p:bldP spid="102409" grpId="0" autoUpdateAnimBg="0"/>
      <p:bldP spid="102410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3" name="Rectangle 2057"/>
          <p:cNvSpPr>
            <a:spLocks noChangeArrowheads="1"/>
          </p:cNvSpPr>
          <p:nvPr/>
        </p:nvSpPr>
        <p:spPr bwMode="auto">
          <a:xfrm>
            <a:off x="2286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Bases and Alkalis</a:t>
            </a:r>
          </a:p>
        </p:txBody>
      </p:sp>
      <p:sp>
        <p:nvSpPr>
          <p:cNvPr id="103434" name="Rectangle 2058"/>
          <p:cNvSpPr>
            <a:spLocks noChangeArrowheads="1"/>
          </p:cNvSpPr>
          <p:nvPr/>
        </p:nvSpPr>
        <p:spPr bwMode="auto">
          <a:xfrm>
            <a:off x="304800" y="838200"/>
            <a:ext cx="8229600" cy="57912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35" name="Text Box 2059"/>
          <p:cNvSpPr txBox="1">
            <a:spLocks noChangeArrowheads="1"/>
          </p:cNvSpPr>
          <p:nvPr/>
        </p:nvSpPr>
        <p:spPr bwMode="auto">
          <a:xfrm>
            <a:off x="609600" y="1752600"/>
            <a:ext cx="74676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1963" indent="-461963">
              <a:spcBef>
                <a:spcPct val="50000"/>
              </a:spcBef>
              <a:buFontTx/>
              <a:buAutoNum type="arabicPeriod" startAt="3"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When </a:t>
            </a:r>
            <a:r>
              <a:rPr lang="en-US" sz="28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warmed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, bases react with ammonium salts to give salt, water and ammonia.</a:t>
            </a:r>
          </a:p>
          <a:p>
            <a:pPr marL="461963" indent="-461963"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Ammonium salt + base 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salt + water+ ammonia</a:t>
            </a:r>
          </a:p>
          <a:p>
            <a:pPr marL="461963" indent="-461963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 	NaOH + NH</a:t>
            </a:r>
            <a:r>
              <a:rPr 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4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Cl  NaCl + H</a:t>
            </a:r>
            <a:r>
              <a:rPr 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2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O + NH</a:t>
            </a:r>
            <a:r>
              <a:rPr lang="en-US" sz="2400" baseline="-250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3</a:t>
            </a:r>
          </a:p>
          <a:p>
            <a:pPr marL="461963" indent="-461963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	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Observation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	</a:t>
            </a:r>
          </a:p>
          <a:p>
            <a:pPr marL="461963" indent="-461963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	</a:t>
            </a:r>
            <a:r>
              <a:rPr lang="en-US" sz="2400" b="1">
                <a:sym typeface="Symbol" pitchFamily="18" charset="2"/>
              </a:rPr>
              <a:t>C</a:t>
            </a:r>
            <a:r>
              <a:rPr lang="en-US" sz="2400" u="sng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olourless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and </a:t>
            </a:r>
            <a:r>
              <a:rPr lang="en-US" sz="2400" u="sng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pungent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gas liberated</a:t>
            </a:r>
            <a:r>
              <a:rPr 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. 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The sodium hydroxide solution remains colourless.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</p:txBody>
      </p:sp>
      <p:sp>
        <p:nvSpPr>
          <p:cNvPr id="103436" name="Text Box 2060"/>
          <p:cNvSpPr txBox="1">
            <a:spLocks noChangeArrowheads="1"/>
          </p:cNvSpPr>
          <p:nvPr/>
        </p:nvSpPr>
        <p:spPr bwMode="auto">
          <a:xfrm>
            <a:off x="609600" y="1066800"/>
            <a:ext cx="4114800" cy="579438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 Reactions</a:t>
            </a:r>
            <a:endParaRPr lang="en-US" sz="320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81000" y="1524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Acids in water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7848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When dissolved in water, acids </a:t>
            </a:r>
            <a:r>
              <a:rPr lang="en-US" sz="2400" u="sng"/>
              <a:t>dissociate or ionize</a:t>
            </a:r>
            <a:r>
              <a:rPr lang="en-US" sz="2400"/>
              <a:t> to yield ions.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/>
              <a:t>HCl (aq)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>
                <a:cs typeface="Times New Roman" pitchFamily="18" charset="0"/>
              </a:rPr>
              <a:t>H</a:t>
            </a:r>
            <a:r>
              <a:rPr lang="en-US" sz="2400" baseline="30000">
                <a:cs typeface="Times New Roman" pitchFamily="18" charset="0"/>
              </a:rPr>
              <a:t>+</a:t>
            </a:r>
            <a:r>
              <a:rPr lang="en-US" sz="2400">
                <a:cs typeface="Times New Roman" pitchFamily="18" charset="0"/>
              </a:rPr>
              <a:t> (aq)  +  Cl</a:t>
            </a:r>
            <a:r>
              <a:rPr lang="en-US" sz="2400" baseline="30000">
                <a:cs typeface="Times New Roman" pitchFamily="18" charset="0"/>
              </a:rPr>
              <a:t>-</a:t>
            </a:r>
            <a:r>
              <a:rPr lang="en-US" sz="2400">
                <a:cs typeface="Times New Roman" pitchFamily="18" charset="0"/>
              </a:rPr>
              <a:t> (aq)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762000" y="3003550"/>
            <a:ext cx="3078163" cy="1508125"/>
            <a:chOff x="528" y="2688"/>
            <a:chExt cx="1939" cy="950"/>
          </a:xfrm>
        </p:grpSpPr>
        <p:sp>
          <p:nvSpPr>
            <p:cNvPr id="116744" name="Oval 8"/>
            <p:cNvSpPr>
              <a:spLocks noChangeArrowheads="1"/>
            </p:cNvSpPr>
            <p:nvPr/>
          </p:nvSpPr>
          <p:spPr bwMode="auto">
            <a:xfrm>
              <a:off x="576" y="2784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6745" name="Text Box 9"/>
            <p:cNvSpPr txBox="1">
              <a:spLocks noChangeArrowheads="1"/>
            </p:cNvSpPr>
            <p:nvPr/>
          </p:nvSpPr>
          <p:spPr bwMode="auto">
            <a:xfrm>
              <a:off x="576" y="2784"/>
              <a:ext cx="2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</a:t>
              </a:r>
            </a:p>
          </p:txBody>
        </p:sp>
        <p:sp>
          <p:nvSpPr>
            <p:cNvPr id="116746" name="Oval 10"/>
            <p:cNvSpPr>
              <a:spLocks noChangeArrowheads="1"/>
            </p:cNvSpPr>
            <p:nvPr/>
          </p:nvSpPr>
          <p:spPr bwMode="auto">
            <a:xfrm>
              <a:off x="864" y="2688"/>
              <a:ext cx="480" cy="43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6747" name="Text Box 11"/>
            <p:cNvSpPr txBox="1">
              <a:spLocks noChangeArrowheads="1"/>
            </p:cNvSpPr>
            <p:nvPr/>
          </p:nvSpPr>
          <p:spPr bwMode="auto">
            <a:xfrm>
              <a:off x="960" y="2784"/>
              <a:ext cx="2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Cl</a:t>
              </a:r>
            </a:p>
          </p:txBody>
        </p:sp>
        <p:sp>
          <p:nvSpPr>
            <p:cNvPr id="13341" name="Text Box 12"/>
            <p:cNvSpPr txBox="1">
              <a:spLocks noChangeArrowheads="1"/>
            </p:cNvSpPr>
            <p:nvPr/>
          </p:nvSpPr>
          <p:spPr bwMode="auto">
            <a:xfrm>
              <a:off x="528" y="3120"/>
              <a:ext cx="193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accent2"/>
                  </a:solidFill>
                </a:rPr>
                <a:t>HCl gas</a:t>
              </a:r>
            </a:p>
            <a:p>
              <a:pPr eaLnBrk="1" hangingPunct="1"/>
              <a:r>
                <a:rPr lang="en-US" sz="2400">
                  <a:solidFill>
                    <a:schemeClr val="accent2"/>
                  </a:solidFill>
                </a:rPr>
                <a:t>No acidic properties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286000" y="2851150"/>
            <a:ext cx="1447800" cy="533400"/>
            <a:chOff x="1488" y="2592"/>
            <a:chExt cx="912" cy="336"/>
          </a:xfrm>
        </p:grpSpPr>
        <p:sp>
          <p:nvSpPr>
            <p:cNvPr id="13335" name="Line 14"/>
            <p:cNvSpPr>
              <a:spLocks noChangeShapeType="1"/>
            </p:cNvSpPr>
            <p:nvPr/>
          </p:nvSpPr>
          <p:spPr bwMode="auto">
            <a:xfrm>
              <a:off x="1488" y="2928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51" name="Text Box 15"/>
            <p:cNvSpPr txBox="1">
              <a:spLocks noChangeArrowheads="1"/>
            </p:cNvSpPr>
            <p:nvPr/>
          </p:nvSpPr>
          <p:spPr bwMode="auto">
            <a:xfrm>
              <a:off x="1680" y="2592"/>
              <a:ext cx="576" cy="28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</a:t>
              </a:r>
              <a:r>
                <a:rPr lang="en-US" sz="2400" baseline="-25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343400" y="2851150"/>
            <a:ext cx="1092200" cy="838200"/>
            <a:chOff x="2784" y="2592"/>
            <a:chExt cx="688" cy="528"/>
          </a:xfrm>
        </p:grpSpPr>
        <p:sp>
          <p:nvSpPr>
            <p:cNvPr id="116753" name="Oval 17"/>
            <p:cNvSpPr>
              <a:spLocks noChangeArrowheads="1"/>
            </p:cNvSpPr>
            <p:nvPr/>
          </p:nvSpPr>
          <p:spPr bwMode="auto">
            <a:xfrm>
              <a:off x="2880" y="2784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13330" name="Group 18"/>
            <p:cNvGrpSpPr>
              <a:grpSpLocks/>
            </p:cNvGrpSpPr>
            <p:nvPr/>
          </p:nvGrpSpPr>
          <p:grpSpPr bwMode="auto">
            <a:xfrm>
              <a:off x="2784" y="2592"/>
              <a:ext cx="688" cy="528"/>
              <a:chOff x="2784" y="2592"/>
              <a:chExt cx="688" cy="528"/>
            </a:xfrm>
          </p:grpSpPr>
          <p:sp>
            <p:nvSpPr>
              <p:cNvPr id="116755" name="Text Box 19"/>
              <p:cNvSpPr txBox="1">
                <a:spLocks noChangeArrowheads="1"/>
              </p:cNvSpPr>
              <p:nvPr/>
            </p:nvSpPr>
            <p:spPr bwMode="auto">
              <a:xfrm>
                <a:off x="2880" y="2784"/>
                <a:ext cx="26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116756" name="Freeform 20"/>
              <p:cNvSpPr>
                <a:spLocks/>
              </p:cNvSpPr>
              <p:nvPr/>
            </p:nvSpPr>
            <p:spPr bwMode="auto">
              <a:xfrm>
                <a:off x="2784" y="2736"/>
                <a:ext cx="96" cy="384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0"/>
                  </a:cxn>
                  <a:cxn ang="0">
                    <a:pos x="0" y="384"/>
                  </a:cxn>
                  <a:cxn ang="0">
                    <a:pos x="96" y="384"/>
                  </a:cxn>
                </a:cxnLst>
                <a:rect l="0" t="0" r="r" b="b"/>
                <a:pathLst>
                  <a:path w="96" h="384">
                    <a:moveTo>
                      <a:pt x="96" y="0"/>
                    </a:moveTo>
                    <a:lnTo>
                      <a:pt x="0" y="0"/>
                    </a:lnTo>
                    <a:lnTo>
                      <a:pt x="0" y="384"/>
                    </a:lnTo>
                    <a:lnTo>
                      <a:pt x="96" y="38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16757" name="Freeform 21"/>
              <p:cNvSpPr>
                <a:spLocks/>
              </p:cNvSpPr>
              <p:nvPr/>
            </p:nvSpPr>
            <p:spPr bwMode="auto">
              <a:xfrm flipH="1" flipV="1">
                <a:off x="3168" y="2736"/>
                <a:ext cx="96" cy="384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0"/>
                  </a:cxn>
                  <a:cxn ang="0">
                    <a:pos x="0" y="384"/>
                  </a:cxn>
                  <a:cxn ang="0">
                    <a:pos x="96" y="384"/>
                  </a:cxn>
                </a:cxnLst>
                <a:rect l="0" t="0" r="r" b="b"/>
                <a:pathLst>
                  <a:path w="96" h="384">
                    <a:moveTo>
                      <a:pt x="96" y="0"/>
                    </a:moveTo>
                    <a:lnTo>
                      <a:pt x="0" y="0"/>
                    </a:lnTo>
                    <a:lnTo>
                      <a:pt x="0" y="384"/>
                    </a:lnTo>
                    <a:lnTo>
                      <a:pt x="96" y="38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16758" name="Text Box 22"/>
              <p:cNvSpPr txBox="1">
                <a:spLocks noChangeArrowheads="1"/>
              </p:cNvSpPr>
              <p:nvPr/>
            </p:nvSpPr>
            <p:spPr bwMode="auto">
              <a:xfrm>
                <a:off x="3264" y="2592"/>
                <a:ext cx="2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+</a:t>
                </a:r>
              </a:p>
            </p:txBody>
          </p: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5486400" y="2851150"/>
            <a:ext cx="1911350" cy="838200"/>
            <a:chOff x="3504" y="2592"/>
            <a:chExt cx="1204" cy="528"/>
          </a:xfrm>
        </p:grpSpPr>
        <p:sp>
          <p:nvSpPr>
            <p:cNvPr id="116760" name="Oval 24"/>
            <p:cNvSpPr>
              <a:spLocks noChangeArrowheads="1"/>
            </p:cNvSpPr>
            <p:nvPr/>
          </p:nvSpPr>
          <p:spPr bwMode="auto">
            <a:xfrm>
              <a:off x="3936" y="2688"/>
              <a:ext cx="480" cy="43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6761" name="Text Box 25"/>
            <p:cNvSpPr txBox="1">
              <a:spLocks noChangeArrowheads="1"/>
            </p:cNvSpPr>
            <p:nvPr/>
          </p:nvSpPr>
          <p:spPr bwMode="auto">
            <a:xfrm>
              <a:off x="4032" y="2736"/>
              <a:ext cx="2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Cl</a:t>
              </a:r>
            </a:p>
          </p:txBody>
        </p:sp>
        <p:sp>
          <p:nvSpPr>
            <p:cNvPr id="116762" name="Freeform 26"/>
            <p:cNvSpPr>
              <a:spLocks/>
            </p:cNvSpPr>
            <p:nvPr/>
          </p:nvSpPr>
          <p:spPr bwMode="auto">
            <a:xfrm flipH="1" flipV="1">
              <a:off x="4416" y="2736"/>
              <a:ext cx="96" cy="38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384"/>
                </a:cxn>
                <a:cxn ang="0">
                  <a:pos x="96" y="384"/>
                </a:cxn>
              </a:cxnLst>
              <a:rect l="0" t="0" r="r" b="b"/>
              <a:pathLst>
                <a:path w="96" h="384">
                  <a:moveTo>
                    <a:pt x="96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96" y="3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6763" name="Freeform 27"/>
            <p:cNvSpPr>
              <a:spLocks/>
            </p:cNvSpPr>
            <p:nvPr/>
          </p:nvSpPr>
          <p:spPr bwMode="auto">
            <a:xfrm>
              <a:off x="3840" y="2736"/>
              <a:ext cx="96" cy="38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384"/>
                </a:cxn>
                <a:cxn ang="0">
                  <a:pos x="96" y="384"/>
                </a:cxn>
              </a:cxnLst>
              <a:rect l="0" t="0" r="r" b="b"/>
              <a:pathLst>
                <a:path w="96" h="384">
                  <a:moveTo>
                    <a:pt x="96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96" y="3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6764" name="Text Box 28"/>
            <p:cNvSpPr txBox="1">
              <a:spLocks noChangeArrowheads="1"/>
            </p:cNvSpPr>
            <p:nvPr/>
          </p:nvSpPr>
          <p:spPr bwMode="auto">
            <a:xfrm>
              <a:off x="4512" y="2592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-</a:t>
              </a:r>
            </a:p>
          </p:txBody>
        </p:sp>
        <p:sp>
          <p:nvSpPr>
            <p:cNvPr id="116765" name="Text Box 29"/>
            <p:cNvSpPr txBox="1">
              <a:spLocks noChangeArrowheads="1"/>
            </p:cNvSpPr>
            <p:nvPr/>
          </p:nvSpPr>
          <p:spPr bwMode="auto">
            <a:xfrm>
              <a:off x="3504" y="2832"/>
              <a:ext cx="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</a:p>
          </p:txBody>
        </p:sp>
      </p:grpSp>
      <p:sp>
        <p:nvSpPr>
          <p:cNvPr id="116766" name="Text Box 30"/>
          <p:cNvSpPr txBox="1">
            <a:spLocks noChangeArrowheads="1"/>
          </p:cNvSpPr>
          <p:nvPr/>
        </p:nvSpPr>
        <p:spPr bwMode="auto">
          <a:xfrm>
            <a:off x="4343400" y="3765550"/>
            <a:ext cx="4116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accent2"/>
                </a:solidFill>
              </a:rPr>
              <a:t>H</a:t>
            </a:r>
            <a:r>
              <a:rPr lang="en-US" sz="2400" baseline="30000">
                <a:solidFill>
                  <a:schemeClr val="accent2"/>
                </a:solidFill>
              </a:rPr>
              <a:t>+</a:t>
            </a:r>
            <a:r>
              <a:rPr lang="en-US" sz="2400">
                <a:solidFill>
                  <a:schemeClr val="accent2"/>
                </a:solidFill>
              </a:rPr>
              <a:t> produced in presence of </a:t>
            </a:r>
          </a:p>
          <a:p>
            <a:pPr>
              <a:defRPr/>
            </a:pPr>
            <a:r>
              <a:rPr lang="en-US" sz="2400">
                <a:solidFill>
                  <a:schemeClr val="accent2"/>
                </a:solidFill>
              </a:rPr>
              <a:t>Water, giving rise to </a:t>
            </a:r>
          </a:p>
          <a:p>
            <a:pPr>
              <a:defRPr/>
            </a:pPr>
            <a:r>
              <a:rPr lang="en-US" sz="2400">
                <a:solidFill>
                  <a:schemeClr val="accent2"/>
                </a:solidFill>
              </a:rPr>
              <a:t>acidic properties</a:t>
            </a:r>
            <a:r>
              <a:rPr 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6767" name="Text Box 31"/>
          <p:cNvSpPr txBox="1">
            <a:spLocks noChangeArrowheads="1"/>
          </p:cNvSpPr>
          <p:nvPr/>
        </p:nvSpPr>
        <p:spPr bwMode="auto">
          <a:xfrm>
            <a:off x="533400" y="5181600"/>
            <a:ext cx="7848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HNO</a:t>
            </a:r>
            <a:r>
              <a:rPr lang="en-US" sz="2400" baseline="-25000"/>
              <a:t>3</a:t>
            </a:r>
            <a:r>
              <a:rPr lang="en-US" sz="2400"/>
              <a:t> (aq)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>
                <a:cs typeface="Times New Roman" pitchFamily="18" charset="0"/>
              </a:rPr>
              <a:t>H</a:t>
            </a:r>
            <a:r>
              <a:rPr lang="en-US" sz="2400" baseline="30000">
                <a:cs typeface="Times New Roman" pitchFamily="18" charset="0"/>
              </a:rPr>
              <a:t>+</a:t>
            </a:r>
            <a:r>
              <a:rPr lang="en-US" sz="2400">
                <a:cs typeface="Times New Roman" pitchFamily="18" charset="0"/>
              </a:rPr>
              <a:t> (aq)  +  NO</a:t>
            </a:r>
            <a:r>
              <a:rPr lang="en-US" sz="2400" baseline="-25000">
                <a:cs typeface="Times New Roman" pitchFamily="18" charset="0"/>
              </a:rPr>
              <a:t>3</a:t>
            </a:r>
            <a:r>
              <a:rPr lang="en-US" sz="2400" baseline="30000">
                <a:cs typeface="Times New Roman" pitchFamily="18" charset="0"/>
              </a:rPr>
              <a:t>-</a:t>
            </a:r>
            <a:r>
              <a:rPr lang="en-US" sz="2400">
                <a:cs typeface="Times New Roman" pitchFamily="18" charset="0"/>
              </a:rPr>
              <a:t> (aq)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6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build="p" autoUpdateAnimBg="0"/>
      <p:bldP spid="116766" grpId="0"/>
      <p:bldP spid="11676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The pH scale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78486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pH - measure of the </a:t>
            </a:r>
            <a:r>
              <a:rPr lang="en-US" sz="28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concentration of H</a:t>
            </a:r>
            <a:r>
              <a:rPr lang="en-US" sz="2800" b="1" u="sng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in 	solution.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- between 0 and 14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914400" y="2895600"/>
          <a:ext cx="73914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Photo Editor Photo" r:id="rId4" imgW="5649114" imgH="1133633" progId="MSPhotoEd.3">
                  <p:embed/>
                </p:oleObj>
              </mc:Choice>
              <mc:Fallback>
                <p:oleObj name="Photo Editor Photo" r:id="rId4" imgW="5649114" imgH="1133633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95600"/>
                        <a:ext cx="7391400" cy="1317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4343400"/>
            <a:ext cx="3733800" cy="1754188"/>
            <a:chOff x="528" y="2736"/>
            <a:chExt cx="2352" cy="1105"/>
          </a:xfrm>
        </p:grpSpPr>
        <p:sp>
          <p:nvSpPr>
            <p:cNvPr id="3079" name="AutoShape 7"/>
            <p:cNvSpPr>
              <a:spLocks/>
            </p:cNvSpPr>
            <p:nvPr/>
          </p:nvSpPr>
          <p:spPr bwMode="auto">
            <a:xfrm rot="-5400000">
              <a:off x="1680" y="1728"/>
              <a:ext cx="192" cy="2208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528" y="2976"/>
              <a:ext cx="2352" cy="865"/>
            </a:xfrm>
            <a:prstGeom prst="rect">
              <a:avLst/>
            </a:prstGeom>
            <a:solidFill>
              <a:srgbClr val="E1FFE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Acidic</a:t>
              </a: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/>
              </a:r>
              <a:b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lower pH</a:t>
              </a:r>
              <a:b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-&gt; higher conc. of H</a:t>
              </a:r>
              <a:r>
                <a:rPr lang="en-US" sz="2800" baseline="30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en-US" sz="2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724400" y="4343400"/>
            <a:ext cx="3886200" cy="1754188"/>
            <a:chOff x="2976" y="2736"/>
            <a:chExt cx="2448" cy="1105"/>
          </a:xfrm>
        </p:grpSpPr>
        <p:sp>
          <p:nvSpPr>
            <p:cNvPr id="3082" name="AutoShape 10"/>
            <p:cNvSpPr>
              <a:spLocks/>
            </p:cNvSpPr>
            <p:nvPr/>
          </p:nvSpPr>
          <p:spPr bwMode="auto">
            <a:xfrm rot="-5400000">
              <a:off x="3984" y="1728"/>
              <a:ext cx="192" cy="2208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2976" y="2976"/>
              <a:ext cx="2448" cy="865"/>
            </a:xfrm>
            <a:prstGeom prst="rect">
              <a:avLst/>
            </a:prstGeom>
            <a:solidFill>
              <a:srgbClr val="E1FFE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Alkaline</a:t>
              </a: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/>
              </a:r>
              <a:b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higher pH</a:t>
              </a:r>
              <a:b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-&gt; higher conc. of OH-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28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 pH scale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838200" y="1371600"/>
            <a:ext cx="7848600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Enrichment: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Formula of pH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pH = - lg [H</a:t>
            </a:r>
            <a:r>
              <a:rPr 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]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Where [H</a:t>
            </a:r>
            <a:r>
              <a:rPr 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] is the concentration of hydrogen ions.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What does pH stand for?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 stands for potenz, a german word which mean power.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5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5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Indicators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33400" y="1447800"/>
            <a:ext cx="7848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2425" indent="-352425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- Substances that have different colours in </a:t>
            </a: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acidic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and </a:t>
            </a: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alkaline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solutions.</a:t>
            </a:r>
            <a:endParaRPr lang="en-US" sz="2800" b="1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52425" indent="-352425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- most are regarded as </a:t>
            </a:r>
            <a:r>
              <a:rPr 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weak acids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52425" indent="-352425">
              <a:spcBef>
                <a:spcPct val="50000"/>
              </a:spcBef>
              <a:defRPr/>
            </a:pP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Indicators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3400" y="1905000"/>
            <a:ext cx="7848600" cy="3725863"/>
            <a:chOff x="336" y="768"/>
            <a:chExt cx="4944" cy="2347"/>
          </a:xfrm>
        </p:grpSpPr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2976" y="1584"/>
              <a:ext cx="8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2976" y="2016"/>
              <a:ext cx="8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336" y="768"/>
              <a:ext cx="4944" cy="2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E.g.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Methyl Orange</a:t>
              </a:r>
              <a:endParaRPr lang="en-US" sz="2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in acidic medium        -   </a:t>
              </a:r>
              <a:r>
                <a:rPr lang="en-US" sz="28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red</a:t>
              </a:r>
              <a:endParaRPr lang="en-US" sz="2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in allkaline medium     -  </a:t>
              </a:r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yellow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pH at which it changes colour - </a:t>
              </a:r>
              <a:r>
                <a:rPr lang="en-US" sz="280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4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colour at this pH       -</a:t>
              </a:r>
              <a:endParaRPr lang="en-US" sz="28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724400" y="5105400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orange</a:t>
            </a:r>
          </a:p>
        </p:txBody>
      </p:sp>
      <p:pic>
        <p:nvPicPr>
          <p:cNvPr id="66566" name="Picture 11" descr="methyl 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2590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609600" y="1143000"/>
            <a:ext cx="82296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28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 pH scale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78486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Critical thinking (Not in note)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2.	If a solution is acidic, it will not 	 	contain any OH</a:t>
            </a:r>
            <a:r>
              <a:rPr 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true or false?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	False. For acidic solution, 	concentration of H</a:t>
            </a:r>
            <a:r>
              <a:rPr 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is higher than 	concentration of OH</a:t>
            </a:r>
            <a:r>
              <a:rPr 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-. </a:t>
            </a: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It does not 	mean that acidic solution will not have 	OH</a:t>
            </a:r>
            <a:r>
              <a:rPr lang="en-US" sz="2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sz="2800"/>
              <a:t>. </a:t>
            </a:r>
            <a:r>
              <a:rPr lang="en-US" sz="2800" b="1"/>
              <a:t>Hydroxide ions come from water 	which dissociates to a very small 	extent to give a small amount of H</a:t>
            </a:r>
            <a:r>
              <a:rPr lang="en-US" sz="2800" b="1" baseline="30000"/>
              <a:t>+</a:t>
            </a:r>
            <a:r>
              <a:rPr lang="en-US" sz="2800" b="1"/>
              <a:t> 	and OH</a:t>
            </a:r>
            <a:r>
              <a:rPr lang="en-US" sz="2800" b="1" baseline="30000"/>
              <a:t>-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228600" y="762000"/>
            <a:ext cx="8610600" cy="58674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Indicators</a:t>
            </a:r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>
            <a:off x="609600" y="3124200"/>
            <a:ext cx="240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Phenolphthalein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609600" y="914400"/>
            <a:ext cx="2224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Methyl orange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762000" y="1371600"/>
            <a:ext cx="8126413" cy="1600200"/>
            <a:chOff x="480" y="1104"/>
            <a:chExt cx="5119" cy="1008"/>
          </a:xfrm>
        </p:grpSpPr>
        <p:grpSp>
          <p:nvGrpSpPr>
            <p:cNvPr id="68630" name="Group 12"/>
            <p:cNvGrpSpPr>
              <a:grpSpLocks/>
            </p:cNvGrpSpPr>
            <p:nvPr/>
          </p:nvGrpSpPr>
          <p:grpSpPr bwMode="auto">
            <a:xfrm>
              <a:off x="576" y="1632"/>
              <a:ext cx="4848" cy="96"/>
              <a:chOff x="336" y="1104"/>
              <a:chExt cx="4848" cy="96"/>
            </a:xfrm>
          </p:grpSpPr>
          <p:sp>
            <p:nvSpPr>
              <p:cNvPr id="68638" name="Line 6"/>
              <p:cNvSpPr>
                <a:spLocks noChangeShapeType="1"/>
              </p:cNvSpPr>
              <p:nvPr/>
            </p:nvSpPr>
            <p:spPr bwMode="auto">
              <a:xfrm>
                <a:off x="336" y="1152"/>
                <a:ext cx="484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9" name="Line 7"/>
              <p:cNvSpPr>
                <a:spLocks noChangeShapeType="1"/>
              </p:cNvSpPr>
              <p:nvPr/>
            </p:nvSpPr>
            <p:spPr bwMode="auto">
              <a:xfrm>
                <a:off x="336" y="1104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40" name="Line 8"/>
              <p:cNvSpPr>
                <a:spLocks noChangeShapeType="1"/>
              </p:cNvSpPr>
              <p:nvPr/>
            </p:nvSpPr>
            <p:spPr bwMode="auto">
              <a:xfrm>
                <a:off x="5184" y="1104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41" name="Line 9"/>
              <p:cNvSpPr>
                <a:spLocks noChangeShapeType="1"/>
              </p:cNvSpPr>
              <p:nvPr/>
            </p:nvSpPr>
            <p:spPr bwMode="auto">
              <a:xfrm>
                <a:off x="2016" y="1104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7229" name="Text Box 13"/>
            <p:cNvSpPr txBox="1">
              <a:spLocks noChangeArrowheads="1"/>
            </p:cNvSpPr>
            <p:nvPr/>
          </p:nvSpPr>
          <p:spPr bwMode="auto">
            <a:xfrm>
              <a:off x="480" y="1776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0</a:t>
              </a:r>
            </a:p>
          </p:txBody>
        </p:sp>
        <p:sp>
          <p:nvSpPr>
            <p:cNvPr id="137230" name="Text Box 14"/>
            <p:cNvSpPr txBox="1">
              <a:spLocks noChangeArrowheads="1"/>
            </p:cNvSpPr>
            <p:nvPr/>
          </p:nvSpPr>
          <p:spPr bwMode="auto">
            <a:xfrm>
              <a:off x="2160" y="1776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4</a:t>
              </a:r>
            </a:p>
          </p:txBody>
        </p:sp>
        <p:sp>
          <p:nvSpPr>
            <p:cNvPr id="137231" name="Text Box 15"/>
            <p:cNvSpPr txBox="1">
              <a:spLocks noChangeArrowheads="1"/>
            </p:cNvSpPr>
            <p:nvPr/>
          </p:nvSpPr>
          <p:spPr bwMode="auto">
            <a:xfrm>
              <a:off x="5280" y="182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14</a:t>
              </a:r>
            </a:p>
          </p:txBody>
        </p:sp>
        <p:sp>
          <p:nvSpPr>
            <p:cNvPr id="137232" name="Text Box 16"/>
            <p:cNvSpPr txBox="1">
              <a:spLocks noChangeArrowheads="1"/>
            </p:cNvSpPr>
            <p:nvPr/>
          </p:nvSpPr>
          <p:spPr bwMode="auto">
            <a:xfrm>
              <a:off x="1152" y="1152"/>
              <a:ext cx="426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red</a:t>
              </a:r>
            </a:p>
          </p:txBody>
        </p:sp>
        <p:sp>
          <p:nvSpPr>
            <p:cNvPr id="137233" name="Text Box 17"/>
            <p:cNvSpPr txBox="1">
              <a:spLocks noChangeArrowheads="1"/>
            </p:cNvSpPr>
            <p:nvPr/>
          </p:nvSpPr>
          <p:spPr bwMode="auto">
            <a:xfrm>
              <a:off x="3456" y="1104"/>
              <a:ext cx="659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yellow</a:t>
              </a:r>
            </a:p>
          </p:txBody>
        </p:sp>
        <p:sp>
          <p:nvSpPr>
            <p:cNvPr id="68636" name="Line 18"/>
            <p:cNvSpPr>
              <a:spLocks noChangeShapeType="1"/>
            </p:cNvSpPr>
            <p:nvPr/>
          </p:nvSpPr>
          <p:spPr bwMode="auto">
            <a:xfrm>
              <a:off x="624" y="1488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7" name="Line 20"/>
            <p:cNvSpPr>
              <a:spLocks noChangeShapeType="1"/>
            </p:cNvSpPr>
            <p:nvPr/>
          </p:nvSpPr>
          <p:spPr bwMode="auto">
            <a:xfrm flipV="1">
              <a:off x="2304" y="1488"/>
              <a:ext cx="307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457200" y="3429000"/>
            <a:ext cx="8126413" cy="1600200"/>
            <a:chOff x="288" y="2400"/>
            <a:chExt cx="5119" cy="1008"/>
          </a:xfrm>
        </p:grpSpPr>
        <p:sp>
          <p:nvSpPr>
            <p:cNvPr id="68619" name="Line 22"/>
            <p:cNvSpPr>
              <a:spLocks noChangeShapeType="1"/>
            </p:cNvSpPr>
            <p:nvPr/>
          </p:nvSpPr>
          <p:spPr bwMode="auto">
            <a:xfrm>
              <a:off x="384" y="2976"/>
              <a:ext cx="48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Line 23"/>
            <p:cNvSpPr>
              <a:spLocks noChangeShapeType="1"/>
            </p:cNvSpPr>
            <p:nvPr/>
          </p:nvSpPr>
          <p:spPr bwMode="auto">
            <a:xfrm>
              <a:off x="384" y="2928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1" name="Line 24"/>
            <p:cNvSpPr>
              <a:spLocks noChangeShapeType="1"/>
            </p:cNvSpPr>
            <p:nvPr/>
          </p:nvSpPr>
          <p:spPr bwMode="auto">
            <a:xfrm>
              <a:off x="5232" y="2928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Line 25"/>
            <p:cNvSpPr>
              <a:spLocks noChangeShapeType="1"/>
            </p:cNvSpPr>
            <p:nvPr/>
          </p:nvSpPr>
          <p:spPr bwMode="auto">
            <a:xfrm>
              <a:off x="3648" y="2928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2" name="Text Box 26"/>
            <p:cNvSpPr txBox="1">
              <a:spLocks noChangeArrowheads="1"/>
            </p:cNvSpPr>
            <p:nvPr/>
          </p:nvSpPr>
          <p:spPr bwMode="auto">
            <a:xfrm>
              <a:off x="288" y="307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0</a:t>
              </a:r>
            </a:p>
          </p:txBody>
        </p:sp>
        <p:sp>
          <p:nvSpPr>
            <p:cNvPr id="137243" name="Text Box 27"/>
            <p:cNvSpPr txBox="1">
              <a:spLocks noChangeArrowheads="1"/>
            </p:cNvSpPr>
            <p:nvPr/>
          </p:nvSpPr>
          <p:spPr bwMode="auto">
            <a:xfrm>
              <a:off x="3552" y="307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9</a:t>
              </a:r>
            </a:p>
          </p:txBody>
        </p:sp>
        <p:sp>
          <p:nvSpPr>
            <p:cNvPr id="137244" name="Text Box 28"/>
            <p:cNvSpPr txBox="1">
              <a:spLocks noChangeArrowheads="1"/>
            </p:cNvSpPr>
            <p:nvPr/>
          </p:nvSpPr>
          <p:spPr bwMode="auto">
            <a:xfrm>
              <a:off x="5088" y="312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14</a:t>
              </a:r>
            </a:p>
          </p:txBody>
        </p:sp>
        <p:sp>
          <p:nvSpPr>
            <p:cNvPr id="68626" name="Line 29"/>
            <p:cNvSpPr>
              <a:spLocks noChangeShapeType="1"/>
            </p:cNvSpPr>
            <p:nvPr/>
          </p:nvSpPr>
          <p:spPr bwMode="auto">
            <a:xfrm>
              <a:off x="3648" y="2784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Line 30"/>
            <p:cNvSpPr>
              <a:spLocks noChangeShapeType="1"/>
            </p:cNvSpPr>
            <p:nvPr/>
          </p:nvSpPr>
          <p:spPr bwMode="auto">
            <a:xfrm flipV="1">
              <a:off x="384" y="2784"/>
              <a:ext cx="321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7" name="Text Box 31"/>
            <p:cNvSpPr txBox="1">
              <a:spLocks noChangeArrowheads="1"/>
            </p:cNvSpPr>
            <p:nvPr/>
          </p:nvSpPr>
          <p:spPr bwMode="auto">
            <a:xfrm>
              <a:off x="1968" y="2448"/>
              <a:ext cx="10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colourless</a:t>
              </a:r>
            </a:p>
          </p:txBody>
        </p:sp>
        <p:sp>
          <p:nvSpPr>
            <p:cNvPr id="137248" name="Text Box 32"/>
            <p:cNvSpPr txBox="1">
              <a:spLocks noChangeArrowheads="1"/>
            </p:cNvSpPr>
            <p:nvPr/>
          </p:nvSpPr>
          <p:spPr bwMode="auto">
            <a:xfrm>
              <a:off x="4176" y="2400"/>
              <a:ext cx="478" cy="288"/>
            </a:xfrm>
            <a:prstGeom prst="rect">
              <a:avLst/>
            </a:prstGeom>
            <a:solidFill>
              <a:srgbClr val="FF66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pink</a:t>
              </a:r>
            </a:p>
          </p:txBody>
        </p:sp>
      </p:grpSp>
      <p:sp>
        <p:nvSpPr>
          <p:cNvPr id="68616" name="Text Box 35"/>
          <p:cNvSpPr txBox="1">
            <a:spLocks noChangeArrowheads="1"/>
          </p:cNvSpPr>
          <p:nvPr/>
        </p:nvSpPr>
        <p:spPr bwMode="auto">
          <a:xfrm>
            <a:off x="609600" y="4648200"/>
            <a:ext cx="79248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chemeClr val="accent2"/>
                </a:solidFill>
              </a:rPr>
              <a:t>What is the colour of 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200">
                <a:solidFill>
                  <a:schemeClr val="accent2"/>
                </a:solidFill>
              </a:rPr>
              <a:t>HCl if 2 drops of methyl orange are added to it?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200">
                <a:solidFill>
                  <a:schemeClr val="accent2"/>
                </a:solidFill>
              </a:rPr>
              <a:t>NaOH if 2 drops of phenolphthalein are added to it?		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543800" y="5029200"/>
            <a:ext cx="914400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sz="2800"/>
              <a:t>red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620000" y="6019800"/>
            <a:ext cx="914400" cy="523875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sz="2800"/>
              <a:t>pink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Indicators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33400" y="1219200"/>
            <a:ext cx="7848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- Some indicators are used as mixtures</a:t>
            </a:r>
          </a:p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  - gives different colours at different pH </a:t>
            </a:r>
            <a:b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    numbers</a:t>
            </a:r>
          </a:p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=&gt;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219200" y="2895600"/>
            <a:ext cx="6324600" cy="5191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Universal Indicator / pH indicator</a:t>
            </a:r>
          </a:p>
        </p:txBody>
      </p:sp>
      <p:pic>
        <p:nvPicPr>
          <p:cNvPr id="9228" name="Picture 12" descr="universal_paper(skytu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37338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876800" y="3657600"/>
            <a:ext cx="3505200" cy="23780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- Dip universal indicator </a:t>
            </a:r>
            <a:b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paper into solutions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- Observe colour change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- Compare colour with </a:t>
            </a:r>
            <a:b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colour chart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=&gt; pH of solution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utoUpdateAnimBg="0"/>
      <p:bldP spid="9227" grpId="0" animBg="1" autoUpdateAnimBg="0"/>
      <p:bldP spid="9229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Indicators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6324600" cy="5191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Universal Indicator / pH indicator</a:t>
            </a:r>
          </a:p>
        </p:txBody>
      </p:sp>
      <p:pic>
        <p:nvPicPr>
          <p:cNvPr id="70661" name="Picture 11" descr="universal_indicator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057400"/>
            <a:ext cx="6553200" cy="2049463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pH and Agriculture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78486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 plants grow well in soil with pH about </a:t>
            </a: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6.5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(about neutral)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 soil becomes </a:t>
            </a: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acidic 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from</a:t>
            </a:r>
            <a:b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-&gt; acid rain</a:t>
            </a:r>
            <a:b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-&gt;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fertiliser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such as ammonium sulfate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-To </a:t>
            </a:r>
            <a:r>
              <a:rPr lang="en-US" sz="2800" u="sng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neutralise</a:t>
            </a:r>
            <a:r>
              <a:rPr lang="en-US" sz="2800" u="sng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excess</a:t>
            </a:r>
            <a:r>
              <a:rPr lang="en-US" sz="2800" u="sng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acid</a:t>
            </a: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soil, </a:t>
            </a:r>
            <a:b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- add </a:t>
            </a:r>
            <a:r>
              <a:rPr lang="en-US" sz="2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solid calcium hydroxide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(slaked lime)</a:t>
            </a:r>
            <a:b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or </a:t>
            </a:r>
            <a:r>
              <a:rPr lang="en-US" sz="2800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solid calcium oxide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(lime)</a:t>
            </a:r>
            <a:b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- spread calcium hydroxide powder over </a:t>
            </a:r>
            <a:b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fields =&gt; 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liming the soil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1303338" y="2492375"/>
          <a:ext cx="2368550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點陣圖影像" r:id="rId4" imgW="2952381" imgH="3524742" progId="Paint.Picture">
                  <p:embed/>
                </p:oleObj>
              </mc:Choice>
              <mc:Fallback>
                <p:oleObj name="點陣圖影像" r:id="rId4" imgW="2952381" imgH="352474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2492375"/>
                        <a:ext cx="2368550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58888" y="5516563"/>
            <a:ext cx="2089150" cy="557212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latin typeface="Arial" pitchFamily="34" charset="0"/>
              </a:rPr>
              <a:t>Dilute acid</a:t>
            </a:r>
            <a:r>
              <a:rPr lang="en-US" altLang="zh-TW" sz="2800">
                <a:latin typeface="Arial" pitchFamily="34" charset="0"/>
              </a:rPr>
              <a:t>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924300" y="5516563"/>
            <a:ext cx="3527425" cy="557212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latin typeface="Arial" pitchFamily="34" charset="0"/>
              </a:rPr>
              <a:t>Concentrated acid</a:t>
            </a:r>
          </a:p>
        </p:txBody>
      </p:sp>
      <p:graphicFrame>
        <p:nvGraphicFramePr>
          <p:cNvPr id="2051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4198938" y="2433638"/>
          <a:ext cx="2335212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點陣圖影像" r:id="rId6" imgW="2905531" imgH="3514286" progId="Paint.Picture">
                  <p:embed/>
                </p:oleObj>
              </mc:Choice>
              <mc:Fallback>
                <p:oleObj name="點陣圖影像" r:id="rId6" imgW="2905531" imgH="351428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8" y="2433638"/>
                        <a:ext cx="2335212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Oval 8"/>
          <p:cNvSpPr>
            <a:spLocks noChangeArrowheads="1"/>
          </p:cNvSpPr>
          <p:nvPr/>
        </p:nvSpPr>
        <p:spPr bwMode="auto">
          <a:xfrm>
            <a:off x="5508625" y="1700213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6011863" y="1628775"/>
            <a:ext cx="2597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1">
                <a:solidFill>
                  <a:schemeClr val="accent2"/>
                </a:solidFill>
                <a:latin typeface="Arial" pitchFamily="34" charset="0"/>
              </a:rPr>
              <a:t>Acid molecule</a:t>
            </a: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0" y="69215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latin typeface="Arial" pitchFamily="34" charset="0"/>
              </a:rPr>
              <a:t>Acid used in lab are usually aqueous solutions.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Physical Properties of Dilute Acids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4005263"/>
            <a:ext cx="8748712" cy="2376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/>
              <a:t>a) sour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b) acidic; it turn </a:t>
            </a:r>
            <a:r>
              <a:rPr lang="en-US" altLang="zh-TW" smtClean="0">
                <a:solidFill>
                  <a:schemeClr val="tx2"/>
                </a:solidFill>
              </a:rPr>
              <a:t>blue litmus paper to red</a:t>
            </a:r>
          </a:p>
          <a:p>
            <a:pPr eaLnBrk="1" hangingPunct="1">
              <a:buFontTx/>
              <a:buNone/>
            </a:pPr>
            <a:r>
              <a:rPr lang="en-US" altLang="zh-TW" smtClean="0"/>
              <a:t>c) it conduct electricity only in </a:t>
            </a:r>
            <a:r>
              <a:rPr lang="en-US" altLang="zh-TW" smtClean="0">
                <a:solidFill>
                  <a:schemeClr val="tx2"/>
                </a:solidFill>
              </a:rPr>
              <a:t>aqueous state.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187450" y="1989138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TW" sz="3200"/>
              <a:t>a) Taste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3200"/>
              <a:t>b) pH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3200"/>
              <a:t>c) Electrical conductivity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102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arenR"/>
            </a:pPr>
            <a:r>
              <a:rPr lang="en-US" altLang="zh-TW" smtClean="0"/>
              <a:t>Reaction with metal (K</a:t>
            </a:r>
            <a:r>
              <a:rPr lang="en-US" altLang="zh-TW" smtClean="0">
                <a:sym typeface="Wingdings" pitchFamily="2" charset="2"/>
              </a:rPr>
              <a:t>Pb)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en-US" altLang="zh-TW" smtClean="0"/>
              <a:t>Reaction with oxides/ hydroxides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en-US" altLang="zh-TW" smtClean="0"/>
              <a:t>Reaction with carbonates/ Hydrogencarbonates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pPr eaLnBrk="1" hangingPunct="1"/>
            <a:r>
              <a:rPr lang="en-US" altLang="zh-TW" smtClean="0"/>
              <a:t>Chemical Properties of Dilute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8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219</TotalTime>
  <Words>2761</Words>
  <Application>Microsoft Office PowerPoint</Application>
  <PresentationFormat>On-screen Show (4:3)</PresentationFormat>
  <Paragraphs>563</Paragraphs>
  <Slides>68</Slides>
  <Notes>41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68</vt:i4>
      </vt:variant>
    </vt:vector>
  </HeadingPairs>
  <TitlesOfParts>
    <vt:vector size="81" baseType="lpstr">
      <vt:lpstr>Comic Sans MS</vt:lpstr>
      <vt:lpstr>新細明體</vt:lpstr>
      <vt:lpstr>Arial</vt:lpstr>
      <vt:lpstr>Times New Roman</vt:lpstr>
      <vt:lpstr>Wingdings</vt:lpstr>
      <vt:lpstr>細明體</vt:lpstr>
      <vt:lpstr>Symbol</vt:lpstr>
      <vt:lpstr>標楷體</vt:lpstr>
      <vt:lpstr>Wingdings 3</vt:lpstr>
      <vt:lpstr>Crayons</vt:lpstr>
      <vt:lpstr>點陣圖影像</vt:lpstr>
      <vt:lpstr>CS ChemDraw Drawing</vt:lpstr>
      <vt:lpstr>Microsoft Photo Editor 3.0 Photo</vt:lpstr>
      <vt:lpstr>PowerPoint Presentation</vt:lpstr>
      <vt:lpstr>Acids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Properties of Dilute Acids</vt:lpstr>
      <vt:lpstr>Chemical Properties of Dilute Acids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Strong and Weak Alkalis</vt:lpstr>
      <vt:lpstr>Types of Oxides</vt:lpstr>
      <vt:lpstr>PowerPoint Presentation</vt:lpstr>
      <vt:lpstr>Oxides</vt:lpstr>
      <vt:lpstr>PowerPoint Presentation</vt:lpstr>
      <vt:lpstr>Oxides</vt:lpstr>
      <vt:lpstr>Oxides</vt:lpstr>
      <vt:lpstr>Oxides</vt:lpstr>
      <vt:lpstr>Oxides</vt:lpstr>
      <vt:lpstr>Oxides</vt:lpstr>
      <vt:lpstr>Metal Hydroxides</vt:lpstr>
      <vt:lpstr>PowerPoint Presentation</vt:lpstr>
      <vt:lpstr>PowerPoint Presentation</vt:lpstr>
      <vt:lpstr>PowerPoint Presentation</vt:lpstr>
      <vt:lpstr>The pH scale</vt:lpstr>
      <vt:lpstr>PowerPoint Presentation</vt:lpstr>
      <vt:lpstr>Indicators</vt:lpstr>
      <vt:lpstr>Indicators</vt:lpstr>
      <vt:lpstr>PowerPoint Presentation</vt:lpstr>
      <vt:lpstr>PowerPoint Presentation</vt:lpstr>
      <vt:lpstr>Indicators</vt:lpstr>
      <vt:lpstr>Indicators</vt:lpstr>
      <vt:lpstr>pH and Agriculture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</dc:title>
  <dc:creator>efong</dc:creator>
  <cp:lastModifiedBy>Teacher E-Solutions</cp:lastModifiedBy>
  <cp:revision>17</cp:revision>
  <dcterms:created xsi:type="dcterms:W3CDTF">2008-01-29T08:11:55Z</dcterms:created>
  <dcterms:modified xsi:type="dcterms:W3CDTF">2019-01-18T16:40:37Z</dcterms:modified>
</cp:coreProperties>
</file>