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70"/>
  </p:notesMasterIdLst>
  <p:sldIdLst>
    <p:sldId id="302" r:id="rId2"/>
    <p:sldId id="256" r:id="rId3"/>
    <p:sldId id="293" r:id="rId4"/>
    <p:sldId id="258" r:id="rId5"/>
    <p:sldId id="303" r:id="rId6"/>
    <p:sldId id="304" r:id="rId7"/>
    <p:sldId id="260" r:id="rId8"/>
    <p:sldId id="261" r:id="rId9"/>
    <p:sldId id="262" r:id="rId10"/>
    <p:sldId id="306" r:id="rId11"/>
    <p:sldId id="266" r:id="rId12"/>
    <p:sldId id="307" r:id="rId13"/>
    <p:sldId id="267" r:id="rId14"/>
    <p:sldId id="309" r:id="rId15"/>
    <p:sldId id="268" r:id="rId16"/>
    <p:sldId id="308" r:id="rId17"/>
    <p:sldId id="294" r:id="rId18"/>
    <p:sldId id="295" r:id="rId19"/>
    <p:sldId id="263" r:id="rId20"/>
    <p:sldId id="269" r:id="rId21"/>
    <p:sldId id="270" r:id="rId22"/>
    <p:sldId id="271" r:id="rId23"/>
    <p:sldId id="297" r:id="rId24"/>
    <p:sldId id="274" r:id="rId25"/>
    <p:sldId id="275" r:id="rId26"/>
    <p:sldId id="276" r:id="rId27"/>
    <p:sldId id="298" r:id="rId28"/>
    <p:sldId id="299" r:id="rId29"/>
    <p:sldId id="277" r:id="rId30"/>
    <p:sldId id="278" r:id="rId31"/>
    <p:sldId id="279" r:id="rId32"/>
    <p:sldId id="300" r:id="rId33"/>
    <p:sldId id="280" r:id="rId34"/>
    <p:sldId id="281" r:id="rId35"/>
    <p:sldId id="282" r:id="rId36"/>
    <p:sldId id="283" r:id="rId37"/>
    <p:sldId id="285" r:id="rId38"/>
    <p:sldId id="286" r:id="rId39"/>
    <p:sldId id="287" r:id="rId40"/>
    <p:sldId id="288" r:id="rId41"/>
    <p:sldId id="289" r:id="rId42"/>
    <p:sldId id="290" r:id="rId43"/>
    <p:sldId id="310" r:id="rId44"/>
    <p:sldId id="311" r:id="rId45"/>
    <p:sldId id="312" r:id="rId46"/>
    <p:sldId id="325" r:id="rId47"/>
    <p:sldId id="326" r:id="rId48"/>
    <p:sldId id="327" r:id="rId49"/>
    <p:sldId id="328" r:id="rId50"/>
    <p:sldId id="329" r:id="rId51"/>
    <p:sldId id="330" r:id="rId52"/>
    <p:sldId id="331" r:id="rId53"/>
    <p:sldId id="332" r:id="rId54"/>
    <p:sldId id="333" r:id="rId55"/>
    <p:sldId id="334" r:id="rId56"/>
    <p:sldId id="335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omic Sans MS" pitchFamily="66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omic Sans MS" pitchFamily="66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omic Sans MS" pitchFamily="66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omic Sans MS" pitchFamily="66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omic Sans MS" pitchFamily="66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Comic Sans MS" pitchFamily="66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Comic Sans MS" pitchFamily="66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Comic Sans MS" pitchFamily="66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Comic Sans MS" pitchFamily="66" charset="0"/>
        <a:ea typeface="新細明體" pitchFamily="18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270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noProof="0" smtClean="0"/>
              <a:t>Click to edit Master text styles</a:t>
            </a:r>
          </a:p>
          <a:p>
            <a:pPr lvl="1"/>
            <a:r>
              <a:rPr lang="en-US" altLang="zh-TW" noProof="0" smtClean="0"/>
              <a:t>Second level</a:t>
            </a:r>
          </a:p>
          <a:p>
            <a:pPr lvl="2"/>
            <a:r>
              <a:rPr lang="en-US" altLang="zh-TW" noProof="0" smtClean="0"/>
              <a:t>Third level</a:t>
            </a:r>
          </a:p>
          <a:p>
            <a:pPr lvl="3"/>
            <a:r>
              <a:rPr lang="en-US" altLang="zh-TW" noProof="0" smtClean="0"/>
              <a:t>Fourth level</a:t>
            </a:r>
          </a:p>
          <a:p>
            <a:pPr lvl="4"/>
            <a:r>
              <a:rPr lang="en-US" altLang="zh-TW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196F85DE-4D12-42DD-9184-ECE2D699358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019418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pitchFamily="34" charset="0"/>
            </a:endParaRPr>
          </a:p>
        </p:txBody>
      </p:sp>
      <p:sp>
        <p:nvSpPr>
          <p:cNvPr id="737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/>
            <a:fld id="{7CA6EB68-1DAF-4D00-A966-D619779A28B3}" type="slidenum">
              <a:rPr lang="en-US" smtClean="0">
                <a:latin typeface="Arial" pitchFamily="34" charset="0"/>
              </a:rPr>
              <a:pPr eaLnBrk="1" hangingPunct="1"/>
              <a:t>1</a:t>
            </a:fld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/>
            <a:fld id="{7F2E3C2D-6057-405E-A100-882E4395F03C}" type="slidenum">
              <a:rPr lang="en-US" altLang="zh-TW" smtClean="0">
                <a:latin typeface="Arial" pitchFamily="34" charset="0"/>
              </a:rPr>
              <a:pPr eaLnBrk="1" hangingPunct="1"/>
              <a:t>20</a:t>
            </a:fld>
            <a:endParaRPr lang="en-US" altLang="zh-TW" smtClean="0">
              <a:latin typeface="Arial" pitchFamily="34" charset="0"/>
            </a:endParaRPr>
          </a:p>
        </p:txBody>
      </p:sp>
      <p:sp>
        <p:nvSpPr>
          <p:cNvPr id="829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/>
            <a:fld id="{DAF13128-2E8D-44BD-A64E-4BED7D409FDE}" type="slidenum">
              <a:rPr lang="en-US" altLang="zh-TW" smtClean="0">
                <a:latin typeface="Arial" pitchFamily="34" charset="0"/>
              </a:rPr>
              <a:pPr eaLnBrk="1" hangingPunct="1"/>
              <a:t>22</a:t>
            </a:fld>
            <a:endParaRPr lang="en-US" altLang="zh-TW" smtClean="0">
              <a:latin typeface="Arial" pitchFamily="34" charset="0"/>
            </a:endParaRPr>
          </a:p>
        </p:txBody>
      </p:sp>
      <p:sp>
        <p:nvSpPr>
          <p:cNvPr id="839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/>
            <a:fld id="{71BB2411-0FC7-4811-BB15-4A480176B669}" type="slidenum">
              <a:rPr lang="en-US" altLang="zh-TW" smtClean="0">
                <a:latin typeface="Arial" pitchFamily="34" charset="0"/>
              </a:rPr>
              <a:pPr eaLnBrk="1" hangingPunct="1"/>
              <a:t>26</a:t>
            </a:fld>
            <a:endParaRPr lang="en-US" altLang="zh-TW" smtClean="0">
              <a:latin typeface="Arial" pitchFamily="34" charset="0"/>
            </a:endParaRPr>
          </a:p>
        </p:txBody>
      </p:sp>
      <p:sp>
        <p:nvSpPr>
          <p:cNvPr id="849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/>
            <a:fld id="{8F0045FE-2F50-44BE-BF19-53AEF47EA0AC}" type="slidenum">
              <a:rPr lang="en-US" altLang="zh-TW" smtClean="0">
                <a:latin typeface="Arial" pitchFamily="34" charset="0"/>
              </a:rPr>
              <a:pPr eaLnBrk="1" hangingPunct="1"/>
              <a:t>27</a:t>
            </a:fld>
            <a:endParaRPr lang="en-US" altLang="zh-TW" smtClean="0">
              <a:latin typeface="Arial" pitchFamily="34" charset="0"/>
            </a:endParaRPr>
          </a:p>
        </p:txBody>
      </p:sp>
      <p:sp>
        <p:nvSpPr>
          <p:cNvPr id="860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/>
            <a:fld id="{10E3F2E1-714F-41D1-B17B-46E47795C2F9}" type="slidenum">
              <a:rPr lang="en-US" altLang="zh-TW" smtClean="0">
                <a:latin typeface="Arial" pitchFamily="34" charset="0"/>
              </a:rPr>
              <a:pPr eaLnBrk="1" hangingPunct="1"/>
              <a:t>28</a:t>
            </a:fld>
            <a:endParaRPr lang="en-US" altLang="zh-TW" smtClean="0">
              <a:latin typeface="Arial" pitchFamily="34" charset="0"/>
            </a:endParaRPr>
          </a:p>
        </p:txBody>
      </p:sp>
      <p:sp>
        <p:nvSpPr>
          <p:cNvPr id="870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/>
            <a:fld id="{CDED43CB-E618-4D3C-85C0-BB46EC5BA1A8}" type="slidenum">
              <a:rPr lang="en-US" altLang="zh-TW" smtClean="0">
                <a:latin typeface="Arial" pitchFamily="34" charset="0"/>
              </a:rPr>
              <a:pPr eaLnBrk="1" hangingPunct="1"/>
              <a:t>36</a:t>
            </a:fld>
            <a:endParaRPr lang="en-US" altLang="zh-TW" smtClean="0">
              <a:latin typeface="Arial" pitchFamily="34" charset="0"/>
            </a:endParaRPr>
          </a:p>
        </p:txBody>
      </p:sp>
      <p:sp>
        <p:nvSpPr>
          <p:cNvPr id="880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909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pitchFamily="34" charset="0"/>
            </a:endParaRPr>
          </a:p>
        </p:txBody>
      </p:sp>
      <p:sp>
        <p:nvSpPr>
          <p:cNvPr id="890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/>
            <a:fld id="{BA69973F-37EA-4E1D-B6F2-8645159AF9FB}" type="slidenum">
              <a:rPr lang="en-US" smtClean="0">
                <a:latin typeface="Arial" pitchFamily="34" charset="0"/>
              </a:rPr>
              <a:pPr eaLnBrk="1" hangingPunct="1"/>
              <a:t>43</a:t>
            </a:fld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01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pitchFamily="34" charset="0"/>
            </a:endParaRPr>
          </a:p>
        </p:txBody>
      </p:sp>
      <p:sp>
        <p:nvSpPr>
          <p:cNvPr id="901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/>
            <a:fld id="{76B0D263-3BDE-4934-A46D-5CE7D9F0CE88}" type="slidenum">
              <a:rPr lang="en-US" smtClean="0">
                <a:latin typeface="Arial" pitchFamily="34" charset="0"/>
              </a:rPr>
              <a:pPr eaLnBrk="1" hangingPunct="1"/>
              <a:t>44</a:t>
            </a:fld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11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pitchFamily="34" charset="0"/>
            </a:endParaRPr>
          </a:p>
        </p:txBody>
      </p:sp>
      <p:sp>
        <p:nvSpPr>
          <p:cNvPr id="911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/>
            <a:fld id="{32F1CA33-5513-4A19-BFA9-FED3307E8A75}" type="slidenum">
              <a:rPr lang="en-US" smtClean="0">
                <a:latin typeface="Arial" pitchFamily="34" charset="0"/>
              </a:rPr>
              <a:pPr eaLnBrk="1" hangingPunct="1"/>
              <a:t>45</a:t>
            </a:fld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pitchFamily="34" charset="0"/>
            </a:endParaRPr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/>
            <a:fld id="{D0174D13-E1AD-4911-BFFC-80D0AC41411E}" type="slidenum">
              <a:rPr lang="en-US" smtClean="0">
                <a:latin typeface="Arial" pitchFamily="34" charset="0"/>
              </a:rPr>
              <a:pPr eaLnBrk="1" hangingPunct="1"/>
              <a:t>46</a:t>
            </a:fld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/>
            <a:fld id="{1490DB55-3F87-48A3-ACC2-679E3643E12C}" type="slidenum">
              <a:rPr lang="en-US" altLang="zh-TW" smtClean="0">
                <a:latin typeface="Arial" pitchFamily="34" charset="0"/>
              </a:rPr>
              <a:pPr eaLnBrk="1" hangingPunct="1"/>
              <a:t>3</a:t>
            </a:fld>
            <a:endParaRPr lang="en-US" altLang="zh-TW" smtClean="0">
              <a:latin typeface="Arial" pitchFamily="34" charset="0"/>
            </a:endParaRPr>
          </a:p>
        </p:txBody>
      </p:sp>
      <p:sp>
        <p:nvSpPr>
          <p:cNvPr id="747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31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pitchFamily="34" charset="0"/>
            </a:endParaRPr>
          </a:p>
        </p:txBody>
      </p:sp>
      <p:sp>
        <p:nvSpPr>
          <p:cNvPr id="931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/>
            <a:fld id="{4B2A3929-A98D-4B3A-AD99-DA9C12A97708}" type="slidenum">
              <a:rPr lang="en-US" smtClean="0">
                <a:latin typeface="Arial" pitchFamily="34" charset="0"/>
              </a:rPr>
              <a:pPr eaLnBrk="1" hangingPunct="1"/>
              <a:t>47</a:t>
            </a:fld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42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pitchFamily="34" charset="0"/>
            </a:endParaRPr>
          </a:p>
        </p:txBody>
      </p:sp>
      <p:sp>
        <p:nvSpPr>
          <p:cNvPr id="942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/>
            <a:fld id="{73AE79E8-DA30-49C9-97FF-A43676632FA6}" type="slidenum">
              <a:rPr lang="en-US" smtClean="0">
                <a:latin typeface="Arial" pitchFamily="34" charset="0"/>
              </a:rPr>
              <a:pPr eaLnBrk="1" hangingPunct="1"/>
              <a:t>48</a:t>
            </a:fld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pitchFamily="34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/>
            <a:fld id="{92027C71-76A9-4B74-AE4A-43DA0A79FA40}" type="slidenum">
              <a:rPr lang="en-US" smtClean="0">
                <a:latin typeface="Arial" pitchFamily="34" charset="0"/>
              </a:rPr>
              <a:pPr eaLnBrk="1" hangingPunct="1"/>
              <a:t>49</a:t>
            </a:fld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62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pitchFamily="34" charset="0"/>
            </a:endParaRPr>
          </a:p>
        </p:txBody>
      </p:sp>
      <p:sp>
        <p:nvSpPr>
          <p:cNvPr id="962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/>
            <a:fld id="{4E6C167F-DB19-4AA6-B1A4-339DBBCAB8A1}" type="slidenum">
              <a:rPr lang="en-US" smtClean="0">
                <a:latin typeface="Arial" pitchFamily="34" charset="0"/>
              </a:rPr>
              <a:pPr eaLnBrk="1" hangingPunct="1"/>
              <a:t>50</a:t>
            </a:fld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pitchFamily="34" charset="0"/>
            </a:endParaRPr>
          </a:p>
        </p:txBody>
      </p:sp>
      <p:sp>
        <p:nvSpPr>
          <p:cNvPr id="972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/>
            <a:fld id="{509FE068-638D-4FD1-8EE2-1D360E61EDB5}" type="slidenum">
              <a:rPr lang="en-US" smtClean="0">
                <a:latin typeface="Arial" pitchFamily="34" charset="0"/>
              </a:rPr>
              <a:pPr eaLnBrk="1" hangingPunct="1"/>
              <a:t>51</a:t>
            </a:fld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83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pitchFamily="34" charset="0"/>
            </a:endParaRPr>
          </a:p>
        </p:txBody>
      </p:sp>
      <p:sp>
        <p:nvSpPr>
          <p:cNvPr id="983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/>
            <a:fld id="{2511560E-71E5-41E6-80ED-7A0CECEA45FF}" type="slidenum">
              <a:rPr lang="en-US" smtClean="0">
                <a:latin typeface="Arial" pitchFamily="34" charset="0"/>
              </a:rPr>
              <a:pPr eaLnBrk="1" hangingPunct="1"/>
              <a:t>52</a:t>
            </a:fld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93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pitchFamily="34" charset="0"/>
            </a:endParaRPr>
          </a:p>
        </p:txBody>
      </p:sp>
      <p:sp>
        <p:nvSpPr>
          <p:cNvPr id="993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/>
            <a:fld id="{77D2A244-3269-47B2-A98F-1E50C1B440B7}" type="slidenum">
              <a:rPr lang="en-US" smtClean="0">
                <a:latin typeface="Arial" pitchFamily="34" charset="0"/>
              </a:rPr>
              <a:pPr eaLnBrk="1" hangingPunct="1"/>
              <a:t>53</a:t>
            </a:fld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03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pitchFamily="34" charset="0"/>
            </a:endParaRPr>
          </a:p>
        </p:txBody>
      </p:sp>
      <p:sp>
        <p:nvSpPr>
          <p:cNvPr id="1003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/>
            <a:fld id="{D6ADB590-3E96-4A2B-AD0F-DC185AF84B63}" type="slidenum">
              <a:rPr lang="en-US" smtClean="0">
                <a:latin typeface="Arial" pitchFamily="34" charset="0"/>
              </a:rPr>
              <a:pPr eaLnBrk="1" hangingPunct="1"/>
              <a:t>54</a:t>
            </a:fld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137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pitchFamily="34" charset="0"/>
            </a:endParaRPr>
          </a:p>
        </p:txBody>
      </p:sp>
      <p:sp>
        <p:nvSpPr>
          <p:cNvPr id="1013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/>
            <a:fld id="{96AFF50B-C8DF-472A-99C4-E9D1384CBF23}" type="slidenum">
              <a:rPr lang="en-US" smtClean="0">
                <a:latin typeface="Arial" pitchFamily="34" charset="0"/>
              </a:rPr>
              <a:pPr eaLnBrk="1" hangingPunct="1"/>
              <a:t>55</a:t>
            </a:fld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0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pitchFamily="34" charset="0"/>
            </a:endParaRPr>
          </a:p>
        </p:txBody>
      </p:sp>
      <p:sp>
        <p:nvSpPr>
          <p:cNvPr id="1024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/>
            <a:fld id="{AC8CEEB7-0615-4A8B-9D77-27ED02A1E53C}" type="slidenum">
              <a:rPr lang="en-US" smtClean="0">
                <a:latin typeface="Arial" pitchFamily="34" charset="0"/>
              </a:rPr>
              <a:pPr eaLnBrk="1" hangingPunct="1"/>
              <a:t>56</a:t>
            </a:fld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pitchFamily="34" charset="0"/>
            </a:endParaRPr>
          </a:p>
        </p:txBody>
      </p:sp>
      <p:sp>
        <p:nvSpPr>
          <p:cNvPr id="757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/>
            <a:fld id="{9E2F9422-9803-46CB-B79C-7172BB0161C3}" type="slidenum">
              <a:rPr lang="en-US" smtClean="0">
                <a:latin typeface="Arial" pitchFamily="34" charset="0"/>
              </a:rPr>
              <a:pPr eaLnBrk="1" hangingPunct="1"/>
              <a:t>5</a:t>
            </a:fld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pitchFamily="34" charset="0"/>
            </a:endParaRPr>
          </a:p>
        </p:txBody>
      </p:sp>
      <p:sp>
        <p:nvSpPr>
          <p:cNvPr id="1034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/>
            <a:fld id="{8AC9BFA1-6203-4C7F-BF73-EB651932C5C9}" type="slidenum">
              <a:rPr lang="en-US" smtClean="0">
                <a:latin typeface="Arial" pitchFamily="34" charset="0"/>
              </a:rPr>
              <a:pPr eaLnBrk="1" hangingPunct="1"/>
              <a:t>57</a:t>
            </a:fld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44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pitchFamily="34" charset="0"/>
            </a:endParaRPr>
          </a:p>
        </p:txBody>
      </p:sp>
      <p:sp>
        <p:nvSpPr>
          <p:cNvPr id="1044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/>
            <a:fld id="{4036441F-001E-4286-8A04-20B13596C582}" type="slidenum">
              <a:rPr lang="en-US" smtClean="0">
                <a:latin typeface="Arial" pitchFamily="34" charset="0"/>
              </a:rPr>
              <a:pPr eaLnBrk="1" hangingPunct="1"/>
              <a:t>58</a:t>
            </a:fld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54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pitchFamily="34" charset="0"/>
            </a:endParaRPr>
          </a:p>
        </p:txBody>
      </p:sp>
      <p:sp>
        <p:nvSpPr>
          <p:cNvPr id="1054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/>
            <a:fld id="{AFCAA19B-74AF-4E4C-81D6-31C1AFC0C720}" type="slidenum">
              <a:rPr lang="en-US" smtClean="0">
                <a:latin typeface="Arial" pitchFamily="34" charset="0"/>
              </a:rPr>
              <a:pPr eaLnBrk="1" hangingPunct="1"/>
              <a:t>59</a:t>
            </a:fld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649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pitchFamily="34" charset="0"/>
            </a:endParaRPr>
          </a:p>
        </p:txBody>
      </p:sp>
      <p:sp>
        <p:nvSpPr>
          <p:cNvPr id="1065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/>
            <a:fld id="{1166B42D-981A-4592-8B29-6773E653A84F}" type="slidenum">
              <a:rPr lang="en-US" smtClean="0">
                <a:latin typeface="Arial" pitchFamily="34" charset="0"/>
              </a:rPr>
              <a:pPr eaLnBrk="1" hangingPunct="1"/>
              <a:t>60</a:t>
            </a:fld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75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pitchFamily="34" charset="0"/>
            </a:endParaRPr>
          </a:p>
        </p:txBody>
      </p:sp>
      <p:sp>
        <p:nvSpPr>
          <p:cNvPr id="1075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/>
            <a:fld id="{AB390672-A01B-4E55-8A41-3C49B0D28764}" type="slidenum">
              <a:rPr lang="en-US" smtClean="0">
                <a:latin typeface="Arial" pitchFamily="34" charset="0"/>
              </a:rPr>
              <a:pPr eaLnBrk="1" hangingPunct="1"/>
              <a:t>61</a:t>
            </a:fld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85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pitchFamily="34" charset="0"/>
            </a:endParaRPr>
          </a:p>
        </p:txBody>
      </p:sp>
      <p:sp>
        <p:nvSpPr>
          <p:cNvPr id="1085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/>
            <a:fld id="{A35CBC91-DA9A-4A9B-A78C-1B7C12B7E247}" type="slidenum">
              <a:rPr lang="en-US" smtClean="0">
                <a:latin typeface="Arial" pitchFamily="34" charset="0"/>
              </a:rPr>
              <a:pPr eaLnBrk="1" hangingPunct="1"/>
              <a:t>62</a:t>
            </a:fld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95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pitchFamily="34" charset="0"/>
            </a:endParaRPr>
          </a:p>
        </p:txBody>
      </p:sp>
      <p:sp>
        <p:nvSpPr>
          <p:cNvPr id="1095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/>
            <a:fld id="{A4419089-B7E6-4E95-B694-31BFFD8701E5}" type="slidenum">
              <a:rPr lang="en-US" smtClean="0">
                <a:latin typeface="Arial" pitchFamily="34" charset="0"/>
              </a:rPr>
              <a:pPr eaLnBrk="1" hangingPunct="1"/>
              <a:t>63</a:t>
            </a:fld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05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pitchFamily="34" charset="0"/>
            </a:endParaRPr>
          </a:p>
        </p:txBody>
      </p:sp>
      <p:sp>
        <p:nvSpPr>
          <p:cNvPr id="1105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/>
            <a:fld id="{A6892850-BD6F-4FDA-92D7-915AA87F75D8}" type="slidenum">
              <a:rPr lang="en-US" smtClean="0">
                <a:latin typeface="Arial" pitchFamily="34" charset="0"/>
              </a:rPr>
              <a:pPr eaLnBrk="1" hangingPunct="1"/>
              <a:t>64</a:t>
            </a:fld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16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pitchFamily="34" charset="0"/>
            </a:endParaRPr>
          </a:p>
        </p:txBody>
      </p:sp>
      <p:sp>
        <p:nvSpPr>
          <p:cNvPr id="1116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/>
            <a:fld id="{B445456C-E09F-4210-8C32-552EC4AD42E2}" type="slidenum">
              <a:rPr lang="en-US" smtClean="0">
                <a:latin typeface="Arial" pitchFamily="34" charset="0"/>
              </a:rPr>
              <a:pPr eaLnBrk="1" hangingPunct="1"/>
              <a:t>65</a:t>
            </a:fld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pitchFamily="34" charset="0"/>
            </a:endParaRPr>
          </a:p>
        </p:txBody>
      </p:sp>
      <p:sp>
        <p:nvSpPr>
          <p:cNvPr id="1126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/>
            <a:fld id="{36511509-A587-4688-86AE-CFAECB8C1933}" type="slidenum">
              <a:rPr lang="en-US" smtClean="0">
                <a:latin typeface="Arial" pitchFamily="34" charset="0"/>
              </a:rPr>
              <a:pPr eaLnBrk="1" hangingPunct="1"/>
              <a:t>66</a:t>
            </a:fld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680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pitchFamily="34" charset="0"/>
            </a:endParaRPr>
          </a:p>
        </p:txBody>
      </p:sp>
      <p:sp>
        <p:nvSpPr>
          <p:cNvPr id="768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/>
            <a:fld id="{69175205-6D65-4288-B967-1B1B1794D5B0}" type="slidenum">
              <a:rPr lang="en-US" smtClean="0">
                <a:latin typeface="Arial" pitchFamily="34" charset="0"/>
              </a:rPr>
              <a:pPr eaLnBrk="1" hangingPunct="1"/>
              <a:t>6</a:t>
            </a:fld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36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pitchFamily="34" charset="0"/>
            </a:endParaRPr>
          </a:p>
        </p:txBody>
      </p:sp>
      <p:sp>
        <p:nvSpPr>
          <p:cNvPr id="1136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/>
            <a:fld id="{F1F563A5-69AA-46EB-A7A5-1F6B41C428C5}" type="slidenum">
              <a:rPr lang="en-US" smtClean="0">
                <a:latin typeface="Arial" pitchFamily="34" charset="0"/>
              </a:rPr>
              <a:pPr eaLnBrk="1" hangingPunct="1"/>
              <a:t>67</a:t>
            </a:fld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469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pitchFamily="34" charset="0"/>
            </a:endParaRPr>
          </a:p>
        </p:txBody>
      </p:sp>
      <p:sp>
        <p:nvSpPr>
          <p:cNvPr id="1146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/>
            <a:fld id="{3B561D3E-52B2-44C8-8781-14CE5F26B46C}" type="slidenum">
              <a:rPr lang="en-US" smtClean="0">
                <a:latin typeface="Arial" pitchFamily="34" charset="0"/>
              </a:rPr>
              <a:pPr eaLnBrk="1" hangingPunct="1"/>
              <a:t>68</a:t>
            </a:fld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/>
            <a:fld id="{48E4875B-3F58-4BE2-BD92-0EE2DD043D0A}" type="slidenum">
              <a:rPr lang="en-US" altLang="zh-TW" smtClean="0">
                <a:latin typeface="Arial" pitchFamily="34" charset="0"/>
              </a:rPr>
              <a:pPr eaLnBrk="1" hangingPunct="1"/>
              <a:t>7</a:t>
            </a:fld>
            <a:endParaRPr lang="en-US" altLang="zh-TW" smtClean="0">
              <a:latin typeface="Arial" pitchFamily="34" charset="0"/>
            </a:endParaRPr>
          </a:p>
        </p:txBody>
      </p:sp>
      <p:sp>
        <p:nvSpPr>
          <p:cNvPr id="778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pitchFamily="34" charset="0"/>
            </a:endParaRPr>
          </a:p>
        </p:txBody>
      </p:sp>
      <p:sp>
        <p:nvSpPr>
          <p:cNvPr id="788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/>
            <a:fld id="{0716FD75-9521-470E-81C0-916C4B5C7B09}" type="slidenum">
              <a:rPr lang="en-US" smtClean="0">
                <a:latin typeface="Arial" pitchFamily="34" charset="0"/>
              </a:rPr>
              <a:pPr eaLnBrk="1" hangingPunct="1"/>
              <a:t>10</a:t>
            </a:fld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98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pitchFamily="34" charset="0"/>
            </a:endParaRPr>
          </a:p>
        </p:txBody>
      </p:sp>
      <p:sp>
        <p:nvSpPr>
          <p:cNvPr id="798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/>
            <a:fld id="{746F0F0C-5B9F-4602-9DF8-AF2AAC4B37EA}" type="slidenum">
              <a:rPr lang="en-US" smtClean="0">
                <a:latin typeface="Arial" pitchFamily="34" charset="0"/>
              </a:rPr>
              <a:pPr eaLnBrk="1" hangingPunct="1"/>
              <a:t>12</a:t>
            </a:fld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089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pitchFamily="34" charset="0"/>
            </a:endParaRPr>
          </a:p>
        </p:txBody>
      </p:sp>
      <p:sp>
        <p:nvSpPr>
          <p:cNvPr id="809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/>
            <a:fld id="{101C34F0-23C5-4C05-A189-56C1BD251311}" type="slidenum">
              <a:rPr lang="en-US" smtClean="0">
                <a:latin typeface="Arial" pitchFamily="34" charset="0"/>
              </a:rPr>
              <a:pPr eaLnBrk="1" hangingPunct="1"/>
              <a:t>14</a:t>
            </a:fld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pitchFamily="34" charset="0"/>
            </a:endParaRPr>
          </a:p>
        </p:txBody>
      </p:sp>
      <p:sp>
        <p:nvSpPr>
          <p:cNvPr id="819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/>
            <a:fld id="{7A172051-DA9E-4E99-AADF-72DFCC35AF90}" type="slidenum">
              <a:rPr lang="en-US" smtClean="0">
                <a:latin typeface="Arial" pitchFamily="34" charset="0"/>
              </a:rPr>
              <a:pPr eaLnBrk="1" hangingPunct="1"/>
              <a:t>16</a:t>
            </a:fld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/>
            <a:ahLst/>
            <a:cxnLst>
              <a:cxn ang="0">
                <a:pos x="2822" y="0"/>
              </a:cxn>
              <a:cxn ang="0">
                <a:pos x="0" y="975"/>
              </a:cxn>
              <a:cxn ang="0">
                <a:pos x="2169" y="3619"/>
              </a:cxn>
              <a:cxn ang="0">
                <a:pos x="3985" y="1125"/>
              </a:cxn>
              <a:cxn ang="0">
                <a:pos x="2822" y="0"/>
              </a:cxn>
              <a:cxn ang="0">
                <a:pos x="2822" y="0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6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9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10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1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2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4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</p:grpSp>
      <p:grpSp>
        <p:nvGrpSpPr>
          <p:cNvPr id="15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16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" name="Freeform 21"/>
            <p:cNvSpPr>
              <a:spLocks/>
            </p:cNvSpPr>
            <p:nvPr userDrawn="1"/>
          </p:nvSpPr>
          <p:spPr bwMode="auto">
            <a:xfrm rot="7320404">
              <a:off x="5000" y="2913"/>
              <a:ext cx="416" cy="265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9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9" cy="667"/>
              <a:chOff x="4986" y="2752"/>
              <a:chExt cx="469" cy="667"/>
            </a:xfrm>
          </p:grpSpPr>
          <p:sp>
            <p:nvSpPr>
              <p:cNvPr id="20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1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3" name="Freeform 26"/>
              <p:cNvSpPr>
                <a:spLocks/>
              </p:cNvSpPr>
              <p:nvPr userDrawn="1"/>
            </p:nvSpPr>
            <p:spPr bwMode="auto">
              <a:xfrm rot="7320404">
                <a:off x="5364" y="2873"/>
                <a:ext cx="63" cy="118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4" name="Freeform 27"/>
              <p:cNvSpPr>
                <a:spLocks/>
              </p:cNvSpPr>
              <p:nvPr userDrawn="1"/>
            </p:nvSpPr>
            <p:spPr bwMode="auto">
              <a:xfrm rot="7320404">
                <a:off x="5137" y="3000"/>
                <a:ext cx="193" cy="10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</p:grpSp>
      <p:sp>
        <p:nvSpPr>
          <p:cNvPr id="25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16" y="256"/>
              </a:cxn>
              <a:cxn ang="0">
                <a:pos x="1560" y="144"/>
              </a:cxn>
              <a:cxn ang="0">
                <a:pos x="1856" y="376"/>
              </a:cxn>
              <a:cxn ang="0">
                <a:pos x="2344" y="152"/>
              </a:cxn>
              <a:cxn ang="0">
                <a:pos x="3536" y="456"/>
              </a:cxn>
              <a:cxn ang="0">
                <a:pos x="4288" y="136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6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/>
            <a:ahLst/>
            <a:cxnLst>
              <a:cxn ang="0">
                <a:pos x="0" y="32"/>
              </a:cxn>
              <a:cxn ang="0">
                <a:pos x="280" y="144"/>
              </a:cxn>
              <a:cxn ang="0">
                <a:pos x="448" y="16"/>
              </a:cxn>
              <a:cxn ang="0">
                <a:pos x="560" y="240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994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27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8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9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2C9497-CE27-4AE7-8F90-424C3413DFE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88681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BD8D1D-C30C-491B-9B4F-C5CA1F25ACF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83899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9A015B-016B-49A3-A28B-F20F1D663CE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298421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10100" y="1828800"/>
            <a:ext cx="3771900" cy="1752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10100" y="3733800"/>
            <a:ext cx="3771900" cy="1752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437B67-1C0B-4336-AE73-228666F5B00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902642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152400"/>
            <a:ext cx="7696200" cy="5334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9BE829-5F89-4EF2-95DE-EDD32E175DB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4501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F408D3-EF48-4F85-97DB-8AC59981BED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62405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57C746-CA56-40DD-A1D4-6D92F858856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84457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FA5603-50C8-4153-8B5D-53F045899F8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55609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8CF6C2-282B-420C-8FAA-ED47C11B121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35770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84A245-FE79-4FEF-A00C-6CB2304E7EA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71938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5F6509-799B-41B6-8057-2644685221B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10626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FC5B2-40D9-48D4-9BC4-C2F04BC7C5C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8548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6CB7A-8DB8-4F52-A2B1-2030A59FA99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89570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/>
            <a:ahLst/>
            <a:cxnLst>
              <a:cxn ang="0">
                <a:pos x="2903" y="433"/>
              </a:cxn>
              <a:cxn ang="0">
                <a:pos x="2565" y="80"/>
              </a:cxn>
              <a:cxn ang="0">
                <a:pos x="2241" y="0"/>
              </a:cxn>
              <a:cxn ang="0">
                <a:pos x="110" y="2811"/>
              </a:cxn>
              <a:cxn ang="0">
                <a:pos x="110" y="3228"/>
              </a:cxn>
              <a:cxn ang="0">
                <a:pos x="0" y="3631"/>
              </a:cxn>
              <a:cxn ang="0">
                <a:pos x="72" y="3686"/>
              </a:cxn>
              <a:cxn ang="0">
                <a:pos x="441" y="3355"/>
              </a:cxn>
              <a:cxn ang="0">
                <a:pos x="740" y="3228"/>
              </a:cxn>
              <a:cxn ang="0">
                <a:pos x="2903" y="433"/>
              </a:cxn>
              <a:cxn ang="0">
                <a:pos x="2903" y="433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4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0" sz="14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891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400"/>
            </a:lvl1pPr>
          </a:lstStyle>
          <a:p>
            <a:pPr>
              <a:defRPr/>
            </a:pPr>
            <a:fld id="{680AEF25-E50A-4BF6-98F3-B0371D014F1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38920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/>
            <a:ahLst/>
            <a:cxnLst>
              <a:cxn ang="0">
                <a:pos x="2293" y="0"/>
              </a:cxn>
              <a:cxn ang="0">
                <a:pos x="130" y="2835"/>
              </a:cxn>
              <a:cxn ang="0">
                <a:pos x="131" y="3201"/>
              </a:cxn>
              <a:cxn ang="0">
                <a:pos x="0" y="3633"/>
              </a:cxn>
              <a:cxn ang="0">
                <a:pos x="50" y="3703"/>
              </a:cxn>
              <a:cxn ang="0">
                <a:pos x="422" y="3352"/>
              </a:cxn>
              <a:cxn ang="0">
                <a:pos x="763" y="3220"/>
              </a:cxn>
              <a:cxn ang="0">
                <a:pos x="2911" y="428"/>
              </a:cxn>
              <a:cxn ang="0">
                <a:pos x="2589" y="96"/>
              </a:cxn>
              <a:cxn ang="0">
                <a:pos x="2293" y="0"/>
              </a:cxn>
              <a:cxn ang="0">
                <a:pos x="2293" y="0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8921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/>
            <a:ahLst/>
            <a:cxnLst>
              <a:cxn ang="0">
                <a:pos x="0" y="2485"/>
              </a:cxn>
              <a:cxn ang="0">
                <a:pos x="432" y="2553"/>
              </a:cxn>
              <a:cxn ang="0">
                <a:pos x="736" y="2777"/>
              </a:cxn>
              <a:cxn ang="0">
                <a:pos x="2561" y="399"/>
              </a:cxn>
              <a:cxn ang="0">
                <a:pos x="2118" y="82"/>
              </a:cxn>
              <a:cxn ang="0">
                <a:pos x="1898" y="0"/>
              </a:cxn>
              <a:cxn ang="0">
                <a:pos x="0" y="2485"/>
              </a:cxn>
              <a:cxn ang="0">
                <a:pos x="0" y="248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7178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38923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/>
              <a:ahLst/>
              <a:cxnLst>
                <a:cxn ang="0">
                  <a:pos x="1587" y="1260"/>
                </a:cxn>
                <a:cxn ang="0">
                  <a:pos x="1420" y="1106"/>
                </a:cxn>
                <a:cxn ang="0">
                  <a:pos x="1331" y="477"/>
                </a:cxn>
                <a:cxn ang="0">
                  <a:pos x="2139" y="330"/>
                </a:cxn>
                <a:cxn ang="0">
                  <a:pos x="2177" y="203"/>
                </a:cxn>
                <a:cxn ang="0">
                  <a:pos x="2099" y="100"/>
                </a:cxn>
                <a:cxn ang="0">
                  <a:pos x="1276" y="211"/>
                </a:cxn>
                <a:cxn ang="0">
                  <a:pos x="1219" y="32"/>
                </a:cxn>
                <a:cxn ang="0">
                  <a:pos x="1085" y="0"/>
                </a:cxn>
                <a:cxn ang="0">
                  <a:pos x="958" y="28"/>
                </a:cxn>
                <a:cxn ang="0">
                  <a:pos x="888" y="106"/>
                </a:cxn>
                <a:cxn ang="0">
                  <a:pos x="937" y="285"/>
                </a:cxn>
                <a:cxn ang="0">
                  <a:pos x="660" y="441"/>
                </a:cxn>
                <a:cxn ang="0">
                  <a:pos x="983" y="473"/>
                </a:cxn>
                <a:cxn ang="0">
                  <a:pos x="1112" y="889"/>
                </a:cxn>
                <a:cxn ang="0">
                  <a:pos x="141" y="469"/>
                </a:cxn>
                <a:cxn ang="0">
                  <a:pos x="46" y="509"/>
                </a:cxn>
                <a:cxn ang="0">
                  <a:pos x="0" y="636"/>
                </a:cxn>
                <a:cxn ang="0">
                  <a:pos x="55" y="779"/>
                </a:cxn>
                <a:cxn ang="0">
                  <a:pos x="1139" y="1288"/>
                </a:cxn>
                <a:cxn ang="0">
                  <a:pos x="1378" y="1256"/>
                </a:cxn>
                <a:cxn ang="0">
                  <a:pos x="1570" y="1298"/>
                </a:cxn>
                <a:cxn ang="0">
                  <a:pos x="1587" y="1260"/>
                </a:cxn>
                <a:cxn ang="0">
                  <a:pos x="1587" y="1260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8924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120" y="0"/>
                </a:cxn>
                <a:cxn ang="0">
                  <a:pos x="143" y="233"/>
                </a:cxn>
                <a:cxn ang="0">
                  <a:pos x="8" y="258"/>
                </a:cxn>
                <a:cxn ang="0">
                  <a:pos x="0" y="7"/>
                </a:cxn>
                <a:cxn ang="0">
                  <a:pos x="0" y="7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8925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8926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8927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160" y="0"/>
                </a:cxn>
                <a:cxn ang="0">
                  <a:pos x="251" y="36"/>
                </a:cxn>
                <a:cxn ang="0">
                  <a:pos x="272" y="139"/>
                </a:cxn>
                <a:cxn ang="0">
                  <a:pos x="164" y="146"/>
                </a:cxn>
                <a:cxn ang="0">
                  <a:pos x="32" y="241"/>
                </a:cxn>
                <a:cxn ang="0">
                  <a:pos x="0" y="28"/>
                </a:cxn>
                <a:cxn ang="0">
                  <a:pos x="0" y="28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8928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/>
              <a:ahLst/>
              <a:cxnLst>
                <a:cxn ang="0">
                  <a:pos x="152" y="4"/>
                </a:cxn>
                <a:cxn ang="0">
                  <a:pos x="152" y="224"/>
                </a:cxn>
                <a:cxn ang="0">
                  <a:pos x="0" y="8"/>
                </a:cxn>
                <a:cxn ang="0">
                  <a:pos x="72" y="0"/>
                </a:cxn>
                <a:cxn ang="0">
                  <a:pos x="152" y="4"/>
                </a:cxn>
                <a:cxn ang="0">
                  <a:pos x="152" y="4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8929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/>
              <a:ahLst/>
              <a:cxnLst>
                <a:cxn ang="0">
                  <a:pos x="0" y="80"/>
                </a:cxn>
                <a:cxn ang="0">
                  <a:pos x="87" y="0"/>
                </a:cxn>
                <a:cxn ang="0">
                  <a:pos x="232" y="6"/>
                </a:cxn>
                <a:cxn ang="0">
                  <a:pos x="386" y="764"/>
                </a:cxn>
                <a:cxn ang="0">
                  <a:pos x="279" y="720"/>
                </a:cxn>
                <a:cxn ang="0">
                  <a:pos x="152" y="677"/>
                </a:cxn>
                <a:cxn ang="0">
                  <a:pos x="0" y="80"/>
                </a:cxn>
                <a:cxn ang="0">
                  <a:pos x="0" y="80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8930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/>
              <a:ahLst/>
              <a:cxnLst>
                <a:cxn ang="0">
                  <a:pos x="692" y="0"/>
                </a:cxn>
                <a:cxn ang="0">
                  <a:pos x="0" y="106"/>
                </a:cxn>
                <a:cxn ang="0">
                  <a:pos x="28" y="348"/>
                </a:cxn>
                <a:cxn ang="0">
                  <a:pos x="715" y="237"/>
                </a:cxn>
                <a:cxn ang="0">
                  <a:pos x="728" y="43"/>
                </a:cxn>
                <a:cxn ang="0">
                  <a:pos x="692" y="0"/>
                </a:cxn>
                <a:cxn ang="0">
                  <a:pos x="692" y="0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8931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/>
              <a:ahLst/>
              <a:cxnLst>
                <a:cxn ang="0">
                  <a:pos x="272" y="0"/>
                </a:cxn>
                <a:cxn ang="0">
                  <a:pos x="0" y="78"/>
                </a:cxn>
                <a:cxn ang="0">
                  <a:pos x="312" y="135"/>
                </a:cxn>
                <a:cxn ang="0">
                  <a:pos x="272" y="0"/>
                </a:cxn>
                <a:cxn ang="0">
                  <a:pos x="272" y="0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7204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7205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38934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/>
                  <a:ahLst/>
                  <a:cxnLst>
                    <a:cxn ang="0">
                      <a:pos x="0" y="107"/>
                    </a:cxn>
                    <a:cxn ang="0">
                      <a:pos x="114" y="10"/>
                    </a:cxn>
                    <a:cxn ang="0">
                      <a:pos x="213" y="0"/>
                    </a:cxn>
                    <a:cxn ang="0">
                      <a:pos x="292" y="27"/>
                    </a:cxn>
                    <a:cxn ang="0">
                      <a:pos x="313" y="91"/>
                    </a:cxn>
                    <a:cxn ang="0">
                      <a:pos x="167" y="67"/>
                    </a:cxn>
                    <a:cxn ang="0">
                      <a:pos x="74" y="101"/>
                    </a:cxn>
                    <a:cxn ang="0">
                      <a:pos x="13" y="175"/>
                    </a:cxn>
                    <a:cxn ang="0">
                      <a:pos x="0" y="107"/>
                    </a:cxn>
                    <a:cxn ang="0">
                      <a:pos x="0" y="107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8935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/>
                  <a:ahLst/>
                  <a:cxnLst>
                    <a:cxn ang="0">
                      <a:pos x="0" y="40"/>
                    </a:cxn>
                    <a:cxn ang="0">
                      <a:pos x="160" y="266"/>
                    </a:cxn>
                    <a:cxn ang="0">
                      <a:pos x="230" y="251"/>
                    </a:cxn>
                    <a:cxn ang="0">
                      <a:pos x="223" y="17"/>
                    </a:cxn>
                    <a:cxn ang="0">
                      <a:pos x="166" y="0"/>
                    </a:cxn>
                    <a:cxn ang="0">
                      <a:pos x="179" y="197"/>
                    </a:cxn>
                    <a:cxn ang="0">
                      <a:pos x="71" y="4"/>
                    </a:cxn>
                    <a:cxn ang="0">
                      <a:pos x="0" y="40"/>
                    </a:cxn>
                    <a:cxn ang="0">
                      <a:pos x="0" y="40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8936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36" y="93"/>
                    </a:cxn>
                    <a:cxn ang="0">
                      <a:pos x="44" y="154"/>
                    </a:cxn>
                    <a:cxn ang="0">
                      <a:pos x="27" y="234"/>
                    </a:cxn>
                    <a:cxn ang="0">
                      <a:pos x="80" y="220"/>
                    </a:cxn>
                    <a:cxn ang="0">
                      <a:pos x="87" y="116"/>
                    </a:cxn>
                    <a:cxn ang="0">
                      <a:pos x="46" y="0"/>
                    </a:cxn>
                    <a:cxn ang="0">
                      <a:pos x="0" y="19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sp>
            <p:nvSpPr>
              <p:cNvPr id="38937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8938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8939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91" y="25"/>
                  </a:cxn>
                  <a:cxn ang="0">
                    <a:pos x="80" y="192"/>
                  </a:cxn>
                  <a:cxn ang="0">
                    <a:pos x="106" y="327"/>
                  </a:cxn>
                  <a:cxn ang="0">
                    <a:pos x="213" y="451"/>
                  </a:cxn>
                  <a:cxn ang="0">
                    <a:pos x="97" y="478"/>
                  </a:cxn>
                  <a:cxn ang="0">
                    <a:pos x="30" y="344"/>
                  </a:cxn>
                  <a:cxn ang="0">
                    <a:pos x="0" y="57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grpSp>
            <p:nvGrpSpPr>
              <p:cNvPr id="7209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38941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/>
                  <a:ahLst/>
                  <a:cxnLst>
                    <a:cxn ang="0">
                      <a:pos x="110" y="0"/>
                    </a:cxn>
                    <a:cxn ang="0">
                      <a:pos x="40" y="66"/>
                    </a:cxn>
                    <a:cxn ang="0">
                      <a:pos x="0" y="173"/>
                    </a:cxn>
                    <a:cxn ang="0">
                      <a:pos x="80" y="160"/>
                    </a:cxn>
                    <a:cxn ang="0">
                      <a:pos x="103" y="84"/>
                    </a:cxn>
                    <a:cxn ang="0">
                      <a:pos x="150" y="27"/>
                    </a:cxn>
                    <a:cxn ang="0">
                      <a:pos x="110" y="0"/>
                    </a:cxn>
                    <a:cxn ang="0">
                      <a:pos x="110" y="0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8942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/>
                  <a:ahLst/>
                  <a:cxnLst>
                    <a:cxn ang="0">
                      <a:pos x="156" y="0"/>
                    </a:cxn>
                    <a:cxn ang="0">
                      <a:pos x="63" y="52"/>
                    </a:cxn>
                    <a:cxn ang="0">
                      <a:pos x="0" y="208"/>
                    </a:cxn>
                    <a:cxn ang="0">
                      <a:pos x="67" y="358"/>
                    </a:cxn>
                    <a:cxn ang="0">
                      <a:pos x="1182" y="867"/>
                    </a:cxn>
                    <a:cxn ang="0">
                      <a:pos x="1422" y="835"/>
                    </a:cxn>
                    <a:cxn ang="0">
                      <a:pos x="1616" y="880"/>
                    </a:cxn>
                    <a:cxn ang="0">
                      <a:pos x="1684" y="808"/>
                    </a:cxn>
                    <a:cxn ang="0">
                      <a:pos x="1502" y="664"/>
                    </a:cxn>
                    <a:cxn ang="0">
                      <a:pos x="1428" y="512"/>
                    </a:cxn>
                    <a:cxn ang="0">
                      <a:pos x="1369" y="527"/>
                    </a:cxn>
                    <a:cxn ang="0">
                      <a:pos x="1439" y="664"/>
                    </a:cxn>
                    <a:cxn ang="0">
                      <a:pos x="1578" y="810"/>
                    </a:cxn>
                    <a:cxn ang="0">
                      <a:pos x="1413" y="787"/>
                    </a:cxn>
                    <a:cxn ang="0">
                      <a:pos x="1219" y="814"/>
                    </a:cxn>
                    <a:cxn ang="0">
                      <a:pos x="1255" y="650"/>
                    </a:cxn>
                    <a:cxn ang="0">
                      <a:pos x="1338" y="538"/>
                    </a:cxn>
                    <a:cxn ang="0">
                      <a:pos x="1241" y="552"/>
                    </a:cxn>
                    <a:cxn ang="0">
                      <a:pos x="1165" y="658"/>
                    </a:cxn>
                    <a:cxn ang="0">
                      <a:pos x="1139" y="791"/>
                    </a:cxn>
                    <a:cxn ang="0">
                      <a:pos x="107" y="310"/>
                    </a:cxn>
                    <a:cxn ang="0">
                      <a:pos x="80" y="215"/>
                    </a:cxn>
                    <a:cxn ang="0">
                      <a:pos x="103" y="95"/>
                    </a:cxn>
                    <a:cxn ang="0">
                      <a:pos x="217" y="0"/>
                    </a:cxn>
                    <a:cxn ang="0">
                      <a:pos x="156" y="0"/>
                    </a:cxn>
                    <a:cxn ang="0">
                      <a:pos x="156" y="0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8943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/>
                  <a:ahLst/>
                  <a:cxnLst>
                    <a:cxn ang="0">
                      <a:pos x="116" y="0"/>
                    </a:cxn>
                    <a:cxn ang="0">
                      <a:pos x="19" y="106"/>
                    </a:cxn>
                    <a:cxn ang="0">
                      <a:pos x="0" y="230"/>
                    </a:cxn>
                    <a:cxn ang="0">
                      <a:pos x="33" y="314"/>
                    </a:cxn>
                    <a:cxn ang="0">
                      <a:pos x="94" y="335"/>
                    </a:cxn>
                    <a:cxn ang="0">
                      <a:pos x="76" y="154"/>
                    </a:cxn>
                    <a:cxn ang="0">
                      <a:pos x="160" y="17"/>
                    </a:cxn>
                    <a:cxn ang="0">
                      <a:pos x="116" y="0"/>
                    </a:cxn>
                    <a:cxn ang="0">
                      <a:pos x="116" y="0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8944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/>
                  <a:ahLst/>
                  <a:cxnLst>
                    <a:cxn ang="0">
                      <a:pos x="218" y="896"/>
                    </a:cxn>
                    <a:cxn ang="0">
                      <a:pos x="0" y="124"/>
                    </a:cxn>
                    <a:cxn ang="0">
                      <a:pos x="81" y="38"/>
                    </a:cxn>
                    <a:cxn ang="0">
                      <a:pos x="258" y="0"/>
                    </a:cxn>
                    <a:cxn ang="0">
                      <a:pos x="399" y="57"/>
                    </a:cxn>
                    <a:cxn ang="0">
                      <a:pos x="642" y="1188"/>
                    </a:cxn>
                    <a:cxn ang="0">
                      <a:pos x="555" y="1091"/>
                    </a:cxn>
                    <a:cxn ang="0">
                      <a:pos x="355" y="97"/>
                    </a:cxn>
                    <a:cxn ang="0">
                      <a:pos x="226" y="61"/>
                    </a:cxn>
                    <a:cxn ang="0">
                      <a:pos x="119" y="74"/>
                    </a:cxn>
                    <a:cxn ang="0">
                      <a:pos x="76" y="141"/>
                    </a:cxn>
                    <a:cxn ang="0">
                      <a:pos x="306" y="924"/>
                    </a:cxn>
                    <a:cxn ang="0">
                      <a:pos x="218" y="896"/>
                    </a:cxn>
                    <a:cxn ang="0">
                      <a:pos x="218" y="896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8945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/>
                  <a:ahLst/>
                  <a:cxnLst>
                    <a:cxn ang="0">
                      <a:pos x="0" y="27"/>
                    </a:cxn>
                    <a:cxn ang="0">
                      <a:pos x="76" y="194"/>
                    </a:cxn>
                    <a:cxn ang="0">
                      <a:pos x="113" y="318"/>
                    </a:cxn>
                    <a:cxn ang="0">
                      <a:pos x="116" y="504"/>
                    </a:cxn>
                    <a:cxn ang="0">
                      <a:pos x="192" y="504"/>
                    </a:cxn>
                    <a:cxn ang="0">
                      <a:pos x="187" y="360"/>
                    </a:cxn>
                    <a:cxn ang="0">
                      <a:pos x="162" y="208"/>
                    </a:cxn>
                    <a:cxn ang="0">
                      <a:pos x="99" y="59"/>
                    </a:cxn>
                    <a:cxn ang="0">
                      <a:pos x="63" y="0"/>
                    </a:cxn>
                    <a:cxn ang="0">
                      <a:pos x="0" y="27"/>
                    </a:cxn>
                    <a:cxn ang="0">
                      <a:pos x="0" y="27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8946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/>
                  <a:ahLst/>
                  <a:cxnLst>
                    <a:cxn ang="0">
                      <a:pos x="297" y="0"/>
                    </a:cxn>
                    <a:cxn ang="0">
                      <a:pos x="257" y="17"/>
                    </a:cxn>
                    <a:cxn ang="0">
                      <a:pos x="253" y="66"/>
                    </a:cxn>
                    <a:cxn ang="0">
                      <a:pos x="0" y="169"/>
                    </a:cxn>
                    <a:cxn ang="0">
                      <a:pos x="0" y="222"/>
                    </a:cxn>
                    <a:cxn ang="0">
                      <a:pos x="284" y="226"/>
                    </a:cxn>
                    <a:cxn ang="0">
                      <a:pos x="320" y="269"/>
                    </a:cxn>
                    <a:cxn ang="0">
                      <a:pos x="390" y="266"/>
                    </a:cxn>
                    <a:cxn ang="0">
                      <a:pos x="383" y="190"/>
                    </a:cxn>
                    <a:cxn ang="0">
                      <a:pos x="116" y="176"/>
                    </a:cxn>
                    <a:cxn ang="0">
                      <a:pos x="333" y="89"/>
                    </a:cxn>
                    <a:cxn ang="0">
                      <a:pos x="297" y="0"/>
                    </a:cxn>
                    <a:cxn ang="0">
                      <a:pos x="297" y="0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8947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/>
                  <a:ahLst/>
                  <a:cxnLst>
                    <a:cxn ang="0">
                      <a:pos x="0" y="131"/>
                    </a:cxn>
                    <a:cxn ang="0">
                      <a:pos x="863" y="0"/>
                    </a:cxn>
                    <a:cxn ang="0">
                      <a:pos x="926" y="78"/>
                    </a:cxn>
                    <a:cxn ang="0">
                      <a:pos x="941" y="181"/>
                    </a:cxn>
                    <a:cxn ang="0">
                      <a:pos x="903" y="282"/>
                    </a:cxn>
                    <a:cxn ang="0">
                      <a:pos x="57" y="424"/>
                    </a:cxn>
                    <a:cxn ang="0">
                      <a:pos x="53" y="384"/>
                    </a:cxn>
                    <a:cxn ang="0">
                      <a:pos x="863" y="242"/>
                    </a:cxn>
                    <a:cxn ang="0">
                      <a:pos x="893" y="145"/>
                    </a:cxn>
                    <a:cxn ang="0">
                      <a:pos x="840" y="57"/>
                    </a:cxn>
                    <a:cxn ang="0">
                      <a:pos x="0" y="185"/>
                    </a:cxn>
                    <a:cxn ang="0">
                      <a:pos x="0" y="131"/>
                    </a:cxn>
                    <a:cxn ang="0">
                      <a:pos x="0" y="131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8948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/>
                  <a:ahLst/>
                  <a:cxnLst>
                    <a:cxn ang="0">
                      <a:pos x="0" y="126"/>
                    </a:cxn>
                    <a:cxn ang="0">
                      <a:pos x="66" y="173"/>
                    </a:cxn>
                    <a:cxn ang="0">
                      <a:pos x="222" y="166"/>
                    </a:cxn>
                    <a:cxn ang="0">
                      <a:pos x="418" y="116"/>
                    </a:cxn>
                    <a:cxn ang="0">
                      <a:pos x="488" y="42"/>
                    </a:cxn>
                    <a:cxn ang="0">
                      <a:pos x="443" y="2"/>
                    </a:cxn>
                    <a:cxn ang="0">
                      <a:pos x="253" y="0"/>
                    </a:cxn>
                    <a:cxn ang="0">
                      <a:pos x="110" y="12"/>
                    </a:cxn>
                    <a:cxn ang="0">
                      <a:pos x="15" y="76"/>
                    </a:cxn>
                    <a:cxn ang="0">
                      <a:pos x="112" y="95"/>
                    </a:cxn>
                    <a:cxn ang="0">
                      <a:pos x="275" y="53"/>
                    </a:cxn>
                    <a:cxn ang="0">
                      <a:pos x="416" y="53"/>
                    </a:cxn>
                    <a:cxn ang="0">
                      <a:pos x="268" y="110"/>
                    </a:cxn>
                    <a:cxn ang="0">
                      <a:pos x="142" y="126"/>
                    </a:cxn>
                    <a:cxn ang="0">
                      <a:pos x="0" y="126"/>
                    </a:cxn>
                    <a:cxn ang="0">
                      <a:pos x="0" y="126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</p:grpSp>
      </p:grpSp>
      <p:grpSp>
        <p:nvGrpSpPr>
          <p:cNvPr id="7179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38950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8951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7180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7181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38954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/>
                <a:ahLst/>
                <a:cxnLst>
                  <a:cxn ang="0">
                    <a:pos x="123" y="9"/>
                  </a:cxn>
                  <a:cxn ang="0">
                    <a:pos x="131" y="342"/>
                  </a:cxn>
                  <a:cxn ang="0">
                    <a:pos x="0" y="806"/>
                  </a:cxn>
                  <a:cxn ang="0">
                    <a:pos x="79" y="789"/>
                  </a:cxn>
                  <a:cxn ang="0">
                    <a:pos x="218" y="376"/>
                  </a:cxn>
                  <a:cxn ang="0">
                    <a:pos x="245" y="0"/>
                  </a:cxn>
                  <a:cxn ang="0">
                    <a:pos x="123" y="9"/>
                  </a:cxn>
                  <a:cxn ang="0">
                    <a:pos x="123" y="9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grpSp>
            <p:nvGrpSpPr>
              <p:cNvPr id="7184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38956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98" y="184"/>
                    </a:cxn>
                    <a:cxn ang="0">
                      <a:pos x="500" y="349"/>
                    </a:cxn>
                    <a:cxn ang="0">
                      <a:pos x="604" y="140"/>
                    </a:cxn>
                    <a:cxn ang="0">
                      <a:pos x="359" y="9"/>
                    </a:cxn>
                    <a:cxn ang="0">
                      <a:pos x="464" y="184"/>
                    </a:cxn>
                    <a:cxn ang="0">
                      <a:pos x="131" y="17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8957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50" y="330"/>
                  <a:ext cx="269" cy="438"/>
                </a:xfrm>
                <a:custGeom>
                  <a:avLst/>
                  <a:gdLst/>
                  <a:ahLst/>
                  <a:cxnLst>
                    <a:cxn ang="0">
                      <a:pos x="741" y="129"/>
                    </a:cxn>
                    <a:cxn ang="0">
                      <a:pos x="485" y="352"/>
                    </a:cxn>
                    <a:cxn ang="0">
                      <a:pos x="163" y="762"/>
                    </a:cxn>
                    <a:cxn ang="0">
                      <a:pos x="0" y="1101"/>
                    </a:cxn>
                    <a:cxn ang="0">
                      <a:pos x="59" y="1230"/>
                    </a:cxn>
                    <a:cxn ang="0">
                      <a:pos x="262" y="1201"/>
                    </a:cxn>
                    <a:cxn ang="0">
                      <a:pos x="578" y="914"/>
                    </a:cxn>
                    <a:cxn ang="0">
                      <a:pos x="876" y="534"/>
                    </a:cxn>
                    <a:cxn ang="0">
                      <a:pos x="1034" y="270"/>
                    </a:cxn>
                    <a:cxn ang="0">
                      <a:pos x="1064" y="84"/>
                    </a:cxn>
                    <a:cxn ang="0">
                      <a:pos x="977" y="0"/>
                    </a:cxn>
                    <a:cxn ang="0">
                      <a:pos x="836" y="65"/>
                    </a:cxn>
                    <a:cxn ang="0">
                      <a:pos x="969" y="107"/>
                    </a:cxn>
                    <a:cxn ang="0">
                      <a:pos x="876" y="352"/>
                    </a:cxn>
                    <a:cxn ang="0">
                      <a:pos x="690" y="656"/>
                    </a:cxn>
                    <a:cxn ang="0">
                      <a:pos x="350" y="1008"/>
                    </a:cxn>
                    <a:cxn ang="0">
                      <a:pos x="116" y="1114"/>
                    </a:cxn>
                    <a:cxn ang="0">
                      <a:pos x="135" y="943"/>
                    </a:cxn>
                    <a:cxn ang="0">
                      <a:pos x="437" y="504"/>
                    </a:cxn>
                    <a:cxn ang="0">
                      <a:pos x="831" y="118"/>
                    </a:cxn>
                    <a:cxn ang="0">
                      <a:pos x="741" y="129"/>
                    </a:cxn>
                    <a:cxn ang="0">
                      <a:pos x="741" y="129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8958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60" y="180"/>
                  <a:ext cx="505" cy="898"/>
                </a:xfrm>
                <a:custGeom>
                  <a:avLst/>
                  <a:gdLst/>
                  <a:ahLst/>
                  <a:cxnLst>
                    <a:cxn ang="0">
                      <a:pos x="1941" y="0"/>
                    </a:cxn>
                    <a:cxn ang="0">
                      <a:pos x="0" y="2521"/>
                    </a:cxn>
                    <a:cxn ang="0">
                      <a:pos x="192" y="2450"/>
                    </a:cxn>
                    <a:cxn ang="0">
                      <a:pos x="2002" y="61"/>
                    </a:cxn>
                    <a:cxn ang="0">
                      <a:pos x="1941" y="0"/>
                    </a:cxn>
                    <a:cxn ang="0">
                      <a:pos x="1941" y="0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8959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/>
                  <a:ahLst/>
                  <a:cxnLst>
                    <a:cxn ang="0">
                      <a:pos x="95" y="2844"/>
                    </a:cxn>
                    <a:cxn ang="0">
                      <a:pos x="394" y="2834"/>
                    </a:cxn>
                    <a:cxn ang="0">
                      <a:pos x="821" y="3009"/>
                    </a:cxn>
                    <a:cxn ang="0">
                      <a:pos x="681" y="2817"/>
                    </a:cxn>
                    <a:cxn ang="0">
                      <a:pos x="367" y="2703"/>
                    </a:cxn>
                    <a:cxn ang="0">
                      <a:pos x="637" y="2720"/>
                    </a:cxn>
                    <a:cxn ang="0">
                      <a:pos x="979" y="2870"/>
                    </a:cxn>
                    <a:cxn ang="0">
                      <a:pos x="2859" y="420"/>
                    </a:cxn>
                    <a:cxn ang="0">
                      <a:pos x="2578" y="148"/>
                    </a:cxn>
                    <a:cxn ang="0">
                      <a:pos x="2308" y="0"/>
                    </a:cxn>
                    <a:cxn ang="0">
                      <a:pos x="2692" y="78"/>
                    </a:cxn>
                    <a:cxn ang="0">
                      <a:pos x="3007" y="428"/>
                    </a:cxn>
                    <a:cxn ang="0">
                      <a:pos x="831" y="3273"/>
                    </a:cxn>
                    <a:cxn ang="0">
                      <a:pos x="481" y="3412"/>
                    </a:cxn>
                    <a:cxn ang="0">
                      <a:pos x="105" y="3771"/>
                    </a:cxn>
                    <a:cxn ang="0">
                      <a:pos x="0" y="3667"/>
                    </a:cxn>
                    <a:cxn ang="0">
                      <a:pos x="131" y="3631"/>
                    </a:cxn>
                    <a:cxn ang="0">
                      <a:pos x="376" y="3385"/>
                    </a:cxn>
                    <a:cxn ang="0">
                      <a:pos x="165" y="3273"/>
                    </a:cxn>
                    <a:cxn ang="0">
                      <a:pos x="165" y="3176"/>
                    </a:cxn>
                    <a:cxn ang="0">
                      <a:pos x="411" y="3298"/>
                    </a:cxn>
                    <a:cxn ang="0">
                      <a:pos x="411" y="3186"/>
                    </a:cxn>
                    <a:cxn ang="0">
                      <a:pos x="603" y="3220"/>
                    </a:cxn>
                    <a:cxn ang="0">
                      <a:pos x="428" y="3079"/>
                    </a:cxn>
                    <a:cxn ang="0">
                      <a:pos x="629" y="3062"/>
                    </a:cxn>
                    <a:cxn ang="0">
                      <a:pos x="95" y="2844"/>
                    </a:cxn>
                    <a:cxn ang="0">
                      <a:pos x="95" y="2844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8960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299" y="895"/>
                  <a:ext cx="169" cy="122"/>
                </a:xfrm>
                <a:custGeom>
                  <a:avLst/>
                  <a:gdLst/>
                  <a:ahLst/>
                  <a:cxnLst>
                    <a:cxn ang="0">
                      <a:pos x="0" y="80"/>
                    </a:cxn>
                    <a:cxn ang="0">
                      <a:pos x="255" y="106"/>
                    </a:cxn>
                    <a:cxn ang="0">
                      <a:pos x="639" y="342"/>
                    </a:cxn>
                    <a:cxn ang="0">
                      <a:pos x="673" y="289"/>
                    </a:cxn>
                    <a:cxn ang="0">
                      <a:pos x="447" y="114"/>
                    </a:cxn>
                    <a:cxn ang="0">
                      <a:pos x="26" y="0"/>
                    </a:cxn>
                    <a:cxn ang="0">
                      <a:pos x="0" y="80"/>
                    </a:cxn>
                    <a:cxn ang="0">
                      <a:pos x="0" y="80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8961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4"/>
                  <a:ext cx="181" cy="144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40" y="148"/>
                    </a:cxn>
                    <a:cxn ang="0">
                      <a:pos x="638" y="403"/>
                    </a:cxn>
                    <a:cxn ang="0">
                      <a:pos x="716" y="296"/>
                    </a:cxn>
                    <a:cxn ang="0">
                      <a:pos x="420" y="114"/>
                    </a:cxn>
                    <a:cxn ang="0">
                      <a:pos x="70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8962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16" y="139"/>
                    </a:cxn>
                    <a:cxn ang="0">
                      <a:pos x="649" y="411"/>
                    </a:cxn>
                    <a:cxn ang="0">
                      <a:pos x="717" y="314"/>
                    </a:cxn>
                    <a:cxn ang="0">
                      <a:pos x="394" y="87"/>
                    </a:cxn>
                    <a:cxn ang="0">
                      <a:pos x="54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8963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49" y="140"/>
                  <a:ext cx="179" cy="138"/>
                </a:xfrm>
                <a:custGeom>
                  <a:avLst/>
                  <a:gdLst/>
                  <a:ahLst/>
                  <a:cxnLst>
                    <a:cxn ang="0">
                      <a:pos x="0" y="88"/>
                    </a:cxn>
                    <a:cxn ang="0">
                      <a:pos x="272" y="131"/>
                    </a:cxn>
                    <a:cxn ang="0">
                      <a:pos x="665" y="386"/>
                    </a:cxn>
                    <a:cxn ang="0">
                      <a:pos x="709" y="308"/>
                    </a:cxn>
                    <a:cxn ang="0">
                      <a:pos x="306" y="53"/>
                    </a:cxn>
                    <a:cxn ang="0">
                      <a:pos x="43" y="0"/>
                    </a:cxn>
                    <a:cxn ang="0">
                      <a:pos x="0" y="88"/>
                    </a:cxn>
                    <a:cxn ang="0">
                      <a:pos x="0" y="88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</p:grpSp>
        <p:sp>
          <p:nvSpPr>
            <p:cNvPr id="38964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omic Sans MS" pitchFamily="66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omic Sans MS" pitchFamily="66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omic Sans MS" pitchFamily="66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omic Sans MS" pitchFamily="66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omic Sans MS" pitchFamily="66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omic Sans MS" pitchFamily="66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omic Sans MS" pitchFamily="66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omic Sans MS" pitchFamily="66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4.xml"/><Relationship Id="rId1" Type="http://schemas.openxmlformats.org/officeDocument/2006/relationships/video" Target="file:///C:\Documents%20and%20Settings\Elaine%20Fong\&#26700;&#38754;\ccss\F4\use%20file\&#27873;&#39472;&#29694;&#35937;.mpeg" TargetMode="External"/><Relationship Id="rId4" Type="http://schemas.openxmlformats.org/officeDocument/2006/relationships/image" Target="../media/image1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5.png"/><Relationship Id="rId4" Type="http://schemas.openxmlformats.org/officeDocument/2006/relationships/oleObject" Target="../embeddings/oleObject6.bin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9.png"/><Relationship Id="rId4" Type="http://schemas.openxmlformats.org/officeDocument/2006/relationships/oleObject" Target="../embeddings/oleObject1.bin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8.wav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5.wav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4.wmf"/><Relationship Id="rId4" Type="http://schemas.openxmlformats.org/officeDocument/2006/relationships/oleObject" Target="../embeddings/oleObject7.bin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25.wmf"/><Relationship Id="rId4" Type="http://schemas.openxmlformats.org/officeDocument/2006/relationships/oleObject" Target="../embeddings/oleObject8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26.png"/><Relationship Id="rId4" Type="http://schemas.openxmlformats.org/officeDocument/2006/relationships/oleObject" Target="../embeddings/oleObject10.bin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10.png"/><Relationship Id="rId4" Type="http://schemas.openxmlformats.org/officeDocument/2006/relationships/oleObject" Target="../embeddings/oleObject4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8" name="Rectangle 4"/>
          <p:cNvSpPr>
            <a:spLocks noChangeArrowheads="1"/>
          </p:cNvSpPr>
          <p:nvPr/>
        </p:nvSpPr>
        <p:spPr bwMode="auto">
          <a:xfrm>
            <a:off x="152400" y="0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Acids are everywhere</a:t>
            </a:r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228600" y="533400"/>
            <a:ext cx="8534400" cy="6000750"/>
            <a:chOff x="144" y="336"/>
            <a:chExt cx="5376" cy="3780"/>
          </a:xfrm>
        </p:grpSpPr>
        <p:pic>
          <p:nvPicPr>
            <p:cNvPr id="9227" name="Picture 13" descr="fruits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528"/>
              <a:ext cx="1872" cy="1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8" name="Picture 14" descr="carbonated_drinks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14" r="6239"/>
            <a:stretch>
              <a:fillRect/>
            </a:stretch>
          </p:blipFill>
          <p:spPr bwMode="auto">
            <a:xfrm>
              <a:off x="2400" y="576"/>
              <a:ext cx="1584" cy="1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9" name="Picture 15" descr="eye_wash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182" t="11511" r="21211" b="7913"/>
            <a:stretch>
              <a:fillRect/>
            </a:stretch>
          </p:blipFill>
          <p:spPr bwMode="auto">
            <a:xfrm>
              <a:off x="1392" y="2736"/>
              <a:ext cx="651" cy="9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30" name="Picture 16" descr="car_battery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" y="2448"/>
              <a:ext cx="960" cy="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31" name="Picture 17" descr="milk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" y="3360"/>
              <a:ext cx="858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32" name="Picture 18" descr="stomach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56" y="2430"/>
              <a:ext cx="1806" cy="15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33" name="Picture 19" descr="vinegar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666" r="16667" b="7230"/>
            <a:stretch>
              <a:fillRect/>
            </a:stretch>
          </p:blipFill>
          <p:spPr bwMode="auto">
            <a:xfrm>
              <a:off x="4272" y="336"/>
              <a:ext cx="1248" cy="36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3684" name="Text Box 20"/>
          <p:cNvSpPr txBox="1">
            <a:spLocks noChangeArrowheads="1"/>
          </p:cNvSpPr>
          <p:nvPr/>
        </p:nvSpPr>
        <p:spPr bwMode="auto">
          <a:xfrm>
            <a:off x="228600" y="838200"/>
            <a:ext cx="3505200" cy="319563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>
                <a:effectLst>
                  <a:outerShdw blurRad="38100" dist="38100" dir="2700000" algn="tl">
                    <a:srgbClr val="FFFFFF"/>
                  </a:outerShdw>
                </a:effectLst>
              </a:rPr>
              <a:t>Acids present in fruits 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en-US" sz="2400">
                <a:effectLst>
                  <a:outerShdw blurRad="38100" dist="38100" dir="2700000" algn="tl">
                    <a:srgbClr val="FFFFFF"/>
                  </a:outerShdw>
                </a:effectLst>
              </a:rPr>
              <a:t> citric acid 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en-US" sz="2400">
                <a:effectLst>
                  <a:outerShdw blurRad="38100" dist="38100" dir="2700000" algn="tl">
                    <a:srgbClr val="FFFFFF"/>
                  </a:outerShdw>
                </a:effectLst>
              </a:rPr>
              <a:t> malic acid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en-US" sz="2400">
                <a:effectLst>
                  <a:outerShdw blurRad="38100" dist="38100" dir="2700000" algn="tl">
                    <a:srgbClr val="FFFFFF"/>
                  </a:outerShdw>
                </a:effectLst>
              </a:rPr>
              <a:t> tartaric acid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en-US" sz="2400">
                <a:effectLst>
                  <a:outerShdw blurRad="38100" dist="38100" dir="2700000" algn="tl">
                    <a:srgbClr val="FFFFFF"/>
                  </a:outerShdw>
                </a:effectLst>
              </a:rPr>
              <a:t> quinic acid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en-US" sz="2400">
                <a:effectLst>
                  <a:outerShdw blurRad="38100" dist="38100" dir="2700000" algn="tl">
                    <a:srgbClr val="FFFFFF"/>
                  </a:outerShdw>
                </a:effectLst>
              </a:rPr>
              <a:t> ascorbic acid</a:t>
            </a:r>
          </a:p>
        </p:txBody>
      </p:sp>
      <p:sp>
        <p:nvSpPr>
          <p:cNvPr id="9221" name="TextBox 11"/>
          <p:cNvSpPr txBox="1">
            <a:spLocks noChangeArrowheads="1"/>
          </p:cNvSpPr>
          <p:nvPr/>
        </p:nvSpPr>
        <p:spPr bwMode="auto">
          <a:xfrm>
            <a:off x="6629400" y="6396038"/>
            <a:ext cx="2514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sz="2400"/>
              <a:t>Ethanoic acid</a:t>
            </a:r>
          </a:p>
        </p:txBody>
      </p:sp>
      <p:sp>
        <p:nvSpPr>
          <p:cNvPr id="9222" name="TextBox 12"/>
          <p:cNvSpPr txBox="1">
            <a:spLocks noChangeArrowheads="1"/>
          </p:cNvSpPr>
          <p:nvPr/>
        </p:nvSpPr>
        <p:spPr bwMode="auto">
          <a:xfrm>
            <a:off x="5334000" y="4800600"/>
            <a:ext cx="838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sz="2400"/>
              <a:t>HCl</a:t>
            </a:r>
          </a:p>
        </p:txBody>
      </p:sp>
      <p:sp>
        <p:nvSpPr>
          <p:cNvPr id="9223" name="TextBox 13"/>
          <p:cNvSpPr txBox="1">
            <a:spLocks noChangeArrowheads="1"/>
          </p:cNvSpPr>
          <p:nvPr/>
        </p:nvSpPr>
        <p:spPr bwMode="auto">
          <a:xfrm>
            <a:off x="3810000" y="2819400"/>
            <a:ext cx="2743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sz="2400"/>
              <a:t>Carbonic acid/Phosphoric acid</a:t>
            </a:r>
          </a:p>
        </p:txBody>
      </p:sp>
      <p:sp>
        <p:nvSpPr>
          <p:cNvPr id="9224" name="TextBox 14"/>
          <p:cNvSpPr txBox="1">
            <a:spLocks noChangeArrowheads="1"/>
          </p:cNvSpPr>
          <p:nvPr/>
        </p:nvSpPr>
        <p:spPr bwMode="auto">
          <a:xfrm>
            <a:off x="1905000" y="5791200"/>
            <a:ext cx="1676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sz="2400"/>
              <a:t>boric acid</a:t>
            </a:r>
          </a:p>
        </p:txBody>
      </p:sp>
      <p:sp>
        <p:nvSpPr>
          <p:cNvPr id="9225" name="TextBox 15"/>
          <p:cNvSpPr txBox="1">
            <a:spLocks noChangeArrowheads="1"/>
          </p:cNvSpPr>
          <p:nvPr/>
        </p:nvSpPr>
        <p:spPr bwMode="auto">
          <a:xfrm>
            <a:off x="228600" y="6396038"/>
            <a:ext cx="1676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sz="2400"/>
              <a:t>lactic acid</a:t>
            </a:r>
          </a:p>
        </p:txBody>
      </p:sp>
      <p:sp>
        <p:nvSpPr>
          <p:cNvPr id="9226" name="TextBox 16"/>
          <p:cNvSpPr txBox="1">
            <a:spLocks noChangeArrowheads="1"/>
          </p:cNvSpPr>
          <p:nvPr/>
        </p:nvSpPr>
        <p:spPr bwMode="auto">
          <a:xfrm>
            <a:off x="304800" y="4953000"/>
            <a:ext cx="2057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sz="2400"/>
              <a:t>sulfuric acid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36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36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36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3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8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6" name="Rectangle 4"/>
          <p:cNvSpPr>
            <a:spLocks noChangeArrowheads="1"/>
          </p:cNvSpPr>
          <p:nvPr/>
        </p:nvSpPr>
        <p:spPr bwMode="auto">
          <a:xfrm>
            <a:off x="381000" y="152400"/>
            <a:ext cx="8077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Chemical Properties of Acids</a:t>
            </a:r>
          </a:p>
        </p:txBody>
      </p:sp>
      <p:sp>
        <p:nvSpPr>
          <p:cNvPr id="16387" name="Text Box 6"/>
          <p:cNvSpPr txBox="1">
            <a:spLocks noChangeArrowheads="1"/>
          </p:cNvSpPr>
          <p:nvPr/>
        </p:nvSpPr>
        <p:spPr bwMode="auto">
          <a:xfrm>
            <a:off x="457200" y="685800"/>
            <a:ext cx="7848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>
                <a:solidFill>
                  <a:schemeClr val="bg1"/>
                </a:solidFill>
              </a:rPr>
              <a:t>Acid + metal </a:t>
            </a:r>
            <a:r>
              <a:rPr lang="en-US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→ </a:t>
            </a:r>
            <a:r>
              <a:rPr lang="en-US" sz="2400">
                <a:solidFill>
                  <a:schemeClr val="bg1"/>
                </a:solidFill>
                <a:cs typeface="Times New Roman" pitchFamily="18" charset="0"/>
              </a:rPr>
              <a:t>salt + hydrogen gas</a:t>
            </a:r>
            <a:endParaRPr lang="en-US" sz="24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0856" name="Text Box 24"/>
          <p:cNvSpPr txBox="1">
            <a:spLocks noChangeArrowheads="1"/>
          </p:cNvSpPr>
          <p:nvPr/>
        </p:nvSpPr>
        <p:spPr bwMode="auto">
          <a:xfrm>
            <a:off x="2116138" y="1295400"/>
            <a:ext cx="2667000" cy="863600"/>
          </a:xfrm>
          <a:prstGeom prst="rect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Potassium	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 b="1"/>
              <a:t>Sodium</a:t>
            </a:r>
          </a:p>
        </p:txBody>
      </p:sp>
      <p:grpSp>
        <p:nvGrpSpPr>
          <p:cNvPr id="2" name="Group 25"/>
          <p:cNvGrpSpPr>
            <a:grpSpLocks/>
          </p:cNvGrpSpPr>
          <p:nvPr/>
        </p:nvGrpSpPr>
        <p:grpSpPr bwMode="auto">
          <a:xfrm>
            <a:off x="4935538" y="1371600"/>
            <a:ext cx="1809750" cy="685800"/>
            <a:chOff x="2496" y="864"/>
            <a:chExt cx="1140" cy="432"/>
          </a:xfrm>
        </p:grpSpPr>
        <p:sp>
          <p:nvSpPr>
            <p:cNvPr id="120858" name="AutoShape 26"/>
            <p:cNvSpPr>
              <a:spLocks/>
            </p:cNvSpPr>
            <p:nvPr/>
          </p:nvSpPr>
          <p:spPr bwMode="auto">
            <a:xfrm>
              <a:off x="2496" y="864"/>
              <a:ext cx="96" cy="432"/>
            </a:xfrm>
            <a:prstGeom prst="rightBrace">
              <a:avLst>
                <a:gd name="adj1" fmla="val 37500"/>
                <a:gd name="adj2" fmla="val 50000"/>
              </a:avLst>
            </a:prstGeom>
            <a:noFill/>
            <a:ln w="9525">
              <a:solidFill>
                <a:srgbClr val="CC0099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407" name="Text Box 27"/>
            <p:cNvSpPr txBox="1">
              <a:spLocks noChangeArrowheads="1"/>
            </p:cNvSpPr>
            <p:nvPr/>
          </p:nvSpPr>
          <p:spPr bwMode="auto">
            <a:xfrm>
              <a:off x="2774" y="893"/>
              <a:ext cx="86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9pPr>
            </a:lstStyle>
            <a:p>
              <a:pPr eaLnBrk="1" hangingPunct="1"/>
              <a:r>
                <a:rPr lang="en-US" sz="2400"/>
                <a:t>Group I </a:t>
              </a:r>
            </a:p>
          </p:txBody>
        </p:sp>
      </p:grpSp>
      <p:sp>
        <p:nvSpPr>
          <p:cNvPr id="120860" name="Text Box 28"/>
          <p:cNvSpPr txBox="1">
            <a:spLocks noChangeArrowheads="1"/>
          </p:cNvSpPr>
          <p:nvPr/>
        </p:nvSpPr>
        <p:spPr bwMode="auto">
          <a:xfrm>
            <a:off x="2116138" y="2133600"/>
            <a:ext cx="2667000" cy="854075"/>
          </a:xfrm>
          <a:prstGeom prst="rect">
            <a:avLst/>
          </a:prstGeom>
          <a:solidFill>
            <a:srgbClr val="FFCC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Calcium	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 b="1"/>
              <a:t>Magnesium</a:t>
            </a:r>
          </a:p>
        </p:txBody>
      </p:sp>
      <p:sp>
        <p:nvSpPr>
          <p:cNvPr id="120861" name="Text Box 29"/>
          <p:cNvSpPr txBox="1">
            <a:spLocks noChangeArrowheads="1"/>
          </p:cNvSpPr>
          <p:nvPr/>
        </p:nvSpPr>
        <p:spPr bwMode="auto">
          <a:xfrm>
            <a:off x="2116138" y="2971800"/>
            <a:ext cx="2667000" cy="396875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Aluminium</a:t>
            </a:r>
          </a:p>
        </p:txBody>
      </p:sp>
      <p:grpSp>
        <p:nvGrpSpPr>
          <p:cNvPr id="3" name="Group 30"/>
          <p:cNvGrpSpPr>
            <a:grpSpLocks/>
          </p:cNvGrpSpPr>
          <p:nvPr/>
        </p:nvGrpSpPr>
        <p:grpSpPr bwMode="auto">
          <a:xfrm>
            <a:off x="5011738" y="2895600"/>
            <a:ext cx="2006600" cy="457200"/>
            <a:chOff x="2544" y="1824"/>
            <a:chExt cx="1264" cy="288"/>
          </a:xfrm>
        </p:grpSpPr>
        <p:sp>
          <p:nvSpPr>
            <p:cNvPr id="120863" name="AutoShape 31"/>
            <p:cNvSpPr>
              <a:spLocks/>
            </p:cNvSpPr>
            <p:nvPr/>
          </p:nvSpPr>
          <p:spPr bwMode="auto">
            <a:xfrm>
              <a:off x="2544" y="1920"/>
              <a:ext cx="48" cy="144"/>
            </a:xfrm>
            <a:prstGeom prst="rightBrace">
              <a:avLst>
                <a:gd name="adj1" fmla="val 25000"/>
                <a:gd name="adj2" fmla="val 50000"/>
              </a:avLst>
            </a:prstGeom>
            <a:noFill/>
            <a:ln w="9525">
              <a:solidFill>
                <a:srgbClr val="CC0099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405" name="Text Box 32"/>
            <p:cNvSpPr txBox="1">
              <a:spLocks noChangeArrowheads="1"/>
            </p:cNvSpPr>
            <p:nvPr/>
          </p:nvSpPr>
          <p:spPr bwMode="auto">
            <a:xfrm>
              <a:off x="2736" y="1824"/>
              <a:ext cx="107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9pPr>
            </a:lstStyle>
            <a:p>
              <a:pPr eaLnBrk="1" hangingPunct="1"/>
              <a:r>
                <a:rPr lang="en-US" sz="2400"/>
                <a:t>Group III </a:t>
              </a:r>
            </a:p>
          </p:txBody>
        </p:sp>
      </p:grpSp>
      <p:sp>
        <p:nvSpPr>
          <p:cNvPr id="120865" name="Text Box 33"/>
          <p:cNvSpPr txBox="1">
            <a:spLocks noChangeArrowheads="1"/>
          </p:cNvSpPr>
          <p:nvPr/>
        </p:nvSpPr>
        <p:spPr bwMode="auto">
          <a:xfrm>
            <a:off x="2116138" y="3352800"/>
            <a:ext cx="2667000" cy="1311275"/>
          </a:xfrm>
          <a:prstGeom prst="rect">
            <a:avLst/>
          </a:prstGeom>
          <a:solidFill>
            <a:srgbClr val="FF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Zinc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 b="1"/>
              <a:t>Iron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 b="1"/>
              <a:t>Lead</a:t>
            </a:r>
          </a:p>
        </p:txBody>
      </p:sp>
      <p:grpSp>
        <p:nvGrpSpPr>
          <p:cNvPr id="4" name="Group 34"/>
          <p:cNvGrpSpPr>
            <a:grpSpLocks/>
          </p:cNvGrpSpPr>
          <p:nvPr/>
        </p:nvGrpSpPr>
        <p:grpSpPr bwMode="auto">
          <a:xfrm>
            <a:off x="4935538" y="2133600"/>
            <a:ext cx="1916112" cy="685800"/>
            <a:chOff x="2496" y="1344"/>
            <a:chExt cx="1207" cy="432"/>
          </a:xfrm>
        </p:grpSpPr>
        <p:sp>
          <p:nvSpPr>
            <p:cNvPr id="16402" name="Text Box 35"/>
            <p:cNvSpPr txBox="1">
              <a:spLocks noChangeArrowheads="1"/>
            </p:cNvSpPr>
            <p:nvPr/>
          </p:nvSpPr>
          <p:spPr bwMode="auto">
            <a:xfrm>
              <a:off x="2736" y="1392"/>
              <a:ext cx="96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9pPr>
            </a:lstStyle>
            <a:p>
              <a:pPr eaLnBrk="1" hangingPunct="1"/>
              <a:r>
                <a:rPr lang="en-US" sz="2400"/>
                <a:t>Group II </a:t>
              </a:r>
            </a:p>
          </p:txBody>
        </p:sp>
        <p:sp>
          <p:nvSpPr>
            <p:cNvPr id="120868" name="AutoShape 36"/>
            <p:cNvSpPr>
              <a:spLocks/>
            </p:cNvSpPr>
            <p:nvPr/>
          </p:nvSpPr>
          <p:spPr bwMode="auto">
            <a:xfrm>
              <a:off x="2496" y="1344"/>
              <a:ext cx="96" cy="432"/>
            </a:xfrm>
            <a:prstGeom prst="rightBrace">
              <a:avLst>
                <a:gd name="adj1" fmla="val 37500"/>
                <a:gd name="adj2" fmla="val 50000"/>
              </a:avLst>
            </a:prstGeom>
            <a:noFill/>
            <a:ln w="9525">
              <a:solidFill>
                <a:srgbClr val="CC0099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p:sp>
        <p:nvSpPr>
          <p:cNvPr id="120869" name="Text Box 37"/>
          <p:cNvSpPr txBox="1">
            <a:spLocks noChangeArrowheads="1"/>
          </p:cNvSpPr>
          <p:nvPr/>
        </p:nvSpPr>
        <p:spPr bwMode="auto">
          <a:xfrm>
            <a:off x="2116138" y="4648200"/>
            <a:ext cx="2667000" cy="396875"/>
          </a:xfrm>
          <a:prstGeom prst="rect">
            <a:avLst/>
          </a:prstGeom>
          <a:solidFill>
            <a:srgbClr val="FF99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(Hydrogen)</a:t>
            </a:r>
          </a:p>
        </p:txBody>
      </p:sp>
      <p:sp>
        <p:nvSpPr>
          <p:cNvPr id="120870" name="Text Box 38"/>
          <p:cNvSpPr txBox="1">
            <a:spLocks noChangeArrowheads="1"/>
          </p:cNvSpPr>
          <p:nvPr/>
        </p:nvSpPr>
        <p:spPr bwMode="auto">
          <a:xfrm>
            <a:off x="4876800" y="4648200"/>
            <a:ext cx="18430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sz="2400"/>
              <a:t>Reference  </a:t>
            </a:r>
          </a:p>
        </p:txBody>
      </p:sp>
      <p:sp>
        <p:nvSpPr>
          <p:cNvPr id="120871" name="Text Box 39"/>
          <p:cNvSpPr txBox="1">
            <a:spLocks noChangeArrowheads="1"/>
          </p:cNvSpPr>
          <p:nvPr/>
        </p:nvSpPr>
        <p:spPr bwMode="auto">
          <a:xfrm>
            <a:off x="2116138" y="5029200"/>
            <a:ext cx="2667000" cy="1311275"/>
          </a:xfrm>
          <a:prstGeom prst="rect">
            <a:avLst/>
          </a:prstGeom>
          <a:solidFill>
            <a:srgbClr val="99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Copper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 b="1"/>
              <a:t>Silver 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 b="1"/>
              <a:t>Gold </a:t>
            </a:r>
          </a:p>
        </p:txBody>
      </p:sp>
      <p:sp>
        <p:nvSpPr>
          <p:cNvPr id="120876" name="Text Box 44"/>
          <p:cNvSpPr txBox="1">
            <a:spLocks noChangeArrowheads="1"/>
          </p:cNvSpPr>
          <p:nvPr/>
        </p:nvSpPr>
        <p:spPr bwMode="auto">
          <a:xfrm>
            <a:off x="4419600" y="2057400"/>
            <a:ext cx="3429000" cy="1800225"/>
          </a:xfrm>
          <a:prstGeom prst="rect">
            <a:avLst/>
          </a:prstGeom>
          <a:solidFill>
            <a:srgbClr val="CCECFF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Metals above H are more reactive than it and can </a:t>
            </a:r>
            <a:r>
              <a:rPr lang="en-US" sz="2800" u="sng">
                <a:effectLst>
                  <a:outerShdw blurRad="38100" dist="38100" dir="2700000" algn="tl">
                    <a:srgbClr val="FFFFFF"/>
                  </a:outerShdw>
                </a:effectLst>
              </a:rPr>
              <a:t>displace</a:t>
            </a: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 it from acid</a:t>
            </a:r>
          </a:p>
        </p:txBody>
      </p:sp>
      <p:sp>
        <p:nvSpPr>
          <p:cNvPr id="120877" name="Text Box 45"/>
          <p:cNvSpPr txBox="1">
            <a:spLocks noChangeArrowheads="1"/>
          </p:cNvSpPr>
          <p:nvPr/>
        </p:nvSpPr>
        <p:spPr bwMode="auto">
          <a:xfrm>
            <a:off x="152400" y="1295400"/>
            <a:ext cx="14478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>
                <a:effectLst>
                  <a:outerShdw blurRad="38100" dist="38100" dir="2700000" algn="tl">
                    <a:srgbClr val="000000"/>
                  </a:outerShdw>
                </a:effectLst>
              </a:rPr>
              <a:t>Most reactive metal</a:t>
            </a:r>
          </a:p>
        </p:txBody>
      </p:sp>
      <p:sp>
        <p:nvSpPr>
          <p:cNvPr id="120878" name="Text Box 46"/>
          <p:cNvSpPr txBox="1">
            <a:spLocks noChangeArrowheads="1"/>
          </p:cNvSpPr>
          <p:nvPr/>
        </p:nvSpPr>
        <p:spPr bwMode="auto">
          <a:xfrm>
            <a:off x="304800" y="5181600"/>
            <a:ext cx="14478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>
                <a:effectLst>
                  <a:outerShdw blurRad="38100" dist="38100" dir="2700000" algn="tl">
                    <a:srgbClr val="000000"/>
                  </a:outerShdw>
                </a:effectLst>
              </a:rPr>
              <a:t>Least reactive metal</a:t>
            </a:r>
          </a:p>
        </p:txBody>
      </p:sp>
      <p:sp>
        <p:nvSpPr>
          <p:cNvPr id="120879" name="Text Box 47"/>
          <p:cNvSpPr txBox="1">
            <a:spLocks noChangeArrowheads="1"/>
          </p:cNvSpPr>
          <p:nvPr/>
        </p:nvSpPr>
        <p:spPr bwMode="auto">
          <a:xfrm>
            <a:off x="4419600" y="5029200"/>
            <a:ext cx="3429000" cy="1552575"/>
          </a:xfrm>
          <a:prstGeom prst="rect">
            <a:avLst/>
          </a:prstGeom>
          <a:solidFill>
            <a:srgbClr val="CCECFF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>
                <a:effectLst>
                  <a:outerShdw blurRad="38100" dist="38100" dir="2700000" algn="tl">
                    <a:srgbClr val="FFFFFF"/>
                  </a:outerShdw>
                </a:effectLst>
              </a:rPr>
              <a:t>Metals below H are less reactive than it and CANNOT displace it from acid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08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08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08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08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08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08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08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08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08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0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08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08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08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08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770" decel="100000"/>
                                        <p:tgtEl>
                                          <p:spTgt spid="1208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770" decel="100000"/>
                                        <p:tgtEl>
                                          <p:spTgt spid="12087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087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70" dur="770" fill="hold"/>
                                        <p:tgtEl>
                                          <p:spTgt spid="1208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7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08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2" dur="770" fill="hold"/>
                                        <p:tgtEl>
                                          <p:spTgt spid="1208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7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08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770" decel="100000"/>
                                        <p:tgtEl>
                                          <p:spTgt spid="1208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770" decel="100000"/>
                                        <p:tgtEl>
                                          <p:spTgt spid="12087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8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087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81" dur="770" fill="hold"/>
                                        <p:tgtEl>
                                          <p:spTgt spid="1208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8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08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3" dur="770" fill="hold"/>
                                        <p:tgtEl>
                                          <p:spTgt spid="1208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8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08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56" grpId="0" animBg="1" autoUpdateAnimBg="0"/>
      <p:bldP spid="120860" grpId="0" animBg="1" autoUpdateAnimBg="0"/>
      <p:bldP spid="120861" grpId="0" animBg="1" autoUpdateAnimBg="0"/>
      <p:bldP spid="120865" grpId="0" animBg="1" autoUpdateAnimBg="0"/>
      <p:bldP spid="120869" grpId="0" animBg="1" autoUpdateAnimBg="0"/>
      <p:bldP spid="120870" grpId="0" autoUpdateAnimBg="0"/>
      <p:bldP spid="120871" grpId="0" animBg="1" autoUpdateAnimBg="0"/>
      <p:bldP spid="120876" grpId="0" animBg="1"/>
      <p:bldP spid="12087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2"/>
          <p:cNvSpPr txBox="1">
            <a:spLocks noChangeArrowheads="1"/>
          </p:cNvSpPr>
          <p:nvPr/>
        </p:nvSpPr>
        <p:spPr bwMode="auto">
          <a:xfrm>
            <a:off x="395288" y="2314575"/>
            <a:ext cx="8396287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lang="en-US" altLang="zh-TW" sz="2200" b="1">
                <a:solidFill>
                  <a:srgbClr val="FF0000"/>
                </a:solidFill>
                <a:latin typeface="Arial" pitchFamily="34" charset="0"/>
                <a:ea typeface="細明體" pitchFamily="49" charset="-120"/>
              </a:rPr>
              <a:t>acid   +   metal    </a:t>
            </a:r>
            <a:r>
              <a:rPr lang="en-US" altLang="zh-TW" sz="2200" b="1">
                <a:solidFill>
                  <a:srgbClr val="FF0000"/>
                </a:solidFill>
                <a:latin typeface="Arial" pitchFamily="34" charset="0"/>
                <a:ea typeface="細明體" pitchFamily="49" charset="-120"/>
                <a:sym typeface="Symbol" pitchFamily="18" charset="2"/>
              </a:rPr>
              <a:t>    </a:t>
            </a:r>
            <a:r>
              <a:rPr lang="en-US" altLang="zh-TW" sz="2200" b="1">
                <a:solidFill>
                  <a:srgbClr val="FF0000"/>
                </a:solidFill>
                <a:latin typeface="Arial" pitchFamily="34" charset="0"/>
                <a:ea typeface="細明體" pitchFamily="49" charset="-120"/>
              </a:rPr>
              <a:t>salt   +   hydrogen</a:t>
            </a:r>
          </a:p>
        </p:txBody>
      </p:sp>
      <p:sp>
        <p:nvSpPr>
          <p:cNvPr id="46083" name="Text Box 3"/>
          <p:cNvSpPr txBox="1">
            <a:spLocks noChangeArrowheads="1"/>
          </p:cNvSpPr>
          <p:nvPr/>
        </p:nvSpPr>
        <p:spPr bwMode="auto">
          <a:xfrm>
            <a:off x="395288" y="3449638"/>
            <a:ext cx="8396287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algn="ctr" eaLnBrk="1" hangingPunct="1">
              <a:lnSpc>
                <a:spcPct val="120000"/>
              </a:lnSpc>
              <a:spcAft>
                <a:spcPct val="40000"/>
              </a:spcAft>
            </a:pPr>
            <a:r>
              <a:rPr lang="en-US" altLang="zh-TW" sz="2200">
                <a:latin typeface="Arial" pitchFamily="34" charset="0"/>
                <a:ea typeface="細明體" pitchFamily="49" charset="-120"/>
              </a:rPr>
              <a:t>H</a:t>
            </a:r>
            <a:r>
              <a:rPr lang="en-US" altLang="zh-TW" sz="2200" baseline="-25000">
                <a:latin typeface="Arial" pitchFamily="34" charset="0"/>
                <a:ea typeface="細明體" pitchFamily="49" charset="-120"/>
              </a:rPr>
              <a:t>2</a:t>
            </a:r>
            <a:r>
              <a:rPr lang="en-US" altLang="zh-TW" sz="2200">
                <a:latin typeface="Arial" pitchFamily="34" charset="0"/>
                <a:ea typeface="細明體" pitchFamily="49" charset="-120"/>
              </a:rPr>
              <a:t>SO</a:t>
            </a:r>
            <a:r>
              <a:rPr lang="en-US" altLang="zh-TW" sz="2200" baseline="-25000">
                <a:latin typeface="Arial" pitchFamily="34" charset="0"/>
                <a:ea typeface="細明體" pitchFamily="49" charset="-120"/>
              </a:rPr>
              <a:t>4</a:t>
            </a:r>
            <a:r>
              <a:rPr lang="en-US" altLang="zh-TW" sz="2200">
                <a:latin typeface="Arial" pitchFamily="34" charset="0"/>
                <a:ea typeface="細明體" pitchFamily="49" charset="-120"/>
              </a:rPr>
              <a:t>(aq) + Mg(s)  </a:t>
            </a:r>
            <a:r>
              <a:rPr lang="en-US" altLang="zh-TW" sz="2200">
                <a:latin typeface="Arial" pitchFamily="34" charset="0"/>
                <a:ea typeface="細明體" pitchFamily="49" charset="-120"/>
                <a:sym typeface="Symbol" pitchFamily="18" charset="2"/>
              </a:rPr>
              <a:t></a:t>
            </a:r>
            <a:r>
              <a:rPr lang="en-US" altLang="zh-TW" sz="2200">
                <a:latin typeface="Arial" pitchFamily="34" charset="0"/>
                <a:ea typeface="細明體" pitchFamily="49" charset="-120"/>
              </a:rPr>
              <a:t>  MgSO</a:t>
            </a:r>
            <a:r>
              <a:rPr lang="en-US" altLang="zh-TW" sz="2200" baseline="-25000">
                <a:latin typeface="Arial" pitchFamily="34" charset="0"/>
                <a:ea typeface="細明體" pitchFamily="49" charset="-120"/>
              </a:rPr>
              <a:t>4</a:t>
            </a:r>
            <a:r>
              <a:rPr lang="en-US" altLang="zh-TW" sz="2200">
                <a:latin typeface="Arial" pitchFamily="34" charset="0"/>
                <a:ea typeface="細明體" pitchFamily="49" charset="-120"/>
              </a:rPr>
              <a:t>(aq) + H</a:t>
            </a:r>
            <a:r>
              <a:rPr lang="en-US" altLang="zh-TW" sz="2200" baseline="-25000">
                <a:latin typeface="Arial" pitchFamily="34" charset="0"/>
                <a:ea typeface="細明體" pitchFamily="49" charset="-120"/>
              </a:rPr>
              <a:t>2</a:t>
            </a:r>
            <a:r>
              <a:rPr lang="en-US" altLang="zh-TW" sz="2200">
                <a:latin typeface="Arial" pitchFamily="34" charset="0"/>
                <a:ea typeface="細明體" pitchFamily="49" charset="-120"/>
              </a:rPr>
              <a:t>(g)</a:t>
            </a:r>
          </a:p>
          <a:p>
            <a:pPr algn="ctr" eaLnBrk="1" hangingPunct="1">
              <a:lnSpc>
                <a:spcPct val="120000"/>
              </a:lnSpc>
              <a:spcAft>
                <a:spcPct val="40000"/>
              </a:spcAft>
            </a:pPr>
            <a:r>
              <a:rPr lang="en-US" altLang="zh-TW" sz="2200">
                <a:latin typeface="Arial" pitchFamily="34" charset="0"/>
              </a:rPr>
              <a:t>2HCl(aq) + Zn(s)  </a:t>
            </a:r>
            <a:r>
              <a:rPr lang="en-US" altLang="zh-TW" sz="2200">
                <a:latin typeface="Arial" pitchFamily="34" charset="0"/>
                <a:ea typeface="細明體" pitchFamily="49" charset="-120"/>
                <a:sym typeface="Symbol" pitchFamily="18" charset="2"/>
              </a:rPr>
              <a:t> </a:t>
            </a:r>
            <a:r>
              <a:rPr lang="en-US" altLang="zh-TW" sz="2200">
                <a:latin typeface="Arial" pitchFamily="34" charset="0"/>
              </a:rPr>
              <a:t>ZnCl</a:t>
            </a:r>
            <a:r>
              <a:rPr lang="en-US" altLang="zh-TW" sz="2200" baseline="-25000">
                <a:latin typeface="Arial" pitchFamily="34" charset="0"/>
              </a:rPr>
              <a:t>2</a:t>
            </a:r>
            <a:r>
              <a:rPr lang="en-US" altLang="zh-TW" sz="2200">
                <a:latin typeface="Arial" pitchFamily="34" charset="0"/>
              </a:rPr>
              <a:t>(aq) + H</a:t>
            </a:r>
            <a:r>
              <a:rPr lang="en-US" altLang="zh-TW" sz="2200" baseline="-25000">
                <a:latin typeface="Arial" pitchFamily="34" charset="0"/>
              </a:rPr>
              <a:t>2</a:t>
            </a:r>
            <a:r>
              <a:rPr lang="en-US" altLang="zh-TW" sz="2200">
                <a:latin typeface="Arial" pitchFamily="34" charset="0"/>
              </a:rPr>
              <a:t>(g)</a:t>
            </a:r>
            <a:endParaRPr lang="en-US" altLang="zh-TW" sz="2400">
              <a:latin typeface="Arial" pitchFamily="34" charset="0"/>
            </a:endParaRPr>
          </a:p>
        </p:txBody>
      </p:sp>
      <p:sp>
        <p:nvSpPr>
          <p:cNvPr id="46085" name="Rectangle 5"/>
          <p:cNvSpPr>
            <a:spLocks noChangeArrowheads="1"/>
          </p:cNvSpPr>
          <p:nvPr/>
        </p:nvSpPr>
        <p:spPr bwMode="auto">
          <a:xfrm>
            <a:off x="438150" y="411163"/>
            <a:ext cx="3600450" cy="519112"/>
          </a:xfrm>
          <a:prstGeom prst="rect">
            <a:avLst/>
          </a:prstGeom>
          <a:gradFill rotWithShape="0">
            <a:gsLst>
              <a:gs pos="0">
                <a:srgbClr val="CCECFF"/>
              </a:gs>
              <a:gs pos="100000">
                <a:srgbClr val="CCFF66"/>
              </a:gs>
            </a:gsLst>
            <a:lin ang="18900000" scaled="1"/>
          </a:gradFill>
          <a:ln>
            <a:noFill/>
          </a:ln>
          <a:effectLst>
            <a:prstShdw prst="shdw13" dist="53882" dir="13500000">
              <a:schemeClr val="bg2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 altLang="zh-TW" sz="2800" b="1">
                <a:latin typeface="Times New Roman" pitchFamily="18" charset="0"/>
                <a:ea typeface="標楷體" pitchFamily="65" charset="-120"/>
              </a:rPr>
              <a:t>Reaction with metals</a:t>
            </a:r>
            <a:endParaRPr lang="en-US" altLang="zh-TW" sz="2800" i="1" u="sng">
              <a:latin typeface="Arial" pitchFamily="34" charset="0"/>
              <a:ea typeface="細明體" pitchFamily="49" charset="-120"/>
            </a:endParaRPr>
          </a:p>
        </p:txBody>
      </p:sp>
      <p:sp>
        <p:nvSpPr>
          <p:cNvPr id="46086" name="Text Box 6"/>
          <p:cNvSpPr txBox="1">
            <a:spLocks noChangeArrowheads="1"/>
          </p:cNvSpPr>
          <p:nvPr/>
        </p:nvSpPr>
        <p:spPr bwMode="auto">
          <a:xfrm>
            <a:off x="381000" y="2967038"/>
            <a:ext cx="293370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200">
                <a:latin typeface="Arial" pitchFamily="34" charset="0"/>
                <a:ea typeface="細明體" pitchFamily="49" charset="-120"/>
              </a:rPr>
              <a:t>For example,</a:t>
            </a:r>
          </a:p>
        </p:txBody>
      </p:sp>
      <p:sp>
        <p:nvSpPr>
          <p:cNvPr id="46087" name="Text Box 7"/>
          <p:cNvSpPr txBox="1">
            <a:spLocks noChangeArrowheads="1"/>
          </p:cNvSpPr>
          <p:nvPr/>
        </p:nvSpPr>
        <p:spPr bwMode="auto">
          <a:xfrm>
            <a:off x="361950" y="1212850"/>
            <a:ext cx="841533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sz="2200">
                <a:latin typeface="Arial" pitchFamily="34" charset="0"/>
                <a:ea typeface="細明體" pitchFamily="49" charset="-120"/>
              </a:rPr>
              <a:t>They react with metals higher than copper in the reactivity series, liberating hydrogen gas:</a:t>
            </a:r>
          </a:p>
        </p:txBody>
      </p:sp>
      <p:sp>
        <p:nvSpPr>
          <p:cNvPr id="46088" name="Text Box 8"/>
          <p:cNvSpPr txBox="1">
            <a:spLocks noChangeArrowheads="1"/>
          </p:cNvSpPr>
          <p:nvPr/>
        </p:nvSpPr>
        <p:spPr bwMode="auto">
          <a:xfrm>
            <a:off x="2627313" y="5153025"/>
            <a:ext cx="4824412" cy="831850"/>
          </a:xfrm>
          <a:prstGeom prst="rect">
            <a:avLst/>
          </a:prstGeom>
          <a:solidFill>
            <a:srgbClr val="00FFFF"/>
          </a:solidFill>
          <a:ln w="9525">
            <a:solidFill>
              <a:srgbClr val="00CCFF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sz="2400" b="1">
                <a:solidFill>
                  <a:srgbClr val="FF0000"/>
                </a:solidFill>
                <a:latin typeface="Arial" pitchFamily="34" charset="0"/>
                <a:ea typeface="細明體" pitchFamily="49" charset="-120"/>
              </a:rPr>
              <a:t>Dilute acids: Only dilute </a:t>
            </a:r>
            <a:r>
              <a:rPr lang="en-US" altLang="zh-TW" sz="2400" b="1">
                <a:solidFill>
                  <a:schemeClr val="tx2"/>
                </a:solidFill>
                <a:latin typeface="Arial" pitchFamily="34" charset="0"/>
                <a:ea typeface="細明體" pitchFamily="49" charset="-120"/>
              </a:rPr>
              <a:t>HCl,    </a:t>
            </a:r>
            <a:r>
              <a:rPr lang="en-US" altLang="zh-TW" sz="2400" b="1">
                <a:solidFill>
                  <a:schemeClr val="tx2"/>
                </a:solidFill>
              </a:rPr>
              <a:t>H</a:t>
            </a:r>
            <a:r>
              <a:rPr lang="en-US" altLang="zh-TW" sz="2400" b="1" baseline="-25000">
                <a:solidFill>
                  <a:schemeClr val="tx2"/>
                </a:solidFill>
              </a:rPr>
              <a:t>2</a:t>
            </a:r>
            <a:r>
              <a:rPr lang="en-US" altLang="zh-TW" sz="2400" b="1">
                <a:solidFill>
                  <a:schemeClr val="tx2"/>
                </a:solidFill>
              </a:rPr>
              <a:t>SO</a:t>
            </a:r>
            <a:r>
              <a:rPr lang="en-US" altLang="zh-TW" sz="2400" b="1" baseline="-25000">
                <a:solidFill>
                  <a:schemeClr val="tx2"/>
                </a:solidFill>
              </a:rPr>
              <a:t>4</a:t>
            </a:r>
            <a:r>
              <a:rPr lang="en-US" altLang="zh-TW" sz="2400" b="1">
                <a:solidFill>
                  <a:schemeClr val="tx2"/>
                </a:solidFill>
              </a:rPr>
              <a:t>,very dilute HNO</a:t>
            </a:r>
            <a:r>
              <a:rPr lang="en-US" altLang="zh-TW" sz="2400" b="1" baseline="-25000">
                <a:solidFill>
                  <a:schemeClr val="tx2"/>
                </a:solidFill>
              </a:rPr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math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6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6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OU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6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6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6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6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OU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 autoUpdateAnimBg="0"/>
      <p:bldP spid="46083" grpId="0" autoUpdateAnimBg="0"/>
      <p:bldP spid="46085" grpId="0" animBg="1" autoUpdateAnimBg="0"/>
      <p:bldP spid="46086" grpId="0" autoUpdateAnimBg="0"/>
      <p:bldP spid="46087" grpId="0" autoUpdateAnimBg="0"/>
      <p:bldP spid="46088" grpId="0" animBg="1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60" name="Rectangle 4"/>
          <p:cNvSpPr>
            <a:spLocks noChangeArrowheads="1"/>
          </p:cNvSpPr>
          <p:nvPr/>
        </p:nvSpPr>
        <p:spPr bwMode="auto">
          <a:xfrm>
            <a:off x="381000" y="152400"/>
            <a:ext cx="8077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Chemical Properties of Acids</a:t>
            </a:r>
          </a:p>
        </p:txBody>
      </p:sp>
      <p:sp>
        <p:nvSpPr>
          <p:cNvPr id="121861" name="Rectangle 5"/>
          <p:cNvSpPr>
            <a:spLocks noChangeArrowheads="1"/>
          </p:cNvSpPr>
          <p:nvPr/>
        </p:nvSpPr>
        <p:spPr bwMode="auto">
          <a:xfrm>
            <a:off x="457200" y="838200"/>
            <a:ext cx="8458200" cy="5715000"/>
          </a:xfrm>
          <a:prstGeom prst="rect">
            <a:avLst/>
          </a:prstGeom>
          <a:solidFill>
            <a:srgbClr val="FFFFCC"/>
          </a:solidFill>
          <a:ln w="38100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tx1"/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en-US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21862" name="Text Box 6"/>
          <p:cNvSpPr txBox="1">
            <a:spLocks noChangeArrowheads="1"/>
          </p:cNvSpPr>
          <p:nvPr/>
        </p:nvSpPr>
        <p:spPr bwMode="auto">
          <a:xfrm>
            <a:off x="533400" y="914400"/>
            <a:ext cx="8153400" cy="513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/>
              <a:t>Unreactive metals such as 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u="sng"/>
              <a:t>copper, silver and gold</a:t>
            </a:r>
            <a:r>
              <a:rPr lang="en-US" sz="2400"/>
              <a:t> have no reaction with dilute acids.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/>
              <a:t>Eg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US" sz="2400"/>
              <a:t>Zn (s) + H</a:t>
            </a:r>
            <a:r>
              <a:rPr lang="en-US" sz="2400" baseline="-25000"/>
              <a:t>2</a:t>
            </a:r>
            <a:r>
              <a:rPr lang="en-US" sz="2400"/>
              <a:t>SO</a:t>
            </a:r>
            <a:r>
              <a:rPr lang="en-US" sz="2400" baseline="-25000"/>
              <a:t>4</a:t>
            </a:r>
            <a:r>
              <a:rPr lang="en-US" sz="2400"/>
              <a:t> </a:t>
            </a:r>
            <a:r>
              <a:rPr lang="en-US" sz="2400">
                <a:sym typeface="Symbol" pitchFamily="18" charset="2"/>
              </a:rPr>
              <a:t> 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>
                <a:sym typeface="Symbol" pitchFamily="18" charset="2"/>
              </a:rPr>
              <a:t>	ZnSO</a:t>
            </a:r>
            <a:r>
              <a:rPr lang="en-US" sz="2400" baseline="-25000">
                <a:sym typeface="Symbol" pitchFamily="18" charset="2"/>
              </a:rPr>
              <a:t>4</a:t>
            </a:r>
            <a:r>
              <a:rPr lang="en-US" sz="2400">
                <a:sym typeface="Symbol" pitchFamily="18" charset="2"/>
              </a:rPr>
              <a:t> (aq) + H</a:t>
            </a:r>
            <a:r>
              <a:rPr lang="en-US" sz="2400" baseline="-25000">
                <a:sym typeface="Symbol" pitchFamily="18" charset="2"/>
              </a:rPr>
              <a:t>2</a:t>
            </a:r>
            <a:r>
              <a:rPr lang="en-US" sz="2400">
                <a:sym typeface="Symbol" pitchFamily="18" charset="2"/>
              </a:rPr>
              <a:t> (g)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>
                <a:sym typeface="Symbol" pitchFamily="18" charset="2"/>
              </a:rPr>
              <a:t>Observations:</a:t>
            </a:r>
          </a:p>
          <a:p>
            <a:pPr eaLnBrk="1" hangingPunct="1">
              <a:lnSpc>
                <a:spcPct val="60000"/>
              </a:lnSpc>
              <a:spcBef>
                <a:spcPct val="50000"/>
              </a:spcBef>
              <a:buFontTx/>
              <a:buChar char="•"/>
            </a:pPr>
            <a:r>
              <a:rPr lang="en-US" sz="2400" u="sng">
                <a:sym typeface="Symbol" pitchFamily="18" charset="2"/>
              </a:rPr>
              <a:t>Effervescence</a:t>
            </a:r>
            <a:r>
              <a:rPr lang="en-US" sz="2400">
                <a:sym typeface="Symbol" pitchFamily="18" charset="2"/>
              </a:rPr>
              <a:t> of a colourless and odourless gas.</a:t>
            </a:r>
            <a:br>
              <a:rPr lang="en-US" sz="2400">
                <a:sym typeface="Symbol" pitchFamily="18" charset="2"/>
              </a:rPr>
            </a:br>
            <a:endParaRPr lang="en-US" sz="2400">
              <a:sym typeface="Symbol" pitchFamily="18" charset="2"/>
            </a:endParaRPr>
          </a:p>
          <a:p>
            <a:pPr eaLnBrk="1" hangingPunct="1">
              <a:lnSpc>
                <a:spcPct val="60000"/>
              </a:lnSpc>
              <a:spcBef>
                <a:spcPct val="50000"/>
              </a:spcBef>
              <a:buFontTx/>
              <a:buChar char="•"/>
            </a:pPr>
            <a:r>
              <a:rPr lang="en-US" sz="2400" u="sng">
                <a:sym typeface="Symbol" pitchFamily="18" charset="2"/>
              </a:rPr>
              <a:t>Heat</a:t>
            </a:r>
            <a:r>
              <a:rPr lang="en-US" sz="2400">
                <a:sym typeface="Symbol" pitchFamily="18" charset="2"/>
              </a:rPr>
              <a:t> is liberated.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400">
                <a:sym typeface="Symbol" pitchFamily="18" charset="2"/>
              </a:rPr>
              <a:t>Zinc </a:t>
            </a:r>
            <a:r>
              <a:rPr lang="en-US" sz="2400" u="sng">
                <a:sym typeface="Symbol" pitchFamily="18" charset="2"/>
              </a:rPr>
              <a:t>reduces in size</a:t>
            </a:r>
            <a:r>
              <a:rPr lang="en-US" sz="2400">
                <a:sym typeface="Symbol" pitchFamily="18" charset="2"/>
              </a:rPr>
              <a:t> to give a </a:t>
            </a:r>
            <a:r>
              <a:rPr lang="en-US" sz="2400" u="sng">
                <a:sym typeface="Symbol" pitchFamily="18" charset="2"/>
              </a:rPr>
              <a:t>colourless</a:t>
            </a:r>
            <a:r>
              <a:rPr lang="en-US" sz="2400">
                <a:sym typeface="Symbol" pitchFamily="18" charset="2"/>
              </a:rPr>
              <a:t> solution.</a:t>
            </a:r>
            <a:endParaRPr lang="en-US" sz="2400"/>
          </a:p>
        </p:txBody>
      </p:sp>
      <p:sp>
        <p:nvSpPr>
          <p:cNvPr id="121863" name="Text Box 7"/>
          <p:cNvSpPr txBox="1">
            <a:spLocks noChangeArrowheads="1"/>
          </p:cNvSpPr>
          <p:nvPr/>
        </p:nvSpPr>
        <p:spPr bwMode="auto">
          <a:xfrm>
            <a:off x="4572000" y="2743200"/>
            <a:ext cx="40386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>
                <a:solidFill>
                  <a:schemeClr val="accent2"/>
                </a:solidFill>
              </a:rPr>
              <a:t>Zinc being more reactive than hydrogen is able to </a:t>
            </a:r>
            <a:r>
              <a:rPr lang="en-US" sz="2400" u="sng">
                <a:solidFill>
                  <a:schemeClr val="accent2"/>
                </a:solidFill>
              </a:rPr>
              <a:t>displace</a:t>
            </a:r>
            <a:r>
              <a:rPr lang="en-US" sz="2400">
                <a:solidFill>
                  <a:schemeClr val="accent2"/>
                </a:solidFill>
              </a:rPr>
              <a:t> H from acid, forming hydrogen gas. </a:t>
            </a: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2743200" y="2057400"/>
            <a:ext cx="2133600" cy="1905000"/>
            <a:chOff x="1728" y="1296"/>
            <a:chExt cx="1344" cy="1200"/>
          </a:xfrm>
        </p:grpSpPr>
        <p:sp>
          <p:nvSpPr>
            <p:cNvPr id="121864" name="Rectangle 8"/>
            <p:cNvSpPr>
              <a:spLocks noChangeArrowheads="1"/>
            </p:cNvSpPr>
            <p:nvPr/>
          </p:nvSpPr>
          <p:spPr bwMode="auto">
            <a:xfrm>
              <a:off x="2112" y="2160"/>
              <a:ext cx="336" cy="336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8440" name="Line 11"/>
            <p:cNvSpPr>
              <a:spLocks noChangeShapeType="1"/>
            </p:cNvSpPr>
            <p:nvPr/>
          </p:nvSpPr>
          <p:spPr bwMode="auto">
            <a:xfrm flipV="1">
              <a:off x="2304" y="1584"/>
              <a:ext cx="0" cy="57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41" name="Text Box 12"/>
            <p:cNvSpPr txBox="1">
              <a:spLocks noChangeArrowheads="1"/>
            </p:cNvSpPr>
            <p:nvPr/>
          </p:nvSpPr>
          <p:spPr bwMode="auto">
            <a:xfrm>
              <a:off x="1728" y="1296"/>
              <a:ext cx="134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>
                  <a:solidFill>
                    <a:srgbClr val="FF0000"/>
                  </a:solidFill>
                  <a:latin typeface="Arial" pitchFamily="34" charset="0"/>
                </a:rPr>
                <a:t>effervescence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18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18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18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18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18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21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218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218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218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218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62" grpId="0" build="p" autoUpdateAnimBg="0"/>
      <p:bldP spid="12186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3"/>
          <p:cNvSpPr txBox="1">
            <a:spLocks noChangeArrowheads="1"/>
          </p:cNvSpPr>
          <p:nvPr/>
        </p:nvSpPr>
        <p:spPr bwMode="auto">
          <a:xfrm>
            <a:off x="381000" y="2047875"/>
            <a:ext cx="8396288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lang="en-US" altLang="zh-TW" sz="2200" b="1">
                <a:solidFill>
                  <a:srgbClr val="FF0000"/>
                </a:solidFill>
                <a:latin typeface="Arial" pitchFamily="34" charset="0"/>
                <a:ea typeface="細明體" pitchFamily="49" charset="-120"/>
              </a:rPr>
              <a:t>acid   +   metal oxide    </a:t>
            </a:r>
            <a:r>
              <a:rPr lang="en-US" altLang="zh-TW" sz="2200" b="1">
                <a:solidFill>
                  <a:srgbClr val="FF0000"/>
                </a:solidFill>
                <a:latin typeface="Arial" pitchFamily="34" charset="0"/>
                <a:ea typeface="細明體" pitchFamily="49" charset="-120"/>
                <a:sym typeface="Symbol" pitchFamily="18" charset="2"/>
              </a:rPr>
              <a:t>    </a:t>
            </a:r>
            <a:r>
              <a:rPr lang="en-US" altLang="zh-TW" sz="2200" b="1">
                <a:solidFill>
                  <a:srgbClr val="FF0000"/>
                </a:solidFill>
                <a:latin typeface="Arial" pitchFamily="34" charset="0"/>
                <a:ea typeface="細明體" pitchFamily="49" charset="-120"/>
              </a:rPr>
              <a:t>salt   +   water</a:t>
            </a:r>
          </a:p>
        </p:txBody>
      </p:sp>
      <p:sp>
        <p:nvSpPr>
          <p:cNvPr id="47108" name="Text Box 4"/>
          <p:cNvSpPr txBox="1">
            <a:spLocks noChangeArrowheads="1"/>
          </p:cNvSpPr>
          <p:nvPr/>
        </p:nvSpPr>
        <p:spPr bwMode="auto">
          <a:xfrm>
            <a:off x="381000" y="2646363"/>
            <a:ext cx="8396288" cy="627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lnSpc>
                <a:spcPct val="120000"/>
              </a:lnSpc>
              <a:spcAft>
                <a:spcPct val="40000"/>
              </a:spcAft>
              <a:defRPr/>
            </a:pPr>
            <a:r>
              <a:rPr lang="en-US" altLang="zh-TW" sz="2200">
                <a:latin typeface="Arial" charset="0"/>
                <a:ea typeface="細明體" pitchFamily="49" charset="-120"/>
              </a:rPr>
              <a:t>e.g.	H</a:t>
            </a:r>
            <a:r>
              <a:rPr lang="en-US" altLang="zh-TW" sz="2200" baseline="-25000">
                <a:latin typeface="Arial" charset="0"/>
                <a:ea typeface="細明體" pitchFamily="49" charset="-120"/>
              </a:rPr>
              <a:t>2</a:t>
            </a:r>
            <a:r>
              <a:rPr lang="en-US" altLang="zh-TW" sz="2200">
                <a:latin typeface="Arial" charset="0"/>
                <a:ea typeface="細明體" pitchFamily="49" charset="-120"/>
              </a:rPr>
              <a:t>SO</a:t>
            </a:r>
            <a:r>
              <a:rPr lang="en-US" altLang="zh-TW" sz="2200" baseline="-25000">
                <a:latin typeface="Arial" charset="0"/>
                <a:ea typeface="細明體" pitchFamily="49" charset="-120"/>
              </a:rPr>
              <a:t>4</a:t>
            </a:r>
            <a:r>
              <a:rPr lang="en-US" altLang="zh-TW" sz="2200">
                <a:latin typeface="Arial" charset="0"/>
                <a:ea typeface="細明體" pitchFamily="49" charset="-120"/>
              </a:rPr>
              <a:t>(aq) + CuO(s)  </a:t>
            </a:r>
            <a:r>
              <a:rPr lang="en-US" altLang="zh-TW" sz="2200">
                <a:latin typeface="Arial" charset="0"/>
                <a:ea typeface="細明體" pitchFamily="49" charset="-120"/>
                <a:sym typeface="Symbol" pitchFamily="18" charset="2"/>
              </a:rPr>
              <a:t>  </a:t>
            </a:r>
            <a:r>
              <a:rPr lang="en-US" altLang="zh-TW" sz="2200">
                <a:latin typeface="Arial" charset="0"/>
                <a:ea typeface="細明體" pitchFamily="49" charset="-120"/>
              </a:rPr>
              <a:t>CuSO</a:t>
            </a:r>
            <a:r>
              <a:rPr lang="en-US" altLang="zh-TW" sz="2200" baseline="-25000">
                <a:latin typeface="Arial" charset="0"/>
                <a:ea typeface="細明體" pitchFamily="49" charset="-120"/>
              </a:rPr>
              <a:t>4</a:t>
            </a:r>
            <a:r>
              <a:rPr lang="en-US" altLang="zh-TW" sz="2200">
                <a:latin typeface="Arial" charset="0"/>
                <a:ea typeface="細明體" pitchFamily="49" charset="-120"/>
              </a:rPr>
              <a:t>(aq) + H</a:t>
            </a:r>
            <a:r>
              <a:rPr lang="en-US" altLang="zh-TW" sz="2200" baseline="-25000">
                <a:latin typeface="Arial" charset="0"/>
                <a:ea typeface="細明體" pitchFamily="49" charset="-120"/>
              </a:rPr>
              <a:t>2</a:t>
            </a:r>
            <a:r>
              <a:rPr lang="en-US" altLang="zh-TW" sz="2200">
                <a:latin typeface="Arial" charset="0"/>
                <a:ea typeface="細明體" pitchFamily="49" charset="-120"/>
              </a:rPr>
              <a:t>O(l)</a:t>
            </a:r>
            <a:endParaRPr lang="en-US" altLang="zh-TW" sz="220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ea typeface="細明體" pitchFamily="49" charset="-120"/>
            </a:endParaRPr>
          </a:p>
        </p:txBody>
      </p:sp>
      <p:sp>
        <p:nvSpPr>
          <p:cNvPr id="19460" name="Text Box 5"/>
          <p:cNvSpPr txBox="1">
            <a:spLocks noChangeArrowheads="1"/>
          </p:cNvSpPr>
          <p:nvPr/>
        </p:nvSpPr>
        <p:spPr bwMode="auto">
          <a:xfrm>
            <a:off x="381000" y="3416300"/>
            <a:ext cx="8396288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lang="en-US" altLang="zh-TW" sz="2200" b="1">
                <a:solidFill>
                  <a:srgbClr val="FF0000"/>
                </a:solidFill>
                <a:latin typeface="Arial" pitchFamily="34" charset="0"/>
                <a:ea typeface="細明體" pitchFamily="49" charset="-120"/>
              </a:rPr>
              <a:t>acid   +   metal hydroxide   </a:t>
            </a:r>
            <a:r>
              <a:rPr lang="en-US" altLang="zh-TW" sz="2200" b="1">
                <a:solidFill>
                  <a:srgbClr val="FF0000"/>
                </a:solidFill>
                <a:latin typeface="Arial" pitchFamily="34" charset="0"/>
                <a:ea typeface="細明體" pitchFamily="49" charset="-120"/>
                <a:sym typeface="Symbol" pitchFamily="18" charset="2"/>
              </a:rPr>
              <a:t>    </a:t>
            </a:r>
            <a:r>
              <a:rPr lang="en-US" altLang="zh-TW" sz="2200" b="1">
                <a:solidFill>
                  <a:srgbClr val="FF0000"/>
                </a:solidFill>
                <a:latin typeface="Arial" pitchFamily="34" charset="0"/>
                <a:ea typeface="細明體" pitchFamily="49" charset="-120"/>
              </a:rPr>
              <a:t>salt   +   water</a:t>
            </a:r>
          </a:p>
        </p:txBody>
      </p:sp>
      <p:sp>
        <p:nvSpPr>
          <p:cNvPr id="47110" name="Text Box 6"/>
          <p:cNvSpPr txBox="1">
            <a:spLocks noChangeArrowheads="1"/>
          </p:cNvSpPr>
          <p:nvPr/>
        </p:nvSpPr>
        <p:spPr bwMode="auto">
          <a:xfrm>
            <a:off x="381000" y="3973513"/>
            <a:ext cx="8396288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en-US" altLang="zh-TW" sz="2200">
                <a:latin typeface="Arial" charset="0"/>
              </a:rPr>
              <a:t>e.g. 	H</a:t>
            </a:r>
            <a:r>
              <a:rPr lang="en-US" altLang="zh-TW" sz="2200" baseline="-25000">
                <a:latin typeface="Arial" charset="0"/>
              </a:rPr>
              <a:t>2</a:t>
            </a:r>
            <a:r>
              <a:rPr lang="en-US" altLang="zh-TW" sz="2200">
                <a:latin typeface="Arial" charset="0"/>
              </a:rPr>
              <a:t>SO</a:t>
            </a:r>
            <a:r>
              <a:rPr lang="en-US" altLang="zh-TW" sz="2200" baseline="-25000">
                <a:latin typeface="Arial" charset="0"/>
              </a:rPr>
              <a:t>4</a:t>
            </a:r>
            <a:r>
              <a:rPr lang="en-US" altLang="zh-TW" sz="2200">
                <a:latin typeface="Arial" charset="0"/>
              </a:rPr>
              <a:t>(aq) + 2NaOH(aq)  </a:t>
            </a:r>
            <a:r>
              <a:rPr lang="en-US" altLang="zh-TW" sz="2200">
                <a:latin typeface="Arial" charset="0"/>
                <a:ea typeface="細明體" pitchFamily="49" charset="-120"/>
                <a:sym typeface="Symbol" pitchFamily="18" charset="2"/>
              </a:rPr>
              <a:t>  </a:t>
            </a:r>
            <a:r>
              <a:rPr lang="en-US" altLang="zh-TW" sz="2200">
                <a:latin typeface="Arial" charset="0"/>
              </a:rPr>
              <a:t>Na</a:t>
            </a:r>
            <a:r>
              <a:rPr lang="en-US" altLang="zh-TW" sz="2200" baseline="-25000">
                <a:latin typeface="Arial" charset="0"/>
              </a:rPr>
              <a:t>2</a:t>
            </a:r>
            <a:r>
              <a:rPr lang="en-US" altLang="zh-TW" sz="2200">
                <a:latin typeface="Arial" charset="0"/>
              </a:rPr>
              <a:t>SO</a:t>
            </a:r>
            <a:r>
              <a:rPr lang="en-US" altLang="zh-TW" sz="2200" baseline="-25000">
                <a:latin typeface="Arial" charset="0"/>
              </a:rPr>
              <a:t>4</a:t>
            </a:r>
            <a:r>
              <a:rPr lang="en-US" altLang="zh-TW" sz="2200">
                <a:latin typeface="Arial" charset="0"/>
              </a:rPr>
              <a:t>(aq) + 2H</a:t>
            </a:r>
            <a:r>
              <a:rPr lang="en-US" altLang="zh-TW" sz="2200" baseline="-25000">
                <a:latin typeface="Arial" charset="0"/>
              </a:rPr>
              <a:t>2</a:t>
            </a:r>
            <a:r>
              <a:rPr lang="en-US" altLang="zh-TW" sz="2200">
                <a:latin typeface="Arial" charset="0"/>
              </a:rPr>
              <a:t>O(l)</a:t>
            </a:r>
            <a:endParaRPr lang="en-US" altLang="zh-TW" sz="220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19462" name="Rectangle 8"/>
          <p:cNvSpPr>
            <a:spLocks noChangeArrowheads="1"/>
          </p:cNvSpPr>
          <p:nvPr/>
        </p:nvSpPr>
        <p:spPr bwMode="auto">
          <a:xfrm>
            <a:off x="381000" y="1316038"/>
            <a:ext cx="6310313" cy="519112"/>
          </a:xfrm>
          <a:prstGeom prst="rect">
            <a:avLst/>
          </a:prstGeom>
          <a:gradFill rotWithShape="0">
            <a:gsLst>
              <a:gs pos="0">
                <a:srgbClr val="CCFFFF"/>
              </a:gs>
              <a:gs pos="100000">
                <a:srgbClr val="CCFF66"/>
              </a:gs>
            </a:gsLst>
            <a:lin ang="18900000" scaled="1"/>
          </a:gradFill>
          <a:ln>
            <a:noFill/>
          </a:ln>
          <a:effectLst>
            <a:prstShdw prst="shdw13" dist="53882" dir="13500000">
              <a:schemeClr val="bg2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 altLang="zh-TW" sz="2800" b="1">
                <a:latin typeface="Times New Roman" pitchFamily="18" charset="0"/>
                <a:ea typeface="標楷體" pitchFamily="65" charset="-120"/>
              </a:rPr>
              <a:t>Action on metal oxides and hydroxides</a:t>
            </a:r>
            <a:endParaRPr lang="en-US" altLang="zh-TW" sz="2800">
              <a:latin typeface="Arial" pitchFamily="34" charset="0"/>
              <a:ea typeface="細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8" name="Rectangle 4"/>
          <p:cNvSpPr>
            <a:spLocks noChangeArrowheads="1"/>
          </p:cNvSpPr>
          <p:nvPr/>
        </p:nvSpPr>
        <p:spPr bwMode="auto">
          <a:xfrm>
            <a:off x="381000" y="152400"/>
            <a:ext cx="8534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 sz="4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Chemical properties of acids</a:t>
            </a:r>
          </a:p>
        </p:txBody>
      </p:sp>
      <p:sp>
        <p:nvSpPr>
          <p:cNvPr id="123909" name="Rectangle 5"/>
          <p:cNvSpPr>
            <a:spLocks noChangeArrowheads="1"/>
          </p:cNvSpPr>
          <p:nvPr/>
        </p:nvSpPr>
        <p:spPr bwMode="auto">
          <a:xfrm>
            <a:off x="457200" y="1066800"/>
            <a:ext cx="8534400" cy="5334000"/>
          </a:xfrm>
          <a:prstGeom prst="rect">
            <a:avLst/>
          </a:prstGeom>
          <a:solidFill>
            <a:srgbClr val="FFFFCC"/>
          </a:solidFill>
          <a:ln w="38100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tx1"/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en-US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23910" name="Text Box 6"/>
          <p:cNvSpPr txBox="1">
            <a:spLocks noChangeArrowheads="1"/>
          </p:cNvSpPr>
          <p:nvPr/>
        </p:nvSpPr>
        <p:spPr bwMode="auto">
          <a:xfrm>
            <a:off x="533400" y="1219200"/>
            <a:ext cx="8382000" cy="434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/>
              <a:t>Acid + base </a:t>
            </a:r>
            <a:r>
              <a:rPr lang="en-US" sz="2400">
                <a:sym typeface="Symbol" pitchFamily="18" charset="2"/>
              </a:rPr>
              <a:t> salt + water   </a:t>
            </a:r>
            <a:r>
              <a:rPr lang="en-US" sz="2400">
                <a:solidFill>
                  <a:schemeClr val="accent2"/>
                </a:solidFill>
                <a:sym typeface="Symbol" pitchFamily="18" charset="2"/>
              </a:rPr>
              <a:t>NEUTRALISATION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>
                <a:sym typeface="Symbol" pitchFamily="18" charset="2"/>
              </a:rPr>
              <a:t>Eg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>
                <a:sym typeface="Symbol" pitchFamily="18" charset="2"/>
              </a:rPr>
              <a:t>CuO (s) + H</a:t>
            </a:r>
            <a:r>
              <a:rPr lang="en-US" sz="2400" baseline="-25000">
                <a:sym typeface="Symbol" pitchFamily="18" charset="2"/>
              </a:rPr>
              <a:t>2</a:t>
            </a:r>
            <a:r>
              <a:rPr lang="en-US" sz="2400">
                <a:sym typeface="Symbol" pitchFamily="18" charset="2"/>
              </a:rPr>
              <a:t>SO</a:t>
            </a:r>
            <a:r>
              <a:rPr lang="en-US" sz="2400" baseline="-25000">
                <a:sym typeface="Symbol" pitchFamily="18" charset="2"/>
              </a:rPr>
              <a:t>4</a:t>
            </a:r>
            <a:r>
              <a:rPr lang="en-US" sz="2400">
                <a:sym typeface="Symbol" pitchFamily="18" charset="2"/>
              </a:rPr>
              <a:t> (aq)  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>
                <a:sym typeface="Symbol" pitchFamily="18" charset="2"/>
              </a:rPr>
              <a:t>CuSO</a:t>
            </a:r>
            <a:r>
              <a:rPr lang="en-US" sz="2400" baseline="-25000">
                <a:sym typeface="Symbol" pitchFamily="18" charset="2"/>
              </a:rPr>
              <a:t>4</a:t>
            </a:r>
            <a:r>
              <a:rPr lang="en-US" sz="2400">
                <a:sym typeface="Symbol" pitchFamily="18" charset="2"/>
              </a:rPr>
              <a:t> (aq) + H</a:t>
            </a:r>
            <a:r>
              <a:rPr lang="en-US" sz="2400" baseline="-25000">
                <a:sym typeface="Symbol" pitchFamily="18" charset="2"/>
              </a:rPr>
              <a:t>2</a:t>
            </a:r>
            <a:r>
              <a:rPr lang="en-US" sz="2400">
                <a:sym typeface="Symbol" pitchFamily="18" charset="2"/>
              </a:rPr>
              <a:t>O (l) 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>
                <a:sym typeface="Symbol" pitchFamily="18" charset="2"/>
              </a:rPr>
              <a:t>Observations: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400">
                <a:sym typeface="Symbol" pitchFamily="18" charset="2"/>
              </a:rPr>
              <a:t>  </a:t>
            </a:r>
            <a:r>
              <a:rPr lang="en-US" sz="2400" u="sng">
                <a:sym typeface="Symbol" pitchFamily="18" charset="2"/>
              </a:rPr>
              <a:t>Heat</a:t>
            </a:r>
            <a:r>
              <a:rPr lang="en-US" sz="2400">
                <a:sym typeface="Symbol" pitchFamily="18" charset="2"/>
              </a:rPr>
              <a:t> is liberated.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400">
                <a:sym typeface="Symbol" pitchFamily="18" charset="2"/>
              </a:rPr>
              <a:t> Copper (II) oxide, a </a:t>
            </a:r>
            <a:r>
              <a:rPr lang="en-US" sz="2400" u="sng">
                <a:sym typeface="Symbol" pitchFamily="18" charset="2"/>
              </a:rPr>
              <a:t>black</a:t>
            </a:r>
            <a:r>
              <a:rPr lang="en-US" sz="2400">
                <a:sym typeface="Symbol" pitchFamily="18" charset="2"/>
              </a:rPr>
              <a:t> powder, reduces in 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>
                <a:sym typeface="Symbol" pitchFamily="18" charset="2"/>
              </a:rPr>
              <a:t>  </a:t>
            </a:r>
            <a:r>
              <a:rPr lang="en-US" sz="2400" u="sng">
                <a:sym typeface="Symbol" pitchFamily="18" charset="2"/>
              </a:rPr>
              <a:t>amount</a:t>
            </a:r>
            <a:r>
              <a:rPr lang="en-US" sz="2400">
                <a:sym typeface="Symbol" pitchFamily="18" charset="2"/>
              </a:rPr>
              <a:t> to give a </a:t>
            </a:r>
            <a:r>
              <a:rPr lang="en-US" sz="2400" u="sng">
                <a:sym typeface="Symbol" pitchFamily="18" charset="2"/>
              </a:rPr>
              <a:t>blue</a:t>
            </a:r>
            <a:r>
              <a:rPr lang="en-US" sz="2400">
                <a:sym typeface="Symbol" pitchFamily="18" charset="2"/>
              </a:rPr>
              <a:t> solution.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39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39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39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39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39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239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239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239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10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381000" y="1406525"/>
            <a:ext cx="8396288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lang="en-US" altLang="zh-TW" sz="2200" b="1">
                <a:solidFill>
                  <a:srgbClr val="FF0000"/>
                </a:solidFill>
                <a:latin typeface="Arial" pitchFamily="34" charset="0"/>
                <a:ea typeface="細明體" pitchFamily="49" charset="-120"/>
              </a:rPr>
              <a:t>acid  + carbonate   </a:t>
            </a:r>
            <a:r>
              <a:rPr lang="en-US" altLang="zh-TW" sz="2200" b="1">
                <a:solidFill>
                  <a:srgbClr val="FF0000"/>
                </a:solidFill>
                <a:latin typeface="Arial" pitchFamily="34" charset="0"/>
                <a:ea typeface="細明體" pitchFamily="49" charset="-120"/>
                <a:sym typeface="Symbol" pitchFamily="18" charset="2"/>
              </a:rPr>
              <a:t> </a:t>
            </a:r>
            <a:r>
              <a:rPr lang="en-US" altLang="zh-TW" sz="2200" b="1">
                <a:solidFill>
                  <a:srgbClr val="FF0000"/>
                </a:solidFill>
                <a:latin typeface="Arial" pitchFamily="34" charset="0"/>
                <a:ea typeface="細明體" pitchFamily="49" charset="-120"/>
              </a:rPr>
              <a:t>  salt  +  carbon dioxide  +  water</a:t>
            </a:r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381000" y="1882775"/>
            <a:ext cx="8396288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0000"/>
              </a:lnSpc>
              <a:spcAft>
                <a:spcPct val="40000"/>
              </a:spcAft>
            </a:pPr>
            <a:r>
              <a:rPr lang="en-US" altLang="zh-TW" sz="2200">
                <a:latin typeface="Arial" pitchFamily="34" charset="0"/>
                <a:ea typeface="細明體" pitchFamily="49" charset="-120"/>
              </a:rPr>
              <a:t>For example,</a:t>
            </a:r>
          </a:p>
          <a:p>
            <a:pPr eaLnBrk="1" hangingPunct="1">
              <a:lnSpc>
                <a:spcPct val="120000"/>
              </a:lnSpc>
              <a:spcAft>
                <a:spcPct val="40000"/>
              </a:spcAft>
            </a:pPr>
            <a:r>
              <a:rPr lang="en-US" altLang="zh-TW" sz="2200">
                <a:latin typeface="Arial" pitchFamily="34" charset="0"/>
                <a:ea typeface="細明體" pitchFamily="49" charset="-120"/>
              </a:rPr>
              <a:t>2HCl(aq) + CaCO</a:t>
            </a:r>
            <a:r>
              <a:rPr lang="en-US" altLang="zh-TW" sz="2200" baseline="-25000">
                <a:latin typeface="Arial" pitchFamily="34" charset="0"/>
                <a:ea typeface="細明體" pitchFamily="49" charset="-120"/>
              </a:rPr>
              <a:t>3</a:t>
            </a:r>
            <a:r>
              <a:rPr lang="en-US" altLang="zh-TW" sz="2200">
                <a:latin typeface="Arial" pitchFamily="34" charset="0"/>
                <a:ea typeface="細明體" pitchFamily="49" charset="-120"/>
              </a:rPr>
              <a:t>(s)  </a:t>
            </a:r>
            <a:r>
              <a:rPr lang="en-US" altLang="zh-TW" sz="2200">
                <a:latin typeface="Arial" pitchFamily="34" charset="0"/>
                <a:ea typeface="細明體" pitchFamily="49" charset="-120"/>
                <a:sym typeface="Symbol" pitchFamily="18" charset="2"/>
              </a:rPr>
              <a:t></a:t>
            </a:r>
            <a:r>
              <a:rPr lang="en-US" altLang="zh-TW" sz="2200">
                <a:latin typeface="Arial" pitchFamily="34" charset="0"/>
                <a:ea typeface="細明體" pitchFamily="49" charset="-120"/>
              </a:rPr>
              <a:t>  CaCl</a:t>
            </a:r>
            <a:r>
              <a:rPr lang="en-US" altLang="zh-TW" sz="2200" baseline="-25000">
                <a:latin typeface="Arial" pitchFamily="34" charset="0"/>
                <a:ea typeface="細明體" pitchFamily="49" charset="-120"/>
              </a:rPr>
              <a:t>2</a:t>
            </a:r>
            <a:r>
              <a:rPr lang="en-US" altLang="zh-TW" sz="2200">
                <a:latin typeface="Arial" pitchFamily="34" charset="0"/>
                <a:ea typeface="細明體" pitchFamily="49" charset="-120"/>
              </a:rPr>
              <a:t>(aq) + CO</a:t>
            </a:r>
            <a:r>
              <a:rPr lang="en-US" altLang="zh-TW" sz="2200" baseline="-25000">
                <a:latin typeface="Arial" pitchFamily="34" charset="0"/>
                <a:ea typeface="細明體" pitchFamily="49" charset="-120"/>
              </a:rPr>
              <a:t>2</a:t>
            </a:r>
            <a:r>
              <a:rPr lang="en-US" altLang="zh-TW" sz="2200">
                <a:latin typeface="Arial" pitchFamily="34" charset="0"/>
                <a:ea typeface="細明體" pitchFamily="49" charset="-120"/>
              </a:rPr>
              <a:t>(g) + H</a:t>
            </a:r>
            <a:r>
              <a:rPr lang="en-US" altLang="zh-TW" sz="2200" baseline="-25000">
                <a:latin typeface="Arial" pitchFamily="34" charset="0"/>
                <a:ea typeface="細明體" pitchFamily="49" charset="-120"/>
              </a:rPr>
              <a:t>2</a:t>
            </a:r>
            <a:r>
              <a:rPr lang="en-US" altLang="zh-TW" sz="2200">
                <a:latin typeface="Arial" pitchFamily="34" charset="0"/>
                <a:ea typeface="細明體" pitchFamily="49" charset="-120"/>
              </a:rPr>
              <a:t>O(l)</a:t>
            </a:r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381000" y="3883025"/>
            <a:ext cx="8396288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0000"/>
              </a:lnSpc>
              <a:spcAft>
                <a:spcPct val="40000"/>
              </a:spcAft>
            </a:pPr>
            <a:r>
              <a:rPr lang="en-US" altLang="zh-TW" sz="2100">
                <a:latin typeface="Arial" pitchFamily="34" charset="0"/>
                <a:ea typeface="細明體" pitchFamily="49" charset="-120"/>
              </a:rPr>
              <a:t>For example, </a:t>
            </a:r>
          </a:p>
          <a:p>
            <a:pPr eaLnBrk="1" hangingPunct="1">
              <a:lnSpc>
                <a:spcPct val="120000"/>
              </a:lnSpc>
              <a:spcAft>
                <a:spcPct val="40000"/>
              </a:spcAft>
            </a:pPr>
            <a:r>
              <a:rPr lang="en-US" altLang="zh-TW" sz="2100">
                <a:latin typeface="Arial" pitchFamily="34" charset="0"/>
                <a:ea typeface="細明體" pitchFamily="49" charset="-120"/>
              </a:rPr>
              <a:t>HNO</a:t>
            </a:r>
            <a:r>
              <a:rPr lang="en-US" altLang="zh-TW" sz="2100" baseline="-25000">
                <a:latin typeface="Arial" pitchFamily="34" charset="0"/>
                <a:ea typeface="細明體" pitchFamily="49" charset="-120"/>
              </a:rPr>
              <a:t>3</a:t>
            </a:r>
            <a:r>
              <a:rPr lang="en-US" altLang="zh-TW" sz="2100">
                <a:latin typeface="Arial" pitchFamily="34" charset="0"/>
                <a:ea typeface="細明體" pitchFamily="49" charset="-120"/>
              </a:rPr>
              <a:t>(aq) + NaHCO</a:t>
            </a:r>
            <a:r>
              <a:rPr lang="en-US" altLang="zh-TW" sz="2100" baseline="-25000">
                <a:latin typeface="Arial" pitchFamily="34" charset="0"/>
                <a:ea typeface="細明體" pitchFamily="49" charset="-120"/>
              </a:rPr>
              <a:t>3</a:t>
            </a:r>
            <a:r>
              <a:rPr lang="en-US" altLang="zh-TW" sz="2100">
                <a:latin typeface="Arial" pitchFamily="34" charset="0"/>
                <a:ea typeface="細明體" pitchFamily="49" charset="-120"/>
              </a:rPr>
              <a:t>(s)  </a:t>
            </a:r>
            <a:r>
              <a:rPr lang="en-US" altLang="zh-TW" sz="2100">
                <a:latin typeface="Arial" pitchFamily="34" charset="0"/>
                <a:ea typeface="細明體" pitchFamily="49" charset="-120"/>
                <a:sym typeface="Symbol" pitchFamily="18" charset="2"/>
              </a:rPr>
              <a:t>    </a:t>
            </a:r>
            <a:r>
              <a:rPr lang="en-US" altLang="zh-TW" sz="2100">
                <a:latin typeface="Arial" pitchFamily="34" charset="0"/>
                <a:ea typeface="細明體" pitchFamily="49" charset="-120"/>
              </a:rPr>
              <a:t>NaNO</a:t>
            </a:r>
            <a:r>
              <a:rPr lang="en-US" altLang="zh-TW" sz="2100" baseline="-25000">
                <a:latin typeface="Arial" pitchFamily="34" charset="0"/>
                <a:ea typeface="細明體" pitchFamily="49" charset="-120"/>
              </a:rPr>
              <a:t>3</a:t>
            </a:r>
            <a:r>
              <a:rPr lang="en-US" altLang="zh-TW" sz="2100">
                <a:latin typeface="Arial" pitchFamily="34" charset="0"/>
                <a:ea typeface="細明體" pitchFamily="49" charset="-120"/>
              </a:rPr>
              <a:t>(aq) + CO</a:t>
            </a:r>
            <a:r>
              <a:rPr lang="en-US" altLang="zh-TW" sz="2100" baseline="-25000">
                <a:latin typeface="Arial" pitchFamily="34" charset="0"/>
                <a:ea typeface="細明體" pitchFamily="49" charset="-120"/>
              </a:rPr>
              <a:t>2</a:t>
            </a:r>
            <a:r>
              <a:rPr lang="en-US" altLang="zh-TW" sz="2100">
                <a:latin typeface="Arial" pitchFamily="34" charset="0"/>
                <a:ea typeface="細明體" pitchFamily="49" charset="-120"/>
              </a:rPr>
              <a:t>(g) + H</a:t>
            </a:r>
            <a:r>
              <a:rPr lang="en-US" altLang="zh-TW" sz="2100" baseline="-25000">
                <a:latin typeface="Arial" pitchFamily="34" charset="0"/>
                <a:ea typeface="細明體" pitchFamily="49" charset="-120"/>
              </a:rPr>
              <a:t>2</a:t>
            </a:r>
            <a:r>
              <a:rPr lang="en-US" altLang="zh-TW" sz="2100">
                <a:latin typeface="Arial" pitchFamily="34" charset="0"/>
                <a:ea typeface="細明體" pitchFamily="49" charset="-120"/>
              </a:rPr>
              <a:t>O(l)</a:t>
            </a:r>
            <a:endParaRPr lang="en-US" altLang="zh-TW" sz="2400">
              <a:latin typeface="Arial" pitchFamily="34" charset="0"/>
            </a:endParaRPr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381000" y="3322638"/>
            <a:ext cx="8396288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lang="en-US" altLang="zh-TW" sz="2200" b="1">
                <a:solidFill>
                  <a:srgbClr val="FF0000"/>
                </a:solidFill>
                <a:latin typeface="Arial" pitchFamily="34" charset="0"/>
                <a:ea typeface="細明體" pitchFamily="49" charset="-120"/>
              </a:rPr>
              <a:t>acid + hydrogencarbonate   </a:t>
            </a:r>
            <a:r>
              <a:rPr lang="en-US" altLang="zh-TW" sz="2200" b="1">
                <a:solidFill>
                  <a:srgbClr val="FF0000"/>
                </a:solidFill>
                <a:latin typeface="Arial" pitchFamily="34" charset="0"/>
                <a:ea typeface="細明體" pitchFamily="49" charset="-120"/>
                <a:sym typeface="Symbol" pitchFamily="18" charset="2"/>
              </a:rPr>
              <a:t></a:t>
            </a:r>
            <a:r>
              <a:rPr lang="en-US" altLang="zh-TW" sz="2200" b="1">
                <a:solidFill>
                  <a:srgbClr val="FF0000"/>
                </a:solidFill>
                <a:latin typeface="Arial" pitchFamily="34" charset="0"/>
                <a:ea typeface="細明體" pitchFamily="49" charset="-120"/>
              </a:rPr>
              <a:t>   salt + carbon dioxide + water</a:t>
            </a:r>
          </a:p>
        </p:txBody>
      </p:sp>
      <p:sp>
        <p:nvSpPr>
          <p:cNvPr id="21510" name="Rectangle 7"/>
          <p:cNvSpPr>
            <a:spLocks noChangeArrowheads="1"/>
          </p:cNvSpPr>
          <p:nvPr/>
        </p:nvSpPr>
        <p:spPr bwMode="auto">
          <a:xfrm>
            <a:off x="381000" y="609600"/>
            <a:ext cx="7486650" cy="519113"/>
          </a:xfrm>
          <a:prstGeom prst="rect">
            <a:avLst/>
          </a:prstGeom>
          <a:gradFill rotWithShape="0">
            <a:gsLst>
              <a:gs pos="0">
                <a:srgbClr val="CCFFFF"/>
              </a:gs>
              <a:gs pos="100000">
                <a:srgbClr val="CCFF66"/>
              </a:gs>
            </a:gsLst>
            <a:lin ang="18900000" scaled="1"/>
          </a:gradFill>
          <a:ln>
            <a:noFill/>
          </a:ln>
          <a:effectLst>
            <a:prstShdw prst="shdw13" dist="53882" dir="13500000">
              <a:schemeClr val="bg2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 altLang="zh-TW" sz="2800" b="1">
                <a:latin typeface="Times New Roman" pitchFamily="18" charset="0"/>
                <a:ea typeface="標楷體" pitchFamily="65" charset="-120"/>
              </a:rPr>
              <a:t>Action on carbonates and hydrogencarbonates</a:t>
            </a:r>
            <a:endParaRPr lang="en-US" altLang="zh-TW" sz="3200" b="1">
              <a:latin typeface="Arial" pitchFamily="34" charset="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4" name="Rectangle 4"/>
          <p:cNvSpPr>
            <a:spLocks noChangeArrowheads="1"/>
          </p:cNvSpPr>
          <p:nvPr/>
        </p:nvSpPr>
        <p:spPr bwMode="auto">
          <a:xfrm>
            <a:off x="381000" y="152400"/>
            <a:ext cx="8534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Chemical properties of acids</a:t>
            </a:r>
          </a:p>
        </p:txBody>
      </p:sp>
      <p:sp>
        <p:nvSpPr>
          <p:cNvPr id="122885" name="Rectangle 5"/>
          <p:cNvSpPr>
            <a:spLocks noChangeArrowheads="1"/>
          </p:cNvSpPr>
          <p:nvPr/>
        </p:nvSpPr>
        <p:spPr bwMode="auto">
          <a:xfrm>
            <a:off x="457200" y="1066800"/>
            <a:ext cx="8534400" cy="5334000"/>
          </a:xfrm>
          <a:prstGeom prst="rect">
            <a:avLst/>
          </a:prstGeom>
          <a:solidFill>
            <a:srgbClr val="FFFFCC"/>
          </a:solidFill>
          <a:ln w="38100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tx1"/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en-US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22886" name="Text Box 6"/>
          <p:cNvSpPr txBox="1">
            <a:spLocks noChangeArrowheads="1"/>
          </p:cNvSpPr>
          <p:nvPr/>
        </p:nvSpPr>
        <p:spPr bwMode="auto">
          <a:xfrm>
            <a:off x="533400" y="1219200"/>
            <a:ext cx="8382000" cy="429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/>
              <a:t>2.  Acid + carbonate </a:t>
            </a:r>
            <a:r>
              <a:rPr lang="en-US" sz="2400">
                <a:sym typeface="Symbol" pitchFamily="18" charset="2"/>
              </a:rPr>
              <a:t> salt + water + carbon dioxide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>
                <a:sym typeface="Symbol" pitchFamily="18" charset="2"/>
              </a:rPr>
              <a:t>Eg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>
                <a:sym typeface="Symbol" pitchFamily="18" charset="2"/>
              </a:rPr>
              <a:t>CuCO</a:t>
            </a:r>
            <a:r>
              <a:rPr lang="en-US" sz="2400" baseline="-25000">
                <a:sym typeface="Symbol" pitchFamily="18" charset="2"/>
              </a:rPr>
              <a:t>3</a:t>
            </a:r>
            <a:r>
              <a:rPr lang="en-US" sz="2400">
                <a:sym typeface="Symbol" pitchFamily="18" charset="2"/>
              </a:rPr>
              <a:t> (s) + H</a:t>
            </a:r>
            <a:r>
              <a:rPr lang="en-US" sz="2400" baseline="-25000">
                <a:sym typeface="Symbol" pitchFamily="18" charset="2"/>
              </a:rPr>
              <a:t>2</a:t>
            </a:r>
            <a:r>
              <a:rPr lang="en-US" sz="2400">
                <a:sym typeface="Symbol" pitchFamily="18" charset="2"/>
              </a:rPr>
              <a:t>SO</a:t>
            </a:r>
            <a:r>
              <a:rPr lang="en-US" sz="2400" baseline="-25000">
                <a:sym typeface="Symbol" pitchFamily="18" charset="2"/>
              </a:rPr>
              <a:t>4</a:t>
            </a:r>
            <a:r>
              <a:rPr lang="en-US" sz="2400">
                <a:sym typeface="Symbol" pitchFamily="18" charset="2"/>
              </a:rPr>
              <a:t> (aq)  CuSO</a:t>
            </a:r>
            <a:r>
              <a:rPr lang="en-US" sz="2400" baseline="-25000">
                <a:sym typeface="Symbol" pitchFamily="18" charset="2"/>
              </a:rPr>
              <a:t>4</a:t>
            </a:r>
            <a:r>
              <a:rPr lang="en-US" sz="2400">
                <a:sym typeface="Symbol" pitchFamily="18" charset="2"/>
              </a:rPr>
              <a:t> (aq) + H</a:t>
            </a:r>
            <a:r>
              <a:rPr lang="en-US" sz="2400" baseline="-25000">
                <a:sym typeface="Symbol" pitchFamily="18" charset="2"/>
              </a:rPr>
              <a:t>2</a:t>
            </a:r>
            <a:r>
              <a:rPr lang="en-US" sz="2400">
                <a:sym typeface="Symbol" pitchFamily="18" charset="2"/>
              </a:rPr>
              <a:t>O (l) + CO</a:t>
            </a:r>
            <a:r>
              <a:rPr lang="en-US" sz="2400" baseline="-25000">
                <a:sym typeface="Symbol" pitchFamily="18" charset="2"/>
              </a:rPr>
              <a:t>2 </a:t>
            </a:r>
            <a:r>
              <a:rPr lang="en-US" sz="2400">
                <a:sym typeface="Symbol" pitchFamily="18" charset="2"/>
              </a:rPr>
              <a:t>(g)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>
                <a:sym typeface="Symbol" pitchFamily="18" charset="2"/>
              </a:rPr>
              <a:t>Observations: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400">
                <a:sym typeface="Symbol" pitchFamily="18" charset="2"/>
              </a:rPr>
              <a:t> </a:t>
            </a:r>
            <a:r>
              <a:rPr lang="en-US" sz="2400" u="sng">
                <a:sym typeface="Symbol" pitchFamily="18" charset="2"/>
              </a:rPr>
              <a:t>Effervescence</a:t>
            </a:r>
            <a:r>
              <a:rPr lang="en-US" sz="2400">
                <a:sym typeface="Symbol" pitchFamily="18" charset="2"/>
              </a:rPr>
              <a:t> of colourless and odourless gas.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400">
                <a:sym typeface="Symbol" pitchFamily="18" charset="2"/>
              </a:rPr>
              <a:t> </a:t>
            </a:r>
            <a:r>
              <a:rPr lang="en-US" sz="2400" u="sng">
                <a:sym typeface="Symbol" pitchFamily="18" charset="2"/>
              </a:rPr>
              <a:t>Heat</a:t>
            </a:r>
            <a:r>
              <a:rPr lang="en-US" sz="2400">
                <a:sym typeface="Symbol" pitchFamily="18" charset="2"/>
              </a:rPr>
              <a:t> is liberated.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400">
                <a:sym typeface="Symbol" pitchFamily="18" charset="2"/>
              </a:rPr>
              <a:t> Copper (II) carbonate, a </a:t>
            </a:r>
            <a:r>
              <a:rPr lang="en-US" sz="2400" u="sng">
                <a:sym typeface="Symbol" pitchFamily="18" charset="2"/>
              </a:rPr>
              <a:t>green</a:t>
            </a:r>
            <a:r>
              <a:rPr lang="en-US" sz="2400">
                <a:sym typeface="Symbol" pitchFamily="18" charset="2"/>
              </a:rPr>
              <a:t> powder, reduces in 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>
                <a:sym typeface="Symbol" pitchFamily="18" charset="2"/>
              </a:rPr>
              <a:t>  </a:t>
            </a:r>
            <a:r>
              <a:rPr lang="en-US" sz="2400" u="sng">
                <a:sym typeface="Symbol" pitchFamily="18" charset="2"/>
              </a:rPr>
              <a:t>amount</a:t>
            </a:r>
            <a:r>
              <a:rPr lang="en-US" sz="2400">
                <a:sym typeface="Symbol" pitchFamily="18" charset="2"/>
              </a:rPr>
              <a:t> to give a </a:t>
            </a:r>
            <a:r>
              <a:rPr lang="en-US" sz="2400" u="sng">
                <a:sym typeface="Symbol" pitchFamily="18" charset="2"/>
              </a:rPr>
              <a:t>blue</a:t>
            </a:r>
            <a:r>
              <a:rPr lang="en-US" sz="2400">
                <a:sym typeface="Symbol" pitchFamily="18" charset="2"/>
              </a:rPr>
              <a:t> solution.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28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28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28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28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28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228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228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228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86" grpId="0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AutoShape 2"/>
          <p:cNvSpPr>
            <a:spLocks noChangeArrowheads="1"/>
          </p:cNvSpPr>
          <p:nvPr/>
        </p:nvSpPr>
        <p:spPr bwMode="auto">
          <a:xfrm flipH="1">
            <a:off x="400050" y="419100"/>
            <a:ext cx="6813550" cy="2768600"/>
          </a:xfrm>
          <a:prstGeom prst="cloudCallout">
            <a:avLst>
              <a:gd name="adj1" fmla="val 45921"/>
              <a:gd name="adj2" fmla="val 98449"/>
            </a:avLst>
          </a:prstGeom>
          <a:gradFill rotWithShape="0">
            <a:gsLst>
              <a:gs pos="0">
                <a:srgbClr val="FFFF99"/>
              </a:gs>
              <a:gs pos="100000">
                <a:srgbClr val="FFFF99">
                  <a:gamma/>
                  <a:tint val="0"/>
                  <a:invGamma/>
                </a:srgbClr>
              </a:gs>
            </a:gsLst>
            <a:lin ang="18900000" scaled="1"/>
          </a:gradFill>
          <a:ln w="9525">
            <a:noFill/>
            <a:round/>
            <a:headEnd/>
            <a:tailEnd/>
          </a:ln>
          <a:effectLst>
            <a:outerShdw dist="107763" dir="8100000" algn="ctr" rotWithShape="0">
              <a:srgbClr val="808080"/>
            </a:outerShdw>
          </a:effectLst>
        </p:spPr>
        <p:txBody>
          <a:bodyPr lIns="0" tIns="0" rIns="0" bIns="0"/>
          <a:lstStyle/>
          <a:p>
            <a:pPr>
              <a:lnSpc>
                <a:spcPct val="80000"/>
              </a:lnSpc>
              <a:defRPr/>
            </a:pPr>
            <a:r>
              <a:rPr lang="en-US" altLang="zh-TW" sz="4800" dirty="0">
                <a:latin typeface="Arial" charset="0"/>
                <a:ea typeface="細明體" pitchFamily="49" charset="-120"/>
              </a:rPr>
              <a:t>How to test for the existence of </a:t>
            </a:r>
            <a:r>
              <a:rPr lang="en-US" altLang="zh-TW" sz="4800" dirty="0">
                <a:solidFill>
                  <a:srgbClr val="0066CC"/>
                </a:solidFill>
                <a:latin typeface="Arial" charset="0"/>
                <a:ea typeface="細明體" pitchFamily="49" charset="-120"/>
              </a:rPr>
              <a:t>carbon dioxide</a:t>
            </a:r>
            <a:r>
              <a:rPr lang="en-US" altLang="zh-TW" sz="4800" dirty="0">
                <a:latin typeface="Arial" charset="0"/>
                <a:ea typeface="細明體" pitchFamily="49" charset="-120"/>
              </a:rPr>
              <a:t>?</a:t>
            </a:r>
            <a:endParaRPr lang="en-US" altLang="zh-TW" sz="4800" b="1" dirty="0">
              <a:latin typeface="細明體" pitchFamily="49" charset="-120"/>
              <a:ea typeface="細明體" pitchFamily="49" charset="-120"/>
            </a:endParaRPr>
          </a:p>
        </p:txBody>
      </p:sp>
      <p:sp>
        <p:nvSpPr>
          <p:cNvPr id="82947" name="AutoShape 3"/>
          <p:cNvSpPr>
            <a:spLocks noChangeArrowheads="1"/>
          </p:cNvSpPr>
          <p:nvPr/>
        </p:nvSpPr>
        <p:spPr bwMode="auto">
          <a:xfrm flipH="1">
            <a:off x="4681538" y="3162300"/>
            <a:ext cx="4095750" cy="2266950"/>
          </a:xfrm>
          <a:prstGeom prst="cloudCallout">
            <a:avLst>
              <a:gd name="adj1" fmla="val -45389"/>
              <a:gd name="adj2" fmla="val 74088"/>
            </a:avLst>
          </a:prstGeom>
          <a:gradFill rotWithShape="0">
            <a:gsLst>
              <a:gs pos="0">
                <a:srgbClr val="CCECFF"/>
              </a:gs>
              <a:gs pos="100000">
                <a:srgbClr val="CCECFF">
                  <a:gamma/>
                  <a:tint val="0"/>
                  <a:invGamma/>
                </a:srgbClr>
              </a:gs>
            </a:gsLst>
            <a:lin ang="5400000" scaled="1"/>
          </a:gradFill>
          <a:ln w="12700">
            <a:noFill/>
            <a:round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altLang="zh-TW" sz="4600" b="1">
                <a:solidFill>
                  <a:srgbClr val="993366"/>
                </a:solidFill>
                <a:latin typeface="Arial" charset="0"/>
                <a:ea typeface="細明體" pitchFamily="49" charset="-120"/>
              </a:rPr>
              <a:t>Limewater</a:t>
            </a:r>
          </a:p>
          <a:p>
            <a:pPr algn="ctr">
              <a:lnSpc>
                <a:spcPct val="70000"/>
              </a:lnSpc>
              <a:defRPr/>
            </a:pPr>
            <a:r>
              <a:rPr lang="en-US" altLang="zh-TW" sz="4600" b="1">
                <a:solidFill>
                  <a:srgbClr val="993366"/>
                </a:solidFill>
                <a:latin typeface="Arial" charset="0"/>
                <a:ea typeface="細明體" pitchFamily="49" charset="-120"/>
              </a:rPr>
              <a:t> test</a:t>
            </a:r>
            <a:endParaRPr lang="en-US" altLang="zh-TW" sz="2400" b="1">
              <a:latin typeface="Arial" charset="0"/>
              <a:ea typeface="細明體" pitchFamily="49" charset="-120"/>
            </a:endParaRPr>
          </a:p>
        </p:txBody>
      </p:sp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381000" y="6178550"/>
            <a:ext cx="8396288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TW" sz="1400" b="1">
                <a:solidFill>
                  <a:srgbClr val="339966"/>
                </a:solidFill>
                <a:latin typeface="Arial" charset="0"/>
              </a:rPr>
              <a:t>15.2  Characteristics and chemical properties of acids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82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829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atTa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6" grpId="0" animBg="1" autoUpdateAnimBg="0"/>
      <p:bldP spid="82947" grpId="0" animBg="1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3"/>
          <p:cNvSpPr txBox="1">
            <a:spLocks noChangeArrowheads="1"/>
          </p:cNvSpPr>
          <p:nvPr/>
        </p:nvSpPr>
        <p:spPr bwMode="auto">
          <a:xfrm>
            <a:off x="381000" y="323850"/>
            <a:ext cx="6496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200" i="1">
                <a:latin typeface="Arial" pitchFamily="34" charset="0"/>
                <a:ea typeface="細明體" pitchFamily="49" charset="-120"/>
              </a:rPr>
              <a:t> </a:t>
            </a:r>
            <a:r>
              <a:rPr lang="en-US" altLang="zh-TW" sz="2400" b="1">
                <a:latin typeface="Arial" pitchFamily="34" charset="0"/>
                <a:ea typeface="細明體" pitchFamily="49" charset="-120"/>
              </a:rPr>
              <a:t>Limewater test for carbon dioxide</a:t>
            </a:r>
            <a:endParaRPr lang="en-US" altLang="zh-TW" sz="2400" b="1" u="sng">
              <a:latin typeface="Arial" pitchFamily="34" charset="0"/>
              <a:ea typeface="細明體" pitchFamily="49" charset="-120"/>
            </a:endParaRPr>
          </a:p>
        </p:txBody>
      </p:sp>
      <p:sp>
        <p:nvSpPr>
          <p:cNvPr id="83972" name="Rectangle 4"/>
          <p:cNvSpPr>
            <a:spLocks noChangeArrowheads="1"/>
          </p:cNvSpPr>
          <p:nvPr/>
        </p:nvSpPr>
        <p:spPr bwMode="auto">
          <a:xfrm>
            <a:off x="381000" y="1036638"/>
            <a:ext cx="8396288" cy="627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>
              <a:lnSpc>
                <a:spcPct val="120000"/>
              </a:lnSpc>
              <a:spcAft>
                <a:spcPct val="40000"/>
              </a:spcAft>
            </a:pPr>
            <a:r>
              <a:rPr lang="en-US" altLang="zh-TW" sz="2200">
                <a:latin typeface="Arial" pitchFamily="34" charset="0"/>
                <a:ea typeface="細明體" pitchFamily="49" charset="-120"/>
              </a:rPr>
              <a:t>Carbon dioxide is a colourless gas. It turns limewater </a:t>
            </a:r>
            <a:r>
              <a:rPr lang="en-US" altLang="zh-TW" sz="2200" b="1">
                <a:solidFill>
                  <a:srgbClr val="009900"/>
                </a:solidFill>
                <a:latin typeface="Arial" pitchFamily="34" charset="0"/>
                <a:ea typeface="細明體" pitchFamily="49" charset="-120"/>
              </a:rPr>
              <a:t>milky</a:t>
            </a:r>
            <a:r>
              <a:rPr lang="en-US" altLang="zh-TW" sz="2200">
                <a:latin typeface="Arial" pitchFamily="34" charset="0"/>
                <a:ea typeface="細明體" pitchFamily="49" charset="-120"/>
              </a:rPr>
              <a:t>.</a:t>
            </a:r>
          </a:p>
        </p:txBody>
      </p:sp>
      <p:sp>
        <p:nvSpPr>
          <p:cNvPr id="83973" name="Text Box 5"/>
          <p:cNvSpPr txBox="1">
            <a:spLocks noChangeArrowheads="1"/>
          </p:cNvSpPr>
          <p:nvPr/>
        </p:nvSpPr>
        <p:spPr bwMode="auto">
          <a:xfrm>
            <a:off x="381000" y="1952625"/>
            <a:ext cx="8375650" cy="62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pPr algn="ctr">
              <a:lnSpc>
                <a:spcPct val="120000"/>
              </a:lnSpc>
              <a:spcAft>
                <a:spcPct val="40000"/>
              </a:spcAft>
              <a:defRPr/>
            </a:pPr>
            <a:r>
              <a:rPr lang="en-US" altLang="zh-TW" sz="2200">
                <a:latin typeface="Arial" charset="0"/>
              </a:rPr>
              <a:t>Ca(OH)</a:t>
            </a:r>
            <a:r>
              <a:rPr lang="en-US" altLang="zh-TW" sz="2200" baseline="-25000">
                <a:latin typeface="Arial" charset="0"/>
              </a:rPr>
              <a:t>2</a:t>
            </a:r>
            <a:r>
              <a:rPr lang="en-US" altLang="zh-TW" sz="2200">
                <a:latin typeface="Arial" charset="0"/>
              </a:rPr>
              <a:t>(aq) + CO</a:t>
            </a:r>
            <a:r>
              <a:rPr lang="en-US" altLang="zh-TW" sz="2200" baseline="-25000">
                <a:latin typeface="Arial" charset="0"/>
              </a:rPr>
              <a:t>2</a:t>
            </a:r>
            <a:r>
              <a:rPr lang="en-US" altLang="zh-TW" sz="2200">
                <a:latin typeface="Arial" charset="0"/>
              </a:rPr>
              <a:t>(g)  </a:t>
            </a:r>
            <a:r>
              <a:rPr lang="en-US" altLang="zh-TW" sz="2200">
                <a:latin typeface="Arial" charset="0"/>
                <a:ea typeface="細明體" pitchFamily="49" charset="-120"/>
                <a:sym typeface="Symbol" pitchFamily="18" charset="2"/>
              </a:rPr>
              <a:t></a:t>
            </a:r>
            <a:r>
              <a:rPr lang="en-US" altLang="zh-TW" sz="2200">
                <a:latin typeface="Arial" charset="0"/>
              </a:rPr>
              <a:t>  CaCO</a:t>
            </a:r>
            <a:r>
              <a:rPr lang="en-US" altLang="zh-TW" sz="2200" baseline="-25000">
                <a:latin typeface="Arial" charset="0"/>
              </a:rPr>
              <a:t>3</a:t>
            </a:r>
            <a:r>
              <a:rPr lang="en-US" altLang="zh-TW" sz="2200">
                <a:latin typeface="Arial" charset="0"/>
              </a:rPr>
              <a:t>(s) + H</a:t>
            </a:r>
            <a:r>
              <a:rPr lang="en-US" altLang="zh-TW" sz="2200" baseline="-25000">
                <a:latin typeface="Arial" charset="0"/>
              </a:rPr>
              <a:t>2</a:t>
            </a:r>
            <a:r>
              <a:rPr lang="en-US" altLang="zh-TW" sz="2200">
                <a:latin typeface="Arial" charset="0"/>
              </a:rPr>
              <a:t>O(l)</a:t>
            </a:r>
            <a:endParaRPr lang="en-US" altLang="zh-TW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83974" name="Text Box 6"/>
          <p:cNvSpPr txBox="1">
            <a:spLocks noChangeArrowheads="1"/>
          </p:cNvSpPr>
          <p:nvPr/>
        </p:nvSpPr>
        <p:spPr bwMode="auto">
          <a:xfrm>
            <a:off x="1692275" y="1844675"/>
            <a:ext cx="18716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000" b="1">
                <a:solidFill>
                  <a:schemeClr val="accent2"/>
                </a:solidFill>
                <a:latin typeface="Arial" pitchFamily="34" charset="0"/>
              </a:rPr>
              <a:t>lime water</a:t>
            </a:r>
          </a:p>
        </p:txBody>
      </p:sp>
      <p:sp>
        <p:nvSpPr>
          <p:cNvPr id="83975" name="Text Box 7"/>
          <p:cNvSpPr txBox="1">
            <a:spLocks noChangeArrowheads="1"/>
          </p:cNvSpPr>
          <p:nvPr/>
        </p:nvSpPr>
        <p:spPr bwMode="auto">
          <a:xfrm>
            <a:off x="1476375" y="2492375"/>
            <a:ext cx="6324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000" b="1">
                <a:solidFill>
                  <a:schemeClr val="accent2"/>
                </a:solidFill>
                <a:latin typeface="Arial" pitchFamily="34" charset="0"/>
              </a:rPr>
              <a:t> colourless solution                 white solid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39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39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1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39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39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2" grpId="0" autoUpdateAnimBg="0"/>
      <p:bldP spid="83973" grpId="0" autoUpdateAnimBg="0"/>
      <p:bldP spid="83974" grpId="0" autoUpdateAnimBg="0"/>
      <p:bldP spid="83975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404813"/>
            <a:ext cx="8497888" cy="3097212"/>
          </a:xfrm>
        </p:spPr>
        <p:txBody>
          <a:bodyPr/>
          <a:lstStyle/>
          <a:p>
            <a:pPr marL="609600" indent="-609600" eaLnBrk="1" hangingPunct="1"/>
            <a:r>
              <a:rPr lang="en-US" altLang="zh-TW" sz="2800" smtClean="0"/>
              <a:t>All oxides are insoluble, (s)</a:t>
            </a:r>
          </a:p>
          <a:p>
            <a:pPr marL="609600" indent="-609600" eaLnBrk="1" hangingPunct="1"/>
            <a:r>
              <a:rPr lang="en-US" altLang="zh-TW" sz="2800" smtClean="0"/>
              <a:t>All hydroxides except gp 1 are insoluble, (s)</a:t>
            </a:r>
          </a:p>
          <a:p>
            <a:pPr marL="609600" indent="-609600" eaLnBrk="1" hangingPunct="1"/>
            <a:r>
              <a:rPr lang="en-US" altLang="zh-TW" sz="2800" smtClean="0"/>
              <a:t>All carbonates except gp 1 are insoluble, (s)</a:t>
            </a:r>
          </a:p>
          <a:p>
            <a:pPr marL="609600" indent="-609600" eaLnBrk="1" hangingPunct="1"/>
            <a:r>
              <a:rPr lang="en-US" altLang="zh-TW" sz="2800" smtClean="0"/>
              <a:t>AgX and PbX</a:t>
            </a:r>
            <a:r>
              <a:rPr lang="en-US" altLang="zh-TW" sz="2800" baseline="-25000" smtClean="0"/>
              <a:t>2</a:t>
            </a:r>
            <a:r>
              <a:rPr lang="en-US" altLang="zh-TW" sz="2800" smtClean="0"/>
              <a:t> are insoluble, (s) (X= Cl</a:t>
            </a:r>
            <a:r>
              <a:rPr lang="en-US" altLang="zh-TW" sz="2800" baseline="30000" smtClean="0"/>
              <a:t>-</a:t>
            </a:r>
            <a:r>
              <a:rPr lang="en-US" altLang="zh-TW" sz="2800" smtClean="0"/>
              <a:t>, Br</a:t>
            </a:r>
            <a:r>
              <a:rPr lang="en-US" altLang="zh-TW" sz="2800" baseline="30000" smtClean="0"/>
              <a:t>-</a:t>
            </a:r>
            <a:r>
              <a:rPr lang="en-US" altLang="zh-TW" sz="2800" smtClean="0"/>
              <a:t>, I</a:t>
            </a:r>
            <a:r>
              <a:rPr lang="en-US" altLang="zh-TW" sz="2800" baseline="30000" smtClean="0"/>
              <a:t>-</a:t>
            </a:r>
            <a:r>
              <a:rPr lang="en-US" altLang="zh-TW" sz="2800" smtClean="0"/>
              <a:t>)</a:t>
            </a:r>
          </a:p>
          <a:p>
            <a:pPr marL="609600" indent="-609600" eaLnBrk="1" hangingPunct="1"/>
            <a:r>
              <a:rPr lang="en-US" altLang="zh-TW" sz="2800" smtClean="0"/>
              <a:t>CaSO</a:t>
            </a:r>
            <a:r>
              <a:rPr lang="en-US" altLang="zh-TW" sz="2800" baseline="-25000" smtClean="0"/>
              <a:t>4</a:t>
            </a:r>
            <a:r>
              <a:rPr lang="en-US" altLang="zh-TW" sz="2800" smtClean="0"/>
              <a:t>, PbSO</a:t>
            </a:r>
            <a:r>
              <a:rPr lang="en-US" altLang="zh-TW" sz="2800" baseline="-25000" smtClean="0"/>
              <a:t>4</a:t>
            </a:r>
            <a:r>
              <a:rPr lang="en-US" altLang="zh-TW" sz="2800" smtClean="0"/>
              <a:t>, BaSO</a:t>
            </a:r>
            <a:r>
              <a:rPr lang="en-US" altLang="zh-TW" sz="2800" baseline="-25000" smtClean="0"/>
              <a:t>4</a:t>
            </a:r>
            <a:r>
              <a:rPr lang="en-US" altLang="zh-TW" sz="2800" smtClean="0"/>
              <a:t> are insoluble, (s)</a:t>
            </a:r>
          </a:p>
          <a:p>
            <a:pPr marL="609600" indent="-609600" eaLnBrk="1" hangingPunct="1"/>
            <a:endParaRPr lang="en-US" altLang="zh-TW" sz="2800" smtClean="0"/>
          </a:p>
          <a:p>
            <a:pPr marL="609600" indent="-609600" eaLnBrk="1" hangingPunct="1"/>
            <a:endParaRPr lang="en-US" altLang="zh-TW" sz="2800" smtClean="0"/>
          </a:p>
          <a:p>
            <a:pPr marL="609600" indent="-609600" eaLnBrk="1" hangingPunct="1"/>
            <a:endParaRPr lang="en-US" altLang="zh-TW" sz="2800" smtClean="0"/>
          </a:p>
        </p:txBody>
      </p:sp>
      <p:sp>
        <p:nvSpPr>
          <p:cNvPr id="25603" name="Text Box 4"/>
          <p:cNvSpPr txBox="1">
            <a:spLocks noChangeArrowheads="1"/>
          </p:cNvSpPr>
          <p:nvPr/>
        </p:nvSpPr>
        <p:spPr bwMode="auto">
          <a:xfrm>
            <a:off x="4500563" y="6491288"/>
            <a:ext cx="27717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/>
          </a:p>
        </p:txBody>
      </p:sp>
      <p:sp>
        <p:nvSpPr>
          <p:cNvPr id="25604" name="Text Box 5"/>
          <p:cNvSpPr txBox="1">
            <a:spLocks noChangeArrowheads="1"/>
          </p:cNvSpPr>
          <p:nvPr/>
        </p:nvSpPr>
        <p:spPr bwMode="auto">
          <a:xfrm>
            <a:off x="539750" y="3789363"/>
            <a:ext cx="8243888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altLang="zh-TW" sz="3200"/>
              <a:t>All hydrogencarbonates are soluble ---(aq)</a:t>
            </a:r>
          </a:p>
          <a:p>
            <a:pPr eaLnBrk="1" hangingPunct="1">
              <a:spcBef>
                <a:spcPct val="50000"/>
              </a:spcBef>
            </a:pPr>
            <a:endParaRPr lang="en-US" altLang="zh-TW" sz="3200"/>
          </a:p>
        </p:txBody>
      </p:sp>
      <p:sp>
        <p:nvSpPr>
          <p:cNvPr id="25605" name="Text Box 6"/>
          <p:cNvSpPr txBox="1">
            <a:spLocks noChangeArrowheads="1"/>
          </p:cNvSpPr>
          <p:nvPr/>
        </p:nvSpPr>
        <p:spPr bwMode="auto">
          <a:xfrm>
            <a:off x="1619250" y="4797425"/>
            <a:ext cx="6913563" cy="1430338"/>
          </a:xfrm>
          <a:prstGeom prst="rect">
            <a:avLst/>
          </a:prstGeom>
          <a:solidFill>
            <a:srgbClr val="33CCCC"/>
          </a:solidFill>
          <a:ln w="57150" cmpd="thinThick">
            <a:solidFill>
              <a:srgbClr val="333399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800">
                <a:solidFill>
                  <a:schemeClr val="tx2"/>
                </a:solidFill>
              </a:rPr>
              <a:t>***Even though some compounds are soluble in water, we may use its solid form for a reaction.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Acids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7696200" cy="35734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zh-TW" smtClean="0"/>
              <a:t>In daily-life</a:t>
            </a:r>
          </a:p>
          <a:p>
            <a:pPr eaLnBrk="1" hangingPunct="1"/>
            <a:r>
              <a:rPr lang="en-US" altLang="zh-TW" smtClean="0"/>
              <a:t>Ethanoic acid( in vinegar) CH</a:t>
            </a:r>
            <a:r>
              <a:rPr lang="en-US" altLang="zh-TW" baseline="-25000" smtClean="0"/>
              <a:t>3</a:t>
            </a:r>
            <a:r>
              <a:rPr lang="en-US" altLang="zh-TW" smtClean="0"/>
              <a:t>COOH</a:t>
            </a:r>
          </a:p>
          <a:p>
            <a:pPr eaLnBrk="1" hangingPunct="1"/>
            <a:r>
              <a:rPr lang="en-US" altLang="zh-TW" smtClean="0"/>
              <a:t>Citric acid ( in fruit)</a:t>
            </a:r>
          </a:p>
          <a:p>
            <a:pPr eaLnBrk="1" hangingPunct="1"/>
            <a:r>
              <a:rPr lang="en-US" altLang="zh-TW" smtClean="0"/>
              <a:t>Carbonic acid ( in soft drink) H</a:t>
            </a:r>
            <a:r>
              <a:rPr lang="en-US" altLang="zh-TW" baseline="-25000" smtClean="0"/>
              <a:t>2</a:t>
            </a:r>
            <a:r>
              <a:rPr lang="en-US" altLang="zh-TW" smtClean="0"/>
              <a:t>CO</a:t>
            </a:r>
            <a:r>
              <a:rPr lang="en-US" altLang="zh-TW" baseline="-25000" smtClean="0"/>
              <a:t>3</a:t>
            </a:r>
          </a:p>
          <a:p>
            <a:pPr eaLnBrk="1" hangingPunct="1"/>
            <a:endParaRPr lang="en-US" altLang="zh-TW" baseline="-25000" smtClean="0"/>
          </a:p>
          <a:p>
            <a:pPr eaLnBrk="1" hangingPunct="1"/>
            <a:endParaRPr lang="en-US" altLang="zh-TW" baseline="-25000" smtClean="0"/>
          </a:p>
          <a:p>
            <a:pPr eaLnBrk="1" hangingPunct="1"/>
            <a:endParaRPr lang="en-US" altLang="zh-TW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0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0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381000" y="247650"/>
            <a:ext cx="8396288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0000"/>
              </a:lnSpc>
              <a:spcAft>
                <a:spcPct val="40000"/>
              </a:spcAft>
            </a:pPr>
            <a:r>
              <a:rPr lang="en-US" altLang="zh-TW" sz="2400" b="1">
                <a:solidFill>
                  <a:srgbClr val="CC3300"/>
                </a:solidFill>
                <a:latin typeface="Times New Roman" pitchFamily="18" charset="0"/>
              </a:rPr>
              <a:t>SULPHURIC  ACID  AND  NITRIC  ACID  IN  WATER</a:t>
            </a:r>
          </a:p>
        </p:txBody>
      </p:sp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81000" y="803275"/>
            <a:ext cx="8396288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algn="just" eaLnBrk="1" hangingPunct="1">
              <a:lnSpc>
                <a:spcPct val="120000"/>
              </a:lnSpc>
              <a:spcAft>
                <a:spcPct val="40000"/>
              </a:spcAft>
            </a:pPr>
            <a:r>
              <a:rPr lang="en-US" altLang="zh-TW" sz="2200" i="1">
                <a:latin typeface="Arial" pitchFamily="34" charset="0"/>
                <a:ea typeface="細明體" pitchFamily="49" charset="-120"/>
              </a:rPr>
              <a:t>Pure</a:t>
            </a:r>
            <a:r>
              <a:rPr lang="en-US" altLang="zh-TW" sz="2200">
                <a:latin typeface="Arial" pitchFamily="34" charset="0"/>
                <a:ea typeface="細明體" pitchFamily="49" charset="-120"/>
              </a:rPr>
              <a:t> sulphuric acid and nitric acid are </a:t>
            </a:r>
            <a:r>
              <a:rPr lang="en-US" altLang="zh-TW" sz="2200">
                <a:solidFill>
                  <a:schemeClr val="tx2"/>
                </a:solidFill>
                <a:latin typeface="Arial" pitchFamily="34" charset="0"/>
                <a:ea typeface="細明體" pitchFamily="49" charset="-120"/>
              </a:rPr>
              <a:t>colourless liquids</a:t>
            </a:r>
            <a:r>
              <a:rPr lang="en-US" altLang="zh-TW" sz="2200">
                <a:latin typeface="Arial" pitchFamily="34" charset="0"/>
                <a:ea typeface="細明體" pitchFamily="49" charset="-120"/>
              </a:rPr>
              <a:t>. They both consist of covalent </a:t>
            </a:r>
            <a:r>
              <a:rPr lang="en-US" altLang="zh-TW" sz="2200" i="1">
                <a:latin typeface="Arial" pitchFamily="34" charset="0"/>
                <a:ea typeface="細明體" pitchFamily="49" charset="-120"/>
              </a:rPr>
              <a:t>molecules</a:t>
            </a:r>
            <a:r>
              <a:rPr lang="en-US" altLang="zh-TW" sz="2200">
                <a:latin typeface="Arial" pitchFamily="34" charset="0"/>
                <a:ea typeface="細明體" pitchFamily="49" charset="-120"/>
              </a:rPr>
              <a:t>. When they dissolve in water, </a:t>
            </a:r>
            <a:r>
              <a:rPr lang="en-US" altLang="zh-TW" sz="2200" i="1">
                <a:solidFill>
                  <a:schemeClr val="tx2"/>
                </a:solidFill>
                <a:latin typeface="Arial" pitchFamily="34" charset="0"/>
                <a:ea typeface="細明體" pitchFamily="49" charset="-120"/>
              </a:rPr>
              <a:t>ions</a:t>
            </a:r>
            <a:r>
              <a:rPr lang="en-US" altLang="zh-TW" sz="2200">
                <a:latin typeface="Arial" pitchFamily="34" charset="0"/>
                <a:ea typeface="細明體" pitchFamily="49" charset="-120"/>
              </a:rPr>
              <a:t> are formed. Acids are also electrolytes.</a:t>
            </a:r>
          </a:p>
        </p:txBody>
      </p:sp>
      <p:sp>
        <p:nvSpPr>
          <p:cNvPr id="26628" name="Oval 4"/>
          <p:cNvSpPr>
            <a:spLocks noChangeArrowheads="1"/>
          </p:cNvSpPr>
          <p:nvPr/>
        </p:nvSpPr>
        <p:spPr bwMode="auto">
          <a:xfrm>
            <a:off x="381000" y="2444750"/>
            <a:ext cx="1601788" cy="1601788"/>
          </a:xfrm>
          <a:prstGeom prst="ellipse">
            <a:avLst/>
          </a:prstGeom>
          <a:gradFill rotWithShape="0">
            <a:gsLst>
              <a:gs pos="0">
                <a:srgbClr val="DFFFE9"/>
              </a:gs>
              <a:gs pos="100000">
                <a:srgbClr val="66FF99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7" dist="17961" dir="2700000">
              <a:srgbClr val="3D995C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altLang="zh-TW" sz="3000" b="1">
                <a:latin typeface="Arial" pitchFamily="34" charset="0"/>
                <a:ea typeface="細明體" pitchFamily="49" charset="-120"/>
              </a:rPr>
              <a:t>H</a:t>
            </a:r>
            <a:r>
              <a:rPr lang="en-US" altLang="zh-TW" sz="3000" b="1" baseline="-25000">
                <a:latin typeface="Arial" pitchFamily="34" charset="0"/>
                <a:ea typeface="細明體" pitchFamily="49" charset="-120"/>
              </a:rPr>
              <a:t>2</a:t>
            </a:r>
            <a:r>
              <a:rPr lang="en-US" altLang="zh-TW" sz="3000" b="1">
                <a:latin typeface="Arial" pitchFamily="34" charset="0"/>
                <a:ea typeface="細明體" pitchFamily="49" charset="-120"/>
              </a:rPr>
              <a:t>SO</a:t>
            </a:r>
            <a:r>
              <a:rPr lang="en-US" altLang="zh-TW" sz="3000" b="1" baseline="-25000">
                <a:latin typeface="Arial" pitchFamily="34" charset="0"/>
                <a:ea typeface="細明體" pitchFamily="49" charset="-120"/>
              </a:rPr>
              <a:t>4</a:t>
            </a:r>
            <a:r>
              <a:rPr lang="en-US" altLang="zh-TW" sz="3000" b="1">
                <a:latin typeface="Arial" pitchFamily="34" charset="0"/>
                <a:ea typeface="細明體" pitchFamily="49" charset="-120"/>
              </a:rPr>
              <a:t>(l)</a:t>
            </a:r>
          </a:p>
        </p:txBody>
      </p:sp>
      <p:sp>
        <p:nvSpPr>
          <p:cNvPr id="26629" name="AutoShape 5"/>
          <p:cNvSpPr>
            <a:spLocks noChangeArrowheads="1"/>
          </p:cNvSpPr>
          <p:nvPr/>
        </p:nvSpPr>
        <p:spPr bwMode="auto">
          <a:xfrm>
            <a:off x="3816350" y="3332163"/>
            <a:ext cx="1395413" cy="847725"/>
          </a:xfrm>
          <a:custGeom>
            <a:avLst/>
            <a:gdLst>
              <a:gd name="T0" fmla="*/ 67610336 w 21600"/>
              <a:gd name="T1" fmla="*/ 0 h 21600"/>
              <a:gd name="T2" fmla="*/ 0 w 21600"/>
              <a:gd name="T3" fmla="*/ 16635150 h 21600"/>
              <a:gd name="T4" fmla="*/ 67610336 w 21600"/>
              <a:gd name="T5" fmla="*/ 33270261 h 21600"/>
              <a:gd name="T6" fmla="*/ 90147103 w 21600"/>
              <a:gd name="T7" fmla="*/ 1663515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gradFill rotWithShape="0">
            <a:gsLst>
              <a:gs pos="0">
                <a:srgbClr val="FFCCFF"/>
              </a:gs>
              <a:gs pos="100000">
                <a:srgbClr val="FF3D9E"/>
              </a:gs>
            </a:gsLst>
            <a:lin ang="0" scaled="1"/>
          </a:gradFill>
          <a:ln>
            <a:noFill/>
          </a:ln>
          <a:effectLst>
            <a:prstShdw prst="shdw17" dist="17961" dir="2700000">
              <a:srgbClr val="99255F"/>
            </a:prstShdw>
          </a:effectLst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30" name="AutoShape 6"/>
          <p:cNvSpPr>
            <a:spLocks noChangeArrowheads="1"/>
          </p:cNvSpPr>
          <p:nvPr/>
        </p:nvSpPr>
        <p:spPr bwMode="auto">
          <a:xfrm>
            <a:off x="1887538" y="3946525"/>
            <a:ext cx="596900" cy="596900"/>
          </a:xfrm>
          <a:prstGeom prst="plus">
            <a:avLst>
              <a:gd name="adj" fmla="val 39065"/>
            </a:avLst>
          </a:prstGeom>
          <a:solidFill>
            <a:srgbClr val="993300"/>
          </a:solidFill>
          <a:ln>
            <a:noFill/>
          </a:ln>
          <a:effectLst>
            <a:prstShdw prst="shdw17" dist="17961" dir="2700000">
              <a:srgbClr val="5C1F00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31" name="Oval 7"/>
          <p:cNvSpPr>
            <a:spLocks noChangeArrowheads="1"/>
          </p:cNvSpPr>
          <p:nvPr/>
        </p:nvSpPr>
        <p:spPr bwMode="auto">
          <a:xfrm>
            <a:off x="5348288" y="3130550"/>
            <a:ext cx="1333500" cy="1409700"/>
          </a:xfrm>
          <a:prstGeom prst="ellipse">
            <a:avLst/>
          </a:prstGeom>
          <a:gradFill rotWithShape="0">
            <a:gsLst>
              <a:gs pos="0">
                <a:srgbClr val="FFFFE9"/>
              </a:gs>
              <a:gs pos="100000">
                <a:srgbClr val="FFFF99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7" dist="17961" dir="2700000">
              <a:srgbClr val="99995C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altLang="zh-TW" sz="3000" b="1">
                <a:latin typeface="Arial" pitchFamily="34" charset="0"/>
                <a:ea typeface="細明體" pitchFamily="49" charset="-120"/>
              </a:rPr>
              <a:t>H</a:t>
            </a:r>
            <a:r>
              <a:rPr lang="en-US" altLang="zh-TW" sz="3000" b="1" baseline="40000">
                <a:latin typeface="Arial" pitchFamily="34" charset="0"/>
                <a:ea typeface="細明體" pitchFamily="49" charset="-120"/>
              </a:rPr>
              <a:t>+</a:t>
            </a:r>
            <a:r>
              <a:rPr lang="en-US" altLang="zh-TW" sz="3000" b="1">
                <a:latin typeface="Arial" pitchFamily="34" charset="0"/>
                <a:ea typeface="細明體" pitchFamily="49" charset="-120"/>
              </a:rPr>
              <a:t>(aq)</a:t>
            </a:r>
            <a:endParaRPr lang="en-US" altLang="zh-TW" sz="3000" b="1" baseline="40000">
              <a:latin typeface="Arial" pitchFamily="34" charset="0"/>
              <a:ea typeface="細明體" pitchFamily="49" charset="-120"/>
            </a:endParaRPr>
          </a:p>
        </p:txBody>
      </p:sp>
      <p:sp>
        <p:nvSpPr>
          <p:cNvPr id="26632" name="Oval 8"/>
          <p:cNvSpPr>
            <a:spLocks noChangeArrowheads="1"/>
          </p:cNvSpPr>
          <p:nvPr/>
        </p:nvSpPr>
        <p:spPr bwMode="auto">
          <a:xfrm>
            <a:off x="6888163" y="3613150"/>
            <a:ext cx="1884362" cy="1770063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100000">
                <a:srgbClr val="00CCFF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7" dist="17961" dir="2700000">
              <a:srgbClr val="007A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altLang="zh-TW" sz="3000" b="1">
                <a:latin typeface="Arial" pitchFamily="34" charset="0"/>
                <a:ea typeface="細明體" pitchFamily="49" charset="-120"/>
              </a:rPr>
              <a:t>SO</a:t>
            </a:r>
            <a:r>
              <a:rPr lang="en-US" altLang="zh-TW" sz="3000" b="1" baseline="-25000">
                <a:latin typeface="Arial" pitchFamily="34" charset="0"/>
                <a:ea typeface="細明體" pitchFamily="49" charset="-120"/>
              </a:rPr>
              <a:t>4</a:t>
            </a:r>
            <a:r>
              <a:rPr lang="en-US" altLang="zh-TW" sz="3000" b="1" baseline="30000">
                <a:latin typeface="Arial" pitchFamily="34" charset="0"/>
                <a:ea typeface="細明體" pitchFamily="49" charset="-120"/>
              </a:rPr>
              <a:t>2</a:t>
            </a:r>
            <a:r>
              <a:rPr lang="en-US" altLang="zh-TW" sz="3000" b="1" baseline="30000">
                <a:latin typeface="Symbol" pitchFamily="18" charset="2"/>
                <a:ea typeface="細明體" pitchFamily="49" charset="-120"/>
              </a:rPr>
              <a:t>-</a:t>
            </a:r>
            <a:r>
              <a:rPr lang="en-US" altLang="zh-TW" sz="3000" b="1">
                <a:latin typeface="Arial" pitchFamily="34" charset="0"/>
                <a:ea typeface="細明體" pitchFamily="49" charset="-120"/>
              </a:rPr>
              <a:t>(aq)</a:t>
            </a:r>
          </a:p>
        </p:txBody>
      </p:sp>
      <p:sp>
        <p:nvSpPr>
          <p:cNvPr id="26633" name="Oval 9"/>
          <p:cNvSpPr>
            <a:spLocks noChangeArrowheads="1"/>
          </p:cNvSpPr>
          <p:nvPr/>
        </p:nvSpPr>
        <p:spPr bwMode="auto">
          <a:xfrm>
            <a:off x="6615113" y="2055813"/>
            <a:ext cx="1428750" cy="1409700"/>
          </a:xfrm>
          <a:prstGeom prst="ellipse">
            <a:avLst/>
          </a:prstGeom>
          <a:gradFill rotWithShape="0">
            <a:gsLst>
              <a:gs pos="0">
                <a:srgbClr val="FFFFF6"/>
              </a:gs>
              <a:gs pos="100000">
                <a:srgbClr val="FFFF99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7" dist="17961" dir="2700000">
              <a:srgbClr val="99995C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altLang="zh-TW" sz="3000" b="1">
                <a:latin typeface="Arial" pitchFamily="34" charset="0"/>
                <a:ea typeface="細明體" pitchFamily="49" charset="-120"/>
              </a:rPr>
              <a:t>H</a:t>
            </a:r>
            <a:r>
              <a:rPr lang="en-US" altLang="zh-TW" sz="3000" b="1" baseline="40000">
                <a:latin typeface="Arial" pitchFamily="34" charset="0"/>
                <a:ea typeface="細明體" pitchFamily="49" charset="-120"/>
              </a:rPr>
              <a:t>+</a:t>
            </a:r>
            <a:r>
              <a:rPr lang="en-US" altLang="zh-TW" sz="3000" b="1">
                <a:latin typeface="Arial" pitchFamily="34" charset="0"/>
                <a:ea typeface="細明體" pitchFamily="49" charset="-120"/>
              </a:rPr>
              <a:t>(aq)</a:t>
            </a:r>
            <a:endParaRPr lang="en-US" altLang="zh-TW" sz="4800" b="1">
              <a:latin typeface="Arial" pitchFamily="34" charset="0"/>
              <a:ea typeface="細明體" pitchFamily="49" charset="-120"/>
            </a:endParaRPr>
          </a:p>
        </p:txBody>
      </p:sp>
      <p:sp>
        <p:nvSpPr>
          <p:cNvPr id="49162" name="Text Box 10"/>
          <p:cNvSpPr txBox="1">
            <a:spLocks noChangeArrowheads="1"/>
          </p:cNvSpPr>
          <p:nvPr/>
        </p:nvSpPr>
        <p:spPr bwMode="auto">
          <a:xfrm>
            <a:off x="1797050" y="5168900"/>
            <a:ext cx="2954338" cy="519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800" b="1">
                <a:solidFill>
                  <a:schemeClr val="accent2"/>
                </a:solidFill>
                <a:latin typeface="Arial" charset="0"/>
              </a:rPr>
              <a:t>water molecules</a:t>
            </a:r>
          </a:p>
        </p:txBody>
      </p:sp>
      <p:grpSp>
        <p:nvGrpSpPr>
          <p:cNvPr id="26635" name="Group 11"/>
          <p:cNvGrpSpPr>
            <a:grpSpLocks/>
          </p:cNvGrpSpPr>
          <p:nvPr/>
        </p:nvGrpSpPr>
        <p:grpSpPr bwMode="auto">
          <a:xfrm>
            <a:off x="2555875" y="3733800"/>
            <a:ext cx="1090613" cy="1498600"/>
            <a:chOff x="1802" y="2352"/>
            <a:chExt cx="687" cy="944"/>
          </a:xfrm>
        </p:grpSpPr>
        <p:sp>
          <p:nvSpPr>
            <p:cNvPr id="26636" name="Oval 12"/>
            <p:cNvSpPr>
              <a:spLocks noChangeArrowheads="1"/>
            </p:cNvSpPr>
            <p:nvPr/>
          </p:nvSpPr>
          <p:spPr bwMode="auto">
            <a:xfrm>
              <a:off x="1802" y="2991"/>
              <a:ext cx="239" cy="245"/>
            </a:xfrm>
            <a:prstGeom prst="ellipse">
              <a:avLst/>
            </a:prstGeom>
            <a:gradFill rotWithShape="0">
              <a:gsLst>
                <a:gs pos="0">
                  <a:srgbClr val="00FFFF"/>
                </a:gs>
                <a:gs pos="100000">
                  <a:srgbClr val="FFFFFF"/>
                </a:gs>
              </a:gsLst>
              <a:path path="rect">
                <a:fillToRect t="100000" r="100000"/>
              </a:path>
            </a:gradFill>
            <a:ln>
              <a:noFill/>
            </a:ln>
            <a:effectLst>
              <a:prstShdw prst="shdw17" dist="17961" dir="2700000">
                <a:srgbClr val="009999"/>
              </a:prst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37" name="Oval 13"/>
            <p:cNvSpPr>
              <a:spLocks noChangeArrowheads="1"/>
            </p:cNvSpPr>
            <p:nvPr/>
          </p:nvSpPr>
          <p:spPr bwMode="auto">
            <a:xfrm>
              <a:off x="1969" y="2796"/>
              <a:ext cx="239" cy="245"/>
            </a:xfrm>
            <a:prstGeom prst="ellipse">
              <a:avLst/>
            </a:prstGeom>
            <a:gradFill rotWithShape="0">
              <a:gsLst>
                <a:gs pos="0">
                  <a:srgbClr val="00FFFF"/>
                </a:gs>
                <a:gs pos="100000">
                  <a:srgbClr val="FFFFFF"/>
                </a:gs>
              </a:gsLst>
              <a:path path="rect">
                <a:fillToRect t="100000" r="100000"/>
              </a:path>
            </a:gradFill>
            <a:ln>
              <a:noFill/>
            </a:ln>
            <a:effectLst>
              <a:prstShdw prst="shdw17" dist="17961" dir="2700000">
                <a:srgbClr val="009999"/>
              </a:prst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38" name="Oval 14"/>
            <p:cNvSpPr>
              <a:spLocks noChangeArrowheads="1"/>
            </p:cNvSpPr>
            <p:nvPr/>
          </p:nvSpPr>
          <p:spPr bwMode="auto">
            <a:xfrm>
              <a:off x="2250" y="2784"/>
              <a:ext cx="239" cy="245"/>
            </a:xfrm>
            <a:prstGeom prst="ellipse">
              <a:avLst/>
            </a:prstGeom>
            <a:gradFill rotWithShape="0">
              <a:gsLst>
                <a:gs pos="0">
                  <a:srgbClr val="00FFFF"/>
                </a:gs>
                <a:gs pos="100000">
                  <a:srgbClr val="FFFFFF"/>
                </a:gs>
              </a:gsLst>
              <a:path path="rect">
                <a:fillToRect t="100000" r="100000"/>
              </a:path>
            </a:gradFill>
            <a:ln>
              <a:noFill/>
            </a:ln>
            <a:effectLst>
              <a:prstShdw prst="shdw17" dist="17961" dir="2700000">
                <a:srgbClr val="009999"/>
              </a:prst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39" name="Oval 15"/>
            <p:cNvSpPr>
              <a:spLocks noChangeArrowheads="1"/>
            </p:cNvSpPr>
            <p:nvPr/>
          </p:nvSpPr>
          <p:spPr bwMode="auto">
            <a:xfrm>
              <a:off x="2179" y="3051"/>
              <a:ext cx="239" cy="245"/>
            </a:xfrm>
            <a:prstGeom prst="ellipse">
              <a:avLst/>
            </a:prstGeom>
            <a:gradFill rotWithShape="0">
              <a:gsLst>
                <a:gs pos="0">
                  <a:srgbClr val="00FFFF"/>
                </a:gs>
                <a:gs pos="100000">
                  <a:srgbClr val="FFFFFF"/>
                </a:gs>
              </a:gsLst>
              <a:path path="rect">
                <a:fillToRect t="100000" r="100000"/>
              </a:path>
            </a:gradFill>
            <a:ln>
              <a:noFill/>
            </a:ln>
            <a:effectLst>
              <a:prstShdw prst="shdw17" dist="17961" dir="2700000">
                <a:srgbClr val="009999"/>
              </a:prst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40" name="Oval 16"/>
            <p:cNvSpPr>
              <a:spLocks noChangeArrowheads="1"/>
            </p:cNvSpPr>
            <p:nvPr/>
          </p:nvSpPr>
          <p:spPr bwMode="auto">
            <a:xfrm>
              <a:off x="2045" y="2352"/>
              <a:ext cx="239" cy="245"/>
            </a:xfrm>
            <a:prstGeom prst="ellipse">
              <a:avLst/>
            </a:prstGeom>
            <a:gradFill rotWithShape="0">
              <a:gsLst>
                <a:gs pos="0">
                  <a:srgbClr val="00FFFF"/>
                </a:gs>
                <a:gs pos="100000">
                  <a:srgbClr val="FFFFFF"/>
                </a:gs>
              </a:gsLst>
              <a:path path="rect">
                <a:fillToRect t="100000" r="100000"/>
              </a:path>
            </a:gradFill>
            <a:ln>
              <a:noFill/>
            </a:ln>
            <a:effectLst>
              <a:prstShdw prst="shdw17" dist="17961" dir="2700000">
                <a:srgbClr val="009999"/>
              </a:prst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Oval 3"/>
          <p:cNvSpPr>
            <a:spLocks noChangeArrowheads="1"/>
          </p:cNvSpPr>
          <p:nvPr/>
        </p:nvSpPr>
        <p:spPr bwMode="auto">
          <a:xfrm>
            <a:off x="381000" y="490538"/>
            <a:ext cx="2027238" cy="2027237"/>
          </a:xfrm>
          <a:prstGeom prst="ellipse">
            <a:avLst/>
          </a:prstGeom>
          <a:gradFill rotWithShape="0">
            <a:gsLst>
              <a:gs pos="0">
                <a:srgbClr val="E9E9FF"/>
              </a:gs>
              <a:gs pos="100000">
                <a:srgbClr val="B5B5FF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7" dist="17961" dir="2700000">
              <a:srgbClr val="6D6D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altLang="zh-TW" sz="4200" b="1">
                <a:latin typeface="Arial" pitchFamily="34" charset="0"/>
                <a:ea typeface="細明體" pitchFamily="49" charset="-120"/>
              </a:rPr>
              <a:t>HNO</a:t>
            </a:r>
            <a:r>
              <a:rPr lang="en-US" altLang="zh-TW" sz="4200" b="1" baseline="-25000">
                <a:latin typeface="Arial" pitchFamily="34" charset="0"/>
                <a:ea typeface="細明體" pitchFamily="49" charset="-120"/>
              </a:rPr>
              <a:t>3</a:t>
            </a:r>
            <a:r>
              <a:rPr lang="en-US" altLang="zh-TW" sz="4200" b="1">
                <a:latin typeface="Arial" pitchFamily="34" charset="0"/>
                <a:ea typeface="細明體" pitchFamily="49" charset="-120"/>
              </a:rPr>
              <a:t>(l)</a:t>
            </a:r>
          </a:p>
        </p:txBody>
      </p:sp>
      <p:sp>
        <p:nvSpPr>
          <p:cNvPr id="27651" name="AutoShape 4"/>
          <p:cNvSpPr>
            <a:spLocks noChangeArrowheads="1"/>
          </p:cNvSpPr>
          <p:nvPr/>
        </p:nvSpPr>
        <p:spPr bwMode="auto">
          <a:xfrm>
            <a:off x="3943350" y="2390775"/>
            <a:ext cx="1841500" cy="915988"/>
          </a:xfrm>
          <a:custGeom>
            <a:avLst/>
            <a:gdLst>
              <a:gd name="T0" fmla="*/ 117747300 w 21600"/>
              <a:gd name="T1" fmla="*/ 0 h 21600"/>
              <a:gd name="T2" fmla="*/ 0 w 21600"/>
              <a:gd name="T3" fmla="*/ 19422082 h 21600"/>
              <a:gd name="T4" fmla="*/ 117747300 w 21600"/>
              <a:gd name="T5" fmla="*/ 38844164 h 21600"/>
              <a:gd name="T6" fmla="*/ 156996386 w 21600"/>
              <a:gd name="T7" fmla="*/ 19422082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gradFill rotWithShape="0">
            <a:gsLst>
              <a:gs pos="0">
                <a:srgbClr val="FFCC66"/>
              </a:gs>
              <a:gs pos="100000">
                <a:srgbClr val="FF9933"/>
              </a:gs>
            </a:gsLst>
            <a:lin ang="0" scaled="1"/>
          </a:gradFill>
          <a:ln>
            <a:noFill/>
          </a:ln>
          <a:effectLst>
            <a:prstShdw prst="shdw17" dist="17961" dir="13500000">
              <a:srgbClr val="995C1F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lgDashDot"/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2" name="Oval 5"/>
          <p:cNvSpPr>
            <a:spLocks noChangeArrowheads="1"/>
          </p:cNvSpPr>
          <p:nvPr/>
        </p:nvSpPr>
        <p:spPr bwMode="auto">
          <a:xfrm>
            <a:off x="6678613" y="608013"/>
            <a:ext cx="2065337" cy="2065337"/>
          </a:xfrm>
          <a:prstGeom prst="ellipse">
            <a:avLst/>
          </a:prstGeom>
          <a:gradFill rotWithShape="0">
            <a:gsLst>
              <a:gs pos="0">
                <a:srgbClr val="FFD1E3"/>
              </a:gs>
              <a:gs pos="100000">
                <a:srgbClr val="FF0066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7" dist="17961" dir="2700000">
              <a:srgbClr val="99003D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altLang="zh-TW" sz="4200" b="1">
                <a:latin typeface="Arial" pitchFamily="34" charset="0"/>
                <a:ea typeface="細明體" pitchFamily="49" charset="-120"/>
              </a:rPr>
              <a:t>H</a:t>
            </a:r>
            <a:r>
              <a:rPr lang="en-US" altLang="zh-TW" sz="4200" b="1" baseline="40000">
                <a:latin typeface="Arial" pitchFamily="34" charset="0"/>
                <a:ea typeface="細明體" pitchFamily="49" charset="-120"/>
              </a:rPr>
              <a:t>+ </a:t>
            </a:r>
            <a:r>
              <a:rPr lang="en-US" altLang="zh-TW" sz="4200" b="1">
                <a:latin typeface="Arial" pitchFamily="34" charset="0"/>
                <a:ea typeface="細明體" pitchFamily="49" charset="-120"/>
              </a:rPr>
              <a:t>(aq)</a:t>
            </a:r>
            <a:endParaRPr lang="en-US" altLang="zh-TW" sz="11900" b="1" baseline="40000">
              <a:latin typeface="Arial" pitchFamily="34" charset="0"/>
              <a:ea typeface="細明體" pitchFamily="49" charset="-120"/>
            </a:endParaRPr>
          </a:p>
        </p:txBody>
      </p:sp>
      <p:sp>
        <p:nvSpPr>
          <p:cNvPr id="27653" name="Oval 6"/>
          <p:cNvSpPr>
            <a:spLocks noChangeAspect="1" noChangeArrowheads="1"/>
          </p:cNvSpPr>
          <p:nvPr/>
        </p:nvSpPr>
        <p:spPr bwMode="auto">
          <a:xfrm>
            <a:off x="5680075" y="2668588"/>
            <a:ext cx="2320925" cy="2265362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100000">
                <a:srgbClr val="00CCFF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7" dist="17961" dir="2700000">
              <a:srgbClr val="007A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altLang="zh-TW" sz="4200" b="1">
                <a:latin typeface="Arial" pitchFamily="34" charset="0"/>
                <a:ea typeface="細明體" pitchFamily="49" charset="-120"/>
              </a:rPr>
              <a:t>NO</a:t>
            </a:r>
            <a:r>
              <a:rPr lang="en-US" altLang="zh-TW" sz="4200" b="1" baseline="-25000">
                <a:latin typeface="Arial" pitchFamily="34" charset="0"/>
                <a:ea typeface="細明體" pitchFamily="49" charset="-120"/>
              </a:rPr>
              <a:t>3</a:t>
            </a:r>
            <a:r>
              <a:rPr lang="en-US" altLang="zh-TW" sz="4200" b="1" baseline="50000">
                <a:latin typeface="Symbol" pitchFamily="18" charset="2"/>
                <a:ea typeface="細明體" pitchFamily="49" charset="-120"/>
              </a:rPr>
              <a:t>-</a:t>
            </a:r>
            <a:r>
              <a:rPr lang="en-US" altLang="zh-TW" sz="4200" b="1">
                <a:latin typeface="Arial" pitchFamily="34" charset="0"/>
                <a:ea typeface="細明體" pitchFamily="49" charset="-120"/>
              </a:rPr>
              <a:t>(aq)</a:t>
            </a:r>
            <a:endParaRPr lang="en-US" altLang="zh-TW" sz="3800" b="1">
              <a:latin typeface="Arial" pitchFamily="34" charset="0"/>
              <a:ea typeface="細明體" pitchFamily="49" charset="-120"/>
            </a:endParaRPr>
          </a:p>
        </p:txBody>
      </p:sp>
      <p:sp>
        <p:nvSpPr>
          <p:cNvPr id="27654" name="AutoShape 8"/>
          <p:cNvSpPr>
            <a:spLocks noChangeArrowheads="1"/>
          </p:cNvSpPr>
          <p:nvPr/>
        </p:nvSpPr>
        <p:spPr bwMode="auto">
          <a:xfrm>
            <a:off x="1539875" y="2917825"/>
            <a:ext cx="596900" cy="596900"/>
          </a:xfrm>
          <a:prstGeom prst="plus">
            <a:avLst>
              <a:gd name="adj" fmla="val 39065"/>
            </a:avLst>
          </a:prstGeom>
          <a:solidFill>
            <a:srgbClr val="993300"/>
          </a:solidFill>
          <a:ln>
            <a:noFill/>
          </a:ln>
          <a:effectLst>
            <a:prstShdw prst="shdw17" dist="17961" dir="2700000">
              <a:srgbClr val="5C1F00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09" name="Text Box 9"/>
          <p:cNvSpPr txBox="1">
            <a:spLocks noChangeArrowheads="1"/>
          </p:cNvSpPr>
          <p:nvPr/>
        </p:nvSpPr>
        <p:spPr bwMode="auto">
          <a:xfrm>
            <a:off x="1449388" y="4140200"/>
            <a:ext cx="2954337" cy="519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800" b="1">
                <a:solidFill>
                  <a:schemeClr val="accent2"/>
                </a:solidFill>
                <a:latin typeface="Arial" charset="0"/>
              </a:rPr>
              <a:t>water molecules</a:t>
            </a:r>
          </a:p>
        </p:txBody>
      </p:sp>
      <p:grpSp>
        <p:nvGrpSpPr>
          <p:cNvPr id="27656" name="Group 10"/>
          <p:cNvGrpSpPr>
            <a:grpSpLocks/>
          </p:cNvGrpSpPr>
          <p:nvPr/>
        </p:nvGrpSpPr>
        <p:grpSpPr bwMode="auto">
          <a:xfrm>
            <a:off x="2208213" y="2705100"/>
            <a:ext cx="1090612" cy="1498600"/>
            <a:chOff x="1802" y="2352"/>
            <a:chExt cx="687" cy="944"/>
          </a:xfrm>
        </p:grpSpPr>
        <p:sp>
          <p:nvSpPr>
            <p:cNvPr id="27657" name="Oval 11"/>
            <p:cNvSpPr>
              <a:spLocks noChangeArrowheads="1"/>
            </p:cNvSpPr>
            <p:nvPr/>
          </p:nvSpPr>
          <p:spPr bwMode="auto">
            <a:xfrm>
              <a:off x="1802" y="2991"/>
              <a:ext cx="239" cy="245"/>
            </a:xfrm>
            <a:prstGeom prst="ellipse">
              <a:avLst/>
            </a:prstGeom>
            <a:gradFill rotWithShape="0">
              <a:gsLst>
                <a:gs pos="0">
                  <a:srgbClr val="00FFFF"/>
                </a:gs>
                <a:gs pos="100000">
                  <a:srgbClr val="FFFFFF"/>
                </a:gs>
              </a:gsLst>
              <a:path path="rect">
                <a:fillToRect t="100000" r="100000"/>
              </a:path>
            </a:gradFill>
            <a:ln>
              <a:noFill/>
            </a:ln>
            <a:effectLst>
              <a:prstShdw prst="shdw17" dist="17961" dir="2700000">
                <a:srgbClr val="009999"/>
              </a:prst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58" name="Oval 12"/>
            <p:cNvSpPr>
              <a:spLocks noChangeArrowheads="1"/>
            </p:cNvSpPr>
            <p:nvPr/>
          </p:nvSpPr>
          <p:spPr bwMode="auto">
            <a:xfrm>
              <a:off x="1969" y="2796"/>
              <a:ext cx="239" cy="245"/>
            </a:xfrm>
            <a:prstGeom prst="ellipse">
              <a:avLst/>
            </a:prstGeom>
            <a:gradFill rotWithShape="0">
              <a:gsLst>
                <a:gs pos="0">
                  <a:srgbClr val="00FFFF"/>
                </a:gs>
                <a:gs pos="100000">
                  <a:srgbClr val="FFFFFF"/>
                </a:gs>
              </a:gsLst>
              <a:path path="rect">
                <a:fillToRect t="100000" r="100000"/>
              </a:path>
            </a:gradFill>
            <a:ln>
              <a:noFill/>
            </a:ln>
            <a:effectLst>
              <a:prstShdw prst="shdw17" dist="17961" dir="2700000">
                <a:srgbClr val="009999"/>
              </a:prst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59" name="Oval 13"/>
            <p:cNvSpPr>
              <a:spLocks noChangeArrowheads="1"/>
            </p:cNvSpPr>
            <p:nvPr/>
          </p:nvSpPr>
          <p:spPr bwMode="auto">
            <a:xfrm>
              <a:off x="2250" y="2784"/>
              <a:ext cx="239" cy="245"/>
            </a:xfrm>
            <a:prstGeom prst="ellipse">
              <a:avLst/>
            </a:prstGeom>
            <a:gradFill rotWithShape="0">
              <a:gsLst>
                <a:gs pos="0">
                  <a:srgbClr val="00FFFF"/>
                </a:gs>
                <a:gs pos="100000">
                  <a:srgbClr val="FFFFFF"/>
                </a:gs>
              </a:gsLst>
              <a:path path="rect">
                <a:fillToRect t="100000" r="100000"/>
              </a:path>
            </a:gradFill>
            <a:ln>
              <a:noFill/>
            </a:ln>
            <a:effectLst>
              <a:prstShdw prst="shdw17" dist="17961" dir="2700000">
                <a:srgbClr val="009999"/>
              </a:prst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60" name="Oval 14"/>
            <p:cNvSpPr>
              <a:spLocks noChangeArrowheads="1"/>
            </p:cNvSpPr>
            <p:nvPr/>
          </p:nvSpPr>
          <p:spPr bwMode="auto">
            <a:xfrm>
              <a:off x="2179" y="3051"/>
              <a:ext cx="239" cy="245"/>
            </a:xfrm>
            <a:prstGeom prst="ellipse">
              <a:avLst/>
            </a:prstGeom>
            <a:gradFill rotWithShape="0">
              <a:gsLst>
                <a:gs pos="0">
                  <a:srgbClr val="00FFFF"/>
                </a:gs>
                <a:gs pos="100000">
                  <a:srgbClr val="FFFFFF"/>
                </a:gs>
              </a:gsLst>
              <a:path path="rect">
                <a:fillToRect t="100000" r="100000"/>
              </a:path>
            </a:gradFill>
            <a:ln>
              <a:noFill/>
            </a:ln>
            <a:effectLst>
              <a:prstShdw prst="shdw17" dist="17961" dir="2700000">
                <a:srgbClr val="009999"/>
              </a:prst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61" name="Oval 15"/>
            <p:cNvSpPr>
              <a:spLocks noChangeArrowheads="1"/>
            </p:cNvSpPr>
            <p:nvPr/>
          </p:nvSpPr>
          <p:spPr bwMode="auto">
            <a:xfrm>
              <a:off x="2045" y="2352"/>
              <a:ext cx="239" cy="245"/>
            </a:xfrm>
            <a:prstGeom prst="ellipse">
              <a:avLst/>
            </a:prstGeom>
            <a:gradFill rotWithShape="0">
              <a:gsLst>
                <a:gs pos="0">
                  <a:srgbClr val="00FFFF"/>
                </a:gs>
                <a:gs pos="100000">
                  <a:srgbClr val="FFFFFF"/>
                </a:gs>
              </a:gsLst>
              <a:path path="rect">
                <a:fillToRect t="100000" r="100000"/>
              </a:path>
            </a:gradFill>
            <a:ln>
              <a:noFill/>
            </a:ln>
            <a:effectLst>
              <a:prstShdw prst="shdw17" dist="17961" dir="2700000">
                <a:srgbClr val="009999"/>
              </a:prst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0" y="549275"/>
            <a:ext cx="8351838" cy="5746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zh-TW" sz="2400" smtClean="0"/>
              <a:t>When acid molecules dissolve in water, ions are formed.</a:t>
            </a:r>
          </a:p>
          <a:p>
            <a:pPr eaLnBrk="1" hangingPunct="1">
              <a:lnSpc>
                <a:spcPct val="90000"/>
              </a:lnSpc>
            </a:pPr>
            <a:endParaRPr lang="en-US" altLang="zh-TW" sz="2400" smtClean="0"/>
          </a:p>
        </p:txBody>
      </p:sp>
      <p:sp>
        <p:nvSpPr>
          <p:cNvPr id="28675" name="Line 6"/>
          <p:cNvSpPr>
            <a:spLocks noChangeShapeType="1"/>
          </p:cNvSpPr>
          <p:nvPr/>
        </p:nvSpPr>
        <p:spPr bwMode="auto">
          <a:xfrm>
            <a:off x="468313" y="1341438"/>
            <a:ext cx="11509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76" name="Text Box 7"/>
          <p:cNvSpPr txBox="1">
            <a:spLocks noChangeArrowheads="1"/>
          </p:cNvSpPr>
          <p:nvPr/>
        </p:nvSpPr>
        <p:spPr bwMode="auto">
          <a:xfrm>
            <a:off x="1763713" y="981075"/>
            <a:ext cx="244951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3600" b="1">
                <a:solidFill>
                  <a:schemeClr val="hlink"/>
                </a:solidFill>
                <a:latin typeface="Arial" pitchFamily="34" charset="0"/>
              </a:rPr>
              <a:t>ionization</a:t>
            </a:r>
          </a:p>
        </p:txBody>
      </p:sp>
      <p:sp>
        <p:nvSpPr>
          <p:cNvPr id="55304" name="Text Box 8"/>
          <p:cNvSpPr txBox="1">
            <a:spLocks noChangeArrowheads="1"/>
          </p:cNvSpPr>
          <p:nvPr/>
        </p:nvSpPr>
        <p:spPr bwMode="auto">
          <a:xfrm>
            <a:off x="4859338" y="1844675"/>
            <a:ext cx="30956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800"/>
              <a:t>H</a:t>
            </a:r>
            <a:r>
              <a:rPr lang="en-US" altLang="zh-TW" sz="2800" baseline="30000"/>
              <a:t>+ </a:t>
            </a:r>
            <a:r>
              <a:rPr lang="en-US" altLang="zh-TW" sz="2800"/>
              <a:t>(aq) + Cl</a:t>
            </a:r>
            <a:r>
              <a:rPr lang="en-US" altLang="zh-TW" sz="2800" baseline="40000"/>
              <a:t>-</a:t>
            </a:r>
            <a:r>
              <a:rPr lang="en-US" altLang="zh-TW" sz="2800" baseline="30000"/>
              <a:t> </a:t>
            </a:r>
            <a:r>
              <a:rPr lang="en-US" altLang="zh-TW" sz="2800"/>
              <a:t>(aq) </a:t>
            </a:r>
          </a:p>
        </p:txBody>
      </p:sp>
      <p:sp>
        <p:nvSpPr>
          <p:cNvPr id="28678" name="Line 9"/>
          <p:cNvSpPr>
            <a:spLocks noChangeShapeType="1"/>
          </p:cNvSpPr>
          <p:nvPr/>
        </p:nvSpPr>
        <p:spPr bwMode="auto">
          <a:xfrm>
            <a:off x="3708400" y="2133600"/>
            <a:ext cx="10810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5306" name="Text Box 10"/>
          <p:cNvSpPr txBox="1">
            <a:spLocks noChangeArrowheads="1"/>
          </p:cNvSpPr>
          <p:nvPr/>
        </p:nvSpPr>
        <p:spPr bwMode="auto">
          <a:xfrm>
            <a:off x="4643438" y="2492375"/>
            <a:ext cx="36734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800"/>
              <a:t>2H</a:t>
            </a:r>
            <a:r>
              <a:rPr lang="en-US" altLang="zh-TW" sz="2800" baseline="30000"/>
              <a:t>+ </a:t>
            </a:r>
            <a:r>
              <a:rPr lang="en-US" altLang="zh-TW" sz="2800"/>
              <a:t>(aq) + SO</a:t>
            </a:r>
            <a:r>
              <a:rPr lang="en-US" altLang="zh-TW" sz="2800" baseline="-25000"/>
              <a:t>4</a:t>
            </a:r>
            <a:r>
              <a:rPr lang="en-US" altLang="zh-TW" sz="2800" baseline="30000"/>
              <a:t>2</a:t>
            </a:r>
            <a:r>
              <a:rPr lang="en-US" altLang="zh-TW" sz="2800" baseline="40000"/>
              <a:t>-</a:t>
            </a:r>
            <a:r>
              <a:rPr lang="en-US" altLang="zh-TW" sz="2800" baseline="30000"/>
              <a:t> </a:t>
            </a:r>
            <a:r>
              <a:rPr lang="en-US" altLang="zh-TW" sz="2800"/>
              <a:t>(aq) </a:t>
            </a:r>
          </a:p>
        </p:txBody>
      </p:sp>
      <p:sp>
        <p:nvSpPr>
          <p:cNvPr id="28680" name="Line 11"/>
          <p:cNvSpPr>
            <a:spLocks noChangeShapeType="1"/>
          </p:cNvSpPr>
          <p:nvPr/>
        </p:nvSpPr>
        <p:spPr bwMode="auto">
          <a:xfrm>
            <a:off x="3419475" y="2708275"/>
            <a:ext cx="10810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5308" name="Text Box 12"/>
          <p:cNvSpPr txBox="1">
            <a:spLocks noChangeArrowheads="1"/>
          </p:cNvSpPr>
          <p:nvPr/>
        </p:nvSpPr>
        <p:spPr bwMode="auto">
          <a:xfrm>
            <a:off x="4572000" y="3068638"/>
            <a:ext cx="338296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800"/>
              <a:t>H</a:t>
            </a:r>
            <a:r>
              <a:rPr lang="en-US" altLang="zh-TW" sz="2800" baseline="40000"/>
              <a:t>+</a:t>
            </a:r>
            <a:r>
              <a:rPr lang="en-US" altLang="zh-TW" sz="2800" baseline="30000"/>
              <a:t> </a:t>
            </a:r>
            <a:r>
              <a:rPr lang="en-US" altLang="zh-TW" sz="2800"/>
              <a:t>(aq) + NO</a:t>
            </a:r>
            <a:r>
              <a:rPr lang="en-US" altLang="zh-TW" sz="2800" baseline="-25000"/>
              <a:t>3</a:t>
            </a:r>
            <a:r>
              <a:rPr lang="en-US" altLang="zh-TW" sz="2800" baseline="40000"/>
              <a:t>-</a:t>
            </a:r>
            <a:r>
              <a:rPr lang="en-US" altLang="zh-TW" sz="2800" baseline="30000"/>
              <a:t> </a:t>
            </a:r>
            <a:r>
              <a:rPr lang="en-US" altLang="zh-TW" sz="2800"/>
              <a:t>(aq) </a:t>
            </a:r>
          </a:p>
        </p:txBody>
      </p:sp>
      <p:sp>
        <p:nvSpPr>
          <p:cNvPr id="28682" name="Line 13"/>
          <p:cNvSpPr>
            <a:spLocks noChangeShapeType="1"/>
          </p:cNvSpPr>
          <p:nvPr/>
        </p:nvSpPr>
        <p:spPr bwMode="auto">
          <a:xfrm>
            <a:off x="3276600" y="3284538"/>
            <a:ext cx="10810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3" name="Text Box 14"/>
          <p:cNvSpPr txBox="1">
            <a:spLocks noChangeArrowheads="1"/>
          </p:cNvSpPr>
          <p:nvPr/>
        </p:nvSpPr>
        <p:spPr bwMode="auto">
          <a:xfrm>
            <a:off x="1979613" y="1844675"/>
            <a:ext cx="15827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800"/>
              <a:t>HCl</a:t>
            </a:r>
            <a:r>
              <a:rPr lang="en-US" altLang="zh-TW" sz="2800">
                <a:solidFill>
                  <a:schemeClr val="tx2"/>
                </a:solidFill>
              </a:rPr>
              <a:t>(aq)</a:t>
            </a:r>
          </a:p>
        </p:txBody>
      </p:sp>
      <p:sp>
        <p:nvSpPr>
          <p:cNvPr id="28684" name="Text Box 15"/>
          <p:cNvSpPr txBox="1">
            <a:spLocks noChangeArrowheads="1"/>
          </p:cNvSpPr>
          <p:nvPr/>
        </p:nvSpPr>
        <p:spPr bwMode="auto">
          <a:xfrm>
            <a:off x="1476375" y="2420938"/>
            <a:ext cx="22320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800"/>
              <a:t>H</a:t>
            </a:r>
            <a:r>
              <a:rPr lang="en-US" altLang="zh-TW" sz="2800" baseline="-25000"/>
              <a:t>2</a:t>
            </a:r>
            <a:r>
              <a:rPr lang="en-US" altLang="zh-TW" sz="2800"/>
              <a:t>SO</a:t>
            </a:r>
            <a:r>
              <a:rPr lang="en-US" altLang="zh-TW" sz="2800" baseline="-25000"/>
              <a:t>4 </a:t>
            </a:r>
            <a:r>
              <a:rPr lang="en-US" altLang="zh-TW" sz="2800">
                <a:solidFill>
                  <a:schemeClr val="tx2"/>
                </a:solidFill>
              </a:rPr>
              <a:t>(aq)</a:t>
            </a:r>
          </a:p>
        </p:txBody>
      </p:sp>
      <p:sp>
        <p:nvSpPr>
          <p:cNvPr id="28685" name="Text Box 16"/>
          <p:cNvSpPr txBox="1">
            <a:spLocks noChangeArrowheads="1"/>
          </p:cNvSpPr>
          <p:nvPr/>
        </p:nvSpPr>
        <p:spPr bwMode="auto">
          <a:xfrm>
            <a:off x="1403350" y="2997200"/>
            <a:ext cx="21605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800"/>
              <a:t>HNO</a:t>
            </a:r>
            <a:r>
              <a:rPr lang="en-US" altLang="zh-TW" sz="2800" baseline="-25000"/>
              <a:t>3 </a:t>
            </a:r>
            <a:r>
              <a:rPr lang="en-US" altLang="zh-TW" sz="2800">
                <a:solidFill>
                  <a:schemeClr val="tx2"/>
                </a:solidFill>
              </a:rPr>
              <a:t>(aq)</a:t>
            </a:r>
          </a:p>
        </p:txBody>
      </p:sp>
      <p:sp>
        <p:nvSpPr>
          <p:cNvPr id="55314" name="Text Box 18"/>
          <p:cNvSpPr txBox="1">
            <a:spLocks noChangeArrowheads="1"/>
          </p:cNvSpPr>
          <p:nvPr/>
        </p:nvSpPr>
        <p:spPr bwMode="auto">
          <a:xfrm>
            <a:off x="1979613" y="4149725"/>
            <a:ext cx="5688012" cy="2052638"/>
          </a:xfrm>
          <a:prstGeom prst="rect">
            <a:avLst/>
          </a:prstGeom>
          <a:solidFill>
            <a:schemeClr val="accent2"/>
          </a:solidFill>
          <a:ln w="38100">
            <a:solidFill>
              <a:srgbClr val="FFCC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800" b="1">
                <a:solidFill>
                  <a:srgbClr val="FFFFFF"/>
                </a:solidFill>
                <a:latin typeface="Arial" pitchFamily="34" charset="0"/>
              </a:rPr>
              <a:t>Acid is a H containing covalent compound, when dissolved in water, it forms H+ ions.</a:t>
            </a:r>
          </a:p>
          <a:p>
            <a:pPr eaLnBrk="1" hangingPunct="1">
              <a:spcBef>
                <a:spcPct val="50000"/>
              </a:spcBef>
            </a:pPr>
            <a:endParaRPr lang="en-US" altLang="zh-TW" sz="2800" b="1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55315" name="Text Box 19"/>
          <p:cNvSpPr txBox="1">
            <a:spLocks noChangeArrowheads="1"/>
          </p:cNvSpPr>
          <p:nvPr/>
        </p:nvSpPr>
        <p:spPr bwMode="auto">
          <a:xfrm>
            <a:off x="4284663" y="5157788"/>
            <a:ext cx="1008062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sz="2800" b="1">
                <a:solidFill>
                  <a:srgbClr val="FF0000"/>
                </a:solidFill>
                <a:latin typeface="Arial" pitchFamily="34" charset="0"/>
              </a:rPr>
              <a:t>＾</a:t>
            </a:r>
            <a:r>
              <a:rPr lang="en-US" altLang="zh-TW" sz="2800" b="1">
                <a:solidFill>
                  <a:srgbClr val="FF0000"/>
                </a:solidFill>
                <a:latin typeface="Arial" pitchFamily="34" charset="0"/>
              </a:rPr>
              <a:t>only</a:t>
            </a:r>
          </a:p>
        </p:txBody>
      </p:sp>
      <p:sp>
        <p:nvSpPr>
          <p:cNvPr id="55316" name="Rectangle 20"/>
          <p:cNvSpPr>
            <a:spLocks noChangeArrowheads="1"/>
          </p:cNvSpPr>
          <p:nvPr/>
        </p:nvSpPr>
        <p:spPr bwMode="auto">
          <a:xfrm>
            <a:off x="1979613" y="6181725"/>
            <a:ext cx="598646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fr-FR" altLang="zh-TW" sz="3200"/>
              <a:t>Is </a:t>
            </a:r>
            <a:r>
              <a:rPr lang="en-US" altLang="zh-TW" sz="3200"/>
              <a:t>NaHSO</a:t>
            </a:r>
            <a:r>
              <a:rPr lang="en-US" altLang="zh-TW" sz="3200" baseline="-25000"/>
              <a:t>4</a:t>
            </a:r>
            <a:r>
              <a:rPr lang="zh-TW" altLang="fr-FR" sz="3200"/>
              <a:t> </a:t>
            </a:r>
            <a:r>
              <a:rPr lang="fr-FR" altLang="zh-TW" sz="3200"/>
              <a:t>/ NaHCO</a:t>
            </a:r>
            <a:r>
              <a:rPr lang="fr-FR" altLang="zh-TW" sz="3200" baseline="-25000"/>
              <a:t>3</a:t>
            </a:r>
            <a:r>
              <a:rPr lang="fr-FR" altLang="zh-TW" sz="3200"/>
              <a:t> an acid</a:t>
            </a:r>
            <a:r>
              <a:rPr lang="en-US" altLang="zh-TW" sz="3200"/>
              <a:t>?</a:t>
            </a:r>
          </a:p>
        </p:txBody>
      </p:sp>
      <p:sp>
        <p:nvSpPr>
          <p:cNvPr id="55317" name="Text Box 21"/>
          <p:cNvSpPr txBox="1">
            <a:spLocks noChangeArrowheads="1"/>
          </p:cNvSpPr>
          <p:nvPr/>
        </p:nvSpPr>
        <p:spPr bwMode="auto">
          <a:xfrm>
            <a:off x="6011863" y="5013325"/>
            <a:ext cx="2879725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800" b="1">
                <a:solidFill>
                  <a:srgbClr val="FF0000"/>
                </a:solidFill>
                <a:latin typeface="Arial" pitchFamily="34" charset="0"/>
              </a:rPr>
              <a:t>(as an only kind of positive ion)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5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5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5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5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55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55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55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4" grpId="0"/>
      <p:bldP spid="55306" grpId="0"/>
      <p:bldP spid="55308" grpId="0"/>
      <p:bldP spid="55314" grpId="0" animBg="1"/>
      <p:bldP spid="55315" grpId="0"/>
      <p:bldP spid="55316" grpId="0"/>
      <p:bldP spid="5531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381000" y="304800"/>
            <a:ext cx="8382000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0000"/>
              </a:lnSpc>
              <a:spcAft>
                <a:spcPct val="40000"/>
              </a:spcAft>
            </a:pPr>
            <a:r>
              <a:rPr lang="en-US" altLang="zh-TW" sz="2400" b="1">
                <a:solidFill>
                  <a:srgbClr val="CC3300"/>
                </a:solidFill>
                <a:latin typeface="Times New Roman" pitchFamily="18" charset="0"/>
              </a:rPr>
              <a:t>HYDROGEN  CHLORIDE  IN  WATER  AND  IN  METHYLBENZENE</a:t>
            </a:r>
            <a:endParaRPr lang="en-US" altLang="zh-TW" sz="2400">
              <a:solidFill>
                <a:srgbClr val="CC3300"/>
              </a:solidFill>
              <a:latin typeface="Times New Roman" pitchFamily="18" charset="0"/>
            </a:endParaRPr>
          </a:p>
        </p:txBody>
      </p:sp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1619250" y="4437063"/>
            <a:ext cx="2232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400">
                <a:latin typeface="Arial" pitchFamily="34" charset="0"/>
              </a:rPr>
              <a:t>HCl in water</a:t>
            </a:r>
            <a:endParaRPr lang="en-US" altLang="zh-TW" sz="2400" b="1" i="1">
              <a:latin typeface="Arial" pitchFamily="34" charset="0"/>
            </a:endParaRPr>
          </a:p>
        </p:txBody>
      </p:sp>
      <p:sp>
        <p:nvSpPr>
          <p:cNvPr id="86024" name="Rectangle 8"/>
          <p:cNvSpPr>
            <a:spLocks noChangeArrowheads="1"/>
          </p:cNvSpPr>
          <p:nvPr/>
        </p:nvSpPr>
        <p:spPr bwMode="auto">
          <a:xfrm>
            <a:off x="2124075" y="5516563"/>
            <a:ext cx="60483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  <a:spcAft>
                <a:spcPct val="20000"/>
              </a:spcAft>
            </a:pPr>
            <a:r>
              <a:rPr lang="en-US" altLang="zh-TW" sz="3200"/>
              <a:t>HCl(aq) </a:t>
            </a:r>
            <a:r>
              <a:rPr lang="en-US" altLang="zh-TW" sz="3200">
                <a:sym typeface="Symbol" pitchFamily="18" charset="2"/>
              </a:rPr>
              <a:t></a:t>
            </a:r>
            <a:r>
              <a:rPr lang="en-US" altLang="zh-TW" sz="3200"/>
              <a:t> H</a:t>
            </a:r>
            <a:r>
              <a:rPr lang="en-US" altLang="zh-TW" sz="3200" baseline="30000"/>
              <a:t>+</a:t>
            </a:r>
            <a:r>
              <a:rPr lang="en-US" altLang="zh-TW" sz="3200"/>
              <a:t>(aq) + Cl</a:t>
            </a:r>
            <a:r>
              <a:rPr lang="en-US" altLang="zh-TW" sz="3200" baseline="30000"/>
              <a:t>-</a:t>
            </a:r>
            <a:r>
              <a:rPr lang="en-US" altLang="zh-TW" sz="3200"/>
              <a:t>(aq)</a:t>
            </a:r>
          </a:p>
        </p:txBody>
      </p:sp>
      <p:pic>
        <p:nvPicPr>
          <p:cNvPr id="29701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196975"/>
            <a:ext cx="394335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1412875"/>
            <a:ext cx="2895600" cy="287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3" name="Text Box 11"/>
          <p:cNvSpPr txBox="1">
            <a:spLocks noChangeArrowheads="1"/>
          </p:cNvSpPr>
          <p:nvPr/>
        </p:nvSpPr>
        <p:spPr bwMode="auto">
          <a:xfrm>
            <a:off x="5292725" y="4437063"/>
            <a:ext cx="33115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400">
                <a:latin typeface="Arial" pitchFamily="34" charset="0"/>
              </a:rPr>
              <a:t>HCl in methlybenzene (non-aqueous solvent)</a:t>
            </a:r>
            <a:endParaRPr lang="en-US" altLang="zh-TW" sz="2400" b="1" i="1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6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914400" y="304800"/>
            <a:ext cx="7162800" cy="4876800"/>
            <a:chOff x="576" y="192"/>
            <a:chExt cx="4512" cy="3072"/>
          </a:xfrm>
        </p:grpSpPr>
        <p:sp>
          <p:nvSpPr>
            <p:cNvPr id="30724" name="Rectangle 4"/>
            <p:cNvSpPr>
              <a:spLocks noChangeArrowheads="1"/>
            </p:cNvSpPr>
            <p:nvPr/>
          </p:nvSpPr>
          <p:spPr bwMode="auto">
            <a:xfrm>
              <a:off x="3682" y="2451"/>
              <a:ext cx="1406" cy="813"/>
            </a:xfrm>
            <a:prstGeom prst="rect">
              <a:avLst/>
            </a:prstGeom>
            <a:gradFill rotWithShape="0">
              <a:gsLst>
                <a:gs pos="0">
                  <a:srgbClr val="FFFFCC"/>
                </a:gs>
                <a:gs pos="100000">
                  <a:srgbClr val="FFCC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>
                <a:spcBef>
                  <a:spcPct val="20000"/>
                </a:spcBef>
              </a:pPr>
              <a:r>
                <a:rPr lang="en-US" altLang="zh-TW">
                  <a:solidFill>
                    <a:schemeClr val="tx2"/>
                  </a:solidFill>
                  <a:latin typeface="Arial" pitchFamily="34" charset="0"/>
                </a:rPr>
                <a:t>no gas evolved</a:t>
              </a:r>
            </a:p>
            <a:p>
              <a:pPr>
                <a:spcBef>
                  <a:spcPct val="20000"/>
                </a:spcBef>
              </a:pPr>
              <a:r>
                <a:rPr lang="en-US" altLang="zh-TW">
                  <a:solidFill>
                    <a:schemeClr val="tx2"/>
                  </a:solidFill>
                  <a:latin typeface="Arial" pitchFamily="34" charset="0"/>
                </a:rPr>
                <a:t>(no apparent reaction)</a:t>
              </a:r>
            </a:p>
          </p:txBody>
        </p:sp>
        <p:sp>
          <p:nvSpPr>
            <p:cNvPr id="30725" name="Rectangle 5"/>
            <p:cNvSpPr>
              <a:spLocks noChangeArrowheads="1"/>
            </p:cNvSpPr>
            <p:nvPr/>
          </p:nvSpPr>
          <p:spPr bwMode="auto">
            <a:xfrm>
              <a:off x="1810" y="2451"/>
              <a:ext cx="1877" cy="813"/>
            </a:xfrm>
            <a:prstGeom prst="rect">
              <a:avLst/>
            </a:prstGeom>
            <a:gradFill rotWithShape="0">
              <a:gsLst>
                <a:gs pos="0">
                  <a:srgbClr val="FFFFCC"/>
                </a:gs>
                <a:gs pos="100000">
                  <a:srgbClr val="FFCC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>
                <a:spcBef>
                  <a:spcPct val="20000"/>
                </a:spcBef>
              </a:pPr>
              <a:r>
                <a:rPr lang="en-US" altLang="zh-TW">
                  <a:solidFill>
                    <a:schemeClr val="tx2"/>
                  </a:solidFill>
                  <a:latin typeface="Arial" pitchFamily="34" charset="0"/>
                </a:rPr>
                <a:t>bubbles of carbon dioxide evolved:</a:t>
              </a:r>
            </a:p>
            <a:p>
              <a:pPr>
                <a:spcBef>
                  <a:spcPct val="20000"/>
                </a:spcBef>
              </a:pPr>
              <a:r>
                <a:rPr lang="en-US" altLang="zh-TW">
                  <a:latin typeface="Arial" pitchFamily="34" charset="0"/>
                </a:rPr>
                <a:t>Na</a:t>
              </a:r>
              <a:r>
                <a:rPr lang="en-US" altLang="zh-TW" baseline="-25000">
                  <a:latin typeface="Arial" pitchFamily="34" charset="0"/>
                </a:rPr>
                <a:t>2</a:t>
              </a:r>
              <a:r>
                <a:rPr lang="en-US" altLang="zh-TW">
                  <a:latin typeface="Arial" pitchFamily="34" charset="0"/>
                </a:rPr>
                <a:t>CO</a:t>
              </a:r>
              <a:r>
                <a:rPr lang="en-US" altLang="zh-TW" baseline="-25000">
                  <a:latin typeface="Arial" pitchFamily="34" charset="0"/>
                </a:rPr>
                <a:t>3</a:t>
              </a:r>
              <a:r>
                <a:rPr lang="en-US" altLang="zh-TW">
                  <a:latin typeface="Arial" pitchFamily="34" charset="0"/>
                </a:rPr>
                <a:t>(s) + 2H</a:t>
              </a:r>
              <a:r>
                <a:rPr lang="en-US" altLang="zh-TW" baseline="30000">
                  <a:latin typeface="Arial" pitchFamily="34" charset="0"/>
                </a:rPr>
                <a:t>+</a:t>
              </a:r>
              <a:r>
                <a:rPr lang="en-US" altLang="zh-TW">
                  <a:latin typeface="Arial" pitchFamily="34" charset="0"/>
                </a:rPr>
                <a:t>(aq) </a:t>
              </a:r>
              <a:r>
                <a:rPr lang="en-US" altLang="zh-TW">
                  <a:latin typeface="Arial" pitchFamily="34" charset="0"/>
                  <a:sym typeface="Symbol" pitchFamily="18" charset="2"/>
                </a:rPr>
                <a:t> 2Na</a:t>
              </a:r>
              <a:r>
                <a:rPr lang="en-US" altLang="zh-TW" baseline="30000">
                  <a:latin typeface="Arial" pitchFamily="34" charset="0"/>
                  <a:sym typeface="Symbol" pitchFamily="18" charset="2"/>
                </a:rPr>
                <a:t>+</a:t>
              </a:r>
              <a:r>
                <a:rPr lang="en-US" altLang="zh-TW">
                  <a:latin typeface="Arial" pitchFamily="34" charset="0"/>
                  <a:sym typeface="Symbol" pitchFamily="18" charset="2"/>
                </a:rPr>
                <a:t>(aq) + CO</a:t>
              </a:r>
              <a:r>
                <a:rPr lang="en-US" altLang="zh-TW" baseline="-25000">
                  <a:latin typeface="Arial" pitchFamily="34" charset="0"/>
                  <a:sym typeface="Symbol" pitchFamily="18" charset="2"/>
                </a:rPr>
                <a:t>2</a:t>
              </a:r>
              <a:r>
                <a:rPr lang="en-US" altLang="zh-TW">
                  <a:latin typeface="Arial" pitchFamily="34" charset="0"/>
                  <a:sym typeface="Symbol" pitchFamily="18" charset="2"/>
                </a:rPr>
                <a:t>(g) + H</a:t>
              </a:r>
              <a:r>
                <a:rPr lang="en-US" altLang="zh-TW" baseline="-25000">
                  <a:latin typeface="Arial" pitchFamily="34" charset="0"/>
                  <a:sym typeface="Symbol" pitchFamily="18" charset="2"/>
                </a:rPr>
                <a:t>2</a:t>
              </a:r>
              <a:r>
                <a:rPr lang="en-US" altLang="zh-TW">
                  <a:latin typeface="Arial" pitchFamily="34" charset="0"/>
                  <a:sym typeface="Symbol" pitchFamily="18" charset="2"/>
                </a:rPr>
                <a:t>O</a:t>
              </a:r>
              <a:r>
                <a:rPr lang="en-US" altLang="zh-TW" i="1">
                  <a:latin typeface="Arial" pitchFamily="34" charset="0"/>
                  <a:sym typeface="Symbol" pitchFamily="18" charset="2"/>
                </a:rPr>
                <a:t>(</a:t>
              </a:r>
              <a:r>
                <a:rPr lang="en-US" altLang="zh-TW">
                  <a:latin typeface="Arial" pitchFamily="34" charset="0"/>
                  <a:sym typeface="Symbol" pitchFamily="18" charset="2"/>
                </a:rPr>
                <a:t>l)</a:t>
              </a:r>
            </a:p>
          </p:txBody>
        </p:sp>
        <p:sp>
          <p:nvSpPr>
            <p:cNvPr id="30726" name="Rectangle 6"/>
            <p:cNvSpPr>
              <a:spLocks noChangeArrowheads="1"/>
            </p:cNvSpPr>
            <p:nvPr/>
          </p:nvSpPr>
          <p:spPr bwMode="auto">
            <a:xfrm>
              <a:off x="576" y="2451"/>
              <a:ext cx="1234" cy="813"/>
            </a:xfrm>
            <a:prstGeom prst="rect">
              <a:avLst/>
            </a:prstGeom>
            <a:gradFill rotWithShape="0">
              <a:gsLst>
                <a:gs pos="0">
                  <a:srgbClr val="FFFFCC"/>
                </a:gs>
                <a:gs pos="100000">
                  <a:srgbClr val="FFCC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>
                <a:spcBef>
                  <a:spcPct val="20000"/>
                </a:spcBef>
              </a:pPr>
              <a:r>
                <a:rPr lang="en-US" altLang="zh-TW">
                  <a:latin typeface="Arial" pitchFamily="34" charset="0"/>
                </a:rPr>
                <a:t>Action on </a:t>
              </a:r>
              <a:r>
                <a:rPr lang="en-US" altLang="zh-TW" i="1">
                  <a:latin typeface="Arial" pitchFamily="34" charset="0"/>
                </a:rPr>
                <a:t>solid</a:t>
              </a:r>
              <a:r>
                <a:rPr lang="en-US" altLang="zh-TW">
                  <a:latin typeface="Arial" pitchFamily="34" charset="0"/>
                </a:rPr>
                <a:t> sodium carbonate</a:t>
              </a:r>
            </a:p>
          </p:txBody>
        </p:sp>
        <p:sp>
          <p:nvSpPr>
            <p:cNvPr id="30727" name="Rectangle 7"/>
            <p:cNvSpPr>
              <a:spLocks noChangeArrowheads="1"/>
            </p:cNvSpPr>
            <p:nvPr/>
          </p:nvSpPr>
          <p:spPr bwMode="auto">
            <a:xfrm>
              <a:off x="3682" y="1639"/>
              <a:ext cx="1406" cy="812"/>
            </a:xfrm>
            <a:prstGeom prst="rect">
              <a:avLst/>
            </a:prstGeom>
            <a:gradFill rotWithShape="0">
              <a:gsLst>
                <a:gs pos="0">
                  <a:srgbClr val="FFFFCC"/>
                </a:gs>
                <a:gs pos="100000">
                  <a:srgbClr val="FFCC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>
                <a:spcBef>
                  <a:spcPct val="20000"/>
                </a:spcBef>
              </a:pPr>
              <a:r>
                <a:rPr lang="en-US" altLang="zh-TW">
                  <a:solidFill>
                    <a:schemeClr val="tx2"/>
                  </a:solidFill>
                  <a:latin typeface="Arial" pitchFamily="34" charset="0"/>
                </a:rPr>
                <a:t>no gas evolved</a:t>
              </a:r>
            </a:p>
            <a:p>
              <a:pPr>
                <a:spcBef>
                  <a:spcPct val="20000"/>
                </a:spcBef>
              </a:pPr>
              <a:r>
                <a:rPr lang="en-US" altLang="zh-TW">
                  <a:solidFill>
                    <a:schemeClr val="tx2"/>
                  </a:solidFill>
                  <a:latin typeface="Arial" pitchFamily="34" charset="0"/>
                </a:rPr>
                <a:t>(no apparent reaction)</a:t>
              </a:r>
            </a:p>
          </p:txBody>
        </p:sp>
        <p:sp>
          <p:nvSpPr>
            <p:cNvPr id="30728" name="Rectangle 8"/>
            <p:cNvSpPr>
              <a:spLocks noChangeArrowheads="1"/>
            </p:cNvSpPr>
            <p:nvPr/>
          </p:nvSpPr>
          <p:spPr bwMode="auto">
            <a:xfrm>
              <a:off x="1810" y="1639"/>
              <a:ext cx="1877" cy="812"/>
            </a:xfrm>
            <a:prstGeom prst="rect">
              <a:avLst/>
            </a:prstGeom>
            <a:gradFill rotWithShape="0">
              <a:gsLst>
                <a:gs pos="0">
                  <a:srgbClr val="FFFFCC"/>
                </a:gs>
                <a:gs pos="100000">
                  <a:srgbClr val="FFCC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>
                <a:spcBef>
                  <a:spcPct val="20000"/>
                </a:spcBef>
              </a:pPr>
              <a:r>
                <a:rPr lang="en-US" altLang="zh-TW">
                  <a:solidFill>
                    <a:schemeClr val="tx2"/>
                  </a:solidFill>
                  <a:latin typeface="Arial" pitchFamily="34" charset="0"/>
                </a:rPr>
                <a:t>bubbles of hydrogen evolved:</a:t>
              </a:r>
            </a:p>
            <a:p>
              <a:pPr>
                <a:spcBef>
                  <a:spcPct val="20000"/>
                </a:spcBef>
              </a:pPr>
              <a:r>
                <a:rPr lang="en-US" altLang="zh-TW">
                  <a:latin typeface="Arial" pitchFamily="34" charset="0"/>
                </a:rPr>
                <a:t>Mg(s) + 2H</a:t>
              </a:r>
              <a:r>
                <a:rPr lang="en-US" altLang="zh-TW" baseline="30000">
                  <a:latin typeface="Arial" pitchFamily="34" charset="0"/>
                </a:rPr>
                <a:t>+</a:t>
              </a:r>
              <a:r>
                <a:rPr lang="en-US" altLang="zh-TW">
                  <a:latin typeface="Arial" pitchFamily="34" charset="0"/>
                </a:rPr>
                <a:t>(aq) </a:t>
              </a:r>
              <a:r>
                <a:rPr lang="en-US" altLang="zh-TW">
                  <a:latin typeface="Arial" pitchFamily="34" charset="0"/>
                  <a:sym typeface="Symbol" pitchFamily="18" charset="2"/>
                </a:rPr>
                <a:t></a:t>
              </a:r>
            </a:p>
            <a:p>
              <a:pPr>
                <a:spcBef>
                  <a:spcPct val="20000"/>
                </a:spcBef>
              </a:pPr>
              <a:r>
                <a:rPr lang="en-US" altLang="zh-TW">
                  <a:latin typeface="Arial" pitchFamily="34" charset="0"/>
                  <a:sym typeface="Symbol" pitchFamily="18" charset="2"/>
                </a:rPr>
                <a:t>Mg</a:t>
              </a:r>
              <a:r>
                <a:rPr lang="en-US" altLang="zh-TW" baseline="30000">
                  <a:latin typeface="Arial" pitchFamily="34" charset="0"/>
                  <a:sym typeface="Symbol" pitchFamily="18" charset="2"/>
                </a:rPr>
                <a:t>2+</a:t>
              </a:r>
              <a:r>
                <a:rPr lang="en-US" altLang="zh-TW">
                  <a:latin typeface="Arial" pitchFamily="34" charset="0"/>
                  <a:sym typeface="Symbol" pitchFamily="18" charset="2"/>
                </a:rPr>
                <a:t>(aq) + H</a:t>
              </a:r>
              <a:r>
                <a:rPr lang="en-US" altLang="zh-TW" baseline="-25000">
                  <a:latin typeface="Arial" pitchFamily="34" charset="0"/>
                  <a:sym typeface="Symbol" pitchFamily="18" charset="2"/>
                </a:rPr>
                <a:t>2</a:t>
              </a:r>
              <a:r>
                <a:rPr lang="en-US" altLang="zh-TW">
                  <a:latin typeface="Arial" pitchFamily="34" charset="0"/>
                  <a:sym typeface="Symbol" pitchFamily="18" charset="2"/>
                </a:rPr>
                <a:t>(g)</a:t>
              </a:r>
              <a:endParaRPr lang="en-US" altLang="zh-TW">
                <a:latin typeface="Arial" pitchFamily="34" charset="0"/>
              </a:endParaRPr>
            </a:p>
          </p:txBody>
        </p:sp>
        <p:sp>
          <p:nvSpPr>
            <p:cNvPr id="30729" name="Rectangle 9"/>
            <p:cNvSpPr>
              <a:spLocks noChangeArrowheads="1"/>
            </p:cNvSpPr>
            <p:nvPr/>
          </p:nvSpPr>
          <p:spPr bwMode="auto">
            <a:xfrm>
              <a:off x="576" y="1639"/>
              <a:ext cx="1234" cy="812"/>
            </a:xfrm>
            <a:prstGeom prst="rect">
              <a:avLst/>
            </a:prstGeom>
            <a:gradFill rotWithShape="0">
              <a:gsLst>
                <a:gs pos="0">
                  <a:srgbClr val="FFFFCC"/>
                </a:gs>
                <a:gs pos="100000">
                  <a:srgbClr val="FFCC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>
                <a:spcBef>
                  <a:spcPct val="20000"/>
                </a:spcBef>
              </a:pPr>
              <a:r>
                <a:rPr lang="en-US" altLang="zh-TW">
                  <a:latin typeface="Arial" pitchFamily="34" charset="0"/>
                </a:rPr>
                <a:t>Action on magnesium</a:t>
              </a:r>
            </a:p>
          </p:txBody>
        </p:sp>
        <p:sp>
          <p:nvSpPr>
            <p:cNvPr id="30730" name="Rectangle 10"/>
            <p:cNvSpPr>
              <a:spLocks noChangeArrowheads="1"/>
            </p:cNvSpPr>
            <p:nvPr/>
          </p:nvSpPr>
          <p:spPr bwMode="auto">
            <a:xfrm>
              <a:off x="3682" y="1156"/>
              <a:ext cx="1406" cy="483"/>
            </a:xfrm>
            <a:prstGeom prst="rect">
              <a:avLst/>
            </a:prstGeom>
            <a:gradFill rotWithShape="0">
              <a:gsLst>
                <a:gs pos="0">
                  <a:srgbClr val="FFFFCC"/>
                </a:gs>
                <a:gs pos="100000">
                  <a:srgbClr val="FFCC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>
                <a:spcBef>
                  <a:spcPct val="20000"/>
                </a:spcBef>
              </a:pPr>
              <a:r>
                <a:rPr lang="en-US" altLang="zh-TW">
                  <a:solidFill>
                    <a:schemeClr val="tx2"/>
                  </a:solidFill>
                  <a:latin typeface="Arial" pitchFamily="34" charset="0"/>
                </a:rPr>
                <a:t>none</a:t>
              </a:r>
            </a:p>
          </p:txBody>
        </p:sp>
        <p:sp>
          <p:nvSpPr>
            <p:cNvPr id="30731" name="Rectangle 11"/>
            <p:cNvSpPr>
              <a:spLocks noChangeArrowheads="1"/>
            </p:cNvSpPr>
            <p:nvPr/>
          </p:nvSpPr>
          <p:spPr bwMode="auto">
            <a:xfrm>
              <a:off x="1810" y="1156"/>
              <a:ext cx="1877" cy="483"/>
            </a:xfrm>
            <a:prstGeom prst="rect">
              <a:avLst/>
            </a:prstGeom>
            <a:gradFill rotWithShape="0">
              <a:gsLst>
                <a:gs pos="0">
                  <a:srgbClr val="FFFFCC"/>
                </a:gs>
                <a:gs pos="100000">
                  <a:srgbClr val="FFCC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>
                <a:spcBef>
                  <a:spcPct val="20000"/>
                </a:spcBef>
              </a:pPr>
              <a:r>
                <a:rPr lang="en-US" altLang="zh-TW">
                  <a:solidFill>
                    <a:schemeClr val="tx2"/>
                  </a:solidFill>
                  <a:latin typeface="Arial" pitchFamily="34" charset="0"/>
                </a:rPr>
                <a:t>good</a:t>
              </a:r>
            </a:p>
          </p:txBody>
        </p:sp>
        <p:sp>
          <p:nvSpPr>
            <p:cNvPr id="30732" name="Rectangle 12"/>
            <p:cNvSpPr>
              <a:spLocks noChangeArrowheads="1"/>
            </p:cNvSpPr>
            <p:nvPr/>
          </p:nvSpPr>
          <p:spPr bwMode="auto">
            <a:xfrm>
              <a:off x="576" y="1156"/>
              <a:ext cx="1234" cy="483"/>
            </a:xfrm>
            <a:prstGeom prst="rect">
              <a:avLst/>
            </a:prstGeom>
            <a:gradFill rotWithShape="0">
              <a:gsLst>
                <a:gs pos="0">
                  <a:srgbClr val="FFFFCC"/>
                </a:gs>
                <a:gs pos="100000">
                  <a:srgbClr val="FFCC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>
                <a:spcBef>
                  <a:spcPct val="20000"/>
                </a:spcBef>
              </a:pPr>
              <a:r>
                <a:rPr lang="en-US" altLang="zh-TW">
                  <a:latin typeface="Arial" pitchFamily="34" charset="0"/>
                </a:rPr>
                <a:t>Electrical conductivity</a:t>
              </a:r>
            </a:p>
          </p:txBody>
        </p:sp>
        <p:sp>
          <p:nvSpPr>
            <p:cNvPr id="30733" name="Rectangle 13"/>
            <p:cNvSpPr>
              <a:spLocks noChangeArrowheads="1"/>
            </p:cNvSpPr>
            <p:nvPr/>
          </p:nvSpPr>
          <p:spPr bwMode="auto">
            <a:xfrm>
              <a:off x="3682" y="674"/>
              <a:ext cx="1406" cy="482"/>
            </a:xfrm>
            <a:prstGeom prst="rect">
              <a:avLst/>
            </a:prstGeom>
            <a:gradFill rotWithShape="0">
              <a:gsLst>
                <a:gs pos="0">
                  <a:srgbClr val="FFFFCC"/>
                </a:gs>
                <a:gs pos="100000">
                  <a:srgbClr val="FFCC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>
                <a:spcBef>
                  <a:spcPct val="20000"/>
                </a:spcBef>
              </a:pPr>
              <a:r>
                <a:rPr lang="en-US" altLang="zh-TW">
                  <a:solidFill>
                    <a:schemeClr val="tx2"/>
                  </a:solidFill>
                  <a:latin typeface="Arial" pitchFamily="34" charset="0"/>
                </a:rPr>
                <a:t>no colour change</a:t>
              </a:r>
            </a:p>
          </p:txBody>
        </p:sp>
        <p:sp>
          <p:nvSpPr>
            <p:cNvPr id="30734" name="Rectangle 14"/>
            <p:cNvSpPr>
              <a:spLocks noChangeArrowheads="1"/>
            </p:cNvSpPr>
            <p:nvPr/>
          </p:nvSpPr>
          <p:spPr bwMode="auto">
            <a:xfrm>
              <a:off x="1810" y="674"/>
              <a:ext cx="1877" cy="482"/>
            </a:xfrm>
            <a:prstGeom prst="rect">
              <a:avLst/>
            </a:prstGeom>
            <a:gradFill rotWithShape="0">
              <a:gsLst>
                <a:gs pos="0">
                  <a:srgbClr val="FFFFCC"/>
                </a:gs>
                <a:gs pos="100000">
                  <a:srgbClr val="FFCC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>
                <a:spcBef>
                  <a:spcPct val="20000"/>
                </a:spcBef>
              </a:pPr>
              <a:r>
                <a:rPr lang="en-US" altLang="zh-TW">
                  <a:latin typeface="Arial" pitchFamily="34" charset="0"/>
                </a:rPr>
                <a:t>turns </a:t>
              </a:r>
              <a:r>
                <a:rPr lang="en-US" altLang="zh-TW">
                  <a:solidFill>
                    <a:schemeClr val="tx2"/>
                  </a:solidFill>
                  <a:latin typeface="Arial" pitchFamily="34" charset="0"/>
                </a:rPr>
                <a:t>to red</a:t>
              </a:r>
              <a:r>
                <a:rPr lang="en-US" altLang="zh-TW">
                  <a:latin typeface="Arial" pitchFamily="34" charset="0"/>
                </a:rPr>
                <a:t> colour</a:t>
              </a:r>
            </a:p>
          </p:txBody>
        </p:sp>
        <p:sp>
          <p:nvSpPr>
            <p:cNvPr id="30735" name="Rectangle 15"/>
            <p:cNvSpPr>
              <a:spLocks noChangeArrowheads="1"/>
            </p:cNvSpPr>
            <p:nvPr/>
          </p:nvSpPr>
          <p:spPr bwMode="auto">
            <a:xfrm>
              <a:off x="576" y="674"/>
              <a:ext cx="1234" cy="482"/>
            </a:xfrm>
            <a:prstGeom prst="rect">
              <a:avLst/>
            </a:prstGeom>
            <a:gradFill rotWithShape="0">
              <a:gsLst>
                <a:gs pos="0">
                  <a:srgbClr val="FFFFCC"/>
                </a:gs>
                <a:gs pos="100000">
                  <a:srgbClr val="FFCC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>
                <a:spcBef>
                  <a:spcPct val="20000"/>
                </a:spcBef>
              </a:pPr>
              <a:r>
                <a:rPr lang="en-US" altLang="zh-TW">
                  <a:latin typeface="Arial" pitchFamily="34" charset="0"/>
                </a:rPr>
                <a:t>Effect on </a:t>
              </a:r>
              <a:r>
                <a:rPr lang="en-US" altLang="zh-TW" i="1">
                  <a:latin typeface="Arial" pitchFamily="34" charset="0"/>
                </a:rPr>
                <a:t>dry</a:t>
              </a:r>
              <a:r>
                <a:rPr lang="en-US" altLang="zh-TW">
                  <a:latin typeface="Arial" pitchFamily="34" charset="0"/>
                </a:rPr>
                <a:t> blue litmus paper</a:t>
              </a:r>
            </a:p>
          </p:txBody>
        </p:sp>
        <p:sp>
          <p:nvSpPr>
            <p:cNvPr id="30736" name="Rectangle 16"/>
            <p:cNvSpPr>
              <a:spLocks noChangeArrowheads="1"/>
            </p:cNvSpPr>
            <p:nvPr/>
          </p:nvSpPr>
          <p:spPr bwMode="auto">
            <a:xfrm>
              <a:off x="3682" y="192"/>
              <a:ext cx="1406" cy="482"/>
            </a:xfrm>
            <a:prstGeom prst="rect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CCECFF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US" altLang="zh-TW" sz="1600" b="1">
                  <a:latin typeface="Arial" pitchFamily="34" charset="0"/>
                </a:rPr>
                <a:t>Hydrogen chloride in dry methylbenzene</a:t>
              </a:r>
            </a:p>
          </p:txBody>
        </p:sp>
        <p:sp>
          <p:nvSpPr>
            <p:cNvPr id="30737" name="Rectangle 17"/>
            <p:cNvSpPr>
              <a:spLocks noChangeArrowheads="1"/>
            </p:cNvSpPr>
            <p:nvPr/>
          </p:nvSpPr>
          <p:spPr bwMode="auto">
            <a:xfrm>
              <a:off x="1810" y="192"/>
              <a:ext cx="1877" cy="482"/>
            </a:xfrm>
            <a:prstGeom prst="rect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CCECFF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US" altLang="zh-TW" sz="1600" b="1">
                  <a:latin typeface="Arial" pitchFamily="34" charset="0"/>
                </a:rPr>
                <a:t>Hydrogen chloride in water (hydrochloric acid)</a:t>
              </a:r>
            </a:p>
          </p:txBody>
        </p:sp>
        <p:sp>
          <p:nvSpPr>
            <p:cNvPr id="30738" name="Rectangle 18"/>
            <p:cNvSpPr>
              <a:spLocks noChangeArrowheads="1"/>
            </p:cNvSpPr>
            <p:nvPr/>
          </p:nvSpPr>
          <p:spPr bwMode="auto">
            <a:xfrm>
              <a:off x="576" y="192"/>
              <a:ext cx="1234" cy="482"/>
            </a:xfrm>
            <a:prstGeom prst="rect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CCECFF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US" altLang="zh-TW" sz="1600" b="1">
                  <a:latin typeface="Arial" pitchFamily="34" charset="0"/>
                </a:rPr>
                <a:t>Test</a:t>
              </a:r>
            </a:p>
          </p:txBody>
        </p:sp>
        <p:sp>
          <p:nvSpPr>
            <p:cNvPr id="30739" name="Line 19"/>
            <p:cNvSpPr>
              <a:spLocks noChangeShapeType="1"/>
            </p:cNvSpPr>
            <p:nvPr/>
          </p:nvSpPr>
          <p:spPr bwMode="auto">
            <a:xfrm>
              <a:off x="576" y="192"/>
              <a:ext cx="451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40" name="Line 20"/>
            <p:cNvSpPr>
              <a:spLocks noChangeShapeType="1"/>
            </p:cNvSpPr>
            <p:nvPr/>
          </p:nvSpPr>
          <p:spPr bwMode="auto">
            <a:xfrm>
              <a:off x="576" y="674"/>
              <a:ext cx="451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41" name="Line 21"/>
            <p:cNvSpPr>
              <a:spLocks noChangeShapeType="1"/>
            </p:cNvSpPr>
            <p:nvPr/>
          </p:nvSpPr>
          <p:spPr bwMode="auto">
            <a:xfrm>
              <a:off x="576" y="1156"/>
              <a:ext cx="451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42" name="Line 22"/>
            <p:cNvSpPr>
              <a:spLocks noChangeShapeType="1"/>
            </p:cNvSpPr>
            <p:nvPr/>
          </p:nvSpPr>
          <p:spPr bwMode="auto">
            <a:xfrm>
              <a:off x="576" y="1639"/>
              <a:ext cx="451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43" name="Line 23"/>
            <p:cNvSpPr>
              <a:spLocks noChangeShapeType="1"/>
            </p:cNvSpPr>
            <p:nvPr/>
          </p:nvSpPr>
          <p:spPr bwMode="auto">
            <a:xfrm>
              <a:off x="576" y="2451"/>
              <a:ext cx="451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44" name="Line 24"/>
            <p:cNvSpPr>
              <a:spLocks noChangeShapeType="1"/>
            </p:cNvSpPr>
            <p:nvPr/>
          </p:nvSpPr>
          <p:spPr bwMode="auto">
            <a:xfrm>
              <a:off x="576" y="3264"/>
              <a:ext cx="451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45" name="Line 25"/>
            <p:cNvSpPr>
              <a:spLocks noChangeShapeType="1"/>
            </p:cNvSpPr>
            <p:nvPr/>
          </p:nvSpPr>
          <p:spPr bwMode="auto">
            <a:xfrm>
              <a:off x="576" y="192"/>
              <a:ext cx="0" cy="3072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46" name="Line 26"/>
            <p:cNvSpPr>
              <a:spLocks noChangeShapeType="1"/>
            </p:cNvSpPr>
            <p:nvPr/>
          </p:nvSpPr>
          <p:spPr bwMode="auto">
            <a:xfrm>
              <a:off x="1810" y="192"/>
              <a:ext cx="0" cy="30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47" name="Line 27"/>
            <p:cNvSpPr>
              <a:spLocks noChangeShapeType="1"/>
            </p:cNvSpPr>
            <p:nvPr/>
          </p:nvSpPr>
          <p:spPr bwMode="auto">
            <a:xfrm>
              <a:off x="3670" y="192"/>
              <a:ext cx="1" cy="30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48" name="Line 28"/>
            <p:cNvSpPr>
              <a:spLocks noChangeShapeType="1"/>
            </p:cNvSpPr>
            <p:nvPr/>
          </p:nvSpPr>
          <p:spPr bwMode="auto">
            <a:xfrm>
              <a:off x="5088" y="192"/>
              <a:ext cx="0" cy="3072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9421" name="Text Box 29"/>
          <p:cNvSpPr txBox="1">
            <a:spLocks noChangeArrowheads="1"/>
          </p:cNvSpPr>
          <p:nvPr/>
        </p:nvSpPr>
        <p:spPr bwMode="auto">
          <a:xfrm>
            <a:off x="381000" y="6149975"/>
            <a:ext cx="8396288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TW" sz="1400" b="1">
                <a:solidFill>
                  <a:srgbClr val="339966"/>
                </a:solidFill>
                <a:latin typeface="Arial" charset="0"/>
              </a:rPr>
              <a:t>15.3  The role of water for acids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179388" y="1916113"/>
            <a:ext cx="8382000" cy="129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762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defTabSz="4762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defTabSz="4762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defTabSz="4762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defTabSz="4762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defTabSz="47625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defTabSz="47625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defTabSz="47625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defTabSz="47625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algn="just" eaLnBrk="1" hangingPunct="1">
              <a:lnSpc>
                <a:spcPct val="120000"/>
              </a:lnSpc>
              <a:spcAft>
                <a:spcPct val="40000"/>
              </a:spcAft>
            </a:pPr>
            <a:r>
              <a:rPr lang="en-US" altLang="zh-TW" sz="2200" i="1">
                <a:solidFill>
                  <a:schemeClr val="tx2"/>
                </a:solidFill>
                <a:latin typeface="Arial" pitchFamily="34" charset="0"/>
              </a:rPr>
              <a:t>Hydrogen ions</a:t>
            </a:r>
            <a:r>
              <a:rPr lang="en-US" altLang="zh-TW" sz="2200" i="1">
                <a:latin typeface="Arial" pitchFamily="34" charset="0"/>
              </a:rPr>
              <a:t> (H</a:t>
            </a:r>
            <a:r>
              <a:rPr lang="en-US" altLang="zh-TW" sz="2200" baseline="40000">
                <a:latin typeface="Arial" pitchFamily="34" charset="0"/>
                <a:ea typeface="細明體" pitchFamily="49" charset="-120"/>
              </a:rPr>
              <a:t>+</a:t>
            </a:r>
            <a:r>
              <a:rPr lang="en-US" altLang="zh-TW" sz="2200" i="1">
                <a:latin typeface="Arial" pitchFamily="34" charset="0"/>
              </a:rPr>
              <a:t>(aq))</a:t>
            </a:r>
            <a:r>
              <a:rPr lang="en-US" altLang="zh-TW" sz="2200">
                <a:latin typeface="Arial" pitchFamily="34" charset="0"/>
              </a:rPr>
              <a:t> are responsible for </a:t>
            </a:r>
            <a:r>
              <a:rPr lang="en-US" altLang="zh-TW" sz="2200">
                <a:solidFill>
                  <a:schemeClr val="tx2"/>
                </a:solidFill>
                <a:latin typeface="Arial" pitchFamily="34" charset="0"/>
              </a:rPr>
              <a:t>all the acidic properties</a:t>
            </a:r>
            <a:r>
              <a:rPr lang="en-US" altLang="zh-TW" sz="2200">
                <a:latin typeface="Arial" pitchFamily="34" charset="0"/>
              </a:rPr>
              <a:t>. Without water, acids cannot ionize to form H</a:t>
            </a:r>
            <a:r>
              <a:rPr lang="en-US" altLang="zh-TW" sz="2200" baseline="40000">
                <a:latin typeface="Arial" pitchFamily="34" charset="0"/>
                <a:ea typeface="細明體" pitchFamily="49" charset="-120"/>
              </a:rPr>
              <a:t>+</a:t>
            </a:r>
            <a:r>
              <a:rPr lang="en-US" altLang="zh-TW" sz="2200">
                <a:latin typeface="Arial" pitchFamily="34" charset="0"/>
              </a:rPr>
              <a:t>(aq) and hence do not have acidic properties.</a:t>
            </a:r>
          </a:p>
        </p:txBody>
      </p:sp>
      <p:sp>
        <p:nvSpPr>
          <p:cNvPr id="60419" name="Text Box 3"/>
          <p:cNvSpPr txBox="1">
            <a:spLocks noChangeArrowheads="1"/>
          </p:cNvSpPr>
          <p:nvPr/>
        </p:nvSpPr>
        <p:spPr bwMode="auto">
          <a:xfrm>
            <a:off x="381000" y="6142038"/>
            <a:ext cx="8396288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TW" sz="1400" b="1">
                <a:solidFill>
                  <a:srgbClr val="339966"/>
                </a:solidFill>
                <a:latin typeface="Arial" charset="0"/>
              </a:rPr>
              <a:t>15.3  The role of water for acids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4"/>
          <p:cNvSpPr txBox="1">
            <a:spLocks noChangeArrowheads="1"/>
          </p:cNvSpPr>
          <p:nvPr/>
        </p:nvSpPr>
        <p:spPr bwMode="auto">
          <a:xfrm>
            <a:off x="0" y="1125538"/>
            <a:ext cx="10836275" cy="116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800">
                <a:latin typeface="Arial" pitchFamily="34" charset="0"/>
              </a:rPr>
              <a:t>Ingredients: solid acid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TW" sz="2800">
                <a:latin typeface="Arial" pitchFamily="34" charset="0"/>
              </a:rPr>
              <a:t>                   + solid carbonate/hydrogencarbonate</a:t>
            </a:r>
          </a:p>
        </p:txBody>
      </p:sp>
      <p:pic>
        <p:nvPicPr>
          <p:cNvPr id="61445" name="泡騰現象.mpeg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2565400"/>
            <a:ext cx="4752975" cy="388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2" name="Rectangle 7"/>
          <p:cNvSpPr>
            <a:spLocks noGrp="1" noChangeArrowheads="1"/>
          </p:cNvSpPr>
          <p:nvPr>
            <p:ph type="body" sz="half" idx="1"/>
          </p:nvPr>
        </p:nvSpPr>
        <p:spPr>
          <a:xfrm>
            <a:off x="3022600" y="549275"/>
            <a:ext cx="6121400" cy="7921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zh-TW" smtClean="0"/>
              <a:t>Fizzy drink tablet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61" fill="hold"/>
                                        <p:tgtEl>
                                          <p:spTgt spid="614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144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14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14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45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ext Box 2"/>
          <p:cNvSpPr txBox="1">
            <a:spLocks noChangeArrowheads="1"/>
          </p:cNvSpPr>
          <p:nvPr/>
        </p:nvSpPr>
        <p:spPr bwMode="auto">
          <a:xfrm>
            <a:off x="250825" y="836613"/>
            <a:ext cx="36004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altLang="zh-TW" sz="2800"/>
              <a:t>CO</a:t>
            </a:r>
            <a:r>
              <a:rPr lang="en-US" altLang="zh-TW" sz="2800" baseline="-25000"/>
              <a:t>3</a:t>
            </a:r>
            <a:r>
              <a:rPr lang="en-US" altLang="zh-TW" sz="2800" baseline="40000"/>
              <a:t>2-</a:t>
            </a:r>
            <a:r>
              <a:rPr lang="en-US" altLang="zh-TW" sz="2800"/>
              <a:t>(aq)  + 2H</a:t>
            </a:r>
            <a:r>
              <a:rPr lang="en-US" altLang="zh-TW" sz="2800" baseline="40000"/>
              <a:t>+ </a:t>
            </a:r>
            <a:r>
              <a:rPr lang="en-US" altLang="zh-TW" sz="2800"/>
              <a:t>(aq) </a:t>
            </a:r>
          </a:p>
        </p:txBody>
      </p:sp>
      <p:sp>
        <p:nvSpPr>
          <p:cNvPr id="87043" name="Line 3"/>
          <p:cNvSpPr>
            <a:spLocks noChangeShapeType="1"/>
          </p:cNvSpPr>
          <p:nvPr/>
        </p:nvSpPr>
        <p:spPr bwMode="auto">
          <a:xfrm>
            <a:off x="3779838" y="1125538"/>
            <a:ext cx="13668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044" name="Text Box 4"/>
          <p:cNvSpPr txBox="1">
            <a:spLocks noChangeArrowheads="1"/>
          </p:cNvSpPr>
          <p:nvPr/>
        </p:nvSpPr>
        <p:spPr bwMode="auto">
          <a:xfrm>
            <a:off x="5292725" y="836613"/>
            <a:ext cx="316706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800"/>
              <a:t>CO</a:t>
            </a:r>
            <a:r>
              <a:rPr lang="en-US" altLang="zh-TW" sz="2800" baseline="-25000"/>
              <a:t>2 </a:t>
            </a:r>
            <a:r>
              <a:rPr lang="en-US" altLang="zh-TW" sz="2800"/>
              <a:t>(g)  + H</a:t>
            </a:r>
            <a:r>
              <a:rPr lang="en-US" altLang="zh-TW" sz="2800" baseline="-25000"/>
              <a:t>2</a:t>
            </a:r>
            <a:r>
              <a:rPr lang="en-US" altLang="zh-TW" sz="2800"/>
              <a:t>O(l)</a:t>
            </a:r>
          </a:p>
        </p:txBody>
      </p:sp>
      <p:sp>
        <p:nvSpPr>
          <p:cNvPr id="87045" name="Text Box 5"/>
          <p:cNvSpPr txBox="1">
            <a:spLocks noChangeArrowheads="1"/>
          </p:cNvSpPr>
          <p:nvPr/>
        </p:nvSpPr>
        <p:spPr bwMode="auto">
          <a:xfrm>
            <a:off x="250825" y="1341438"/>
            <a:ext cx="370681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altLang="zh-TW" sz="2800"/>
              <a:t>HCO</a:t>
            </a:r>
            <a:r>
              <a:rPr lang="en-US" altLang="zh-TW" sz="2800" baseline="-25000"/>
              <a:t>3</a:t>
            </a:r>
            <a:r>
              <a:rPr lang="en-US" altLang="zh-TW" sz="2800" baseline="40000"/>
              <a:t>- </a:t>
            </a:r>
            <a:r>
              <a:rPr lang="en-US" altLang="zh-TW" sz="2800"/>
              <a:t>(aq) +  H</a:t>
            </a:r>
            <a:r>
              <a:rPr lang="en-US" altLang="zh-TW" sz="2800" baseline="40000"/>
              <a:t>+ </a:t>
            </a:r>
            <a:r>
              <a:rPr lang="en-US" altLang="zh-TW" sz="2800"/>
              <a:t>(aq) </a:t>
            </a:r>
          </a:p>
        </p:txBody>
      </p:sp>
      <p:sp>
        <p:nvSpPr>
          <p:cNvPr id="87046" name="Line 6"/>
          <p:cNvSpPr>
            <a:spLocks noChangeShapeType="1"/>
          </p:cNvSpPr>
          <p:nvPr/>
        </p:nvSpPr>
        <p:spPr bwMode="auto">
          <a:xfrm>
            <a:off x="3779838" y="1628775"/>
            <a:ext cx="13668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047" name="Text Box 7"/>
          <p:cNvSpPr txBox="1">
            <a:spLocks noChangeArrowheads="1"/>
          </p:cNvSpPr>
          <p:nvPr/>
        </p:nvSpPr>
        <p:spPr bwMode="auto">
          <a:xfrm>
            <a:off x="5219700" y="1341438"/>
            <a:ext cx="29527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800"/>
              <a:t>CO</a:t>
            </a:r>
            <a:r>
              <a:rPr lang="en-US" altLang="zh-TW" sz="2800" baseline="-25000"/>
              <a:t>2 </a:t>
            </a:r>
            <a:r>
              <a:rPr lang="en-US" altLang="zh-TW" sz="2800"/>
              <a:t>(g) + H</a:t>
            </a:r>
            <a:r>
              <a:rPr lang="en-US" altLang="zh-TW" sz="2800" baseline="-25000"/>
              <a:t>2</a:t>
            </a:r>
            <a:r>
              <a:rPr lang="en-US" altLang="zh-TW" sz="2800"/>
              <a:t>O(l)</a:t>
            </a:r>
          </a:p>
        </p:txBody>
      </p:sp>
      <p:graphicFrame>
        <p:nvGraphicFramePr>
          <p:cNvPr id="3074" name="Object 8"/>
          <p:cNvGraphicFramePr>
            <a:graphicFrameLocks noChangeAspect="1"/>
          </p:cNvGraphicFramePr>
          <p:nvPr>
            <p:ph/>
          </p:nvPr>
        </p:nvGraphicFramePr>
        <p:xfrm>
          <a:off x="2771775" y="2133600"/>
          <a:ext cx="3435350" cy="4103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3" name="點陣圖影像" r:id="rId4" imgW="2886478" imgH="3448531" progId="Paint.Picture">
                  <p:embed/>
                </p:oleObj>
              </mc:Choice>
              <mc:Fallback>
                <p:oleObj name="點陣圖影像" r:id="rId4" imgW="2886478" imgH="3448531" progId="Paint.Picture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775" y="2133600"/>
                        <a:ext cx="3435350" cy="4103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4211638" y="3860800"/>
            <a:ext cx="647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000" b="1">
                <a:latin typeface="Arial" pitchFamily="34" charset="0"/>
              </a:rPr>
              <a:t>H</a:t>
            </a:r>
            <a:r>
              <a:rPr lang="en-US" altLang="zh-TW" sz="2000" b="1" baseline="40000">
                <a:latin typeface="Arial" pitchFamily="34" charset="0"/>
              </a:rPr>
              <a:t>+</a:t>
            </a:r>
          </a:p>
        </p:txBody>
      </p:sp>
      <p:sp>
        <p:nvSpPr>
          <p:cNvPr id="3082" name="Text Box 10"/>
          <p:cNvSpPr txBox="1">
            <a:spLocks noChangeArrowheads="1"/>
          </p:cNvSpPr>
          <p:nvPr/>
        </p:nvSpPr>
        <p:spPr bwMode="auto">
          <a:xfrm>
            <a:off x="3203575" y="5373688"/>
            <a:ext cx="647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000" b="1">
                <a:latin typeface="Arial" pitchFamily="34" charset="0"/>
              </a:rPr>
              <a:t>H</a:t>
            </a:r>
            <a:r>
              <a:rPr lang="en-US" altLang="zh-TW" sz="2000" b="1" baseline="40000">
                <a:latin typeface="Arial" pitchFamily="34" charset="0"/>
              </a:rPr>
              <a:t>+</a:t>
            </a:r>
          </a:p>
        </p:txBody>
      </p:sp>
      <p:sp>
        <p:nvSpPr>
          <p:cNvPr id="3083" name="Text Box 11"/>
          <p:cNvSpPr txBox="1">
            <a:spLocks noChangeArrowheads="1"/>
          </p:cNvSpPr>
          <p:nvPr/>
        </p:nvSpPr>
        <p:spPr bwMode="auto">
          <a:xfrm>
            <a:off x="5292725" y="5445125"/>
            <a:ext cx="647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000" b="1">
                <a:latin typeface="Arial" pitchFamily="34" charset="0"/>
              </a:rPr>
              <a:t>H</a:t>
            </a:r>
            <a:r>
              <a:rPr lang="en-US" altLang="zh-TW" sz="2000" b="1" baseline="40000">
                <a:latin typeface="Arial" pitchFamily="34" charset="0"/>
              </a:rPr>
              <a:t>+</a:t>
            </a:r>
          </a:p>
        </p:txBody>
      </p:sp>
      <p:sp>
        <p:nvSpPr>
          <p:cNvPr id="3084" name="Text Box 12"/>
          <p:cNvSpPr txBox="1">
            <a:spLocks noChangeArrowheads="1"/>
          </p:cNvSpPr>
          <p:nvPr/>
        </p:nvSpPr>
        <p:spPr bwMode="auto">
          <a:xfrm>
            <a:off x="3276600" y="4652963"/>
            <a:ext cx="863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altLang="zh-TW" sz="1600" b="1">
                <a:latin typeface="Arial" pitchFamily="34" charset="0"/>
              </a:rPr>
              <a:t>HCO</a:t>
            </a:r>
            <a:r>
              <a:rPr lang="en-US" altLang="zh-TW" sz="1600" b="1" baseline="-25000">
                <a:latin typeface="Arial" pitchFamily="34" charset="0"/>
              </a:rPr>
              <a:t>3</a:t>
            </a:r>
            <a:r>
              <a:rPr lang="en-US" altLang="zh-TW" sz="1600" b="1" baseline="40000">
                <a:latin typeface="Arial" pitchFamily="34" charset="0"/>
              </a:rPr>
              <a:t>-</a:t>
            </a:r>
          </a:p>
        </p:txBody>
      </p:sp>
      <p:sp>
        <p:nvSpPr>
          <p:cNvPr id="3085" name="Text Box 13"/>
          <p:cNvSpPr txBox="1">
            <a:spLocks noChangeArrowheads="1"/>
          </p:cNvSpPr>
          <p:nvPr/>
        </p:nvSpPr>
        <p:spPr bwMode="auto">
          <a:xfrm>
            <a:off x="4284663" y="5445125"/>
            <a:ext cx="863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altLang="zh-TW" sz="1600" b="1">
                <a:latin typeface="Arial" pitchFamily="34" charset="0"/>
              </a:rPr>
              <a:t>HCO</a:t>
            </a:r>
            <a:r>
              <a:rPr lang="en-US" altLang="zh-TW" sz="1600" b="1" baseline="-25000">
                <a:latin typeface="Arial" pitchFamily="34" charset="0"/>
              </a:rPr>
              <a:t>3</a:t>
            </a:r>
            <a:r>
              <a:rPr lang="en-US" altLang="zh-TW" sz="1600" b="1" baseline="40000">
                <a:latin typeface="Arial" pitchFamily="34" charset="0"/>
              </a:rPr>
              <a:t>-</a:t>
            </a:r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auto">
          <a:xfrm>
            <a:off x="5148263" y="4437063"/>
            <a:ext cx="863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altLang="zh-TW" sz="1600" b="1">
                <a:latin typeface="Arial" pitchFamily="34" charset="0"/>
              </a:rPr>
              <a:t>HCO</a:t>
            </a:r>
            <a:r>
              <a:rPr lang="en-US" altLang="zh-TW" sz="1600" b="1" baseline="-25000">
                <a:latin typeface="Arial" pitchFamily="34" charset="0"/>
              </a:rPr>
              <a:t>3</a:t>
            </a:r>
            <a:r>
              <a:rPr lang="en-US" altLang="zh-TW" sz="1600" b="1" baseline="40000">
                <a:latin typeface="Arial" pitchFamily="34" charset="0"/>
              </a:rPr>
              <a:t>-</a:t>
            </a:r>
          </a:p>
        </p:txBody>
      </p:sp>
      <p:sp>
        <p:nvSpPr>
          <p:cNvPr id="3087" name="Text Box 15"/>
          <p:cNvSpPr txBox="1">
            <a:spLocks noChangeArrowheads="1"/>
          </p:cNvSpPr>
          <p:nvPr/>
        </p:nvSpPr>
        <p:spPr bwMode="auto">
          <a:xfrm>
            <a:off x="3276600" y="4005263"/>
            <a:ext cx="9366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altLang="zh-TW" sz="1400" b="1">
                <a:latin typeface="Arial" pitchFamily="34" charset="0"/>
              </a:rPr>
              <a:t>CO</a:t>
            </a:r>
            <a:r>
              <a:rPr lang="en-US" altLang="zh-TW" sz="1400" b="1" baseline="-25000">
                <a:latin typeface="Arial" pitchFamily="34" charset="0"/>
              </a:rPr>
              <a:t>3</a:t>
            </a:r>
            <a:r>
              <a:rPr lang="en-US" altLang="zh-TW" sz="1400" b="1" baseline="40000">
                <a:latin typeface="Arial" pitchFamily="34" charset="0"/>
              </a:rPr>
              <a:t>2</a:t>
            </a:r>
            <a:r>
              <a:rPr lang="en-US" altLang="zh-TW" sz="1600" b="1" baseline="40000">
                <a:latin typeface="Arial" pitchFamily="34" charset="0"/>
              </a:rPr>
              <a:t>-</a:t>
            </a:r>
          </a:p>
        </p:txBody>
      </p:sp>
      <p:sp>
        <p:nvSpPr>
          <p:cNvPr id="3088" name="Text Box 16"/>
          <p:cNvSpPr txBox="1">
            <a:spLocks noChangeArrowheads="1"/>
          </p:cNvSpPr>
          <p:nvPr/>
        </p:nvSpPr>
        <p:spPr bwMode="auto">
          <a:xfrm>
            <a:off x="5076825" y="3789363"/>
            <a:ext cx="9366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altLang="zh-TW" sz="1400" b="1">
                <a:latin typeface="Arial" pitchFamily="34" charset="0"/>
              </a:rPr>
              <a:t>CO</a:t>
            </a:r>
            <a:r>
              <a:rPr lang="en-US" altLang="zh-TW" sz="1400" b="1" baseline="-25000">
                <a:latin typeface="Arial" pitchFamily="34" charset="0"/>
              </a:rPr>
              <a:t>3</a:t>
            </a:r>
            <a:r>
              <a:rPr lang="en-US" altLang="zh-TW" sz="1400" b="1" baseline="40000">
                <a:latin typeface="Arial" pitchFamily="34" charset="0"/>
              </a:rPr>
              <a:t>2</a:t>
            </a:r>
            <a:r>
              <a:rPr lang="en-US" altLang="zh-TW" sz="1600" b="1" baseline="40000">
                <a:latin typeface="Arial" pitchFamily="34" charset="0"/>
              </a:rPr>
              <a:t>-</a:t>
            </a:r>
          </a:p>
        </p:txBody>
      </p:sp>
      <p:sp>
        <p:nvSpPr>
          <p:cNvPr id="3089" name="Text Box 17"/>
          <p:cNvSpPr txBox="1">
            <a:spLocks noChangeArrowheads="1"/>
          </p:cNvSpPr>
          <p:nvPr/>
        </p:nvSpPr>
        <p:spPr bwMode="auto">
          <a:xfrm>
            <a:off x="3635375" y="5300663"/>
            <a:ext cx="9366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altLang="zh-TW" sz="1400" b="1">
                <a:latin typeface="Arial" pitchFamily="34" charset="0"/>
              </a:rPr>
              <a:t>CO</a:t>
            </a:r>
            <a:r>
              <a:rPr lang="en-US" altLang="zh-TW" sz="1400" b="1" baseline="-25000">
                <a:latin typeface="Arial" pitchFamily="34" charset="0"/>
              </a:rPr>
              <a:t>3</a:t>
            </a:r>
            <a:r>
              <a:rPr lang="en-US" altLang="zh-TW" sz="1400" b="1" baseline="40000">
                <a:latin typeface="Arial" pitchFamily="34" charset="0"/>
              </a:rPr>
              <a:t>2</a:t>
            </a:r>
            <a:r>
              <a:rPr lang="en-US" altLang="zh-TW" sz="1600" b="1" baseline="40000">
                <a:latin typeface="Arial" pitchFamily="34" charset="0"/>
              </a:rPr>
              <a:t>-</a:t>
            </a:r>
          </a:p>
        </p:txBody>
      </p:sp>
      <p:sp>
        <p:nvSpPr>
          <p:cNvPr id="3090" name="Text Box 18"/>
          <p:cNvSpPr txBox="1">
            <a:spLocks noChangeArrowheads="1"/>
          </p:cNvSpPr>
          <p:nvPr/>
        </p:nvSpPr>
        <p:spPr bwMode="auto">
          <a:xfrm>
            <a:off x="4572000" y="4724400"/>
            <a:ext cx="9366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altLang="zh-TW" sz="1400" b="1">
                <a:latin typeface="Arial" pitchFamily="34" charset="0"/>
              </a:rPr>
              <a:t>CO</a:t>
            </a:r>
            <a:r>
              <a:rPr lang="en-US" altLang="zh-TW" sz="1400" b="1" baseline="-25000">
                <a:latin typeface="Arial" pitchFamily="34" charset="0"/>
              </a:rPr>
              <a:t>3</a:t>
            </a:r>
            <a:r>
              <a:rPr lang="en-US" altLang="zh-TW" sz="1400" b="1" baseline="40000">
                <a:latin typeface="Arial" pitchFamily="34" charset="0"/>
              </a:rPr>
              <a:t>2</a:t>
            </a:r>
            <a:r>
              <a:rPr lang="en-US" altLang="zh-TW" sz="1600" b="1" baseline="40000">
                <a:latin typeface="Arial" pitchFamily="34" charset="0"/>
              </a:rPr>
              <a:t>-</a:t>
            </a:r>
          </a:p>
        </p:txBody>
      </p:sp>
      <p:sp>
        <p:nvSpPr>
          <p:cNvPr id="87059" name="Text Box 19"/>
          <p:cNvSpPr txBox="1">
            <a:spLocks noChangeArrowheads="1"/>
          </p:cNvSpPr>
          <p:nvPr/>
        </p:nvSpPr>
        <p:spPr bwMode="auto">
          <a:xfrm>
            <a:off x="323850" y="2924175"/>
            <a:ext cx="88201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altLang="zh-TW" sz="2800" b="1">
                <a:solidFill>
                  <a:srgbClr val="FF0000"/>
                </a:solidFill>
                <a:latin typeface="Arial" pitchFamily="34" charset="0"/>
              </a:rPr>
              <a:t>Without water, acids do not have acidic properties.</a:t>
            </a:r>
            <a:endParaRPr lang="en-US" altLang="zh-TW" sz="2800" b="1">
              <a:solidFill>
                <a:srgbClr val="FF0000"/>
              </a:solidFill>
              <a:latin typeface="Arial" pitchFamily="34" charset="0"/>
            </a:endParaRPr>
          </a:p>
        </p:txBody>
      </p:sp>
      <p:sp>
        <p:nvSpPr>
          <p:cNvPr id="3092" name="Text Box 20"/>
          <p:cNvSpPr txBox="1">
            <a:spLocks noChangeArrowheads="1"/>
          </p:cNvSpPr>
          <p:nvPr/>
        </p:nvSpPr>
        <p:spPr bwMode="auto">
          <a:xfrm>
            <a:off x="250825" y="188913"/>
            <a:ext cx="8137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/>
              <a:t>Ingredients: solid acid </a:t>
            </a:r>
          </a:p>
          <a:p>
            <a:pPr eaLnBrk="1" hangingPunct="1"/>
            <a:r>
              <a:rPr lang="en-US" altLang="zh-TW"/>
              <a:t>                   + solid carbonate/hydrogencarbonate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7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87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87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87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87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87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87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2" grpId="0"/>
      <p:bldP spid="87043" grpId="0" animBg="1"/>
      <p:bldP spid="87044" grpId="0"/>
      <p:bldP spid="87045" grpId="0"/>
      <p:bldP spid="87046" grpId="0" animBg="1"/>
      <p:bldP spid="87047" grpId="0"/>
      <p:bldP spid="8705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23850" y="333375"/>
            <a:ext cx="7931150" cy="60483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zh-TW" b="1" smtClean="0"/>
              <a:t>When acid dissolves in water</a:t>
            </a:r>
            <a:r>
              <a:rPr lang="en-US" altLang="zh-TW" b="1" smtClean="0">
                <a:sym typeface="Wingdings" pitchFamily="2" charset="2"/>
              </a:rPr>
              <a:t></a:t>
            </a:r>
            <a:endParaRPr lang="en-US" altLang="zh-TW" b="1" smtClean="0"/>
          </a:p>
          <a:p>
            <a:pPr eaLnBrk="1" hangingPunct="1">
              <a:buFontTx/>
              <a:buNone/>
            </a:pPr>
            <a:endParaRPr lang="en-US" altLang="zh-TW" b="1" smtClean="0"/>
          </a:p>
          <a:p>
            <a:pPr eaLnBrk="1" hangingPunct="1"/>
            <a:endParaRPr lang="en-US" altLang="zh-TW" b="1" smtClean="0"/>
          </a:p>
        </p:txBody>
      </p:sp>
      <p:sp>
        <p:nvSpPr>
          <p:cNvPr id="33795" name="Line 6"/>
          <p:cNvSpPr>
            <a:spLocks noChangeShapeType="1"/>
          </p:cNvSpPr>
          <p:nvPr/>
        </p:nvSpPr>
        <p:spPr bwMode="auto">
          <a:xfrm>
            <a:off x="468313" y="1341438"/>
            <a:ext cx="11509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96" name="Text Box 7"/>
          <p:cNvSpPr txBox="1">
            <a:spLocks noChangeArrowheads="1"/>
          </p:cNvSpPr>
          <p:nvPr/>
        </p:nvSpPr>
        <p:spPr bwMode="auto">
          <a:xfrm>
            <a:off x="1763713" y="981075"/>
            <a:ext cx="244951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3600" b="1">
                <a:solidFill>
                  <a:schemeClr val="hlink"/>
                </a:solidFill>
                <a:latin typeface="Arial" pitchFamily="34" charset="0"/>
              </a:rPr>
              <a:t>Ionization</a:t>
            </a:r>
          </a:p>
        </p:txBody>
      </p:sp>
      <p:sp>
        <p:nvSpPr>
          <p:cNvPr id="89096" name="Text Box 8"/>
          <p:cNvSpPr txBox="1">
            <a:spLocks noChangeArrowheads="1"/>
          </p:cNvSpPr>
          <p:nvPr/>
        </p:nvSpPr>
        <p:spPr bwMode="auto">
          <a:xfrm>
            <a:off x="5003800" y="1844675"/>
            <a:ext cx="30956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800"/>
              <a:t>H</a:t>
            </a:r>
            <a:r>
              <a:rPr lang="en-US" altLang="zh-TW" sz="2800" baseline="30000"/>
              <a:t>+  </a:t>
            </a:r>
            <a:r>
              <a:rPr lang="en-US" altLang="zh-TW" sz="2800"/>
              <a:t>(aq) + Cl</a:t>
            </a:r>
            <a:r>
              <a:rPr lang="en-US" altLang="zh-TW" sz="2800" baseline="40000"/>
              <a:t>-</a:t>
            </a:r>
            <a:r>
              <a:rPr lang="en-US" altLang="zh-TW" sz="2800" baseline="30000"/>
              <a:t> </a:t>
            </a:r>
            <a:r>
              <a:rPr lang="en-US" altLang="zh-TW" sz="2800"/>
              <a:t>(aq) </a:t>
            </a:r>
          </a:p>
        </p:txBody>
      </p:sp>
      <p:sp>
        <p:nvSpPr>
          <p:cNvPr id="33798" name="Line 9"/>
          <p:cNvSpPr>
            <a:spLocks noChangeShapeType="1"/>
          </p:cNvSpPr>
          <p:nvPr/>
        </p:nvSpPr>
        <p:spPr bwMode="auto">
          <a:xfrm>
            <a:off x="3708400" y="2133600"/>
            <a:ext cx="10810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9098" name="Text Box 10"/>
          <p:cNvSpPr txBox="1">
            <a:spLocks noChangeArrowheads="1"/>
          </p:cNvSpPr>
          <p:nvPr/>
        </p:nvSpPr>
        <p:spPr bwMode="auto">
          <a:xfrm>
            <a:off x="4859338" y="2420938"/>
            <a:ext cx="36734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800"/>
              <a:t>2H</a:t>
            </a:r>
            <a:r>
              <a:rPr lang="en-US" altLang="zh-TW" sz="2800" baseline="30000"/>
              <a:t>+ </a:t>
            </a:r>
            <a:r>
              <a:rPr lang="en-US" altLang="zh-TW" sz="2800"/>
              <a:t>(aq) + SO</a:t>
            </a:r>
            <a:r>
              <a:rPr lang="en-US" altLang="zh-TW" sz="2800" baseline="-25000"/>
              <a:t>4</a:t>
            </a:r>
            <a:r>
              <a:rPr lang="en-US" altLang="zh-TW" sz="2800" baseline="30000"/>
              <a:t>2</a:t>
            </a:r>
            <a:r>
              <a:rPr lang="en-US" altLang="zh-TW" sz="2800" baseline="40000"/>
              <a:t>-</a:t>
            </a:r>
            <a:r>
              <a:rPr lang="en-US" altLang="zh-TW" sz="2800" baseline="30000"/>
              <a:t> </a:t>
            </a:r>
            <a:r>
              <a:rPr lang="en-US" altLang="zh-TW" sz="2800"/>
              <a:t>(aq) </a:t>
            </a:r>
          </a:p>
        </p:txBody>
      </p:sp>
      <p:sp>
        <p:nvSpPr>
          <p:cNvPr id="89100" name="Text Box 12"/>
          <p:cNvSpPr txBox="1">
            <a:spLocks noChangeArrowheads="1"/>
          </p:cNvSpPr>
          <p:nvPr/>
        </p:nvSpPr>
        <p:spPr bwMode="auto">
          <a:xfrm>
            <a:off x="5003800" y="3068638"/>
            <a:ext cx="338296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800"/>
              <a:t>H</a:t>
            </a:r>
            <a:r>
              <a:rPr lang="en-US" altLang="zh-TW" sz="2800" baseline="40000"/>
              <a:t>+ </a:t>
            </a:r>
            <a:r>
              <a:rPr lang="en-US" altLang="zh-TW" sz="2800" baseline="30000"/>
              <a:t> </a:t>
            </a:r>
            <a:r>
              <a:rPr lang="en-US" altLang="zh-TW" sz="2800"/>
              <a:t>(aq) + NO</a:t>
            </a:r>
            <a:r>
              <a:rPr lang="en-US" altLang="zh-TW" sz="2800" baseline="-25000"/>
              <a:t>3</a:t>
            </a:r>
            <a:r>
              <a:rPr lang="en-US" altLang="zh-TW" sz="2800" baseline="40000"/>
              <a:t>-</a:t>
            </a:r>
            <a:r>
              <a:rPr lang="en-US" altLang="zh-TW" sz="2800" baseline="30000"/>
              <a:t> </a:t>
            </a:r>
            <a:r>
              <a:rPr lang="en-US" altLang="zh-TW" sz="2800"/>
              <a:t>(aq) </a:t>
            </a:r>
          </a:p>
        </p:txBody>
      </p:sp>
      <p:sp>
        <p:nvSpPr>
          <p:cNvPr id="33801" name="Line 13"/>
          <p:cNvSpPr>
            <a:spLocks noChangeShapeType="1"/>
          </p:cNvSpPr>
          <p:nvPr/>
        </p:nvSpPr>
        <p:spPr bwMode="auto">
          <a:xfrm>
            <a:off x="3276600" y="3284538"/>
            <a:ext cx="10810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02" name="Text Box 14"/>
          <p:cNvSpPr txBox="1">
            <a:spLocks noChangeArrowheads="1"/>
          </p:cNvSpPr>
          <p:nvPr/>
        </p:nvSpPr>
        <p:spPr bwMode="auto">
          <a:xfrm>
            <a:off x="1979613" y="1844675"/>
            <a:ext cx="15827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800"/>
              <a:t>HCl(aq)</a:t>
            </a:r>
          </a:p>
        </p:txBody>
      </p:sp>
      <p:sp>
        <p:nvSpPr>
          <p:cNvPr id="33803" name="Text Box 15"/>
          <p:cNvSpPr txBox="1">
            <a:spLocks noChangeArrowheads="1"/>
          </p:cNvSpPr>
          <p:nvPr/>
        </p:nvSpPr>
        <p:spPr bwMode="auto">
          <a:xfrm>
            <a:off x="1476375" y="2420938"/>
            <a:ext cx="22320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800"/>
              <a:t>H</a:t>
            </a:r>
            <a:r>
              <a:rPr lang="en-US" altLang="zh-TW" sz="2800" baseline="-25000"/>
              <a:t>2</a:t>
            </a:r>
            <a:r>
              <a:rPr lang="en-US" altLang="zh-TW" sz="2800"/>
              <a:t>SO</a:t>
            </a:r>
            <a:r>
              <a:rPr lang="en-US" altLang="zh-TW" sz="2800" baseline="-25000"/>
              <a:t>4</a:t>
            </a:r>
            <a:r>
              <a:rPr lang="en-US" altLang="zh-TW" sz="2800"/>
              <a:t>(aq)</a:t>
            </a:r>
          </a:p>
        </p:txBody>
      </p:sp>
      <p:sp>
        <p:nvSpPr>
          <p:cNvPr id="33804" name="Text Box 16"/>
          <p:cNvSpPr txBox="1">
            <a:spLocks noChangeArrowheads="1"/>
          </p:cNvSpPr>
          <p:nvPr/>
        </p:nvSpPr>
        <p:spPr bwMode="auto">
          <a:xfrm>
            <a:off x="1403350" y="2997200"/>
            <a:ext cx="21605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800"/>
              <a:t>HNO</a:t>
            </a:r>
            <a:r>
              <a:rPr lang="en-US" altLang="zh-TW" sz="2800" baseline="-25000"/>
              <a:t>3</a:t>
            </a:r>
            <a:r>
              <a:rPr lang="en-US" altLang="zh-TW" sz="2800"/>
              <a:t>(aq)</a:t>
            </a:r>
          </a:p>
        </p:txBody>
      </p:sp>
      <p:sp>
        <p:nvSpPr>
          <p:cNvPr id="33805" name="Text Box 18"/>
          <p:cNvSpPr txBox="1">
            <a:spLocks noChangeArrowheads="1"/>
          </p:cNvSpPr>
          <p:nvPr/>
        </p:nvSpPr>
        <p:spPr bwMode="auto">
          <a:xfrm>
            <a:off x="1403350" y="3644900"/>
            <a:ext cx="27368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800"/>
              <a:t>CH</a:t>
            </a:r>
            <a:r>
              <a:rPr lang="en-US" altLang="zh-TW" sz="2800" baseline="-25000"/>
              <a:t>3</a:t>
            </a:r>
            <a:r>
              <a:rPr lang="en-US" altLang="zh-TW" sz="2800"/>
              <a:t>COO</a:t>
            </a:r>
            <a:r>
              <a:rPr lang="en-US" altLang="zh-TW" sz="2800">
                <a:solidFill>
                  <a:srgbClr val="FF0000"/>
                </a:solidFill>
              </a:rPr>
              <a:t>H</a:t>
            </a:r>
            <a:r>
              <a:rPr lang="en-US" altLang="zh-TW" sz="2800"/>
              <a:t>(aq)</a:t>
            </a:r>
          </a:p>
        </p:txBody>
      </p:sp>
      <p:sp>
        <p:nvSpPr>
          <p:cNvPr id="89108" name="Text Box 20"/>
          <p:cNvSpPr txBox="1">
            <a:spLocks noChangeArrowheads="1"/>
          </p:cNvSpPr>
          <p:nvPr/>
        </p:nvSpPr>
        <p:spPr bwMode="auto">
          <a:xfrm>
            <a:off x="5003800" y="3716338"/>
            <a:ext cx="39243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800"/>
              <a:t>H</a:t>
            </a:r>
            <a:r>
              <a:rPr lang="en-US" altLang="zh-TW" sz="2800" baseline="40000"/>
              <a:t>+ </a:t>
            </a:r>
            <a:r>
              <a:rPr lang="en-US" altLang="zh-TW" sz="2800" baseline="30000"/>
              <a:t> </a:t>
            </a:r>
            <a:r>
              <a:rPr lang="en-US" altLang="zh-TW" sz="2800"/>
              <a:t>(aq) + CH</a:t>
            </a:r>
            <a:r>
              <a:rPr lang="en-US" altLang="zh-TW" sz="2800" baseline="-25000"/>
              <a:t>3</a:t>
            </a:r>
            <a:r>
              <a:rPr lang="en-US" altLang="zh-TW" sz="2800"/>
              <a:t>COO</a:t>
            </a:r>
            <a:r>
              <a:rPr lang="en-US" altLang="zh-TW" sz="2800" baseline="40000"/>
              <a:t>-</a:t>
            </a:r>
            <a:r>
              <a:rPr lang="en-US" altLang="zh-TW" sz="2800" baseline="30000"/>
              <a:t> </a:t>
            </a:r>
            <a:r>
              <a:rPr lang="en-US" altLang="zh-TW" sz="2800"/>
              <a:t>(aq) </a:t>
            </a:r>
          </a:p>
        </p:txBody>
      </p:sp>
      <p:sp>
        <p:nvSpPr>
          <p:cNvPr id="33807" name="Text Box 22"/>
          <p:cNvSpPr txBox="1">
            <a:spLocks noChangeArrowheads="1"/>
          </p:cNvSpPr>
          <p:nvPr/>
        </p:nvSpPr>
        <p:spPr bwMode="auto">
          <a:xfrm>
            <a:off x="1476375" y="4292600"/>
            <a:ext cx="27368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800"/>
              <a:t>H</a:t>
            </a:r>
            <a:r>
              <a:rPr lang="en-US" altLang="zh-TW" sz="2800" baseline="-25000"/>
              <a:t>3</a:t>
            </a:r>
            <a:r>
              <a:rPr lang="en-US" altLang="zh-TW" sz="2800"/>
              <a:t>PO</a:t>
            </a:r>
            <a:r>
              <a:rPr lang="en-US" altLang="zh-TW" sz="2800" baseline="-25000"/>
              <a:t>4</a:t>
            </a:r>
            <a:r>
              <a:rPr lang="en-US" altLang="zh-TW" sz="2800"/>
              <a:t>(aq)</a:t>
            </a:r>
          </a:p>
        </p:txBody>
      </p:sp>
      <p:sp>
        <p:nvSpPr>
          <p:cNvPr id="89112" name="Text Box 24"/>
          <p:cNvSpPr txBox="1">
            <a:spLocks noChangeArrowheads="1"/>
          </p:cNvSpPr>
          <p:nvPr/>
        </p:nvSpPr>
        <p:spPr bwMode="auto">
          <a:xfrm>
            <a:off x="4787900" y="4292600"/>
            <a:ext cx="39243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800"/>
              <a:t>3H</a:t>
            </a:r>
            <a:r>
              <a:rPr lang="en-US" altLang="zh-TW" sz="2800" baseline="40000"/>
              <a:t>+</a:t>
            </a:r>
            <a:r>
              <a:rPr lang="en-US" altLang="zh-TW" sz="2800" baseline="30000"/>
              <a:t>  </a:t>
            </a:r>
            <a:r>
              <a:rPr lang="en-US" altLang="zh-TW" sz="2800"/>
              <a:t>(aq) + PO</a:t>
            </a:r>
            <a:r>
              <a:rPr lang="en-US" altLang="zh-TW" sz="2800" baseline="-25000"/>
              <a:t>4</a:t>
            </a:r>
            <a:r>
              <a:rPr lang="en-US" altLang="zh-TW" sz="2800" baseline="30000"/>
              <a:t>3</a:t>
            </a:r>
            <a:r>
              <a:rPr lang="en-US" altLang="zh-TW" sz="2800" baseline="40000"/>
              <a:t>-</a:t>
            </a:r>
            <a:r>
              <a:rPr lang="en-US" altLang="zh-TW" sz="2800" baseline="30000"/>
              <a:t> </a:t>
            </a:r>
            <a:r>
              <a:rPr lang="en-US" altLang="zh-TW" sz="2800"/>
              <a:t>(aq) </a:t>
            </a:r>
          </a:p>
        </p:txBody>
      </p:sp>
      <p:sp>
        <p:nvSpPr>
          <p:cNvPr id="89113" name="Text Box 25"/>
          <p:cNvSpPr txBox="1">
            <a:spLocks noChangeArrowheads="1"/>
          </p:cNvSpPr>
          <p:nvPr/>
        </p:nvSpPr>
        <p:spPr bwMode="auto">
          <a:xfrm>
            <a:off x="971550" y="5373688"/>
            <a:ext cx="7812088" cy="1349375"/>
          </a:xfrm>
          <a:prstGeom prst="rect">
            <a:avLst/>
          </a:prstGeom>
          <a:solidFill>
            <a:srgbClr val="FFCC00"/>
          </a:solidFill>
          <a:ln w="38100">
            <a:solidFill>
              <a:srgbClr val="FF66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altLang="zh-TW" sz="3200" b="1">
                <a:latin typeface="Arial" pitchFamily="34" charset="0"/>
              </a:rPr>
              <a:t>Basicity = no.of ionizable H+ in an acid</a:t>
            </a:r>
          </a:p>
          <a:p>
            <a:pPr eaLnBrk="1" hangingPunct="1">
              <a:spcBef>
                <a:spcPct val="50000"/>
              </a:spcBef>
            </a:pPr>
            <a:r>
              <a:rPr lang="fr-FR" altLang="zh-TW" sz="3200" b="1">
                <a:latin typeface="Arial" pitchFamily="34" charset="0"/>
              </a:rPr>
              <a:t>                  molecule</a:t>
            </a:r>
            <a:endParaRPr lang="en-US" altLang="zh-TW" sz="3200" b="1">
              <a:latin typeface="Arial" pitchFamily="34" charset="0"/>
            </a:endParaRPr>
          </a:p>
        </p:txBody>
      </p:sp>
      <p:sp>
        <p:nvSpPr>
          <p:cNvPr id="89114" name="Line 26"/>
          <p:cNvSpPr>
            <a:spLocks noChangeShapeType="1"/>
          </p:cNvSpPr>
          <p:nvPr/>
        </p:nvSpPr>
        <p:spPr bwMode="auto">
          <a:xfrm flipV="1">
            <a:off x="4572000" y="4868863"/>
            <a:ext cx="287338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9115" name="Rectangle 27"/>
          <p:cNvSpPr>
            <a:spLocks noChangeArrowheads="1"/>
          </p:cNvSpPr>
          <p:nvPr/>
        </p:nvSpPr>
        <p:spPr bwMode="auto">
          <a:xfrm>
            <a:off x="4859338" y="1557338"/>
            <a:ext cx="720725" cy="338455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12" name="Line 28"/>
          <p:cNvSpPr>
            <a:spLocks noChangeShapeType="1"/>
          </p:cNvSpPr>
          <p:nvPr/>
        </p:nvSpPr>
        <p:spPr bwMode="auto">
          <a:xfrm>
            <a:off x="3492500" y="2708275"/>
            <a:ext cx="10080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13" name="Line 30"/>
          <p:cNvSpPr>
            <a:spLocks noChangeShapeType="1"/>
          </p:cNvSpPr>
          <p:nvPr/>
        </p:nvSpPr>
        <p:spPr bwMode="auto">
          <a:xfrm>
            <a:off x="3924300" y="3933825"/>
            <a:ext cx="10080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14" name="Line 31"/>
          <p:cNvSpPr>
            <a:spLocks noChangeShapeType="1"/>
          </p:cNvSpPr>
          <p:nvPr/>
        </p:nvSpPr>
        <p:spPr bwMode="auto">
          <a:xfrm>
            <a:off x="3419475" y="4581525"/>
            <a:ext cx="10080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9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9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9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9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89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89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89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89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6" grpId="0"/>
      <p:bldP spid="89098" grpId="0"/>
      <p:bldP spid="89100" grpId="0"/>
      <p:bldP spid="89108" grpId="0"/>
      <p:bldP spid="89112" grpId="0"/>
      <p:bldP spid="89113" grpId="0" animBg="1"/>
      <p:bldP spid="89114" grpId="0" animBg="1"/>
      <p:bldP spid="8911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381000" y="304800"/>
            <a:ext cx="75438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952500" indent="-9525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zh-TW" sz="2600" b="1">
                <a:solidFill>
                  <a:srgbClr val="009900"/>
                </a:solidFill>
                <a:latin typeface="Times New Roman" pitchFamily="18" charset="0"/>
                <a:ea typeface="細明體" pitchFamily="49" charset="-120"/>
              </a:rPr>
              <a:t>15.4	BASICITY OF  AN  ACID</a:t>
            </a:r>
          </a:p>
        </p:txBody>
      </p:sp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381000" y="1000125"/>
            <a:ext cx="83820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algn="just" eaLnBrk="1" hangingPunct="1">
              <a:lnSpc>
                <a:spcPct val="120000"/>
              </a:lnSpc>
            </a:pPr>
            <a:r>
              <a:rPr lang="en-US" altLang="zh-TW" sz="2200">
                <a:latin typeface="Arial" pitchFamily="34" charset="0"/>
              </a:rPr>
              <a:t>Different acids may give different numbers of </a:t>
            </a:r>
            <a:r>
              <a:rPr lang="en-US" altLang="zh-TW" sz="2200" i="1">
                <a:latin typeface="Arial" pitchFamily="34" charset="0"/>
              </a:rPr>
              <a:t>hydrogen ions</a:t>
            </a:r>
            <a:r>
              <a:rPr lang="en-US" altLang="zh-TW" sz="2200">
                <a:latin typeface="Arial" pitchFamily="34" charset="0"/>
              </a:rPr>
              <a:t> per molecule in aqueous solution. </a:t>
            </a:r>
          </a:p>
        </p:txBody>
      </p:sp>
      <p:sp>
        <p:nvSpPr>
          <p:cNvPr id="63492" name="Text Box 4"/>
          <p:cNvSpPr txBox="1">
            <a:spLocks noChangeArrowheads="1"/>
          </p:cNvSpPr>
          <p:nvPr/>
        </p:nvSpPr>
        <p:spPr bwMode="auto">
          <a:xfrm>
            <a:off x="381000" y="6164263"/>
            <a:ext cx="8396288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TW" sz="1400" b="1">
                <a:solidFill>
                  <a:srgbClr val="339966"/>
                </a:solidFill>
                <a:latin typeface="Arial" charset="0"/>
              </a:rPr>
              <a:t>15.4  Basicity of an acid  </a:t>
            </a:r>
          </a:p>
        </p:txBody>
      </p:sp>
      <p:sp>
        <p:nvSpPr>
          <p:cNvPr id="63493" name="Text Box 5"/>
          <p:cNvSpPr txBox="1">
            <a:spLocks noChangeArrowheads="1"/>
          </p:cNvSpPr>
          <p:nvPr/>
        </p:nvSpPr>
        <p:spPr bwMode="auto">
          <a:xfrm>
            <a:off x="381000" y="2290763"/>
            <a:ext cx="8382000" cy="895350"/>
          </a:xfrm>
          <a:prstGeom prst="rect">
            <a:avLst/>
          </a:prstGeom>
          <a:gradFill rotWithShape="0">
            <a:gsLst>
              <a:gs pos="0">
                <a:srgbClr val="CCFFFF"/>
              </a:gs>
              <a:gs pos="50000">
                <a:srgbClr val="EAFFFF"/>
              </a:gs>
              <a:gs pos="100000">
                <a:srgbClr val="CCFFFF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algn="just" eaLnBrk="1" hangingPunct="1">
              <a:lnSpc>
                <a:spcPct val="120000"/>
              </a:lnSpc>
              <a:spcAft>
                <a:spcPct val="40000"/>
              </a:spcAft>
            </a:pPr>
            <a:r>
              <a:rPr lang="en-US" altLang="zh-TW" sz="2200">
                <a:latin typeface="Arial" pitchFamily="34" charset="0"/>
              </a:rPr>
              <a:t>The </a:t>
            </a:r>
            <a:r>
              <a:rPr lang="en-US" altLang="zh-TW" sz="2200" b="1">
                <a:solidFill>
                  <a:srgbClr val="009900"/>
                </a:solidFill>
                <a:latin typeface="Arial" pitchFamily="34" charset="0"/>
              </a:rPr>
              <a:t>BASICITY</a:t>
            </a:r>
            <a:r>
              <a:rPr lang="en-US" altLang="zh-TW" sz="2200">
                <a:latin typeface="Arial" pitchFamily="34" charset="0"/>
              </a:rPr>
              <a:t> of an acid is </a:t>
            </a:r>
            <a:r>
              <a:rPr lang="en-US" altLang="zh-TW" sz="2200">
                <a:solidFill>
                  <a:schemeClr val="tx2"/>
                </a:solidFill>
                <a:latin typeface="Arial" pitchFamily="34" charset="0"/>
              </a:rPr>
              <a:t>the number of  hydrogen ions produced by one molecule of the acid.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34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34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u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3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ext Box 2"/>
          <p:cNvSpPr txBox="1">
            <a:spLocks noChangeArrowheads="1"/>
          </p:cNvSpPr>
          <p:nvPr/>
        </p:nvSpPr>
        <p:spPr bwMode="auto">
          <a:xfrm>
            <a:off x="2268538" y="549275"/>
            <a:ext cx="4895850" cy="617538"/>
          </a:xfrm>
          <a:prstGeom prst="rect">
            <a:avLst/>
          </a:prstGeom>
          <a:solidFill>
            <a:srgbClr val="CCFFFF"/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altLang="zh-TW" sz="3200" b="1">
                <a:solidFill>
                  <a:srgbClr val="00CCFF"/>
                </a:solidFill>
                <a:latin typeface="Times New Roman" pitchFamily="18" charset="0"/>
              </a:rPr>
              <a:t>Common acids in lab</a:t>
            </a:r>
            <a:endParaRPr lang="en-US" altLang="zh-TW" sz="3200" b="1">
              <a:solidFill>
                <a:srgbClr val="00CCFF"/>
              </a:solidFill>
              <a:latin typeface="Times New Roman" pitchFamily="18" charset="0"/>
            </a:endParaRPr>
          </a:p>
        </p:txBody>
      </p:sp>
      <p:sp>
        <p:nvSpPr>
          <p:cNvPr id="80899" name="Text Box 3"/>
          <p:cNvSpPr txBox="1">
            <a:spLocks noChangeArrowheads="1"/>
          </p:cNvSpPr>
          <p:nvPr/>
        </p:nvSpPr>
        <p:spPr bwMode="auto">
          <a:xfrm>
            <a:off x="1116013" y="5373688"/>
            <a:ext cx="2303462" cy="98425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800" b="1">
                <a:latin typeface="Times New Roman" pitchFamily="18" charset="0"/>
              </a:rPr>
              <a:t>Hydrochloric acid</a:t>
            </a:r>
            <a:r>
              <a:rPr lang="en-US" altLang="zh-TW" sz="2800">
                <a:latin typeface="Times New Roman" pitchFamily="18" charset="0"/>
              </a:rPr>
              <a:t> </a:t>
            </a:r>
          </a:p>
        </p:txBody>
      </p:sp>
      <p:sp>
        <p:nvSpPr>
          <p:cNvPr id="80900" name="Text Box 4"/>
          <p:cNvSpPr txBox="1">
            <a:spLocks noChangeArrowheads="1"/>
          </p:cNvSpPr>
          <p:nvPr/>
        </p:nvSpPr>
        <p:spPr bwMode="auto">
          <a:xfrm>
            <a:off x="3851275" y="5373688"/>
            <a:ext cx="1800225" cy="98425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zh-TW" sz="2800" b="1">
                <a:latin typeface="Times New Roman" pitchFamily="18" charset="0"/>
              </a:rPr>
              <a:t>Sulphuric acid</a:t>
            </a:r>
            <a:r>
              <a:rPr lang="en-US" altLang="zh-TW" sz="2800">
                <a:latin typeface="Times New Roman" pitchFamily="18" charset="0"/>
              </a:rPr>
              <a:t> </a:t>
            </a:r>
          </a:p>
        </p:txBody>
      </p:sp>
      <p:sp>
        <p:nvSpPr>
          <p:cNvPr id="80901" name="Text Box 5"/>
          <p:cNvSpPr txBox="1">
            <a:spLocks noChangeArrowheads="1"/>
          </p:cNvSpPr>
          <p:nvPr/>
        </p:nvSpPr>
        <p:spPr bwMode="auto">
          <a:xfrm>
            <a:off x="6300788" y="5373688"/>
            <a:ext cx="1223962" cy="98425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zh-TW" sz="2800" b="1">
                <a:latin typeface="Times New Roman" pitchFamily="18" charset="0"/>
              </a:rPr>
              <a:t>Nitric acid </a:t>
            </a:r>
          </a:p>
        </p:txBody>
      </p:sp>
      <p:graphicFrame>
        <p:nvGraphicFramePr>
          <p:cNvPr id="80902" name="Object 6"/>
          <p:cNvGraphicFramePr>
            <a:graphicFrameLocks noChangeAspect="1"/>
          </p:cNvGraphicFramePr>
          <p:nvPr/>
        </p:nvGraphicFramePr>
        <p:xfrm>
          <a:off x="1258888" y="1844675"/>
          <a:ext cx="1730375" cy="316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點陣圖影像" r:id="rId4" imgW="2371429" imgH="4342857" progId="Paint.Picture">
                  <p:embed/>
                </p:oleObj>
              </mc:Choice>
              <mc:Fallback>
                <p:oleObj name="點陣圖影像" r:id="rId4" imgW="2371429" imgH="4342857" progId="Paint.Picture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8888" y="1844675"/>
                        <a:ext cx="1730375" cy="3168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0903" name="Object 7"/>
          <p:cNvGraphicFramePr>
            <a:graphicFrameLocks noChangeAspect="1"/>
          </p:cNvGraphicFramePr>
          <p:nvPr/>
        </p:nvGraphicFramePr>
        <p:xfrm>
          <a:off x="3635375" y="1844675"/>
          <a:ext cx="1730375" cy="316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點陣圖影像" r:id="rId6" imgW="2371429" imgH="4342857" progId="Paint.Picture">
                  <p:embed/>
                </p:oleObj>
              </mc:Choice>
              <mc:Fallback>
                <p:oleObj name="點陣圖影像" r:id="rId6" imgW="2371429" imgH="4342857" progId="Paint.Picture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5375" y="1844675"/>
                        <a:ext cx="1730375" cy="3168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0904" name="Object 8"/>
          <p:cNvGraphicFramePr>
            <a:graphicFrameLocks noChangeAspect="1"/>
          </p:cNvGraphicFramePr>
          <p:nvPr/>
        </p:nvGraphicFramePr>
        <p:xfrm>
          <a:off x="6084888" y="1844675"/>
          <a:ext cx="1730375" cy="316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點陣圖影像" r:id="rId7" imgW="2371429" imgH="4342857" progId="Paint.Picture">
                  <p:embed/>
                </p:oleObj>
              </mc:Choice>
              <mc:Fallback>
                <p:oleObj name="點陣圖影像" r:id="rId7" imgW="2371429" imgH="4342857" progId="Paint.Picture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4888" y="1844675"/>
                        <a:ext cx="1730375" cy="3168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0905" name="Text Box 9"/>
          <p:cNvSpPr txBox="1">
            <a:spLocks noChangeArrowheads="1"/>
          </p:cNvSpPr>
          <p:nvPr/>
        </p:nvSpPr>
        <p:spPr bwMode="auto">
          <a:xfrm>
            <a:off x="1619250" y="3500438"/>
            <a:ext cx="143986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800" b="1"/>
              <a:t>HCl</a:t>
            </a:r>
          </a:p>
        </p:txBody>
      </p:sp>
      <p:sp>
        <p:nvSpPr>
          <p:cNvPr id="80906" name="Text Box 10"/>
          <p:cNvSpPr txBox="1">
            <a:spLocks noChangeArrowheads="1"/>
          </p:cNvSpPr>
          <p:nvPr/>
        </p:nvSpPr>
        <p:spPr bwMode="auto">
          <a:xfrm>
            <a:off x="3851275" y="3500438"/>
            <a:ext cx="22320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800" b="1"/>
              <a:t>H</a:t>
            </a:r>
            <a:r>
              <a:rPr lang="en-US" altLang="zh-TW" sz="2800" b="1" baseline="-25000"/>
              <a:t>2</a:t>
            </a:r>
            <a:r>
              <a:rPr lang="en-US" altLang="zh-TW" sz="2800" b="1"/>
              <a:t>SO</a:t>
            </a:r>
            <a:r>
              <a:rPr lang="en-US" altLang="zh-TW" sz="2800" b="1" baseline="-25000"/>
              <a:t>4</a:t>
            </a:r>
            <a:endParaRPr lang="en-US" altLang="zh-TW" sz="2800" b="1"/>
          </a:p>
        </p:txBody>
      </p:sp>
      <p:sp>
        <p:nvSpPr>
          <p:cNvPr id="80907" name="Text Box 11"/>
          <p:cNvSpPr txBox="1">
            <a:spLocks noChangeArrowheads="1"/>
          </p:cNvSpPr>
          <p:nvPr/>
        </p:nvSpPr>
        <p:spPr bwMode="auto">
          <a:xfrm>
            <a:off x="6372225" y="3500438"/>
            <a:ext cx="21605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800" b="1"/>
              <a:t>HNO</a:t>
            </a:r>
            <a:r>
              <a:rPr lang="en-US" altLang="zh-TW" sz="2800" b="1" baseline="-25000"/>
              <a:t>3</a:t>
            </a:r>
            <a:endParaRPr lang="en-US" altLang="zh-TW" sz="28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0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0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80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80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80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80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80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80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80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80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8" grpId="0" animBg="1"/>
      <p:bldP spid="80899" grpId="0" animBg="1"/>
      <p:bldP spid="80900" grpId="0" animBg="1"/>
      <p:bldP spid="80901" grpId="0" animBg="1"/>
      <p:bldP spid="80905" grpId="0"/>
      <p:bldP spid="80906" grpId="0"/>
      <p:bldP spid="8090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95288" y="333375"/>
            <a:ext cx="8377237" cy="4999038"/>
            <a:chOff x="240" y="192"/>
            <a:chExt cx="5277" cy="3149"/>
          </a:xfrm>
        </p:grpSpPr>
        <p:sp>
          <p:nvSpPr>
            <p:cNvPr id="35855" name="Rectangle 3"/>
            <p:cNvSpPr>
              <a:spLocks noChangeArrowheads="1"/>
            </p:cNvSpPr>
            <p:nvPr/>
          </p:nvSpPr>
          <p:spPr bwMode="auto">
            <a:xfrm>
              <a:off x="1596" y="1764"/>
              <a:ext cx="2992" cy="1208"/>
            </a:xfrm>
            <a:prstGeom prst="rect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FFCC99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>
                <a:lnSpc>
                  <a:spcPct val="80000"/>
                </a:lnSpc>
                <a:spcBef>
                  <a:spcPct val="20000"/>
                </a:spcBef>
                <a:spcAft>
                  <a:spcPct val="20000"/>
                </a:spcAft>
              </a:pPr>
              <a:endParaRPr lang="en-US" sz="2000">
                <a:latin typeface="Arial" pitchFamily="34" charset="0"/>
              </a:endParaRPr>
            </a:p>
          </p:txBody>
        </p:sp>
        <p:sp>
          <p:nvSpPr>
            <p:cNvPr id="35856" name="Text Box 4"/>
            <p:cNvSpPr txBox="1">
              <a:spLocks noChangeArrowheads="1"/>
            </p:cNvSpPr>
            <p:nvPr/>
          </p:nvSpPr>
          <p:spPr bwMode="auto">
            <a:xfrm>
              <a:off x="1548" y="1767"/>
              <a:ext cx="3048" cy="10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9pPr>
            </a:lstStyle>
            <a:p>
              <a:pPr algn="ctr" eaLnBrk="1" hangingPunct="1">
                <a:lnSpc>
                  <a:spcPct val="160000"/>
                </a:lnSpc>
                <a:spcAft>
                  <a:spcPct val="10000"/>
                </a:spcAft>
              </a:pPr>
              <a:r>
                <a:rPr lang="en-US" altLang="zh-TW" sz="2000">
                  <a:latin typeface="Arial" pitchFamily="34" charset="0"/>
                </a:rPr>
                <a:t>H</a:t>
              </a:r>
              <a:r>
                <a:rPr lang="en-US" altLang="zh-TW" sz="2000" baseline="-25000">
                  <a:latin typeface="Arial" pitchFamily="34" charset="0"/>
                </a:rPr>
                <a:t>2</a:t>
              </a:r>
              <a:r>
                <a:rPr lang="en-US" altLang="zh-TW" sz="2000">
                  <a:latin typeface="Arial" pitchFamily="34" charset="0"/>
                </a:rPr>
                <a:t>SO</a:t>
              </a:r>
              <a:r>
                <a:rPr lang="en-US" altLang="zh-TW" sz="2000" baseline="-25000">
                  <a:latin typeface="Arial" pitchFamily="34" charset="0"/>
                </a:rPr>
                <a:t>4</a:t>
              </a:r>
              <a:r>
                <a:rPr lang="en-US" altLang="zh-TW" sz="2000">
                  <a:latin typeface="Arial" pitchFamily="34" charset="0"/>
                </a:rPr>
                <a:t>(aq)     </a:t>
              </a:r>
              <a:r>
                <a:rPr lang="en-US" altLang="zh-TW" sz="2000">
                  <a:latin typeface="Arial" pitchFamily="34" charset="0"/>
                  <a:sym typeface="Wingdings 3" pitchFamily="18" charset="2"/>
                </a:rPr>
                <a:t>2</a:t>
              </a:r>
              <a:r>
                <a:rPr lang="en-US" altLang="zh-TW" sz="2000">
                  <a:latin typeface="Arial" pitchFamily="34" charset="0"/>
                </a:rPr>
                <a:t>H</a:t>
              </a:r>
              <a:r>
                <a:rPr lang="en-US" altLang="zh-TW" sz="2000" baseline="30000">
                  <a:latin typeface="Arial" pitchFamily="34" charset="0"/>
                </a:rPr>
                <a:t>+</a:t>
              </a:r>
              <a:r>
                <a:rPr lang="en-US" altLang="zh-TW" sz="2000">
                  <a:latin typeface="Arial" pitchFamily="34" charset="0"/>
                </a:rPr>
                <a:t>(aq) + SO</a:t>
              </a:r>
              <a:r>
                <a:rPr lang="en-US" altLang="zh-TW" sz="2000" baseline="-25000">
                  <a:latin typeface="Arial" pitchFamily="34" charset="0"/>
                </a:rPr>
                <a:t>4</a:t>
              </a:r>
              <a:r>
                <a:rPr lang="en-US" altLang="zh-TW" sz="2000" baseline="30000">
                  <a:latin typeface="Arial" pitchFamily="34" charset="0"/>
                </a:rPr>
                <a:t>2-</a:t>
              </a:r>
              <a:r>
                <a:rPr lang="en-US" altLang="zh-TW" sz="2000">
                  <a:latin typeface="Arial" pitchFamily="34" charset="0"/>
                </a:rPr>
                <a:t>(aq)</a:t>
              </a:r>
            </a:p>
            <a:p>
              <a:pPr algn="ctr" eaLnBrk="1" hangingPunct="1">
                <a:lnSpc>
                  <a:spcPct val="120000"/>
                </a:lnSpc>
                <a:spcAft>
                  <a:spcPct val="20000"/>
                </a:spcAft>
              </a:pPr>
              <a:r>
                <a:rPr lang="en-US" altLang="zh-TW" sz="2000">
                  <a:latin typeface="Arial" pitchFamily="34" charset="0"/>
                </a:rPr>
                <a:t>H</a:t>
              </a:r>
              <a:r>
                <a:rPr lang="en-US" altLang="zh-TW" sz="2000" baseline="-25000">
                  <a:latin typeface="Arial" pitchFamily="34" charset="0"/>
                </a:rPr>
                <a:t>2</a:t>
              </a:r>
              <a:r>
                <a:rPr lang="en-US" altLang="zh-TW" sz="2000">
                  <a:latin typeface="Arial" pitchFamily="34" charset="0"/>
                </a:rPr>
                <a:t>SO</a:t>
              </a:r>
              <a:r>
                <a:rPr lang="en-US" altLang="zh-TW" sz="2000" baseline="-25000">
                  <a:latin typeface="Arial" pitchFamily="34" charset="0"/>
                </a:rPr>
                <a:t>3</a:t>
              </a:r>
              <a:r>
                <a:rPr lang="en-US" altLang="zh-TW" sz="2000">
                  <a:latin typeface="Arial" pitchFamily="34" charset="0"/>
                </a:rPr>
                <a:t>(aq)     </a:t>
              </a:r>
              <a:r>
                <a:rPr lang="en-US" altLang="zh-TW" sz="2000">
                  <a:latin typeface="Arial" pitchFamily="34" charset="0"/>
                  <a:sym typeface="Wingdings 3" pitchFamily="18" charset="2"/>
                </a:rPr>
                <a:t>2</a:t>
              </a:r>
              <a:r>
                <a:rPr lang="en-US" altLang="zh-TW" sz="2000">
                  <a:latin typeface="Arial" pitchFamily="34" charset="0"/>
                </a:rPr>
                <a:t>H</a:t>
              </a:r>
              <a:r>
                <a:rPr lang="en-US" altLang="zh-TW" sz="2000" baseline="30000">
                  <a:latin typeface="Arial" pitchFamily="34" charset="0"/>
                </a:rPr>
                <a:t>+</a:t>
              </a:r>
              <a:r>
                <a:rPr lang="en-US" altLang="zh-TW" sz="2000">
                  <a:latin typeface="Arial" pitchFamily="34" charset="0"/>
                </a:rPr>
                <a:t>(aq) + SO</a:t>
              </a:r>
              <a:r>
                <a:rPr lang="en-US" altLang="zh-TW" sz="2000" baseline="-25000">
                  <a:latin typeface="Arial" pitchFamily="34" charset="0"/>
                </a:rPr>
                <a:t>3</a:t>
              </a:r>
              <a:r>
                <a:rPr lang="en-US" altLang="zh-TW" sz="2000" baseline="30000">
                  <a:latin typeface="Arial" pitchFamily="34" charset="0"/>
                </a:rPr>
                <a:t>2-</a:t>
              </a:r>
              <a:r>
                <a:rPr lang="en-US" altLang="zh-TW" sz="2000">
                  <a:latin typeface="Arial" pitchFamily="34" charset="0"/>
                </a:rPr>
                <a:t>(aq)</a:t>
              </a:r>
            </a:p>
            <a:p>
              <a:pPr algn="ctr" eaLnBrk="1" hangingPunct="1">
                <a:lnSpc>
                  <a:spcPct val="110000"/>
                </a:lnSpc>
                <a:spcAft>
                  <a:spcPct val="20000"/>
                </a:spcAft>
              </a:pPr>
              <a:r>
                <a:rPr lang="en-US" altLang="zh-TW" sz="2000">
                  <a:latin typeface="Arial" pitchFamily="34" charset="0"/>
                </a:rPr>
                <a:t>H</a:t>
              </a:r>
              <a:r>
                <a:rPr lang="en-US" altLang="zh-TW" sz="2000" baseline="-25000">
                  <a:latin typeface="Arial" pitchFamily="34" charset="0"/>
                </a:rPr>
                <a:t>2</a:t>
              </a:r>
              <a:r>
                <a:rPr lang="en-US" altLang="zh-TW" sz="2000">
                  <a:latin typeface="Arial" pitchFamily="34" charset="0"/>
                </a:rPr>
                <a:t>CO</a:t>
              </a:r>
              <a:r>
                <a:rPr lang="en-US" altLang="zh-TW" sz="2000" baseline="-25000">
                  <a:latin typeface="Arial" pitchFamily="34" charset="0"/>
                </a:rPr>
                <a:t>3</a:t>
              </a:r>
              <a:r>
                <a:rPr lang="en-US" altLang="zh-TW" sz="2000">
                  <a:latin typeface="Arial" pitchFamily="34" charset="0"/>
                </a:rPr>
                <a:t>(aq)     </a:t>
              </a:r>
              <a:r>
                <a:rPr lang="en-US" altLang="zh-TW" sz="2000">
                  <a:latin typeface="Arial" pitchFamily="34" charset="0"/>
                  <a:sym typeface="Wingdings 3" pitchFamily="18" charset="2"/>
                </a:rPr>
                <a:t>2</a:t>
              </a:r>
              <a:r>
                <a:rPr lang="en-US" altLang="zh-TW" sz="2000">
                  <a:latin typeface="Arial" pitchFamily="34" charset="0"/>
                </a:rPr>
                <a:t>H</a:t>
              </a:r>
              <a:r>
                <a:rPr lang="en-US" altLang="zh-TW" sz="2000" baseline="30000">
                  <a:latin typeface="Arial" pitchFamily="34" charset="0"/>
                </a:rPr>
                <a:t>+</a:t>
              </a:r>
              <a:r>
                <a:rPr lang="en-US" altLang="zh-TW" sz="2000">
                  <a:latin typeface="Arial" pitchFamily="34" charset="0"/>
                </a:rPr>
                <a:t>(aq) + CO</a:t>
              </a:r>
              <a:r>
                <a:rPr lang="en-US" altLang="zh-TW" sz="2000" baseline="-25000">
                  <a:latin typeface="Arial" pitchFamily="34" charset="0"/>
                </a:rPr>
                <a:t>3</a:t>
              </a:r>
              <a:r>
                <a:rPr lang="en-US" altLang="zh-TW" sz="2000" baseline="30000">
                  <a:latin typeface="Arial" pitchFamily="34" charset="0"/>
                </a:rPr>
                <a:t>2-</a:t>
              </a:r>
              <a:r>
                <a:rPr lang="en-US" altLang="zh-TW" sz="2000">
                  <a:latin typeface="Arial" pitchFamily="34" charset="0"/>
                </a:rPr>
                <a:t>(aq)</a:t>
              </a:r>
            </a:p>
            <a:p>
              <a:pPr algn="ctr" eaLnBrk="1" hangingPunct="1">
                <a:spcAft>
                  <a:spcPct val="20000"/>
                </a:spcAft>
              </a:pPr>
              <a:r>
                <a:rPr lang="en-US" altLang="zh-TW" sz="2000">
                  <a:latin typeface="Arial" pitchFamily="34" charset="0"/>
                </a:rPr>
                <a:t>H</a:t>
              </a:r>
              <a:r>
                <a:rPr lang="en-US" altLang="zh-TW" sz="2000" baseline="-25000">
                  <a:latin typeface="Arial" pitchFamily="34" charset="0"/>
                </a:rPr>
                <a:t>2</a:t>
              </a:r>
              <a:r>
                <a:rPr lang="en-US" altLang="zh-TW" sz="2000">
                  <a:latin typeface="Arial" pitchFamily="34" charset="0"/>
                </a:rPr>
                <a:t>C</a:t>
              </a:r>
              <a:r>
                <a:rPr lang="en-US" altLang="zh-TW" sz="2000" baseline="-25000">
                  <a:latin typeface="Arial" pitchFamily="34" charset="0"/>
                </a:rPr>
                <a:t>2</a:t>
              </a:r>
              <a:r>
                <a:rPr lang="en-US" altLang="zh-TW" sz="2000">
                  <a:latin typeface="Arial" pitchFamily="34" charset="0"/>
                </a:rPr>
                <a:t>O</a:t>
              </a:r>
              <a:r>
                <a:rPr lang="en-US" altLang="zh-TW" sz="2000" baseline="-25000">
                  <a:latin typeface="Arial" pitchFamily="34" charset="0"/>
                </a:rPr>
                <a:t>4</a:t>
              </a:r>
              <a:r>
                <a:rPr lang="en-US" altLang="zh-TW" sz="2000">
                  <a:latin typeface="Arial" pitchFamily="34" charset="0"/>
                </a:rPr>
                <a:t>(aq)     </a:t>
              </a:r>
              <a:r>
                <a:rPr lang="en-US" altLang="zh-TW" sz="2000">
                  <a:latin typeface="Arial" pitchFamily="34" charset="0"/>
                  <a:sym typeface="Wingdings 3" pitchFamily="18" charset="2"/>
                </a:rPr>
                <a:t>2</a:t>
              </a:r>
              <a:r>
                <a:rPr lang="en-US" altLang="zh-TW" sz="2000">
                  <a:latin typeface="Arial" pitchFamily="34" charset="0"/>
                </a:rPr>
                <a:t>H</a:t>
              </a:r>
              <a:r>
                <a:rPr lang="en-US" altLang="zh-TW" sz="2000" baseline="30000">
                  <a:latin typeface="Arial" pitchFamily="34" charset="0"/>
                </a:rPr>
                <a:t>+</a:t>
              </a:r>
              <a:r>
                <a:rPr lang="en-US" altLang="zh-TW" sz="2000">
                  <a:latin typeface="Arial" pitchFamily="34" charset="0"/>
                </a:rPr>
                <a:t>(aq) + C</a:t>
              </a:r>
              <a:r>
                <a:rPr lang="en-US" altLang="zh-TW" sz="2000" baseline="-25000">
                  <a:latin typeface="Arial" pitchFamily="34" charset="0"/>
                </a:rPr>
                <a:t>2</a:t>
              </a:r>
              <a:r>
                <a:rPr lang="en-US" altLang="zh-TW" sz="2000">
                  <a:latin typeface="Arial" pitchFamily="34" charset="0"/>
                </a:rPr>
                <a:t>O</a:t>
              </a:r>
              <a:r>
                <a:rPr lang="en-US" altLang="zh-TW" sz="2000" baseline="-25000">
                  <a:latin typeface="Arial" pitchFamily="34" charset="0"/>
                </a:rPr>
                <a:t>4</a:t>
              </a:r>
              <a:r>
                <a:rPr lang="en-US" altLang="zh-TW" sz="2000" baseline="30000">
                  <a:latin typeface="Arial" pitchFamily="34" charset="0"/>
                </a:rPr>
                <a:t>2-</a:t>
              </a:r>
              <a:r>
                <a:rPr lang="en-US" altLang="zh-TW" sz="2000">
                  <a:latin typeface="Arial" pitchFamily="34" charset="0"/>
                </a:rPr>
                <a:t>(aq)</a:t>
              </a:r>
              <a:endParaRPr lang="en-US" altLang="zh-TW">
                <a:latin typeface="Arial" pitchFamily="34" charset="0"/>
              </a:endParaRPr>
            </a:p>
          </p:txBody>
        </p:sp>
        <p:sp>
          <p:nvSpPr>
            <p:cNvPr id="35857" name="Rectangle 5"/>
            <p:cNvSpPr>
              <a:spLocks noChangeArrowheads="1"/>
            </p:cNvSpPr>
            <p:nvPr/>
          </p:nvSpPr>
          <p:spPr bwMode="auto">
            <a:xfrm>
              <a:off x="4584" y="2900"/>
              <a:ext cx="933" cy="441"/>
            </a:xfrm>
            <a:prstGeom prst="rect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FFCC99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>
                <a:lnSpc>
                  <a:spcPct val="90000"/>
                </a:lnSpc>
                <a:spcBef>
                  <a:spcPct val="20000"/>
                </a:spcBef>
              </a:pPr>
              <a:r>
                <a:rPr lang="en-US" altLang="zh-TW" sz="2000">
                  <a:latin typeface="Arial" pitchFamily="34" charset="0"/>
                </a:rPr>
                <a:t>3</a:t>
              </a:r>
            </a:p>
            <a:p>
              <a:pPr algn="ctr">
                <a:lnSpc>
                  <a:spcPct val="90000"/>
                </a:lnSpc>
                <a:spcBef>
                  <a:spcPct val="20000"/>
                </a:spcBef>
              </a:pPr>
              <a:r>
                <a:rPr lang="en-US" altLang="zh-TW" sz="1700" b="1">
                  <a:solidFill>
                    <a:srgbClr val="008000"/>
                  </a:solidFill>
                  <a:latin typeface="Arial" pitchFamily="34" charset="0"/>
                </a:rPr>
                <a:t>(tribasic)</a:t>
              </a:r>
              <a:endParaRPr lang="en-US" altLang="zh-TW" sz="2000" b="1">
                <a:solidFill>
                  <a:srgbClr val="008000"/>
                </a:solidFill>
                <a:latin typeface="Arial" pitchFamily="34" charset="0"/>
              </a:endParaRPr>
            </a:p>
          </p:txBody>
        </p:sp>
        <p:sp>
          <p:nvSpPr>
            <p:cNvPr id="35858" name="Rectangle 6"/>
            <p:cNvSpPr>
              <a:spLocks noChangeArrowheads="1"/>
            </p:cNvSpPr>
            <p:nvPr/>
          </p:nvSpPr>
          <p:spPr bwMode="auto">
            <a:xfrm>
              <a:off x="1596" y="2900"/>
              <a:ext cx="2992" cy="441"/>
            </a:xfrm>
            <a:prstGeom prst="rect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FFCC99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US" altLang="zh-TW" sz="2000">
                  <a:latin typeface="Arial" pitchFamily="34" charset="0"/>
                </a:rPr>
                <a:t>H</a:t>
              </a:r>
              <a:r>
                <a:rPr lang="en-US" altLang="zh-TW" sz="2000" baseline="-25000">
                  <a:latin typeface="Arial" pitchFamily="34" charset="0"/>
                </a:rPr>
                <a:t>3</a:t>
              </a:r>
              <a:r>
                <a:rPr lang="en-US" altLang="zh-TW" sz="2000">
                  <a:latin typeface="Arial" pitchFamily="34" charset="0"/>
                </a:rPr>
                <a:t>PO</a:t>
              </a:r>
              <a:r>
                <a:rPr lang="en-US" altLang="zh-TW" sz="2000" baseline="-25000">
                  <a:latin typeface="Arial" pitchFamily="34" charset="0"/>
                </a:rPr>
                <a:t>4</a:t>
              </a:r>
              <a:r>
                <a:rPr lang="en-US" altLang="zh-TW" sz="2000">
                  <a:latin typeface="Arial" pitchFamily="34" charset="0"/>
                </a:rPr>
                <a:t>(aq)     </a:t>
              </a:r>
              <a:r>
                <a:rPr lang="en-US" altLang="zh-TW" sz="2000">
                  <a:latin typeface="Arial" pitchFamily="34" charset="0"/>
                  <a:sym typeface="Wingdings 3" pitchFamily="18" charset="2"/>
                </a:rPr>
                <a:t>3</a:t>
              </a:r>
              <a:r>
                <a:rPr lang="en-US" altLang="zh-TW" sz="2000">
                  <a:latin typeface="Arial" pitchFamily="34" charset="0"/>
                </a:rPr>
                <a:t>H</a:t>
              </a:r>
              <a:r>
                <a:rPr lang="en-US" altLang="zh-TW" sz="2000" baseline="30000">
                  <a:latin typeface="Arial" pitchFamily="34" charset="0"/>
                </a:rPr>
                <a:t>+</a:t>
              </a:r>
              <a:r>
                <a:rPr lang="en-US" altLang="zh-TW" sz="2000">
                  <a:latin typeface="Arial" pitchFamily="34" charset="0"/>
                </a:rPr>
                <a:t>(aq) + PO</a:t>
              </a:r>
              <a:r>
                <a:rPr lang="en-US" altLang="zh-TW" sz="2000" baseline="-25000">
                  <a:latin typeface="Arial" pitchFamily="34" charset="0"/>
                </a:rPr>
                <a:t>4</a:t>
              </a:r>
              <a:r>
                <a:rPr lang="en-US" altLang="zh-TW" sz="2000" baseline="30000">
                  <a:latin typeface="Arial" pitchFamily="34" charset="0"/>
                </a:rPr>
                <a:t>3-</a:t>
              </a:r>
              <a:r>
                <a:rPr lang="en-US" altLang="zh-TW" sz="2000">
                  <a:latin typeface="Arial" pitchFamily="34" charset="0"/>
                </a:rPr>
                <a:t>(aq)</a:t>
              </a:r>
            </a:p>
          </p:txBody>
        </p:sp>
        <p:sp>
          <p:nvSpPr>
            <p:cNvPr id="35859" name="Rectangle 7"/>
            <p:cNvSpPr>
              <a:spLocks noChangeArrowheads="1"/>
            </p:cNvSpPr>
            <p:nvPr/>
          </p:nvSpPr>
          <p:spPr bwMode="auto">
            <a:xfrm>
              <a:off x="242" y="2900"/>
              <a:ext cx="1360" cy="441"/>
            </a:xfrm>
            <a:prstGeom prst="rect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FFCC99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>
                <a:spcBef>
                  <a:spcPct val="20000"/>
                </a:spcBef>
              </a:pPr>
              <a:r>
                <a:rPr lang="en-US" altLang="zh-TW" sz="2000">
                  <a:solidFill>
                    <a:srgbClr val="FF0000"/>
                  </a:solidFill>
                  <a:latin typeface="Arial" pitchFamily="34" charset="0"/>
                </a:rPr>
                <a:t>Phosphoric acid</a:t>
              </a:r>
            </a:p>
          </p:txBody>
        </p:sp>
        <p:sp>
          <p:nvSpPr>
            <p:cNvPr id="35860" name="Rectangle 8"/>
            <p:cNvSpPr>
              <a:spLocks noChangeArrowheads="1"/>
            </p:cNvSpPr>
            <p:nvPr/>
          </p:nvSpPr>
          <p:spPr bwMode="auto">
            <a:xfrm>
              <a:off x="4584" y="1774"/>
              <a:ext cx="933" cy="1126"/>
            </a:xfrm>
            <a:prstGeom prst="rect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FFCC99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>
                <a:spcBef>
                  <a:spcPct val="20000"/>
                </a:spcBef>
                <a:spcAft>
                  <a:spcPct val="20000"/>
                </a:spcAft>
              </a:pPr>
              <a:r>
                <a:rPr lang="en-US" altLang="zh-TW" sz="2000">
                  <a:latin typeface="Arial" pitchFamily="34" charset="0"/>
                </a:rPr>
                <a:t>2</a:t>
              </a:r>
            </a:p>
            <a:p>
              <a:pPr algn="ctr">
                <a:spcBef>
                  <a:spcPct val="20000"/>
                </a:spcBef>
                <a:spcAft>
                  <a:spcPct val="20000"/>
                </a:spcAft>
              </a:pPr>
              <a:r>
                <a:rPr lang="en-US" altLang="zh-TW" sz="1700" b="1">
                  <a:solidFill>
                    <a:srgbClr val="008000"/>
                  </a:solidFill>
                  <a:latin typeface="Arial" pitchFamily="34" charset="0"/>
                </a:rPr>
                <a:t>(dibasic)</a:t>
              </a:r>
              <a:endParaRPr lang="en-US" altLang="zh-TW" sz="2000">
                <a:latin typeface="Arial" pitchFamily="34" charset="0"/>
              </a:endParaRPr>
            </a:p>
          </p:txBody>
        </p:sp>
        <p:sp>
          <p:nvSpPr>
            <p:cNvPr id="35861" name="Rectangle 9"/>
            <p:cNvSpPr>
              <a:spLocks noChangeArrowheads="1"/>
            </p:cNvSpPr>
            <p:nvPr/>
          </p:nvSpPr>
          <p:spPr bwMode="auto">
            <a:xfrm>
              <a:off x="240" y="1761"/>
              <a:ext cx="1360" cy="1163"/>
            </a:xfrm>
            <a:prstGeom prst="rect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FFCC99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>
                <a:lnSpc>
                  <a:spcPct val="80000"/>
                </a:lnSpc>
                <a:spcBef>
                  <a:spcPct val="20000"/>
                </a:spcBef>
                <a:spcAft>
                  <a:spcPct val="20000"/>
                </a:spcAft>
              </a:pPr>
              <a:endParaRPr lang="en-US" sz="2000">
                <a:latin typeface="Arial" pitchFamily="34" charset="0"/>
              </a:endParaRPr>
            </a:p>
          </p:txBody>
        </p:sp>
        <p:sp>
          <p:nvSpPr>
            <p:cNvPr id="35862" name="Rectangle 10"/>
            <p:cNvSpPr>
              <a:spLocks noChangeArrowheads="1"/>
            </p:cNvSpPr>
            <p:nvPr/>
          </p:nvSpPr>
          <p:spPr bwMode="auto">
            <a:xfrm>
              <a:off x="4584" y="670"/>
              <a:ext cx="933" cy="1134"/>
            </a:xfrm>
            <a:prstGeom prst="rect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FFCC99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>
                <a:spcBef>
                  <a:spcPct val="20000"/>
                </a:spcBef>
                <a:spcAft>
                  <a:spcPct val="20000"/>
                </a:spcAft>
              </a:pPr>
              <a:r>
                <a:rPr lang="en-US" altLang="zh-TW" sz="2000">
                  <a:latin typeface="Arial" pitchFamily="34" charset="0"/>
                </a:rPr>
                <a:t>1</a:t>
              </a:r>
            </a:p>
            <a:p>
              <a:pPr algn="ctr">
                <a:spcBef>
                  <a:spcPct val="20000"/>
                </a:spcBef>
                <a:spcAft>
                  <a:spcPct val="20000"/>
                </a:spcAft>
              </a:pPr>
              <a:r>
                <a:rPr lang="en-US" altLang="zh-TW" sz="1700" b="1">
                  <a:solidFill>
                    <a:srgbClr val="008000"/>
                  </a:solidFill>
                  <a:latin typeface="Arial" pitchFamily="34" charset="0"/>
                </a:rPr>
                <a:t>(monobasic)</a:t>
              </a:r>
              <a:endParaRPr lang="en-US" altLang="zh-TW" sz="1700" b="1">
                <a:latin typeface="Arial" pitchFamily="34" charset="0"/>
              </a:endParaRPr>
            </a:p>
          </p:txBody>
        </p:sp>
        <p:sp>
          <p:nvSpPr>
            <p:cNvPr id="35863" name="Rectangle 11"/>
            <p:cNvSpPr>
              <a:spLocks noChangeArrowheads="1"/>
            </p:cNvSpPr>
            <p:nvPr/>
          </p:nvSpPr>
          <p:spPr bwMode="auto">
            <a:xfrm>
              <a:off x="1596" y="670"/>
              <a:ext cx="2992" cy="1134"/>
            </a:xfrm>
            <a:prstGeom prst="rect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FFCC99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>
                <a:spcBef>
                  <a:spcPct val="20000"/>
                </a:spcBef>
                <a:spcAft>
                  <a:spcPct val="20000"/>
                </a:spcAft>
              </a:pPr>
              <a:r>
                <a:rPr lang="en-US" altLang="zh-TW" sz="2000">
                  <a:latin typeface="Arial" pitchFamily="34" charset="0"/>
                </a:rPr>
                <a:t>HCl(aq) </a:t>
              </a:r>
              <a:r>
                <a:rPr lang="en-US" altLang="zh-TW" sz="2000">
                  <a:latin typeface="Arial" pitchFamily="34" charset="0"/>
                  <a:sym typeface="Symbol" pitchFamily="18" charset="2"/>
                </a:rPr>
                <a:t></a:t>
              </a:r>
              <a:r>
                <a:rPr lang="en-US" altLang="zh-TW" sz="2000">
                  <a:latin typeface="Arial" pitchFamily="34" charset="0"/>
                </a:rPr>
                <a:t> H</a:t>
              </a:r>
              <a:r>
                <a:rPr lang="en-US" altLang="zh-TW" sz="2000" baseline="30000">
                  <a:latin typeface="Arial" pitchFamily="34" charset="0"/>
                </a:rPr>
                <a:t>+</a:t>
              </a:r>
              <a:r>
                <a:rPr lang="en-US" altLang="zh-TW" sz="2000">
                  <a:latin typeface="Arial" pitchFamily="34" charset="0"/>
                </a:rPr>
                <a:t>(aq) + Cl</a:t>
              </a:r>
              <a:r>
                <a:rPr lang="en-US" altLang="zh-TW" sz="2000" baseline="30000">
                  <a:latin typeface="Arial" pitchFamily="34" charset="0"/>
                </a:rPr>
                <a:t>-</a:t>
              </a:r>
              <a:r>
                <a:rPr lang="en-US" altLang="zh-TW" sz="2000">
                  <a:latin typeface="Arial" pitchFamily="34" charset="0"/>
                </a:rPr>
                <a:t>(aq)</a:t>
              </a:r>
            </a:p>
            <a:p>
              <a:pPr algn="ctr">
                <a:spcBef>
                  <a:spcPct val="20000"/>
                </a:spcBef>
                <a:spcAft>
                  <a:spcPct val="20000"/>
                </a:spcAft>
              </a:pPr>
              <a:r>
                <a:rPr lang="en-US" altLang="zh-TW" sz="2000">
                  <a:latin typeface="Arial" pitchFamily="34" charset="0"/>
                </a:rPr>
                <a:t>HNO</a:t>
              </a:r>
              <a:r>
                <a:rPr lang="en-US" altLang="zh-TW" sz="2000" baseline="-25000">
                  <a:latin typeface="Arial" pitchFamily="34" charset="0"/>
                </a:rPr>
                <a:t>3</a:t>
              </a:r>
              <a:r>
                <a:rPr lang="en-US" altLang="zh-TW" sz="2000">
                  <a:latin typeface="Arial" pitchFamily="34" charset="0"/>
                </a:rPr>
                <a:t>(aq) </a:t>
              </a:r>
              <a:r>
                <a:rPr lang="en-US" altLang="zh-TW" sz="2000">
                  <a:latin typeface="Arial" pitchFamily="34" charset="0"/>
                  <a:sym typeface="Symbol" pitchFamily="18" charset="2"/>
                </a:rPr>
                <a:t> </a:t>
              </a:r>
              <a:r>
                <a:rPr lang="en-US" altLang="zh-TW" sz="2000">
                  <a:latin typeface="Arial" pitchFamily="34" charset="0"/>
                </a:rPr>
                <a:t>H</a:t>
              </a:r>
              <a:r>
                <a:rPr lang="en-US" altLang="zh-TW" sz="2000" baseline="30000">
                  <a:latin typeface="Arial" pitchFamily="34" charset="0"/>
                </a:rPr>
                <a:t>+</a:t>
              </a:r>
              <a:r>
                <a:rPr lang="en-US" altLang="zh-TW" sz="2000">
                  <a:latin typeface="Arial" pitchFamily="34" charset="0"/>
                </a:rPr>
                <a:t>(aq) + NO</a:t>
              </a:r>
              <a:r>
                <a:rPr lang="en-US" altLang="zh-TW" sz="2000" baseline="-25000">
                  <a:latin typeface="Arial" pitchFamily="34" charset="0"/>
                </a:rPr>
                <a:t>3</a:t>
              </a:r>
              <a:r>
                <a:rPr lang="en-US" altLang="zh-TW" sz="2000" baseline="30000">
                  <a:latin typeface="Arial" pitchFamily="34" charset="0"/>
                </a:rPr>
                <a:t>-</a:t>
              </a:r>
              <a:r>
                <a:rPr lang="en-US" altLang="zh-TW" sz="2000">
                  <a:latin typeface="Arial" pitchFamily="34" charset="0"/>
                </a:rPr>
                <a:t>(aq)</a:t>
              </a:r>
            </a:p>
            <a:p>
              <a:pPr algn="ctr">
                <a:spcBef>
                  <a:spcPct val="20000"/>
                </a:spcBef>
                <a:spcAft>
                  <a:spcPct val="20000"/>
                </a:spcAft>
              </a:pPr>
              <a:r>
                <a:rPr lang="en-US" altLang="zh-TW" sz="2000">
                  <a:latin typeface="Arial" pitchFamily="34" charset="0"/>
                </a:rPr>
                <a:t>HNO</a:t>
              </a:r>
              <a:r>
                <a:rPr lang="en-US" altLang="zh-TW" sz="2000" baseline="-25000">
                  <a:latin typeface="Arial" pitchFamily="34" charset="0"/>
                </a:rPr>
                <a:t>2</a:t>
              </a:r>
              <a:r>
                <a:rPr lang="en-US" altLang="zh-TW" sz="2000">
                  <a:latin typeface="Arial" pitchFamily="34" charset="0"/>
                </a:rPr>
                <a:t>(aq) </a:t>
              </a:r>
              <a:r>
                <a:rPr lang="en-US" altLang="zh-TW" sz="2000">
                  <a:solidFill>
                    <a:schemeClr val="tx2"/>
                  </a:solidFill>
                  <a:latin typeface="Arial" pitchFamily="34" charset="0"/>
                </a:rPr>
                <a:t>     </a:t>
              </a:r>
              <a:r>
                <a:rPr lang="en-US" altLang="zh-TW" sz="2000">
                  <a:latin typeface="Arial" pitchFamily="34" charset="0"/>
                </a:rPr>
                <a:t>H</a:t>
              </a:r>
              <a:r>
                <a:rPr lang="en-US" altLang="zh-TW" sz="2000" baseline="30000">
                  <a:latin typeface="Arial" pitchFamily="34" charset="0"/>
                </a:rPr>
                <a:t>+</a:t>
              </a:r>
              <a:r>
                <a:rPr lang="en-US" altLang="zh-TW" sz="2000">
                  <a:latin typeface="Arial" pitchFamily="34" charset="0"/>
                </a:rPr>
                <a:t>(aq) + NO</a:t>
              </a:r>
              <a:r>
                <a:rPr lang="en-US" altLang="zh-TW" sz="2000" baseline="-25000">
                  <a:latin typeface="Arial" pitchFamily="34" charset="0"/>
                </a:rPr>
                <a:t>2</a:t>
              </a:r>
              <a:r>
                <a:rPr lang="en-US" altLang="zh-TW" sz="2000" baseline="30000">
                  <a:latin typeface="Arial" pitchFamily="34" charset="0"/>
                </a:rPr>
                <a:t>-</a:t>
              </a:r>
              <a:r>
                <a:rPr lang="en-US" altLang="zh-TW" sz="2000">
                  <a:latin typeface="Arial" pitchFamily="34" charset="0"/>
                </a:rPr>
                <a:t>(aq)</a:t>
              </a:r>
            </a:p>
            <a:p>
              <a:pPr algn="ctr">
                <a:spcBef>
                  <a:spcPct val="20000"/>
                </a:spcBef>
                <a:spcAft>
                  <a:spcPct val="20000"/>
                </a:spcAft>
              </a:pPr>
              <a:r>
                <a:rPr lang="en-US" altLang="zh-TW" sz="2000">
                  <a:latin typeface="Arial" pitchFamily="34" charset="0"/>
                </a:rPr>
                <a:t>CH</a:t>
              </a:r>
              <a:r>
                <a:rPr lang="en-US" altLang="zh-TW" sz="2000" baseline="-25000">
                  <a:latin typeface="Arial" pitchFamily="34" charset="0"/>
                </a:rPr>
                <a:t>3</a:t>
              </a:r>
              <a:r>
                <a:rPr lang="en-US" altLang="zh-TW" sz="2000">
                  <a:latin typeface="Arial" pitchFamily="34" charset="0"/>
                </a:rPr>
                <a:t>COOH(aq)     H</a:t>
              </a:r>
              <a:r>
                <a:rPr lang="en-US" altLang="zh-TW" sz="2000" baseline="30000">
                  <a:latin typeface="Arial" pitchFamily="34" charset="0"/>
                </a:rPr>
                <a:t>+</a:t>
              </a:r>
              <a:r>
                <a:rPr lang="en-US" altLang="zh-TW" sz="2000">
                  <a:latin typeface="Arial" pitchFamily="34" charset="0"/>
                </a:rPr>
                <a:t>(aq) + CH</a:t>
              </a:r>
              <a:r>
                <a:rPr lang="en-US" altLang="zh-TW" sz="2000" baseline="-25000">
                  <a:latin typeface="Arial" pitchFamily="34" charset="0"/>
                </a:rPr>
                <a:t>3</a:t>
              </a:r>
              <a:r>
                <a:rPr lang="en-US" altLang="zh-TW" sz="2000">
                  <a:latin typeface="Arial" pitchFamily="34" charset="0"/>
                </a:rPr>
                <a:t>COO</a:t>
              </a:r>
              <a:r>
                <a:rPr lang="en-US" altLang="zh-TW" sz="2000" baseline="30000">
                  <a:latin typeface="Arial" pitchFamily="34" charset="0"/>
                </a:rPr>
                <a:t>-</a:t>
              </a:r>
              <a:r>
                <a:rPr lang="en-US" altLang="zh-TW" sz="2000">
                  <a:latin typeface="Arial" pitchFamily="34" charset="0"/>
                </a:rPr>
                <a:t>(aq) </a:t>
              </a:r>
            </a:p>
          </p:txBody>
        </p:sp>
        <p:sp>
          <p:nvSpPr>
            <p:cNvPr id="35864" name="Rectangle 12"/>
            <p:cNvSpPr>
              <a:spLocks noChangeArrowheads="1"/>
            </p:cNvSpPr>
            <p:nvPr/>
          </p:nvSpPr>
          <p:spPr bwMode="auto">
            <a:xfrm>
              <a:off x="242" y="670"/>
              <a:ext cx="1360" cy="1134"/>
            </a:xfrm>
            <a:prstGeom prst="rect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FFCC99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>
                <a:spcBef>
                  <a:spcPct val="20000"/>
                </a:spcBef>
                <a:spcAft>
                  <a:spcPct val="20000"/>
                </a:spcAft>
              </a:pPr>
              <a:r>
                <a:rPr lang="en-US" altLang="zh-TW" sz="2000">
                  <a:solidFill>
                    <a:srgbClr val="FF0000"/>
                  </a:solidFill>
                  <a:latin typeface="Arial" pitchFamily="34" charset="0"/>
                </a:rPr>
                <a:t>Hydrochloric acid</a:t>
              </a:r>
            </a:p>
            <a:p>
              <a:pPr>
                <a:spcBef>
                  <a:spcPct val="20000"/>
                </a:spcBef>
                <a:spcAft>
                  <a:spcPct val="20000"/>
                </a:spcAft>
              </a:pPr>
              <a:r>
                <a:rPr lang="en-US" altLang="zh-TW" sz="2000">
                  <a:solidFill>
                    <a:srgbClr val="FF0000"/>
                  </a:solidFill>
                  <a:latin typeface="Arial" pitchFamily="34" charset="0"/>
                </a:rPr>
                <a:t>Nitric acid</a:t>
              </a:r>
            </a:p>
            <a:p>
              <a:pPr>
                <a:spcBef>
                  <a:spcPct val="20000"/>
                </a:spcBef>
                <a:spcAft>
                  <a:spcPct val="20000"/>
                </a:spcAft>
              </a:pPr>
              <a:r>
                <a:rPr lang="en-US" altLang="zh-TW" sz="2000">
                  <a:latin typeface="Arial" pitchFamily="34" charset="0"/>
                </a:rPr>
                <a:t>Nitrous acid</a:t>
              </a:r>
            </a:p>
            <a:p>
              <a:pPr>
                <a:spcBef>
                  <a:spcPct val="20000"/>
                </a:spcBef>
                <a:spcAft>
                  <a:spcPct val="20000"/>
                </a:spcAft>
              </a:pPr>
              <a:r>
                <a:rPr lang="en-US" altLang="zh-TW" sz="2000">
                  <a:latin typeface="Arial" pitchFamily="34" charset="0"/>
                </a:rPr>
                <a:t>Ethanoic acid</a:t>
              </a:r>
            </a:p>
          </p:txBody>
        </p:sp>
        <p:sp>
          <p:nvSpPr>
            <p:cNvPr id="35865" name="Rectangle 13"/>
            <p:cNvSpPr>
              <a:spLocks noChangeArrowheads="1"/>
            </p:cNvSpPr>
            <p:nvPr/>
          </p:nvSpPr>
          <p:spPr bwMode="auto">
            <a:xfrm>
              <a:off x="4584" y="192"/>
              <a:ext cx="933" cy="466"/>
            </a:xfrm>
            <a:prstGeom prst="rect">
              <a:avLst/>
            </a:prstGeom>
            <a:gradFill rotWithShape="0">
              <a:gsLst>
                <a:gs pos="0">
                  <a:srgbClr val="CCFF66"/>
                </a:gs>
                <a:gs pos="50000">
                  <a:srgbClr val="FFFFCC"/>
                </a:gs>
                <a:gs pos="100000">
                  <a:srgbClr val="CCFF66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>
                <a:lnSpc>
                  <a:spcPct val="80000"/>
                </a:lnSpc>
                <a:spcBef>
                  <a:spcPct val="20000"/>
                </a:spcBef>
              </a:pPr>
              <a:r>
                <a:rPr lang="en-US" altLang="zh-TW" sz="2000" b="1">
                  <a:latin typeface="Arial" pitchFamily="34" charset="0"/>
                </a:rPr>
                <a:t>Basicity</a:t>
              </a:r>
            </a:p>
            <a:p>
              <a:pPr algn="ctr">
                <a:lnSpc>
                  <a:spcPct val="70000"/>
                </a:lnSpc>
                <a:spcBef>
                  <a:spcPct val="20000"/>
                </a:spcBef>
              </a:pPr>
              <a:r>
                <a:rPr lang="en-US" altLang="zh-TW" sz="2000" b="1">
                  <a:latin typeface="Arial" pitchFamily="34" charset="0"/>
                </a:rPr>
                <a:t> of acid</a:t>
              </a:r>
            </a:p>
          </p:txBody>
        </p:sp>
        <p:sp>
          <p:nvSpPr>
            <p:cNvPr id="35866" name="Rectangle 14"/>
            <p:cNvSpPr>
              <a:spLocks noChangeArrowheads="1"/>
            </p:cNvSpPr>
            <p:nvPr/>
          </p:nvSpPr>
          <p:spPr bwMode="auto">
            <a:xfrm>
              <a:off x="1596" y="192"/>
              <a:ext cx="2992" cy="466"/>
            </a:xfrm>
            <a:prstGeom prst="rect">
              <a:avLst/>
            </a:prstGeom>
            <a:gradFill rotWithShape="0">
              <a:gsLst>
                <a:gs pos="0">
                  <a:srgbClr val="CCFF66"/>
                </a:gs>
                <a:gs pos="50000">
                  <a:srgbClr val="FFFFCC"/>
                </a:gs>
                <a:gs pos="100000">
                  <a:srgbClr val="CCFF66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US" altLang="zh-TW" sz="2000" b="1">
                  <a:latin typeface="Arial" pitchFamily="34" charset="0"/>
                </a:rPr>
                <a:t>Ionization in water</a:t>
              </a:r>
            </a:p>
          </p:txBody>
        </p:sp>
        <p:sp>
          <p:nvSpPr>
            <p:cNvPr id="35867" name="Rectangle 15"/>
            <p:cNvSpPr>
              <a:spLocks noChangeArrowheads="1"/>
            </p:cNvSpPr>
            <p:nvPr/>
          </p:nvSpPr>
          <p:spPr bwMode="auto">
            <a:xfrm>
              <a:off x="242" y="192"/>
              <a:ext cx="1360" cy="466"/>
            </a:xfrm>
            <a:prstGeom prst="rect">
              <a:avLst/>
            </a:prstGeom>
            <a:gradFill rotWithShape="0">
              <a:gsLst>
                <a:gs pos="0">
                  <a:srgbClr val="CCFF66"/>
                </a:gs>
                <a:gs pos="50000">
                  <a:srgbClr val="FFFFCC"/>
                </a:gs>
                <a:gs pos="100000">
                  <a:srgbClr val="CCFF66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US" altLang="zh-TW" sz="2000" b="1">
                  <a:latin typeface="Arial" pitchFamily="34" charset="0"/>
                </a:rPr>
                <a:t>Acid</a:t>
              </a:r>
            </a:p>
          </p:txBody>
        </p:sp>
        <p:grpSp>
          <p:nvGrpSpPr>
            <p:cNvPr id="35868" name="Group 16"/>
            <p:cNvGrpSpPr>
              <a:grpSpLocks noChangeAspect="1"/>
            </p:cNvGrpSpPr>
            <p:nvPr/>
          </p:nvGrpSpPr>
          <p:grpSpPr bwMode="auto">
            <a:xfrm>
              <a:off x="2716" y="1311"/>
              <a:ext cx="179" cy="104"/>
              <a:chOff x="2694" y="3435"/>
              <a:chExt cx="285" cy="165"/>
            </a:xfrm>
          </p:grpSpPr>
          <p:sp>
            <p:nvSpPr>
              <p:cNvPr id="35900" name="Line 17"/>
              <p:cNvSpPr>
                <a:spLocks noChangeAspect="1" noChangeShapeType="1"/>
              </p:cNvSpPr>
              <p:nvPr/>
            </p:nvSpPr>
            <p:spPr bwMode="auto">
              <a:xfrm>
                <a:off x="2694" y="3501"/>
                <a:ext cx="285" cy="0"/>
              </a:xfrm>
              <a:prstGeom prst="line">
                <a:avLst/>
              </a:prstGeom>
              <a:noFill/>
              <a:ln w="19050">
                <a:solidFill>
                  <a:schemeClr val="tx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5901" name="Line 18"/>
              <p:cNvSpPr>
                <a:spLocks noChangeAspect="1" noChangeShapeType="1"/>
              </p:cNvSpPr>
              <p:nvPr/>
            </p:nvSpPr>
            <p:spPr bwMode="auto">
              <a:xfrm flipH="1" flipV="1">
                <a:off x="2893" y="3435"/>
                <a:ext cx="86" cy="66"/>
              </a:xfrm>
              <a:prstGeom prst="line">
                <a:avLst/>
              </a:prstGeom>
              <a:noFill/>
              <a:ln w="19050">
                <a:solidFill>
                  <a:schemeClr val="tx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5902" name="Line 19"/>
              <p:cNvSpPr>
                <a:spLocks noChangeAspect="1" noChangeShapeType="1"/>
              </p:cNvSpPr>
              <p:nvPr/>
            </p:nvSpPr>
            <p:spPr bwMode="auto">
              <a:xfrm>
                <a:off x="2694" y="3534"/>
                <a:ext cx="285" cy="0"/>
              </a:xfrm>
              <a:prstGeom prst="line">
                <a:avLst/>
              </a:prstGeom>
              <a:noFill/>
              <a:ln w="19050">
                <a:solidFill>
                  <a:schemeClr val="tx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5903" name="Line 20"/>
              <p:cNvSpPr>
                <a:spLocks noChangeAspect="1" noChangeShapeType="1"/>
              </p:cNvSpPr>
              <p:nvPr/>
            </p:nvSpPr>
            <p:spPr bwMode="auto">
              <a:xfrm flipH="1" flipV="1">
                <a:off x="2695" y="3534"/>
                <a:ext cx="86" cy="66"/>
              </a:xfrm>
              <a:prstGeom prst="line">
                <a:avLst/>
              </a:prstGeom>
              <a:noFill/>
              <a:ln w="19050">
                <a:solidFill>
                  <a:schemeClr val="tx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35869" name="Group 21"/>
            <p:cNvGrpSpPr>
              <a:grpSpLocks noChangeAspect="1"/>
            </p:cNvGrpSpPr>
            <p:nvPr/>
          </p:nvGrpSpPr>
          <p:grpSpPr bwMode="auto">
            <a:xfrm>
              <a:off x="2720" y="1575"/>
              <a:ext cx="179" cy="104"/>
              <a:chOff x="2694" y="3435"/>
              <a:chExt cx="285" cy="165"/>
            </a:xfrm>
          </p:grpSpPr>
          <p:sp>
            <p:nvSpPr>
              <p:cNvPr id="35896" name="Line 22"/>
              <p:cNvSpPr>
                <a:spLocks noChangeAspect="1" noChangeShapeType="1"/>
              </p:cNvSpPr>
              <p:nvPr/>
            </p:nvSpPr>
            <p:spPr bwMode="auto">
              <a:xfrm>
                <a:off x="2694" y="3501"/>
                <a:ext cx="285" cy="0"/>
              </a:xfrm>
              <a:prstGeom prst="line">
                <a:avLst/>
              </a:prstGeom>
              <a:noFill/>
              <a:ln w="19050">
                <a:solidFill>
                  <a:schemeClr val="tx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5897" name="Line 23"/>
              <p:cNvSpPr>
                <a:spLocks noChangeAspect="1" noChangeShapeType="1"/>
              </p:cNvSpPr>
              <p:nvPr/>
            </p:nvSpPr>
            <p:spPr bwMode="auto">
              <a:xfrm flipH="1" flipV="1">
                <a:off x="2893" y="3435"/>
                <a:ext cx="86" cy="66"/>
              </a:xfrm>
              <a:prstGeom prst="line">
                <a:avLst/>
              </a:prstGeom>
              <a:noFill/>
              <a:ln w="19050">
                <a:solidFill>
                  <a:schemeClr val="tx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5898" name="Line 24"/>
              <p:cNvSpPr>
                <a:spLocks noChangeAspect="1" noChangeShapeType="1"/>
              </p:cNvSpPr>
              <p:nvPr/>
            </p:nvSpPr>
            <p:spPr bwMode="auto">
              <a:xfrm>
                <a:off x="2694" y="3534"/>
                <a:ext cx="285" cy="0"/>
              </a:xfrm>
              <a:prstGeom prst="line">
                <a:avLst/>
              </a:prstGeom>
              <a:noFill/>
              <a:ln w="19050">
                <a:solidFill>
                  <a:schemeClr val="tx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5899" name="Line 25"/>
              <p:cNvSpPr>
                <a:spLocks noChangeAspect="1" noChangeShapeType="1"/>
              </p:cNvSpPr>
              <p:nvPr/>
            </p:nvSpPr>
            <p:spPr bwMode="auto">
              <a:xfrm flipH="1" flipV="1">
                <a:off x="2695" y="3534"/>
                <a:ext cx="86" cy="66"/>
              </a:xfrm>
              <a:prstGeom prst="line">
                <a:avLst/>
              </a:prstGeom>
              <a:noFill/>
              <a:ln w="19050">
                <a:solidFill>
                  <a:schemeClr val="tx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35870" name="Group 26"/>
            <p:cNvGrpSpPr>
              <a:grpSpLocks noChangeAspect="1"/>
            </p:cNvGrpSpPr>
            <p:nvPr/>
          </p:nvGrpSpPr>
          <p:grpSpPr bwMode="auto">
            <a:xfrm>
              <a:off x="2654" y="1935"/>
              <a:ext cx="179" cy="104"/>
              <a:chOff x="2694" y="3435"/>
              <a:chExt cx="285" cy="165"/>
            </a:xfrm>
          </p:grpSpPr>
          <p:sp>
            <p:nvSpPr>
              <p:cNvPr id="35892" name="Line 27"/>
              <p:cNvSpPr>
                <a:spLocks noChangeAspect="1" noChangeShapeType="1"/>
              </p:cNvSpPr>
              <p:nvPr/>
            </p:nvSpPr>
            <p:spPr bwMode="auto">
              <a:xfrm>
                <a:off x="2694" y="3501"/>
                <a:ext cx="285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5893" name="Line 28"/>
              <p:cNvSpPr>
                <a:spLocks noChangeAspect="1" noChangeShapeType="1"/>
              </p:cNvSpPr>
              <p:nvPr/>
            </p:nvSpPr>
            <p:spPr bwMode="auto">
              <a:xfrm flipH="1" flipV="1">
                <a:off x="2893" y="3435"/>
                <a:ext cx="86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5894" name="Line 29"/>
              <p:cNvSpPr>
                <a:spLocks noChangeAspect="1" noChangeShapeType="1"/>
              </p:cNvSpPr>
              <p:nvPr/>
            </p:nvSpPr>
            <p:spPr bwMode="auto">
              <a:xfrm>
                <a:off x="2694" y="3534"/>
                <a:ext cx="285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5895" name="Line 30"/>
              <p:cNvSpPr>
                <a:spLocks noChangeAspect="1" noChangeShapeType="1"/>
              </p:cNvSpPr>
              <p:nvPr/>
            </p:nvSpPr>
            <p:spPr bwMode="auto">
              <a:xfrm flipH="1" flipV="1">
                <a:off x="2695" y="3534"/>
                <a:ext cx="86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35871" name="Group 31"/>
            <p:cNvGrpSpPr>
              <a:grpSpLocks noChangeAspect="1"/>
            </p:cNvGrpSpPr>
            <p:nvPr/>
          </p:nvGrpSpPr>
          <p:grpSpPr bwMode="auto">
            <a:xfrm>
              <a:off x="2654" y="2190"/>
              <a:ext cx="179" cy="104"/>
              <a:chOff x="2694" y="3435"/>
              <a:chExt cx="285" cy="165"/>
            </a:xfrm>
          </p:grpSpPr>
          <p:sp>
            <p:nvSpPr>
              <p:cNvPr id="35888" name="Line 32"/>
              <p:cNvSpPr>
                <a:spLocks noChangeAspect="1" noChangeShapeType="1"/>
              </p:cNvSpPr>
              <p:nvPr/>
            </p:nvSpPr>
            <p:spPr bwMode="auto">
              <a:xfrm>
                <a:off x="2694" y="3501"/>
                <a:ext cx="285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5889" name="Line 33"/>
              <p:cNvSpPr>
                <a:spLocks noChangeAspect="1" noChangeShapeType="1"/>
              </p:cNvSpPr>
              <p:nvPr/>
            </p:nvSpPr>
            <p:spPr bwMode="auto">
              <a:xfrm flipH="1" flipV="1">
                <a:off x="2893" y="3435"/>
                <a:ext cx="86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5890" name="Line 34"/>
              <p:cNvSpPr>
                <a:spLocks noChangeAspect="1" noChangeShapeType="1"/>
              </p:cNvSpPr>
              <p:nvPr/>
            </p:nvSpPr>
            <p:spPr bwMode="auto">
              <a:xfrm>
                <a:off x="2694" y="3534"/>
                <a:ext cx="285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5891" name="Line 35"/>
              <p:cNvSpPr>
                <a:spLocks noChangeAspect="1" noChangeShapeType="1"/>
              </p:cNvSpPr>
              <p:nvPr/>
            </p:nvSpPr>
            <p:spPr bwMode="auto">
              <a:xfrm flipH="1" flipV="1">
                <a:off x="2695" y="3534"/>
                <a:ext cx="86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35872" name="Group 36"/>
            <p:cNvGrpSpPr>
              <a:grpSpLocks noChangeAspect="1"/>
            </p:cNvGrpSpPr>
            <p:nvPr/>
          </p:nvGrpSpPr>
          <p:grpSpPr bwMode="auto">
            <a:xfrm>
              <a:off x="2654" y="2446"/>
              <a:ext cx="179" cy="104"/>
              <a:chOff x="2694" y="3435"/>
              <a:chExt cx="285" cy="165"/>
            </a:xfrm>
          </p:grpSpPr>
          <p:sp>
            <p:nvSpPr>
              <p:cNvPr id="35884" name="Line 37"/>
              <p:cNvSpPr>
                <a:spLocks noChangeAspect="1" noChangeShapeType="1"/>
              </p:cNvSpPr>
              <p:nvPr/>
            </p:nvSpPr>
            <p:spPr bwMode="auto">
              <a:xfrm>
                <a:off x="2694" y="3501"/>
                <a:ext cx="285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5885" name="Line 38"/>
              <p:cNvSpPr>
                <a:spLocks noChangeAspect="1" noChangeShapeType="1"/>
              </p:cNvSpPr>
              <p:nvPr/>
            </p:nvSpPr>
            <p:spPr bwMode="auto">
              <a:xfrm flipH="1" flipV="1">
                <a:off x="2893" y="3435"/>
                <a:ext cx="86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5886" name="Line 39"/>
              <p:cNvSpPr>
                <a:spLocks noChangeAspect="1" noChangeShapeType="1"/>
              </p:cNvSpPr>
              <p:nvPr/>
            </p:nvSpPr>
            <p:spPr bwMode="auto">
              <a:xfrm>
                <a:off x="2694" y="3534"/>
                <a:ext cx="285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5887" name="Line 40"/>
              <p:cNvSpPr>
                <a:spLocks noChangeAspect="1" noChangeShapeType="1"/>
              </p:cNvSpPr>
              <p:nvPr/>
            </p:nvSpPr>
            <p:spPr bwMode="auto">
              <a:xfrm flipH="1" flipV="1">
                <a:off x="2695" y="3534"/>
                <a:ext cx="86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35873" name="Group 41"/>
            <p:cNvGrpSpPr>
              <a:grpSpLocks noChangeAspect="1"/>
            </p:cNvGrpSpPr>
            <p:nvPr/>
          </p:nvGrpSpPr>
          <p:grpSpPr bwMode="auto">
            <a:xfrm>
              <a:off x="2654" y="2668"/>
              <a:ext cx="179" cy="104"/>
              <a:chOff x="2694" y="3435"/>
              <a:chExt cx="285" cy="165"/>
            </a:xfrm>
          </p:grpSpPr>
          <p:sp>
            <p:nvSpPr>
              <p:cNvPr id="35880" name="Line 42"/>
              <p:cNvSpPr>
                <a:spLocks noChangeAspect="1" noChangeShapeType="1"/>
              </p:cNvSpPr>
              <p:nvPr/>
            </p:nvSpPr>
            <p:spPr bwMode="auto">
              <a:xfrm>
                <a:off x="2694" y="3501"/>
                <a:ext cx="285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5881" name="Line 43"/>
              <p:cNvSpPr>
                <a:spLocks noChangeAspect="1" noChangeShapeType="1"/>
              </p:cNvSpPr>
              <p:nvPr/>
            </p:nvSpPr>
            <p:spPr bwMode="auto">
              <a:xfrm flipH="1" flipV="1">
                <a:off x="2893" y="3435"/>
                <a:ext cx="86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5882" name="Line 44"/>
              <p:cNvSpPr>
                <a:spLocks noChangeAspect="1" noChangeShapeType="1"/>
              </p:cNvSpPr>
              <p:nvPr/>
            </p:nvSpPr>
            <p:spPr bwMode="auto">
              <a:xfrm>
                <a:off x="2694" y="3534"/>
                <a:ext cx="285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5883" name="Line 45"/>
              <p:cNvSpPr>
                <a:spLocks noChangeAspect="1" noChangeShapeType="1"/>
              </p:cNvSpPr>
              <p:nvPr/>
            </p:nvSpPr>
            <p:spPr bwMode="auto">
              <a:xfrm flipH="1" flipV="1">
                <a:off x="2695" y="3534"/>
                <a:ext cx="86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35874" name="Group 46"/>
            <p:cNvGrpSpPr>
              <a:grpSpLocks noChangeAspect="1"/>
            </p:cNvGrpSpPr>
            <p:nvPr/>
          </p:nvGrpSpPr>
          <p:grpSpPr bwMode="auto">
            <a:xfrm>
              <a:off x="2672" y="3076"/>
              <a:ext cx="179" cy="104"/>
              <a:chOff x="2694" y="3435"/>
              <a:chExt cx="285" cy="165"/>
            </a:xfrm>
          </p:grpSpPr>
          <p:sp>
            <p:nvSpPr>
              <p:cNvPr id="35876" name="Line 47"/>
              <p:cNvSpPr>
                <a:spLocks noChangeAspect="1" noChangeShapeType="1"/>
              </p:cNvSpPr>
              <p:nvPr/>
            </p:nvSpPr>
            <p:spPr bwMode="auto">
              <a:xfrm>
                <a:off x="2694" y="3501"/>
                <a:ext cx="285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5877" name="Line 48"/>
              <p:cNvSpPr>
                <a:spLocks noChangeAspect="1" noChangeShapeType="1"/>
              </p:cNvSpPr>
              <p:nvPr/>
            </p:nvSpPr>
            <p:spPr bwMode="auto">
              <a:xfrm flipH="1" flipV="1">
                <a:off x="2893" y="3435"/>
                <a:ext cx="86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5878" name="Line 49"/>
              <p:cNvSpPr>
                <a:spLocks noChangeAspect="1" noChangeShapeType="1"/>
              </p:cNvSpPr>
              <p:nvPr/>
            </p:nvSpPr>
            <p:spPr bwMode="auto">
              <a:xfrm>
                <a:off x="2694" y="3534"/>
                <a:ext cx="285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5879" name="Line 50"/>
              <p:cNvSpPr>
                <a:spLocks noChangeAspect="1" noChangeShapeType="1"/>
              </p:cNvSpPr>
              <p:nvPr/>
            </p:nvSpPr>
            <p:spPr bwMode="auto">
              <a:xfrm flipH="1" flipV="1">
                <a:off x="2695" y="3534"/>
                <a:ext cx="86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</p:grpSp>
        <p:sp>
          <p:nvSpPr>
            <p:cNvPr id="35875" name="Text Box 51"/>
            <p:cNvSpPr txBox="1">
              <a:spLocks noChangeArrowheads="1"/>
            </p:cNvSpPr>
            <p:nvPr/>
          </p:nvSpPr>
          <p:spPr bwMode="auto">
            <a:xfrm>
              <a:off x="240" y="1875"/>
              <a:ext cx="1392" cy="1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9pPr>
            </a:lstStyle>
            <a:p>
              <a:pPr eaLnBrk="1" hangingPunct="1">
                <a:lnSpc>
                  <a:spcPct val="110000"/>
                </a:lnSpc>
                <a:spcAft>
                  <a:spcPct val="20000"/>
                </a:spcAft>
              </a:pPr>
              <a:r>
                <a:rPr lang="en-US" altLang="zh-TW" sz="2000">
                  <a:solidFill>
                    <a:srgbClr val="FF0000"/>
                  </a:solidFill>
                  <a:latin typeface="Arial" pitchFamily="34" charset="0"/>
                </a:rPr>
                <a:t>Sulphuric acid</a:t>
              </a:r>
            </a:p>
            <a:p>
              <a:pPr eaLnBrk="1" hangingPunct="1">
                <a:lnSpc>
                  <a:spcPct val="110000"/>
                </a:lnSpc>
                <a:spcAft>
                  <a:spcPct val="20000"/>
                </a:spcAft>
              </a:pPr>
              <a:r>
                <a:rPr lang="en-US" altLang="zh-TW" sz="2000">
                  <a:latin typeface="Arial" pitchFamily="34" charset="0"/>
                </a:rPr>
                <a:t>Sulphurous acid</a:t>
              </a:r>
            </a:p>
            <a:p>
              <a:pPr eaLnBrk="1" hangingPunct="1">
                <a:lnSpc>
                  <a:spcPct val="110000"/>
                </a:lnSpc>
                <a:spcAft>
                  <a:spcPct val="20000"/>
                </a:spcAft>
              </a:pPr>
              <a:r>
                <a:rPr lang="en-US" altLang="zh-TW" sz="2000">
                  <a:latin typeface="Arial" pitchFamily="34" charset="0"/>
                </a:rPr>
                <a:t>Carbonic acid</a:t>
              </a:r>
            </a:p>
            <a:p>
              <a:pPr eaLnBrk="1" hangingPunct="1">
                <a:lnSpc>
                  <a:spcPct val="110000"/>
                </a:lnSpc>
                <a:spcAft>
                  <a:spcPct val="20000"/>
                </a:spcAft>
              </a:pPr>
              <a:r>
                <a:rPr lang="en-US" altLang="zh-TW" sz="2000">
                  <a:latin typeface="Arial" pitchFamily="34" charset="0"/>
                </a:rPr>
                <a:t>Oxalic acid</a:t>
              </a:r>
              <a:endParaRPr lang="en-US" altLang="zh-TW">
                <a:latin typeface="Arial" pitchFamily="34" charset="0"/>
              </a:endParaRPr>
            </a:p>
          </p:txBody>
        </p:sp>
      </p:grpSp>
      <p:sp>
        <p:nvSpPr>
          <p:cNvPr id="64564" name="Text Box 52"/>
          <p:cNvSpPr txBox="1">
            <a:spLocks noChangeArrowheads="1"/>
          </p:cNvSpPr>
          <p:nvPr/>
        </p:nvSpPr>
        <p:spPr bwMode="auto">
          <a:xfrm>
            <a:off x="381000" y="5473700"/>
            <a:ext cx="83962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pPr>
              <a:defRPr/>
            </a:pPr>
            <a:r>
              <a:rPr lang="en-US" altLang="zh-TW" sz="1600" b="1" i="1">
                <a:latin typeface="Arial" charset="0"/>
              </a:rPr>
              <a:t>                                                                             Acids in “red” are strong acids.</a:t>
            </a:r>
          </a:p>
        </p:txBody>
      </p:sp>
      <p:sp>
        <p:nvSpPr>
          <p:cNvPr id="64565" name="Text Box 53"/>
          <p:cNvSpPr txBox="1">
            <a:spLocks noChangeArrowheads="1"/>
          </p:cNvSpPr>
          <p:nvPr/>
        </p:nvSpPr>
        <p:spPr bwMode="auto">
          <a:xfrm>
            <a:off x="381000" y="6164263"/>
            <a:ext cx="8396288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TW" sz="1400" b="1">
                <a:solidFill>
                  <a:srgbClr val="339966"/>
                </a:solidFill>
                <a:latin typeface="Arial" charset="0"/>
              </a:rPr>
              <a:t>15.4  Basicity of an acid  </a:t>
            </a:r>
          </a:p>
        </p:txBody>
      </p:sp>
      <p:grpSp>
        <p:nvGrpSpPr>
          <p:cNvPr id="10" name="Group 54"/>
          <p:cNvGrpSpPr>
            <a:grpSpLocks/>
          </p:cNvGrpSpPr>
          <p:nvPr/>
        </p:nvGrpSpPr>
        <p:grpSpPr bwMode="auto">
          <a:xfrm>
            <a:off x="381000" y="304800"/>
            <a:ext cx="8391525" cy="5002213"/>
            <a:chOff x="240" y="192"/>
            <a:chExt cx="5286" cy="3151"/>
          </a:xfrm>
        </p:grpSpPr>
        <p:sp>
          <p:nvSpPr>
            <p:cNvPr id="35846" name="Line 55"/>
            <p:cNvSpPr>
              <a:spLocks noChangeShapeType="1"/>
            </p:cNvSpPr>
            <p:nvPr/>
          </p:nvSpPr>
          <p:spPr bwMode="auto">
            <a:xfrm>
              <a:off x="242" y="196"/>
              <a:ext cx="5271" cy="0"/>
            </a:xfrm>
            <a:prstGeom prst="line">
              <a:avLst/>
            </a:prstGeom>
            <a:noFill/>
            <a:ln w="28575" cap="sq">
              <a:solidFill>
                <a:srgbClr val="74007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47" name="Line 56"/>
            <p:cNvSpPr>
              <a:spLocks noChangeShapeType="1"/>
            </p:cNvSpPr>
            <p:nvPr/>
          </p:nvSpPr>
          <p:spPr bwMode="auto">
            <a:xfrm>
              <a:off x="244" y="664"/>
              <a:ext cx="5282" cy="0"/>
            </a:xfrm>
            <a:prstGeom prst="line">
              <a:avLst/>
            </a:prstGeom>
            <a:noFill/>
            <a:ln w="28575">
              <a:solidFill>
                <a:srgbClr val="74007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48" name="Line 57"/>
            <p:cNvSpPr>
              <a:spLocks noChangeShapeType="1"/>
            </p:cNvSpPr>
            <p:nvPr/>
          </p:nvSpPr>
          <p:spPr bwMode="auto">
            <a:xfrm>
              <a:off x="244" y="1797"/>
              <a:ext cx="5282" cy="0"/>
            </a:xfrm>
            <a:prstGeom prst="line">
              <a:avLst/>
            </a:prstGeom>
            <a:noFill/>
            <a:ln w="12700">
              <a:solidFill>
                <a:srgbClr val="74007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49" name="Line 58"/>
            <p:cNvSpPr>
              <a:spLocks noChangeShapeType="1"/>
            </p:cNvSpPr>
            <p:nvPr/>
          </p:nvSpPr>
          <p:spPr bwMode="auto">
            <a:xfrm>
              <a:off x="244" y="2906"/>
              <a:ext cx="5282" cy="0"/>
            </a:xfrm>
            <a:prstGeom prst="line">
              <a:avLst/>
            </a:prstGeom>
            <a:noFill/>
            <a:ln w="12700">
              <a:solidFill>
                <a:srgbClr val="74007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50" name="Line 59"/>
            <p:cNvSpPr>
              <a:spLocks noChangeShapeType="1"/>
            </p:cNvSpPr>
            <p:nvPr/>
          </p:nvSpPr>
          <p:spPr bwMode="auto">
            <a:xfrm>
              <a:off x="240" y="3337"/>
              <a:ext cx="5278" cy="0"/>
            </a:xfrm>
            <a:prstGeom prst="line">
              <a:avLst/>
            </a:prstGeom>
            <a:noFill/>
            <a:ln w="28575" cap="sq">
              <a:solidFill>
                <a:srgbClr val="74007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51" name="Line 60"/>
            <p:cNvSpPr>
              <a:spLocks noChangeShapeType="1"/>
            </p:cNvSpPr>
            <p:nvPr/>
          </p:nvSpPr>
          <p:spPr bwMode="auto">
            <a:xfrm>
              <a:off x="240" y="204"/>
              <a:ext cx="0" cy="3128"/>
            </a:xfrm>
            <a:prstGeom prst="line">
              <a:avLst/>
            </a:prstGeom>
            <a:noFill/>
            <a:ln w="28575" cap="sq">
              <a:solidFill>
                <a:srgbClr val="74007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52" name="Line 61"/>
            <p:cNvSpPr>
              <a:spLocks noChangeShapeType="1"/>
            </p:cNvSpPr>
            <p:nvPr/>
          </p:nvSpPr>
          <p:spPr bwMode="auto">
            <a:xfrm>
              <a:off x="1572" y="192"/>
              <a:ext cx="0" cy="3151"/>
            </a:xfrm>
            <a:prstGeom prst="line">
              <a:avLst/>
            </a:prstGeom>
            <a:noFill/>
            <a:ln w="12700">
              <a:solidFill>
                <a:srgbClr val="74007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53" name="Line 62"/>
            <p:cNvSpPr>
              <a:spLocks noChangeShapeType="1"/>
            </p:cNvSpPr>
            <p:nvPr/>
          </p:nvSpPr>
          <p:spPr bwMode="auto">
            <a:xfrm>
              <a:off x="4584" y="192"/>
              <a:ext cx="0" cy="3151"/>
            </a:xfrm>
            <a:prstGeom prst="line">
              <a:avLst/>
            </a:prstGeom>
            <a:noFill/>
            <a:ln w="12700">
              <a:solidFill>
                <a:srgbClr val="74007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54" name="Line 63"/>
            <p:cNvSpPr>
              <a:spLocks noChangeShapeType="1"/>
            </p:cNvSpPr>
            <p:nvPr/>
          </p:nvSpPr>
          <p:spPr bwMode="auto">
            <a:xfrm>
              <a:off x="5517" y="196"/>
              <a:ext cx="0" cy="3140"/>
            </a:xfrm>
            <a:prstGeom prst="line">
              <a:avLst/>
            </a:prstGeom>
            <a:noFill/>
            <a:ln w="28575" cap="sq">
              <a:solidFill>
                <a:srgbClr val="74007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914400" y="304800"/>
            <a:ext cx="6934200" cy="4000500"/>
            <a:chOff x="576" y="192"/>
            <a:chExt cx="4368" cy="2520"/>
          </a:xfrm>
        </p:grpSpPr>
        <p:pic>
          <p:nvPicPr>
            <p:cNvPr id="36869" name="Picture 3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2590"/>
            <a:stretch>
              <a:fillRect/>
            </a:stretch>
          </p:blipFill>
          <p:spPr bwMode="auto">
            <a:xfrm>
              <a:off x="576" y="192"/>
              <a:ext cx="4165" cy="1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870" name="Text Box 4"/>
            <p:cNvSpPr txBox="1">
              <a:spLocks noChangeArrowheads="1"/>
            </p:cNvSpPr>
            <p:nvPr/>
          </p:nvSpPr>
          <p:spPr bwMode="auto">
            <a:xfrm>
              <a:off x="3240" y="1886"/>
              <a:ext cx="1704" cy="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TW" sz="2000" b="1">
                  <a:latin typeface="Arial" pitchFamily="34" charset="0"/>
                </a:rPr>
                <a:t>only this hydrogen atom </a:t>
              </a:r>
              <a:r>
                <a:rPr lang="en-US" altLang="zh-TW" b="1" i="1">
                  <a:solidFill>
                    <a:srgbClr val="FF0000"/>
                  </a:solidFill>
                </a:rPr>
                <a:t>(connected with O)</a:t>
              </a:r>
              <a:r>
                <a:rPr lang="en-US" altLang="zh-TW"/>
                <a:t> </a:t>
              </a:r>
              <a:r>
                <a:rPr lang="en-US" altLang="zh-TW" sz="2000" b="1">
                  <a:latin typeface="Arial" pitchFamily="34" charset="0"/>
                </a:rPr>
                <a:t>can form hydrogen ion, H</a:t>
              </a:r>
              <a:r>
                <a:rPr lang="en-US" altLang="zh-TW" sz="2000" b="1" baseline="30000">
                  <a:latin typeface="Arial" pitchFamily="34" charset="0"/>
                </a:rPr>
                <a:t>+</a:t>
              </a:r>
              <a:r>
                <a:rPr lang="en-US" altLang="zh-TW" sz="2000" b="1">
                  <a:latin typeface="Arial" pitchFamily="34" charset="0"/>
                </a:rPr>
                <a:t>.</a:t>
              </a:r>
            </a:p>
          </p:txBody>
        </p:sp>
      </p:grpSp>
      <p:sp>
        <p:nvSpPr>
          <p:cNvPr id="36867" name="Text Box 5"/>
          <p:cNvSpPr txBox="1">
            <a:spLocks noChangeArrowheads="1"/>
          </p:cNvSpPr>
          <p:nvPr/>
        </p:nvSpPr>
        <p:spPr bwMode="auto">
          <a:xfrm>
            <a:off x="381000" y="4552950"/>
            <a:ext cx="8396288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algn="just" eaLnBrk="1" hangingPunct="1">
              <a:lnSpc>
                <a:spcPct val="120000"/>
              </a:lnSpc>
              <a:spcAft>
                <a:spcPct val="40000"/>
              </a:spcAft>
            </a:pPr>
            <a:r>
              <a:rPr lang="en-US" altLang="zh-TW" sz="1600" b="1">
                <a:latin typeface="Arial" pitchFamily="34" charset="0"/>
                <a:ea typeface="細明體" pitchFamily="49" charset="-120"/>
              </a:rPr>
              <a:t>Figure 15.12  </a:t>
            </a:r>
            <a:r>
              <a:rPr lang="en-US" altLang="zh-TW" sz="1600" b="1" i="1">
                <a:latin typeface="Arial" pitchFamily="34" charset="0"/>
              </a:rPr>
              <a:t>Ethanoic acid (CH</a:t>
            </a:r>
            <a:r>
              <a:rPr lang="en-US" altLang="zh-TW" sz="1600" b="1" i="1" baseline="-25000">
                <a:latin typeface="Arial" pitchFamily="34" charset="0"/>
              </a:rPr>
              <a:t>3</a:t>
            </a:r>
            <a:r>
              <a:rPr lang="en-US" altLang="zh-TW" sz="1600" b="1" i="1">
                <a:latin typeface="Arial" pitchFamily="34" charset="0"/>
              </a:rPr>
              <a:t>COOH) is monobasic because each molecule can only give one hydrogen ion.</a:t>
            </a:r>
            <a:endParaRPr lang="en-US" altLang="zh-TW" sz="1600">
              <a:latin typeface="Arial" pitchFamily="34" charset="0"/>
            </a:endParaRPr>
          </a:p>
        </p:txBody>
      </p:sp>
      <p:sp>
        <p:nvSpPr>
          <p:cNvPr id="65542" name="Text Box 6"/>
          <p:cNvSpPr txBox="1">
            <a:spLocks noChangeArrowheads="1"/>
          </p:cNvSpPr>
          <p:nvPr/>
        </p:nvSpPr>
        <p:spPr bwMode="auto">
          <a:xfrm>
            <a:off x="381000" y="6164263"/>
            <a:ext cx="8396288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TW" sz="1400" b="1">
                <a:solidFill>
                  <a:srgbClr val="339966"/>
                </a:solidFill>
                <a:latin typeface="Arial" charset="0"/>
              </a:rPr>
              <a:t>15.4  Basicity of an acid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268413"/>
            <a:ext cx="7848600" cy="342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Text Box 6"/>
          <p:cNvSpPr txBox="1">
            <a:spLocks noChangeArrowheads="1"/>
          </p:cNvSpPr>
          <p:nvPr/>
        </p:nvSpPr>
        <p:spPr bwMode="auto">
          <a:xfrm>
            <a:off x="900113" y="4724400"/>
            <a:ext cx="2376487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Strong acid exists mainly as ions. It ionizes completely in water.</a:t>
            </a:r>
          </a:p>
        </p:txBody>
      </p:sp>
      <p:sp>
        <p:nvSpPr>
          <p:cNvPr id="37892" name="Text Box 7"/>
          <p:cNvSpPr txBox="1">
            <a:spLocks noChangeArrowheads="1"/>
          </p:cNvSpPr>
          <p:nvPr/>
        </p:nvSpPr>
        <p:spPr bwMode="auto">
          <a:xfrm>
            <a:off x="5651500" y="4797425"/>
            <a:ext cx="2376488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Weak acid exists mainly in molecular forms, it contains less ions since it only slightly ionizes in water.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381000" y="304800"/>
            <a:ext cx="8396288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952500" indent="-9525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600" b="1">
                <a:solidFill>
                  <a:srgbClr val="009900"/>
                </a:solidFill>
                <a:latin typeface="Times New Roman" pitchFamily="18" charset="0"/>
                <a:ea typeface="細明體" pitchFamily="49" charset="-120"/>
              </a:rPr>
              <a:t>15.5	CORROSIVE  NATURE  OF  CONCENTRATED ACIDS</a:t>
            </a:r>
          </a:p>
        </p:txBody>
      </p:sp>
      <p:sp>
        <p:nvSpPr>
          <p:cNvPr id="66563" name="Text Box 3"/>
          <p:cNvSpPr txBox="1">
            <a:spLocks noChangeArrowheads="1"/>
          </p:cNvSpPr>
          <p:nvPr/>
        </p:nvSpPr>
        <p:spPr bwMode="auto">
          <a:xfrm>
            <a:off x="381000" y="1403350"/>
            <a:ext cx="8396288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en-US" altLang="zh-TW" sz="2200">
                <a:latin typeface="Arial" charset="0"/>
              </a:rPr>
              <a:t>All concentrated mineral acids are</a:t>
            </a:r>
            <a:r>
              <a:rPr lang="en-US" altLang="zh-TW" sz="2200" i="1">
                <a:latin typeface="Arial" charset="0"/>
              </a:rPr>
              <a:t> highly</a:t>
            </a:r>
            <a:r>
              <a:rPr lang="en-US" altLang="zh-TW" sz="2200">
                <a:latin typeface="Arial" charset="0"/>
              </a:rPr>
              <a:t> corrosive.</a:t>
            </a:r>
          </a:p>
        </p:txBody>
      </p:sp>
      <p:pic>
        <p:nvPicPr>
          <p:cNvPr id="66564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114550"/>
            <a:ext cx="368935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7" name="Text Box 5"/>
          <p:cNvSpPr txBox="1">
            <a:spLocks noChangeArrowheads="1"/>
          </p:cNvSpPr>
          <p:nvPr/>
        </p:nvSpPr>
        <p:spPr bwMode="auto">
          <a:xfrm>
            <a:off x="4341813" y="4803775"/>
            <a:ext cx="4435475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algn="just" eaLnBrk="1" hangingPunct="1">
              <a:lnSpc>
                <a:spcPct val="120000"/>
              </a:lnSpc>
              <a:spcAft>
                <a:spcPct val="40000"/>
              </a:spcAft>
            </a:pPr>
            <a:r>
              <a:rPr lang="en-US" altLang="zh-TW" sz="1600" b="1">
                <a:latin typeface="Arial" pitchFamily="34" charset="0"/>
                <a:ea typeface="細明體" pitchFamily="49" charset="-120"/>
              </a:rPr>
              <a:t>Figure 15.13</a:t>
            </a:r>
            <a:r>
              <a:rPr lang="en-US" altLang="zh-TW" sz="1600">
                <a:latin typeface="Arial" pitchFamily="34" charset="0"/>
                <a:ea typeface="細明體" pitchFamily="49" charset="-120"/>
              </a:rPr>
              <a:t>  </a:t>
            </a:r>
            <a:r>
              <a:rPr lang="en-US" altLang="zh-TW" sz="1600" b="1" i="1">
                <a:latin typeface="Arial" pitchFamily="34" charset="0"/>
                <a:ea typeface="細明體" pitchFamily="49" charset="-120"/>
              </a:rPr>
              <a:t>This hazard warning label means ‘corrosive’. Concentrated mineral acids always carry this label.</a:t>
            </a:r>
            <a:endParaRPr lang="en-US" altLang="zh-TW" sz="1600">
              <a:latin typeface="Arial" pitchFamily="34" charset="0"/>
            </a:endParaRPr>
          </a:p>
        </p:txBody>
      </p:sp>
      <p:sp>
        <p:nvSpPr>
          <p:cNvPr id="66566" name="Text Box 6"/>
          <p:cNvSpPr txBox="1">
            <a:spLocks noChangeArrowheads="1"/>
          </p:cNvSpPr>
          <p:nvPr/>
        </p:nvSpPr>
        <p:spPr bwMode="auto">
          <a:xfrm>
            <a:off x="381000" y="6164263"/>
            <a:ext cx="8396288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TW" sz="1400" b="1">
                <a:solidFill>
                  <a:srgbClr val="339966"/>
                </a:solidFill>
                <a:latin typeface="Arial" charset="0"/>
              </a:rPr>
              <a:t>15.5  Corrosive nature of concentrated acids</a:t>
            </a:r>
          </a:p>
        </p:txBody>
      </p:sp>
      <p:sp>
        <p:nvSpPr>
          <p:cNvPr id="66567" name="AutoShape 7"/>
          <p:cNvSpPr>
            <a:spLocks noChangeArrowheads="1"/>
          </p:cNvSpPr>
          <p:nvPr/>
        </p:nvSpPr>
        <p:spPr bwMode="auto">
          <a:xfrm>
            <a:off x="4427538" y="1303338"/>
            <a:ext cx="4716462" cy="3963987"/>
          </a:xfrm>
          <a:prstGeom prst="irregularSeal1">
            <a:avLst/>
          </a:prstGeom>
          <a:gradFill rotWithShape="0">
            <a:gsLst>
              <a:gs pos="0">
                <a:srgbClr val="CCFF66"/>
              </a:gs>
              <a:gs pos="100000">
                <a:srgbClr val="FFCC99"/>
              </a:gs>
            </a:gsLst>
            <a:lin ang="5400000" scaled="1"/>
          </a:gradFill>
          <a:ln w="12700">
            <a:noFill/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anchor="ctr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en-US" altLang="zh-TW" sz="2800" b="1">
                <a:solidFill>
                  <a:srgbClr val="003399"/>
                </a:solidFill>
                <a:latin typeface="Arial" charset="0"/>
                <a:ea typeface="標楷體" pitchFamily="65" charset="-120"/>
              </a:rPr>
              <a:t>High acidity</a:t>
            </a:r>
          </a:p>
          <a:p>
            <a:pPr algn="ctr">
              <a:lnSpc>
                <a:spcPct val="80000"/>
              </a:lnSpc>
              <a:defRPr/>
            </a:pPr>
            <a:r>
              <a:rPr lang="en-US" altLang="zh-TW" sz="2800">
                <a:latin typeface="Arial" charset="0"/>
                <a:ea typeface="細明體" pitchFamily="49" charset="-120"/>
              </a:rPr>
              <a:t>(High concentration of H</a:t>
            </a:r>
            <a:r>
              <a:rPr lang="en-US" altLang="zh-TW" sz="2800" baseline="30000">
                <a:latin typeface="Arial" charset="0"/>
                <a:ea typeface="細明體" pitchFamily="49" charset="-120"/>
              </a:rPr>
              <a:t>+</a:t>
            </a:r>
            <a:r>
              <a:rPr lang="en-US" altLang="zh-TW" sz="2800">
                <a:latin typeface="Arial" charset="0"/>
                <a:ea typeface="細明體" pitchFamily="49" charset="-120"/>
              </a:rPr>
              <a:t> ions)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5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5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65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1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7" grpId="0" animBg="1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361950" y="5172075"/>
            <a:ext cx="8415338" cy="48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algn="just" eaLnBrk="1" hangingPunct="1">
              <a:lnSpc>
                <a:spcPct val="120000"/>
              </a:lnSpc>
              <a:spcAft>
                <a:spcPct val="40000"/>
              </a:spcAft>
            </a:pPr>
            <a:r>
              <a:rPr lang="en-US" altLang="zh-TW" sz="1600" b="1">
                <a:latin typeface="Arial" pitchFamily="34" charset="0"/>
                <a:ea typeface="細明體" pitchFamily="49" charset="-120"/>
              </a:rPr>
              <a:t>Figure 15.14  </a:t>
            </a:r>
            <a:r>
              <a:rPr lang="en-US" altLang="zh-TW" sz="1600" b="1" i="1">
                <a:latin typeface="Arial" pitchFamily="34" charset="0"/>
                <a:ea typeface="細明體" pitchFamily="49" charset="-120"/>
              </a:rPr>
              <a:t>Holes appear in clothes in contact with concentrated sulphuric acid.</a:t>
            </a:r>
            <a:endParaRPr lang="en-US" altLang="zh-TW" sz="1600">
              <a:latin typeface="Arial" pitchFamily="34" charset="0"/>
            </a:endParaRPr>
          </a:p>
        </p:txBody>
      </p:sp>
      <p:pic>
        <p:nvPicPr>
          <p:cNvPr id="67587" name="Picture 3" descr="F19-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304800"/>
            <a:ext cx="7862888" cy="482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88" name="Text Box 4"/>
          <p:cNvSpPr txBox="1">
            <a:spLocks noChangeArrowheads="1"/>
          </p:cNvSpPr>
          <p:nvPr/>
        </p:nvSpPr>
        <p:spPr bwMode="auto">
          <a:xfrm>
            <a:off x="381000" y="6164263"/>
            <a:ext cx="8396288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TW" sz="1400" b="1">
                <a:solidFill>
                  <a:srgbClr val="339966"/>
                </a:solidFill>
                <a:latin typeface="Arial" charset="0"/>
              </a:rPr>
              <a:t>15.5  Corrosive nature of concentrated acids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7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438150" y="5100638"/>
            <a:ext cx="7315200" cy="48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40000"/>
              </a:spcAft>
            </a:pPr>
            <a:r>
              <a:rPr lang="en-US" altLang="zh-TW" sz="1600" b="1">
                <a:latin typeface="Arial" pitchFamily="34" charset="0"/>
                <a:ea typeface="細明體" pitchFamily="49" charset="-120"/>
              </a:rPr>
              <a:t>Figure 15.15  </a:t>
            </a:r>
            <a:r>
              <a:rPr lang="en-US" altLang="zh-TW" sz="1600" b="1" i="1">
                <a:latin typeface="Arial" pitchFamily="34" charset="0"/>
              </a:rPr>
              <a:t>Concentrated mineral acids are highly corrosive.</a:t>
            </a:r>
            <a:endParaRPr lang="en-US" altLang="zh-TW" sz="1600">
              <a:latin typeface="Arial" pitchFamily="34" charset="0"/>
            </a:endParaRPr>
          </a:p>
        </p:txBody>
      </p:sp>
      <p:pic>
        <p:nvPicPr>
          <p:cNvPr id="68611" name="Picture 3" descr="F19-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08"/>
          <a:stretch>
            <a:fillRect/>
          </a:stretch>
        </p:blipFill>
        <p:spPr bwMode="auto">
          <a:xfrm>
            <a:off x="933450" y="304800"/>
            <a:ext cx="7202488" cy="467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381000" y="6164263"/>
            <a:ext cx="8396288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TW" sz="1400" b="1">
                <a:solidFill>
                  <a:srgbClr val="339966"/>
                </a:solidFill>
                <a:latin typeface="Arial" charset="0"/>
              </a:rPr>
              <a:t>15.5  Corrosive nature of concentrated acids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8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381000" y="304800"/>
            <a:ext cx="83820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0000"/>
              </a:lnSpc>
              <a:spcAft>
                <a:spcPct val="40000"/>
              </a:spcAft>
            </a:pPr>
            <a:r>
              <a:rPr lang="en-US" altLang="zh-TW" sz="2400" b="1">
                <a:solidFill>
                  <a:srgbClr val="CC3300"/>
                </a:solidFill>
                <a:latin typeface="Times New Roman" pitchFamily="18" charset="0"/>
              </a:rPr>
              <a:t>CONCENTRATED  HYDROCHLORIC  ACID</a:t>
            </a:r>
            <a:endParaRPr lang="en-US" altLang="zh-TW" sz="2000">
              <a:solidFill>
                <a:srgbClr val="CC3300"/>
              </a:solidFill>
              <a:latin typeface="Times New Roman" pitchFamily="18" charset="0"/>
            </a:endParaRPr>
          </a:p>
        </p:txBody>
      </p:sp>
      <p:sp>
        <p:nvSpPr>
          <p:cNvPr id="41987" name="Text Box 3"/>
          <p:cNvSpPr txBox="1">
            <a:spLocks noChangeArrowheads="1"/>
          </p:cNvSpPr>
          <p:nvPr/>
        </p:nvSpPr>
        <p:spPr bwMode="auto">
          <a:xfrm>
            <a:off x="381000" y="876300"/>
            <a:ext cx="83820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5715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defTabSz="5715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defTabSz="5715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defTabSz="5715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defTabSz="5715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defTabSz="5715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defTabSz="5715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defTabSz="5715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defTabSz="5715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algn="just" eaLnBrk="1" hangingPunct="1">
              <a:lnSpc>
                <a:spcPct val="120000"/>
              </a:lnSpc>
            </a:pPr>
            <a:endParaRPr lang="en-US" altLang="zh-TW" sz="2200">
              <a:latin typeface="Arial" pitchFamily="34" charset="0"/>
            </a:endParaRPr>
          </a:p>
          <a:p>
            <a:pPr algn="just" eaLnBrk="1" hangingPunct="1">
              <a:lnSpc>
                <a:spcPct val="120000"/>
              </a:lnSpc>
            </a:pPr>
            <a:endParaRPr lang="en-US" altLang="zh-TW" sz="2200">
              <a:latin typeface="Arial" pitchFamily="34" charset="0"/>
            </a:endParaRP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381000" y="6164263"/>
            <a:ext cx="8396288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TW" sz="1400" b="1">
                <a:solidFill>
                  <a:srgbClr val="339966"/>
                </a:solidFill>
                <a:latin typeface="Arial" charset="0"/>
              </a:rPr>
              <a:t>15.5  Corrosive nature of concentrated acids</a:t>
            </a:r>
          </a:p>
        </p:txBody>
      </p:sp>
      <p:sp>
        <p:nvSpPr>
          <p:cNvPr id="69637" name="Text Box 5"/>
          <p:cNvSpPr txBox="1">
            <a:spLocks noChangeArrowheads="1"/>
          </p:cNvSpPr>
          <p:nvPr/>
        </p:nvSpPr>
        <p:spPr bwMode="auto">
          <a:xfrm>
            <a:off x="381000" y="2852738"/>
            <a:ext cx="760095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200">
                <a:latin typeface="Arial" pitchFamily="34" charset="0"/>
                <a:sym typeface="Symbol" pitchFamily="18" charset="2"/>
              </a:rPr>
              <a:t>  </a:t>
            </a:r>
            <a:r>
              <a:rPr lang="en-US" altLang="zh-TW" sz="2200">
                <a:latin typeface="Arial" pitchFamily="34" charset="0"/>
              </a:rPr>
              <a:t>gives out white fumes (acid mist) in air.</a:t>
            </a:r>
          </a:p>
        </p:txBody>
      </p:sp>
      <p:sp>
        <p:nvSpPr>
          <p:cNvPr id="69638" name="Text Box 6"/>
          <p:cNvSpPr txBox="1">
            <a:spLocks noChangeArrowheads="1"/>
          </p:cNvSpPr>
          <p:nvPr/>
        </p:nvSpPr>
        <p:spPr bwMode="auto">
          <a:xfrm>
            <a:off x="381000" y="2263775"/>
            <a:ext cx="71628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200">
                <a:latin typeface="Arial" pitchFamily="34" charset="0"/>
                <a:sym typeface="Symbol" pitchFamily="18" charset="2"/>
              </a:rPr>
              <a:t></a:t>
            </a:r>
            <a:r>
              <a:rPr lang="en-US" altLang="zh-TW" sz="2200">
                <a:latin typeface="Arial" pitchFamily="34" charset="0"/>
              </a:rPr>
              <a:t>  a colourless liquid</a:t>
            </a:r>
          </a:p>
        </p:txBody>
      </p:sp>
      <p:sp>
        <p:nvSpPr>
          <p:cNvPr id="69639" name="Text Box 7"/>
          <p:cNvSpPr txBox="1">
            <a:spLocks noChangeArrowheads="1"/>
          </p:cNvSpPr>
          <p:nvPr/>
        </p:nvSpPr>
        <p:spPr bwMode="auto">
          <a:xfrm>
            <a:off x="381000" y="1709738"/>
            <a:ext cx="746760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200">
                <a:latin typeface="Arial" pitchFamily="34" charset="0"/>
                <a:sym typeface="Symbol" pitchFamily="18" charset="2"/>
              </a:rPr>
              <a:t>  35% by mass (~11 M)</a:t>
            </a:r>
          </a:p>
        </p:txBody>
      </p:sp>
      <p:sp>
        <p:nvSpPr>
          <p:cNvPr id="69640" name="Text Box 8"/>
          <p:cNvSpPr txBox="1">
            <a:spLocks noChangeArrowheads="1"/>
          </p:cNvSpPr>
          <p:nvPr/>
        </p:nvSpPr>
        <p:spPr bwMode="auto">
          <a:xfrm>
            <a:off x="381000" y="1104900"/>
            <a:ext cx="7329488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200">
                <a:latin typeface="Arial" pitchFamily="34" charset="0"/>
                <a:sym typeface="Symbol" pitchFamily="18" charset="2"/>
              </a:rPr>
              <a:t>  </a:t>
            </a:r>
            <a:r>
              <a:rPr lang="en-US" altLang="zh-TW" sz="2200">
                <a:latin typeface="Arial" pitchFamily="34" charset="0"/>
              </a:rPr>
              <a:t>an aqueous solution of hydrogen chloride gas</a:t>
            </a:r>
          </a:p>
        </p:txBody>
      </p:sp>
      <p:pic>
        <p:nvPicPr>
          <p:cNvPr id="69641" name="Picture 9" descr="F19-2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05" b="8138"/>
          <a:stretch>
            <a:fillRect/>
          </a:stretch>
        </p:blipFill>
        <p:spPr bwMode="auto">
          <a:xfrm>
            <a:off x="5651500" y="2708275"/>
            <a:ext cx="2898775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96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96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1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96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96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1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96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96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1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96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96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1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96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96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7" grpId="0" autoUpdateAnimBg="0"/>
      <p:bldP spid="69638" grpId="0" autoUpdateAnimBg="0"/>
      <p:bldP spid="69639" grpId="0" autoUpdateAnimBg="0"/>
      <p:bldP spid="69640" grpId="0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ext Box 2"/>
          <p:cNvSpPr txBox="1">
            <a:spLocks noChangeArrowheads="1"/>
          </p:cNvSpPr>
          <p:nvPr/>
        </p:nvSpPr>
        <p:spPr bwMode="auto">
          <a:xfrm>
            <a:off x="381000" y="762000"/>
            <a:ext cx="7720013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71500" indent="-571500" defTabSz="5715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defTabSz="5715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defTabSz="5715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defTabSz="5715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defTabSz="5715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defTabSz="5715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defTabSz="5715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defTabSz="5715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defTabSz="5715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algn="just" eaLnBrk="1" hangingPunct="1">
              <a:lnSpc>
                <a:spcPct val="120000"/>
              </a:lnSpc>
              <a:spcAft>
                <a:spcPct val="40000"/>
              </a:spcAft>
            </a:pPr>
            <a:r>
              <a:rPr lang="en-US" altLang="zh-TW" sz="2200">
                <a:latin typeface="Arial" pitchFamily="34" charset="0"/>
                <a:sym typeface="Symbol" pitchFamily="18" charset="2"/>
              </a:rPr>
              <a:t></a:t>
            </a:r>
            <a:r>
              <a:rPr lang="en-US" altLang="zh-TW" sz="2200">
                <a:latin typeface="Arial" pitchFamily="34" charset="0"/>
              </a:rPr>
              <a:t> 	Con HCl reacts with metals, carbonates, oxide in the same way as the dilute acid, but at a </a:t>
            </a:r>
            <a:r>
              <a:rPr lang="en-US" altLang="zh-TW" sz="2200" i="1">
                <a:latin typeface="Arial" pitchFamily="34" charset="0"/>
              </a:rPr>
              <a:t>faster</a:t>
            </a:r>
            <a:r>
              <a:rPr lang="en-US" altLang="zh-TW" sz="2200">
                <a:latin typeface="Arial" pitchFamily="34" charset="0"/>
              </a:rPr>
              <a:t> rate. </a:t>
            </a:r>
          </a:p>
        </p:txBody>
      </p:sp>
      <p:sp>
        <p:nvSpPr>
          <p:cNvPr id="72708" name="Text Box 4"/>
          <p:cNvSpPr txBox="1">
            <a:spLocks noChangeArrowheads="1"/>
          </p:cNvSpPr>
          <p:nvPr/>
        </p:nvSpPr>
        <p:spPr bwMode="auto">
          <a:xfrm>
            <a:off x="381000" y="304800"/>
            <a:ext cx="8396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pPr>
              <a:defRPr/>
            </a:pPr>
            <a:r>
              <a:rPr lang="en-US" altLang="zh-TW" sz="2400" b="1">
                <a:solidFill>
                  <a:srgbClr val="0000CC"/>
                </a:solidFill>
                <a:latin typeface="Times New Roman" pitchFamily="18" charset="0"/>
              </a:rPr>
              <a:t>Corrosiveness explained</a:t>
            </a:r>
            <a:endParaRPr lang="en-US" altLang="zh-TW" sz="2400">
              <a:latin typeface="Arial" charset="0"/>
            </a:endParaRPr>
          </a:p>
        </p:txBody>
      </p:sp>
      <p:sp>
        <p:nvSpPr>
          <p:cNvPr id="72714" name="Text Box 10"/>
          <p:cNvSpPr txBox="1">
            <a:spLocks noChangeArrowheads="1"/>
          </p:cNvSpPr>
          <p:nvPr/>
        </p:nvSpPr>
        <p:spPr bwMode="auto">
          <a:xfrm>
            <a:off x="381000" y="1654175"/>
            <a:ext cx="8396288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571500" indent="-5715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200">
                <a:latin typeface="Arial" pitchFamily="34" charset="0"/>
                <a:sym typeface="Symbol" pitchFamily="18" charset="2"/>
              </a:rPr>
              <a:t></a:t>
            </a:r>
            <a:r>
              <a:rPr lang="en-US" altLang="zh-TW" sz="2200">
                <a:latin typeface="Arial" pitchFamily="34" charset="0"/>
              </a:rPr>
              <a:t> 	The </a:t>
            </a:r>
            <a:r>
              <a:rPr lang="en-US" altLang="zh-TW" sz="2200" i="1">
                <a:latin typeface="Arial" pitchFamily="34" charset="0"/>
              </a:rPr>
              <a:t>acidity</a:t>
            </a:r>
            <a:r>
              <a:rPr lang="en-US" altLang="zh-TW" sz="2200">
                <a:latin typeface="Arial" pitchFamily="34" charset="0"/>
              </a:rPr>
              <a:t>  increases as concentration increases.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27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27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270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40458C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u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27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27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271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40458C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u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6" grpId="0" autoUpdateAnimBg="0"/>
      <p:bldP spid="72714" grpId="0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2"/>
          <p:cNvSpPr txBox="1">
            <a:spLocks noChangeArrowheads="1"/>
          </p:cNvSpPr>
          <p:nvPr/>
        </p:nvSpPr>
        <p:spPr bwMode="auto">
          <a:xfrm>
            <a:off x="381000" y="304800"/>
            <a:ext cx="83820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0000"/>
              </a:lnSpc>
              <a:spcAft>
                <a:spcPct val="40000"/>
              </a:spcAft>
            </a:pPr>
            <a:r>
              <a:rPr lang="en-US" altLang="zh-TW" sz="2400" b="1">
                <a:solidFill>
                  <a:srgbClr val="CC3300"/>
                </a:solidFill>
                <a:latin typeface="Times New Roman" pitchFamily="18" charset="0"/>
              </a:rPr>
              <a:t>CONCENTRATED  NITRIC  ACID </a:t>
            </a:r>
            <a:endParaRPr lang="en-US" altLang="zh-TW" sz="2000">
              <a:solidFill>
                <a:srgbClr val="CC3300"/>
              </a:solidFill>
              <a:latin typeface="Times New Roman" pitchFamily="18" charset="0"/>
            </a:endParaRPr>
          </a:p>
        </p:txBody>
      </p:sp>
      <p:sp>
        <p:nvSpPr>
          <p:cNvPr id="73731" name="Text Box 3"/>
          <p:cNvSpPr txBox="1">
            <a:spLocks noChangeArrowheads="1"/>
          </p:cNvSpPr>
          <p:nvPr/>
        </p:nvSpPr>
        <p:spPr bwMode="auto">
          <a:xfrm>
            <a:off x="381000" y="876300"/>
            <a:ext cx="8101013" cy="143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algn="just" eaLnBrk="1" hangingPunct="1">
              <a:lnSpc>
                <a:spcPct val="120000"/>
              </a:lnSpc>
              <a:spcAft>
                <a:spcPct val="40000"/>
              </a:spcAft>
            </a:pPr>
            <a:r>
              <a:rPr lang="en-US" altLang="zh-TW" sz="2200">
                <a:latin typeface="Arial" pitchFamily="34" charset="0"/>
              </a:rPr>
              <a:t>Ordinary concentrated nitric acid (about 16 M) contains about 70 % nitric acid by  mass. It is a colourless liquid, but often turns yellow on storage.</a:t>
            </a:r>
          </a:p>
        </p:txBody>
      </p:sp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381000" y="6164263"/>
            <a:ext cx="8396288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TW" sz="1400" b="1">
                <a:solidFill>
                  <a:srgbClr val="339966"/>
                </a:solidFill>
                <a:latin typeface="Arial" charset="0"/>
              </a:rPr>
              <a:t>15.5  Corrosive nature of concentrated acids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381000" y="2538413"/>
            <a:ext cx="8375650" cy="1330325"/>
            <a:chOff x="240" y="1419"/>
            <a:chExt cx="5276" cy="838"/>
          </a:xfrm>
        </p:grpSpPr>
        <p:grpSp>
          <p:nvGrpSpPr>
            <p:cNvPr id="44038" name="Group 6"/>
            <p:cNvGrpSpPr>
              <a:grpSpLocks/>
            </p:cNvGrpSpPr>
            <p:nvPr/>
          </p:nvGrpSpPr>
          <p:grpSpPr bwMode="auto">
            <a:xfrm>
              <a:off x="240" y="1518"/>
              <a:ext cx="5276" cy="395"/>
              <a:chOff x="240" y="1230"/>
              <a:chExt cx="5276" cy="395"/>
            </a:xfrm>
          </p:grpSpPr>
          <p:sp>
            <p:nvSpPr>
              <p:cNvPr id="73735" name="Text Box 7"/>
              <p:cNvSpPr txBox="1">
                <a:spLocks noChangeArrowheads="1"/>
              </p:cNvSpPr>
              <p:nvPr/>
            </p:nvSpPr>
            <p:spPr bwMode="auto">
              <a:xfrm>
                <a:off x="240" y="1230"/>
                <a:ext cx="5276" cy="3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</p:spPr>
            <p:txBody>
              <a:bodyPr anchor="ctr">
                <a:spAutoFit/>
              </a:bodyPr>
              <a:lstStyle/>
              <a:p>
                <a:pPr algn="ctr">
                  <a:lnSpc>
                    <a:spcPct val="120000"/>
                  </a:lnSpc>
                  <a:spcAft>
                    <a:spcPct val="40000"/>
                  </a:spcAft>
                  <a:defRPr/>
                </a:pPr>
                <a:r>
                  <a:rPr lang="en-US" altLang="zh-TW" sz="2200">
                    <a:latin typeface="Arial" charset="0"/>
                  </a:rPr>
                  <a:t>4HNO</a:t>
                </a:r>
                <a:r>
                  <a:rPr lang="en-US" altLang="zh-TW" sz="2200" baseline="-25000">
                    <a:latin typeface="Arial" charset="0"/>
                  </a:rPr>
                  <a:t>3 </a:t>
                </a:r>
                <a:r>
                  <a:rPr lang="en-US" altLang="zh-TW" sz="2200">
                    <a:latin typeface="Arial" charset="0"/>
                  </a:rPr>
                  <a:t>(aq)                2H</a:t>
                </a:r>
                <a:r>
                  <a:rPr lang="en-US" altLang="zh-TW" sz="2200" baseline="-25000">
                    <a:latin typeface="Arial" charset="0"/>
                  </a:rPr>
                  <a:t>2</a:t>
                </a:r>
                <a:r>
                  <a:rPr lang="en-US" altLang="zh-TW" sz="2200">
                    <a:latin typeface="Arial" charset="0"/>
                  </a:rPr>
                  <a:t>O (l) + 2NO</a:t>
                </a:r>
                <a:r>
                  <a:rPr lang="en-US" altLang="zh-TW" sz="2200" baseline="-25000">
                    <a:latin typeface="Arial" charset="0"/>
                  </a:rPr>
                  <a:t>2 </a:t>
                </a:r>
                <a:r>
                  <a:rPr lang="en-US" altLang="zh-TW" sz="2200">
                    <a:latin typeface="Arial" charset="0"/>
                  </a:rPr>
                  <a:t>(g) + O</a:t>
                </a:r>
                <a:r>
                  <a:rPr lang="en-US" altLang="zh-TW" sz="2200" baseline="-25000">
                    <a:latin typeface="Arial" charset="0"/>
                  </a:rPr>
                  <a:t>2</a:t>
                </a:r>
                <a:r>
                  <a:rPr lang="en-US" altLang="zh-TW" sz="2200">
                    <a:latin typeface="Arial" charset="0"/>
                  </a:rPr>
                  <a:t> (g)</a:t>
                </a:r>
              </a:p>
            </p:txBody>
          </p:sp>
          <p:sp>
            <p:nvSpPr>
              <p:cNvPr id="44042" name="Line 8"/>
              <p:cNvSpPr>
                <a:spLocks noChangeShapeType="1"/>
              </p:cNvSpPr>
              <p:nvPr/>
            </p:nvSpPr>
            <p:spPr bwMode="auto">
              <a:xfrm>
                <a:off x="1968" y="1392"/>
                <a:ext cx="56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44039" name="Text Box 9"/>
            <p:cNvSpPr txBox="1">
              <a:spLocks noChangeArrowheads="1"/>
            </p:cNvSpPr>
            <p:nvPr/>
          </p:nvSpPr>
          <p:spPr bwMode="auto">
            <a:xfrm>
              <a:off x="2977" y="1777"/>
              <a:ext cx="1548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TW" sz="2200" b="1">
                  <a:solidFill>
                    <a:schemeClr val="accent2"/>
                  </a:solidFill>
                  <a:latin typeface="Arial" pitchFamily="34" charset="0"/>
                </a:rPr>
                <a:t>a yellowish brown gas</a:t>
              </a:r>
            </a:p>
          </p:txBody>
        </p:sp>
        <p:sp>
          <p:nvSpPr>
            <p:cNvPr id="44040" name="Text Box 10"/>
            <p:cNvSpPr txBox="1">
              <a:spLocks noChangeArrowheads="1"/>
            </p:cNvSpPr>
            <p:nvPr/>
          </p:nvSpPr>
          <p:spPr bwMode="auto">
            <a:xfrm>
              <a:off x="1920" y="1419"/>
              <a:ext cx="612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TW" sz="2200" b="1">
                  <a:latin typeface="Arial" pitchFamily="34" charset="0"/>
                </a:rPr>
                <a:t>light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37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37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373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40458C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u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1" grpId="0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F19-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8"/>
          <a:stretch>
            <a:fillRect/>
          </a:stretch>
        </p:blipFill>
        <p:spPr bwMode="auto">
          <a:xfrm>
            <a:off x="914400" y="304800"/>
            <a:ext cx="7202488" cy="459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59" name="Text Box 3"/>
          <p:cNvSpPr txBox="1">
            <a:spLocks noChangeArrowheads="1"/>
          </p:cNvSpPr>
          <p:nvPr/>
        </p:nvSpPr>
        <p:spPr bwMode="auto">
          <a:xfrm>
            <a:off x="381000" y="5026025"/>
            <a:ext cx="8396288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algn="just" eaLnBrk="1" hangingPunct="1">
              <a:lnSpc>
                <a:spcPct val="120000"/>
              </a:lnSpc>
              <a:spcAft>
                <a:spcPct val="40000"/>
              </a:spcAft>
            </a:pPr>
            <a:r>
              <a:rPr lang="en-US" altLang="zh-TW" sz="1600" b="1">
                <a:latin typeface="Arial" pitchFamily="34" charset="0"/>
                <a:ea typeface="細明體" pitchFamily="49" charset="-120"/>
              </a:rPr>
              <a:t>Figure 15.17  </a:t>
            </a:r>
            <a:r>
              <a:rPr lang="en-US" altLang="zh-TW" sz="1600" b="1" i="1">
                <a:latin typeface="Arial" pitchFamily="34" charset="0"/>
              </a:rPr>
              <a:t>Concentrated nitric acid is a colourless or pale yellow liquid. It is kept in a brown bottle since it would decompose much more quickly in light.</a:t>
            </a:r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381000" y="6164263"/>
            <a:ext cx="8396288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TW" sz="1400" b="1">
                <a:solidFill>
                  <a:srgbClr val="339966"/>
                </a:solidFill>
                <a:latin typeface="Arial" charset="0"/>
              </a:rPr>
              <a:t>15.5  Corrosive nature of concentrated acids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4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981075"/>
            <a:ext cx="7696200" cy="3657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zh-TW" smtClean="0"/>
              <a:t>Mineral acids (in organic acids)</a:t>
            </a:r>
          </a:p>
          <a:p>
            <a:pPr eaLnBrk="1" hangingPunct="1"/>
            <a:r>
              <a:rPr lang="en-US" altLang="zh-TW" smtClean="0"/>
              <a:t>Hydrochloric acid, HCl </a:t>
            </a:r>
          </a:p>
          <a:p>
            <a:pPr eaLnBrk="1" hangingPunct="1"/>
            <a:r>
              <a:rPr lang="en-US" altLang="zh-TW" smtClean="0"/>
              <a:t>Sulphuric acid, H</a:t>
            </a:r>
            <a:r>
              <a:rPr lang="en-US" altLang="zh-TW" baseline="-25000" smtClean="0"/>
              <a:t>2</a:t>
            </a:r>
            <a:r>
              <a:rPr lang="en-US" altLang="zh-TW" smtClean="0"/>
              <a:t>SO</a:t>
            </a:r>
            <a:r>
              <a:rPr lang="en-US" altLang="zh-TW" baseline="-25000" smtClean="0"/>
              <a:t>4</a:t>
            </a:r>
            <a:endParaRPr lang="en-US" altLang="zh-TW" smtClean="0"/>
          </a:p>
          <a:p>
            <a:pPr eaLnBrk="1" hangingPunct="1"/>
            <a:r>
              <a:rPr lang="en-US" altLang="zh-TW" smtClean="0"/>
              <a:t>Nitric acid,HNO</a:t>
            </a:r>
            <a:r>
              <a:rPr lang="en-US" altLang="zh-TW" baseline="-25000" smtClean="0"/>
              <a:t>3</a:t>
            </a:r>
            <a:endParaRPr lang="en-US" altLang="zh-TW" smtClean="0"/>
          </a:p>
          <a:p>
            <a:pPr eaLnBrk="1" hangingPunct="1"/>
            <a:r>
              <a:rPr lang="en-US" altLang="zh-TW" smtClean="0"/>
              <a:t>Carbonic acid, H</a:t>
            </a:r>
            <a:r>
              <a:rPr lang="en-US" altLang="zh-TW" baseline="-25000" smtClean="0"/>
              <a:t>2</a:t>
            </a:r>
            <a:r>
              <a:rPr lang="en-US" altLang="zh-TW" smtClean="0"/>
              <a:t>CO</a:t>
            </a:r>
            <a:r>
              <a:rPr lang="en-US" altLang="zh-TW" baseline="-25000" smtClean="0"/>
              <a:t>3</a:t>
            </a:r>
          </a:p>
          <a:p>
            <a:pPr eaLnBrk="1" hangingPunct="1"/>
            <a:endParaRPr lang="en-US" altLang="zh-TW" baseline="-25000" smtClean="0"/>
          </a:p>
          <a:p>
            <a:pPr eaLnBrk="1" hangingPunct="1">
              <a:buFontTx/>
              <a:buNone/>
            </a:pPr>
            <a:r>
              <a:rPr lang="en-US" altLang="zh-TW" smtClean="0"/>
              <a:t>Others mainly are organic acids</a:t>
            </a: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2339975" y="5589588"/>
            <a:ext cx="5688013" cy="466725"/>
          </a:xfrm>
          <a:prstGeom prst="rect">
            <a:avLst/>
          </a:prstGeom>
          <a:solidFill>
            <a:srgbClr val="00CCFF"/>
          </a:solidFill>
          <a:ln w="9525">
            <a:solidFill>
              <a:srgbClr val="00CC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400">
                <a:solidFill>
                  <a:schemeClr val="tx2"/>
                </a:solidFill>
                <a:latin typeface="Arial" pitchFamily="34" charset="0"/>
              </a:rPr>
              <a:t>Acids – H containing covalent molecules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ext Box 2"/>
          <p:cNvSpPr txBox="1">
            <a:spLocks noChangeArrowheads="1"/>
          </p:cNvSpPr>
          <p:nvPr/>
        </p:nvSpPr>
        <p:spPr bwMode="auto">
          <a:xfrm>
            <a:off x="381000" y="6164263"/>
            <a:ext cx="8396288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TW" sz="1400" b="1">
                <a:solidFill>
                  <a:srgbClr val="339966"/>
                </a:solidFill>
                <a:latin typeface="Arial" charset="0"/>
              </a:rPr>
              <a:t>15.5  Corrosive nature of concentrated acids</a:t>
            </a:r>
          </a:p>
        </p:txBody>
      </p:sp>
      <p:sp>
        <p:nvSpPr>
          <p:cNvPr id="75779" name="Text Box 3"/>
          <p:cNvSpPr txBox="1">
            <a:spLocks noChangeArrowheads="1"/>
          </p:cNvSpPr>
          <p:nvPr/>
        </p:nvSpPr>
        <p:spPr bwMode="auto">
          <a:xfrm>
            <a:off x="381000" y="304800"/>
            <a:ext cx="838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pPr>
              <a:defRPr/>
            </a:pPr>
            <a:r>
              <a:rPr lang="en-US" altLang="zh-TW" sz="2400" b="1">
                <a:solidFill>
                  <a:srgbClr val="0000CC"/>
                </a:solidFill>
                <a:latin typeface="Times New Roman" pitchFamily="18" charset="0"/>
              </a:rPr>
              <a:t>Corrosiveness explained</a:t>
            </a:r>
            <a:endParaRPr lang="en-US" altLang="zh-TW" sz="2400">
              <a:solidFill>
                <a:srgbClr val="0000CC"/>
              </a:solidFill>
              <a:latin typeface="Arial" charset="0"/>
            </a:endParaRPr>
          </a:p>
        </p:txBody>
      </p:sp>
      <p:sp>
        <p:nvSpPr>
          <p:cNvPr id="75780" name="Text Box 4"/>
          <p:cNvSpPr txBox="1">
            <a:spLocks noChangeArrowheads="1"/>
          </p:cNvSpPr>
          <p:nvPr/>
        </p:nvSpPr>
        <p:spPr bwMode="auto">
          <a:xfrm>
            <a:off x="381000" y="825500"/>
            <a:ext cx="8396288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571500" indent="-571500" defTabSz="5715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defTabSz="5715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defTabSz="5715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defTabSz="5715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defTabSz="5715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defTabSz="5715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defTabSz="5715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defTabSz="5715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defTabSz="5715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algn="just" eaLnBrk="1" hangingPunct="1">
              <a:lnSpc>
                <a:spcPct val="120000"/>
              </a:lnSpc>
              <a:spcAft>
                <a:spcPct val="40000"/>
              </a:spcAft>
            </a:pPr>
            <a:r>
              <a:rPr lang="en-US" altLang="zh-TW" sz="2200">
                <a:latin typeface="Arial" pitchFamily="34" charset="0"/>
                <a:sym typeface="Symbol" pitchFamily="18" charset="2"/>
              </a:rPr>
              <a:t>	</a:t>
            </a:r>
            <a:r>
              <a:rPr lang="en-US" altLang="zh-TW" sz="2200">
                <a:latin typeface="Arial" pitchFamily="34" charset="0"/>
              </a:rPr>
              <a:t>Conc. nitric acid shows the usual acidic properties, </a:t>
            </a:r>
            <a:r>
              <a:rPr lang="en-US" altLang="zh-TW" sz="2200">
                <a:solidFill>
                  <a:srgbClr val="FF3300"/>
                </a:solidFill>
                <a:latin typeface="Arial" pitchFamily="34" charset="0"/>
              </a:rPr>
              <a:t>except towards metals</a:t>
            </a:r>
            <a:endParaRPr lang="en-US" altLang="zh-TW" sz="2200">
              <a:latin typeface="Arial" pitchFamily="34" charset="0"/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304800" y="2678113"/>
            <a:ext cx="4116388" cy="3429000"/>
            <a:chOff x="48" y="1459"/>
            <a:chExt cx="2593" cy="2160"/>
          </a:xfrm>
        </p:grpSpPr>
        <p:sp>
          <p:nvSpPr>
            <p:cNvPr id="75782" name="AutoShape 6"/>
            <p:cNvSpPr>
              <a:spLocks noChangeArrowheads="1"/>
            </p:cNvSpPr>
            <p:nvPr/>
          </p:nvSpPr>
          <p:spPr bwMode="auto">
            <a:xfrm>
              <a:off x="48" y="1459"/>
              <a:ext cx="2593" cy="2160"/>
            </a:xfrm>
            <a:prstGeom prst="irregularSeal1">
              <a:avLst/>
            </a:prstGeom>
            <a:gradFill rotWithShape="0">
              <a:gsLst>
                <a:gs pos="0">
                  <a:srgbClr val="FFCC99"/>
                </a:gs>
                <a:gs pos="100000">
                  <a:srgbClr val="FF6699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5783" name="Text Box 7"/>
            <p:cNvSpPr txBox="1">
              <a:spLocks noChangeArrowheads="1"/>
            </p:cNvSpPr>
            <p:nvPr/>
          </p:nvSpPr>
          <p:spPr bwMode="auto">
            <a:xfrm>
              <a:off x="384" y="2020"/>
              <a:ext cx="1884" cy="8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bg1">
                  <a:gamma/>
                  <a:shade val="60000"/>
                  <a:invGamma/>
                </a:schemeClr>
              </a:prstShdw>
            </a:effectLst>
          </p:spPr>
          <p:txBody>
            <a:bodyPr anchor="ctr">
              <a:spAutoFit/>
            </a:bodyPr>
            <a:lstStyle/>
            <a:p>
              <a:pPr indent="285750" algn="ctr">
                <a:spcBef>
                  <a:spcPct val="50000"/>
                </a:spcBef>
                <a:defRPr/>
              </a:pPr>
              <a:r>
                <a:rPr lang="en-US" altLang="zh-TW" sz="2800">
                  <a:solidFill>
                    <a:srgbClr val="003300"/>
                  </a:solidFill>
                  <a:latin typeface="Arial" charset="0"/>
                  <a:ea typeface="細明體" pitchFamily="49" charset="-120"/>
                </a:rPr>
                <a:t>Conc. nitric acid is </a:t>
              </a:r>
              <a:r>
                <a:rPr lang="en-US" altLang="zh-TW" sz="2800" b="1">
                  <a:solidFill>
                    <a:srgbClr val="003300"/>
                  </a:solidFill>
                  <a:latin typeface="Arial" charset="0"/>
                  <a:ea typeface="細明體" pitchFamily="49" charset="-120"/>
                </a:rPr>
                <a:t>highly corrosive</a:t>
              </a:r>
              <a:endParaRPr lang="en-US" altLang="zh-TW" sz="2800" b="1">
                <a:solidFill>
                  <a:srgbClr val="FF0066"/>
                </a:solidFill>
                <a:latin typeface="Arial" charset="0"/>
                <a:ea typeface="細明體" pitchFamily="49" charset="-120"/>
              </a:endParaRPr>
            </a:p>
          </p:txBody>
        </p:sp>
      </p:grpSp>
      <p:sp>
        <p:nvSpPr>
          <p:cNvPr id="75784" name="AutoShape 8"/>
          <p:cNvSpPr>
            <a:spLocks noChangeArrowheads="1"/>
          </p:cNvSpPr>
          <p:nvPr/>
        </p:nvSpPr>
        <p:spPr bwMode="auto">
          <a:xfrm>
            <a:off x="4438650" y="4152900"/>
            <a:ext cx="857250" cy="647700"/>
          </a:xfrm>
          <a:prstGeom prst="rightArrow">
            <a:avLst>
              <a:gd name="adj1" fmla="val 50000"/>
              <a:gd name="adj2" fmla="val 33088"/>
            </a:avLst>
          </a:prstGeom>
          <a:gradFill rotWithShape="0">
            <a:gsLst>
              <a:gs pos="0">
                <a:srgbClr val="0066FF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dist="107763" dir="13500000" algn="ctr" rotWithShape="0">
              <a:srgbClr val="808080"/>
            </a:outerShdw>
          </a:effectLst>
        </p:spPr>
        <p:txBody>
          <a:bodyPr anchor="ctr">
            <a:spAutoFit/>
          </a:bodyPr>
          <a:lstStyle/>
          <a:p>
            <a:pPr>
              <a:defRPr/>
            </a:pPr>
            <a:endParaRPr lang="en-US"/>
          </a:p>
        </p:txBody>
      </p:sp>
      <p:sp>
        <p:nvSpPr>
          <p:cNvPr id="75785" name="AutoShape 9"/>
          <p:cNvSpPr>
            <a:spLocks noChangeArrowheads="1"/>
          </p:cNvSpPr>
          <p:nvPr/>
        </p:nvSpPr>
        <p:spPr bwMode="auto">
          <a:xfrm>
            <a:off x="5254625" y="2928938"/>
            <a:ext cx="3735388" cy="2857500"/>
          </a:xfrm>
          <a:prstGeom prst="irregularSeal1">
            <a:avLst/>
          </a:prstGeom>
          <a:gradFill rotWithShape="0">
            <a:gsLst>
              <a:gs pos="0">
                <a:srgbClr val="CCFFFF"/>
              </a:gs>
              <a:gs pos="100000">
                <a:srgbClr val="66FF66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TW" sz="3200" b="1">
                <a:solidFill>
                  <a:srgbClr val="FF0066"/>
                </a:solidFill>
                <a:latin typeface="Arial" pitchFamily="34" charset="0"/>
                <a:ea typeface="標楷體" pitchFamily="65" charset="-120"/>
              </a:rPr>
              <a:t>oxidizing </a:t>
            </a:r>
          </a:p>
          <a:p>
            <a:pPr algn="ctr"/>
            <a:r>
              <a:rPr lang="en-US" altLang="zh-TW" sz="3200" b="1">
                <a:solidFill>
                  <a:srgbClr val="FF0066"/>
                </a:solidFill>
                <a:latin typeface="Arial" pitchFamily="34" charset="0"/>
                <a:ea typeface="標楷體" pitchFamily="65" charset="-120"/>
              </a:rPr>
              <a:t>properties</a:t>
            </a:r>
          </a:p>
        </p:txBody>
      </p:sp>
      <p:sp>
        <p:nvSpPr>
          <p:cNvPr id="75786" name="Text Box 10"/>
          <p:cNvSpPr txBox="1">
            <a:spLocks noChangeArrowheads="1"/>
          </p:cNvSpPr>
          <p:nvPr/>
        </p:nvSpPr>
        <p:spPr bwMode="auto">
          <a:xfrm>
            <a:off x="381000" y="1781175"/>
            <a:ext cx="839628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571500" indent="-5715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zh-TW" sz="2200">
                <a:latin typeface="Arial" pitchFamily="34" charset="0"/>
                <a:sym typeface="Symbol" pitchFamily="18" charset="2"/>
              </a:rPr>
              <a:t></a:t>
            </a:r>
            <a:r>
              <a:rPr lang="en-US" altLang="zh-TW" sz="2200">
                <a:latin typeface="Arial" pitchFamily="34" charset="0"/>
              </a:rPr>
              <a:t>    	Very dilute nitric acid is not corrosive, but concentrated nitric acid is very corrosive.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57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57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578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40458C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57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57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578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40458C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1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57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57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57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57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80" grpId="0" autoUpdateAnimBg="0"/>
      <p:bldP spid="75784" grpId="0" animBg="1"/>
      <p:bldP spid="75785" grpId="0" animBg="1" autoUpdateAnimBg="0"/>
      <p:bldP spid="75786" grpId="0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2"/>
          <p:cNvSpPr txBox="1">
            <a:spLocks noChangeArrowheads="1"/>
          </p:cNvSpPr>
          <p:nvPr/>
        </p:nvSpPr>
        <p:spPr bwMode="auto">
          <a:xfrm>
            <a:off x="381000" y="304800"/>
            <a:ext cx="83820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0000"/>
              </a:lnSpc>
              <a:spcAft>
                <a:spcPct val="40000"/>
              </a:spcAft>
            </a:pPr>
            <a:r>
              <a:rPr lang="en-US" altLang="zh-TW" sz="2400" b="1">
                <a:solidFill>
                  <a:srgbClr val="CC3300"/>
                </a:solidFill>
                <a:latin typeface="Times New Roman" pitchFamily="18" charset="0"/>
              </a:rPr>
              <a:t>CONCENTRATED  SULPHURIC  ACID</a:t>
            </a:r>
            <a:endParaRPr lang="en-US" altLang="zh-TW" sz="2000">
              <a:solidFill>
                <a:srgbClr val="CC3300"/>
              </a:solidFill>
              <a:latin typeface="Times New Roman" pitchFamily="18" charset="0"/>
            </a:endParaRPr>
          </a:p>
        </p:txBody>
      </p:sp>
      <p:sp>
        <p:nvSpPr>
          <p:cNvPr id="47107" name="Text Box 3"/>
          <p:cNvSpPr txBox="1">
            <a:spLocks noChangeArrowheads="1"/>
          </p:cNvSpPr>
          <p:nvPr/>
        </p:nvSpPr>
        <p:spPr bwMode="auto">
          <a:xfrm>
            <a:off x="381000" y="876300"/>
            <a:ext cx="83820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algn="just" eaLnBrk="1" hangingPunct="1">
              <a:lnSpc>
                <a:spcPct val="120000"/>
              </a:lnSpc>
              <a:spcAft>
                <a:spcPct val="40000"/>
              </a:spcAft>
            </a:pPr>
            <a:r>
              <a:rPr lang="en-US" altLang="zh-TW" sz="2200">
                <a:latin typeface="Arial" pitchFamily="34" charset="0"/>
              </a:rPr>
              <a:t>Ordinary </a:t>
            </a:r>
            <a:r>
              <a:rPr lang="en-US" altLang="zh-TW" sz="2200" i="1">
                <a:latin typeface="Arial" pitchFamily="34" charset="0"/>
              </a:rPr>
              <a:t>concentrated</a:t>
            </a:r>
            <a:r>
              <a:rPr lang="en-US" altLang="zh-TW" sz="2200">
                <a:latin typeface="Arial" pitchFamily="34" charset="0"/>
              </a:rPr>
              <a:t> sulphuric acid (about 18 M) is a colourless oily liquid.</a:t>
            </a:r>
          </a:p>
        </p:txBody>
      </p:sp>
      <p:pic>
        <p:nvPicPr>
          <p:cNvPr id="76804" name="Picture 4" descr="F19-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27"/>
          <a:stretch>
            <a:fillRect/>
          </a:stretch>
        </p:blipFill>
        <p:spPr bwMode="auto">
          <a:xfrm>
            <a:off x="2076450" y="1717675"/>
            <a:ext cx="4697413" cy="3605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9" name="Text Box 5"/>
          <p:cNvSpPr txBox="1">
            <a:spLocks noChangeArrowheads="1"/>
          </p:cNvSpPr>
          <p:nvPr/>
        </p:nvSpPr>
        <p:spPr bwMode="auto">
          <a:xfrm>
            <a:off x="495300" y="5448300"/>
            <a:ext cx="7315200" cy="48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0000"/>
              </a:lnSpc>
              <a:spcAft>
                <a:spcPct val="40000"/>
              </a:spcAft>
            </a:pPr>
            <a:r>
              <a:rPr lang="en-US" altLang="zh-TW" sz="1600" b="1">
                <a:latin typeface="Arial" pitchFamily="34" charset="0"/>
                <a:ea typeface="細明體" pitchFamily="49" charset="-120"/>
              </a:rPr>
              <a:t>Figure 15.18  </a:t>
            </a:r>
            <a:r>
              <a:rPr lang="en-US" altLang="zh-TW" sz="1600" b="1" i="1">
                <a:latin typeface="Arial" pitchFamily="34" charset="0"/>
              </a:rPr>
              <a:t>Concentrated sulphuric acid is a colourless oily liquid.</a:t>
            </a:r>
            <a:endParaRPr lang="en-US" altLang="zh-TW" sz="1600">
              <a:latin typeface="Arial" pitchFamily="34" charset="0"/>
            </a:endParaRPr>
          </a:p>
        </p:txBody>
      </p:sp>
      <p:sp>
        <p:nvSpPr>
          <p:cNvPr id="76806" name="Text Box 6"/>
          <p:cNvSpPr txBox="1">
            <a:spLocks noChangeArrowheads="1"/>
          </p:cNvSpPr>
          <p:nvPr/>
        </p:nvSpPr>
        <p:spPr bwMode="auto">
          <a:xfrm>
            <a:off x="381000" y="6164263"/>
            <a:ext cx="8396288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TW" sz="1400" b="1">
                <a:solidFill>
                  <a:srgbClr val="339966"/>
                </a:solidFill>
                <a:latin typeface="Arial" charset="0"/>
              </a:rPr>
              <a:t>15.5  Corrosive nature of concentrated acids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76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ext Box 2"/>
          <p:cNvSpPr txBox="1">
            <a:spLocks noChangeArrowheads="1"/>
          </p:cNvSpPr>
          <p:nvPr/>
        </p:nvSpPr>
        <p:spPr bwMode="auto">
          <a:xfrm>
            <a:off x="381000" y="304800"/>
            <a:ext cx="8396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en-US" altLang="zh-TW" sz="2400" b="1">
                <a:solidFill>
                  <a:srgbClr val="0000CC"/>
                </a:solidFill>
                <a:latin typeface="Times New Roman" pitchFamily="18" charset="0"/>
              </a:rPr>
              <a:t>Corrosiveness explained</a:t>
            </a:r>
            <a:endParaRPr lang="en-US" altLang="zh-TW" sz="2400" b="1" i="1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77827" name="Text Box 3"/>
          <p:cNvSpPr txBox="1">
            <a:spLocks noChangeArrowheads="1"/>
          </p:cNvSpPr>
          <p:nvPr/>
        </p:nvSpPr>
        <p:spPr bwMode="auto">
          <a:xfrm>
            <a:off x="381000" y="6164263"/>
            <a:ext cx="8396288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TW" sz="1400" b="1">
                <a:solidFill>
                  <a:srgbClr val="339966"/>
                </a:solidFill>
                <a:latin typeface="Arial" charset="0"/>
              </a:rPr>
              <a:t>15.5  Corrosive nature of concentrated acids</a:t>
            </a:r>
          </a:p>
        </p:txBody>
      </p:sp>
      <p:sp>
        <p:nvSpPr>
          <p:cNvPr id="77828" name="Text Box 4"/>
          <p:cNvSpPr txBox="1">
            <a:spLocks noChangeArrowheads="1"/>
          </p:cNvSpPr>
          <p:nvPr/>
        </p:nvSpPr>
        <p:spPr bwMode="auto">
          <a:xfrm>
            <a:off x="381000" y="704850"/>
            <a:ext cx="8396288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571500" indent="-571500" defTabSz="5715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defTabSz="5715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defTabSz="5715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defTabSz="5715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defTabSz="5715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defTabSz="5715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defTabSz="5715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defTabSz="5715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defTabSz="5715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algn="just" eaLnBrk="1" hangingPunct="1">
              <a:lnSpc>
                <a:spcPct val="120000"/>
              </a:lnSpc>
              <a:spcAft>
                <a:spcPct val="40000"/>
              </a:spcAft>
            </a:pPr>
            <a:r>
              <a:rPr lang="en-US" altLang="zh-TW" sz="2200">
                <a:latin typeface="Arial" pitchFamily="34" charset="0"/>
                <a:sym typeface="Symbol" pitchFamily="18" charset="2"/>
              </a:rPr>
              <a:t></a:t>
            </a:r>
            <a:r>
              <a:rPr lang="en-US" altLang="zh-TW" sz="2200">
                <a:latin typeface="Arial" pitchFamily="34" charset="0"/>
              </a:rPr>
              <a:t> 	</a:t>
            </a:r>
            <a:r>
              <a:rPr lang="en-US" altLang="zh-TW" sz="2200">
                <a:latin typeface="Arial" pitchFamily="34" charset="0"/>
                <a:ea typeface="細明體" pitchFamily="49" charset="-120"/>
              </a:rPr>
              <a:t>Concentrated sulphuric acid has the usual acidic properties, </a:t>
            </a:r>
            <a:r>
              <a:rPr lang="en-US" altLang="zh-TW" sz="2200">
                <a:solidFill>
                  <a:srgbClr val="FF3300"/>
                </a:solidFill>
                <a:latin typeface="Arial" pitchFamily="34" charset="0"/>
                <a:ea typeface="細明體" pitchFamily="49" charset="-120"/>
              </a:rPr>
              <a:t>except towards metals</a:t>
            </a:r>
            <a:r>
              <a:rPr lang="en-US" altLang="zh-TW" sz="2200">
                <a:latin typeface="Arial" pitchFamily="34" charset="0"/>
                <a:ea typeface="細明體" pitchFamily="49" charset="-120"/>
              </a:rPr>
              <a:t>. </a:t>
            </a:r>
            <a:endParaRPr lang="en-US" altLang="zh-TW" sz="2200">
              <a:latin typeface="Arial" pitchFamily="34" charset="0"/>
              <a:sym typeface="Symbol" pitchFamily="18" charset="2"/>
            </a:endParaRPr>
          </a:p>
        </p:txBody>
      </p:sp>
      <p:sp>
        <p:nvSpPr>
          <p:cNvPr id="77829" name="Text Box 5"/>
          <p:cNvSpPr txBox="1">
            <a:spLocks noChangeArrowheads="1"/>
          </p:cNvSpPr>
          <p:nvPr/>
        </p:nvSpPr>
        <p:spPr bwMode="auto">
          <a:xfrm>
            <a:off x="381000" y="1724025"/>
            <a:ext cx="839628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571500" indent="-5715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zh-TW" sz="2200">
                <a:latin typeface="Arial" pitchFamily="34" charset="0"/>
                <a:sym typeface="Symbol" pitchFamily="18" charset="2"/>
              </a:rPr>
              <a:t>	</a:t>
            </a:r>
            <a:r>
              <a:rPr lang="en-US" altLang="zh-TW" sz="2200">
                <a:latin typeface="Arial" pitchFamily="34" charset="0"/>
              </a:rPr>
              <a:t>Dilute sulphuric acid is irritant, but concentrated sulphuric acid is very corrosive.</a:t>
            </a:r>
          </a:p>
        </p:txBody>
      </p:sp>
      <p:sp>
        <p:nvSpPr>
          <p:cNvPr id="77830" name="AutoShape 6"/>
          <p:cNvSpPr>
            <a:spLocks noChangeArrowheads="1"/>
          </p:cNvSpPr>
          <p:nvPr/>
        </p:nvSpPr>
        <p:spPr bwMode="auto">
          <a:xfrm>
            <a:off x="2859088" y="2914650"/>
            <a:ext cx="3562350" cy="809625"/>
          </a:xfrm>
          <a:prstGeom prst="flowChartAlternateProcess">
            <a:avLst/>
          </a:prstGeom>
          <a:gradFill rotWithShape="0">
            <a:gsLst>
              <a:gs pos="0">
                <a:srgbClr val="FF9933"/>
              </a:gs>
              <a:gs pos="50000">
                <a:srgbClr val="FFCCCC"/>
              </a:gs>
              <a:gs pos="100000">
                <a:srgbClr val="FF9933"/>
              </a:gs>
            </a:gsLst>
            <a:lin ang="18900000" scaled="1"/>
          </a:gradFill>
          <a:ln w="9525">
            <a:miter lim="800000"/>
            <a:headEnd/>
            <a:tailEnd/>
          </a:ln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FF9933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US" altLang="zh-TW" sz="3000" b="1">
                <a:latin typeface="Arial" pitchFamily="34" charset="0"/>
              </a:rPr>
              <a:t>Corrosiveness</a:t>
            </a: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476250" y="4137025"/>
            <a:ext cx="3886200" cy="1582738"/>
            <a:chOff x="240" y="1670"/>
            <a:chExt cx="2448" cy="1251"/>
          </a:xfrm>
        </p:grpSpPr>
        <p:sp>
          <p:nvSpPr>
            <p:cNvPr id="48139" name="AutoShape 8"/>
            <p:cNvSpPr>
              <a:spLocks noChangeArrowheads="1"/>
            </p:cNvSpPr>
            <p:nvPr/>
          </p:nvSpPr>
          <p:spPr bwMode="auto">
            <a:xfrm>
              <a:off x="240" y="1963"/>
              <a:ext cx="2448" cy="958"/>
            </a:xfrm>
            <a:prstGeom prst="flowChartDecision">
              <a:avLst/>
            </a:prstGeom>
            <a:gradFill rotWithShape="0">
              <a:gsLst>
                <a:gs pos="0">
                  <a:srgbClr val="FFCCFF"/>
                </a:gs>
                <a:gs pos="50000">
                  <a:srgbClr val="765E76"/>
                </a:gs>
                <a:gs pos="100000">
                  <a:srgbClr val="FFCCFF"/>
                </a:gs>
              </a:gsLst>
              <a:lin ang="18900000" scaled="1"/>
            </a:gradFill>
            <a:ln w="9525">
              <a:miter lim="800000"/>
              <a:headEnd/>
              <a:tailEnd/>
            </a:ln>
            <a:scene3d>
              <a:camera prst="legacyObliqueTopLeft"/>
              <a:lightRig rig="legacyFlat3" dir="t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CCFF"/>
              </a:extrusionClr>
            </a:sp3d>
          </p:spPr>
          <p:txBody>
            <a:bodyPr anchor="ctr" anchorCtr="1">
              <a:flatTx/>
            </a:bodyPr>
            <a:lstStyle/>
            <a:p>
              <a:pPr algn="ctr"/>
              <a:r>
                <a:rPr lang="en-US" altLang="zh-TW" sz="2400" b="1">
                  <a:solidFill>
                    <a:schemeClr val="bg1"/>
                  </a:solidFill>
                  <a:latin typeface="Arial" pitchFamily="34" charset="0"/>
                  <a:ea typeface="標楷體" pitchFamily="65" charset="-120"/>
                </a:rPr>
                <a:t>Dehydrating property</a:t>
              </a:r>
              <a:endParaRPr lang="en-US" altLang="zh-TW" sz="2400" b="1">
                <a:solidFill>
                  <a:schemeClr val="bg1"/>
                </a:solidFill>
                <a:latin typeface="Arial" pitchFamily="34" charset="0"/>
              </a:endParaRPr>
            </a:p>
          </p:txBody>
        </p:sp>
        <p:sp>
          <p:nvSpPr>
            <p:cNvPr id="48140" name="AutoShape 9"/>
            <p:cNvSpPr>
              <a:spLocks noChangeArrowheads="1"/>
            </p:cNvSpPr>
            <p:nvPr/>
          </p:nvSpPr>
          <p:spPr bwMode="auto">
            <a:xfrm rot="-2271612">
              <a:off x="1894" y="1670"/>
              <a:ext cx="615" cy="306"/>
            </a:xfrm>
            <a:prstGeom prst="rightArrow">
              <a:avLst>
                <a:gd name="adj1" fmla="val 50000"/>
                <a:gd name="adj2" fmla="val 50245"/>
              </a:avLst>
            </a:prstGeom>
            <a:gradFill rotWithShape="0">
              <a:gsLst>
                <a:gs pos="0">
                  <a:srgbClr val="3366FF"/>
                </a:gs>
                <a:gs pos="100000">
                  <a:srgbClr val="FFFFFF"/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scene3d>
              <a:camera prst="legacyObliqueTopLeft"/>
              <a:lightRig rig="legacyFlat3" dir="t"/>
            </a:scene3d>
            <a:sp3d extrusionH="430200" prstMaterial="legacyMatte">
              <a:bevelT w="13500" h="13500" prst="angle"/>
              <a:bevelB w="13500" h="13500" prst="angle"/>
              <a:extrusionClr>
                <a:srgbClr val="3366FF"/>
              </a:extrusionClr>
            </a:sp3d>
          </p:spPr>
          <p:txBody>
            <a:bodyPr wrap="none" anchor="ctr">
              <a:flatTx/>
            </a:bodyPr>
            <a:lstStyle/>
            <a:p>
              <a:pPr algn="ctr">
                <a:spcBef>
                  <a:spcPct val="50000"/>
                </a:spcBef>
              </a:pPr>
              <a:endParaRPr lang="en-US" sz="2200" b="1">
                <a:solidFill>
                  <a:schemeClr val="accent2"/>
                </a:solidFill>
                <a:latin typeface="Arial" pitchFamily="34" charset="0"/>
              </a:endParaRPr>
            </a:p>
          </p:txBody>
        </p:sp>
      </p:grp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5033963" y="4156075"/>
            <a:ext cx="3743325" cy="1582738"/>
            <a:chOff x="3133" y="1682"/>
            <a:chExt cx="2358" cy="1287"/>
          </a:xfrm>
        </p:grpSpPr>
        <p:sp>
          <p:nvSpPr>
            <p:cNvPr id="48137" name="AutoShape 11"/>
            <p:cNvSpPr>
              <a:spLocks noChangeArrowheads="1"/>
            </p:cNvSpPr>
            <p:nvPr/>
          </p:nvSpPr>
          <p:spPr bwMode="auto">
            <a:xfrm rot="-8355119">
              <a:off x="3234" y="1682"/>
              <a:ext cx="578" cy="306"/>
            </a:xfrm>
            <a:prstGeom prst="rightArrow">
              <a:avLst>
                <a:gd name="adj1" fmla="val 50000"/>
                <a:gd name="adj2" fmla="val 47222"/>
              </a:avLst>
            </a:prstGeom>
            <a:gradFill rotWithShape="0">
              <a:gsLst>
                <a:gs pos="0">
                  <a:srgbClr val="3366FF"/>
                </a:gs>
                <a:gs pos="100000">
                  <a:srgbClr val="FFFFFF"/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scene3d>
              <a:camera prst="legacyObliqueTopLeft"/>
              <a:lightRig rig="legacyFlat3" dir="t"/>
            </a:scene3d>
            <a:sp3d extrusionH="430200" prstMaterial="legacyMatte">
              <a:bevelT w="13500" h="13500" prst="angle"/>
              <a:bevelB w="13500" h="13500" prst="angle"/>
              <a:extrusionClr>
                <a:srgbClr val="3366FF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48138" name="AutoShape 12"/>
            <p:cNvSpPr>
              <a:spLocks noChangeArrowheads="1"/>
            </p:cNvSpPr>
            <p:nvPr/>
          </p:nvSpPr>
          <p:spPr bwMode="auto">
            <a:xfrm>
              <a:off x="3133" y="1977"/>
              <a:ext cx="2358" cy="992"/>
            </a:xfrm>
            <a:prstGeom prst="flowChartDecision">
              <a:avLst/>
            </a:prstGeom>
            <a:gradFill rotWithShape="0">
              <a:gsLst>
                <a:gs pos="0">
                  <a:srgbClr val="FFCCFF"/>
                </a:gs>
                <a:gs pos="50000">
                  <a:srgbClr val="5D4A5D"/>
                </a:gs>
                <a:gs pos="100000">
                  <a:srgbClr val="FFCCFF"/>
                </a:gs>
              </a:gsLst>
              <a:lin ang="18900000" scaled="1"/>
            </a:gradFill>
            <a:ln w="9525">
              <a:miter lim="800000"/>
              <a:headEnd/>
              <a:tailEnd/>
            </a:ln>
            <a:scene3d>
              <a:camera prst="legacyObliqueTopLeft"/>
              <a:lightRig rig="legacyFlat3" dir="t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CCFF"/>
              </a:extrusionClr>
            </a:sp3d>
          </p:spPr>
          <p:txBody>
            <a:bodyPr anchor="ctr" anchorCtr="1">
              <a:flatTx/>
            </a:bodyPr>
            <a:lstStyle/>
            <a:p>
              <a:pPr algn="ctr"/>
              <a:r>
                <a:rPr lang="en-US" altLang="zh-TW" sz="2400" b="1">
                  <a:solidFill>
                    <a:schemeClr val="bg1"/>
                  </a:solidFill>
                  <a:latin typeface="Arial" pitchFamily="34" charset="0"/>
                  <a:ea typeface="標楷體" pitchFamily="65" charset="-120"/>
                </a:rPr>
                <a:t>Oxidizing property</a:t>
              </a:r>
              <a:endParaRPr lang="en-US" altLang="zh-TW" sz="2400" b="1">
                <a:solidFill>
                  <a:schemeClr val="bg1"/>
                </a:solidFill>
                <a:latin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78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78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782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40458C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u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78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78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782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40458C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u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778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1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8" grpId="0" autoUpdateAnimBg="0"/>
      <p:bldP spid="77829" grpId="0" autoUpdateAnimBg="0"/>
      <p:bldP spid="77830" grpId="0" animBg="1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ChangeArrowheads="1"/>
          </p:cNvSpPr>
          <p:nvPr/>
        </p:nvSpPr>
        <p:spPr bwMode="auto">
          <a:xfrm>
            <a:off x="381000" y="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Bases and Alkalis</a:t>
            </a:r>
          </a:p>
        </p:txBody>
      </p:sp>
      <p:sp>
        <p:nvSpPr>
          <p:cNvPr id="99331" name="Rectangle 3"/>
          <p:cNvSpPr>
            <a:spLocks noChangeArrowheads="1"/>
          </p:cNvSpPr>
          <p:nvPr/>
        </p:nvSpPr>
        <p:spPr bwMode="auto">
          <a:xfrm>
            <a:off x="457200" y="1066800"/>
            <a:ext cx="8229600" cy="5334000"/>
          </a:xfrm>
          <a:prstGeom prst="rect">
            <a:avLst/>
          </a:prstGeom>
          <a:solidFill>
            <a:srgbClr val="FFFFCC"/>
          </a:solidFill>
          <a:ln w="38100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838200" y="1371600"/>
            <a:ext cx="7467600" cy="1752600"/>
            <a:chOff x="384" y="864"/>
            <a:chExt cx="4704" cy="1104"/>
          </a:xfrm>
        </p:grpSpPr>
        <p:sp>
          <p:nvSpPr>
            <p:cNvPr id="99333" name="Text Box 5"/>
            <p:cNvSpPr txBox="1">
              <a:spLocks noChangeArrowheads="1"/>
            </p:cNvSpPr>
            <p:nvPr/>
          </p:nvSpPr>
          <p:spPr bwMode="auto">
            <a:xfrm>
              <a:off x="384" y="1296"/>
              <a:ext cx="4704" cy="6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320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mostly </a:t>
              </a:r>
              <a:r>
                <a:rPr lang="en-US" sz="3200" u="sng">
                  <a:solidFill>
                    <a:srgbClr val="FF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metal</a:t>
              </a:r>
              <a:r>
                <a:rPr lang="en-US" sz="3200">
                  <a:solidFill>
                    <a:srgbClr val="FF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 oxides</a:t>
              </a:r>
              <a:r>
                <a:rPr lang="en-US" sz="320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 or </a:t>
              </a:r>
              <a:r>
                <a:rPr lang="en-US" sz="3200">
                  <a:solidFill>
                    <a:srgbClr val="FF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hydroxide</a:t>
              </a:r>
              <a:r>
                <a:rPr lang="en-US" sz="320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/>
              </a:r>
              <a:br>
                <a:rPr lang="en-US" sz="3200">
                  <a:effectLst>
                    <a:outerShdw blurRad="38100" dist="38100" dir="2700000" algn="tl">
                      <a:srgbClr val="FFFFFF"/>
                    </a:outerShdw>
                  </a:effectLst>
                </a:rPr>
              </a:br>
              <a:r>
                <a:rPr lang="en-US" sz="320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Formula of oxide : </a:t>
              </a:r>
            </a:p>
          </p:txBody>
        </p:sp>
        <p:sp>
          <p:nvSpPr>
            <p:cNvPr id="99334" name="Text Box 6"/>
            <p:cNvSpPr txBox="1">
              <a:spLocks noChangeArrowheads="1"/>
            </p:cNvSpPr>
            <p:nvPr/>
          </p:nvSpPr>
          <p:spPr bwMode="auto">
            <a:xfrm>
              <a:off x="384" y="864"/>
              <a:ext cx="1488" cy="365"/>
            </a:xfrm>
            <a:prstGeom prst="rect">
              <a:avLst/>
            </a:prstGeom>
            <a:solidFill>
              <a:srgbClr val="6699FF"/>
            </a:solidFill>
            <a:ln w="9525">
              <a:noFill/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6699FF"/>
              </a:extrusionClr>
            </a:sp3d>
          </p:spPr>
          <p:txBody>
            <a:bodyPr>
              <a:spAutoFit/>
              <a:flatTx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3200">
                  <a:solidFill>
                    <a:srgbClr val="FFFF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Bases</a:t>
              </a:r>
              <a:endParaRPr lang="en-US" sz="3200">
                <a:solidFill>
                  <a:srgbClr val="FFFFCC"/>
                </a:solidFill>
              </a:endParaRPr>
            </a:p>
          </p:txBody>
        </p:sp>
      </p:grpSp>
      <p:sp>
        <p:nvSpPr>
          <p:cNvPr id="99335" name="Text Box 7"/>
          <p:cNvSpPr txBox="1">
            <a:spLocks noChangeArrowheads="1"/>
          </p:cNvSpPr>
          <p:nvPr/>
        </p:nvSpPr>
        <p:spPr bwMode="auto">
          <a:xfrm>
            <a:off x="4267200" y="2590800"/>
            <a:ext cx="1066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>
                <a:solidFill>
                  <a:srgbClr val="FF3300"/>
                </a:solidFill>
              </a:rPr>
              <a:t>O</a:t>
            </a:r>
            <a:r>
              <a:rPr lang="en-US" sz="3200" baseline="30000">
                <a:solidFill>
                  <a:srgbClr val="FF3300"/>
                </a:solidFill>
              </a:rPr>
              <a:t>2-</a:t>
            </a:r>
            <a:endParaRPr lang="en-US" sz="3200">
              <a:solidFill>
                <a:srgbClr val="FF3300"/>
              </a:solidFill>
            </a:endParaRPr>
          </a:p>
        </p:txBody>
      </p:sp>
      <p:sp>
        <p:nvSpPr>
          <p:cNvPr id="99337" name="Text Box 9"/>
          <p:cNvSpPr txBox="1">
            <a:spLocks noChangeArrowheads="1"/>
          </p:cNvSpPr>
          <p:nvPr/>
        </p:nvSpPr>
        <p:spPr bwMode="auto">
          <a:xfrm>
            <a:off x="685800" y="3200400"/>
            <a:ext cx="4953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>
                <a:effectLst>
                  <a:outerShdw blurRad="38100" dist="38100" dir="2700000" algn="tl">
                    <a:srgbClr val="FFFFFF"/>
                  </a:outerShdw>
                </a:effectLst>
              </a:rPr>
              <a:t> Formula of hydroxide:</a:t>
            </a:r>
          </a:p>
        </p:txBody>
      </p:sp>
      <p:sp>
        <p:nvSpPr>
          <p:cNvPr id="99339" name="Text Box 11"/>
          <p:cNvSpPr txBox="1">
            <a:spLocks noChangeArrowheads="1"/>
          </p:cNvSpPr>
          <p:nvPr/>
        </p:nvSpPr>
        <p:spPr bwMode="auto">
          <a:xfrm>
            <a:off x="5334000" y="3154363"/>
            <a:ext cx="10668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>
                <a:solidFill>
                  <a:srgbClr val="FF3300"/>
                </a:solidFill>
              </a:rPr>
              <a:t>OH</a:t>
            </a:r>
            <a:r>
              <a:rPr lang="en-US" sz="3200" baseline="30000">
                <a:solidFill>
                  <a:srgbClr val="FF3300"/>
                </a:solidFill>
              </a:rPr>
              <a:t>-</a:t>
            </a:r>
            <a:endParaRPr lang="en-US" sz="3200">
              <a:solidFill>
                <a:srgbClr val="FF3300"/>
              </a:solidFill>
            </a:endParaRPr>
          </a:p>
        </p:txBody>
      </p:sp>
      <p:sp>
        <p:nvSpPr>
          <p:cNvPr id="99340" name="Text Box 12"/>
          <p:cNvSpPr txBox="1">
            <a:spLocks noChangeArrowheads="1"/>
          </p:cNvSpPr>
          <p:nvPr/>
        </p:nvSpPr>
        <p:spPr bwMode="auto">
          <a:xfrm>
            <a:off x="914400" y="4038600"/>
            <a:ext cx="7086600" cy="179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>
                <a:effectLst>
                  <a:outerShdw blurRad="38100" dist="38100" dir="2700000" algn="tl">
                    <a:srgbClr val="FFFFFF"/>
                  </a:outerShdw>
                </a:effectLst>
              </a:rPr>
              <a:t>Question:</a:t>
            </a:r>
          </a:p>
          <a:p>
            <a:pPr>
              <a:spcBef>
                <a:spcPct val="50000"/>
              </a:spcBef>
              <a:defRPr/>
            </a:pPr>
            <a:r>
              <a:rPr lang="en-US" sz="3200">
                <a:effectLst>
                  <a:outerShdw blurRad="38100" dist="38100" dir="2700000" algn="tl">
                    <a:srgbClr val="FFFFFF"/>
                  </a:outerShdw>
                </a:effectLst>
              </a:rPr>
              <a:t>Give an exception of a base which is not metal oxide or hydroxide</a:t>
            </a: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6629400" y="5257800"/>
            <a:ext cx="1981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>
                <a:solidFill>
                  <a:srgbClr val="FF3300"/>
                </a:solidFill>
              </a:rPr>
              <a:t>Aq NH</a:t>
            </a:r>
            <a:r>
              <a:rPr lang="en-US" sz="3200" baseline="-25000">
                <a:solidFill>
                  <a:srgbClr val="FF3300"/>
                </a:solidFill>
              </a:rPr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93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93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99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9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9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99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5" grpId="0" autoUpdateAnimBg="0"/>
      <p:bldP spid="99337" grpId="0" autoUpdateAnimBg="0"/>
      <p:bldP spid="99339" grpId="0" autoUpdateAnimBg="0"/>
      <p:bldP spid="99340" grpId="0" autoUpdateAnimBg="0"/>
      <p:bldP spid="11" grpId="0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ChangeArrowheads="1"/>
          </p:cNvSpPr>
          <p:nvPr/>
        </p:nvSpPr>
        <p:spPr bwMode="auto">
          <a:xfrm>
            <a:off x="228600" y="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Bases and Alkalis</a:t>
            </a:r>
          </a:p>
        </p:txBody>
      </p:sp>
      <p:sp>
        <p:nvSpPr>
          <p:cNvPr id="100355" name="Rectangle 3"/>
          <p:cNvSpPr>
            <a:spLocks noChangeArrowheads="1"/>
          </p:cNvSpPr>
          <p:nvPr/>
        </p:nvSpPr>
        <p:spPr bwMode="auto">
          <a:xfrm>
            <a:off x="457200" y="1066800"/>
            <a:ext cx="8229600" cy="5334000"/>
          </a:xfrm>
          <a:prstGeom prst="rect">
            <a:avLst/>
          </a:prstGeom>
          <a:solidFill>
            <a:srgbClr val="FFFFCC"/>
          </a:solidFill>
          <a:ln w="38100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838200" y="1371600"/>
            <a:ext cx="7467600" cy="5053013"/>
            <a:chOff x="384" y="864"/>
            <a:chExt cx="4704" cy="3183"/>
          </a:xfrm>
        </p:grpSpPr>
        <p:sp>
          <p:nvSpPr>
            <p:cNvPr id="100357" name="Text Box 5"/>
            <p:cNvSpPr txBox="1">
              <a:spLocks noChangeArrowheads="1"/>
            </p:cNvSpPr>
            <p:nvPr/>
          </p:nvSpPr>
          <p:spPr bwMode="auto">
            <a:xfrm>
              <a:off x="384" y="1296"/>
              <a:ext cx="4704" cy="2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280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Alkalis =</a:t>
              </a:r>
              <a:r>
                <a:rPr lang="en-US" sz="2800" u="sng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Soluble</a:t>
              </a:r>
              <a:r>
                <a:rPr lang="en-US" sz="280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 bases</a:t>
              </a:r>
            </a:p>
            <a:p>
              <a:pPr>
                <a:spcBef>
                  <a:spcPct val="50000"/>
                </a:spcBef>
                <a:defRPr/>
              </a:pPr>
              <a:r>
                <a:rPr lang="en-US" sz="280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Examples of alkalis:</a:t>
              </a:r>
            </a:p>
            <a:p>
              <a:pPr>
                <a:spcBef>
                  <a:spcPct val="50000"/>
                </a:spcBef>
                <a:buFontTx/>
                <a:buChar char="•"/>
                <a:defRPr/>
              </a:pPr>
              <a:r>
                <a:rPr lang="en-US" sz="280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  </a:t>
              </a:r>
              <a:r>
                <a:rPr lang="en-US" sz="2800" u="sng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all group 1 hydroxide</a:t>
              </a:r>
              <a:r>
                <a:rPr lang="en-US" sz="280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 such as NaOH, KOH</a:t>
              </a:r>
            </a:p>
            <a:p>
              <a:pPr>
                <a:spcBef>
                  <a:spcPct val="50000"/>
                </a:spcBef>
                <a:buFontTx/>
                <a:buChar char="•"/>
                <a:defRPr/>
              </a:pPr>
              <a:r>
                <a:rPr lang="en-US" sz="280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  calcium hydroxide (limewater),     </a:t>
              </a:r>
            </a:p>
            <a:p>
              <a:pPr lvl="1">
                <a:spcBef>
                  <a:spcPct val="50000"/>
                </a:spcBef>
                <a:defRPr/>
              </a:pPr>
              <a:r>
                <a:rPr lang="en-US" sz="280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Ca(OH)</a:t>
              </a:r>
              <a:r>
                <a:rPr lang="en-US" sz="2800" baseline="-2500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2</a:t>
              </a:r>
              <a:r>
                <a:rPr lang="en-US" sz="280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  </a:t>
              </a:r>
            </a:p>
            <a:p>
              <a:pPr>
                <a:spcBef>
                  <a:spcPct val="50000"/>
                </a:spcBef>
                <a:buFontTx/>
                <a:buChar char="•"/>
                <a:defRPr/>
              </a:pPr>
              <a:r>
                <a:rPr lang="en-US" sz="280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  aqueous ammonia (NH</a:t>
              </a:r>
              <a:r>
                <a:rPr lang="en-US" sz="2800" baseline="-2500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3</a:t>
              </a:r>
              <a:r>
                <a:rPr lang="en-US" sz="280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.H</a:t>
              </a:r>
              <a:r>
                <a:rPr lang="en-US" sz="2800" baseline="-2500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2</a:t>
              </a:r>
              <a:r>
                <a:rPr lang="en-US" sz="280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O)</a:t>
              </a:r>
            </a:p>
            <a:p>
              <a:pPr>
                <a:spcBef>
                  <a:spcPct val="50000"/>
                </a:spcBef>
                <a:buFontTx/>
                <a:buChar char="•"/>
                <a:defRPr/>
              </a:pPr>
              <a:r>
                <a:rPr lang="en-US" sz="280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  aqueous barium hydroxide, Ba(OH)</a:t>
              </a:r>
              <a:r>
                <a:rPr lang="en-US" sz="2800" baseline="-2500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2</a:t>
              </a:r>
              <a:endParaRPr lang="en-US" sz="280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100358" name="Text Box 6"/>
            <p:cNvSpPr txBox="1">
              <a:spLocks noChangeArrowheads="1"/>
            </p:cNvSpPr>
            <p:nvPr/>
          </p:nvSpPr>
          <p:spPr bwMode="auto">
            <a:xfrm>
              <a:off x="384" y="864"/>
              <a:ext cx="1488" cy="365"/>
            </a:xfrm>
            <a:prstGeom prst="rect">
              <a:avLst/>
            </a:prstGeom>
            <a:solidFill>
              <a:srgbClr val="6699FF"/>
            </a:solidFill>
            <a:ln w="9525">
              <a:noFill/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6699FF"/>
              </a:extrusionClr>
            </a:sp3d>
          </p:spPr>
          <p:txBody>
            <a:bodyPr>
              <a:spAutoFit/>
              <a:flatTx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3200">
                  <a:solidFill>
                    <a:srgbClr val="FFFF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Alkalis</a:t>
              </a:r>
              <a:endParaRPr lang="en-US" sz="3200">
                <a:solidFill>
                  <a:srgbClr val="FFFFCC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1026"/>
          <p:cNvSpPr>
            <a:spLocks noChangeArrowheads="1"/>
          </p:cNvSpPr>
          <p:nvPr/>
        </p:nvSpPr>
        <p:spPr bwMode="auto">
          <a:xfrm>
            <a:off x="228600" y="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Bases and Alkalis</a:t>
            </a:r>
          </a:p>
        </p:txBody>
      </p:sp>
      <p:sp>
        <p:nvSpPr>
          <p:cNvPr id="101379" name="Rectangle 1027"/>
          <p:cNvSpPr>
            <a:spLocks noChangeArrowheads="1"/>
          </p:cNvSpPr>
          <p:nvPr/>
        </p:nvSpPr>
        <p:spPr bwMode="auto">
          <a:xfrm>
            <a:off x="457200" y="1066800"/>
            <a:ext cx="8229600" cy="5486400"/>
          </a:xfrm>
          <a:prstGeom prst="rect">
            <a:avLst/>
          </a:prstGeom>
          <a:solidFill>
            <a:srgbClr val="FFFFCC"/>
          </a:solidFill>
          <a:ln w="38100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01381" name="Text Box 1029"/>
          <p:cNvSpPr txBox="1">
            <a:spLocks noChangeArrowheads="1"/>
          </p:cNvSpPr>
          <p:nvPr/>
        </p:nvSpPr>
        <p:spPr bwMode="auto">
          <a:xfrm>
            <a:off x="838200" y="2057400"/>
            <a:ext cx="7467600" cy="308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When alkalis dissolve in </a:t>
            </a:r>
            <a:r>
              <a:rPr lang="en-US" sz="2800" u="sng">
                <a:effectLst>
                  <a:outerShdw blurRad="38100" dist="38100" dir="2700000" algn="tl">
                    <a:srgbClr val="FFFFFF"/>
                  </a:outerShdw>
                </a:effectLst>
              </a:rPr>
              <a:t>water</a:t>
            </a: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, </a:t>
            </a:r>
            <a:r>
              <a:rPr lang="en-US" sz="2800" u="sng">
                <a:effectLst>
                  <a:outerShdw blurRad="38100" dist="38100" dir="2700000" algn="tl">
                    <a:srgbClr val="FFFFFF"/>
                  </a:outerShdw>
                </a:effectLst>
              </a:rPr>
              <a:t>hydroxide </a:t>
            </a: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ions, </a:t>
            </a:r>
            <a:r>
              <a:rPr lang="en-US" sz="28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OH</a:t>
            </a:r>
            <a:r>
              <a:rPr lang="en-US" sz="2800" baseline="300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-</a:t>
            </a: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 are produecd.</a:t>
            </a:r>
          </a:p>
          <a:p>
            <a:pPr>
              <a:spcBef>
                <a:spcPct val="50000"/>
              </a:spcBef>
              <a:defRPr/>
            </a:pP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Why is aqueous ammonia (Formula NH</a:t>
            </a:r>
            <a:r>
              <a:rPr lang="en-US" sz="2800" baseline="-25000">
                <a:effectLst>
                  <a:outerShdw blurRad="38100" dist="38100" dir="2700000" algn="tl">
                    <a:srgbClr val="FFFFFF"/>
                  </a:outerShdw>
                </a:effectLst>
              </a:rPr>
              <a:t>3</a:t>
            </a: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.H</a:t>
            </a:r>
            <a:r>
              <a:rPr lang="en-US" sz="2800" baseline="-25000"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O) an alkali?</a:t>
            </a:r>
          </a:p>
          <a:p>
            <a:pPr>
              <a:spcBef>
                <a:spcPct val="50000"/>
              </a:spcBef>
              <a:defRPr/>
            </a:pP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Ammonia dissociates in water to give </a:t>
            </a:r>
            <a:r>
              <a:rPr lang="en-US" sz="2800" u="sng">
                <a:effectLst>
                  <a:outerShdw blurRad="38100" dist="38100" dir="2700000" algn="tl">
                    <a:srgbClr val="FFFFFF"/>
                  </a:outerShdw>
                </a:effectLst>
              </a:rPr>
              <a:t>hydroxide ions</a:t>
            </a: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 and </a:t>
            </a:r>
            <a:r>
              <a:rPr lang="en-US" sz="2800" u="sng">
                <a:effectLst>
                  <a:outerShdw blurRad="38100" dist="38100" dir="2700000" algn="tl">
                    <a:srgbClr val="FFFFFF"/>
                  </a:outerShdw>
                </a:effectLst>
              </a:rPr>
              <a:t>ammonium ions</a:t>
            </a: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. </a:t>
            </a:r>
          </a:p>
        </p:txBody>
      </p:sp>
      <p:sp>
        <p:nvSpPr>
          <p:cNvPr id="101382" name="Text Box 1030"/>
          <p:cNvSpPr txBox="1">
            <a:spLocks noChangeArrowheads="1"/>
          </p:cNvSpPr>
          <p:nvPr/>
        </p:nvSpPr>
        <p:spPr bwMode="auto">
          <a:xfrm>
            <a:off x="838200" y="1371600"/>
            <a:ext cx="2362200" cy="579438"/>
          </a:xfrm>
          <a:prstGeom prst="rect">
            <a:avLst/>
          </a:prstGeom>
          <a:solidFill>
            <a:srgbClr val="6699FF"/>
          </a:solidFill>
          <a:ln w="9525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6699FF"/>
            </a:extrusionClr>
          </a:sp3d>
        </p:spPr>
        <p:txBody>
          <a:bodyPr>
            <a:spAutoFit/>
            <a:flatTx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Alkalis</a:t>
            </a:r>
            <a:endParaRPr lang="en-US" sz="3200">
              <a:solidFill>
                <a:srgbClr val="FFFFCC"/>
              </a:solidFill>
            </a:endParaRPr>
          </a:p>
        </p:txBody>
      </p:sp>
      <p:graphicFrame>
        <p:nvGraphicFramePr>
          <p:cNvPr id="101383" name="Object 1031"/>
          <p:cNvGraphicFramePr>
            <a:graphicFrameLocks noChangeAspect="1"/>
          </p:cNvGraphicFramePr>
          <p:nvPr/>
        </p:nvGraphicFramePr>
        <p:xfrm>
          <a:off x="2286000" y="5105400"/>
          <a:ext cx="4711700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" name="CS ChemDraw Drawing" r:id="rId4" imgW="4711680" imgH="403560" progId="ChemDraw.Document.4.5">
                  <p:embed/>
                </p:oleObj>
              </mc:Choice>
              <mc:Fallback>
                <p:oleObj name="CS ChemDraw Drawing" r:id="rId4" imgW="4711680" imgH="403560" progId="ChemDraw.Document.4.5">
                  <p:embed/>
                  <p:pic>
                    <p:nvPicPr>
                      <p:cNvPr id="0" name="Object 10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5105400"/>
                        <a:ext cx="4711700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1384" name="Text Box 1032"/>
          <p:cNvSpPr txBox="1">
            <a:spLocks noChangeArrowheads="1"/>
          </p:cNvSpPr>
          <p:nvPr/>
        </p:nvSpPr>
        <p:spPr bwMode="auto">
          <a:xfrm>
            <a:off x="914400" y="5486400"/>
            <a:ext cx="7696200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>
                <a:effectLst>
                  <a:outerShdw blurRad="38100" dist="38100" dir="2700000" algn="tl">
                    <a:srgbClr val="FFFFFF"/>
                  </a:outerShdw>
                </a:effectLst>
              </a:rPr>
              <a:t>The alkaline properties of aqueous ammonia is due to</a:t>
            </a:r>
            <a:r>
              <a:rPr lang="en-US" sz="2400" u="sng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</a:p>
          <a:p>
            <a:pPr>
              <a:spcBef>
                <a:spcPct val="50000"/>
              </a:spcBef>
              <a:defRPr/>
            </a:pPr>
            <a:r>
              <a:rPr lang="en-US" sz="2400" u="sng">
                <a:effectLst>
                  <a:outerShdw blurRad="38100" dist="38100" dir="2700000" algn="tl">
                    <a:srgbClr val="FFFFFF"/>
                  </a:outerShdw>
                </a:effectLst>
              </a:rPr>
              <a:t>hydroxide ions.</a:t>
            </a:r>
            <a:endParaRPr lang="en-US" sz="24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13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13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13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13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13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13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13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13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13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81" grpId="0" build="p" autoUpdateAnimBg="0"/>
      <p:bldP spid="101384" grpId="0" build="p" autoUpdateAnimBg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457200" y="1066800"/>
            <a:ext cx="8229600" cy="53340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1203" name="Rectangle 4"/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7772400" cy="1143000"/>
          </a:xfrm>
        </p:spPr>
        <p:txBody>
          <a:bodyPr/>
          <a:lstStyle/>
          <a:p>
            <a:pPr algn="l" eaLnBrk="1" hangingPunct="1"/>
            <a:r>
              <a:rPr lang="en-US" smtClean="0"/>
              <a:t>Strong and Weak Alkalis</a:t>
            </a:r>
          </a:p>
        </p:txBody>
      </p:sp>
      <p:sp>
        <p:nvSpPr>
          <p:cNvPr id="53253" name="Text Box 5"/>
          <p:cNvSpPr txBox="1">
            <a:spLocks noChangeArrowheads="1"/>
          </p:cNvSpPr>
          <p:nvPr/>
        </p:nvSpPr>
        <p:spPr bwMode="auto">
          <a:xfrm>
            <a:off x="609600" y="1143000"/>
            <a:ext cx="7848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 b="1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Examples of strong and weak Alkalis</a:t>
            </a:r>
          </a:p>
        </p:txBody>
      </p:sp>
      <p:grpSp>
        <p:nvGrpSpPr>
          <p:cNvPr id="51205" name="Group 6"/>
          <p:cNvGrpSpPr>
            <a:grpSpLocks/>
          </p:cNvGrpSpPr>
          <p:nvPr/>
        </p:nvGrpSpPr>
        <p:grpSpPr bwMode="auto">
          <a:xfrm>
            <a:off x="1066800" y="2286000"/>
            <a:ext cx="7315200" cy="3886200"/>
            <a:chOff x="672" y="1440"/>
            <a:chExt cx="4608" cy="2448"/>
          </a:xfrm>
        </p:grpSpPr>
        <p:sp>
          <p:nvSpPr>
            <p:cNvPr id="53255" name="Text Box 7"/>
            <p:cNvSpPr txBox="1">
              <a:spLocks noChangeArrowheads="1"/>
            </p:cNvSpPr>
            <p:nvPr/>
          </p:nvSpPr>
          <p:spPr bwMode="auto">
            <a:xfrm>
              <a:off x="672" y="2208"/>
              <a:ext cx="2016" cy="365"/>
            </a:xfrm>
            <a:prstGeom prst="rect">
              <a:avLst/>
            </a:prstGeom>
            <a:solidFill>
              <a:srgbClr val="6699FF"/>
            </a:solidFill>
            <a:ln w="9525">
              <a:noFill/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6699FF"/>
              </a:extrusionClr>
            </a:sp3d>
          </p:spPr>
          <p:txBody>
            <a:bodyPr>
              <a:spAutoFit/>
              <a:flatTx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3200">
                  <a:solidFill>
                    <a:srgbClr val="FFFF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Strong alkalis</a:t>
              </a:r>
              <a:endParaRPr lang="en-US" sz="3200">
                <a:solidFill>
                  <a:srgbClr val="FFFFCC"/>
                </a:solidFill>
              </a:endParaRPr>
            </a:p>
          </p:txBody>
        </p:sp>
        <p:sp>
          <p:nvSpPr>
            <p:cNvPr id="51207" name="Text Box 8"/>
            <p:cNvSpPr txBox="1">
              <a:spLocks noChangeArrowheads="1"/>
            </p:cNvSpPr>
            <p:nvPr/>
          </p:nvSpPr>
          <p:spPr bwMode="auto">
            <a:xfrm>
              <a:off x="672" y="2688"/>
              <a:ext cx="2016" cy="1200"/>
            </a:xfrm>
            <a:prstGeom prst="rect">
              <a:avLst/>
            </a:prstGeom>
            <a:solidFill>
              <a:srgbClr val="CCE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165100" indent="-165100" eaLnBrk="0" hangingPunct="0"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Char char="•"/>
              </a:pPr>
              <a:r>
                <a:rPr lang="en-US" sz="2400"/>
                <a:t> NaOH, KOH</a:t>
              </a:r>
            </a:p>
            <a:p>
              <a:pPr eaLnBrk="1" hangingPunct="1">
                <a:lnSpc>
                  <a:spcPct val="80000"/>
                </a:lnSpc>
                <a:spcBef>
                  <a:spcPct val="50000"/>
                </a:spcBef>
              </a:pPr>
              <a:r>
                <a:rPr lang="en-US" sz="2400"/>
                <a:t>  (mostly hyroxides  formed by Group I)</a:t>
              </a:r>
            </a:p>
          </p:txBody>
        </p:sp>
        <p:grpSp>
          <p:nvGrpSpPr>
            <p:cNvPr id="51208" name="Group 9"/>
            <p:cNvGrpSpPr>
              <a:grpSpLocks/>
            </p:cNvGrpSpPr>
            <p:nvPr/>
          </p:nvGrpSpPr>
          <p:grpSpPr bwMode="auto">
            <a:xfrm>
              <a:off x="3024" y="2207"/>
              <a:ext cx="2256" cy="1049"/>
              <a:chOff x="3024" y="2208"/>
              <a:chExt cx="2256" cy="958"/>
            </a:xfrm>
          </p:grpSpPr>
          <p:sp>
            <p:nvSpPr>
              <p:cNvPr id="53258" name="Text Box 10"/>
              <p:cNvSpPr txBox="1">
                <a:spLocks noChangeArrowheads="1"/>
              </p:cNvSpPr>
              <p:nvPr/>
            </p:nvSpPr>
            <p:spPr bwMode="auto">
              <a:xfrm>
                <a:off x="3024" y="2208"/>
                <a:ext cx="2196" cy="333"/>
              </a:xfrm>
              <a:prstGeom prst="rect">
                <a:avLst/>
              </a:prstGeom>
              <a:solidFill>
                <a:srgbClr val="6699FF"/>
              </a:solidFill>
              <a:ln w="9525">
                <a:noFill/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6699FF"/>
                </a:extrusionClr>
              </a:sp3d>
            </p:spPr>
            <p:txBody>
              <a:bodyPr>
                <a:spAutoFit/>
                <a:flatTx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sz="3200">
                    <a:solidFill>
                      <a:srgbClr val="FFFFCC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Weak alkalis</a:t>
                </a:r>
                <a:endParaRPr lang="en-US" sz="3200">
                  <a:solidFill>
                    <a:srgbClr val="FFFFCC"/>
                  </a:solidFill>
                </a:endParaRPr>
              </a:p>
            </p:txBody>
          </p:sp>
          <p:sp>
            <p:nvSpPr>
              <p:cNvPr id="51214" name="Text Box 11"/>
              <p:cNvSpPr txBox="1">
                <a:spLocks noChangeArrowheads="1"/>
              </p:cNvSpPr>
              <p:nvPr/>
            </p:nvSpPr>
            <p:spPr bwMode="auto">
              <a:xfrm>
                <a:off x="3024" y="2688"/>
                <a:ext cx="2256" cy="478"/>
              </a:xfrm>
              <a:prstGeom prst="rect">
                <a:avLst/>
              </a:prstGeom>
              <a:solidFill>
                <a:srgbClr val="CCE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marL="165100" indent="-165100" eaLnBrk="0" hangingPunct="0">
                  <a:defRPr kumimoji="1">
                    <a:solidFill>
                      <a:schemeClr val="tx1"/>
                    </a:solidFill>
                    <a:latin typeface="Comic Sans MS" pitchFamily="66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Comic Sans MS" pitchFamily="66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Comic Sans MS" pitchFamily="66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Comic Sans MS" pitchFamily="66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Comic Sans MS" pitchFamily="66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omic Sans MS" pitchFamily="66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omic Sans MS" pitchFamily="66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omic Sans MS" pitchFamily="66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omic Sans MS" pitchFamily="66" charset="0"/>
                    <a:ea typeface="新細明體" pitchFamily="18" charset="-12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Char char="•"/>
                </a:pPr>
                <a:r>
                  <a:rPr lang="en-US" sz="2400"/>
                  <a:t>Aqueous ammoia (NH</a:t>
                </a:r>
                <a:r>
                  <a:rPr lang="en-US" sz="2400" baseline="-25000"/>
                  <a:t>3</a:t>
                </a:r>
                <a:r>
                  <a:rPr lang="en-US" sz="2400"/>
                  <a:t>.H</a:t>
                </a:r>
                <a:r>
                  <a:rPr lang="en-US" sz="2400" baseline="-25000"/>
                  <a:t>2</a:t>
                </a:r>
                <a:r>
                  <a:rPr lang="en-US" sz="2400"/>
                  <a:t>O)</a:t>
                </a:r>
              </a:p>
            </p:txBody>
          </p:sp>
        </p:grpSp>
        <p:grpSp>
          <p:nvGrpSpPr>
            <p:cNvPr id="51209" name="Group 12"/>
            <p:cNvGrpSpPr>
              <a:grpSpLocks/>
            </p:cNvGrpSpPr>
            <p:nvPr/>
          </p:nvGrpSpPr>
          <p:grpSpPr bwMode="auto">
            <a:xfrm>
              <a:off x="2022" y="1440"/>
              <a:ext cx="1685" cy="688"/>
              <a:chOff x="1965" y="912"/>
              <a:chExt cx="1685" cy="688"/>
            </a:xfrm>
          </p:grpSpPr>
          <p:sp>
            <p:nvSpPr>
              <p:cNvPr id="53261" name="Text Box 13"/>
              <p:cNvSpPr txBox="1">
                <a:spLocks noChangeArrowheads="1"/>
              </p:cNvSpPr>
              <p:nvPr/>
            </p:nvSpPr>
            <p:spPr bwMode="auto">
              <a:xfrm>
                <a:off x="2256" y="912"/>
                <a:ext cx="1104" cy="404"/>
              </a:xfrm>
              <a:prstGeom prst="rect">
                <a:avLst/>
              </a:prstGeom>
              <a:solidFill>
                <a:srgbClr val="0099FF"/>
              </a:solidFill>
              <a:ln w="9525">
                <a:noFill/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0099FF"/>
                </a:extrusionClr>
              </a:sp3d>
            </p:spPr>
            <p:txBody>
              <a:bodyPr>
                <a:spAutoFit/>
                <a:flatTx/>
              </a:bodyPr>
              <a:lstStyle/>
              <a:p>
                <a:pPr algn="ctr">
                  <a:spcBef>
                    <a:spcPct val="50000"/>
                  </a:spcBef>
                  <a:defRPr/>
                </a:pPr>
                <a:r>
                  <a:rPr lang="en-US" sz="3600"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Alkalis</a:t>
                </a:r>
                <a:endParaRPr lang="en-US" sz="3600">
                  <a:solidFill>
                    <a:srgbClr val="FFCC9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53262" name="AutoShape 14"/>
              <p:cNvSpPr>
                <a:spLocks noChangeArrowheads="1"/>
              </p:cNvSpPr>
              <p:nvPr/>
            </p:nvSpPr>
            <p:spPr bwMode="auto">
              <a:xfrm rot="-3055760">
                <a:off x="2037" y="1192"/>
                <a:ext cx="336" cy="480"/>
              </a:xfrm>
              <a:prstGeom prst="leftArrow">
                <a:avLst>
                  <a:gd name="adj1" fmla="val 50000"/>
                  <a:gd name="adj2" fmla="val 25000"/>
                </a:avLst>
              </a:prstGeom>
              <a:solidFill>
                <a:srgbClr val="CCEC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53263" name="AutoShape 15"/>
              <p:cNvSpPr>
                <a:spLocks noChangeArrowheads="1"/>
              </p:cNvSpPr>
              <p:nvPr/>
            </p:nvSpPr>
            <p:spPr bwMode="auto">
              <a:xfrm rot="3055760" flipH="1">
                <a:off x="3242" y="1192"/>
                <a:ext cx="336" cy="480"/>
              </a:xfrm>
              <a:prstGeom prst="leftArrow">
                <a:avLst>
                  <a:gd name="adj1" fmla="val 50000"/>
                  <a:gd name="adj2" fmla="val 25000"/>
                </a:avLst>
              </a:prstGeom>
              <a:solidFill>
                <a:srgbClr val="CCEC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457200" y="1066800"/>
            <a:ext cx="8229600" cy="5334000"/>
          </a:xfrm>
          <a:prstGeom prst="rect">
            <a:avLst/>
          </a:prstGeom>
          <a:solidFill>
            <a:srgbClr val="FFFFCC"/>
          </a:solidFill>
          <a:ln w="38100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7772400" cy="1143000"/>
          </a:xfrm>
        </p:spPr>
        <p:txBody>
          <a:bodyPr/>
          <a:lstStyle/>
          <a:p>
            <a:pPr algn="l" eaLnBrk="1" hangingPunct="1"/>
            <a:r>
              <a:rPr lang="en-US" smtClean="0"/>
              <a:t>Types of Oxides</a:t>
            </a: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3124200" y="1295400"/>
            <a:ext cx="2438400" cy="57943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200"/>
              <a:t>Oxides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2743200" y="1905000"/>
            <a:ext cx="1447800" cy="1204913"/>
            <a:chOff x="1728" y="1200"/>
            <a:chExt cx="912" cy="759"/>
          </a:xfrm>
        </p:grpSpPr>
        <p:sp>
          <p:nvSpPr>
            <p:cNvPr id="14342" name="AutoShape 6"/>
            <p:cNvSpPr>
              <a:spLocks noChangeArrowheads="1"/>
            </p:cNvSpPr>
            <p:nvPr/>
          </p:nvSpPr>
          <p:spPr bwMode="auto">
            <a:xfrm rot="685627">
              <a:off x="2256" y="1200"/>
              <a:ext cx="192" cy="384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4343" name="Text Box 7"/>
            <p:cNvSpPr txBox="1">
              <a:spLocks noChangeArrowheads="1"/>
            </p:cNvSpPr>
            <p:nvPr/>
          </p:nvSpPr>
          <p:spPr bwMode="auto">
            <a:xfrm>
              <a:off x="1728" y="1632"/>
              <a:ext cx="912" cy="327"/>
            </a:xfrm>
            <a:prstGeom prst="rect">
              <a:avLst/>
            </a:prstGeom>
            <a:solidFill>
              <a:srgbClr val="99CCFF"/>
            </a:solidFill>
            <a:ln w="9525">
              <a:noFill/>
              <a:miter lim="800000"/>
              <a:headEnd/>
              <a:tailEnd/>
            </a:ln>
            <a:effectLst>
              <a:outerShdw dist="107763" dir="18900000" algn="ctr" rotWithShape="0">
                <a:schemeClr val="bg2"/>
              </a:outerShdw>
            </a:effec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basic</a:t>
              </a:r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4419600" y="1905000"/>
            <a:ext cx="1447800" cy="1204913"/>
            <a:chOff x="2784" y="1200"/>
            <a:chExt cx="912" cy="759"/>
          </a:xfrm>
        </p:grpSpPr>
        <p:sp>
          <p:nvSpPr>
            <p:cNvPr id="14345" name="AutoShape 9"/>
            <p:cNvSpPr>
              <a:spLocks noChangeArrowheads="1"/>
            </p:cNvSpPr>
            <p:nvPr/>
          </p:nvSpPr>
          <p:spPr bwMode="auto">
            <a:xfrm rot="20914373" flipH="1">
              <a:off x="2976" y="1200"/>
              <a:ext cx="192" cy="384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4346" name="Text Box 10"/>
            <p:cNvSpPr txBox="1">
              <a:spLocks noChangeArrowheads="1"/>
            </p:cNvSpPr>
            <p:nvPr/>
          </p:nvSpPr>
          <p:spPr bwMode="auto">
            <a:xfrm>
              <a:off x="2784" y="1632"/>
              <a:ext cx="912" cy="327"/>
            </a:xfrm>
            <a:prstGeom prst="rect">
              <a:avLst/>
            </a:prstGeom>
            <a:solidFill>
              <a:srgbClr val="99CCFF"/>
            </a:solidFill>
            <a:ln w="9525">
              <a:noFill/>
              <a:miter lim="800000"/>
              <a:headEnd/>
              <a:tailEnd/>
            </a:ln>
            <a:effectLst>
              <a:outerShdw dist="107763" dir="18900000" algn="ctr" rotWithShape="0">
                <a:schemeClr val="bg2"/>
              </a:outerShdw>
            </a:effec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neutral</a:t>
              </a:r>
            </a:p>
          </p:txBody>
        </p:sp>
      </p:grp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5562600" y="1981200"/>
            <a:ext cx="2743200" cy="1128713"/>
            <a:chOff x="3504" y="1248"/>
            <a:chExt cx="1728" cy="711"/>
          </a:xfrm>
        </p:grpSpPr>
        <p:sp>
          <p:nvSpPr>
            <p:cNvPr id="14348" name="Text Box 12"/>
            <p:cNvSpPr txBox="1">
              <a:spLocks noChangeArrowheads="1"/>
            </p:cNvSpPr>
            <p:nvPr/>
          </p:nvSpPr>
          <p:spPr bwMode="auto">
            <a:xfrm>
              <a:off x="3840" y="1632"/>
              <a:ext cx="1392" cy="327"/>
            </a:xfrm>
            <a:prstGeom prst="rect">
              <a:avLst/>
            </a:prstGeom>
            <a:solidFill>
              <a:srgbClr val="99CCFF"/>
            </a:solidFill>
            <a:ln w="9525">
              <a:noFill/>
              <a:miter lim="800000"/>
              <a:headEnd/>
              <a:tailEnd/>
            </a:ln>
            <a:effectLst>
              <a:outerShdw dist="107763" dir="18900000" algn="ctr" rotWithShape="0">
                <a:schemeClr val="bg2"/>
              </a:outerShdw>
            </a:effec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amphoteric</a:t>
              </a:r>
            </a:p>
          </p:txBody>
        </p:sp>
        <p:sp>
          <p:nvSpPr>
            <p:cNvPr id="14349" name="AutoShape 13"/>
            <p:cNvSpPr>
              <a:spLocks noChangeArrowheads="1"/>
            </p:cNvSpPr>
            <p:nvPr/>
          </p:nvSpPr>
          <p:spPr bwMode="auto">
            <a:xfrm rot="18443202" flipH="1">
              <a:off x="3600" y="1152"/>
              <a:ext cx="192" cy="384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p:sp>
        <p:nvSpPr>
          <p:cNvPr id="14350" name="Text Box 14"/>
          <p:cNvSpPr txBox="1">
            <a:spLocks noChangeArrowheads="1"/>
          </p:cNvSpPr>
          <p:nvPr/>
        </p:nvSpPr>
        <p:spPr bwMode="auto">
          <a:xfrm>
            <a:off x="1143000" y="3200400"/>
            <a:ext cx="1447800" cy="21002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SO</a:t>
            </a:r>
            <a:r>
              <a:rPr lang="en-US" sz="2400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3</a:t>
            </a:r>
            <a:endParaRPr lang="en-US" sz="24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spcBef>
                <a:spcPct val="50000"/>
              </a:spcBef>
              <a:defRPr/>
            </a:pPr>
            <a:r>
              <a:rPr 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SO</a:t>
            </a:r>
            <a:r>
              <a:rPr lang="en-US" sz="2400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endParaRPr lang="en-US" sz="24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spcBef>
                <a:spcPct val="50000"/>
              </a:spcBef>
              <a:defRPr/>
            </a:pPr>
            <a:r>
              <a:rPr 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CO</a:t>
            </a:r>
            <a:r>
              <a:rPr lang="en-US" sz="2400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endParaRPr lang="en-US" sz="24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spcBef>
                <a:spcPct val="50000"/>
              </a:spcBef>
              <a:defRPr/>
            </a:pPr>
            <a:r>
              <a:rPr 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P</a:t>
            </a:r>
            <a:r>
              <a:rPr lang="en-US" sz="2400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4</a:t>
            </a:r>
            <a:r>
              <a:rPr 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O</a:t>
            </a:r>
            <a:r>
              <a:rPr lang="en-US" sz="2400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10</a:t>
            </a:r>
            <a:endParaRPr lang="en-US" sz="24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1143000" y="1981200"/>
            <a:ext cx="2057400" cy="1128713"/>
            <a:chOff x="720" y="1248"/>
            <a:chExt cx="1296" cy="711"/>
          </a:xfrm>
        </p:grpSpPr>
        <p:sp>
          <p:nvSpPr>
            <p:cNvPr id="14352" name="AutoShape 16"/>
            <p:cNvSpPr>
              <a:spLocks noChangeArrowheads="1"/>
            </p:cNvSpPr>
            <p:nvPr/>
          </p:nvSpPr>
          <p:spPr bwMode="auto">
            <a:xfrm rot="3156798">
              <a:off x="1728" y="1152"/>
              <a:ext cx="192" cy="384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4353" name="Text Box 17"/>
            <p:cNvSpPr txBox="1">
              <a:spLocks noChangeArrowheads="1"/>
            </p:cNvSpPr>
            <p:nvPr/>
          </p:nvSpPr>
          <p:spPr bwMode="auto">
            <a:xfrm>
              <a:off x="720" y="1632"/>
              <a:ext cx="912" cy="327"/>
            </a:xfrm>
            <a:prstGeom prst="rect">
              <a:avLst/>
            </a:prstGeom>
            <a:solidFill>
              <a:srgbClr val="99CCFF"/>
            </a:solidFill>
            <a:ln w="9525">
              <a:noFill/>
              <a:miter lim="800000"/>
              <a:headEnd/>
              <a:tailEnd/>
            </a:ln>
            <a:effectLst>
              <a:outerShdw dist="107763" dir="18900000" algn="ctr" rotWithShape="0">
                <a:schemeClr val="bg2"/>
              </a:outerShdw>
            </a:effec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acidic</a:t>
              </a:r>
            </a:p>
          </p:txBody>
        </p:sp>
      </p:grpSp>
      <p:sp>
        <p:nvSpPr>
          <p:cNvPr id="14354" name="Text Box 18"/>
          <p:cNvSpPr txBox="1">
            <a:spLocks noChangeArrowheads="1"/>
          </p:cNvSpPr>
          <p:nvPr/>
        </p:nvSpPr>
        <p:spPr bwMode="auto">
          <a:xfrm>
            <a:off x="2743200" y="3200400"/>
            <a:ext cx="1447800" cy="21002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MgO</a:t>
            </a:r>
          </a:p>
          <a:p>
            <a:pPr algn="ctr">
              <a:spcBef>
                <a:spcPct val="50000"/>
              </a:spcBef>
              <a:defRPr/>
            </a:pPr>
            <a:r>
              <a:rPr 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Na</a:t>
            </a:r>
            <a:r>
              <a:rPr lang="en-US" sz="2400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O</a:t>
            </a:r>
          </a:p>
          <a:p>
            <a:pPr algn="ctr">
              <a:spcBef>
                <a:spcPct val="50000"/>
              </a:spcBef>
              <a:defRPr/>
            </a:pPr>
            <a:r>
              <a:rPr 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CaO</a:t>
            </a:r>
          </a:p>
          <a:p>
            <a:pPr algn="ctr">
              <a:spcBef>
                <a:spcPct val="50000"/>
              </a:spcBef>
              <a:defRPr/>
            </a:pPr>
            <a:r>
              <a:rPr 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CuO</a:t>
            </a:r>
          </a:p>
        </p:txBody>
      </p:sp>
      <p:sp>
        <p:nvSpPr>
          <p:cNvPr id="14355" name="Text Box 19"/>
          <p:cNvSpPr txBox="1">
            <a:spLocks noChangeArrowheads="1"/>
          </p:cNvSpPr>
          <p:nvPr/>
        </p:nvSpPr>
        <p:spPr bwMode="auto">
          <a:xfrm>
            <a:off x="4419600" y="3200400"/>
            <a:ext cx="1447800" cy="21097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50000"/>
              </a:spcBef>
              <a:defRPr/>
            </a:pPr>
            <a:r>
              <a:rPr 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H</a:t>
            </a:r>
            <a:r>
              <a:rPr lang="en-US" sz="2400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O</a:t>
            </a:r>
          </a:p>
          <a:p>
            <a:pPr algn="ctr">
              <a:spcBef>
                <a:spcPct val="50000"/>
              </a:spcBef>
              <a:defRPr/>
            </a:pPr>
            <a:r>
              <a:rPr 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CO</a:t>
            </a:r>
          </a:p>
          <a:p>
            <a:pPr algn="ctr">
              <a:spcBef>
                <a:spcPct val="50000"/>
              </a:spcBef>
              <a:defRPr/>
            </a:pPr>
            <a:r>
              <a:rPr 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N</a:t>
            </a:r>
            <a:r>
              <a:rPr lang="en-US" sz="2400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O</a:t>
            </a:r>
          </a:p>
        </p:txBody>
      </p:sp>
      <p:sp>
        <p:nvSpPr>
          <p:cNvPr id="14356" name="Text Box 20"/>
          <p:cNvSpPr txBox="1">
            <a:spLocks noChangeArrowheads="1"/>
          </p:cNvSpPr>
          <p:nvPr/>
        </p:nvSpPr>
        <p:spPr bwMode="auto">
          <a:xfrm>
            <a:off x="6096000" y="3224213"/>
            <a:ext cx="2209800" cy="21240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/>
          <a:lstStyle/>
          <a:p>
            <a:pPr algn="ctr">
              <a:spcBef>
                <a:spcPct val="50000"/>
              </a:spcBef>
              <a:defRPr/>
            </a:pPr>
            <a:r>
              <a:rPr 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Al</a:t>
            </a:r>
            <a:r>
              <a:rPr lang="en-US" sz="2400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O</a:t>
            </a:r>
            <a:r>
              <a:rPr lang="en-US" sz="2400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3</a:t>
            </a:r>
            <a:endParaRPr lang="en-US" sz="24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spcBef>
                <a:spcPct val="50000"/>
              </a:spcBef>
              <a:defRPr/>
            </a:pPr>
            <a:r>
              <a:rPr 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PbO</a:t>
            </a:r>
          </a:p>
          <a:p>
            <a:pPr algn="ctr">
              <a:spcBef>
                <a:spcPct val="50000"/>
              </a:spcBef>
              <a:defRPr/>
            </a:pPr>
            <a:r>
              <a:rPr 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PbO</a:t>
            </a:r>
            <a:r>
              <a:rPr lang="en-US" sz="2400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endParaRPr lang="en-US" sz="24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spcBef>
                <a:spcPct val="50000"/>
              </a:spcBef>
              <a:defRPr/>
            </a:pPr>
            <a:r>
              <a:rPr 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ZnO</a:t>
            </a:r>
          </a:p>
        </p:txBody>
      </p:sp>
      <p:grpSp>
        <p:nvGrpSpPr>
          <p:cNvPr id="6" name="Group 27"/>
          <p:cNvGrpSpPr>
            <a:grpSpLocks/>
          </p:cNvGrpSpPr>
          <p:nvPr/>
        </p:nvGrpSpPr>
        <p:grpSpPr bwMode="auto">
          <a:xfrm>
            <a:off x="838200" y="5334000"/>
            <a:ext cx="4267200" cy="914400"/>
            <a:chOff x="528" y="3360"/>
            <a:chExt cx="2688" cy="576"/>
          </a:xfrm>
        </p:grpSpPr>
        <p:sp>
          <p:nvSpPr>
            <p:cNvPr id="52242" name="Line 21"/>
            <p:cNvSpPr>
              <a:spLocks noChangeShapeType="1"/>
            </p:cNvSpPr>
            <p:nvPr/>
          </p:nvSpPr>
          <p:spPr bwMode="auto">
            <a:xfrm flipH="1">
              <a:off x="1248" y="3360"/>
              <a:ext cx="192" cy="24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43" name="Line 22"/>
            <p:cNvSpPr>
              <a:spLocks noChangeShapeType="1"/>
            </p:cNvSpPr>
            <p:nvPr/>
          </p:nvSpPr>
          <p:spPr bwMode="auto">
            <a:xfrm flipV="1">
              <a:off x="1248" y="3360"/>
              <a:ext cx="1968" cy="24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59" name="Text Box 23"/>
            <p:cNvSpPr txBox="1">
              <a:spLocks noChangeArrowheads="1"/>
            </p:cNvSpPr>
            <p:nvPr/>
          </p:nvSpPr>
          <p:spPr bwMode="auto">
            <a:xfrm>
              <a:off x="528" y="3648"/>
              <a:ext cx="206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2400" b="1">
                  <a:solidFill>
                    <a:srgbClr val="FF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Non-metallic oxides</a:t>
              </a:r>
            </a:p>
          </p:txBody>
        </p:sp>
      </p:grpSp>
      <p:grpSp>
        <p:nvGrpSpPr>
          <p:cNvPr id="7" name="Group 28"/>
          <p:cNvGrpSpPr>
            <a:grpSpLocks/>
          </p:cNvGrpSpPr>
          <p:nvPr/>
        </p:nvGrpSpPr>
        <p:grpSpPr bwMode="auto">
          <a:xfrm>
            <a:off x="3657600" y="5334000"/>
            <a:ext cx="4876800" cy="914400"/>
            <a:chOff x="2304" y="3360"/>
            <a:chExt cx="3072" cy="576"/>
          </a:xfrm>
        </p:grpSpPr>
        <p:sp>
          <p:nvSpPr>
            <p:cNvPr id="52239" name="Line 24"/>
            <p:cNvSpPr>
              <a:spLocks noChangeShapeType="1"/>
            </p:cNvSpPr>
            <p:nvPr/>
          </p:nvSpPr>
          <p:spPr bwMode="auto">
            <a:xfrm>
              <a:off x="2304" y="3360"/>
              <a:ext cx="2304" cy="288"/>
            </a:xfrm>
            <a:prstGeom prst="line">
              <a:avLst/>
            </a:prstGeom>
            <a:noFill/>
            <a:ln w="38100">
              <a:solidFill>
                <a:srgbClr val="3333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40" name="Line 25"/>
            <p:cNvSpPr>
              <a:spLocks noChangeShapeType="1"/>
            </p:cNvSpPr>
            <p:nvPr/>
          </p:nvSpPr>
          <p:spPr bwMode="auto">
            <a:xfrm>
              <a:off x="4416" y="3360"/>
              <a:ext cx="192" cy="240"/>
            </a:xfrm>
            <a:prstGeom prst="line">
              <a:avLst/>
            </a:prstGeom>
            <a:noFill/>
            <a:ln w="38100">
              <a:solidFill>
                <a:srgbClr val="3333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62" name="Text Box 26"/>
            <p:cNvSpPr txBox="1">
              <a:spLocks noChangeArrowheads="1"/>
            </p:cNvSpPr>
            <p:nvPr/>
          </p:nvSpPr>
          <p:spPr bwMode="auto">
            <a:xfrm>
              <a:off x="3312" y="3648"/>
              <a:ext cx="206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400" b="1">
                  <a:solidFill>
                    <a:srgbClr val="3333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Metallic oxides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4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4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4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 animBg="1" autoUpdateAnimBg="0"/>
      <p:bldP spid="14350" grpId="0" animBg="1" autoUpdateAnimBg="0"/>
      <p:bldP spid="14354" grpId="0" animBg="1" autoUpdateAnimBg="0"/>
      <p:bldP spid="14355" grpId="0" animBg="1" autoUpdateAnimBg="0"/>
      <p:bldP spid="14356" grpId="0" animBg="1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4" name="Rectangle 4"/>
          <p:cNvSpPr>
            <a:spLocks noChangeArrowheads="1"/>
          </p:cNvSpPr>
          <p:nvPr/>
        </p:nvSpPr>
        <p:spPr bwMode="auto">
          <a:xfrm>
            <a:off x="228600" y="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Types of Oxides</a:t>
            </a:r>
          </a:p>
        </p:txBody>
      </p:sp>
      <p:sp>
        <p:nvSpPr>
          <p:cNvPr id="128005" name="Rectangle 5"/>
          <p:cNvSpPr>
            <a:spLocks noChangeArrowheads="1"/>
          </p:cNvSpPr>
          <p:nvPr/>
        </p:nvSpPr>
        <p:spPr bwMode="auto">
          <a:xfrm>
            <a:off x="381000" y="1066800"/>
            <a:ext cx="8382000" cy="5486400"/>
          </a:xfrm>
          <a:prstGeom prst="rect">
            <a:avLst/>
          </a:prstGeom>
          <a:solidFill>
            <a:srgbClr val="FFFFCC"/>
          </a:solidFill>
          <a:ln w="38100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28006" name="Text Box 6"/>
          <p:cNvSpPr txBox="1">
            <a:spLocks noChangeArrowheads="1"/>
          </p:cNvSpPr>
          <p:nvPr/>
        </p:nvSpPr>
        <p:spPr bwMode="auto">
          <a:xfrm>
            <a:off x="457200" y="1143000"/>
            <a:ext cx="7848600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  <a:defRPr/>
            </a:pP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Note</a:t>
            </a:r>
          </a:p>
          <a:p>
            <a:pPr marL="457200" indent="-457200">
              <a:spcBef>
                <a:spcPct val="50000"/>
              </a:spcBef>
              <a:buFontTx/>
              <a:buAutoNum type="arabicPeriod"/>
              <a:defRPr/>
            </a:pPr>
            <a:r>
              <a:rPr lang="en-US" sz="2800" u="sng">
                <a:effectLst>
                  <a:outerShdw blurRad="38100" dist="38100" dir="2700000" algn="tl">
                    <a:srgbClr val="FFFFFF"/>
                  </a:outerShdw>
                </a:effectLst>
              </a:rPr>
              <a:t>Dioxides</a:t>
            </a: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 or </a:t>
            </a:r>
            <a:r>
              <a:rPr lang="en-US" sz="2800" u="sng">
                <a:effectLst>
                  <a:outerShdw blurRad="38100" dist="38100" dir="2700000" algn="tl">
                    <a:srgbClr val="FFFFFF"/>
                  </a:outerShdw>
                </a:effectLst>
              </a:rPr>
              <a:t>polyoxides </a:t>
            </a: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of non-metals are usually acidic. E.g CO</a:t>
            </a:r>
            <a:r>
              <a:rPr lang="en-US" sz="2800" baseline="-2500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, SO</a:t>
            </a:r>
            <a:r>
              <a:rPr lang="en-US" sz="2800" baseline="-2500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, NO</a:t>
            </a:r>
            <a:r>
              <a:rPr lang="en-US" sz="2800" baseline="-2500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, SO</a:t>
            </a:r>
            <a:r>
              <a:rPr lang="en-US" sz="2800" baseline="-2500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</a:t>
            </a: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, P</a:t>
            </a:r>
            <a:r>
              <a:rPr lang="en-US" sz="2800" baseline="-25000">
                <a:effectLst>
                  <a:outerShdw blurRad="38100" dist="38100" dir="2700000" algn="tl">
                    <a:srgbClr val="FFFFFF"/>
                  </a:outerShdw>
                </a:effectLst>
              </a:rPr>
              <a:t>4</a:t>
            </a: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O</a:t>
            </a:r>
            <a:r>
              <a:rPr lang="en-US" sz="2800" baseline="-2500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10</a:t>
            </a:r>
          </a:p>
          <a:p>
            <a:pPr marL="457200" indent="-457200">
              <a:spcBef>
                <a:spcPct val="50000"/>
              </a:spcBef>
              <a:buFontTx/>
              <a:buAutoNum type="arabicPeriod"/>
              <a:defRPr/>
            </a:pPr>
            <a:r>
              <a:rPr lang="en-US" sz="2800" u="sng">
                <a:effectLst>
                  <a:outerShdw blurRad="38100" dist="38100" dir="2700000" algn="tl">
                    <a:srgbClr val="FFFFFF"/>
                  </a:outerShdw>
                </a:effectLst>
              </a:rPr>
              <a:t>Monoxides</a:t>
            </a: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 of non-metals are usually neutral. E.g CO, NO</a:t>
            </a:r>
          </a:p>
          <a:p>
            <a:pPr marL="457200" indent="-457200">
              <a:spcBef>
                <a:spcPct val="50000"/>
              </a:spcBef>
              <a:defRPr/>
            </a:pPr>
            <a:endParaRPr lang="en-US" sz="28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8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06" grpId="0" autoUpdateAnimBg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381000" y="990600"/>
            <a:ext cx="8458200" cy="5715000"/>
          </a:xfrm>
          <a:prstGeom prst="rect">
            <a:avLst/>
          </a:prstGeom>
          <a:solidFill>
            <a:srgbClr val="FFFFCC"/>
          </a:solidFill>
          <a:ln w="38100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125" name="Rectangle 3"/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7772400" cy="1143000"/>
          </a:xfrm>
        </p:spPr>
        <p:txBody>
          <a:bodyPr/>
          <a:lstStyle/>
          <a:p>
            <a:pPr algn="l" eaLnBrk="1" hangingPunct="1"/>
            <a:r>
              <a:rPr lang="en-US" smtClean="0"/>
              <a:t>Oxides</a:t>
            </a:r>
          </a:p>
        </p:txBody>
      </p:sp>
      <p:sp>
        <p:nvSpPr>
          <p:cNvPr id="13338" name="Text Box 26"/>
          <p:cNvSpPr txBox="1">
            <a:spLocks noChangeArrowheads="1"/>
          </p:cNvSpPr>
          <p:nvPr/>
        </p:nvSpPr>
        <p:spPr bwMode="auto">
          <a:xfrm>
            <a:off x="685800" y="2286000"/>
            <a:ext cx="7924800" cy="308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Examples:</a:t>
            </a:r>
          </a:p>
          <a:p>
            <a:pPr>
              <a:spcBef>
                <a:spcPct val="50000"/>
              </a:spcBef>
              <a:defRPr/>
            </a:pP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SO</a:t>
            </a:r>
            <a:r>
              <a:rPr lang="en-US" sz="2800" baseline="-25000"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 (g) + H</a:t>
            </a:r>
            <a:r>
              <a:rPr lang="en-US" sz="2800" baseline="-25000"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O (l)       </a:t>
            </a:r>
          </a:p>
          <a:p>
            <a:pPr>
              <a:spcBef>
                <a:spcPct val="50000"/>
              </a:spcBef>
              <a:defRPr/>
            </a:pP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H</a:t>
            </a:r>
            <a:r>
              <a:rPr lang="en-US" sz="2800" baseline="-25000"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2</a:t>
            </a: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SO</a:t>
            </a:r>
            <a:r>
              <a:rPr lang="en-US" sz="2800" baseline="-25000"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3</a:t>
            </a: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 (aq) sulfurous acid</a:t>
            </a:r>
            <a:endParaRPr lang="en-US" sz="280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spcBef>
                <a:spcPct val="50000"/>
              </a:spcBef>
              <a:defRPr/>
            </a:pP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CO</a:t>
            </a:r>
            <a:r>
              <a:rPr lang="en-US" sz="2800" baseline="-25000"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 (g) + H</a:t>
            </a:r>
            <a:r>
              <a:rPr lang="en-US" sz="2800" baseline="-25000"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O (l)       </a:t>
            </a:r>
          </a:p>
          <a:p>
            <a:pPr>
              <a:spcBef>
                <a:spcPct val="50000"/>
              </a:spcBef>
              <a:defRPr/>
            </a:pP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H</a:t>
            </a:r>
            <a:r>
              <a:rPr lang="en-US" sz="2800" baseline="-25000"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2</a:t>
            </a: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CO</a:t>
            </a:r>
            <a:r>
              <a:rPr lang="en-US" sz="2800" baseline="-25000"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3</a:t>
            </a: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 (aq) carbonic acid</a:t>
            </a:r>
            <a:endParaRPr lang="en-US" sz="28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graphicFrame>
        <p:nvGraphicFramePr>
          <p:cNvPr id="5122" name="Object 0"/>
          <p:cNvGraphicFramePr>
            <a:graphicFrameLocks noChangeAspect="1"/>
          </p:cNvGraphicFramePr>
          <p:nvPr/>
        </p:nvGraphicFramePr>
        <p:xfrm>
          <a:off x="3657600" y="3124200"/>
          <a:ext cx="1066800" cy="284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8" name="CS ChemDraw Drawing" r:id="rId4" imgW="497520" imgH="134640" progId="ChemDraw.Document.4.5">
                  <p:embed/>
                </p:oleObj>
              </mc:Choice>
              <mc:Fallback>
                <p:oleObj name="CS ChemDraw Drawing" r:id="rId4" imgW="497520" imgH="134640" progId="ChemDraw.Document.4.5">
                  <p:embed/>
                  <p:pic>
                    <p:nvPicPr>
                      <p:cNvPr id="0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3124200"/>
                        <a:ext cx="1066800" cy="284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3" name="Object 1"/>
          <p:cNvGraphicFramePr>
            <a:graphicFrameLocks noChangeAspect="1"/>
          </p:cNvGraphicFramePr>
          <p:nvPr/>
        </p:nvGraphicFramePr>
        <p:xfrm>
          <a:off x="3686175" y="4343400"/>
          <a:ext cx="1343025" cy="35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9" name="CS ChemDraw Drawing" r:id="rId6" imgW="497520" imgH="134640" progId="ChemDraw.Document.4.5">
                  <p:embed/>
                </p:oleObj>
              </mc:Choice>
              <mc:Fallback>
                <p:oleObj name="CS ChemDraw Drawing" r:id="rId6" imgW="497520" imgH="134640" progId="ChemDraw.Document.4.5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6175" y="4343400"/>
                        <a:ext cx="1343025" cy="358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42" name="Text Box 30"/>
          <p:cNvSpPr txBox="1">
            <a:spLocks noChangeArrowheads="1"/>
          </p:cNvSpPr>
          <p:nvPr/>
        </p:nvSpPr>
        <p:spPr bwMode="auto">
          <a:xfrm>
            <a:off x="685800" y="1295400"/>
            <a:ext cx="73152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defTabSz="457200">
              <a:spcBef>
                <a:spcPct val="50000"/>
              </a:spcBef>
              <a:defRPr/>
            </a:pPr>
            <a:r>
              <a:rPr lang="en-US" sz="2400">
                <a:effectLst>
                  <a:outerShdw blurRad="38100" dist="38100" dir="2700000" algn="tl">
                    <a:srgbClr val="FFFFFF"/>
                  </a:outerShdw>
                </a:effectLst>
              </a:rPr>
              <a:t>3.	An acidic oxide is a </a:t>
            </a:r>
            <a:r>
              <a:rPr lang="en-US" sz="2400" u="sng">
                <a:effectLst>
                  <a:outerShdw blurRad="38100" dist="38100" dir="2700000" algn="tl">
                    <a:srgbClr val="FFFFFF"/>
                  </a:outerShdw>
                </a:effectLst>
              </a:rPr>
              <a:t>non-metallic oxide</a:t>
            </a:r>
            <a:r>
              <a:rPr lang="en-US" sz="2400">
                <a:effectLst>
                  <a:outerShdw blurRad="38100" dist="38100" dir="2700000" algn="tl">
                    <a:srgbClr val="FFFFFF"/>
                  </a:outerShdw>
                </a:effectLst>
              </a:rPr>
              <a:t> which reacts with water to produce an </a:t>
            </a:r>
            <a:r>
              <a:rPr lang="en-US" sz="2400" u="sng">
                <a:effectLst>
                  <a:outerShdw blurRad="38100" dist="38100" dir="2700000" algn="tl">
                    <a:srgbClr val="FFFFFF"/>
                  </a:outerShdw>
                </a:effectLst>
              </a:rPr>
              <a:t>acid</a:t>
            </a:r>
            <a:r>
              <a:rPr lang="en-US" sz="2400">
                <a:effectLst>
                  <a:outerShdw blurRad="38100" dist="38100" dir="2700000" algn="tl">
                    <a:srgbClr val="FFFFFF"/>
                  </a:outerShdw>
                </a:effectLst>
              </a:rPr>
              <a:t>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3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3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33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33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38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6" name="Rectangle 4"/>
          <p:cNvSpPr>
            <a:spLocks noChangeArrowheads="1"/>
          </p:cNvSpPr>
          <p:nvPr/>
        </p:nvSpPr>
        <p:spPr bwMode="auto">
          <a:xfrm>
            <a:off x="381000" y="152400"/>
            <a:ext cx="8534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Definition of an acid </a:t>
            </a:r>
          </a:p>
        </p:txBody>
      </p:sp>
      <p:sp>
        <p:nvSpPr>
          <p:cNvPr id="115717" name="Rectangle 5"/>
          <p:cNvSpPr>
            <a:spLocks noChangeArrowheads="1"/>
          </p:cNvSpPr>
          <p:nvPr/>
        </p:nvSpPr>
        <p:spPr bwMode="auto">
          <a:xfrm>
            <a:off x="457200" y="1066800"/>
            <a:ext cx="8229600" cy="5334000"/>
          </a:xfrm>
          <a:prstGeom prst="rect">
            <a:avLst/>
          </a:prstGeom>
          <a:solidFill>
            <a:srgbClr val="FFFFCC"/>
          </a:solidFill>
          <a:ln w="38100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tx1"/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en-US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15718" name="Text Box 6"/>
          <p:cNvSpPr txBox="1">
            <a:spLocks noChangeArrowheads="1"/>
          </p:cNvSpPr>
          <p:nvPr/>
        </p:nvSpPr>
        <p:spPr bwMode="auto">
          <a:xfrm>
            <a:off x="533400" y="1219200"/>
            <a:ext cx="7848600" cy="264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/>
              <a:t>An acid is a substance that produces </a:t>
            </a:r>
            <a:r>
              <a:rPr lang="en-US" sz="2400" b="1" u="sng"/>
              <a:t>hydrogen ions (H</a:t>
            </a:r>
            <a:r>
              <a:rPr lang="en-US" sz="2400" b="1" u="sng" baseline="30000"/>
              <a:t>+</a:t>
            </a:r>
            <a:r>
              <a:rPr lang="en-US" sz="2400" b="1" u="sng"/>
              <a:t>)</a:t>
            </a:r>
            <a:r>
              <a:rPr lang="en-US" sz="2400" b="1"/>
              <a:t> as the only positive ions in </a:t>
            </a:r>
            <a:r>
              <a:rPr lang="en-US" sz="2400" b="1" u="sng"/>
              <a:t>water</a:t>
            </a:r>
            <a:r>
              <a:rPr lang="en-US" sz="2400" b="1"/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b="1"/>
              <a:t>The properties and reactions of acids are due to these </a:t>
            </a:r>
            <a:r>
              <a:rPr lang="en-US" sz="2400" b="1" u="sng"/>
              <a:t>hydrogen ions</a:t>
            </a:r>
            <a:r>
              <a:rPr lang="en-US" sz="2400" b="1"/>
              <a:t>. 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b="1"/>
              <a:t>Hence acids only have acid properties when dissolved in </a:t>
            </a:r>
            <a:r>
              <a:rPr lang="en-US" sz="2400" b="1" u="sng"/>
              <a:t>water</a:t>
            </a:r>
            <a:r>
              <a:rPr lang="en-US" sz="2400" b="1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57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57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57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18" grpId="0" build="p" autoUpdateAnimBg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381000" y="914400"/>
            <a:ext cx="8305800" cy="5715000"/>
          </a:xfrm>
          <a:prstGeom prst="rect">
            <a:avLst/>
          </a:prstGeom>
          <a:solidFill>
            <a:srgbClr val="FFFFCC"/>
          </a:solidFill>
          <a:ln w="38100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304800" y="0"/>
            <a:ext cx="7772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Oxides</a:t>
            </a:r>
          </a:p>
        </p:txBody>
      </p:sp>
      <p:sp>
        <p:nvSpPr>
          <p:cNvPr id="56324" name="Text Box 4"/>
          <p:cNvSpPr txBox="1">
            <a:spLocks noChangeArrowheads="1"/>
          </p:cNvSpPr>
          <p:nvPr/>
        </p:nvSpPr>
        <p:spPr bwMode="auto">
          <a:xfrm>
            <a:off x="609600" y="1066800"/>
            <a:ext cx="3962400" cy="57943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200"/>
              <a:t>Acidic Oxides</a:t>
            </a:r>
          </a:p>
        </p:txBody>
      </p:sp>
      <p:sp>
        <p:nvSpPr>
          <p:cNvPr id="56326" name="Text Box 6"/>
          <p:cNvSpPr txBox="1">
            <a:spLocks noChangeArrowheads="1"/>
          </p:cNvSpPr>
          <p:nvPr/>
        </p:nvSpPr>
        <p:spPr bwMode="auto">
          <a:xfrm>
            <a:off x="609600" y="1752600"/>
            <a:ext cx="7848600" cy="479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Acidic oxide reacts with alkalis to form a salt and water.</a:t>
            </a:r>
          </a:p>
          <a:p>
            <a:pPr>
              <a:spcBef>
                <a:spcPct val="50000"/>
              </a:spcBef>
              <a:defRPr/>
            </a:pP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Example:</a:t>
            </a:r>
          </a:p>
          <a:p>
            <a:pPr>
              <a:spcBef>
                <a:spcPct val="50000"/>
              </a:spcBef>
              <a:defRPr/>
            </a:pP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CO</a:t>
            </a:r>
            <a:r>
              <a:rPr lang="en-US" sz="2800" baseline="-25000"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 (g) + 2NaOH (aq) </a:t>
            </a:r>
          </a:p>
          <a:p>
            <a:pPr>
              <a:spcBef>
                <a:spcPct val="50000"/>
              </a:spcBef>
              <a:buFont typeface="Symbol" pitchFamily="18" charset="2"/>
              <a:buChar char="®"/>
              <a:defRPr/>
            </a:pP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Na</a:t>
            </a:r>
            <a:r>
              <a:rPr lang="en-US" sz="2800" baseline="-25000"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2</a:t>
            </a: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CO</a:t>
            </a:r>
            <a:r>
              <a:rPr lang="en-US" sz="2800" baseline="-25000"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3</a:t>
            </a: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(aq) + H</a:t>
            </a:r>
            <a:r>
              <a:rPr lang="en-US" sz="2800" baseline="-25000"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2</a:t>
            </a: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O (l)  </a:t>
            </a:r>
          </a:p>
          <a:p>
            <a:pPr>
              <a:spcBef>
                <a:spcPct val="50000"/>
              </a:spcBef>
              <a:buFont typeface="Symbol" pitchFamily="18" charset="2"/>
              <a:buNone/>
              <a:defRPr/>
            </a:pP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SO</a:t>
            </a:r>
            <a:r>
              <a:rPr lang="en-US" sz="2800" baseline="-25000"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2</a:t>
            </a: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 (g) + 2NaOH </a:t>
            </a:r>
          </a:p>
          <a:p>
            <a:pPr>
              <a:spcBef>
                <a:spcPct val="50000"/>
              </a:spcBef>
              <a:buFont typeface="Symbol" pitchFamily="18" charset="2"/>
              <a:buNone/>
              <a:defRPr/>
            </a:pP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 Na</a:t>
            </a:r>
            <a:r>
              <a:rPr lang="en-US" sz="2800" baseline="-25000"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2</a:t>
            </a: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SO</a:t>
            </a:r>
            <a:r>
              <a:rPr lang="en-US" sz="2800" baseline="-25000"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3</a:t>
            </a: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 (aq) + H</a:t>
            </a:r>
            <a:r>
              <a:rPr lang="en-US" sz="2800" baseline="-25000"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2</a:t>
            </a: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O (l)</a:t>
            </a:r>
          </a:p>
          <a:p>
            <a:pPr>
              <a:spcBef>
                <a:spcPct val="50000"/>
              </a:spcBef>
              <a:defRPr/>
            </a:pP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			</a:t>
            </a:r>
            <a:endParaRPr lang="en-US" sz="28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63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63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63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63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63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63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63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6" grpId="0" build="p" autoUpdateAnimBg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457200" y="1066800"/>
            <a:ext cx="8229600" cy="5334000"/>
          </a:xfrm>
          <a:prstGeom prst="rect">
            <a:avLst/>
          </a:prstGeom>
          <a:solidFill>
            <a:srgbClr val="FFFFCC"/>
          </a:solidFill>
          <a:ln w="38100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7772400" cy="1143000"/>
          </a:xfrm>
        </p:spPr>
        <p:txBody>
          <a:bodyPr/>
          <a:lstStyle/>
          <a:p>
            <a:pPr algn="l" eaLnBrk="1" hangingPunct="1"/>
            <a:r>
              <a:rPr lang="en-US" smtClean="0"/>
              <a:t>Oxides</a:t>
            </a:r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3200400" y="1447800"/>
            <a:ext cx="3352800" cy="519113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Few Basic oxides</a:t>
            </a:r>
          </a:p>
        </p:txBody>
      </p:sp>
      <p:grpSp>
        <p:nvGrpSpPr>
          <p:cNvPr id="55301" name="Group 11"/>
          <p:cNvGrpSpPr>
            <a:grpSpLocks/>
          </p:cNvGrpSpPr>
          <p:nvPr/>
        </p:nvGrpSpPr>
        <p:grpSpPr bwMode="auto">
          <a:xfrm>
            <a:off x="4343400" y="2133600"/>
            <a:ext cx="3810000" cy="609600"/>
            <a:chOff x="2688" y="1920"/>
            <a:chExt cx="2400" cy="384"/>
          </a:xfrm>
        </p:grpSpPr>
        <p:sp>
          <p:nvSpPr>
            <p:cNvPr id="19463" name="AutoShape 7"/>
            <p:cNvSpPr>
              <a:spLocks noChangeArrowheads="1"/>
            </p:cNvSpPr>
            <p:nvPr/>
          </p:nvSpPr>
          <p:spPr bwMode="auto">
            <a:xfrm>
              <a:off x="2688" y="1920"/>
              <a:ext cx="192" cy="384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55307" name="Text Box 8"/>
            <p:cNvSpPr txBox="1">
              <a:spLocks noChangeArrowheads="1"/>
            </p:cNvSpPr>
            <p:nvPr/>
          </p:nvSpPr>
          <p:spPr bwMode="auto">
            <a:xfrm>
              <a:off x="2976" y="2016"/>
              <a:ext cx="21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/>
                <a:t>Addition of water</a:t>
              </a:r>
            </a:p>
          </p:txBody>
        </p:sp>
      </p:grpSp>
      <p:sp>
        <p:nvSpPr>
          <p:cNvPr id="19466" name="Text Box 10"/>
          <p:cNvSpPr txBox="1">
            <a:spLocks noChangeArrowheads="1"/>
          </p:cNvSpPr>
          <p:nvPr/>
        </p:nvSpPr>
        <p:spPr bwMode="auto">
          <a:xfrm>
            <a:off x="3581400" y="2971800"/>
            <a:ext cx="2209800" cy="579438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200" b="1">
                <a:effectLst>
                  <a:outerShdw blurRad="38100" dist="38100" dir="2700000" algn="tl">
                    <a:srgbClr val="FFFFFF"/>
                  </a:outerShdw>
                </a:effectLst>
              </a:rPr>
              <a:t>ALKALI</a:t>
            </a:r>
          </a:p>
        </p:txBody>
      </p:sp>
      <p:sp>
        <p:nvSpPr>
          <p:cNvPr id="19469" name="Text Box 13"/>
          <p:cNvSpPr txBox="1">
            <a:spLocks noChangeArrowheads="1"/>
          </p:cNvSpPr>
          <p:nvPr/>
        </p:nvSpPr>
        <p:spPr bwMode="auto">
          <a:xfrm>
            <a:off x="609600" y="3962400"/>
            <a:ext cx="7848600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Examples:</a:t>
            </a:r>
          </a:p>
          <a:p>
            <a:pPr>
              <a:spcBef>
                <a:spcPct val="50000"/>
              </a:spcBef>
              <a:defRPr/>
            </a:pP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Na</a:t>
            </a:r>
            <a:r>
              <a:rPr lang="en-US" sz="2800" baseline="-25000"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O (s)  +  H</a:t>
            </a:r>
            <a:r>
              <a:rPr lang="en-US" sz="2800" baseline="-25000"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O (l) </a:t>
            </a: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 2NaOH (aq)</a:t>
            </a:r>
          </a:p>
          <a:p>
            <a:pPr>
              <a:spcBef>
                <a:spcPct val="50000"/>
              </a:spcBef>
              <a:defRPr/>
            </a:pP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CaO  (s) +  H</a:t>
            </a:r>
            <a:r>
              <a:rPr lang="en-US" sz="2800" baseline="-25000"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2</a:t>
            </a: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O (l) Ca(OH)</a:t>
            </a:r>
            <a:r>
              <a:rPr lang="en-US" sz="2800" baseline="-25000"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2</a:t>
            </a: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 (aq)				   	</a:t>
            </a:r>
          </a:p>
        </p:txBody>
      </p:sp>
      <p:sp>
        <p:nvSpPr>
          <p:cNvPr id="19470" name="Text Box 14"/>
          <p:cNvSpPr txBox="1">
            <a:spLocks noChangeArrowheads="1"/>
          </p:cNvSpPr>
          <p:nvPr/>
        </p:nvSpPr>
        <p:spPr bwMode="auto">
          <a:xfrm>
            <a:off x="3108325" y="5761038"/>
            <a:ext cx="2428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sz="2400">
                <a:solidFill>
                  <a:srgbClr val="FF3300"/>
                </a:solidFill>
              </a:rPr>
              <a:t>Partially soluble</a:t>
            </a:r>
          </a:p>
        </p:txBody>
      </p:sp>
      <p:sp>
        <p:nvSpPr>
          <p:cNvPr id="19471" name="Text Box 15"/>
          <p:cNvSpPr txBox="1">
            <a:spLocks noChangeArrowheads="1"/>
          </p:cNvSpPr>
          <p:nvPr/>
        </p:nvSpPr>
        <p:spPr bwMode="auto">
          <a:xfrm>
            <a:off x="1371600" y="1371600"/>
            <a:ext cx="1066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>
                <a:effectLst>
                  <a:outerShdw blurRad="38100" dist="38100" dir="2700000" algn="tl">
                    <a:srgbClr val="FFFFFF"/>
                  </a:outerShdw>
                </a:effectLst>
              </a:rPr>
              <a:t>5.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9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9" grpId="0" autoUpdateAnimBg="0"/>
      <p:bldP spid="19470" grpId="0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457200" y="1066800"/>
            <a:ext cx="8229600" cy="5334000"/>
          </a:xfrm>
          <a:prstGeom prst="rect">
            <a:avLst/>
          </a:prstGeom>
          <a:solidFill>
            <a:srgbClr val="FFFFCC"/>
          </a:solidFill>
          <a:ln w="38100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7772400" cy="1143000"/>
          </a:xfrm>
        </p:spPr>
        <p:txBody>
          <a:bodyPr/>
          <a:lstStyle/>
          <a:p>
            <a:pPr algn="l" eaLnBrk="1" hangingPunct="1"/>
            <a:r>
              <a:rPr lang="en-US" smtClean="0"/>
              <a:t>Oxides</a:t>
            </a:r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990600" y="1295400"/>
            <a:ext cx="4724400" cy="57943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200"/>
              <a:t>6.  Amphoteric oxides</a:t>
            </a:r>
          </a:p>
        </p:txBody>
      </p:sp>
      <p:sp>
        <p:nvSpPr>
          <p:cNvPr id="21516" name="Text Box 12"/>
          <p:cNvSpPr txBox="1">
            <a:spLocks noChangeArrowheads="1"/>
          </p:cNvSpPr>
          <p:nvPr/>
        </p:nvSpPr>
        <p:spPr bwMode="auto">
          <a:xfrm>
            <a:off x="1447800" y="2286000"/>
            <a:ext cx="6096000" cy="2014538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-</a:t>
            </a:r>
            <a:r>
              <a:rPr lang="en-US" sz="28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react with both acid</a:t>
            </a: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 and </a:t>
            </a:r>
            <a:r>
              <a:rPr lang="en-US" sz="28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alkali</a:t>
            </a: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 to produce a </a:t>
            </a:r>
            <a:r>
              <a:rPr lang="en-US" sz="2800" u="sng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salt </a:t>
            </a:r>
            <a:r>
              <a:rPr lang="en-US" sz="2800" u="sng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and water only</a:t>
            </a:r>
            <a:r>
              <a:rPr lang="en-US" sz="2800" u="sng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</a:p>
          <a:p>
            <a:pPr>
              <a:spcBef>
                <a:spcPct val="50000"/>
              </a:spcBef>
              <a:defRPr/>
            </a:pP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-oxides which have </a:t>
            </a:r>
            <a:r>
              <a:rPr lang="en-US" sz="280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both</a:t>
            </a: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 acidic and basic properties</a:t>
            </a:r>
          </a:p>
        </p:txBody>
      </p:sp>
      <p:sp>
        <p:nvSpPr>
          <p:cNvPr id="21517" name="Text Box 13"/>
          <p:cNvSpPr txBox="1">
            <a:spLocks noChangeArrowheads="1"/>
          </p:cNvSpPr>
          <p:nvPr/>
        </p:nvSpPr>
        <p:spPr bwMode="auto">
          <a:xfrm>
            <a:off x="762000" y="4648200"/>
            <a:ext cx="76962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E.g. </a:t>
            </a:r>
            <a:b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 ZnO, Al</a:t>
            </a:r>
            <a:r>
              <a:rPr lang="en-US" sz="2800" baseline="-25000"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O</a:t>
            </a:r>
            <a:r>
              <a:rPr lang="en-US" sz="2800" baseline="-25000">
                <a:effectLst>
                  <a:outerShdw blurRad="38100" dist="38100" dir="2700000" algn="tl">
                    <a:srgbClr val="FFFFFF"/>
                  </a:outerShdw>
                </a:effectLst>
              </a:rPr>
              <a:t>3</a:t>
            </a: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, PbO </a:t>
            </a:r>
            <a:r>
              <a:rPr lang="en-US" sz="280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(Remember ZAP)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1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6" grpId="0" animBg="1" autoUpdateAnimBg="0"/>
      <p:bldP spid="21517" grpId="0" autoUpdateAnimBg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457200" y="1066800"/>
            <a:ext cx="8229600" cy="5334000"/>
          </a:xfrm>
          <a:prstGeom prst="rect">
            <a:avLst/>
          </a:prstGeom>
          <a:solidFill>
            <a:srgbClr val="FFFFCC"/>
          </a:solidFill>
          <a:ln w="38100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7772400" cy="1143000"/>
          </a:xfrm>
        </p:spPr>
        <p:txBody>
          <a:bodyPr/>
          <a:lstStyle/>
          <a:p>
            <a:pPr algn="l" eaLnBrk="1" hangingPunct="1"/>
            <a:r>
              <a:rPr lang="en-US" smtClean="0"/>
              <a:t>Oxides</a:t>
            </a:r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685800" y="1295400"/>
            <a:ext cx="3962400" cy="57943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200"/>
              <a:t>Amphoteric oxides</a:t>
            </a:r>
          </a:p>
        </p:txBody>
      </p:sp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685800" y="2133600"/>
            <a:ext cx="7848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E.g.  ZnO</a:t>
            </a:r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685800" y="2895600"/>
            <a:ext cx="7848600" cy="3294063"/>
            <a:chOff x="432" y="1824"/>
            <a:chExt cx="4944" cy="2075"/>
          </a:xfrm>
        </p:grpSpPr>
        <p:grpSp>
          <p:nvGrpSpPr>
            <p:cNvPr id="57351" name="Group 16"/>
            <p:cNvGrpSpPr>
              <a:grpSpLocks/>
            </p:cNvGrpSpPr>
            <p:nvPr/>
          </p:nvGrpSpPr>
          <p:grpSpPr bwMode="auto">
            <a:xfrm>
              <a:off x="432" y="1824"/>
              <a:ext cx="4944" cy="1479"/>
              <a:chOff x="432" y="1824"/>
              <a:chExt cx="4944" cy="1479"/>
            </a:xfrm>
          </p:grpSpPr>
          <p:sp>
            <p:nvSpPr>
              <p:cNvPr id="27653" name="Text Box 5"/>
              <p:cNvSpPr txBox="1">
                <a:spLocks noChangeArrowheads="1"/>
              </p:cNvSpPr>
              <p:nvPr/>
            </p:nvSpPr>
            <p:spPr bwMode="auto">
              <a:xfrm>
                <a:off x="432" y="1824"/>
                <a:ext cx="2832" cy="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sz="2800" b="1">
                    <a:solidFill>
                      <a:srgbClr val="FF33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As a base</a:t>
                </a:r>
              </a:p>
            </p:txBody>
          </p:sp>
          <p:grpSp>
            <p:nvGrpSpPr>
              <p:cNvPr id="57359" name="Group 7"/>
              <p:cNvGrpSpPr>
                <a:grpSpLocks/>
              </p:cNvGrpSpPr>
              <p:nvPr/>
            </p:nvGrpSpPr>
            <p:grpSpPr bwMode="auto">
              <a:xfrm>
                <a:off x="432" y="2304"/>
                <a:ext cx="4944" cy="999"/>
                <a:chOff x="432" y="2304"/>
                <a:chExt cx="4944" cy="999"/>
              </a:xfrm>
            </p:grpSpPr>
            <p:sp>
              <p:nvSpPr>
                <p:cNvPr id="27656" name="Text Box 8"/>
                <p:cNvSpPr txBox="1">
                  <a:spLocks noChangeArrowheads="1"/>
                </p:cNvSpPr>
                <p:nvPr/>
              </p:nvSpPr>
              <p:spPr bwMode="auto">
                <a:xfrm>
                  <a:off x="480" y="2304"/>
                  <a:ext cx="4896" cy="59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  <a:defRPr/>
                  </a:pPr>
                  <a:r>
                    <a:rPr lang="en-US" sz="2800"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    zinc +   hydrochloric -&gt;    zinc     +   water</a:t>
                  </a:r>
                  <a:br>
                    <a:rPr lang="en-US" sz="2800"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</a:br>
                  <a:r>
                    <a:rPr lang="en-US" sz="2800"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   oxide           acid            chloride</a:t>
                  </a:r>
                </a:p>
              </p:txBody>
            </p:sp>
            <p:sp>
              <p:nvSpPr>
                <p:cNvPr id="27657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432" y="2976"/>
                  <a:ext cx="4896" cy="32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  <a:defRPr/>
                  </a:pPr>
                  <a:r>
                    <a:rPr lang="en-US" sz="2800"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  ZnO (s)  + 2HCl (aq) -&gt; ZnCl</a:t>
                  </a:r>
                  <a:r>
                    <a:rPr lang="en-US" sz="2800" baseline="-25000"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2</a:t>
                  </a:r>
                  <a:r>
                    <a:rPr lang="en-US" sz="2800"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 (aq)+ H</a:t>
                  </a:r>
                  <a:r>
                    <a:rPr lang="en-US" sz="2800" baseline="-25000"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2</a:t>
                  </a:r>
                  <a:r>
                    <a:rPr lang="en-US" sz="2800"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O(l)</a:t>
                  </a:r>
                </a:p>
              </p:txBody>
            </p:sp>
          </p:grpSp>
        </p:grpSp>
        <p:grpSp>
          <p:nvGrpSpPr>
            <p:cNvPr id="57352" name="Group 10"/>
            <p:cNvGrpSpPr>
              <a:grpSpLocks/>
            </p:cNvGrpSpPr>
            <p:nvPr/>
          </p:nvGrpSpPr>
          <p:grpSpPr bwMode="auto">
            <a:xfrm>
              <a:off x="1680" y="3312"/>
              <a:ext cx="912" cy="587"/>
              <a:chOff x="1680" y="2640"/>
              <a:chExt cx="912" cy="868"/>
            </a:xfrm>
          </p:grpSpPr>
          <p:sp>
            <p:nvSpPr>
              <p:cNvPr id="57356" name="Line 11"/>
              <p:cNvSpPr>
                <a:spLocks noChangeShapeType="1"/>
              </p:cNvSpPr>
              <p:nvPr/>
            </p:nvSpPr>
            <p:spPr bwMode="auto">
              <a:xfrm>
                <a:off x="2112" y="2640"/>
                <a:ext cx="0" cy="384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357" name="Text Box 12"/>
              <p:cNvSpPr txBox="1">
                <a:spLocks noChangeArrowheads="1"/>
              </p:cNvSpPr>
              <p:nvPr/>
            </p:nvSpPr>
            <p:spPr bwMode="auto">
              <a:xfrm>
                <a:off x="1680" y="3024"/>
                <a:ext cx="912" cy="4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Comic Sans MS" pitchFamily="66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Comic Sans MS" pitchFamily="66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Comic Sans MS" pitchFamily="66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Comic Sans MS" pitchFamily="66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Comic Sans MS" pitchFamily="66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omic Sans MS" pitchFamily="66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omic Sans MS" pitchFamily="66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omic Sans MS" pitchFamily="66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omic Sans MS" pitchFamily="66" charset="0"/>
                    <a:ea typeface="新細明體" pitchFamily="18" charset="-12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sz="2800">
                    <a:solidFill>
                      <a:srgbClr val="FF3300"/>
                    </a:solidFill>
                  </a:rPr>
                  <a:t>acid</a:t>
                </a:r>
              </a:p>
            </p:txBody>
          </p:sp>
        </p:grpSp>
        <p:grpSp>
          <p:nvGrpSpPr>
            <p:cNvPr id="57353" name="Group 13"/>
            <p:cNvGrpSpPr>
              <a:grpSpLocks/>
            </p:cNvGrpSpPr>
            <p:nvPr/>
          </p:nvGrpSpPr>
          <p:grpSpPr bwMode="auto">
            <a:xfrm>
              <a:off x="432" y="3264"/>
              <a:ext cx="960" cy="633"/>
              <a:chOff x="432" y="2640"/>
              <a:chExt cx="960" cy="794"/>
            </a:xfrm>
          </p:grpSpPr>
          <p:sp>
            <p:nvSpPr>
              <p:cNvPr id="57354" name="Line 14"/>
              <p:cNvSpPr>
                <a:spLocks noChangeShapeType="1"/>
              </p:cNvSpPr>
              <p:nvPr/>
            </p:nvSpPr>
            <p:spPr bwMode="auto">
              <a:xfrm>
                <a:off x="912" y="2640"/>
                <a:ext cx="0" cy="384"/>
              </a:xfrm>
              <a:prstGeom prst="line">
                <a:avLst/>
              </a:prstGeom>
              <a:noFill/>
              <a:ln w="38100">
                <a:solidFill>
                  <a:srgbClr val="3333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355" name="Text Box 15"/>
              <p:cNvSpPr txBox="1">
                <a:spLocks noChangeArrowheads="1"/>
              </p:cNvSpPr>
              <p:nvPr/>
            </p:nvSpPr>
            <p:spPr bwMode="auto">
              <a:xfrm>
                <a:off x="432" y="3024"/>
                <a:ext cx="960" cy="4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Comic Sans MS" pitchFamily="66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Comic Sans MS" pitchFamily="66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Comic Sans MS" pitchFamily="66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Comic Sans MS" pitchFamily="66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Comic Sans MS" pitchFamily="66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omic Sans MS" pitchFamily="66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omic Sans MS" pitchFamily="66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omic Sans MS" pitchFamily="66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omic Sans MS" pitchFamily="66" charset="0"/>
                    <a:ea typeface="新細明體" pitchFamily="18" charset="-12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sz="2800">
                    <a:solidFill>
                      <a:srgbClr val="3333FF"/>
                    </a:solidFill>
                  </a:rPr>
                  <a:t>base</a:t>
                </a:r>
              </a:p>
            </p:txBody>
          </p:sp>
        </p:grp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4" grpId="0" autoUpdateAnimBg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457200" y="1066800"/>
            <a:ext cx="8229600" cy="5334000"/>
          </a:xfrm>
          <a:prstGeom prst="rect">
            <a:avLst/>
          </a:prstGeom>
          <a:solidFill>
            <a:srgbClr val="FFFFCC"/>
          </a:solidFill>
          <a:ln w="38100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tx1"/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7772400" cy="1143000"/>
          </a:xfrm>
        </p:spPr>
        <p:txBody>
          <a:bodyPr/>
          <a:lstStyle/>
          <a:p>
            <a:pPr algn="l" eaLnBrk="1" hangingPunct="1"/>
            <a:r>
              <a:rPr lang="en-US" smtClean="0"/>
              <a:t>Oxides</a:t>
            </a:r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685800" y="1295400"/>
            <a:ext cx="3962400" cy="57943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200"/>
              <a:t>Amphoteric oxides</a:t>
            </a:r>
          </a:p>
        </p:txBody>
      </p:sp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685800" y="2133600"/>
            <a:ext cx="7848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E.g.  ZnO</a:t>
            </a:r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381000" y="2895600"/>
            <a:ext cx="8305800" cy="3294063"/>
            <a:chOff x="240" y="1824"/>
            <a:chExt cx="5232" cy="2075"/>
          </a:xfrm>
        </p:grpSpPr>
        <p:grpSp>
          <p:nvGrpSpPr>
            <p:cNvPr id="58378" name="Group 8"/>
            <p:cNvGrpSpPr>
              <a:grpSpLocks/>
            </p:cNvGrpSpPr>
            <p:nvPr/>
          </p:nvGrpSpPr>
          <p:grpSpPr bwMode="auto">
            <a:xfrm>
              <a:off x="432" y="3312"/>
              <a:ext cx="912" cy="587"/>
              <a:chOff x="1680" y="2640"/>
              <a:chExt cx="912" cy="868"/>
            </a:xfrm>
          </p:grpSpPr>
          <p:sp>
            <p:nvSpPr>
              <p:cNvPr id="58385" name="Line 9"/>
              <p:cNvSpPr>
                <a:spLocks noChangeShapeType="1"/>
              </p:cNvSpPr>
              <p:nvPr/>
            </p:nvSpPr>
            <p:spPr bwMode="auto">
              <a:xfrm>
                <a:off x="2112" y="2640"/>
                <a:ext cx="0" cy="384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386" name="Text Box 10"/>
              <p:cNvSpPr txBox="1">
                <a:spLocks noChangeArrowheads="1"/>
              </p:cNvSpPr>
              <p:nvPr/>
            </p:nvSpPr>
            <p:spPr bwMode="auto">
              <a:xfrm>
                <a:off x="1680" y="3024"/>
                <a:ext cx="912" cy="4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Comic Sans MS" pitchFamily="66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Comic Sans MS" pitchFamily="66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Comic Sans MS" pitchFamily="66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Comic Sans MS" pitchFamily="66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Comic Sans MS" pitchFamily="66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omic Sans MS" pitchFamily="66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omic Sans MS" pitchFamily="66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omic Sans MS" pitchFamily="66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omic Sans MS" pitchFamily="66" charset="0"/>
                    <a:ea typeface="新細明體" pitchFamily="18" charset="-12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sz="2800">
                    <a:solidFill>
                      <a:srgbClr val="FF3300"/>
                    </a:solidFill>
                  </a:rPr>
                  <a:t>acid</a:t>
                </a:r>
              </a:p>
            </p:txBody>
          </p:sp>
        </p:grpSp>
        <p:grpSp>
          <p:nvGrpSpPr>
            <p:cNvPr id="58379" name="Group 11"/>
            <p:cNvGrpSpPr>
              <a:grpSpLocks/>
            </p:cNvGrpSpPr>
            <p:nvPr/>
          </p:nvGrpSpPr>
          <p:grpSpPr bwMode="auto">
            <a:xfrm>
              <a:off x="1488" y="3264"/>
              <a:ext cx="960" cy="633"/>
              <a:chOff x="432" y="2640"/>
              <a:chExt cx="960" cy="794"/>
            </a:xfrm>
          </p:grpSpPr>
          <p:sp>
            <p:nvSpPr>
              <p:cNvPr id="58383" name="Line 12"/>
              <p:cNvSpPr>
                <a:spLocks noChangeShapeType="1"/>
              </p:cNvSpPr>
              <p:nvPr/>
            </p:nvSpPr>
            <p:spPr bwMode="auto">
              <a:xfrm>
                <a:off x="912" y="2640"/>
                <a:ext cx="0" cy="384"/>
              </a:xfrm>
              <a:prstGeom prst="line">
                <a:avLst/>
              </a:prstGeom>
              <a:noFill/>
              <a:ln w="38100">
                <a:solidFill>
                  <a:srgbClr val="3333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384" name="Text Box 13"/>
              <p:cNvSpPr txBox="1">
                <a:spLocks noChangeArrowheads="1"/>
              </p:cNvSpPr>
              <p:nvPr/>
            </p:nvSpPr>
            <p:spPr bwMode="auto">
              <a:xfrm>
                <a:off x="432" y="3024"/>
                <a:ext cx="960" cy="4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Comic Sans MS" pitchFamily="66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Comic Sans MS" pitchFamily="66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Comic Sans MS" pitchFamily="66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Comic Sans MS" pitchFamily="66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Comic Sans MS" pitchFamily="66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omic Sans MS" pitchFamily="66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omic Sans MS" pitchFamily="66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omic Sans MS" pitchFamily="66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omic Sans MS" pitchFamily="66" charset="0"/>
                    <a:ea typeface="新細明體" pitchFamily="18" charset="-12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sz="2800">
                    <a:solidFill>
                      <a:srgbClr val="3333FF"/>
                    </a:solidFill>
                  </a:rPr>
                  <a:t>alkali</a:t>
                </a:r>
              </a:p>
            </p:txBody>
          </p:sp>
        </p:grpSp>
        <p:sp>
          <p:nvSpPr>
            <p:cNvPr id="26629" name="Text Box 5"/>
            <p:cNvSpPr txBox="1">
              <a:spLocks noChangeArrowheads="1"/>
            </p:cNvSpPr>
            <p:nvPr/>
          </p:nvSpPr>
          <p:spPr bwMode="auto">
            <a:xfrm>
              <a:off x="432" y="1824"/>
              <a:ext cx="2832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2800" b="1">
                  <a:solidFill>
                    <a:srgbClr val="FF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As an acid</a:t>
              </a:r>
            </a:p>
          </p:txBody>
        </p:sp>
        <p:sp>
          <p:nvSpPr>
            <p:cNvPr id="26631" name="Text Box 7"/>
            <p:cNvSpPr txBox="1">
              <a:spLocks noChangeArrowheads="1"/>
            </p:cNvSpPr>
            <p:nvPr/>
          </p:nvSpPr>
          <p:spPr bwMode="auto">
            <a:xfrm>
              <a:off x="480" y="2304"/>
              <a:ext cx="4896" cy="5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280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   zinc +         sodium  -&gt;     sodium +  water </a:t>
              </a:r>
              <a:br>
                <a:rPr lang="en-US" sz="2800">
                  <a:effectLst>
                    <a:outerShdw blurRad="38100" dist="38100" dir="2700000" algn="tl">
                      <a:srgbClr val="FFFFFF"/>
                    </a:outerShdw>
                  </a:effectLst>
                </a:rPr>
              </a:br>
              <a:r>
                <a:rPr lang="en-US" sz="280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   oxide       hydroxide       zincate</a:t>
              </a:r>
            </a:p>
          </p:txBody>
        </p:sp>
        <p:sp>
          <p:nvSpPr>
            <p:cNvPr id="26638" name="Text Box 14"/>
            <p:cNvSpPr txBox="1">
              <a:spLocks noChangeArrowheads="1"/>
            </p:cNvSpPr>
            <p:nvPr/>
          </p:nvSpPr>
          <p:spPr bwMode="auto">
            <a:xfrm>
              <a:off x="240" y="2976"/>
              <a:ext cx="523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240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      ZnO(s) + 2NaOH(aq) -&gt;  Na</a:t>
              </a:r>
              <a:r>
                <a:rPr lang="en-US" sz="2400" baseline="-2500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2</a:t>
              </a:r>
              <a:r>
                <a:rPr lang="en-US" sz="240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ZnO</a:t>
              </a:r>
              <a:r>
                <a:rPr lang="en-US" sz="2400" baseline="-2500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2</a:t>
              </a:r>
              <a:r>
                <a:rPr lang="en-US" sz="240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(aq) + H</a:t>
              </a:r>
              <a:r>
                <a:rPr lang="en-US" sz="2400" baseline="-2500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2</a:t>
              </a:r>
              <a:r>
                <a:rPr lang="en-US" sz="240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O(l) </a:t>
              </a:r>
            </a:p>
          </p:txBody>
        </p:sp>
      </p:grpSp>
      <p:grpSp>
        <p:nvGrpSpPr>
          <p:cNvPr id="5" name="Group 31"/>
          <p:cNvGrpSpPr>
            <a:grpSpLocks/>
          </p:cNvGrpSpPr>
          <p:nvPr/>
        </p:nvGrpSpPr>
        <p:grpSpPr bwMode="auto">
          <a:xfrm>
            <a:off x="4556125" y="5181600"/>
            <a:ext cx="2814638" cy="884238"/>
            <a:chOff x="2870" y="3264"/>
            <a:chExt cx="1773" cy="557"/>
          </a:xfrm>
        </p:grpSpPr>
        <p:sp>
          <p:nvSpPr>
            <p:cNvPr id="58376" name="Line 28"/>
            <p:cNvSpPr>
              <a:spLocks noChangeShapeType="1"/>
            </p:cNvSpPr>
            <p:nvPr/>
          </p:nvSpPr>
          <p:spPr bwMode="auto">
            <a:xfrm>
              <a:off x="3216" y="3264"/>
              <a:ext cx="0" cy="288"/>
            </a:xfrm>
            <a:prstGeom prst="lin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377" name="Text Box 30"/>
            <p:cNvSpPr txBox="1">
              <a:spLocks noChangeArrowheads="1"/>
            </p:cNvSpPr>
            <p:nvPr/>
          </p:nvSpPr>
          <p:spPr bwMode="auto">
            <a:xfrm>
              <a:off x="2870" y="3533"/>
              <a:ext cx="177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9pPr>
            </a:lstStyle>
            <a:p>
              <a:pPr eaLnBrk="1" hangingPunct="1"/>
              <a:r>
                <a:rPr lang="en-US" sz="2400">
                  <a:solidFill>
                    <a:srgbClr val="FF3300"/>
                  </a:solidFill>
                </a:rPr>
                <a:t>Colourless solution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457200" y="1143000"/>
            <a:ext cx="8229600" cy="5334000"/>
          </a:xfrm>
          <a:prstGeom prst="rect">
            <a:avLst/>
          </a:prstGeom>
          <a:solidFill>
            <a:srgbClr val="FFFFCC"/>
          </a:solidFill>
          <a:ln w="38100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7772400" cy="1143000"/>
          </a:xfrm>
        </p:spPr>
        <p:txBody>
          <a:bodyPr/>
          <a:lstStyle/>
          <a:p>
            <a:pPr algn="l" eaLnBrk="1" hangingPunct="1"/>
            <a:r>
              <a:rPr lang="en-US" smtClean="0"/>
              <a:t>Oxides</a:t>
            </a:r>
          </a:p>
        </p:txBody>
      </p:sp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685800" y="1295400"/>
            <a:ext cx="3962400" cy="57943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200"/>
              <a:t>7.  Neutral oxides</a:t>
            </a:r>
          </a:p>
        </p:txBody>
      </p:sp>
      <p:sp>
        <p:nvSpPr>
          <p:cNvPr id="37904" name="Text Box 16"/>
          <p:cNvSpPr txBox="1">
            <a:spLocks noChangeArrowheads="1"/>
          </p:cNvSpPr>
          <p:nvPr/>
        </p:nvSpPr>
        <p:spPr bwMode="auto">
          <a:xfrm>
            <a:off x="1447800" y="2743200"/>
            <a:ext cx="6096000" cy="1160463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-Neither acidic nor basic</a:t>
            </a:r>
          </a:p>
          <a:p>
            <a:pPr>
              <a:spcBef>
                <a:spcPct val="50000"/>
              </a:spcBef>
              <a:defRPr/>
            </a:pPr>
            <a:endParaRPr lang="en-US" sz="2800">
              <a:solidFill>
                <a:srgbClr val="3333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7905" name="Text Box 17"/>
          <p:cNvSpPr txBox="1">
            <a:spLocks noChangeArrowheads="1"/>
          </p:cNvSpPr>
          <p:nvPr/>
        </p:nvSpPr>
        <p:spPr bwMode="auto">
          <a:xfrm>
            <a:off x="762000" y="4419600"/>
            <a:ext cx="76962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E.g. </a:t>
            </a:r>
            <a:b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CO, NO, N</a:t>
            </a:r>
            <a:r>
              <a:rPr lang="en-US" sz="2800" baseline="-25000"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O, H</a:t>
            </a:r>
            <a:r>
              <a:rPr lang="en-US" sz="2800" baseline="-25000"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O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7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7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04" grpId="0" animBg="1" autoUpdateAnimBg="0"/>
      <p:bldP spid="37905" grpId="0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457200" y="1066800"/>
            <a:ext cx="8229600" cy="5334000"/>
          </a:xfrm>
          <a:prstGeom prst="rect">
            <a:avLst/>
          </a:prstGeom>
          <a:solidFill>
            <a:srgbClr val="FFFFCC"/>
          </a:solidFill>
          <a:ln w="38100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7772400" cy="1143000"/>
          </a:xfrm>
        </p:spPr>
        <p:txBody>
          <a:bodyPr/>
          <a:lstStyle/>
          <a:p>
            <a:pPr algn="l" eaLnBrk="1" hangingPunct="1"/>
            <a:r>
              <a:rPr lang="en-US" smtClean="0"/>
              <a:t>Metal Hydroxides</a:t>
            </a:r>
          </a:p>
        </p:txBody>
      </p:sp>
      <p:sp>
        <p:nvSpPr>
          <p:cNvPr id="39940" name="Text Box 4"/>
          <p:cNvSpPr txBox="1">
            <a:spLocks noChangeArrowheads="1"/>
          </p:cNvSpPr>
          <p:nvPr/>
        </p:nvSpPr>
        <p:spPr bwMode="auto">
          <a:xfrm>
            <a:off x="685800" y="1295400"/>
            <a:ext cx="76962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- metals form hydroxides which have similar  </a:t>
            </a:r>
            <a:b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  acid/base properties as their oxides</a:t>
            </a:r>
          </a:p>
        </p:txBody>
      </p:sp>
      <p:sp>
        <p:nvSpPr>
          <p:cNvPr id="39942" name="Text Box 6"/>
          <p:cNvSpPr txBox="1">
            <a:spLocks noChangeArrowheads="1"/>
          </p:cNvSpPr>
          <p:nvPr/>
        </p:nvSpPr>
        <p:spPr bwMode="auto">
          <a:xfrm>
            <a:off x="762000" y="2743200"/>
            <a:ext cx="76962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E.g.</a:t>
            </a:r>
            <a:b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ZnO          - </a:t>
            </a:r>
            <a:r>
              <a:rPr lang="en-US" sz="28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amphoteric oxide</a:t>
            </a: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/>
            </a:r>
            <a:b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Zn(OH)</a:t>
            </a:r>
            <a:r>
              <a:rPr lang="en-US" sz="2800" baseline="-25000">
                <a:effectLst>
                  <a:outerShdw blurRad="38100" dist="38100" dir="2700000" algn="tl">
                    <a:srgbClr val="FFFFFF"/>
                  </a:outerShdw>
                </a:effectLst>
              </a:rPr>
              <a:t>2     </a:t>
            </a: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- </a:t>
            </a:r>
            <a:r>
              <a:rPr lang="en-US" sz="28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amphoteric hydroxide</a:t>
            </a:r>
            <a:endParaRPr lang="en-US" sz="28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2" grpId="0" autoUpdateAnimBg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2" name="Rectangle 4"/>
          <p:cNvSpPr>
            <a:spLocks noChangeArrowheads="1"/>
          </p:cNvSpPr>
          <p:nvPr/>
        </p:nvSpPr>
        <p:spPr bwMode="auto">
          <a:xfrm>
            <a:off x="381000" y="152400"/>
            <a:ext cx="8534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Critical thinking</a:t>
            </a:r>
          </a:p>
        </p:txBody>
      </p:sp>
      <p:sp>
        <p:nvSpPr>
          <p:cNvPr id="124933" name="Rectangle 5"/>
          <p:cNvSpPr>
            <a:spLocks noChangeArrowheads="1"/>
          </p:cNvSpPr>
          <p:nvPr/>
        </p:nvSpPr>
        <p:spPr bwMode="auto">
          <a:xfrm>
            <a:off x="457200" y="1066800"/>
            <a:ext cx="8534400" cy="5334000"/>
          </a:xfrm>
          <a:prstGeom prst="rect">
            <a:avLst/>
          </a:prstGeom>
          <a:solidFill>
            <a:srgbClr val="FFFFCC"/>
          </a:solidFill>
          <a:ln w="38100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tx1"/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en-US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24934" name="Text Box 6"/>
          <p:cNvSpPr txBox="1">
            <a:spLocks noChangeArrowheads="1"/>
          </p:cNvSpPr>
          <p:nvPr/>
        </p:nvSpPr>
        <p:spPr bwMode="auto">
          <a:xfrm>
            <a:off x="533400" y="1219200"/>
            <a:ext cx="8382000" cy="465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/>
              <a:t>Carbon dioxide liberated can be tested by bubbling it into limewater (aq. Calcium hydroxide). A white ppt will be observed in the limewater, why?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/>
              <a:t>Eqn: CO</a:t>
            </a:r>
            <a:r>
              <a:rPr lang="en-US" sz="2400" baseline="-25000"/>
              <a:t>2</a:t>
            </a:r>
            <a:r>
              <a:rPr lang="en-US" sz="2400"/>
              <a:t> (g) + Ca(OH)</a:t>
            </a:r>
            <a:r>
              <a:rPr lang="en-US" sz="2400" baseline="-25000"/>
              <a:t>2</a:t>
            </a:r>
            <a:r>
              <a:rPr lang="en-US" sz="2400"/>
              <a:t> (aq) </a:t>
            </a:r>
            <a:r>
              <a:rPr lang="en-US" sz="2400">
                <a:sym typeface="Symbol" pitchFamily="18" charset="2"/>
              </a:rPr>
              <a:t> CaCO</a:t>
            </a:r>
            <a:r>
              <a:rPr lang="en-US" sz="2400" baseline="-25000">
                <a:sym typeface="Symbol" pitchFamily="18" charset="2"/>
              </a:rPr>
              <a:t>3</a:t>
            </a:r>
            <a:r>
              <a:rPr lang="en-US" sz="2400">
                <a:sym typeface="Symbol" pitchFamily="18" charset="2"/>
              </a:rPr>
              <a:t> (s) + H</a:t>
            </a:r>
            <a:r>
              <a:rPr lang="en-US" sz="2400" baseline="-25000">
                <a:sym typeface="Symbol" pitchFamily="18" charset="2"/>
              </a:rPr>
              <a:t>2</a:t>
            </a:r>
            <a:r>
              <a:rPr lang="en-US" sz="2400">
                <a:sym typeface="Symbol" pitchFamily="18" charset="2"/>
              </a:rPr>
              <a:t>O (l)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>
                <a:sym typeface="Symbol" pitchFamily="18" charset="2"/>
              </a:rPr>
              <a:t>Carbon dioxide, an 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u="sng">
                <a:sym typeface="Symbol" pitchFamily="18" charset="2"/>
              </a:rPr>
              <a:t>acidic</a:t>
            </a:r>
            <a:r>
              <a:rPr lang="en-US" sz="2400">
                <a:sym typeface="Symbol" pitchFamily="18" charset="2"/>
              </a:rPr>
              <a:t> oxide, is 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u="sng">
                <a:sym typeface="Symbol" pitchFamily="18" charset="2"/>
              </a:rPr>
              <a:t>neutralised</a:t>
            </a:r>
            <a:r>
              <a:rPr lang="en-US" sz="2400">
                <a:sym typeface="Symbol" pitchFamily="18" charset="2"/>
              </a:rPr>
              <a:t> by limewater which is </a:t>
            </a:r>
            <a:r>
              <a:rPr lang="en-US" sz="2400" u="sng">
                <a:sym typeface="Symbol" pitchFamily="18" charset="2"/>
              </a:rPr>
              <a:t>an alkali</a:t>
            </a:r>
            <a:r>
              <a:rPr lang="en-US" sz="2400">
                <a:sym typeface="Symbol" pitchFamily="18" charset="2"/>
              </a:rPr>
              <a:t> to give calcium carbonate, a </a:t>
            </a:r>
            <a:r>
              <a:rPr lang="en-US" sz="2400" u="sng">
                <a:sym typeface="Symbol" pitchFamily="18" charset="2"/>
              </a:rPr>
              <a:t>white insoluble solid</a:t>
            </a:r>
            <a:r>
              <a:rPr lang="en-US" sz="2400">
                <a:sym typeface="Symbol" pitchFamily="18" charset="2"/>
              </a:rPr>
              <a:t> and water. The white precipitate is calcium carbonate.</a:t>
            </a:r>
          </a:p>
          <a:p>
            <a:pPr eaLnBrk="1" hangingPunct="1">
              <a:spcBef>
                <a:spcPct val="50000"/>
              </a:spcBef>
            </a:pPr>
            <a:endParaRPr lang="en-US" sz="2400"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49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49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49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49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49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34" grpId="0" build="p" autoUpdateAnimBg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ChangeArrowheads="1"/>
          </p:cNvSpPr>
          <p:nvPr/>
        </p:nvSpPr>
        <p:spPr bwMode="auto">
          <a:xfrm>
            <a:off x="228600" y="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Bases and Alkalis</a:t>
            </a:r>
          </a:p>
        </p:txBody>
      </p:sp>
      <p:sp>
        <p:nvSpPr>
          <p:cNvPr id="102403" name="Rectangle 3"/>
          <p:cNvSpPr>
            <a:spLocks noChangeArrowheads="1"/>
          </p:cNvSpPr>
          <p:nvPr/>
        </p:nvSpPr>
        <p:spPr bwMode="auto">
          <a:xfrm>
            <a:off x="457200" y="1066800"/>
            <a:ext cx="8229600" cy="5334000"/>
          </a:xfrm>
          <a:prstGeom prst="rect">
            <a:avLst/>
          </a:prstGeom>
          <a:solidFill>
            <a:srgbClr val="FFFFCC"/>
          </a:solidFill>
          <a:ln w="38100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02405" name="Text Box 5"/>
          <p:cNvSpPr txBox="1">
            <a:spLocks noChangeArrowheads="1"/>
          </p:cNvSpPr>
          <p:nvPr/>
        </p:nvSpPr>
        <p:spPr bwMode="auto">
          <a:xfrm>
            <a:off x="838200" y="2057400"/>
            <a:ext cx="7467600" cy="393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61963" indent="-461963">
              <a:spcBef>
                <a:spcPct val="50000"/>
              </a:spcBef>
              <a:buFontTx/>
              <a:buAutoNum type="arabicPeriod"/>
              <a:defRPr/>
            </a:pP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Bases react with acid to form </a:t>
            </a:r>
            <a:r>
              <a:rPr lang="en-US" sz="2800" u="sng"/>
              <a:t>salt</a:t>
            </a: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 and </a:t>
            </a:r>
            <a:r>
              <a:rPr lang="en-US" sz="2800" u="sng"/>
              <a:t>water</a:t>
            </a: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, a process called </a:t>
            </a:r>
            <a:r>
              <a:rPr lang="en-US" sz="2800" u="sng"/>
              <a:t>neutralisation</a:t>
            </a: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. </a:t>
            </a:r>
          </a:p>
          <a:p>
            <a:pPr marL="461963" indent="-461963">
              <a:spcBef>
                <a:spcPct val="50000"/>
              </a:spcBef>
              <a:buFontTx/>
              <a:buAutoNum type="arabicPeriod"/>
              <a:defRPr/>
            </a:pP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Alkalis give </a:t>
            </a:r>
            <a:r>
              <a:rPr lang="en-US" sz="2800" u="sng"/>
              <a:t>precipitates</a:t>
            </a: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 with solutions of most metal salts.</a:t>
            </a:r>
          </a:p>
          <a:p>
            <a:pPr marL="461963" indent="-461963">
              <a:spcBef>
                <a:spcPct val="50000"/>
              </a:spcBef>
              <a:defRPr/>
            </a:pP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	2NaOH  (aq) +  CuSO</a:t>
            </a:r>
            <a:r>
              <a:rPr lang="en-US" sz="2800" baseline="-25000">
                <a:effectLst>
                  <a:outerShdw blurRad="38100" dist="38100" dir="2700000" algn="tl">
                    <a:srgbClr val="FFFFFF"/>
                  </a:outerShdw>
                </a:effectLst>
              </a:rPr>
              <a:t>4 </a:t>
            </a:r>
            <a:r>
              <a:rPr lang="en-US" sz="2800"/>
              <a:t>(aq)</a:t>
            </a:r>
          </a:p>
          <a:p>
            <a:pPr marL="461963" indent="-461963">
              <a:spcBef>
                <a:spcPct val="50000"/>
              </a:spcBef>
              <a:defRPr/>
            </a:pPr>
            <a:r>
              <a:rPr lang="en-US" sz="2800"/>
              <a:t>	</a:t>
            </a:r>
            <a:r>
              <a:rPr lang="en-US" sz="2800">
                <a:sym typeface="Symbol" pitchFamily="18" charset="2"/>
              </a:rPr>
              <a:t>  Cu(OH)</a:t>
            </a:r>
            <a:r>
              <a:rPr lang="en-US" sz="2800" baseline="-25000">
                <a:sym typeface="Symbol" pitchFamily="18" charset="2"/>
              </a:rPr>
              <a:t>2</a:t>
            </a:r>
            <a:r>
              <a:rPr lang="en-US" sz="2800">
                <a:sym typeface="Symbol" pitchFamily="18" charset="2"/>
              </a:rPr>
              <a:t>         +     Na</a:t>
            </a:r>
            <a:r>
              <a:rPr lang="en-US" sz="2800" baseline="-25000">
                <a:sym typeface="Symbol" pitchFamily="18" charset="2"/>
              </a:rPr>
              <a:t>2</a:t>
            </a:r>
            <a:r>
              <a:rPr lang="en-US" sz="2800">
                <a:sym typeface="Symbol" pitchFamily="18" charset="2"/>
              </a:rPr>
              <a:t>SO</a:t>
            </a:r>
            <a:r>
              <a:rPr lang="en-US" sz="2800" baseline="-25000">
                <a:sym typeface="Symbol" pitchFamily="18" charset="2"/>
              </a:rPr>
              <a:t>4</a:t>
            </a:r>
            <a:r>
              <a:rPr lang="en-US" sz="2800">
                <a:sym typeface="Symbol" pitchFamily="18" charset="2"/>
              </a:rPr>
              <a:t> </a:t>
            </a:r>
            <a:endParaRPr lang="en-US" sz="2800"/>
          </a:p>
          <a:p>
            <a:pPr marL="461963" indent="-461963">
              <a:spcBef>
                <a:spcPct val="50000"/>
              </a:spcBef>
              <a:defRPr/>
            </a:pP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	</a:t>
            </a:r>
          </a:p>
        </p:txBody>
      </p:sp>
      <p:sp>
        <p:nvSpPr>
          <p:cNvPr id="102406" name="Text Box 6"/>
          <p:cNvSpPr txBox="1">
            <a:spLocks noChangeArrowheads="1"/>
          </p:cNvSpPr>
          <p:nvPr/>
        </p:nvSpPr>
        <p:spPr bwMode="auto">
          <a:xfrm>
            <a:off x="838200" y="1371600"/>
            <a:ext cx="4114800" cy="579438"/>
          </a:xfrm>
          <a:prstGeom prst="rect">
            <a:avLst/>
          </a:prstGeom>
          <a:solidFill>
            <a:srgbClr val="6699FF"/>
          </a:solidFill>
          <a:ln w="9525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6699FF"/>
            </a:extrusionClr>
          </a:sp3d>
        </p:spPr>
        <p:txBody>
          <a:bodyPr>
            <a:spAutoFit/>
            <a:flatTx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Chemical Reactions</a:t>
            </a:r>
            <a:endParaRPr lang="en-US" sz="3200">
              <a:solidFill>
                <a:srgbClr val="FFFFCC"/>
              </a:solidFill>
            </a:endParaRPr>
          </a:p>
        </p:txBody>
      </p:sp>
      <p:sp>
        <p:nvSpPr>
          <p:cNvPr id="102409" name="Text Box 9"/>
          <p:cNvSpPr txBox="1">
            <a:spLocks noChangeArrowheads="1"/>
          </p:cNvSpPr>
          <p:nvPr/>
        </p:nvSpPr>
        <p:spPr bwMode="auto">
          <a:xfrm>
            <a:off x="3352800" y="4800600"/>
            <a:ext cx="41846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(s)</a:t>
            </a: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</a:t>
            </a:r>
            <a:r>
              <a:rPr lang="en-US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(aq)</a:t>
            </a:r>
          </a:p>
        </p:txBody>
      </p:sp>
      <p:sp>
        <p:nvSpPr>
          <p:cNvPr id="102410" name="Text Box 10"/>
          <p:cNvSpPr txBox="1">
            <a:spLocks noChangeArrowheads="1"/>
          </p:cNvSpPr>
          <p:nvPr/>
        </p:nvSpPr>
        <p:spPr bwMode="auto">
          <a:xfrm>
            <a:off x="1965325" y="5532438"/>
            <a:ext cx="1346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sz="2400">
                <a:solidFill>
                  <a:schemeClr val="accent2"/>
                </a:solidFill>
              </a:rPr>
              <a:t>Blue ppt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4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24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24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24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24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2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2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2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5" grpId="0" build="p" autoUpdateAnimBg="0"/>
      <p:bldP spid="102409" grpId="0" autoUpdateAnimBg="0"/>
      <p:bldP spid="102410" grpId="0" autoUpdateAnimBg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33" name="Rectangle 2057"/>
          <p:cNvSpPr>
            <a:spLocks noChangeArrowheads="1"/>
          </p:cNvSpPr>
          <p:nvPr/>
        </p:nvSpPr>
        <p:spPr bwMode="auto">
          <a:xfrm>
            <a:off x="228600" y="-1524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Bases and Alkalis</a:t>
            </a:r>
          </a:p>
        </p:txBody>
      </p:sp>
      <p:sp>
        <p:nvSpPr>
          <p:cNvPr id="103434" name="Rectangle 2058"/>
          <p:cNvSpPr>
            <a:spLocks noChangeArrowheads="1"/>
          </p:cNvSpPr>
          <p:nvPr/>
        </p:nvSpPr>
        <p:spPr bwMode="auto">
          <a:xfrm>
            <a:off x="304800" y="838200"/>
            <a:ext cx="8229600" cy="5791200"/>
          </a:xfrm>
          <a:prstGeom prst="rect">
            <a:avLst/>
          </a:prstGeom>
          <a:solidFill>
            <a:srgbClr val="FFFFCC"/>
          </a:solidFill>
          <a:ln w="38100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tx1"/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en-US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03435" name="Text Box 2059"/>
          <p:cNvSpPr txBox="1">
            <a:spLocks noChangeArrowheads="1"/>
          </p:cNvSpPr>
          <p:nvPr/>
        </p:nvSpPr>
        <p:spPr bwMode="auto">
          <a:xfrm>
            <a:off x="609600" y="1752600"/>
            <a:ext cx="7467600" cy="438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61963" indent="-461963">
              <a:spcBef>
                <a:spcPct val="50000"/>
              </a:spcBef>
              <a:buFontTx/>
              <a:buAutoNum type="arabicPeriod" startAt="3"/>
              <a:defRPr/>
            </a:pP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When </a:t>
            </a:r>
            <a:r>
              <a:rPr lang="en-US" sz="2800" u="sng">
                <a:effectLst>
                  <a:outerShdw blurRad="38100" dist="38100" dir="2700000" algn="tl">
                    <a:srgbClr val="FFFFFF"/>
                  </a:outerShdw>
                </a:effectLst>
              </a:rPr>
              <a:t>warmed</a:t>
            </a: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, bases react with ammonium salts to give salt, water and ammonia.</a:t>
            </a:r>
          </a:p>
          <a:p>
            <a:pPr marL="461963" indent="-461963">
              <a:spcBef>
                <a:spcPct val="50000"/>
              </a:spcBef>
              <a:defRPr/>
            </a:pP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	</a:t>
            </a:r>
            <a:r>
              <a:rPr lang="en-US" sz="24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Ammonium salt + base </a:t>
            </a:r>
            <a:r>
              <a:rPr lang="en-US" sz="24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 salt + water+ ammonia</a:t>
            </a:r>
          </a:p>
          <a:p>
            <a:pPr marL="461963" indent="-461963">
              <a:spcBef>
                <a:spcPct val="50000"/>
              </a:spcBef>
              <a:defRPr/>
            </a:pPr>
            <a:r>
              <a:rPr lang="en-US" sz="2400"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  	NaOH + NH</a:t>
            </a:r>
            <a:r>
              <a:rPr lang="en-US" sz="2400" baseline="-25000"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4</a:t>
            </a:r>
            <a:r>
              <a:rPr lang="en-US" sz="2400"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Cl  NaCl + H</a:t>
            </a:r>
            <a:r>
              <a:rPr lang="en-US" sz="2400" baseline="-25000"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2</a:t>
            </a:r>
            <a:r>
              <a:rPr lang="en-US" sz="2400"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O + NH</a:t>
            </a:r>
            <a:r>
              <a:rPr lang="en-US" sz="2400" baseline="-25000"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3</a:t>
            </a:r>
          </a:p>
          <a:p>
            <a:pPr marL="461963" indent="-461963">
              <a:spcBef>
                <a:spcPct val="50000"/>
              </a:spcBef>
              <a:defRPr/>
            </a:pPr>
            <a:r>
              <a:rPr lang="en-US" sz="2400"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	</a:t>
            </a:r>
            <a:r>
              <a:rPr lang="en-US" sz="2400">
                <a:solidFill>
                  <a:schemeClr val="accent2"/>
                </a:solidFill>
                <a:sym typeface="Symbol" pitchFamily="18" charset="2"/>
              </a:rPr>
              <a:t>Observation</a:t>
            </a:r>
            <a:r>
              <a:rPr lang="en-US" sz="2400"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	</a:t>
            </a:r>
          </a:p>
          <a:p>
            <a:pPr marL="461963" indent="-461963">
              <a:spcBef>
                <a:spcPct val="50000"/>
              </a:spcBef>
              <a:defRPr/>
            </a:pPr>
            <a:r>
              <a:rPr lang="en-US" sz="2400"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	</a:t>
            </a:r>
            <a:r>
              <a:rPr lang="en-US" sz="2400" b="1">
                <a:sym typeface="Symbol" pitchFamily="18" charset="2"/>
              </a:rPr>
              <a:t>C</a:t>
            </a:r>
            <a:r>
              <a:rPr lang="en-US" sz="2400" u="sng"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olourless</a:t>
            </a:r>
            <a:r>
              <a:rPr lang="en-US" sz="2400"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 and </a:t>
            </a:r>
            <a:r>
              <a:rPr lang="en-US" sz="2400" u="sng"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pungent</a:t>
            </a:r>
            <a:r>
              <a:rPr lang="en-US" sz="2400"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 gas liberated</a:t>
            </a:r>
            <a:r>
              <a:rPr lang="en-US" sz="240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. </a:t>
            </a:r>
            <a:r>
              <a:rPr lang="en-US" sz="2400"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The sodium hydroxide solution remains colourless.</a:t>
            </a:r>
            <a:r>
              <a:rPr lang="en-US" sz="2400">
                <a:effectLst>
                  <a:outerShdw blurRad="38100" dist="38100" dir="2700000" algn="tl">
                    <a:srgbClr val="FFFFFF"/>
                  </a:outerShdw>
                </a:effectLst>
              </a:rPr>
              <a:t>	</a:t>
            </a:r>
          </a:p>
        </p:txBody>
      </p:sp>
      <p:sp>
        <p:nvSpPr>
          <p:cNvPr id="103436" name="Text Box 2060"/>
          <p:cNvSpPr txBox="1">
            <a:spLocks noChangeArrowheads="1"/>
          </p:cNvSpPr>
          <p:nvPr/>
        </p:nvSpPr>
        <p:spPr bwMode="auto">
          <a:xfrm>
            <a:off x="609600" y="1066800"/>
            <a:ext cx="4114800" cy="579438"/>
          </a:xfrm>
          <a:prstGeom prst="rect">
            <a:avLst/>
          </a:prstGeom>
          <a:solidFill>
            <a:srgbClr val="6699FF"/>
          </a:solidFill>
          <a:ln w="9525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6699FF"/>
            </a:extrusionClr>
          </a:sp3d>
        </p:spPr>
        <p:txBody>
          <a:bodyPr>
            <a:spAutoFit/>
            <a:flatTx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Chemical Reactions</a:t>
            </a:r>
            <a:endParaRPr lang="en-US" sz="3200">
              <a:solidFill>
                <a:srgbClr val="FFFF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3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3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3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3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3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35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40" name="Rectangle 4"/>
          <p:cNvSpPr>
            <a:spLocks noChangeArrowheads="1"/>
          </p:cNvSpPr>
          <p:nvPr/>
        </p:nvSpPr>
        <p:spPr bwMode="auto">
          <a:xfrm>
            <a:off x="381000" y="152400"/>
            <a:ext cx="57912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Acids in water</a:t>
            </a:r>
          </a:p>
        </p:txBody>
      </p:sp>
      <p:sp>
        <p:nvSpPr>
          <p:cNvPr id="116741" name="Rectangle 5"/>
          <p:cNvSpPr>
            <a:spLocks noChangeArrowheads="1"/>
          </p:cNvSpPr>
          <p:nvPr/>
        </p:nvSpPr>
        <p:spPr bwMode="auto">
          <a:xfrm>
            <a:off x="457200" y="1066800"/>
            <a:ext cx="8229600" cy="5334000"/>
          </a:xfrm>
          <a:prstGeom prst="rect">
            <a:avLst/>
          </a:prstGeom>
          <a:solidFill>
            <a:srgbClr val="FFFFCC"/>
          </a:solidFill>
          <a:ln w="38100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tx1"/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en-US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16742" name="Text Box 6"/>
          <p:cNvSpPr txBox="1">
            <a:spLocks noChangeArrowheads="1"/>
          </p:cNvSpPr>
          <p:nvPr/>
        </p:nvSpPr>
        <p:spPr bwMode="auto">
          <a:xfrm>
            <a:off x="533400" y="1219200"/>
            <a:ext cx="7848600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/>
              <a:t>When dissolved in water, acids </a:t>
            </a:r>
            <a:r>
              <a:rPr lang="en-US" sz="2400" u="sng"/>
              <a:t>dissociate or ionize</a:t>
            </a:r>
            <a:r>
              <a:rPr lang="en-US" sz="2400"/>
              <a:t> to yield ions. 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/>
              <a:t>HCl (aq) 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→ </a:t>
            </a:r>
            <a:r>
              <a:rPr lang="en-US" sz="2400">
                <a:cs typeface="Times New Roman" pitchFamily="18" charset="0"/>
              </a:rPr>
              <a:t>H</a:t>
            </a:r>
            <a:r>
              <a:rPr lang="en-US" sz="2400" baseline="30000">
                <a:cs typeface="Times New Roman" pitchFamily="18" charset="0"/>
              </a:rPr>
              <a:t>+</a:t>
            </a:r>
            <a:r>
              <a:rPr lang="en-US" sz="2400">
                <a:cs typeface="Times New Roman" pitchFamily="18" charset="0"/>
              </a:rPr>
              <a:t> (aq)  +  Cl</a:t>
            </a:r>
            <a:r>
              <a:rPr lang="en-US" sz="2400" baseline="30000">
                <a:cs typeface="Times New Roman" pitchFamily="18" charset="0"/>
              </a:rPr>
              <a:t>-</a:t>
            </a:r>
            <a:r>
              <a:rPr lang="en-US" sz="2400">
                <a:cs typeface="Times New Roman" pitchFamily="18" charset="0"/>
              </a:rPr>
              <a:t> (aq)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endParaRPr lang="en-US" sz="2400"/>
          </a:p>
        </p:txBody>
      </p:sp>
      <p:grpSp>
        <p:nvGrpSpPr>
          <p:cNvPr id="13317" name="Group 7"/>
          <p:cNvGrpSpPr>
            <a:grpSpLocks/>
          </p:cNvGrpSpPr>
          <p:nvPr/>
        </p:nvGrpSpPr>
        <p:grpSpPr bwMode="auto">
          <a:xfrm>
            <a:off x="762000" y="3003550"/>
            <a:ext cx="3078163" cy="1508125"/>
            <a:chOff x="528" y="2688"/>
            <a:chExt cx="1939" cy="950"/>
          </a:xfrm>
        </p:grpSpPr>
        <p:sp>
          <p:nvSpPr>
            <p:cNvPr id="116744" name="Oval 8"/>
            <p:cNvSpPr>
              <a:spLocks noChangeArrowheads="1"/>
            </p:cNvSpPr>
            <p:nvPr/>
          </p:nvSpPr>
          <p:spPr bwMode="auto">
            <a:xfrm>
              <a:off x="576" y="2784"/>
              <a:ext cx="288" cy="2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16745" name="Text Box 9"/>
            <p:cNvSpPr txBox="1">
              <a:spLocks noChangeArrowheads="1"/>
            </p:cNvSpPr>
            <p:nvPr/>
          </p:nvSpPr>
          <p:spPr bwMode="auto">
            <a:xfrm>
              <a:off x="576" y="2784"/>
              <a:ext cx="26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H</a:t>
              </a:r>
            </a:p>
          </p:txBody>
        </p:sp>
        <p:sp>
          <p:nvSpPr>
            <p:cNvPr id="116746" name="Oval 10"/>
            <p:cNvSpPr>
              <a:spLocks noChangeArrowheads="1"/>
            </p:cNvSpPr>
            <p:nvPr/>
          </p:nvSpPr>
          <p:spPr bwMode="auto">
            <a:xfrm>
              <a:off x="864" y="2688"/>
              <a:ext cx="480" cy="432"/>
            </a:xfrm>
            <a:prstGeom prst="ellipse">
              <a:avLst/>
            </a:prstGeom>
            <a:solidFill>
              <a:srgbClr val="FFCC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16747" name="Text Box 11"/>
            <p:cNvSpPr txBox="1">
              <a:spLocks noChangeArrowheads="1"/>
            </p:cNvSpPr>
            <p:nvPr/>
          </p:nvSpPr>
          <p:spPr bwMode="auto">
            <a:xfrm>
              <a:off x="960" y="2784"/>
              <a:ext cx="28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Cl</a:t>
              </a:r>
            </a:p>
          </p:txBody>
        </p:sp>
        <p:sp>
          <p:nvSpPr>
            <p:cNvPr id="13341" name="Text Box 12"/>
            <p:cNvSpPr txBox="1">
              <a:spLocks noChangeArrowheads="1"/>
            </p:cNvSpPr>
            <p:nvPr/>
          </p:nvSpPr>
          <p:spPr bwMode="auto">
            <a:xfrm>
              <a:off x="528" y="3120"/>
              <a:ext cx="1939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omic Sans MS" pitchFamily="66" charset="0"/>
                  <a:ea typeface="新細明體" pitchFamily="18" charset="-120"/>
                </a:defRPr>
              </a:lvl9pPr>
            </a:lstStyle>
            <a:p>
              <a:pPr eaLnBrk="1" hangingPunct="1"/>
              <a:r>
                <a:rPr lang="en-US" sz="2400">
                  <a:solidFill>
                    <a:schemeClr val="accent2"/>
                  </a:solidFill>
                </a:rPr>
                <a:t>HCl gas</a:t>
              </a:r>
            </a:p>
            <a:p>
              <a:pPr eaLnBrk="1" hangingPunct="1"/>
              <a:r>
                <a:rPr lang="en-US" sz="2400">
                  <a:solidFill>
                    <a:schemeClr val="accent2"/>
                  </a:solidFill>
                </a:rPr>
                <a:t>No acidic properties</a:t>
              </a:r>
            </a:p>
          </p:txBody>
        </p:sp>
      </p:grp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2286000" y="2851150"/>
            <a:ext cx="1447800" cy="533400"/>
            <a:chOff x="1488" y="2592"/>
            <a:chExt cx="912" cy="336"/>
          </a:xfrm>
        </p:grpSpPr>
        <p:sp>
          <p:nvSpPr>
            <p:cNvPr id="13335" name="Line 14"/>
            <p:cNvSpPr>
              <a:spLocks noChangeShapeType="1"/>
            </p:cNvSpPr>
            <p:nvPr/>
          </p:nvSpPr>
          <p:spPr bwMode="auto">
            <a:xfrm>
              <a:off x="1488" y="2928"/>
              <a:ext cx="91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6751" name="Text Box 15"/>
            <p:cNvSpPr txBox="1">
              <a:spLocks noChangeArrowheads="1"/>
            </p:cNvSpPr>
            <p:nvPr/>
          </p:nvSpPr>
          <p:spPr bwMode="auto">
            <a:xfrm>
              <a:off x="1680" y="2592"/>
              <a:ext cx="576" cy="288"/>
            </a:xfrm>
            <a:prstGeom prst="rect">
              <a:avLst/>
            </a:prstGeom>
            <a:solidFill>
              <a:srgbClr val="99CC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240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H</a:t>
              </a:r>
              <a:r>
                <a:rPr lang="en-US" sz="2400" baseline="-2500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2</a:t>
              </a:r>
              <a:r>
                <a:rPr lang="en-US" sz="240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O</a:t>
              </a:r>
            </a:p>
          </p:txBody>
        </p:sp>
      </p:grp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4343400" y="2851150"/>
            <a:ext cx="1092200" cy="838200"/>
            <a:chOff x="2784" y="2592"/>
            <a:chExt cx="688" cy="528"/>
          </a:xfrm>
        </p:grpSpPr>
        <p:sp>
          <p:nvSpPr>
            <p:cNvPr id="116753" name="Oval 17"/>
            <p:cNvSpPr>
              <a:spLocks noChangeArrowheads="1"/>
            </p:cNvSpPr>
            <p:nvPr/>
          </p:nvSpPr>
          <p:spPr bwMode="auto">
            <a:xfrm>
              <a:off x="2880" y="2784"/>
              <a:ext cx="288" cy="2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grpSp>
          <p:nvGrpSpPr>
            <p:cNvPr id="13330" name="Group 18"/>
            <p:cNvGrpSpPr>
              <a:grpSpLocks/>
            </p:cNvGrpSpPr>
            <p:nvPr/>
          </p:nvGrpSpPr>
          <p:grpSpPr bwMode="auto">
            <a:xfrm>
              <a:off x="2784" y="2592"/>
              <a:ext cx="688" cy="528"/>
              <a:chOff x="2784" y="2592"/>
              <a:chExt cx="688" cy="528"/>
            </a:xfrm>
          </p:grpSpPr>
          <p:sp>
            <p:nvSpPr>
              <p:cNvPr id="116755" name="Text Box 19"/>
              <p:cNvSpPr txBox="1">
                <a:spLocks noChangeArrowheads="1"/>
              </p:cNvSpPr>
              <p:nvPr/>
            </p:nvSpPr>
            <p:spPr bwMode="auto">
              <a:xfrm>
                <a:off x="2880" y="2784"/>
                <a:ext cx="263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2400"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H</a:t>
                </a:r>
              </a:p>
            </p:txBody>
          </p:sp>
          <p:sp>
            <p:nvSpPr>
              <p:cNvPr id="116756" name="Freeform 20"/>
              <p:cNvSpPr>
                <a:spLocks/>
              </p:cNvSpPr>
              <p:nvPr/>
            </p:nvSpPr>
            <p:spPr bwMode="auto">
              <a:xfrm>
                <a:off x="2784" y="2736"/>
                <a:ext cx="96" cy="384"/>
              </a:xfrm>
              <a:custGeom>
                <a:avLst/>
                <a:gdLst/>
                <a:ahLst/>
                <a:cxnLst>
                  <a:cxn ang="0">
                    <a:pos x="96" y="0"/>
                  </a:cxn>
                  <a:cxn ang="0">
                    <a:pos x="0" y="0"/>
                  </a:cxn>
                  <a:cxn ang="0">
                    <a:pos x="0" y="384"/>
                  </a:cxn>
                  <a:cxn ang="0">
                    <a:pos x="96" y="384"/>
                  </a:cxn>
                </a:cxnLst>
                <a:rect l="0" t="0" r="r" b="b"/>
                <a:pathLst>
                  <a:path w="96" h="384">
                    <a:moveTo>
                      <a:pt x="96" y="0"/>
                    </a:moveTo>
                    <a:lnTo>
                      <a:pt x="0" y="0"/>
                    </a:lnTo>
                    <a:lnTo>
                      <a:pt x="0" y="384"/>
                    </a:lnTo>
                    <a:lnTo>
                      <a:pt x="96" y="384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116757" name="Freeform 21"/>
              <p:cNvSpPr>
                <a:spLocks/>
              </p:cNvSpPr>
              <p:nvPr/>
            </p:nvSpPr>
            <p:spPr bwMode="auto">
              <a:xfrm flipH="1" flipV="1">
                <a:off x="3168" y="2736"/>
                <a:ext cx="96" cy="384"/>
              </a:xfrm>
              <a:custGeom>
                <a:avLst/>
                <a:gdLst/>
                <a:ahLst/>
                <a:cxnLst>
                  <a:cxn ang="0">
                    <a:pos x="96" y="0"/>
                  </a:cxn>
                  <a:cxn ang="0">
                    <a:pos x="0" y="0"/>
                  </a:cxn>
                  <a:cxn ang="0">
                    <a:pos x="0" y="384"/>
                  </a:cxn>
                  <a:cxn ang="0">
                    <a:pos x="96" y="384"/>
                  </a:cxn>
                </a:cxnLst>
                <a:rect l="0" t="0" r="r" b="b"/>
                <a:pathLst>
                  <a:path w="96" h="384">
                    <a:moveTo>
                      <a:pt x="96" y="0"/>
                    </a:moveTo>
                    <a:lnTo>
                      <a:pt x="0" y="0"/>
                    </a:lnTo>
                    <a:lnTo>
                      <a:pt x="0" y="384"/>
                    </a:lnTo>
                    <a:lnTo>
                      <a:pt x="96" y="384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116758" name="Text Box 22"/>
              <p:cNvSpPr txBox="1">
                <a:spLocks noChangeArrowheads="1"/>
              </p:cNvSpPr>
              <p:nvPr/>
            </p:nvSpPr>
            <p:spPr bwMode="auto">
              <a:xfrm>
                <a:off x="3264" y="2592"/>
                <a:ext cx="208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2400"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+</a:t>
                </a:r>
              </a:p>
            </p:txBody>
          </p:sp>
        </p:grpSp>
      </p:grpSp>
      <p:grpSp>
        <p:nvGrpSpPr>
          <p:cNvPr id="6" name="Group 23"/>
          <p:cNvGrpSpPr>
            <a:grpSpLocks/>
          </p:cNvGrpSpPr>
          <p:nvPr/>
        </p:nvGrpSpPr>
        <p:grpSpPr bwMode="auto">
          <a:xfrm>
            <a:off x="5486400" y="2851150"/>
            <a:ext cx="1911350" cy="838200"/>
            <a:chOff x="3504" y="2592"/>
            <a:chExt cx="1204" cy="528"/>
          </a:xfrm>
        </p:grpSpPr>
        <p:sp>
          <p:nvSpPr>
            <p:cNvPr id="116760" name="Oval 24"/>
            <p:cNvSpPr>
              <a:spLocks noChangeArrowheads="1"/>
            </p:cNvSpPr>
            <p:nvPr/>
          </p:nvSpPr>
          <p:spPr bwMode="auto">
            <a:xfrm>
              <a:off x="3936" y="2688"/>
              <a:ext cx="480" cy="432"/>
            </a:xfrm>
            <a:prstGeom prst="ellipse">
              <a:avLst/>
            </a:prstGeom>
            <a:solidFill>
              <a:srgbClr val="FFCC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16761" name="Text Box 25"/>
            <p:cNvSpPr txBox="1">
              <a:spLocks noChangeArrowheads="1"/>
            </p:cNvSpPr>
            <p:nvPr/>
          </p:nvSpPr>
          <p:spPr bwMode="auto">
            <a:xfrm>
              <a:off x="4032" y="2736"/>
              <a:ext cx="28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Cl</a:t>
              </a:r>
            </a:p>
          </p:txBody>
        </p:sp>
        <p:sp>
          <p:nvSpPr>
            <p:cNvPr id="116762" name="Freeform 26"/>
            <p:cNvSpPr>
              <a:spLocks/>
            </p:cNvSpPr>
            <p:nvPr/>
          </p:nvSpPr>
          <p:spPr bwMode="auto">
            <a:xfrm flipH="1" flipV="1">
              <a:off x="4416" y="2736"/>
              <a:ext cx="96" cy="384"/>
            </a:xfrm>
            <a:custGeom>
              <a:avLst/>
              <a:gdLst/>
              <a:ahLst/>
              <a:cxnLst>
                <a:cxn ang="0">
                  <a:pos x="96" y="0"/>
                </a:cxn>
                <a:cxn ang="0">
                  <a:pos x="0" y="0"/>
                </a:cxn>
                <a:cxn ang="0">
                  <a:pos x="0" y="384"/>
                </a:cxn>
                <a:cxn ang="0">
                  <a:pos x="96" y="384"/>
                </a:cxn>
              </a:cxnLst>
              <a:rect l="0" t="0" r="r" b="b"/>
              <a:pathLst>
                <a:path w="96" h="384">
                  <a:moveTo>
                    <a:pt x="96" y="0"/>
                  </a:moveTo>
                  <a:lnTo>
                    <a:pt x="0" y="0"/>
                  </a:lnTo>
                  <a:lnTo>
                    <a:pt x="0" y="384"/>
                  </a:lnTo>
                  <a:lnTo>
                    <a:pt x="96" y="38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16763" name="Freeform 27"/>
            <p:cNvSpPr>
              <a:spLocks/>
            </p:cNvSpPr>
            <p:nvPr/>
          </p:nvSpPr>
          <p:spPr bwMode="auto">
            <a:xfrm>
              <a:off x="3840" y="2736"/>
              <a:ext cx="96" cy="384"/>
            </a:xfrm>
            <a:custGeom>
              <a:avLst/>
              <a:gdLst/>
              <a:ahLst/>
              <a:cxnLst>
                <a:cxn ang="0">
                  <a:pos x="96" y="0"/>
                </a:cxn>
                <a:cxn ang="0">
                  <a:pos x="0" y="0"/>
                </a:cxn>
                <a:cxn ang="0">
                  <a:pos x="0" y="384"/>
                </a:cxn>
                <a:cxn ang="0">
                  <a:pos x="96" y="384"/>
                </a:cxn>
              </a:cxnLst>
              <a:rect l="0" t="0" r="r" b="b"/>
              <a:pathLst>
                <a:path w="96" h="384">
                  <a:moveTo>
                    <a:pt x="96" y="0"/>
                  </a:moveTo>
                  <a:lnTo>
                    <a:pt x="0" y="0"/>
                  </a:lnTo>
                  <a:lnTo>
                    <a:pt x="0" y="384"/>
                  </a:lnTo>
                  <a:lnTo>
                    <a:pt x="96" y="38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16764" name="Text Box 28"/>
            <p:cNvSpPr txBox="1">
              <a:spLocks noChangeArrowheads="1"/>
            </p:cNvSpPr>
            <p:nvPr/>
          </p:nvSpPr>
          <p:spPr bwMode="auto">
            <a:xfrm>
              <a:off x="4512" y="2592"/>
              <a:ext cx="19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</a:t>
              </a:r>
            </a:p>
          </p:txBody>
        </p:sp>
        <p:sp>
          <p:nvSpPr>
            <p:cNvPr id="116765" name="Text Box 29"/>
            <p:cNvSpPr txBox="1">
              <a:spLocks noChangeArrowheads="1"/>
            </p:cNvSpPr>
            <p:nvPr/>
          </p:nvSpPr>
          <p:spPr bwMode="auto">
            <a:xfrm>
              <a:off x="3504" y="2832"/>
              <a:ext cx="2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+</a:t>
              </a:r>
            </a:p>
          </p:txBody>
        </p:sp>
      </p:grpSp>
      <p:sp>
        <p:nvSpPr>
          <p:cNvPr id="116766" name="Text Box 30"/>
          <p:cNvSpPr txBox="1">
            <a:spLocks noChangeArrowheads="1"/>
          </p:cNvSpPr>
          <p:nvPr/>
        </p:nvSpPr>
        <p:spPr bwMode="auto">
          <a:xfrm>
            <a:off x="4343400" y="3765550"/>
            <a:ext cx="4116388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>
                <a:solidFill>
                  <a:schemeClr val="accent2"/>
                </a:solidFill>
              </a:rPr>
              <a:t>H</a:t>
            </a:r>
            <a:r>
              <a:rPr lang="en-US" sz="2400" baseline="30000">
                <a:solidFill>
                  <a:schemeClr val="accent2"/>
                </a:solidFill>
              </a:rPr>
              <a:t>+</a:t>
            </a:r>
            <a:r>
              <a:rPr lang="en-US" sz="2400">
                <a:solidFill>
                  <a:schemeClr val="accent2"/>
                </a:solidFill>
              </a:rPr>
              <a:t> produced in presence of </a:t>
            </a:r>
          </a:p>
          <a:p>
            <a:pPr>
              <a:defRPr/>
            </a:pPr>
            <a:r>
              <a:rPr lang="en-US" sz="2400">
                <a:solidFill>
                  <a:schemeClr val="accent2"/>
                </a:solidFill>
              </a:rPr>
              <a:t>Water, giving rise to </a:t>
            </a:r>
          </a:p>
          <a:p>
            <a:pPr>
              <a:defRPr/>
            </a:pPr>
            <a:r>
              <a:rPr lang="en-US" sz="2400">
                <a:solidFill>
                  <a:schemeClr val="accent2"/>
                </a:solidFill>
              </a:rPr>
              <a:t>acidic properties</a:t>
            </a:r>
            <a:r>
              <a:rPr lang="en-US" sz="240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sp>
        <p:nvSpPr>
          <p:cNvPr id="116767" name="Text Box 31"/>
          <p:cNvSpPr txBox="1">
            <a:spLocks noChangeArrowheads="1"/>
          </p:cNvSpPr>
          <p:nvPr/>
        </p:nvSpPr>
        <p:spPr bwMode="auto">
          <a:xfrm>
            <a:off x="533400" y="5181600"/>
            <a:ext cx="7848600" cy="100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/>
              <a:t>HNO</a:t>
            </a:r>
            <a:r>
              <a:rPr lang="en-US" sz="2400" baseline="-25000"/>
              <a:t>3</a:t>
            </a:r>
            <a:r>
              <a:rPr lang="en-US" sz="2400"/>
              <a:t> (aq) 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→ </a:t>
            </a:r>
            <a:r>
              <a:rPr lang="en-US" sz="2400">
                <a:cs typeface="Times New Roman" pitchFamily="18" charset="0"/>
              </a:rPr>
              <a:t>H</a:t>
            </a:r>
            <a:r>
              <a:rPr lang="en-US" sz="2400" baseline="30000">
                <a:cs typeface="Times New Roman" pitchFamily="18" charset="0"/>
              </a:rPr>
              <a:t>+</a:t>
            </a:r>
            <a:r>
              <a:rPr lang="en-US" sz="2400">
                <a:cs typeface="Times New Roman" pitchFamily="18" charset="0"/>
              </a:rPr>
              <a:t> (aq)  +  NO</a:t>
            </a:r>
            <a:r>
              <a:rPr lang="en-US" sz="2400" baseline="-25000">
                <a:cs typeface="Times New Roman" pitchFamily="18" charset="0"/>
              </a:rPr>
              <a:t>3</a:t>
            </a:r>
            <a:r>
              <a:rPr lang="en-US" sz="2400" baseline="30000">
                <a:cs typeface="Times New Roman" pitchFamily="18" charset="0"/>
              </a:rPr>
              <a:t>-</a:t>
            </a:r>
            <a:r>
              <a:rPr lang="en-US" sz="2400">
                <a:cs typeface="Times New Roman" pitchFamily="18" charset="0"/>
              </a:rPr>
              <a:t> (aq)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endParaRPr lang="en-US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67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67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16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167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42" grpId="0" build="p" autoUpdateAnimBg="0"/>
      <p:bldP spid="116766" grpId="0"/>
      <p:bldP spid="116767" grpId="0" build="p" autoUpdateAnimBg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457200" y="1066800"/>
            <a:ext cx="8229600" cy="5334000"/>
          </a:xfrm>
          <a:prstGeom prst="rect">
            <a:avLst/>
          </a:prstGeom>
          <a:solidFill>
            <a:srgbClr val="FFFFCC"/>
          </a:solidFill>
          <a:ln w="38100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7772400" cy="1143000"/>
          </a:xfrm>
        </p:spPr>
        <p:txBody>
          <a:bodyPr/>
          <a:lstStyle/>
          <a:p>
            <a:pPr algn="l" eaLnBrk="1" hangingPunct="1"/>
            <a:r>
              <a:rPr lang="en-US" smtClean="0"/>
              <a:t>The pH scale</a:t>
            </a: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533400" y="1219200"/>
            <a:ext cx="7848600" cy="158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 b="1">
                <a:effectLst>
                  <a:outerShdw blurRad="38100" dist="38100" dir="2700000" algn="tl">
                    <a:srgbClr val="FFFFFF"/>
                  </a:outerShdw>
                </a:effectLst>
              </a:rPr>
              <a:t>pH - measure of the </a:t>
            </a:r>
            <a:r>
              <a:rPr lang="en-US" sz="2800" b="1" u="sng">
                <a:effectLst>
                  <a:outerShdw blurRad="38100" dist="38100" dir="2700000" algn="tl">
                    <a:srgbClr val="FFFFFF"/>
                  </a:outerShdw>
                </a:effectLst>
              </a:rPr>
              <a:t>concentration of H</a:t>
            </a:r>
            <a:r>
              <a:rPr lang="en-US" sz="2800" b="1" u="sng" baseline="30000">
                <a:effectLst>
                  <a:outerShdw blurRad="38100" dist="38100" dir="2700000" algn="tl">
                    <a:srgbClr val="FFFFFF"/>
                  </a:outerShdw>
                </a:effectLst>
              </a:rPr>
              <a:t>+</a:t>
            </a:r>
            <a:r>
              <a:rPr lang="en-US" sz="2800" b="1">
                <a:effectLst>
                  <a:outerShdw blurRad="38100" dist="38100" dir="2700000" algn="tl">
                    <a:srgbClr val="FFFFFF"/>
                  </a:outerShdw>
                </a:effectLst>
              </a:rPr>
              <a:t> in 	solution. </a:t>
            </a:r>
          </a:p>
          <a:p>
            <a:pPr>
              <a:spcBef>
                <a:spcPct val="50000"/>
              </a:spcBef>
              <a:defRPr/>
            </a:pPr>
            <a:r>
              <a:rPr lang="en-US" sz="2800" b="1">
                <a:effectLst>
                  <a:outerShdw blurRad="38100" dist="38100" dir="2700000" algn="tl">
                    <a:srgbClr val="FFFFFF"/>
                  </a:outerShdw>
                </a:effectLst>
              </a:rPr>
              <a:t>    - between 0 and 14</a:t>
            </a:r>
          </a:p>
        </p:txBody>
      </p:sp>
      <p:graphicFrame>
        <p:nvGraphicFramePr>
          <p:cNvPr id="3077" name="Object 5"/>
          <p:cNvGraphicFramePr>
            <a:graphicFrameLocks noChangeAspect="1"/>
          </p:cNvGraphicFramePr>
          <p:nvPr/>
        </p:nvGraphicFramePr>
        <p:xfrm>
          <a:off x="914400" y="2895600"/>
          <a:ext cx="7391400" cy="1317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6" name="Photo Editor Photo" r:id="rId4" imgW="5649114" imgH="1133633" progId="MSPhotoEd.3">
                  <p:embed/>
                </p:oleObj>
              </mc:Choice>
              <mc:Fallback>
                <p:oleObj name="Photo Editor Photo" r:id="rId4" imgW="5649114" imgH="1133633" progId="MSPhotoEd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2895600"/>
                        <a:ext cx="7391400" cy="1317625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838200" y="4343400"/>
            <a:ext cx="3733800" cy="1754188"/>
            <a:chOff x="528" y="2736"/>
            <a:chExt cx="2352" cy="1105"/>
          </a:xfrm>
        </p:grpSpPr>
        <p:sp>
          <p:nvSpPr>
            <p:cNvPr id="3079" name="AutoShape 7"/>
            <p:cNvSpPr>
              <a:spLocks/>
            </p:cNvSpPr>
            <p:nvPr/>
          </p:nvSpPr>
          <p:spPr bwMode="auto">
            <a:xfrm rot="-5400000">
              <a:off x="1680" y="1728"/>
              <a:ext cx="192" cy="2208"/>
            </a:xfrm>
            <a:prstGeom prst="leftBrace">
              <a:avLst>
                <a:gd name="adj1" fmla="val 95833"/>
                <a:gd name="adj2" fmla="val 50000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3080" name="Text Box 8"/>
            <p:cNvSpPr txBox="1">
              <a:spLocks noChangeArrowheads="1"/>
            </p:cNvSpPr>
            <p:nvPr/>
          </p:nvSpPr>
          <p:spPr bwMode="auto">
            <a:xfrm>
              <a:off x="528" y="2976"/>
              <a:ext cx="2352" cy="865"/>
            </a:xfrm>
            <a:prstGeom prst="rect">
              <a:avLst/>
            </a:prstGeom>
            <a:solidFill>
              <a:srgbClr val="E1FFE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2800">
                  <a:solidFill>
                    <a:srgbClr val="00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Acidic</a:t>
              </a:r>
              <a:r>
                <a:rPr lang="en-US" sz="280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/>
              </a:r>
              <a:br>
                <a:rPr lang="en-US" sz="2800">
                  <a:effectLst>
                    <a:outerShdw blurRad="38100" dist="38100" dir="2700000" algn="tl">
                      <a:srgbClr val="FFFFFF"/>
                    </a:outerShdw>
                  </a:effectLst>
                </a:rPr>
              </a:br>
              <a:r>
                <a:rPr lang="en-US" sz="280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lower pH</a:t>
              </a:r>
              <a:br>
                <a:rPr lang="en-US" sz="2800">
                  <a:effectLst>
                    <a:outerShdw blurRad="38100" dist="38100" dir="2700000" algn="tl">
                      <a:srgbClr val="FFFFFF"/>
                    </a:outerShdw>
                  </a:effectLst>
                </a:rPr>
              </a:br>
              <a:r>
                <a:rPr lang="en-US" sz="280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-&gt; higher conc. of H</a:t>
              </a:r>
              <a:r>
                <a:rPr lang="en-US" sz="2800" baseline="3000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+</a:t>
              </a:r>
              <a:endParaRPr lang="en-US" sz="280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4724400" y="4343400"/>
            <a:ext cx="3886200" cy="1754188"/>
            <a:chOff x="2976" y="2736"/>
            <a:chExt cx="2448" cy="1105"/>
          </a:xfrm>
        </p:grpSpPr>
        <p:sp>
          <p:nvSpPr>
            <p:cNvPr id="3082" name="AutoShape 10"/>
            <p:cNvSpPr>
              <a:spLocks/>
            </p:cNvSpPr>
            <p:nvPr/>
          </p:nvSpPr>
          <p:spPr bwMode="auto">
            <a:xfrm rot="-5400000">
              <a:off x="3984" y="1728"/>
              <a:ext cx="192" cy="2208"/>
            </a:xfrm>
            <a:prstGeom prst="leftBrace">
              <a:avLst>
                <a:gd name="adj1" fmla="val 95833"/>
                <a:gd name="adj2" fmla="val 50000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3083" name="Text Box 11"/>
            <p:cNvSpPr txBox="1">
              <a:spLocks noChangeArrowheads="1"/>
            </p:cNvSpPr>
            <p:nvPr/>
          </p:nvSpPr>
          <p:spPr bwMode="auto">
            <a:xfrm>
              <a:off x="2976" y="2976"/>
              <a:ext cx="2448" cy="865"/>
            </a:xfrm>
            <a:prstGeom prst="rect">
              <a:avLst/>
            </a:prstGeom>
            <a:solidFill>
              <a:srgbClr val="E1FFE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2800">
                  <a:solidFill>
                    <a:srgbClr val="00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Alkaline</a:t>
              </a:r>
              <a:r>
                <a:rPr lang="en-US" sz="280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/>
              </a:r>
              <a:br>
                <a:rPr lang="en-US" sz="2800">
                  <a:effectLst>
                    <a:outerShdw blurRad="38100" dist="38100" dir="2700000" algn="tl">
                      <a:srgbClr val="FFFFFF"/>
                    </a:outerShdw>
                  </a:effectLst>
                </a:rPr>
              </a:br>
              <a:r>
                <a:rPr lang="en-US" sz="280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higher pH</a:t>
              </a:r>
              <a:br>
                <a:rPr lang="en-US" sz="2800">
                  <a:effectLst>
                    <a:outerShdw blurRad="38100" dist="38100" dir="2700000" algn="tl">
                      <a:srgbClr val="FFFFFF"/>
                    </a:outerShdw>
                  </a:effectLst>
                </a:rPr>
              </a:br>
              <a:r>
                <a:rPr lang="en-US" sz="280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-&gt; higher conc. of OH-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 autoUpdateAnimBg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ChangeArrowheads="1"/>
          </p:cNvSpPr>
          <p:nvPr/>
        </p:nvSpPr>
        <p:spPr bwMode="auto">
          <a:xfrm>
            <a:off x="457200" y="1066800"/>
            <a:ext cx="8229600" cy="5334000"/>
          </a:xfrm>
          <a:prstGeom prst="rect">
            <a:avLst/>
          </a:prstGeom>
          <a:solidFill>
            <a:srgbClr val="FFFFCC"/>
          </a:solidFill>
          <a:ln w="38100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05475" name="Rectangle 3"/>
          <p:cNvSpPr>
            <a:spLocks noChangeArrowheads="1"/>
          </p:cNvSpPr>
          <p:nvPr/>
        </p:nvSpPr>
        <p:spPr bwMode="auto">
          <a:xfrm>
            <a:off x="228600" y="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The pH scale</a:t>
            </a:r>
          </a:p>
        </p:txBody>
      </p:sp>
      <p:sp>
        <p:nvSpPr>
          <p:cNvPr id="105476" name="Text Box 4"/>
          <p:cNvSpPr txBox="1">
            <a:spLocks noChangeArrowheads="1"/>
          </p:cNvSpPr>
          <p:nvPr/>
        </p:nvSpPr>
        <p:spPr bwMode="auto">
          <a:xfrm>
            <a:off x="838200" y="1371600"/>
            <a:ext cx="7848600" cy="457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Enrichment: </a:t>
            </a:r>
          </a:p>
          <a:p>
            <a:pPr>
              <a:spcBef>
                <a:spcPct val="50000"/>
              </a:spcBef>
              <a:defRPr/>
            </a:pPr>
            <a:r>
              <a:rPr lang="en-US" sz="2800" b="1">
                <a:effectLst>
                  <a:outerShdw blurRad="38100" dist="38100" dir="2700000" algn="tl">
                    <a:srgbClr val="FFFFFF"/>
                  </a:outerShdw>
                </a:effectLst>
              </a:rPr>
              <a:t>Formula of pH </a:t>
            </a:r>
          </a:p>
          <a:p>
            <a:pPr>
              <a:spcBef>
                <a:spcPct val="50000"/>
              </a:spcBef>
              <a:defRPr/>
            </a:pPr>
            <a:r>
              <a:rPr lang="en-US" sz="2800" b="1">
                <a:effectLst>
                  <a:outerShdw blurRad="38100" dist="38100" dir="2700000" algn="tl">
                    <a:srgbClr val="FFFFFF"/>
                  </a:outerShdw>
                </a:effectLst>
              </a:rPr>
              <a:t>pH = - lg [H</a:t>
            </a:r>
            <a:r>
              <a:rPr lang="en-US" sz="2800" b="1" baseline="30000">
                <a:effectLst>
                  <a:outerShdw blurRad="38100" dist="38100" dir="2700000" algn="tl">
                    <a:srgbClr val="FFFFFF"/>
                  </a:outerShdw>
                </a:effectLst>
              </a:rPr>
              <a:t>+</a:t>
            </a:r>
            <a:r>
              <a:rPr lang="en-US" sz="2800" b="1">
                <a:effectLst>
                  <a:outerShdw blurRad="38100" dist="38100" dir="2700000" algn="tl">
                    <a:srgbClr val="FFFFFF"/>
                  </a:outerShdw>
                </a:effectLst>
              </a:rPr>
              <a:t>]</a:t>
            </a:r>
          </a:p>
          <a:p>
            <a:pPr>
              <a:spcBef>
                <a:spcPct val="50000"/>
              </a:spcBef>
              <a:defRPr/>
            </a:pPr>
            <a:r>
              <a:rPr lang="en-US" sz="2800" b="1">
                <a:effectLst>
                  <a:outerShdw blurRad="38100" dist="38100" dir="2700000" algn="tl">
                    <a:srgbClr val="FFFFFF"/>
                  </a:outerShdw>
                </a:effectLst>
              </a:rPr>
              <a:t>Where [H</a:t>
            </a:r>
            <a:r>
              <a:rPr lang="en-US" sz="2800" b="1" baseline="30000">
                <a:effectLst>
                  <a:outerShdw blurRad="38100" dist="38100" dir="2700000" algn="tl">
                    <a:srgbClr val="FFFFFF"/>
                  </a:outerShdw>
                </a:effectLst>
              </a:rPr>
              <a:t>+</a:t>
            </a:r>
            <a:r>
              <a:rPr lang="en-US" sz="2800" b="1">
                <a:effectLst>
                  <a:outerShdw blurRad="38100" dist="38100" dir="2700000" algn="tl">
                    <a:srgbClr val="FFFFFF"/>
                  </a:outerShdw>
                </a:effectLst>
              </a:rPr>
              <a:t>] is the concentration of hydrogen ions.</a:t>
            </a:r>
          </a:p>
          <a:p>
            <a:pPr>
              <a:spcBef>
                <a:spcPct val="50000"/>
              </a:spcBef>
              <a:defRPr/>
            </a:pPr>
            <a:r>
              <a:rPr lang="en-US" sz="2800" b="1">
                <a:effectLst>
                  <a:outerShdw blurRad="38100" dist="38100" dir="2700000" algn="tl">
                    <a:srgbClr val="FFFFFF"/>
                  </a:outerShdw>
                </a:effectLst>
              </a:rPr>
              <a:t>What does pH stand for?</a:t>
            </a:r>
          </a:p>
          <a:p>
            <a:pPr>
              <a:spcBef>
                <a:spcPct val="50000"/>
              </a:spcBef>
              <a:defRPr/>
            </a:pPr>
            <a:r>
              <a:rPr lang="en-US" sz="2800" b="1">
                <a:effectLst>
                  <a:outerShdw blurRad="38100" dist="38100" dir="2700000" algn="tl">
                    <a:srgbClr val="FFFFFF"/>
                  </a:outerShdw>
                </a:effectLst>
              </a:rPr>
              <a:t>P stands for potenz, a german word which mean power.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54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54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54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54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54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54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76" grpId="0" build="p" autoUpdateAnimBg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457200" y="1066800"/>
            <a:ext cx="8229600" cy="5334000"/>
          </a:xfrm>
          <a:prstGeom prst="rect">
            <a:avLst/>
          </a:prstGeom>
          <a:solidFill>
            <a:srgbClr val="FFFFCC"/>
          </a:solidFill>
          <a:ln w="38100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7772400" cy="1143000"/>
          </a:xfrm>
        </p:spPr>
        <p:txBody>
          <a:bodyPr/>
          <a:lstStyle/>
          <a:p>
            <a:pPr algn="l" eaLnBrk="1" hangingPunct="1"/>
            <a:r>
              <a:rPr lang="en-US" smtClean="0"/>
              <a:t>Indicators</a:t>
            </a:r>
          </a:p>
        </p:txBody>
      </p:sp>
      <p:sp>
        <p:nvSpPr>
          <p:cNvPr id="6161" name="Text Box 17"/>
          <p:cNvSpPr txBox="1">
            <a:spLocks noChangeArrowheads="1"/>
          </p:cNvSpPr>
          <p:nvPr/>
        </p:nvSpPr>
        <p:spPr bwMode="auto">
          <a:xfrm>
            <a:off x="533400" y="1447800"/>
            <a:ext cx="7848600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2425" indent="-352425">
              <a:spcBef>
                <a:spcPct val="50000"/>
              </a:spcBef>
              <a:defRPr/>
            </a:pPr>
            <a:r>
              <a:rPr lang="en-US" sz="2800" b="1">
                <a:effectLst>
                  <a:outerShdw blurRad="38100" dist="38100" dir="2700000" algn="tl">
                    <a:srgbClr val="FFFFFF"/>
                  </a:outerShdw>
                </a:effectLst>
              </a:rPr>
              <a:t>- Substances that have different colours in </a:t>
            </a:r>
            <a:r>
              <a:rPr lang="en-US" sz="28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acidic</a:t>
            </a:r>
            <a:r>
              <a:rPr lang="en-US" sz="2800" b="1">
                <a:effectLst>
                  <a:outerShdw blurRad="38100" dist="38100" dir="2700000" algn="tl">
                    <a:srgbClr val="FFFFFF"/>
                  </a:outerShdw>
                </a:effectLst>
              </a:rPr>
              <a:t> and </a:t>
            </a:r>
            <a:r>
              <a:rPr lang="en-US" sz="28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alkaline</a:t>
            </a:r>
            <a:r>
              <a:rPr lang="en-US" sz="2800" b="1">
                <a:effectLst>
                  <a:outerShdw blurRad="38100" dist="38100" dir="2700000" algn="tl">
                    <a:srgbClr val="FFFFFF"/>
                  </a:outerShdw>
                </a:effectLst>
              </a:rPr>
              <a:t> solutions.</a:t>
            </a:r>
            <a:endParaRPr lang="en-US" sz="2800" b="1">
              <a:solidFill>
                <a:srgbClr val="3333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52425" indent="-352425">
              <a:spcBef>
                <a:spcPct val="50000"/>
              </a:spcBef>
              <a:defRPr/>
            </a:pPr>
            <a:r>
              <a:rPr lang="en-US" sz="2800" b="1">
                <a:effectLst>
                  <a:outerShdw blurRad="38100" dist="38100" dir="2700000" algn="tl">
                    <a:srgbClr val="FFFFFF"/>
                  </a:outerShdw>
                </a:effectLst>
              </a:rPr>
              <a:t>- most are regarded as </a:t>
            </a:r>
            <a:r>
              <a:rPr lang="en-US" sz="2800" b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weak acids</a:t>
            </a:r>
            <a:endParaRPr lang="en-US" sz="2800" b="1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352425" indent="-352425">
              <a:spcBef>
                <a:spcPct val="50000"/>
              </a:spcBef>
              <a:defRPr/>
            </a:pPr>
            <a:endParaRPr lang="en-US" sz="2800" b="1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1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1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1" grpId="0" build="p" autoUpdateAnimBg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457200" y="1066800"/>
            <a:ext cx="8229600" cy="5334000"/>
          </a:xfrm>
          <a:prstGeom prst="rect">
            <a:avLst/>
          </a:prstGeom>
          <a:solidFill>
            <a:srgbClr val="FFFFCC"/>
          </a:solidFill>
          <a:ln w="38100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7772400" cy="1143000"/>
          </a:xfrm>
        </p:spPr>
        <p:txBody>
          <a:bodyPr/>
          <a:lstStyle/>
          <a:p>
            <a:pPr algn="l" eaLnBrk="1" hangingPunct="1"/>
            <a:r>
              <a:rPr lang="en-US" smtClean="0"/>
              <a:t>Indicators</a:t>
            </a: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533400" y="1905000"/>
            <a:ext cx="7848600" cy="3725863"/>
            <a:chOff x="336" y="768"/>
            <a:chExt cx="4944" cy="2347"/>
          </a:xfrm>
        </p:grpSpPr>
        <p:sp>
          <p:nvSpPr>
            <p:cNvPr id="8198" name="Rectangle 6"/>
            <p:cNvSpPr>
              <a:spLocks noChangeArrowheads="1"/>
            </p:cNvSpPr>
            <p:nvPr/>
          </p:nvSpPr>
          <p:spPr bwMode="auto">
            <a:xfrm>
              <a:off x="2976" y="1584"/>
              <a:ext cx="864" cy="3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8197" name="Rectangle 5"/>
            <p:cNvSpPr>
              <a:spLocks noChangeArrowheads="1"/>
            </p:cNvSpPr>
            <p:nvPr/>
          </p:nvSpPr>
          <p:spPr bwMode="auto">
            <a:xfrm>
              <a:off x="2976" y="2016"/>
              <a:ext cx="864" cy="3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8196" name="Text Box 4"/>
            <p:cNvSpPr txBox="1">
              <a:spLocks noChangeArrowheads="1"/>
            </p:cNvSpPr>
            <p:nvPr/>
          </p:nvSpPr>
          <p:spPr bwMode="auto">
            <a:xfrm>
              <a:off x="336" y="768"/>
              <a:ext cx="4944" cy="23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280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E.g.</a:t>
              </a:r>
            </a:p>
            <a:p>
              <a:pPr>
                <a:spcBef>
                  <a:spcPct val="50000"/>
                </a:spcBef>
                <a:defRPr/>
              </a:pPr>
              <a:r>
                <a:rPr lang="en-US" sz="2800">
                  <a:solidFill>
                    <a:schemeClr val="accent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Methyl Orange</a:t>
              </a:r>
              <a:endParaRPr lang="en-US" sz="280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  <a:p>
              <a:pPr>
                <a:spcBef>
                  <a:spcPct val="50000"/>
                </a:spcBef>
                <a:defRPr/>
              </a:pPr>
              <a:r>
                <a:rPr lang="en-US" sz="280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   in acidic medium        -   </a:t>
              </a:r>
              <a:r>
                <a:rPr lang="en-US" sz="2800">
                  <a:solidFill>
                    <a:srgbClr val="FF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red</a:t>
              </a:r>
              <a:endParaRPr lang="en-US" sz="280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  <a:p>
              <a:pPr>
                <a:spcBef>
                  <a:spcPct val="50000"/>
                </a:spcBef>
                <a:defRPr/>
              </a:pPr>
              <a:r>
                <a:rPr lang="en-US" sz="280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   in allkaline medium     -  </a:t>
              </a:r>
              <a:r>
                <a:rPr lang="en-US" sz="280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yellow</a:t>
              </a:r>
            </a:p>
            <a:p>
              <a:pPr>
                <a:spcBef>
                  <a:spcPct val="50000"/>
                </a:spcBef>
                <a:defRPr/>
              </a:pPr>
              <a:r>
                <a:rPr lang="en-US" sz="280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   pH at which it changes colour - </a:t>
              </a:r>
              <a:r>
                <a:rPr lang="en-US" sz="2800">
                  <a:solidFill>
                    <a:srgbClr val="3333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pH 4</a:t>
              </a:r>
            </a:p>
            <a:p>
              <a:pPr>
                <a:spcBef>
                  <a:spcPct val="50000"/>
                </a:spcBef>
                <a:defRPr/>
              </a:pPr>
              <a:r>
                <a:rPr lang="en-US" sz="280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   colour at this pH       -</a:t>
              </a:r>
              <a:endParaRPr lang="en-US" sz="28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p:sp>
        <p:nvSpPr>
          <p:cNvPr id="8199" name="Rectangle 7"/>
          <p:cNvSpPr>
            <a:spLocks noChangeArrowheads="1"/>
          </p:cNvSpPr>
          <p:nvPr/>
        </p:nvSpPr>
        <p:spPr bwMode="auto">
          <a:xfrm>
            <a:off x="4724400" y="5105400"/>
            <a:ext cx="13716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280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orange</a:t>
            </a:r>
          </a:p>
        </p:txBody>
      </p:sp>
      <p:pic>
        <p:nvPicPr>
          <p:cNvPr id="66566" name="Picture 11" descr="methyl oran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143000"/>
            <a:ext cx="2259013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9" grpId="0" animBg="1" autoUpdateAnimBg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ChangeArrowheads="1"/>
          </p:cNvSpPr>
          <p:nvPr/>
        </p:nvSpPr>
        <p:spPr bwMode="auto">
          <a:xfrm>
            <a:off x="609600" y="1143000"/>
            <a:ext cx="8229600" cy="5334000"/>
          </a:xfrm>
          <a:prstGeom prst="rect">
            <a:avLst/>
          </a:prstGeom>
          <a:solidFill>
            <a:srgbClr val="FFFFCC"/>
          </a:solidFill>
          <a:ln w="38100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07523" name="Rectangle 3"/>
          <p:cNvSpPr>
            <a:spLocks noChangeArrowheads="1"/>
          </p:cNvSpPr>
          <p:nvPr/>
        </p:nvSpPr>
        <p:spPr bwMode="auto">
          <a:xfrm>
            <a:off x="228600" y="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The pH scale</a:t>
            </a:r>
          </a:p>
        </p:txBody>
      </p:sp>
      <p:sp>
        <p:nvSpPr>
          <p:cNvPr id="107524" name="Text Box 4"/>
          <p:cNvSpPr txBox="1">
            <a:spLocks noChangeArrowheads="1"/>
          </p:cNvSpPr>
          <p:nvPr/>
        </p:nvSpPr>
        <p:spPr bwMode="auto">
          <a:xfrm>
            <a:off x="533400" y="1219200"/>
            <a:ext cx="7848600" cy="590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Critical thinking (Not in note)</a:t>
            </a:r>
          </a:p>
          <a:p>
            <a:pPr>
              <a:spcBef>
                <a:spcPct val="50000"/>
              </a:spcBef>
              <a:defRPr/>
            </a:pPr>
            <a:r>
              <a:rPr lang="en-US" sz="2800" b="1">
                <a:effectLst>
                  <a:outerShdw blurRad="38100" dist="38100" dir="2700000" algn="tl">
                    <a:srgbClr val="FFFFFF"/>
                  </a:outerShdw>
                </a:effectLst>
              </a:rPr>
              <a:t>2.	If a solution is acidic, it will not 	 	contain any OH</a:t>
            </a:r>
            <a:r>
              <a:rPr lang="en-US" sz="2800" b="1" baseline="30000">
                <a:effectLst>
                  <a:outerShdw blurRad="38100" dist="38100" dir="2700000" algn="tl">
                    <a:srgbClr val="FFFFFF"/>
                  </a:outerShdw>
                </a:effectLst>
              </a:rPr>
              <a:t>-</a:t>
            </a:r>
            <a:r>
              <a:rPr lang="en-US" sz="2800" b="1">
                <a:effectLst>
                  <a:outerShdw blurRad="38100" dist="38100" dir="2700000" algn="tl">
                    <a:srgbClr val="FFFFFF"/>
                  </a:outerShdw>
                </a:effectLst>
              </a:rPr>
              <a:t>, true or false?</a:t>
            </a:r>
          </a:p>
          <a:p>
            <a:pPr>
              <a:spcBef>
                <a:spcPct val="50000"/>
              </a:spcBef>
              <a:defRPr/>
            </a:pPr>
            <a:r>
              <a:rPr lang="en-US" sz="2800" b="1">
                <a:effectLst>
                  <a:outerShdw blurRad="38100" dist="38100" dir="2700000" algn="tl">
                    <a:srgbClr val="FFFFFF"/>
                  </a:outerShdw>
                </a:effectLst>
              </a:rPr>
              <a:t>	False. For acidic solution, 	concentration of H</a:t>
            </a:r>
            <a:r>
              <a:rPr lang="en-US" sz="2800" b="1" baseline="30000">
                <a:effectLst>
                  <a:outerShdw blurRad="38100" dist="38100" dir="2700000" algn="tl">
                    <a:srgbClr val="FFFFFF"/>
                  </a:outerShdw>
                </a:effectLst>
              </a:rPr>
              <a:t>+</a:t>
            </a:r>
            <a:r>
              <a:rPr lang="en-US" sz="2800" b="1">
                <a:effectLst>
                  <a:outerShdw blurRad="38100" dist="38100" dir="2700000" algn="tl">
                    <a:srgbClr val="FFFFFF"/>
                  </a:outerShdw>
                </a:effectLst>
              </a:rPr>
              <a:t> is higher than 	concentration of OH</a:t>
            </a:r>
            <a:r>
              <a:rPr lang="en-US" sz="2800" b="1" baseline="30000">
                <a:effectLst>
                  <a:outerShdw blurRad="38100" dist="38100" dir="2700000" algn="tl">
                    <a:srgbClr val="FFFFFF"/>
                  </a:outerShdw>
                </a:effectLst>
              </a:rPr>
              <a:t>-. </a:t>
            </a:r>
            <a:r>
              <a:rPr lang="en-US" sz="2800" b="1">
                <a:effectLst>
                  <a:outerShdw blurRad="38100" dist="38100" dir="2700000" algn="tl">
                    <a:srgbClr val="FFFFFF"/>
                  </a:outerShdw>
                </a:effectLst>
              </a:rPr>
              <a:t>It does not 	mean that acidic solution will not have 	OH</a:t>
            </a:r>
            <a:r>
              <a:rPr lang="en-US" sz="2800" b="1" baseline="30000">
                <a:effectLst>
                  <a:outerShdw blurRad="38100" dist="38100" dir="2700000" algn="tl">
                    <a:srgbClr val="FFFFFF"/>
                  </a:outerShdw>
                </a:effectLst>
              </a:rPr>
              <a:t>-</a:t>
            </a:r>
            <a:r>
              <a:rPr lang="en-US" sz="2800"/>
              <a:t>. </a:t>
            </a:r>
            <a:r>
              <a:rPr lang="en-US" sz="2800" b="1"/>
              <a:t>Hydroxide ions come from water 	which dissociates to a very small 	extent to give a small amount of H</a:t>
            </a:r>
            <a:r>
              <a:rPr lang="en-US" sz="2800" b="1" baseline="30000"/>
              <a:t>+</a:t>
            </a:r>
            <a:r>
              <a:rPr lang="en-US" sz="2800" b="1"/>
              <a:t> 	and OH</a:t>
            </a:r>
            <a:r>
              <a:rPr lang="en-US" sz="2800" b="1" baseline="30000"/>
              <a:t>-</a:t>
            </a:r>
            <a:endParaRPr lang="en-US" sz="2800" b="1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spcBef>
                <a:spcPct val="50000"/>
              </a:spcBef>
              <a:defRPr/>
            </a:pPr>
            <a:endParaRPr lang="en-US" sz="2800" b="1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75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75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75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build="p" autoUpdateAnimBg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21" name="Rectangle 5"/>
          <p:cNvSpPr>
            <a:spLocks noChangeArrowheads="1"/>
          </p:cNvSpPr>
          <p:nvPr/>
        </p:nvSpPr>
        <p:spPr bwMode="auto">
          <a:xfrm>
            <a:off x="228600" y="762000"/>
            <a:ext cx="8610600" cy="5867400"/>
          </a:xfrm>
          <a:prstGeom prst="rect">
            <a:avLst/>
          </a:prstGeom>
          <a:solidFill>
            <a:srgbClr val="FFFFCC"/>
          </a:solidFill>
          <a:ln w="38100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tx1"/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en-US" sz="28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37220" name="Rectangle 4"/>
          <p:cNvSpPr>
            <a:spLocks noChangeArrowheads="1"/>
          </p:cNvSpPr>
          <p:nvPr/>
        </p:nvSpPr>
        <p:spPr bwMode="auto">
          <a:xfrm>
            <a:off x="0" y="0"/>
            <a:ext cx="7772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 sz="3600">
                <a:effectLst>
                  <a:outerShdw blurRad="38100" dist="38100" dir="2700000" algn="tl">
                    <a:srgbClr val="000000"/>
                  </a:outerShdw>
                </a:effectLst>
              </a:rPr>
              <a:t>Indicators</a:t>
            </a:r>
          </a:p>
        </p:txBody>
      </p:sp>
      <p:sp>
        <p:nvSpPr>
          <p:cNvPr id="137235" name="Text Box 19"/>
          <p:cNvSpPr txBox="1">
            <a:spLocks noChangeArrowheads="1"/>
          </p:cNvSpPr>
          <p:nvPr/>
        </p:nvSpPr>
        <p:spPr bwMode="auto">
          <a:xfrm>
            <a:off x="609600" y="3124200"/>
            <a:ext cx="2401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>
                <a:effectLst>
                  <a:outerShdw blurRad="38100" dist="38100" dir="2700000" algn="tl">
                    <a:srgbClr val="FFFFFF"/>
                  </a:outerShdw>
                </a:effectLst>
              </a:rPr>
              <a:t>Phenolphthalein</a:t>
            </a:r>
          </a:p>
        </p:txBody>
      </p:sp>
      <p:sp>
        <p:nvSpPr>
          <p:cNvPr id="137227" name="Text Box 11"/>
          <p:cNvSpPr txBox="1">
            <a:spLocks noChangeArrowheads="1"/>
          </p:cNvSpPr>
          <p:nvPr/>
        </p:nvSpPr>
        <p:spPr bwMode="auto">
          <a:xfrm>
            <a:off x="609600" y="914400"/>
            <a:ext cx="22240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>
                <a:effectLst>
                  <a:outerShdw blurRad="38100" dist="38100" dir="2700000" algn="tl">
                    <a:srgbClr val="FFFFFF"/>
                  </a:outerShdw>
                </a:effectLst>
              </a:rPr>
              <a:t>Methyl orange</a:t>
            </a:r>
          </a:p>
        </p:txBody>
      </p:sp>
      <p:grpSp>
        <p:nvGrpSpPr>
          <p:cNvPr id="2" name="Group 36"/>
          <p:cNvGrpSpPr>
            <a:grpSpLocks/>
          </p:cNvGrpSpPr>
          <p:nvPr/>
        </p:nvGrpSpPr>
        <p:grpSpPr bwMode="auto">
          <a:xfrm>
            <a:off x="762000" y="1371600"/>
            <a:ext cx="8126413" cy="1600200"/>
            <a:chOff x="480" y="1104"/>
            <a:chExt cx="5119" cy="1008"/>
          </a:xfrm>
        </p:grpSpPr>
        <p:grpSp>
          <p:nvGrpSpPr>
            <p:cNvPr id="68630" name="Group 12"/>
            <p:cNvGrpSpPr>
              <a:grpSpLocks/>
            </p:cNvGrpSpPr>
            <p:nvPr/>
          </p:nvGrpSpPr>
          <p:grpSpPr bwMode="auto">
            <a:xfrm>
              <a:off x="576" y="1632"/>
              <a:ext cx="4848" cy="96"/>
              <a:chOff x="336" y="1104"/>
              <a:chExt cx="4848" cy="96"/>
            </a:xfrm>
          </p:grpSpPr>
          <p:sp>
            <p:nvSpPr>
              <p:cNvPr id="68638" name="Line 6"/>
              <p:cNvSpPr>
                <a:spLocks noChangeShapeType="1"/>
              </p:cNvSpPr>
              <p:nvPr/>
            </p:nvSpPr>
            <p:spPr bwMode="auto">
              <a:xfrm>
                <a:off x="336" y="1152"/>
                <a:ext cx="4848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639" name="Line 7"/>
              <p:cNvSpPr>
                <a:spLocks noChangeShapeType="1"/>
              </p:cNvSpPr>
              <p:nvPr/>
            </p:nvSpPr>
            <p:spPr bwMode="auto">
              <a:xfrm>
                <a:off x="336" y="1104"/>
                <a:ext cx="0" cy="9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640" name="Line 8"/>
              <p:cNvSpPr>
                <a:spLocks noChangeShapeType="1"/>
              </p:cNvSpPr>
              <p:nvPr/>
            </p:nvSpPr>
            <p:spPr bwMode="auto">
              <a:xfrm>
                <a:off x="5184" y="1104"/>
                <a:ext cx="0" cy="9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641" name="Line 9"/>
              <p:cNvSpPr>
                <a:spLocks noChangeShapeType="1"/>
              </p:cNvSpPr>
              <p:nvPr/>
            </p:nvSpPr>
            <p:spPr bwMode="auto">
              <a:xfrm>
                <a:off x="2016" y="1104"/>
                <a:ext cx="0" cy="9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37229" name="Text Box 13"/>
            <p:cNvSpPr txBox="1">
              <a:spLocks noChangeArrowheads="1"/>
            </p:cNvSpPr>
            <p:nvPr/>
          </p:nvSpPr>
          <p:spPr bwMode="auto">
            <a:xfrm>
              <a:off x="480" y="1776"/>
              <a:ext cx="23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0</a:t>
              </a:r>
            </a:p>
          </p:txBody>
        </p:sp>
        <p:sp>
          <p:nvSpPr>
            <p:cNvPr id="137230" name="Text Box 14"/>
            <p:cNvSpPr txBox="1">
              <a:spLocks noChangeArrowheads="1"/>
            </p:cNvSpPr>
            <p:nvPr/>
          </p:nvSpPr>
          <p:spPr bwMode="auto">
            <a:xfrm>
              <a:off x="2160" y="1776"/>
              <a:ext cx="23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4</a:t>
              </a:r>
            </a:p>
          </p:txBody>
        </p:sp>
        <p:sp>
          <p:nvSpPr>
            <p:cNvPr id="137231" name="Text Box 15"/>
            <p:cNvSpPr txBox="1">
              <a:spLocks noChangeArrowheads="1"/>
            </p:cNvSpPr>
            <p:nvPr/>
          </p:nvSpPr>
          <p:spPr bwMode="auto">
            <a:xfrm>
              <a:off x="5280" y="1824"/>
              <a:ext cx="31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14</a:t>
              </a:r>
            </a:p>
          </p:txBody>
        </p:sp>
        <p:sp>
          <p:nvSpPr>
            <p:cNvPr id="137232" name="Text Box 16"/>
            <p:cNvSpPr txBox="1">
              <a:spLocks noChangeArrowheads="1"/>
            </p:cNvSpPr>
            <p:nvPr/>
          </p:nvSpPr>
          <p:spPr bwMode="auto">
            <a:xfrm>
              <a:off x="1152" y="1152"/>
              <a:ext cx="426" cy="288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red</a:t>
              </a:r>
            </a:p>
          </p:txBody>
        </p:sp>
        <p:sp>
          <p:nvSpPr>
            <p:cNvPr id="137233" name="Text Box 17"/>
            <p:cNvSpPr txBox="1">
              <a:spLocks noChangeArrowheads="1"/>
            </p:cNvSpPr>
            <p:nvPr/>
          </p:nvSpPr>
          <p:spPr bwMode="auto">
            <a:xfrm>
              <a:off x="3456" y="1104"/>
              <a:ext cx="659" cy="288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yellow</a:t>
              </a:r>
            </a:p>
          </p:txBody>
        </p:sp>
        <p:sp>
          <p:nvSpPr>
            <p:cNvPr id="68636" name="Line 18"/>
            <p:cNvSpPr>
              <a:spLocks noChangeShapeType="1"/>
            </p:cNvSpPr>
            <p:nvPr/>
          </p:nvSpPr>
          <p:spPr bwMode="auto">
            <a:xfrm>
              <a:off x="624" y="1488"/>
              <a:ext cx="1584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37" name="Line 20"/>
            <p:cNvSpPr>
              <a:spLocks noChangeShapeType="1"/>
            </p:cNvSpPr>
            <p:nvPr/>
          </p:nvSpPr>
          <p:spPr bwMode="auto">
            <a:xfrm flipV="1">
              <a:off x="2304" y="1488"/>
              <a:ext cx="3072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37"/>
          <p:cNvGrpSpPr>
            <a:grpSpLocks/>
          </p:cNvGrpSpPr>
          <p:nvPr/>
        </p:nvGrpSpPr>
        <p:grpSpPr bwMode="auto">
          <a:xfrm>
            <a:off x="457200" y="3429000"/>
            <a:ext cx="8126413" cy="1600200"/>
            <a:chOff x="288" y="2400"/>
            <a:chExt cx="5119" cy="1008"/>
          </a:xfrm>
        </p:grpSpPr>
        <p:sp>
          <p:nvSpPr>
            <p:cNvPr id="68619" name="Line 22"/>
            <p:cNvSpPr>
              <a:spLocks noChangeShapeType="1"/>
            </p:cNvSpPr>
            <p:nvPr/>
          </p:nvSpPr>
          <p:spPr bwMode="auto">
            <a:xfrm>
              <a:off x="384" y="2976"/>
              <a:ext cx="4848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20" name="Line 23"/>
            <p:cNvSpPr>
              <a:spLocks noChangeShapeType="1"/>
            </p:cNvSpPr>
            <p:nvPr/>
          </p:nvSpPr>
          <p:spPr bwMode="auto">
            <a:xfrm>
              <a:off x="384" y="2928"/>
              <a:ext cx="0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21" name="Line 24"/>
            <p:cNvSpPr>
              <a:spLocks noChangeShapeType="1"/>
            </p:cNvSpPr>
            <p:nvPr/>
          </p:nvSpPr>
          <p:spPr bwMode="auto">
            <a:xfrm>
              <a:off x="5232" y="2928"/>
              <a:ext cx="0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22" name="Line 25"/>
            <p:cNvSpPr>
              <a:spLocks noChangeShapeType="1"/>
            </p:cNvSpPr>
            <p:nvPr/>
          </p:nvSpPr>
          <p:spPr bwMode="auto">
            <a:xfrm>
              <a:off x="3648" y="2928"/>
              <a:ext cx="0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7242" name="Text Box 26"/>
            <p:cNvSpPr txBox="1">
              <a:spLocks noChangeArrowheads="1"/>
            </p:cNvSpPr>
            <p:nvPr/>
          </p:nvSpPr>
          <p:spPr bwMode="auto">
            <a:xfrm>
              <a:off x="288" y="3072"/>
              <a:ext cx="23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0</a:t>
              </a:r>
            </a:p>
          </p:txBody>
        </p:sp>
        <p:sp>
          <p:nvSpPr>
            <p:cNvPr id="137243" name="Text Box 27"/>
            <p:cNvSpPr txBox="1">
              <a:spLocks noChangeArrowheads="1"/>
            </p:cNvSpPr>
            <p:nvPr/>
          </p:nvSpPr>
          <p:spPr bwMode="auto">
            <a:xfrm>
              <a:off x="3552" y="3072"/>
              <a:ext cx="23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9</a:t>
              </a:r>
            </a:p>
          </p:txBody>
        </p:sp>
        <p:sp>
          <p:nvSpPr>
            <p:cNvPr id="137244" name="Text Box 28"/>
            <p:cNvSpPr txBox="1">
              <a:spLocks noChangeArrowheads="1"/>
            </p:cNvSpPr>
            <p:nvPr/>
          </p:nvSpPr>
          <p:spPr bwMode="auto">
            <a:xfrm>
              <a:off x="5088" y="3120"/>
              <a:ext cx="31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14</a:t>
              </a:r>
            </a:p>
          </p:txBody>
        </p:sp>
        <p:sp>
          <p:nvSpPr>
            <p:cNvPr id="68626" name="Line 29"/>
            <p:cNvSpPr>
              <a:spLocks noChangeShapeType="1"/>
            </p:cNvSpPr>
            <p:nvPr/>
          </p:nvSpPr>
          <p:spPr bwMode="auto">
            <a:xfrm>
              <a:off x="3648" y="2784"/>
              <a:ext cx="1584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27" name="Line 30"/>
            <p:cNvSpPr>
              <a:spLocks noChangeShapeType="1"/>
            </p:cNvSpPr>
            <p:nvPr/>
          </p:nvSpPr>
          <p:spPr bwMode="auto">
            <a:xfrm flipV="1">
              <a:off x="384" y="2784"/>
              <a:ext cx="3216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7247" name="Text Box 31"/>
            <p:cNvSpPr txBox="1">
              <a:spLocks noChangeArrowheads="1"/>
            </p:cNvSpPr>
            <p:nvPr/>
          </p:nvSpPr>
          <p:spPr bwMode="auto">
            <a:xfrm>
              <a:off x="1968" y="2448"/>
              <a:ext cx="100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colourless</a:t>
              </a:r>
            </a:p>
          </p:txBody>
        </p:sp>
        <p:sp>
          <p:nvSpPr>
            <p:cNvPr id="137248" name="Text Box 32"/>
            <p:cNvSpPr txBox="1">
              <a:spLocks noChangeArrowheads="1"/>
            </p:cNvSpPr>
            <p:nvPr/>
          </p:nvSpPr>
          <p:spPr bwMode="auto">
            <a:xfrm>
              <a:off x="4176" y="2400"/>
              <a:ext cx="478" cy="288"/>
            </a:xfrm>
            <a:prstGeom prst="rect">
              <a:avLst/>
            </a:prstGeom>
            <a:solidFill>
              <a:srgbClr val="FF66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pink</a:t>
              </a:r>
            </a:p>
          </p:txBody>
        </p:sp>
      </p:grpSp>
      <p:sp>
        <p:nvSpPr>
          <p:cNvPr id="68616" name="Text Box 35"/>
          <p:cNvSpPr txBox="1">
            <a:spLocks noChangeArrowheads="1"/>
          </p:cNvSpPr>
          <p:nvPr/>
        </p:nvSpPr>
        <p:spPr bwMode="auto">
          <a:xfrm>
            <a:off x="609600" y="4648200"/>
            <a:ext cx="7924800" cy="178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200">
                <a:solidFill>
                  <a:schemeClr val="accent2"/>
                </a:solidFill>
              </a:rPr>
              <a:t>What is the colour of </a:t>
            </a:r>
          </a:p>
          <a:p>
            <a:pPr eaLnBrk="1" hangingPunct="1">
              <a:spcBef>
                <a:spcPct val="50000"/>
              </a:spcBef>
              <a:buFontTx/>
              <a:buAutoNum type="alphaLcParenR"/>
            </a:pPr>
            <a:r>
              <a:rPr lang="en-US" sz="2200">
                <a:solidFill>
                  <a:schemeClr val="accent2"/>
                </a:solidFill>
              </a:rPr>
              <a:t>HCl if 2 drops of methyl orange are added to it?</a:t>
            </a:r>
          </a:p>
          <a:p>
            <a:pPr eaLnBrk="1" hangingPunct="1">
              <a:spcBef>
                <a:spcPct val="50000"/>
              </a:spcBef>
              <a:buFontTx/>
              <a:buAutoNum type="alphaLcParenR"/>
            </a:pPr>
            <a:r>
              <a:rPr lang="en-US" sz="2200">
                <a:solidFill>
                  <a:schemeClr val="accent2"/>
                </a:solidFill>
              </a:rPr>
              <a:t>NaOH if 2 drops of phenolphthalein are added to it?		</a:t>
            </a: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7543800" y="5029200"/>
            <a:ext cx="914400" cy="5238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sz="2800"/>
              <a:t>red</a:t>
            </a:r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7620000" y="6019800"/>
            <a:ext cx="914400" cy="523875"/>
          </a:xfrm>
          <a:prstGeom prst="rect">
            <a:avLst/>
          </a:prstGeom>
          <a:solidFill>
            <a:srgbClr val="FF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sz="2800"/>
              <a:t>pink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457200" y="1066800"/>
            <a:ext cx="8229600" cy="5334000"/>
          </a:xfrm>
          <a:prstGeom prst="rect">
            <a:avLst/>
          </a:prstGeom>
          <a:solidFill>
            <a:srgbClr val="FFFFCC"/>
          </a:solidFill>
          <a:ln w="38100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7772400" cy="1143000"/>
          </a:xfrm>
        </p:spPr>
        <p:txBody>
          <a:bodyPr/>
          <a:lstStyle/>
          <a:p>
            <a:pPr algn="l" eaLnBrk="1" hangingPunct="1"/>
            <a:r>
              <a:rPr lang="en-US" smtClean="0"/>
              <a:t>Indicators</a:t>
            </a:r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533400" y="1219200"/>
            <a:ext cx="7848600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- Some indicators are used as mixtures</a:t>
            </a:r>
          </a:p>
          <a:p>
            <a:pPr>
              <a:spcBef>
                <a:spcPct val="50000"/>
              </a:spcBef>
              <a:defRPr/>
            </a:pP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   - gives different colours at different pH </a:t>
            </a:r>
            <a:b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     numbers</a:t>
            </a:r>
          </a:p>
          <a:p>
            <a:pPr>
              <a:spcBef>
                <a:spcPct val="50000"/>
              </a:spcBef>
              <a:defRPr/>
            </a:pP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=&gt;</a:t>
            </a:r>
          </a:p>
        </p:txBody>
      </p:sp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1219200" y="2895600"/>
            <a:ext cx="6324600" cy="519113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Universal Indicator / pH indicator</a:t>
            </a:r>
          </a:p>
        </p:txBody>
      </p:sp>
      <p:pic>
        <p:nvPicPr>
          <p:cNvPr id="9228" name="Picture 12" descr="universal_paper(skytut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3505200"/>
            <a:ext cx="3733800" cy="282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9" name="Text Box 13"/>
          <p:cNvSpPr txBox="1">
            <a:spLocks noChangeArrowheads="1"/>
          </p:cNvSpPr>
          <p:nvPr/>
        </p:nvSpPr>
        <p:spPr bwMode="auto">
          <a:xfrm>
            <a:off x="4876800" y="3657600"/>
            <a:ext cx="3505200" cy="2378075"/>
          </a:xfrm>
          <a:prstGeom prst="rect">
            <a:avLst/>
          </a:prstGeom>
          <a:solidFill>
            <a:srgbClr val="CCECFF"/>
          </a:solidFill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000" b="1">
                <a:effectLst>
                  <a:outerShdw blurRad="38100" dist="38100" dir="2700000" algn="tl">
                    <a:srgbClr val="FFFFFF"/>
                  </a:outerShdw>
                </a:effectLst>
              </a:rPr>
              <a:t>- Dip universal indicator </a:t>
            </a:r>
            <a:br>
              <a:rPr lang="en-US" sz="2000" b="1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sz="2000" b="1">
                <a:effectLst>
                  <a:outerShdw blurRad="38100" dist="38100" dir="2700000" algn="tl">
                    <a:srgbClr val="FFFFFF"/>
                  </a:outerShdw>
                </a:effectLst>
              </a:rPr>
              <a:t>   paper into solutions</a:t>
            </a:r>
          </a:p>
          <a:p>
            <a:pPr>
              <a:spcBef>
                <a:spcPct val="50000"/>
              </a:spcBef>
              <a:defRPr/>
            </a:pPr>
            <a:r>
              <a:rPr lang="en-US" sz="2000" b="1">
                <a:effectLst>
                  <a:outerShdw blurRad="38100" dist="38100" dir="2700000" algn="tl">
                    <a:srgbClr val="FFFFFF"/>
                  </a:outerShdw>
                </a:effectLst>
              </a:rPr>
              <a:t>- Observe colour change</a:t>
            </a:r>
          </a:p>
          <a:p>
            <a:pPr>
              <a:spcBef>
                <a:spcPct val="50000"/>
              </a:spcBef>
              <a:defRPr/>
            </a:pPr>
            <a:r>
              <a:rPr lang="en-US" sz="2000" b="1">
                <a:effectLst>
                  <a:outerShdw blurRad="38100" dist="38100" dir="2700000" algn="tl">
                    <a:srgbClr val="FFFFFF"/>
                  </a:outerShdw>
                </a:effectLst>
              </a:rPr>
              <a:t>- Compare colour with </a:t>
            </a:r>
            <a:br>
              <a:rPr lang="en-US" sz="2000" b="1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sz="2000" b="1">
                <a:effectLst>
                  <a:outerShdw blurRad="38100" dist="38100" dir="2700000" algn="tl">
                    <a:srgbClr val="FFFFFF"/>
                  </a:outerShdw>
                </a:effectLst>
              </a:rPr>
              <a:t>   colour chart</a:t>
            </a:r>
          </a:p>
          <a:p>
            <a:pPr>
              <a:spcBef>
                <a:spcPct val="50000"/>
              </a:spcBef>
              <a:defRPr/>
            </a:pPr>
            <a:r>
              <a:rPr lang="en-US" sz="2000" b="1">
                <a:effectLst>
                  <a:outerShdw blurRad="38100" dist="38100" dir="2700000" algn="tl">
                    <a:srgbClr val="FFFFFF"/>
                  </a:outerShdw>
                </a:effectLst>
              </a:rPr>
              <a:t>=&gt; pH of solution</a:t>
            </a:r>
            <a:endParaRPr lang="en-US" sz="20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5" grpId="0" autoUpdateAnimBg="0"/>
      <p:bldP spid="9227" grpId="0" animBg="1" autoUpdateAnimBg="0"/>
      <p:bldP spid="9229" grpId="0" animBg="1" autoUpdateAnimBg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457200" y="1066800"/>
            <a:ext cx="8229600" cy="5334000"/>
          </a:xfrm>
          <a:prstGeom prst="rect">
            <a:avLst/>
          </a:prstGeom>
          <a:solidFill>
            <a:srgbClr val="FFFFCC"/>
          </a:solidFill>
          <a:ln w="38100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7772400" cy="1143000"/>
          </a:xfrm>
        </p:spPr>
        <p:txBody>
          <a:bodyPr/>
          <a:lstStyle/>
          <a:p>
            <a:pPr algn="l" eaLnBrk="1" hangingPunct="1"/>
            <a:r>
              <a:rPr lang="en-US" smtClean="0"/>
              <a:t>Indicators</a:t>
            </a: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838200" y="1295400"/>
            <a:ext cx="6324600" cy="519113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Universal Indicator / pH indicator</a:t>
            </a:r>
          </a:p>
        </p:txBody>
      </p:sp>
      <p:pic>
        <p:nvPicPr>
          <p:cNvPr id="70661" name="Picture 11" descr="universal_indicator"/>
          <p:cNvPicPr>
            <a:picLocks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4400" y="2057400"/>
            <a:ext cx="6553200" cy="2049463"/>
          </a:xfr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457200" y="1066800"/>
            <a:ext cx="8229600" cy="5334000"/>
          </a:xfrm>
          <a:prstGeom prst="rect">
            <a:avLst/>
          </a:prstGeom>
          <a:solidFill>
            <a:srgbClr val="FFFFCC"/>
          </a:solidFill>
          <a:ln w="38100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7772400" cy="1143000"/>
          </a:xfrm>
        </p:spPr>
        <p:txBody>
          <a:bodyPr/>
          <a:lstStyle/>
          <a:p>
            <a:pPr algn="l" eaLnBrk="1" hangingPunct="1"/>
            <a:r>
              <a:rPr lang="en-US" smtClean="0"/>
              <a:t>pH and Agriculture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533400" y="1219200"/>
            <a:ext cx="7848600" cy="479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- plants grow well in soil with pH about </a:t>
            </a:r>
            <a:r>
              <a:rPr lang="en-US" sz="2800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pH 6.5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b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 (about neutral)</a:t>
            </a:r>
          </a:p>
          <a:p>
            <a:pPr>
              <a:spcBef>
                <a:spcPct val="50000"/>
              </a:spcBef>
              <a:defRPr/>
            </a:pP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- soil becomes </a:t>
            </a:r>
            <a:r>
              <a:rPr lang="en-US" sz="2800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acidic 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from</a:t>
            </a:r>
            <a:b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  -&gt; acid rain</a:t>
            </a:r>
            <a:b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  -&gt;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fertiliser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such as ammonium sulfate</a:t>
            </a:r>
          </a:p>
          <a:p>
            <a:pPr>
              <a:spcBef>
                <a:spcPct val="50000"/>
              </a:spcBef>
              <a:defRPr/>
            </a:pP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-To </a:t>
            </a:r>
            <a:r>
              <a:rPr lang="en-US" sz="2800" u="sng" dirty="0" err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neutralise</a:t>
            </a:r>
            <a:r>
              <a:rPr lang="en-US" sz="2800" u="sng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800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excess</a:t>
            </a:r>
            <a:r>
              <a:rPr lang="en-US" sz="2800" u="sng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acid</a:t>
            </a:r>
            <a:r>
              <a:rPr lang="en-US" sz="2800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in soil, </a:t>
            </a:r>
            <a:br>
              <a:rPr lang="en-US" sz="2800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 - add </a:t>
            </a:r>
            <a:r>
              <a:rPr lang="en-US" sz="2800" b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solid calcium hydroxide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(slaked lime)</a:t>
            </a:r>
            <a:b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   or </a:t>
            </a:r>
            <a:r>
              <a:rPr lang="en-US" sz="2800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solid calcium oxide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(lime)</a:t>
            </a:r>
            <a:b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 - spread calcium hydroxide powder over </a:t>
            </a:r>
            <a:b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   fields =&gt; </a:t>
            </a:r>
            <a:r>
              <a:rPr lang="en-US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liming the soil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3"/>
          <p:cNvGraphicFramePr>
            <a:graphicFrameLocks noChangeAspect="1"/>
          </p:cNvGraphicFramePr>
          <p:nvPr>
            <p:ph sz="quarter" idx="2"/>
          </p:nvPr>
        </p:nvGraphicFramePr>
        <p:xfrm>
          <a:off x="1303338" y="2492375"/>
          <a:ext cx="2368550" cy="2444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點陣圖影像" r:id="rId4" imgW="2952381" imgH="3524742" progId="Paint.Picture">
                  <p:embed/>
                </p:oleObj>
              </mc:Choice>
              <mc:Fallback>
                <p:oleObj name="點陣圖影像" r:id="rId4" imgW="2952381" imgH="3524742" progId="Paint.Picture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3338" y="2492375"/>
                        <a:ext cx="2368550" cy="2444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1258888" y="5516563"/>
            <a:ext cx="2089150" cy="557212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800" b="1">
                <a:latin typeface="Arial" pitchFamily="34" charset="0"/>
              </a:rPr>
              <a:t>Dilute acid</a:t>
            </a:r>
            <a:r>
              <a:rPr lang="en-US" altLang="zh-TW" sz="2800">
                <a:latin typeface="Arial" pitchFamily="34" charset="0"/>
              </a:rPr>
              <a:t> </a:t>
            </a: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3924300" y="5516563"/>
            <a:ext cx="3527425" cy="557212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800" b="1">
                <a:latin typeface="Arial" pitchFamily="34" charset="0"/>
              </a:rPr>
              <a:t>Concentrated acid</a:t>
            </a:r>
          </a:p>
        </p:txBody>
      </p:sp>
      <p:graphicFrame>
        <p:nvGraphicFramePr>
          <p:cNvPr id="2051" name="Object 7"/>
          <p:cNvGraphicFramePr>
            <a:graphicFrameLocks noChangeAspect="1"/>
          </p:cNvGraphicFramePr>
          <p:nvPr>
            <p:ph sz="quarter" idx="3"/>
          </p:nvPr>
        </p:nvGraphicFramePr>
        <p:xfrm>
          <a:off x="4198938" y="2433638"/>
          <a:ext cx="2335212" cy="2444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name="點陣圖影像" r:id="rId6" imgW="2905531" imgH="3514286" progId="Paint.Picture">
                  <p:embed/>
                </p:oleObj>
              </mc:Choice>
              <mc:Fallback>
                <p:oleObj name="點陣圖影像" r:id="rId6" imgW="2905531" imgH="3514286" progId="Paint.Picture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8938" y="2433638"/>
                        <a:ext cx="2335212" cy="2444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4" name="Oval 8"/>
          <p:cNvSpPr>
            <a:spLocks noChangeArrowheads="1"/>
          </p:cNvSpPr>
          <p:nvPr/>
        </p:nvSpPr>
        <p:spPr bwMode="auto">
          <a:xfrm>
            <a:off x="5508625" y="1700213"/>
            <a:ext cx="431800" cy="431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5" name="Rectangle 9"/>
          <p:cNvSpPr>
            <a:spLocks noChangeArrowheads="1"/>
          </p:cNvSpPr>
          <p:nvPr/>
        </p:nvSpPr>
        <p:spPr bwMode="auto">
          <a:xfrm>
            <a:off x="6011863" y="1628775"/>
            <a:ext cx="25971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TW" sz="2800" b="1">
                <a:solidFill>
                  <a:schemeClr val="accent2"/>
                </a:solidFill>
                <a:latin typeface="Arial" pitchFamily="34" charset="0"/>
              </a:rPr>
              <a:t>Acid molecule</a:t>
            </a:r>
          </a:p>
        </p:txBody>
      </p:sp>
      <p:sp>
        <p:nvSpPr>
          <p:cNvPr id="2056" name="Rectangle 10"/>
          <p:cNvSpPr>
            <a:spLocks noChangeArrowheads="1"/>
          </p:cNvSpPr>
          <p:nvPr/>
        </p:nvSpPr>
        <p:spPr bwMode="auto">
          <a:xfrm>
            <a:off x="0" y="692150"/>
            <a:ext cx="914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800">
                <a:latin typeface="Arial" pitchFamily="34" charset="0"/>
              </a:rPr>
              <a:t>Acid used in lab are usually aqueous solutions.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Physical Properties of Dilute Acids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8888" y="4005263"/>
            <a:ext cx="8748712" cy="2376487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zh-TW" smtClean="0"/>
              <a:t>a) sour</a:t>
            </a:r>
          </a:p>
          <a:p>
            <a:pPr eaLnBrk="1" hangingPunct="1">
              <a:buFontTx/>
              <a:buNone/>
            </a:pPr>
            <a:r>
              <a:rPr lang="en-US" altLang="zh-TW" smtClean="0"/>
              <a:t>b) acidic; it turn </a:t>
            </a:r>
            <a:r>
              <a:rPr lang="en-US" altLang="zh-TW" smtClean="0">
                <a:solidFill>
                  <a:schemeClr val="tx2"/>
                </a:solidFill>
              </a:rPr>
              <a:t>blue litmus paper to red</a:t>
            </a:r>
          </a:p>
          <a:p>
            <a:pPr eaLnBrk="1" hangingPunct="1">
              <a:buFontTx/>
              <a:buNone/>
            </a:pPr>
            <a:r>
              <a:rPr lang="en-US" altLang="zh-TW" smtClean="0"/>
              <a:t>c) it conduct electricity only in </a:t>
            </a:r>
            <a:r>
              <a:rPr lang="en-US" altLang="zh-TW" smtClean="0">
                <a:solidFill>
                  <a:schemeClr val="tx2"/>
                </a:solidFill>
              </a:rPr>
              <a:t>aqueous state.</a:t>
            </a: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1187450" y="1989138"/>
            <a:ext cx="82296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altLang="zh-TW" sz="3200"/>
              <a:t>a) Taste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TW" sz="3200"/>
              <a:t>b) pH 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TW" sz="3200"/>
              <a:t>c) Electrical conductivity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10243" grpId="0" build="p"/>
      <p:bldP spid="1024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Tx/>
              <a:buAutoNum type="alphaLcParenR"/>
            </a:pPr>
            <a:r>
              <a:rPr lang="en-US" altLang="zh-TW" smtClean="0"/>
              <a:t>Reaction with metal (K</a:t>
            </a:r>
            <a:r>
              <a:rPr lang="en-US" altLang="zh-TW" smtClean="0">
                <a:sym typeface="Wingdings" pitchFamily="2" charset="2"/>
              </a:rPr>
              <a:t>Pb)</a:t>
            </a:r>
          </a:p>
          <a:p>
            <a:pPr marL="609600" indent="-609600" eaLnBrk="1" hangingPunct="1">
              <a:buFontTx/>
              <a:buAutoNum type="alphaLcParenR"/>
            </a:pPr>
            <a:r>
              <a:rPr lang="en-US" altLang="zh-TW" smtClean="0"/>
              <a:t>Reaction with oxides/ hydroxides</a:t>
            </a:r>
          </a:p>
          <a:p>
            <a:pPr marL="609600" indent="-609600" eaLnBrk="1" hangingPunct="1">
              <a:buFontTx/>
              <a:buAutoNum type="alphaLcParenR"/>
            </a:pPr>
            <a:r>
              <a:rPr lang="en-US" altLang="zh-TW" smtClean="0"/>
              <a:t>Reaction with carbonates/ Hydrogencarbonates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anchor="ctr"/>
          <a:lstStyle/>
          <a:p>
            <a:pPr eaLnBrk="1" hangingPunct="1"/>
            <a:r>
              <a:rPr lang="en-US" altLang="zh-TW" smtClean="0"/>
              <a:t>Chemical Properties of Dilute Acids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/>
      <p:bldP spid="11268" grpId="0"/>
    </p:bldLst>
  </p:timing>
</p:sld>
</file>

<file path=ppt/theme/theme1.xml><?xml version="1.0" encoding="utf-8"?>
<a:theme xmlns:a="http://schemas.openxmlformats.org/drawingml/2006/main" name="Crayons">
  <a:themeElements>
    <a:clrScheme name="Crayons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Crayons">
      <a:majorFont>
        <a:latin typeface="Comic Sans MS"/>
        <a:ea typeface="新細明體"/>
        <a:cs typeface=""/>
      </a:majorFont>
      <a:minorFont>
        <a:latin typeface="Comic Sans MS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  <a:ea typeface="新細明體" pitchFamily="18" charset="-120"/>
          </a:defRPr>
        </a:defPPr>
      </a:lstStyle>
    </a:lnDef>
  </a:objectDefaults>
  <a:extraClrSchemeLst>
    <a:extraClrScheme>
      <a:clrScheme name="Crayons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Crayons</Template>
  <TotalTime>219</TotalTime>
  <Words>2761</Words>
  <Application>Microsoft Office PowerPoint</Application>
  <PresentationFormat>On-screen Show (4:3)</PresentationFormat>
  <Paragraphs>563</Paragraphs>
  <Slides>68</Slides>
  <Notes>41</Notes>
  <HiddenSlides>0</HiddenSlides>
  <MMClips>1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68</vt:i4>
      </vt:variant>
    </vt:vector>
  </HeadingPairs>
  <TitlesOfParts>
    <vt:vector size="81" baseType="lpstr">
      <vt:lpstr>Comic Sans MS</vt:lpstr>
      <vt:lpstr>新細明體</vt:lpstr>
      <vt:lpstr>Arial</vt:lpstr>
      <vt:lpstr>Times New Roman</vt:lpstr>
      <vt:lpstr>Wingdings</vt:lpstr>
      <vt:lpstr>細明體</vt:lpstr>
      <vt:lpstr>Symbol</vt:lpstr>
      <vt:lpstr>標楷體</vt:lpstr>
      <vt:lpstr>Wingdings 3</vt:lpstr>
      <vt:lpstr>Crayons</vt:lpstr>
      <vt:lpstr>點陣圖影像</vt:lpstr>
      <vt:lpstr>CS ChemDraw Drawing</vt:lpstr>
      <vt:lpstr>Microsoft Photo Editor 3.0 Photo</vt:lpstr>
      <vt:lpstr>PowerPoint Presentation</vt:lpstr>
      <vt:lpstr>Acids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Physical Properties of Dilute Acids</vt:lpstr>
      <vt:lpstr>Chemical Properties of Dilute Acids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Strong and Weak Alkalis</vt:lpstr>
      <vt:lpstr>Types of Oxides</vt:lpstr>
      <vt:lpstr>PowerPoint Presentation</vt:lpstr>
      <vt:lpstr>Oxides</vt:lpstr>
      <vt:lpstr>PowerPoint Presentation</vt:lpstr>
      <vt:lpstr>Oxides</vt:lpstr>
      <vt:lpstr>Oxides</vt:lpstr>
      <vt:lpstr>Oxides</vt:lpstr>
      <vt:lpstr>Oxides</vt:lpstr>
      <vt:lpstr>Oxides</vt:lpstr>
      <vt:lpstr>Metal Hydroxides</vt:lpstr>
      <vt:lpstr>PowerPoint Presentation</vt:lpstr>
      <vt:lpstr>PowerPoint Presentation</vt:lpstr>
      <vt:lpstr>PowerPoint Presentation</vt:lpstr>
      <vt:lpstr>The pH scale</vt:lpstr>
      <vt:lpstr>PowerPoint Presentation</vt:lpstr>
      <vt:lpstr>Indicators</vt:lpstr>
      <vt:lpstr>Indicators</vt:lpstr>
      <vt:lpstr>PowerPoint Presentation</vt:lpstr>
      <vt:lpstr>PowerPoint Presentation</vt:lpstr>
      <vt:lpstr>Indicators</vt:lpstr>
      <vt:lpstr>Indicators</vt:lpstr>
      <vt:lpstr>pH and Agriculture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Acids</dc:title>
  <dc:creator>efong</dc:creator>
  <cp:lastModifiedBy>Teacher E-Solutions</cp:lastModifiedBy>
  <cp:revision>17</cp:revision>
  <dcterms:created xsi:type="dcterms:W3CDTF">2008-01-29T08:11:55Z</dcterms:created>
  <dcterms:modified xsi:type="dcterms:W3CDTF">2019-01-18T16:40:37Z</dcterms:modified>
</cp:coreProperties>
</file>