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60" r:id="rId2"/>
    <p:sldId id="270" r:id="rId3"/>
    <p:sldId id="275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C4EE"/>
    <a:srgbClr val="6B2C1B"/>
    <a:srgbClr val="87967E"/>
    <a:srgbClr val="94A28C"/>
    <a:srgbClr val="22C431"/>
    <a:srgbClr val="24CE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70" autoAdjust="0"/>
  </p:normalViewPr>
  <p:slideViewPr>
    <p:cSldViewPr snapToGrid="0">
      <p:cViewPr>
        <p:scale>
          <a:sx n="57" d="100"/>
          <a:sy n="57" d="100"/>
        </p:scale>
        <p:origin x="-197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BF6386E1-3C62-40FB-A892-DE41F97CE6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535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6642D2-E8DE-45BC-8DAB-3F230D7C8101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3F77820-F46F-43AD-8F94-10BC4299085B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6F1579-D8CE-456E-888B-7F3D8D5979F1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032625" y="665638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000" b="1">
                <a:solidFill>
                  <a:srgbClr val="9900CC"/>
                </a:solidFill>
                <a:latin typeface="Arial" charset="0"/>
              </a:rPr>
              <a:t>© Boardworks Ltd 2005</a:t>
            </a:r>
            <a:endParaRPr lang="en-US" sz="1000" b="1">
              <a:latin typeface="Arial" charset="0"/>
            </a:endParaRPr>
          </a:p>
        </p:txBody>
      </p:sp>
      <p:pic>
        <p:nvPicPr>
          <p:cNvPr id="4" name="Picture 4" descr="boardwork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A11DB735-14DE-47CA-A273-5CB3F39FA403}" type="slidenum">
              <a:rPr lang="en-GB" sz="1200" b="1">
                <a:solidFill>
                  <a:schemeClr val="bg1"/>
                </a:solidFill>
                <a:latin typeface="Arial" charset="0"/>
              </a:rPr>
              <a:pPr>
                <a:spcBef>
                  <a:spcPct val="50000"/>
                </a:spcBef>
                <a:defRPr/>
              </a:pPr>
              <a:t>‹#›</a:t>
            </a:fld>
            <a:r>
              <a:rPr lang="en-GB" sz="1200" b="1">
                <a:solidFill>
                  <a:schemeClr val="bg1"/>
                </a:solidFill>
                <a:latin typeface="Arial" charset="0"/>
              </a:rPr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59393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4288"/>
            <a:ext cx="2171700" cy="6111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4288"/>
            <a:ext cx="6362700" cy="61118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73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5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240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6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4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71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774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589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7500"/>
            <a:ext cx="9144000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7032625" y="665638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000" b="1">
                <a:solidFill>
                  <a:srgbClr val="9900CC"/>
                </a:solidFill>
                <a:latin typeface="Arial" charset="0"/>
              </a:rPr>
              <a:t>© Boardworks Ltd 2005</a:t>
            </a:r>
            <a:endParaRPr lang="en-US" sz="1000" b="1">
              <a:latin typeface="Arial" charset="0"/>
            </a:endParaRPr>
          </a:p>
        </p:txBody>
      </p:sp>
      <p:pic>
        <p:nvPicPr>
          <p:cNvPr id="1028" name="Picture 4" descr="swish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0" y="14288"/>
            <a:ext cx="7812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      Click to edit Master title style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7B68093-476E-4EDC-BC6A-06A2EB731B5B}" type="slidenum">
              <a:rPr lang="en-GB" sz="1200" b="1">
                <a:solidFill>
                  <a:schemeClr val="bg1"/>
                </a:solidFill>
                <a:latin typeface="Arial" charset="0"/>
              </a:rPr>
              <a:pPr>
                <a:spcBef>
                  <a:spcPct val="50000"/>
                </a:spcBef>
                <a:defRPr/>
              </a:pPr>
              <a:t>‹#›</a:t>
            </a:fld>
            <a:r>
              <a:rPr lang="en-GB" sz="1200" b="1">
                <a:solidFill>
                  <a:schemeClr val="bg1"/>
                </a:solidFill>
                <a:latin typeface="Arial" charset="0"/>
              </a:rPr>
              <a:t> of 35</a:t>
            </a:r>
          </a:p>
        </p:txBody>
      </p:sp>
      <p:grpSp>
        <p:nvGrpSpPr>
          <p:cNvPr id="1034" name="Group 134"/>
          <p:cNvGrpSpPr>
            <a:grpSpLocks/>
          </p:cNvGrpSpPr>
          <p:nvPr userDrawn="1"/>
        </p:nvGrpSpPr>
        <p:grpSpPr bwMode="auto">
          <a:xfrm>
            <a:off x="239713" y="82550"/>
            <a:ext cx="360362" cy="360363"/>
            <a:chOff x="68" y="487"/>
            <a:chExt cx="3514" cy="3514"/>
          </a:xfrm>
        </p:grpSpPr>
        <p:sp>
          <p:nvSpPr>
            <p:cNvPr id="92295" name="Oval 135"/>
            <p:cNvSpPr>
              <a:spLocks noChangeAspect="1" noChangeArrowheads="1"/>
            </p:cNvSpPr>
            <p:nvPr/>
          </p:nvSpPr>
          <p:spPr bwMode="auto">
            <a:xfrm>
              <a:off x="68" y="487"/>
              <a:ext cx="3514" cy="3514"/>
            </a:xfrm>
            <a:prstGeom prst="ellipse">
              <a:avLst/>
            </a:prstGeom>
            <a:solidFill>
              <a:srgbClr val="0100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2296" name="Oval 136"/>
            <p:cNvSpPr>
              <a:spLocks noChangeAspect="1" noChangeArrowheads="1"/>
            </p:cNvSpPr>
            <p:nvPr/>
          </p:nvSpPr>
          <p:spPr bwMode="auto">
            <a:xfrm>
              <a:off x="238" y="657"/>
              <a:ext cx="3173" cy="3173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pic>
          <p:nvPicPr>
            <p:cNvPr id="1037" name="Picture 137" descr="C2_5a_cartoon_circ1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" y="827"/>
              <a:ext cx="2834" cy="2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Transition metal ions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68325" y="701675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2400">
                <a:solidFill>
                  <a:srgbClr val="010066"/>
                </a:solidFill>
              </a:rPr>
              <a:t>All transition metals lose electrons when they react, and so form positive ions.</a:t>
            </a:r>
          </a:p>
        </p:txBody>
      </p:sp>
      <p:sp>
        <p:nvSpPr>
          <p:cNvPr id="98308" name="Oval 4"/>
          <p:cNvSpPr>
            <a:spLocks noChangeAspect="1" noChangeArrowheads="1"/>
          </p:cNvSpPr>
          <p:nvPr/>
        </p:nvSpPr>
        <p:spPr bwMode="auto">
          <a:xfrm>
            <a:off x="241300" y="809625"/>
            <a:ext cx="252413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8309" name="Oval 5"/>
          <p:cNvSpPr>
            <a:spLocks noChangeAspect="1" noChangeArrowheads="1"/>
          </p:cNvSpPr>
          <p:nvPr/>
        </p:nvSpPr>
        <p:spPr bwMode="auto">
          <a:xfrm>
            <a:off x="241300" y="809625"/>
            <a:ext cx="252413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4283075" y="1800225"/>
            <a:ext cx="467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3538" indent="-363538">
              <a:spcBef>
                <a:spcPct val="2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010066"/>
                </a:solidFill>
              </a:rPr>
              <a:t>silver only forms Ag</a:t>
            </a:r>
            <a:r>
              <a:rPr lang="en-GB" sz="2400" baseline="30000">
                <a:solidFill>
                  <a:srgbClr val="010066"/>
                </a:solidFill>
              </a:rPr>
              <a:t>+</a:t>
            </a:r>
            <a:r>
              <a:rPr lang="en-GB" sz="2400">
                <a:solidFill>
                  <a:srgbClr val="010066"/>
                </a:solidFill>
              </a:rPr>
              <a:t> ions;</a:t>
            </a: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4283075" y="2301875"/>
            <a:ext cx="467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63538" indent="-363538">
              <a:spcBef>
                <a:spcPct val="2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010066"/>
                </a:solidFill>
              </a:rPr>
              <a:t>zinc only forms Zn</a:t>
            </a:r>
            <a:r>
              <a:rPr lang="en-GB" sz="2400" baseline="30000">
                <a:solidFill>
                  <a:srgbClr val="010066"/>
                </a:solidFill>
              </a:rPr>
              <a:t>2+</a:t>
            </a:r>
            <a:r>
              <a:rPr lang="en-GB" sz="2400">
                <a:solidFill>
                  <a:srgbClr val="010066"/>
                </a:solidFill>
              </a:rPr>
              <a:t> ions.</a:t>
            </a: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2879725" y="4511675"/>
            <a:ext cx="485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en-GB" sz="2400" b="1">
                <a:solidFill>
                  <a:srgbClr val="010066"/>
                </a:solidFill>
              </a:rPr>
              <a:t>Cu</a:t>
            </a:r>
            <a:r>
              <a:rPr lang="en-GB" sz="2400" b="1" baseline="30000">
                <a:solidFill>
                  <a:srgbClr val="010066"/>
                </a:solidFill>
              </a:rPr>
              <a:t>+</a:t>
            </a:r>
            <a:r>
              <a:rPr lang="en-GB" sz="2400" baseline="30000">
                <a:solidFill>
                  <a:srgbClr val="010066"/>
                </a:solidFill>
              </a:rPr>
              <a:t>	</a:t>
            </a:r>
            <a:r>
              <a:rPr lang="en-GB" sz="2400">
                <a:solidFill>
                  <a:srgbClr val="010066"/>
                </a:solidFill>
              </a:rPr>
              <a:t>copper (I) oxide – Cu</a:t>
            </a:r>
            <a:r>
              <a:rPr lang="en-GB" sz="2400" baseline="-25000">
                <a:solidFill>
                  <a:srgbClr val="010066"/>
                </a:solidFill>
              </a:rPr>
              <a:t>2</a:t>
            </a:r>
            <a:r>
              <a:rPr lang="en-GB" sz="2400">
                <a:solidFill>
                  <a:srgbClr val="010066"/>
                </a:solidFill>
              </a:rPr>
              <a:t>O</a:t>
            </a:r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2867025" y="4981575"/>
            <a:ext cx="479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en-GB" sz="2400" b="1">
                <a:solidFill>
                  <a:srgbClr val="010066"/>
                </a:solidFill>
              </a:rPr>
              <a:t>Cu</a:t>
            </a:r>
            <a:r>
              <a:rPr lang="en-GB" sz="2400" b="1" baseline="30000">
                <a:solidFill>
                  <a:srgbClr val="010066"/>
                </a:solidFill>
              </a:rPr>
              <a:t>2+</a:t>
            </a:r>
            <a:r>
              <a:rPr lang="en-GB" sz="2400" baseline="30000">
                <a:solidFill>
                  <a:srgbClr val="010066"/>
                </a:solidFill>
              </a:rPr>
              <a:t>	</a:t>
            </a:r>
            <a:r>
              <a:rPr lang="en-GB" sz="2400">
                <a:solidFill>
                  <a:srgbClr val="010066"/>
                </a:solidFill>
              </a:rPr>
              <a:t>copper (II) oxide – CuO</a:t>
            </a:r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1370013" y="4733925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solidFill>
                  <a:srgbClr val="010066"/>
                </a:solidFill>
              </a:rPr>
              <a:t>copper</a:t>
            </a: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1370013" y="5657850"/>
            <a:ext cx="747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solidFill>
                  <a:srgbClr val="010066"/>
                </a:solidFill>
              </a:rPr>
              <a:t>iron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2876550" y="5429250"/>
            <a:ext cx="484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solidFill>
                  <a:srgbClr val="010066"/>
                </a:solidFill>
              </a:rPr>
              <a:t>Fe</a:t>
            </a:r>
            <a:r>
              <a:rPr lang="en-GB" sz="2400" b="1" baseline="30000">
                <a:solidFill>
                  <a:srgbClr val="010066"/>
                </a:solidFill>
              </a:rPr>
              <a:t>2+</a:t>
            </a:r>
            <a:r>
              <a:rPr lang="en-GB" sz="2400" baseline="30000">
                <a:solidFill>
                  <a:srgbClr val="010066"/>
                </a:solidFill>
              </a:rPr>
              <a:t>	</a:t>
            </a:r>
            <a:r>
              <a:rPr lang="en-GB" sz="2400">
                <a:solidFill>
                  <a:srgbClr val="010066"/>
                </a:solidFill>
              </a:rPr>
              <a:t>iron (II) chloride – FeCl</a:t>
            </a:r>
            <a:r>
              <a:rPr lang="en-GB" sz="2400" baseline="-25000">
                <a:solidFill>
                  <a:srgbClr val="010066"/>
                </a:solidFill>
              </a:rPr>
              <a:t>2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2876550" y="5892800"/>
            <a:ext cx="496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3827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>
                <a:solidFill>
                  <a:srgbClr val="010066"/>
                </a:solidFill>
              </a:rPr>
              <a:t>Fe</a:t>
            </a:r>
            <a:r>
              <a:rPr lang="en-GB" sz="2400" b="1" baseline="30000">
                <a:solidFill>
                  <a:srgbClr val="010066"/>
                </a:solidFill>
              </a:rPr>
              <a:t>3+</a:t>
            </a:r>
            <a:r>
              <a:rPr lang="en-GB" sz="2400" baseline="30000">
                <a:solidFill>
                  <a:srgbClr val="010066"/>
                </a:solidFill>
              </a:rPr>
              <a:t>	</a:t>
            </a:r>
            <a:r>
              <a:rPr lang="en-GB" sz="2400">
                <a:solidFill>
                  <a:srgbClr val="010066"/>
                </a:solidFill>
              </a:rPr>
              <a:t>iron (III) chloride – FeCl</a:t>
            </a:r>
            <a:r>
              <a:rPr lang="en-GB" sz="2400" baseline="-25000">
                <a:solidFill>
                  <a:srgbClr val="010066"/>
                </a:solidFill>
              </a:rPr>
              <a:t>3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350963" y="4054475"/>
            <a:ext cx="6464300" cy="2335213"/>
            <a:chOff x="851" y="2326"/>
            <a:chExt cx="4072" cy="1471"/>
          </a:xfrm>
        </p:grpSpPr>
        <p:grpSp>
          <p:nvGrpSpPr>
            <p:cNvPr id="3089" name="Group 15"/>
            <p:cNvGrpSpPr>
              <a:grpSpLocks/>
            </p:cNvGrpSpPr>
            <p:nvPr/>
          </p:nvGrpSpPr>
          <p:grpSpPr bwMode="auto">
            <a:xfrm>
              <a:off x="851" y="2326"/>
              <a:ext cx="4059" cy="1471"/>
              <a:chOff x="623" y="2158"/>
              <a:chExt cx="4059" cy="1471"/>
            </a:xfrm>
          </p:grpSpPr>
          <p:sp>
            <p:nvSpPr>
              <p:cNvPr id="3091" name="AutoShape 16"/>
              <p:cNvSpPr>
                <a:spLocks noChangeArrowheads="1"/>
              </p:cNvSpPr>
              <p:nvPr/>
            </p:nvSpPr>
            <p:spPr bwMode="auto">
              <a:xfrm>
                <a:off x="623" y="2158"/>
                <a:ext cx="4059" cy="297"/>
              </a:xfrm>
              <a:prstGeom prst="roundRect">
                <a:avLst>
                  <a:gd name="adj" fmla="val 8486"/>
                </a:avLst>
              </a:prstGeom>
              <a:solidFill>
                <a:srgbClr val="E1B7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3092" name="Group 17"/>
              <p:cNvGrpSpPr>
                <a:grpSpLocks/>
              </p:cNvGrpSpPr>
              <p:nvPr/>
            </p:nvGrpSpPr>
            <p:grpSpPr bwMode="auto">
              <a:xfrm>
                <a:off x="630" y="2158"/>
                <a:ext cx="4045" cy="1471"/>
                <a:chOff x="630" y="2158"/>
                <a:chExt cx="4045" cy="1471"/>
              </a:xfrm>
            </p:grpSpPr>
            <p:sp>
              <p:nvSpPr>
                <p:cNvPr id="3093" name="AutoShape 18"/>
                <p:cNvSpPr>
                  <a:spLocks noChangeArrowheads="1"/>
                </p:cNvSpPr>
                <p:nvPr/>
              </p:nvSpPr>
              <p:spPr bwMode="auto">
                <a:xfrm>
                  <a:off x="637" y="2158"/>
                  <a:ext cx="4033" cy="1463"/>
                </a:xfrm>
                <a:prstGeom prst="roundRect">
                  <a:avLst>
                    <a:gd name="adj" fmla="val 1708"/>
                  </a:avLst>
                </a:prstGeom>
                <a:noFill/>
                <a:ln w="381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94" name="Line 19"/>
                <p:cNvSpPr>
                  <a:spLocks noChangeShapeType="1"/>
                </p:cNvSpPr>
                <p:nvPr/>
              </p:nvSpPr>
              <p:spPr bwMode="auto">
                <a:xfrm>
                  <a:off x="1582" y="2159"/>
                  <a:ext cx="0" cy="1470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95" name="Line 20"/>
                <p:cNvSpPr>
                  <a:spLocks noChangeShapeType="1"/>
                </p:cNvSpPr>
                <p:nvPr/>
              </p:nvSpPr>
              <p:spPr bwMode="auto">
                <a:xfrm rot="-5400000">
                  <a:off x="2649" y="425"/>
                  <a:ext cx="0" cy="4037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96" name="Line 21"/>
                <p:cNvSpPr>
                  <a:spLocks noChangeShapeType="1"/>
                </p:cNvSpPr>
                <p:nvPr/>
              </p:nvSpPr>
              <p:spPr bwMode="auto">
                <a:xfrm rot="-5400000">
                  <a:off x="3125" y="1202"/>
                  <a:ext cx="0" cy="3080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97" name="Line 22"/>
                <p:cNvSpPr>
                  <a:spLocks noChangeShapeType="1"/>
                </p:cNvSpPr>
                <p:nvPr/>
              </p:nvSpPr>
              <p:spPr bwMode="auto">
                <a:xfrm>
                  <a:off x="2478" y="2163"/>
                  <a:ext cx="0" cy="1462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98" name="Line 23"/>
                <p:cNvSpPr>
                  <a:spLocks noChangeShapeType="1"/>
                </p:cNvSpPr>
                <p:nvPr/>
              </p:nvSpPr>
              <p:spPr bwMode="auto">
                <a:xfrm rot="-5400000">
                  <a:off x="2657" y="1005"/>
                  <a:ext cx="0" cy="4037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099" name="Line 24"/>
                <p:cNvSpPr>
                  <a:spLocks noChangeShapeType="1"/>
                </p:cNvSpPr>
                <p:nvPr/>
              </p:nvSpPr>
              <p:spPr bwMode="auto">
                <a:xfrm rot="-5400000">
                  <a:off x="3127" y="1773"/>
                  <a:ext cx="0" cy="3090"/>
                </a:xfrm>
                <a:prstGeom prst="line">
                  <a:avLst/>
                </a:prstGeom>
                <a:noFill/>
                <a:ln w="25400">
                  <a:solidFill>
                    <a:srgbClr val="9900C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090" name="Text Box 25"/>
            <p:cNvSpPr txBox="1">
              <a:spLocks noChangeArrowheads="1"/>
            </p:cNvSpPr>
            <p:nvPr/>
          </p:nvSpPr>
          <p:spPr bwMode="auto">
            <a:xfrm>
              <a:off x="864" y="2328"/>
              <a:ext cx="40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24000" algn="l"/>
                  <a:tab pos="2962275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400" b="1">
                  <a:solidFill>
                    <a:srgbClr val="010066"/>
                  </a:solidFill>
                </a:rPr>
                <a:t>Metal	Ion	Example of compound</a:t>
              </a:r>
            </a:p>
          </p:txBody>
        </p:sp>
      </p:grpSp>
      <p:sp>
        <p:nvSpPr>
          <p:cNvPr id="98330" name="Rectangle 26"/>
          <p:cNvSpPr>
            <a:spLocks noChangeArrowheads="1"/>
          </p:cNvSpPr>
          <p:nvPr/>
        </p:nvSpPr>
        <p:spPr bwMode="auto">
          <a:xfrm>
            <a:off x="568325" y="3060700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400">
                <a:solidFill>
                  <a:srgbClr val="010066"/>
                </a:solidFill>
              </a:rPr>
              <a:t>However, most transition metals can form more than one type of ion. They have variable </a:t>
            </a:r>
            <a:r>
              <a:rPr lang="en-GB" sz="2400" b="1">
                <a:solidFill>
                  <a:srgbClr val="FF6600"/>
                </a:solidFill>
              </a:rPr>
              <a:t>valency</a:t>
            </a:r>
            <a:r>
              <a:rPr lang="en-GB" sz="2400">
                <a:solidFill>
                  <a:srgbClr val="010066"/>
                </a:solidFill>
              </a:rPr>
              <a:t>. For example:</a:t>
            </a:r>
          </a:p>
        </p:txBody>
      </p:sp>
      <p:sp>
        <p:nvSpPr>
          <p:cNvPr id="98331" name="Rectangle 27"/>
          <p:cNvSpPr>
            <a:spLocks noChangeArrowheads="1"/>
          </p:cNvSpPr>
          <p:nvPr/>
        </p:nvSpPr>
        <p:spPr bwMode="auto">
          <a:xfrm>
            <a:off x="568325" y="1657350"/>
            <a:ext cx="34242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400">
                <a:solidFill>
                  <a:srgbClr val="010066"/>
                </a:solidFill>
              </a:rPr>
              <a:t>Some transition metals only make one type of ion, for example: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0" grpId="0"/>
      <p:bldP spid="98311" grpId="0"/>
      <p:bldP spid="98312" grpId="0"/>
      <p:bldP spid="98313" grpId="0"/>
      <p:bldP spid="98314" grpId="0"/>
      <p:bldP spid="98315" grpId="0"/>
      <p:bldP spid="98316" grpId="0"/>
      <p:bldP spid="98317" grpId="0"/>
      <p:bldP spid="98330" grpId="0"/>
      <p:bldP spid="983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mtClean="0"/>
              <a:t>      Colour and transition metals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68325" y="701675"/>
            <a:ext cx="857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>
                <a:solidFill>
                  <a:srgbClr val="000066"/>
                </a:solidFill>
              </a:rPr>
              <a:t>Most transition metals form </a:t>
            </a:r>
            <a:r>
              <a:rPr lang="en-GB" sz="2400" b="1">
                <a:solidFill>
                  <a:srgbClr val="000066"/>
                </a:solidFill>
              </a:rPr>
              <a:t>coloured compounds</a:t>
            </a:r>
            <a:r>
              <a:rPr lang="en-GB" sz="24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111620" name="Oval 4"/>
          <p:cNvSpPr>
            <a:spLocks noChangeAspect="1" noChangeArrowheads="1"/>
          </p:cNvSpPr>
          <p:nvPr/>
        </p:nvSpPr>
        <p:spPr bwMode="auto">
          <a:xfrm>
            <a:off x="241300" y="809625"/>
            <a:ext cx="252413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68325" y="1525588"/>
            <a:ext cx="716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400">
              <a:solidFill>
                <a:srgbClr val="000066"/>
              </a:solidFill>
            </a:endParaRP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568325" y="4432300"/>
            <a:ext cx="496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12C4EE"/>
                </a:solidFill>
              </a:rPr>
              <a:t>copper (II) compounds are </a:t>
            </a:r>
            <a:r>
              <a:rPr lang="en-GB" sz="2400" b="1">
                <a:solidFill>
                  <a:srgbClr val="12C4EE"/>
                </a:solidFill>
              </a:rPr>
              <a:t>blue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568325" y="161925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22C431"/>
                </a:solidFill>
              </a:rPr>
              <a:t>iron (II) compounds are usually </a:t>
            </a:r>
            <a:r>
              <a:rPr lang="en-GB" sz="2400" b="1">
                <a:solidFill>
                  <a:srgbClr val="22C431"/>
                </a:solidFill>
              </a:rPr>
              <a:t>green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68325" y="2662238"/>
            <a:ext cx="5011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6B2C1B"/>
                </a:solidFill>
              </a:rPr>
              <a:t>iron (III) compounds are usually </a:t>
            </a:r>
            <a:r>
              <a:rPr lang="en-GB" sz="2400" b="1">
                <a:solidFill>
                  <a:srgbClr val="6B2C1B"/>
                </a:solidFill>
              </a:rPr>
              <a:t>orange/brown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927100" y="4846638"/>
            <a:ext cx="4867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2400">
                <a:solidFill>
                  <a:srgbClr val="000066"/>
                </a:solidFill>
              </a:rPr>
              <a:t>e.g. copper (II) sulfate (CuSO</a:t>
            </a:r>
            <a:r>
              <a:rPr lang="en-GB" sz="2400" baseline="-25000">
                <a:solidFill>
                  <a:srgbClr val="000066"/>
                </a:solidFill>
              </a:rPr>
              <a:t>4</a:t>
            </a:r>
            <a:r>
              <a:rPr lang="en-GB" sz="2400">
                <a:solidFill>
                  <a:srgbClr val="000066"/>
                </a:solidFill>
              </a:rPr>
              <a:t>.H</a:t>
            </a:r>
            <a:r>
              <a:rPr lang="en-GB" sz="2400" baseline="-25000">
                <a:solidFill>
                  <a:srgbClr val="000066"/>
                </a:solidFill>
              </a:rPr>
              <a:t>2</a:t>
            </a:r>
            <a:r>
              <a:rPr lang="en-GB" sz="2400">
                <a:solidFill>
                  <a:srgbClr val="000066"/>
                </a:solidFill>
              </a:rPr>
              <a:t>O) – these can be turned white by heating the crystals to remove the water.</a:t>
            </a: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931863" y="2032000"/>
            <a:ext cx="4360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2400">
                <a:solidFill>
                  <a:srgbClr val="000066"/>
                </a:solidFill>
              </a:rPr>
              <a:t>e.g. iron (II) chloride (FeCl</a:t>
            </a:r>
            <a:r>
              <a:rPr lang="en-GB" sz="2400" baseline="-25000">
                <a:solidFill>
                  <a:srgbClr val="000066"/>
                </a:solidFill>
              </a:rPr>
              <a:t>2</a:t>
            </a:r>
            <a:r>
              <a:rPr lang="en-GB" sz="2400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931863" y="344805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2400">
                <a:solidFill>
                  <a:srgbClr val="000066"/>
                </a:solidFill>
              </a:rPr>
              <a:t>e.g. iron (III) oxide (Fe</a:t>
            </a:r>
            <a:r>
              <a:rPr lang="en-GB" sz="2400" baseline="-25000">
                <a:solidFill>
                  <a:srgbClr val="000066"/>
                </a:solidFill>
              </a:rPr>
              <a:t>2</a:t>
            </a:r>
            <a:r>
              <a:rPr lang="en-GB" sz="2400">
                <a:solidFill>
                  <a:srgbClr val="000066"/>
                </a:solidFill>
              </a:rPr>
              <a:t>O</a:t>
            </a:r>
            <a:r>
              <a:rPr lang="en-GB" sz="2400" baseline="-25000">
                <a:solidFill>
                  <a:srgbClr val="000066"/>
                </a:solidFill>
              </a:rPr>
              <a:t>3</a:t>
            </a:r>
            <a:r>
              <a:rPr lang="en-GB" sz="2400">
                <a:solidFill>
                  <a:srgbClr val="000066"/>
                </a:solidFill>
              </a:rPr>
              <a:t>) – when hydrated this is rust</a:t>
            </a:r>
          </a:p>
        </p:txBody>
      </p:sp>
      <p:sp>
        <p:nvSpPr>
          <p:cNvPr id="111629" name="Rectangle 13"/>
          <p:cNvSpPr>
            <a:spLocks noChangeArrowheads="1"/>
          </p:cNvSpPr>
          <p:nvPr/>
        </p:nvSpPr>
        <p:spPr bwMode="auto">
          <a:xfrm>
            <a:off x="568325" y="1196975"/>
            <a:ext cx="196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000066"/>
                </a:solidFill>
              </a:rPr>
              <a:t>For example:</a:t>
            </a:r>
          </a:p>
        </p:txBody>
      </p:sp>
      <p:pic>
        <p:nvPicPr>
          <p:cNvPr id="111636" name="Picture 20" descr="copper_II_sulf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725" y="4581525"/>
            <a:ext cx="2630488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1" descr="iron_III_oxi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900" y="2619375"/>
            <a:ext cx="2627313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/>
      <p:bldP spid="111623" grpId="0"/>
      <p:bldP spid="111624" grpId="0"/>
      <p:bldP spid="111625" grpId="0"/>
      <p:bldP spid="111626" grpId="0"/>
      <p:bldP spid="111627" grpId="0"/>
      <p:bldP spid="1116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     Identifying transition metal ions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68325" y="701675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>
                <a:solidFill>
                  <a:srgbClr val="000066"/>
                </a:solidFill>
              </a:rPr>
              <a:t>The presence of transition metal ions in a solution can be tested by adding sodium hydroxide solution.</a:t>
            </a:r>
          </a:p>
        </p:txBody>
      </p:sp>
      <p:sp>
        <p:nvSpPr>
          <p:cNvPr id="118788" name="Oval 4"/>
          <p:cNvSpPr>
            <a:spLocks noChangeAspect="1" noChangeArrowheads="1"/>
          </p:cNvSpPr>
          <p:nvPr/>
        </p:nvSpPr>
        <p:spPr bwMode="auto">
          <a:xfrm>
            <a:off x="241300" y="809625"/>
            <a:ext cx="252413" cy="25241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C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B2B2B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568325" y="1765300"/>
            <a:ext cx="8575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>
                <a:solidFill>
                  <a:srgbClr val="000066"/>
                </a:solidFill>
              </a:rPr>
              <a:t>If they are present, a </a:t>
            </a:r>
            <a:r>
              <a:rPr lang="en-GB" sz="2400" b="1">
                <a:solidFill>
                  <a:srgbClr val="000066"/>
                </a:solidFill>
              </a:rPr>
              <a:t>metal hydroxide</a:t>
            </a:r>
            <a:r>
              <a:rPr lang="en-GB" sz="2400">
                <a:solidFill>
                  <a:srgbClr val="000066"/>
                </a:solidFill>
              </a:rPr>
              <a:t> is formed. This is insoluble so it appears as a solid called a </a:t>
            </a:r>
            <a:r>
              <a:rPr lang="en-GB" sz="2400" b="1">
                <a:solidFill>
                  <a:srgbClr val="FF6600"/>
                </a:solidFill>
              </a:rPr>
              <a:t>precipitate</a:t>
            </a:r>
            <a:r>
              <a:rPr lang="en-GB" sz="24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596900" y="5132388"/>
            <a:ext cx="729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4A64E8"/>
                </a:solidFill>
              </a:rPr>
              <a:t>Cu</a:t>
            </a:r>
            <a:r>
              <a:rPr lang="en-GB" sz="2400" baseline="30000">
                <a:solidFill>
                  <a:srgbClr val="4A64E8"/>
                </a:solidFill>
              </a:rPr>
              <a:t>2+</a:t>
            </a:r>
            <a:r>
              <a:rPr lang="en-GB" sz="2400">
                <a:solidFill>
                  <a:srgbClr val="4A64E8"/>
                </a:solidFill>
              </a:rPr>
              <a:t> ions produce a blue precipitate of Cu(OH)</a:t>
            </a:r>
            <a:r>
              <a:rPr lang="en-GB" sz="2400" baseline="-25000">
                <a:solidFill>
                  <a:srgbClr val="4A64E8"/>
                </a:solidFill>
              </a:rPr>
              <a:t>2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596900" y="4016375"/>
            <a:ext cx="797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87967E"/>
                </a:solidFill>
              </a:rPr>
              <a:t>Fe</a:t>
            </a:r>
            <a:r>
              <a:rPr lang="en-GB" sz="2400" baseline="30000">
                <a:solidFill>
                  <a:srgbClr val="87967E"/>
                </a:solidFill>
              </a:rPr>
              <a:t>2+</a:t>
            </a:r>
            <a:r>
              <a:rPr lang="en-GB" sz="2400">
                <a:solidFill>
                  <a:srgbClr val="87967E"/>
                </a:solidFill>
              </a:rPr>
              <a:t> ions produce a grey/green precipitate of Fe(OH)</a:t>
            </a:r>
            <a:r>
              <a:rPr lang="en-GB" sz="2400" baseline="-25000">
                <a:solidFill>
                  <a:srgbClr val="87967E"/>
                </a:solidFill>
              </a:rPr>
              <a:t>2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596900" y="4564063"/>
            <a:ext cx="842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l"/>
            </a:pPr>
            <a:r>
              <a:rPr lang="en-GB" sz="2400">
                <a:solidFill>
                  <a:srgbClr val="924B16"/>
                </a:solidFill>
              </a:rPr>
              <a:t>Fe</a:t>
            </a:r>
            <a:r>
              <a:rPr lang="en-GB" sz="2400" baseline="30000">
                <a:solidFill>
                  <a:srgbClr val="924B16"/>
                </a:solidFill>
              </a:rPr>
              <a:t>3+</a:t>
            </a:r>
            <a:r>
              <a:rPr lang="en-GB" sz="2400">
                <a:solidFill>
                  <a:srgbClr val="924B16"/>
                </a:solidFill>
              </a:rPr>
              <a:t> ions produce an orange/brown precipitate of Fe(OH)</a:t>
            </a:r>
            <a:r>
              <a:rPr lang="en-GB" sz="2400" baseline="-25000">
                <a:solidFill>
                  <a:srgbClr val="924B16"/>
                </a:solidFill>
              </a:rPr>
              <a:t>3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568325" y="2825750"/>
            <a:ext cx="857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400">
                <a:solidFill>
                  <a:srgbClr val="000066"/>
                </a:solidFill>
              </a:rPr>
              <a:t>Different metal ions produce different coloured precipitates.</a:t>
            </a:r>
          </a:p>
        </p:txBody>
      </p:sp>
      <p:sp>
        <p:nvSpPr>
          <p:cNvPr id="118795" name="Rectangle 11"/>
          <p:cNvSpPr>
            <a:spLocks noChangeArrowheads="1"/>
          </p:cNvSpPr>
          <p:nvPr/>
        </p:nvSpPr>
        <p:spPr bwMode="auto">
          <a:xfrm>
            <a:off x="568325" y="3506788"/>
            <a:ext cx="196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000066"/>
                </a:solidFill>
              </a:rPr>
              <a:t>For example: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9" grpId="0"/>
      <p:bldP spid="118790" grpId="0"/>
      <p:bldP spid="118791" grpId="0"/>
      <p:bldP spid="118792" grpId="0"/>
      <p:bldP spid="118793" grpId="0"/>
      <p:bldP spid="118795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256</Words>
  <Application>Microsoft Office PowerPoint</Application>
  <PresentationFormat>On-screen Show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1_Default Design</vt:lpstr>
      <vt:lpstr>      Transition metal ions</vt:lpstr>
      <vt:lpstr>      Colour and transition metals</vt:lpstr>
      <vt:lpstr>      Identifying transition metal 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Metals</dc:title>
  <dc:subject>KS4 Chemistry</dc:subject>
  <dc:creator>Boardworks Ltd</dc:creator>
  <cp:lastModifiedBy>Teacher E-Solutions</cp:lastModifiedBy>
  <cp:revision>25</cp:revision>
  <dcterms:created xsi:type="dcterms:W3CDTF">2005-07-29T14:32:32Z</dcterms:created>
  <dcterms:modified xsi:type="dcterms:W3CDTF">2019-01-18T16:40:42Z</dcterms:modified>
</cp:coreProperties>
</file>