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1"/>
  </p:notesMasterIdLst>
  <p:handoutMasterIdLst>
    <p:handoutMasterId r:id="rId32"/>
  </p:handoutMasterIdLst>
  <p:sldIdLst>
    <p:sldId id="257" r:id="rId2"/>
    <p:sldId id="268" r:id="rId3"/>
    <p:sldId id="270" r:id="rId4"/>
    <p:sldId id="295" r:id="rId5"/>
    <p:sldId id="256" r:id="rId6"/>
    <p:sldId id="258" r:id="rId7"/>
    <p:sldId id="259" r:id="rId8"/>
    <p:sldId id="271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73" r:id="rId22"/>
    <p:sldId id="260" r:id="rId23"/>
    <p:sldId id="261" r:id="rId24"/>
    <p:sldId id="262" r:id="rId25"/>
    <p:sldId id="263" r:id="rId26"/>
    <p:sldId id="264" r:id="rId27"/>
    <p:sldId id="274" r:id="rId28"/>
    <p:sldId id="275" r:id="rId29"/>
    <p:sldId id="294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180B"/>
    <a:srgbClr val="0000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2AB1EAB-2183-40AA-8773-A0675C46A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99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5BCE72D-855B-423D-866C-0A9B66C334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932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7291098-814B-44B4-8783-8798806AE6F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50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057B4B71-A913-4873-8B21-F2F463459A2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42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278919E-CA11-4CCD-BCDA-40F9A3E8167A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52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038B8FB-F4A0-4B39-9521-15CE397B8E3A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63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6FE3012-2476-47F6-9147-E944DF09E3B9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73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3D1EB51-B047-4822-8775-7A8D62EC49CA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83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52719A3-BCA8-44C5-BF16-BF46594E7620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93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8EC204F-C836-46A6-B957-7270818042EF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604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38B6A71-65B7-4967-A8ED-4918513F7948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614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3BFEBF4-FAE4-4558-A4B3-FA52D4BC3D5E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624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39B8927-A49F-4533-BE65-7D954718B45E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634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85EAB83-A92B-4B34-9D09-55E771A0D5ED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60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008B79B5-6BEC-43D8-B957-ACBEB326B737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645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9E6972F-14F7-4BA7-BB1D-B37B3789454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655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59C71B8-CB9F-499D-93A7-FF23F117A63C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665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FD15577-6D48-4A44-A67F-79745D0A1EF3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75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0D0BA48-A7A8-49D0-9C37-802AC5ABDD6F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686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067A6151-D20B-428D-A3C1-74B071548EDF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696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D366733-AD13-4BC8-B7CB-E5D34DC23DD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71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02AD5ED-64AA-4CC8-9449-0F8FDE84F44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81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527FD14-A592-4770-B174-7BB76A6E8B2E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91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073FCC4-CD04-40CB-81DA-B4BB8F71858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01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722A811-4993-48B1-BCDD-665367AD7E6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12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235E77B-2120-4909-B329-FEEC98B5F25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22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E989DF2-ABEE-43B2-90D2-A9C3237A189C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32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357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357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9AFFF-9DF2-407F-A6AA-1FFC0E2CCF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AC7CB-4C16-4262-9532-77DBD21746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220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5A02B-01FD-4D5F-B687-8A652ABB2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515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9C125-DFD2-4723-96E6-0CC8BA605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367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45D9C-4D86-4279-A44F-E54BFF6B4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64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88831-7AB7-4FB6-8AB5-CDBFCD4EB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30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31F9-D4F0-4E25-A452-0A6672E41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53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5D3F4-AD19-4155-A7B0-2436F1A8C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72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69952-4B35-425F-9088-25AAA8FE91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84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5A875-A5A9-4368-819C-75E52B17FB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89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B946B-894A-4093-B0E1-8EE7F248D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816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3BEC5-4F09-4BD9-9E89-C646D5615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1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89997ADD-4AAA-4560-AE37-8A2C133AF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4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752600" y="2895600"/>
            <a:ext cx="7391400" cy="1371600"/>
          </a:xfrm>
        </p:spPr>
        <p:txBody>
          <a:bodyPr/>
          <a:lstStyle/>
          <a:p>
            <a:pPr eaLnBrk="1" hangingPunct="1"/>
            <a:r>
              <a:rPr lang="en-US" sz="4600" smtClean="0"/>
              <a:t/>
            </a:r>
            <a:br>
              <a:rPr lang="en-US" sz="4600" smtClean="0"/>
            </a:br>
            <a:r>
              <a:rPr lang="en-US" sz="4600" smtClean="0"/>
              <a:t>Reading Solubility Curves</a:t>
            </a: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533400" y="4419600"/>
            <a:ext cx="784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411163" y="554038"/>
            <a:ext cx="8229600" cy="5891212"/>
            <a:chOff x="285" y="395"/>
            <a:chExt cx="5702" cy="4206"/>
          </a:xfrm>
        </p:grpSpPr>
        <p:sp>
          <p:nvSpPr>
            <p:cNvPr id="23562" name="AutoShape 3"/>
            <p:cNvSpPr>
              <a:spLocks noChangeArrowheads="1"/>
            </p:cNvSpPr>
            <p:nvPr/>
          </p:nvSpPr>
          <p:spPr bwMode="auto">
            <a:xfrm flipV="1">
              <a:off x="458" y="1194"/>
              <a:ext cx="5527" cy="3407"/>
            </a:xfrm>
            <a:prstGeom prst="roundRect">
              <a:avLst>
                <a:gd name="adj" fmla="val 0"/>
              </a:avLst>
            </a:prstGeom>
            <a:gradFill rotWithShape="0">
              <a:gsLst>
                <a:gs pos="0">
                  <a:srgbClr val="0000FF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" name="Freeform 4"/>
            <p:cNvSpPr>
              <a:spLocks/>
            </p:cNvSpPr>
            <p:nvPr/>
          </p:nvSpPr>
          <p:spPr bwMode="auto">
            <a:xfrm>
              <a:off x="345" y="846"/>
              <a:ext cx="599" cy="373"/>
            </a:xfrm>
            <a:custGeom>
              <a:avLst/>
              <a:gdLst>
                <a:gd name="T0" fmla="*/ 216 w 599"/>
                <a:gd name="T1" fmla="*/ 0 h 373"/>
                <a:gd name="T2" fmla="*/ 0 w 599"/>
                <a:gd name="T3" fmla="*/ 170 h 373"/>
                <a:gd name="T4" fmla="*/ 335 w 599"/>
                <a:gd name="T5" fmla="*/ 372 h 373"/>
                <a:gd name="T6" fmla="*/ 598 w 599"/>
                <a:gd name="T7" fmla="*/ 152 h 373"/>
                <a:gd name="T8" fmla="*/ 216 w 599"/>
                <a:gd name="T9" fmla="*/ 0 h 373"/>
                <a:gd name="T10" fmla="*/ 216 w 599"/>
                <a:gd name="T11" fmla="*/ 0 h 3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9"/>
                <a:gd name="T19" fmla="*/ 0 h 373"/>
                <a:gd name="T20" fmla="*/ 599 w 599"/>
                <a:gd name="T21" fmla="*/ 373 h 3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9" h="373">
                  <a:moveTo>
                    <a:pt x="216" y="0"/>
                  </a:moveTo>
                  <a:lnTo>
                    <a:pt x="0" y="170"/>
                  </a:lnTo>
                  <a:lnTo>
                    <a:pt x="335" y="372"/>
                  </a:lnTo>
                  <a:lnTo>
                    <a:pt x="598" y="152"/>
                  </a:lnTo>
                  <a:lnTo>
                    <a:pt x="21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4" name="Freeform 5"/>
            <p:cNvSpPr>
              <a:spLocks/>
            </p:cNvSpPr>
            <p:nvPr/>
          </p:nvSpPr>
          <p:spPr bwMode="auto">
            <a:xfrm>
              <a:off x="1099" y="982"/>
              <a:ext cx="475" cy="296"/>
            </a:xfrm>
            <a:custGeom>
              <a:avLst/>
              <a:gdLst>
                <a:gd name="T0" fmla="*/ 332 w 475"/>
                <a:gd name="T1" fmla="*/ 0 h 296"/>
                <a:gd name="T2" fmla="*/ 0 w 475"/>
                <a:gd name="T3" fmla="*/ 71 h 296"/>
                <a:gd name="T4" fmla="*/ 92 w 475"/>
                <a:gd name="T5" fmla="*/ 295 h 296"/>
                <a:gd name="T6" fmla="*/ 474 w 475"/>
                <a:gd name="T7" fmla="*/ 200 h 296"/>
                <a:gd name="T8" fmla="*/ 332 w 475"/>
                <a:gd name="T9" fmla="*/ 0 h 296"/>
                <a:gd name="T10" fmla="*/ 332 w 475"/>
                <a:gd name="T11" fmla="*/ 0 h 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"/>
                <a:gd name="T19" fmla="*/ 0 h 296"/>
                <a:gd name="T20" fmla="*/ 475 w 475"/>
                <a:gd name="T21" fmla="*/ 296 h 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" h="296">
                  <a:moveTo>
                    <a:pt x="332" y="0"/>
                  </a:moveTo>
                  <a:lnTo>
                    <a:pt x="0" y="71"/>
                  </a:lnTo>
                  <a:lnTo>
                    <a:pt x="92" y="295"/>
                  </a:lnTo>
                  <a:lnTo>
                    <a:pt x="474" y="200"/>
                  </a:lnTo>
                  <a:lnTo>
                    <a:pt x="332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Line 6"/>
            <p:cNvSpPr>
              <a:spLocks noChangeShapeType="1"/>
            </p:cNvSpPr>
            <p:nvPr/>
          </p:nvSpPr>
          <p:spPr bwMode="auto">
            <a:xfrm flipH="1">
              <a:off x="466" y="1194"/>
              <a:ext cx="5521" cy="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Line 7"/>
            <p:cNvSpPr>
              <a:spLocks noChangeShapeType="1"/>
            </p:cNvSpPr>
            <p:nvPr/>
          </p:nvSpPr>
          <p:spPr bwMode="auto">
            <a:xfrm flipH="1" flipV="1">
              <a:off x="464" y="1204"/>
              <a:ext cx="1" cy="338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7" name="Freeform 8"/>
            <p:cNvSpPr>
              <a:spLocks/>
            </p:cNvSpPr>
            <p:nvPr/>
          </p:nvSpPr>
          <p:spPr bwMode="auto">
            <a:xfrm>
              <a:off x="609" y="558"/>
              <a:ext cx="286" cy="410"/>
            </a:xfrm>
            <a:custGeom>
              <a:avLst/>
              <a:gdLst>
                <a:gd name="T0" fmla="*/ 145 w 286"/>
                <a:gd name="T1" fmla="*/ 111 h 410"/>
                <a:gd name="T2" fmla="*/ 0 w 286"/>
                <a:gd name="T3" fmla="*/ 409 h 410"/>
                <a:gd name="T4" fmla="*/ 178 w 286"/>
                <a:gd name="T5" fmla="*/ 229 h 410"/>
                <a:gd name="T6" fmla="*/ 285 w 286"/>
                <a:gd name="T7" fmla="*/ 0 h 410"/>
                <a:gd name="T8" fmla="*/ 145 w 286"/>
                <a:gd name="T9" fmla="*/ 111 h 410"/>
                <a:gd name="T10" fmla="*/ 145 w 286"/>
                <a:gd name="T11" fmla="*/ 111 h 4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6"/>
                <a:gd name="T19" fmla="*/ 0 h 410"/>
                <a:gd name="T20" fmla="*/ 286 w 286"/>
                <a:gd name="T21" fmla="*/ 410 h 4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6" h="410">
                  <a:moveTo>
                    <a:pt x="145" y="111"/>
                  </a:moveTo>
                  <a:lnTo>
                    <a:pt x="0" y="409"/>
                  </a:lnTo>
                  <a:lnTo>
                    <a:pt x="178" y="229"/>
                  </a:lnTo>
                  <a:lnTo>
                    <a:pt x="285" y="0"/>
                  </a:lnTo>
                  <a:lnTo>
                    <a:pt x="145" y="111"/>
                  </a:lnTo>
                </a:path>
              </a:pathLst>
            </a:custGeom>
            <a:solidFill>
              <a:srgbClr val="818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8" name="Freeform 9"/>
            <p:cNvSpPr>
              <a:spLocks/>
            </p:cNvSpPr>
            <p:nvPr/>
          </p:nvSpPr>
          <p:spPr bwMode="auto">
            <a:xfrm>
              <a:off x="285" y="476"/>
              <a:ext cx="471" cy="495"/>
            </a:xfrm>
            <a:custGeom>
              <a:avLst/>
              <a:gdLst>
                <a:gd name="T0" fmla="*/ 139 w 471"/>
                <a:gd name="T1" fmla="*/ 0 h 495"/>
                <a:gd name="T2" fmla="*/ 0 w 471"/>
                <a:gd name="T3" fmla="*/ 303 h 495"/>
                <a:gd name="T4" fmla="*/ 324 w 471"/>
                <a:gd name="T5" fmla="*/ 494 h 495"/>
                <a:gd name="T6" fmla="*/ 470 w 471"/>
                <a:gd name="T7" fmla="*/ 193 h 495"/>
                <a:gd name="T8" fmla="*/ 139 w 471"/>
                <a:gd name="T9" fmla="*/ 0 h 495"/>
                <a:gd name="T10" fmla="*/ 139 w 471"/>
                <a:gd name="T11" fmla="*/ 0 h 49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1"/>
                <a:gd name="T19" fmla="*/ 0 h 495"/>
                <a:gd name="T20" fmla="*/ 471 w 471"/>
                <a:gd name="T21" fmla="*/ 495 h 49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1" h="495">
                  <a:moveTo>
                    <a:pt x="139" y="0"/>
                  </a:moveTo>
                  <a:lnTo>
                    <a:pt x="0" y="303"/>
                  </a:lnTo>
                  <a:lnTo>
                    <a:pt x="324" y="494"/>
                  </a:lnTo>
                  <a:lnTo>
                    <a:pt x="470" y="193"/>
                  </a:lnTo>
                  <a:lnTo>
                    <a:pt x="139" y="0"/>
                  </a:lnTo>
                </a:path>
              </a:pathLst>
            </a:custGeom>
            <a:solidFill>
              <a:srgbClr val="BF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Freeform 10"/>
            <p:cNvSpPr>
              <a:spLocks/>
            </p:cNvSpPr>
            <p:nvPr/>
          </p:nvSpPr>
          <p:spPr bwMode="auto">
            <a:xfrm>
              <a:off x="424" y="395"/>
              <a:ext cx="472" cy="275"/>
            </a:xfrm>
            <a:custGeom>
              <a:avLst/>
              <a:gdLst>
                <a:gd name="T0" fmla="*/ 0 w 472"/>
                <a:gd name="T1" fmla="*/ 81 h 275"/>
                <a:gd name="T2" fmla="*/ 331 w 472"/>
                <a:gd name="T3" fmla="*/ 274 h 275"/>
                <a:gd name="T4" fmla="*/ 471 w 472"/>
                <a:gd name="T5" fmla="*/ 163 h 275"/>
                <a:gd name="T6" fmla="*/ 173 w 472"/>
                <a:gd name="T7" fmla="*/ 0 h 275"/>
                <a:gd name="T8" fmla="*/ 0 w 472"/>
                <a:gd name="T9" fmla="*/ 81 h 275"/>
                <a:gd name="T10" fmla="*/ 0 w 472"/>
                <a:gd name="T11" fmla="*/ 81 h 2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2"/>
                <a:gd name="T19" fmla="*/ 0 h 275"/>
                <a:gd name="T20" fmla="*/ 472 w 472"/>
                <a:gd name="T21" fmla="*/ 275 h 2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2" h="275">
                  <a:moveTo>
                    <a:pt x="0" y="81"/>
                  </a:moveTo>
                  <a:lnTo>
                    <a:pt x="331" y="274"/>
                  </a:lnTo>
                  <a:lnTo>
                    <a:pt x="471" y="163"/>
                  </a:lnTo>
                  <a:lnTo>
                    <a:pt x="173" y="0"/>
                  </a:lnTo>
                  <a:lnTo>
                    <a:pt x="0" y="81"/>
                  </a:lnTo>
                </a:path>
              </a:pathLst>
            </a:custGeom>
            <a:gradFill rotWithShape="0">
              <a:gsLst>
                <a:gs pos="0">
                  <a:srgbClr val="FFFF00"/>
                </a:gs>
                <a:gs pos="100000">
                  <a:srgbClr val="8181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Freeform 11"/>
            <p:cNvSpPr>
              <a:spLocks/>
            </p:cNvSpPr>
            <p:nvPr/>
          </p:nvSpPr>
          <p:spPr bwMode="auto">
            <a:xfrm>
              <a:off x="1029" y="634"/>
              <a:ext cx="188" cy="392"/>
            </a:xfrm>
            <a:custGeom>
              <a:avLst/>
              <a:gdLst>
                <a:gd name="T0" fmla="*/ 108 w 188"/>
                <a:gd name="T1" fmla="*/ 109 h 392"/>
                <a:gd name="T2" fmla="*/ 187 w 188"/>
                <a:gd name="T3" fmla="*/ 391 h 392"/>
                <a:gd name="T4" fmla="*/ 59 w 188"/>
                <a:gd name="T5" fmla="*/ 202 h 392"/>
                <a:gd name="T6" fmla="*/ 0 w 188"/>
                <a:gd name="T7" fmla="*/ 0 h 392"/>
                <a:gd name="T8" fmla="*/ 108 w 188"/>
                <a:gd name="T9" fmla="*/ 109 h 392"/>
                <a:gd name="T10" fmla="*/ 108 w 188"/>
                <a:gd name="T11" fmla="*/ 109 h 3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8"/>
                <a:gd name="T19" fmla="*/ 0 h 392"/>
                <a:gd name="T20" fmla="*/ 188 w 188"/>
                <a:gd name="T21" fmla="*/ 392 h 3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8" h="392">
                  <a:moveTo>
                    <a:pt x="108" y="109"/>
                  </a:moveTo>
                  <a:lnTo>
                    <a:pt x="187" y="391"/>
                  </a:lnTo>
                  <a:lnTo>
                    <a:pt x="59" y="202"/>
                  </a:lnTo>
                  <a:lnTo>
                    <a:pt x="0" y="0"/>
                  </a:lnTo>
                  <a:lnTo>
                    <a:pt x="108" y="109"/>
                  </a:lnTo>
                </a:path>
              </a:pathLst>
            </a:custGeom>
            <a:solidFill>
              <a:srgbClr val="00C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Freeform 12"/>
            <p:cNvSpPr>
              <a:spLocks/>
            </p:cNvSpPr>
            <p:nvPr/>
          </p:nvSpPr>
          <p:spPr bwMode="auto">
            <a:xfrm>
              <a:off x="1132" y="636"/>
              <a:ext cx="387" cy="390"/>
            </a:xfrm>
            <a:custGeom>
              <a:avLst/>
              <a:gdLst>
                <a:gd name="T0" fmla="*/ 315 w 387"/>
                <a:gd name="T1" fmla="*/ 0 h 390"/>
                <a:gd name="T2" fmla="*/ 386 w 387"/>
                <a:gd name="T3" fmla="*/ 273 h 390"/>
                <a:gd name="T4" fmla="*/ 84 w 387"/>
                <a:gd name="T5" fmla="*/ 389 h 390"/>
                <a:gd name="T6" fmla="*/ 0 w 387"/>
                <a:gd name="T7" fmla="*/ 108 h 390"/>
                <a:gd name="T8" fmla="*/ 315 w 387"/>
                <a:gd name="T9" fmla="*/ 0 h 390"/>
                <a:gd name="T10" fmla="*/ 315 w 387"/>
                <a:gd name="T11" fmla="*/ 0 h 3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7"/>
                <a:gd name="T19" fmla="*/ 0 h 390"/>
                <a:gd name="T20" fmla="*/ 387 w 387"/>
                <a:gd name="T21" fmla="*/ 390 h 3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7" h="390">
                  <a:moveTo>
                    <a:pt x="315" y="0"/>
                  </a:moveTo>
                  <a:lnTo>
                    <a:pt x="386" y="273"/>
                  </a:lnTo>
                  <a:lnTo>
                    <a:pt x="84" y="389"/>
                  </a:lnTo>
                  <a:lnTo>
                    <a:pt x="0" y="108"/>
                  </a:lnTo>
                  <a:lnTo>
                    <a:pt x="315" y="0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2" name="Freeform 13"/>
            <p:cNvSpPr>
              <a:spLocks/>
            </p:cNvSpPr>
            <p:nvPr/>
          </p:nvSpPr>
          <p:spPr bwMode="auto">
            <a:xfrm>
              <a:off x="1029" y="545"/>
              <a:ext cx="419" cy="203"/>
            </a:xfrm>
            <a:custGeom>
              <a:avLst/>
              <a:gdLst>
                <a:gd name="T0" fmla="*/ 418 w 419"/>
                <a:gd name="T1" fmla="*/ 91 h 203"/>
                <a:gd name="T2" fmla="*/ 105 w 419"/>
                <a:gd name="T3" fmla="*/ 202 h 203"/>
                <a:gd name="T4" fmla="*/ 0 w 419"/>
                <a:gd name="T5" fmla="*/ 89 h 203"/>
                <a:gd name="T6" fmla="*/ 281 w 419"/>
                <a:gd name="T7" fmla="*/ 0 h 203"/>
                <a:gd name="T8" fmla="*/ 418 w 419"/>
                <a:gd name="T9" fmla="*/ 91 h 203"/>
                <a:gd name="T10" fmla="*/ 418 w 419"/>
                <a:gd name="T11" fmla="*/ 91 h 20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19"/>
                <a:gd name="T19" fmla="*/ 0 h 203"/>
                <a:gd name="T20" fmla="*/ 419 w 419"/>
                <a:gd name="T21" fmla="*/ 203 h 20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19" h="203">
                  <a:moveTo>
                    <a:pt x="418" y="91"/>
                  </a:moveTo>
                  <a:lnTo>
                    <a:pt x="105" y="202"/>
                  </a:lnTo>
                  <a:lnTo>
                    <a:pt x="0" y="89"/>
                  </a:lnTo>
                  <a:lnTo>
                    <a:pt x="281" y="0"/>
                  </a:lnTo>
                  <a:lnTo>
                    <a:pt x="418" y="91"/>
                  </a:lnTo>
                </a:path>
              </a:pathLst>
            </a:custGeom>
            <a:gradFill rotWithShape="0">
              <a:gsLst>
                <a:gs pos="0">
                  <a:srgbClr val="80FF80"/>
                </a:gs>
                <a:gs pos="100000">
                  <a:srgbClr val="00C2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Freeform 14"/>
            <p:cNvSpPr>
              <a:spLocks/>
            </p:cNvSpPr>
            <p:nvPr/>
          </p:nvSpPr>
          <p:spPr bwMode="auto">
            <a:xfrm>
              <a:off x="687" y="1405"/>
              <a:ext cx="354" cy="154"/>
            </a:xfrm>
            <a:custGeom>
              <a:avLst/>
              <a:gdLst>
                <a:gd name="T0" fmla="*/ 86 w 354"/>
                <a:gd name="T1" fmla="*/ 0 h 154"/>
                <a:gd name="T2" fmla="*/ 353 w 354"/>
                <a:gd name="T3" fmla="*/ 15 h 154"/>
                <a:gd name="T4" fmla="*/ 353 w 354"/>
                <a:gd name="T5" fmla="*/ 153 h 154"/>
                <a:gd name="T6" fmla="*/ 0 w 354"/>
                <a:gd name="T7" fmla="*/ 137 h 154"/>
                <a:gd name="T8" fmla="*/ 86 w 354"/>
                <a:gd name="T9" fmla="*/ 0 h 154"/>
                <a:gd name="T10" fmla="*/ 86 w 354"/>
                <a:gd name="T11" fmla="*/ 0 h 1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"/>
                <a:gd name="T19" fmla="*/ 0 h 154"/>
                <a:gd name="T20" fmla="*/ 354 w 354"/>
                <a:gd name="T21" fmla="*/ 154 h 15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" h="154">
                  <a:moveTo>
                    <a:pt x="86" y="0"/>
                  </a:moveTo>
                  <a:lnTo>
                    <a:pt x="353" y="15"/>
                  </a:lnTo>
                  <a:lnTo>
                    <a:pt x="353" y="153"/>
                  </a:lnTo>
                  <a:lnTo>
                    <a:pt x="0" y="137"/>
                  </a:lnTo>
                  <a:lnTo>
                    <a:pt x="8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4" name="Freeform 15"/>
            <p:cNvSpPr>
              <a:spLocks/>
            </p:cNvSpPr>
            <p:nvPr/>
          </p:nvSpPr>
          <p:spPr bwMode="auto">
            <a:xfrm>
              <a:off x="1007" y="1070"/>
              <a:ext cx="112" cy="294"/>
            </a:xfrm>
            <a:custGeom>
              <a:avLst/>
              <a:gdLst>
                <a:gd name="T0" fmla="*/ 59 w 112"/>
                <a:gd name="T1" fmla="*/ 76 h 294"/>
                <a:gd name="T2" fmla="*/ 0 w 112"/>
                <a:gd name="T3" fmla="*/ 293 h 294"/>
                <a:gd name="T4" fmla="*/ 59 w 112"/>
                <a:gd name="T5" fmla="*/ 168 h 294"/>
                <a:gd name="T6" fmla="*/ 111 w 112"/>
                <a:gd name="T7" fmla="*/ 0 h 294"/>
                <a:gd name="T8" fmla="*/ 59 w 112"/>
                <a:gd name="T9" fmla="*/ 76 h 294"/>
                <a:gd name="T10" fmla="*/ 59 w 112"/>
                <a:gd name="T11" fmla="*/ 76 h 2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294"/>
                <a:gd name="T20" fmla="*/ 112 w 112"/>
                <a:gd name="T21" fmla="*/ 294 h 2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294">
                  <a:moveTo>
                    <a:pt x="59" y="76"/>
                  </a:moveTo>
                  <a:lnTo>
                    <a:pt x="0" y="293"/>
                  </a:lnTo>
                  <a:lnTo>
                    <a:pt x="59" y="168"/>
                  </a:lnTo>
                  <a:lnTo>
                    <a:pt x="111" y="0"/>
                  </a:lnTo>
                  <a:lnTo>
                    <a:pt x="59" y="76"/>
                  </a:lnTo>
                </a:path>
              </a:pathLst>
            </a:custGeom>
            <a:solidFill>
              <a:srgbClr val="81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5" name="Freeform 16"/>
            <p:cNvSpPr>
              <a:spLocks/>
            </p:cNvSpPr>
            <p:nvPr/>
          </p:nvSpPr>
          <p:spPr bwMode="auto">
            <a:xfrm>
              <a:off x="803" y="1008"/>
              <a:ext cx="316" cy="137"/>
            </a:xfrm>
            <a:custGeom>
              <a:avLst/>
              <a:gdLst>
                <a:gd name="T0" fmla="*/ 0 w 316"/>
                <a:gd name="T1" fmla="*/ 62 h 137"/>
                <a:gd name="T2" fmla="*/ 265 w 316"/>
                <a:gd name="T3" fmla="*/ 136 h 137"/>
                <a:gd name="T4" fmla="*/ 315 w 316"/>
                <a:gd name="T5" fmla="*/ 62 h 137"/>
                <a:gd name="T6" fmla="*/ 99 w 316"/>
                <a:gd name="T7" fmla="*/ 0 h 137"/>
                <a:gd name="T8" fmla="*/ 0 w 316"/>
                <a:gd name="T9" fmla="*/ 62 h 137"/>
                <a:gd name="T10" fmla="*/ 0 w 316"/>
                <a:gd name="T11" fmla="*/ 62 h 1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6"/>
                <a:gd name="T19" fmla="*/ 0 h 137"/>
                <a:gd name="T20" fmla="*/ 316 w 316"/>
                <a:gd name="T21" fmla="*/ 137 h 1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6" h="137">
                  <a:moveTo>
                    <a:pt x="0" y="62"/>
                  </a:moveTo>
                  <a:lnTo>
                    <a:pt x="265" y="136"/>
                  </a:lnTo>
                  <a:lnTo>
                    <a:pt x="315" y="62"/>
                  </a:lnTo>
                  <a:lnTo>
                    <a:pt x="99" y="0"/>
                  </a:lnTo>
                  <a:lnTo>
                    <a:pt x="0" y="62"/>
                  </a:lnTo>
                </a:path>
              </a:pathLst>
            </a:custGeom>
            <a:gradFill rotWithShape="0">
              <a:gsLst>
                <a:gs pos="0">
                  <a:srgbClr val="FF40A0"/>
                </a:gs>
                <a:gs pos="100000">
                  <a:srgbClr val="81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6" name="Freeform 17"/>
            <p:cNvSpPr>
              <a:spLocks/>
            </p:cNvSpPr>
            <p:nvPr/>
          </p:nvSpPr>
          <p:spPr bwMode="auto">
            <a:xfrm>
              <a:off x="740" y="1070"/>
              <a:ext cx="330" cy="296"/>
            </a:xfrm>
            <a:custGeom>
              <a:avLst/>
              <a:gdLst>
                <a:gd name="T0" fmla="*/ 0 w 330"/>
                <a:gd name="T1" fmla="*/ 222 h 296"/>
                <a:gd name="T2" fmla="*/ 267 w 330"/>
                <a:gd name="T3" fmla="*/ 295 h 296"/>
                <a:gd name="T4" fmla="*/ 329 w 330"/>
                <a:gd name="T5" fmla="*/ 73 h 296"/>
                <a:gd name="T6" fmla="*/ 63 w 330"/>
                <a:gd name="T7" fmla="*/ 0 h 296"/>
                <a:gd name="T8" fmla="*/ 0 w 330"/>
                <a:gd name="T9" fmla="*/ 222 h 2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0"/>
                <a:gd name="T16" fmla="*/ 0 h 296"/>
                <a:gd name="T17" fmla="*/ 330 w 330"/>
                <a:gd name="T18" fmla="*/ 296 h 2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0" h="296">
                  <a:moveTo>
                    <a:pt x="0" y="222"/>
                  </a:moveTo>
                  <a:lnTo>
                    <a:pt x="267" y="295"/>
                  </a:lnTo>
                  <a:lnTo>
                    <a:pt x="329" y="73"/>
                  </a:lnTo>
                  <a:lnTo>
                    <a:pt x="63" y="0"/>
                  </a:lnTo>
                  <a:lnTo>
                    <a:pt x="0" y="222"/>
                  </a:lnTo>
                </a:path>
              </a:pathLst>
            </a:custGeom>
            <a:solidFill>
              <a:srgbClr val="9F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55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2566988" y="396875"/>
            <a:ext cx="6330950" cy="1239838"/>
          </a:xfrm>
          <a:noFill/>
        </p:spPr>
        <p:txBody>
          <a:bodyPr lIns="0" tIns="0" rIns="0" bIns="0" anchor="b"/>
          <a:lstStyle/>
          <a:p>
            <a:pPr marL="0" indent="0" defTabSz="468313" eaLnBrk="1" hangingPunct="1">
              <a:spcBef>
                <a:spcPct val="0"/>
              </a:spcBef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4300" b="1" smtClean="0">
                <a:solidFill>
                  <a:srgbClr val="FFFF00"/>
                </a:solidFill>
              </a:rPr>
              <a:t>SOLUBILITY FORMULAS</a:t>
            </a:r>
            <a:endParaRPr lang="en-US" smtClean="0"/>
          </a:p>
        </p:txBody>
      </p:sp>
      <p:sp>
        <p:nvSpPr>
          <p:cNvPr id="23556" name="Text Box 19"/>
          <p:cNvSpPr txBox="1">
            <a:spLocks noChangeArrowheads="1"/>
          </p:cNvSpPr>
          <p:nvPr/>
        </p:nvSpPr>
        <p:spPr bwMode="auto">
          <a:xfrm>
            <a:off x="969963" y="2286000"/>
            <a:ext cx="3595687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3200">
                <a:solidFill>
                  <a:srgbClr val="FFFFFF"/>
                </a:solidFill>
              </a:rPr>
              <a:t>amount of solute</a:t>
            </a:r>
          </a:p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3200">
                <a:solidFill>
                  <a:srgbClr val="FFFFFF"/>
                </a:solidFill>
              </a:rPr>
              <a:t>amount of solvent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3557" name="Text Box 20"/>
          <p:cNvSpPr txBox="1">
            <a:spLocks noChangeArrowheads="1"/>
          </p:cNvSpPr>
          <p:nvPr/>
        </p:nvSpPr>
        <p:spPr bwMode="auto">
          <a:xfrm>
            <a:off x="5330825" y="2297113"/>
            <a:ext cx="3595688" cy="106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3200">
                <a:solidFill>
                  <a:srgbClr val="FFFFFF"/>
                </a:solidFill>
              </a:rPr>
              <a:t>amount of solute</a:t>
            </a:r>
          </a:p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3200">
                <a:solidFill>
                  <a:srgbClr val="FFFFFF"/>
                </a:solidFill>
              </a:rPr>
              <a:t>amount of solvent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3558" name="Line 21"/>
          <p:cNvSpPr>
            <a:spLocks noChangeShapeType="1"/>
          </p:cNvSpPr>
          <p:nvPr/>
        </p:nvSpPr>
        <p:spPr bwMode="auto">
          <a:xfrm>
            <a:off x="5230813" y="2798763"/>
            <a:ext cx="3660775" cy="0"/>
          </a:xfrm>
          <a:prstGeom prst="line">
            <a:avLst/>
          </a:prstGeom>
          <a:noFill/>
          <a:ln w="31217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22"/>
          <p:cNvSpPr>
            <a:spLocks noChangeShapeType="1"/>
          </p:cNvSpPr>
          <p:nvPr/>
        </p:nvSpPr>
        <p:spPr bwMode="auto">
          <a:xfrm>
            <a:off x="811213" y="2798763"/>
            <a:ext cx="3660775" cy="0"/>
          </a:xfrm>
          <a:prstGeom prst="line">
            <a:avLst/>
          </a:prstGeom>
          <a:noFill/>
          <a:ln w="31217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Text Box 23"/>
          <p:cNvSpPr txBox="1">
            <a:spLocks noChangeArrowheads="1"/>
          </p:cNvSpPr>
          <p:nvPr/>
        </p:nvSpPr>
        <p:spPr bwMode="auto">
          <a:xfrm>
            <a:off x="4637088" y="2435225"/>
            <a:ext cx="365125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4300">
                <a:solidFill>
                  <a:srgbClr val="FFFFFF"/>
                </a:solidFill>
              </a:rPr>
              <a:t>=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3561" name="Text Box 24"/>
          <p:cNvSpPr txBox="1">
            <a:spLocks noChangeArrowheads="1"/>
          </p:cNvSpPr>
          <p:nvPr/>
        </p:nvSpPr>
        <p:spPr bwMode="auto">
          <a:xfrm>
            <a:off x="990600" y="3649663"/>
            <a:ext cx="705008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800">
                <a:solidFill>
                  <a:srgbClr val="FFFFFF"/>
                </a:solidFill>
              </a:rPr>
              <a:t>Given solubility                              unknown</a:t>
            </a:r>
            <a:endParaRPr lang="en-US" sz="2200"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411163" y="554038"/>
            <a:ext cx="8229600" cy="5891212"/>
            <a:chOff x="285" y="395"/>
            <a:chExt cx="5702" cy="4206"/>
          </a:xfrm>
        </p:grpSpPr>
        <p:sp>
          <p:nvSpPr>
            <p:cNvPr id="24581" name="AutoShape 3"/>
            <p:cNvSpPr>
              <a:spLocks noChangeArrowheads="1"/>
            </p:cNvSpPr>
            <p:nvPr/>
          </p:nvSpPr>
          <p:spPr bwMode="auto">
            <a:xfrm flipV="1">
              <a:off x="458" y="1194"/>
              <a:ext cx="5527" cy="3407"/>
            </a:xfrm>
            <a:prstGeom prst="roundRect">
              <a:avLst>
                <a:gd name="adj" fmla="val 0"/>
              </a:avLst>
            </a:prstGeom>
            <a:gradFill rotWithShape="0">
              <a:gsLst>
                <a:gs pos="0">
                  <a:srgbClr val="0000FF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2" name="Freeform 4"/>
            <p:cNvSpPr>
              <a:spLocks/>
            </p:cNvSpPr>
            <p:nvPr/>
          </p:nvSpPr>
          <p:spPr bwMode="auto">
            <a:xfrm>
              <a:off x="345" y="846"/>
              <a:ext cx="599" cy="373"/>
            </a:xfrm>
            <a:custGeom>
              <a:avLst/>
              <a:gdLst>
                <a:gd name="T0" fmla="*/ 216 w 599"/>
                <a:gd name="T1" fmla="*/ 0 h 373"/>
                <a:gd name="T2" fmla="*/ 0 w 599"/>
                <a:gd name="T3" fmla="*/ 170 h 373"/>
                <a:gd name="T4" fmla="*/ 335 w 599"/>
                <a:gd name="T5" fmla="*/ 372 h 373"/>
                <a:gd name="T6" fmla="*/ 598 w 599"/>
                <a:gd name="T7" fmla="*/ 152 h 373"/>
                <a:gd name="T8" fmla="*/ 216 w 599"/>
                <a:gd name="T9" fmla="*/ 0 h 373"/>
                <a:gd name="T10" fmla="*/ 216 w 599"/>
                <a:gd name="T11" fmla="*/ 0 h 3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9"/>
                <a:gd name="T19" fmla="*/ 0 h 373"/>
                <a:gd name="T20" fmla="*/ 599 w 599"/>
                <a:gd name="T21" fmla="*/ 373 h 3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9" h="373">
                  <a:moveTo>
                    <a:pt x="216" y="0"/>
                  </a:moveTo>
                  <a:lnTo>
                    <a:pt x="0" y="170"/>
                  </a:lnTo>
                  <a:lnTo>
                    <a:pt x="335" y="372"/>
                  </a:lnTo>
                  <a:lnTo>
                    <a:pt x="598" y="152"/>
                  </a:lnTo>
                  <a:lnTo>
                    <a:pt x="21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3" name="Freeform 5"/>
            <p:cNvSpPr>
              <a:spLocks/>
            </p:cNvSpPr>
            <p:nvPr/>
          </p:nvSpPr>
          <p:spPr bwMode="auto">
            <a:xfrm>
              <a:off x="1099" y="982"/>
              <a:ext cx="475" cy="296"/>
            </a:xfrm>
            <a:custGeom>
              <a:avLst/>
              <a:gdLst>
                <a:gd name="T0" fmla="*/ 332 w 475"/>
                <a:gd name="T1" fmla="*/ 0 h 296"/>
                <a:gd name="T2" fmla="*/ 0 w 475"/>
                <a:gd name="T3" fmla="*/ 71 h 296"/>
                <a:gd name="T4" fmla="*/ 92 w 475"/>
                <a:gd name="T5" fmla="*/ 295 h 296"/>
                <a:gd name="T6" fmla="*/ 474 w 475"/>
                <a:gd name="T7" fmla="*/ 200 h 296"/>
                <a:gd name="T8" fmla="*/ 332 w 475"/>
                <a:gd name="T9" fmla="*/ 0 h 296"/>
                <a:gd name="T10" fmla="*/ 332 w 475"/>
                <a:gd name="T11" fmla="*/ 0 h 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"/>
                <a:gd name="T19" fmla="*/ 0 h 296"/>
                <a:gd name="T20" fmla="*/ 475 w 475"/>
                <a:gd name="T21" fmla="*/ 296 h 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" h="296">
                  <a:moveTo>
                    <a:pt x="332" y="0"/>
                  </a:moveTo>
                  <a:lnTo>
                    <a:pt x="0" y="71"/>
                  </a:lnTo>
                  <a:lnTo>
                    <a:pt x="92" y="295"/>
                  </a:lnTo>
                  <a:lnTo>
                    <a:pt x="474" y="200"/>
                  </a:lnTo>
                  <a:lnTo>
                    <a:pt x="332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4" name="Line 6"/>
            <p:cNvSpPr>
              <a:spLocks noChangeShapeType="1"/>
            </p:cNvSpPr>
            <p:nvPr/>
          </p:nvSpPr>
          <p:spPr bwMode="auto">
            <a:xfrm flipH="1">
              <a:off x="466" y="1194"/>
              <a:ext cx="5521" cy="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5" name="Line 7"/>
            <p:cNvSpPr>
              <a:spLocks noChangeShapeType="1"/>
            </p:cNvSpPr>
            <p:nvPr/>
          </p:nvSpPr>
          <p:spPr bwMode="auto">
            <a:xfrm flipH="1" flipV="1">
              <a:off x="464" y="1204"/>
              <a:ext cx="1" cy="338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6" name="Freeform 8"/>
            <p:cNvSpPr>
              <a:spLocks/>
            </p:cNvSpPr>
            <p:nvPr/>
          </p:nvSpPr>
          <p:spPr bwMode="auto">
            <a:xfrm>
              <a:off x="609" y="558"/>
              <a:ext cx="286" cy="410"/>
            </a:xfrm>
            <a:custGeom>
              <a:avLst/>
              <a:gdLst>
                <a:gd name="T0" fmla="*/ 145 w 286"/>
                <a:gd name="T1" fmla="*/ 111 h 410"/>
                <a:gd name="T2" fmla="*/ 0 w 286"/>
                <a:gd name="T3" fmla="*/ 409 h 410"/>
                <a:gd name="T4" fmla="*/ 178 w 286"/>
                <a:gd name="T5" fmla="*/ 229 h 410"/>
                <a:gd name="T6" fmla="*/ 285 w 286"/>
                <a:gd name="T7" fmla="*/ 0 h 410"/>
                <a:gd name="T8" fmla="*/ 145 w 286"/>
                <a:gd name="T9" fmla="*/ 111 h 410"/>
                <a:gd name="T10" fmla="*/ 145 w 286"/>
                <a:gd name="T11" fmla="*/ 111 h 4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6"/>
                <a:gd name="T19" fmla="*/ 0 h 410"/>
                <a:gd name="T20" fmla="*/ 286 w 286"/>
                <a:gd name="T21" fmla="*/ 410 h 4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6" h="410">
                  <a:moveTo>
                    <a:pt x="145" y="111"/>
                  </a:moveTo>
                  <a:lnTo>
                    <a:pt x="0" y="409"/>
                  </a:lnTo>
                  <a:lnTo>
                    <a:pt x="178" y="229"/>
                  </a:lnTo>
                  <a:lnTo>
                    <a:pt x="285" y="0"/>
                  </a:lnTo>
                  <a:lnTo>
                    <a:pt x="145" y="111"/>
                  </a:lnTo>
                </a:path>
              </a:pathLst>
            </a:custGeom>
            <a:solidFill>
              <a:srgbClr val="818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7" name="Freeform 9"/>
            <p:cNvSpPr>
              <a:spLocks/>
            </p:cNvSpPr>
            <p:nvPr/>
          </p:nvSpPr>
          <p:spPr bwMode="auto">
            <a:xfrm>
              <a:off x="285" y="476"/>
              <a:ext cx="471" cy="495"/>
            </a:xfrm>
            <a:custGeom>
              <a:avLst/>
              <a:gdLst>
                <a:gd name="T0" fmla="*/ 139 w 471"/>
                <a:gd name="T1" fmla="*/ 0 h 495"/>
                <a:gd name="T2" fmla="*/ 0 w 471"/>
                <a:gd name="T3" fmla="*/ 303 h 495"/>
                <a:gd name="T4" fmla="*/ 324 w 471"/>
                <a:gd name="T5" fmla="*/ 494 h 495"/>
                <a:gd name="T6" fmla="*/ 470 w 471"/>
                <a:gd name="T7" fmla="*/ 193 h 495"/>
                <a:gd name="T8" fmla="*/ 139 w 471"/>
                <a:gd name="T9" fmla="*/ 0 h 495"/>
                <a:gd name="T10" fmla="*/ 139 w 471"/>
                <a:gd name="T11" fmla="*/ 0 h 49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1"/>
                <a:gd name="T19" fmla="*/ 0 h 495"/>
                <a:gd name="T20" fmla="*/ 471 w 471"/>
                <a:gd name="T21" fmla="*/ 495 h 49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1" h="495">
                  <a:moveTo>
                    <a:pt x="139" y="0"/>
                  </a:moveTo>
                  <a:lnTo>
                    <a:pt x="0" y="303"/>
                  </a:lnTo>
                  <a:lnTo>
                    <a:pt x="324" y="494"/>
                  </a:lnTo>
                  <a:lnTo>
                    <a:pt x="470" y="193"/>
                  </a:lnTo>
                  <a:lnTo>
                    <a:pt x="139" y="0"/>
                  </a:lnTo>
                </a:path>
              </a:pathLst>
            </a:custGeom>
            <a:solidFill>
              <a:srgbClr val="BF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8" name="Freeform 10"/>
            <p:cNvSpPr>
              <a:spLocks/>
            </p:cNvSpPr>
            <p:nvPr/>
          </p:nvSpPr>
          <p:spPr bwMode="auto">
            <a:xfrm>
              <a:off x="424" y="395"/>
              <a:ext cx="472" cy="275"/>
            </a:xfrm>
            <a:custGeom>
              <a:avLst/>
              <a:gdLst>
                <a:gd name="T0" fmla="*/ 0 w 472"/>
                <a:gd name="T1" fmla="*/ 81 h 275"/>
                <a:gd name="T2" fmla="*/ 331 w 472"/>
                <a:gd name="T3" fmla="*/ 274 h 275"/>
                <a:gd name="T4" fmla="*/ 471 w 472"/>
                <a:gd name="T5" fmla="*/ 163 h 275"/>
                <a:gd name="T6" fmla="*/ 173 w 472"/>
                <a:gd name="T7" fmla="*/ 0 h 275"/>
                <a:gd name="T8" fmla="*/ 0 w 472"/>
                <a:gd name="T9" fmla="*/ 81 h 275"/>
                <a:gd name="T10" fmla="*/ 0 w 472"/>
                <a:gd name="T11" fmla="*/ 81 h 2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2"/>
                <a:gd name="T19" fmla="*/ 0 h 275"/>
                <a:gd name="T20" fmla="*/ 472 w 472"/>
                <a:gd name="T21" fmla="*/ 275 h 2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2" h="275">
                  <a:moveTo>
                    <a:pt x="0" y="81"/>
                  </a:moveTo>
                  <a:lnTo>
                    <a:pt x="331" y="274"/>
                  </a:lnTo>
                  <a:lnTo>
                    <a:pt x="471" y="163"/>
                  </a:lnTo>
                  <a:lnTo>
                    <a:pt x="173" y="0"/>
                  </a:lnTo>
                  <a:lnTo>
                    <a:pt x="0" y="81"/>
                  </a:lnTo>
                </a:path>
              </a:pathLst>
            </a:custGeom>
            <a:gradFill rotWithShape="0">
              <a:gsLst>
                <a:gs pos="0">
                  <a:srgbClr val="FFFF00"/>
                </a:gs>
                <a:gs pos="100000">
                  <a:srgbClr val="8181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9" name="Freeform 11"/>
            <p:cNvSpPr>
              <a:spLocks/>
            </p:cNvSpPr>
            <p:nvPr/>
          </p:nvSpPr>
          <p:spPr bwMode="auto">
            <a:xfrm>
              <a:off x="1029" y="634"/>
              <a:ext cx="188" cy="392"/>
            </a:xfrm>
            <a:custGeom>
              <a:avLst/>
              <a:gdLst>
                <a:gd name="T0" fmla="*/ 108 w 188"/>
                <a:gd name="T1" fmla="*/ 109 h 392"/>
                <a:gd name="T2" fmla="*/ 187 w 188"/>
                <a:gd name="T3" fmla="*/ 391 h 392"/>
                <a:gd name="T4" fmla="*/ 59 w 188"/>
                <a:gd name="T5" fmla="*/ 202 h 392"/>
                <a:gd name="T6" fmla="*/ 0 w 188"/>
                <a:gd name="T7" fmla="*/ 0 h 392"/>
                <a:gd name="T8" fmla="*/ 108 w 188"/>
                <a:gd name="T9" fmla="*/ 109 h 392"/>
                <a:gd name="T10" fmla="*/ 108 w 188"/>
                <a:gd name="T11" fmla="*/ 109 h 3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8"/>
                <a:gd name="T19" fmla="*/ 0 h 392"/>
                <a:gd name="T20" fmla="*/ 188 w 188"/>
                <a:gd name="T21" fmla="*/ 392 h 3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8" h="392">
                  <a:moveTo>
                    <a:pt x="108" y="109"/>
                  </a:moveTo>
                  <a:lnTo>
                    <a:pt x="187" y="391"/>
                  </a:lnTo>
                  <a:lnTo>
                    <a:pt x="59" y="202"/>
                  </a:lnTo>
                  <a:lnTo>
                    <a:pt x="0" y="0"/>
                  </a:lnTo>
                  <a:lnTo>
                    <a:pt x="108" y="109"/>
                  </a:lnTo>
                </a:path>
              </a:pathLst>
            </a:custGeom>
            <a:solidFill>
              <a:srgbClr val="00C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0" name="Freeform 12"/>
            <p:cNvSpPr>
              <a:spLocks/>
            </p:cNvSpPr>
            <p:nvPr/>
          </p:nvSpPr>
          <p:spPr bwMode="auto">
            <a:xfrm>
              <a:off x="1132" y="636"/>
              <a:ext cx="387" cy="390"/>
            </a:xfrm>
            <a:custGeom>
              <a:avLst/>
              <a:gdLst>
                <a:gd name="T0" fmla="*/ 315 w 387"/>
                <a:gd name="T1" fmla="*/ 0 h 390"/>
                <a:gd name="T2" fmla="*/ 386 w 387"/>
                <a:gd name="T3" fmla="*/ 273 h 390"/>
                <a:gd name="T4" fmla="*/ 84 w 387"/>
                <a:gd name="T5" fmla="*/ 389 h 390"/>
                <a:gd name="T6" fmla="*/ 0 w 387"/>
                <a:gd name="T7" fmla="*/ 108 h 390"/>
                <a:gd name="T8" fmla="*/ 315 w 387"/>
                <a:gd name="T9" fmla="*/ 0 h 390"/>
                <a:gd name="T10" fmla="*/ 315 w 387"/>
                <a:gd name="T11" fmla="*/ 0 h 3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7"/>
                <a:gd name="T19" fmla="*/ 0 h 390"/>
                <a:gd name="T20" fmla="*/ 387 w 387"/>
                <a:gd name="T21" fmla="*/ 390 h 3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7" h="390">
                  <a:moveTo>
                    <a:pt x="315" y="0"/>
                  </a:moveTo>
                  <a:lnTo>
                    <a:pt x="386" y="273"/>
                  </a:lnTo>
                  <a:lnTo>
                    <a:pt x="84" y="389"/>
                  </a:lnTo>
                  <a:lnTo>
                    <a:pt x="0" y="108"/>
                  </a:lnTo>
                  <a:lnTo>
                    <a:pt x="315" y="0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1" name="Freeform 13"/>
            <p:cNvSpPr>
              <a:spLocks/>
            </p:cNvSpPr>
            <p:nvPr/>
          </p:nvSpPr>
          <p:spPr bwMode="auto">
            <a:xfrm>
              <a:off x="1029" y="545"/>
              <a:ext cx="419" cy="203"/>
            </a:xfrm>
            <a:custGeom>
              <a:avLst/>
              <a:gdLst>
                <a:gd name="T0" fmla="*/ 418 w 419"/>
                <a:gd name="T1" fmla="*/ 91 h 203"/>
                <a:gd name="T2" fmla="*/ 105 w 419"/>
                <a:gd name="T3" fmla="*/ 202 h 203"/>
                <a:gd name="T4" fmla="*/ 0 w 419"/>
                <a:gd name="T5" fmla="*/ 89 h 203"/>
                <a:gd name="T6" fmla="*/ 281 w 419"/>
                <a:gd name="T7" fmla="*/ 0 h 203"/>
                <a:gd name="T8" fmla="*/ 418 w 419"/>
                <a:gd name="T9" fmla="*/ 91 h 203"/>
                <a:gd name="T10" fmla="*/ 418 w 419"/>
                <a:gd name="T11" fmla="*/ 91 h 20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19"/>
                <a:gd name="T19" fmla="*/ 0 h 203"/>
                <a:gd name="T20" fmla="*/ 419 w 419"/>
                <a:gd name="T21" fmla="*/ 203 h 20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19" h="203">
                  <a:moveTo>
                    <a:pt x="418" y="91"/>
                  </a:moveTo>
                  <a:lnTo>
                    <a:pt x="105" y="202"/>
                  </a:lnTo>
                  <a:lnTo>
                    <a:pt x="0" y="89"/>
                  </a:lnTo>
                  <a:lnTo>
                    <a:pt x="281" y="0"/>
                  </a:lnTo>
                  <a:lnTo>
                    <a:pt x="418" y="91"/>
                  </a:lnTo>
                </a:path>
              </a:pathLst>
            </a:custGeom>
            <a:gradFill rotWithShape="0">
              <a:gsLst>
                <a:gs pos="0">
                  <a:srgbClr val="80FF80"/>
                </a:gs>
                <a:gs pos="100000">
                  <a:srgbClr val="00C2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2" name="Freeform 14"/>
            <p:cNvSpPr>
              <a:spLocks/>
            </p:cNvSpPr>
            <p:nvPr/>
          </p:nvSpPr>
          <p:spPr bwMode="auto">
            <a:xfrm>
              <a:off x="687" y="1405"/>
              <a:ext cx="354" cy="154"/>
            </a:xfrm>
            <a:custGeom>
              <a:avLst/>
              <a:gdLst>
                <a:gd name="T0" fmla="*/ 86 w 354"/>
                <a:gd name="T1" fmla="*/ 0 h 154"/>
                <a:gd name="T2" fmla="*/ 353 w 354"/>
                <a:gd name="T3" fmla="*/ 15 h 154"/>
                <a:gd name="T4" fmla="*/ 353 w 354"/>
                <a:gd name="T5" fmla="*/ 153 h 154"/>
                <a:gd name="T6" fmla="*/ 0 w 354"/>
                <a:gd name="T7" fmla="*/ 137 h 154"/>
                <a:gd name="T8" fmla="*/ 86 w 354"/>
                <a:gd name="T9" fmla="*/ 0 h 154"/>
                <a:gd name="T10" fmla="*/ 86 w 354"/>
                <a:gd name="T11" fmla="*/ 0 h 1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"/>
                <a:gd name="T19" fmla="*/ 0 h 154"/>
                <a:gd name="T20" fmla="*/ 354 w 354"/>
                <a:gd name="T21" fmla="*/ 154 h 15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" h="154">
                  <a:moveTo>
                    <a:pt x="86" y="0"/>
                  </a:moveTo>
                  <a:lnTo>
                    <a:pt x="353" y="15"/>
                  </a:lnTo>
                  <a:lnTo>
                    <a:pt x="353" y="153"/>
                  </a:lnTo>
                  <a:lnTo>
                    <a:pt x="0" y="137"/>
                  </a:lnTo>
                  <a:lnTo>
                    <a:pt x="8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3" name="Freeform 15"/>
            <p:cNvSpPr>
              <a:spLocks/>
            </p:cNvSpPr>
            <p:nvPr/>
          </p:nvSpPr>
          <p:spPr bwMode="auto">
            <a:xfrm>
              <a:off x="1007" y="1070"/>
              <a:ext cx="112" cy="294"/>
            </a:xfrm>
            <a:custGeom>
              <a:avLst/>
              <a:gdLst>
                <a:gd name="T0" fmla="*/ 59 w 112"/>
                <a:gd name="T1" fmla="*/ 76 h 294"/>
                <a:gd name="T2" fmla="*/ 0 w 112"/>
                <a:gd name="T3" fmla="*/ 293 h 294"/>
                <a:gd name="T4" fmla="*/ 59 w 112"/>
                <a:gd name="T5" fmla="*/ 168 h 294"/>
                <a:gd name="T6" fmla="*/ 111 w 112"/>
                <a:gd name="T7" fmla="*/ 0 h 294"/>
                <a:gd name="T8" fmla="*/ 59 w 112"/>
                <a:gd name="T9" fmla="*/ 76 h 294"/>
                <a:gd name="T10" fmla="*/ 59 w 112"/>
                <a:gd name="T11" fmla="*/ 76 h 2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294"/>
                <a:gd name="T20" fmla="*/ 112 w 112"/>
                <a:gd name="T21" fmla="*/ 294 h 2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294">
                  <a:moveTo>
                    <a:pt x="59" y="76"/>
                  </a:moveTo>
                  <a:lnTo>
                    <a:pt x="0" y="293"/>
                  </a:lnTo>
                  <a:lnTo>
                    <a:pt x="59" y="168"/>
                  </a:lnTo>
                  <a:lnTo>
                    <a:pt x="111" y="0"/>
                  </a:lnTo>
                  <a:lnTo>
                    <a:pt x="59" y="76"/>
                  </a:lnTo>
                </a:path>
              </a:pathLst>
            </a:custGeom>
            <a:solidFill>
              <a:srgbClr val="81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4" name="Freeform 16"/>
            <p:cNvSpPr>
              <a:spLocks/>
            </p:cNvSpPr>
            <p:nvPr/>
          </p:nvSpPr>
          <p:spPr bwMode="auto">
            <a:xfrm>
              <a:off x="803" y="1008"/>
              <a:ext cx="316" cy="137"/>
            </a:xfrm>
            <a:custGeom>
              <a:avLst/>
              <a:gdLst>
                <a:gd name="T0" fmla="*/ 0 w 316"/>
                <a:gd name="T1" fmla="*/ 62 h 137"/>
                <a:gd name="T2" fmla="*/ 265 w 316"/>
                <a:gd name="T3" fmla="*/ 136 h 137"/>
                <a:gd name="T4" fmla="*/ 315 w 316"/>
                <a:gd name="T5" fmla="*/ 62 h 137"/>
                <a:gd name="T6" fmla="*/ 99 w 316"/>
                <a:gd name="T7" fmla="*/ 0 h 137"/>
                <a:gd name="T8" fmla="*/ 0 w 316"/>
                <a:gd name="T9" fmla="*/ 62 h 137"/>
                <a:gd name="T10" fmla="*/ 0 w 316"/>
                <a:gd name="T11" fmla="*/ 62 h 1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6"/>
                <a:gd name="T19" fmla="*/ 0 h 137"/>
                <a:gd name="T20" fmla="*/ 316 w 316"/>
                <a:gd name="T21" fmla="*/ 137 h 1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6" h="137">
                  <a:moveTo>
                    <a:pt x="0" y="62"/>
                  </a:moveTo>
                  <a:lnTo>
                    <a:pt x="265" y="136"/>
                  </a:lnTo>
                  <a:lnTo>
                    <a:pt x="315" y="62"/>
                  </a:lnTo>
                  <a:lnTo>
                    <a:pt x="99" y="0"/>
                  </a:lnTo>
                  <a:lnTo>
                    <a:pt x="0" y="62"/>
                  </a:lnTo>
                </a:path>
              </a:pathLst>
            </a:custGeom>
            <a:gradFill rotWithShape="0">
              <a:gsLst>
                <a:gs pos="0">
                  <a:srgbClr val="FF40A0"/>
                </a:gs>
                <a:gs pos="100000">
                  <a:srgbClr val="81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5" name="Freeform 17"/>
            <p:cNvSpPr>
              <a:spLocks/>
            </p:cNvSpPr>
            <p:nvPr/>
          </p:nvSpPr>
          <p:spPr bwMode="auto">
            <a:xfrm>
              <a:off x="740" y="1070"/>
              <a:ext cx="330" cy="296"/>
            </a:xfrm>
            <a:custGeom>
              <a:avLst/>
              <a:gdLst>
                <a:gd name="T0" fmla="*/ 0 w 330"/>
                <a:gd name="T1" fmla="*/ 222 h 296"/>
                <a:gd name="T2" fmla="*/ 267 w 330"/>
                <a:gd name="T3" fmla="*/ 295 h 296"/>
                <a:gd name="T4" fmla="*/ 329 w 330"/>
                <a:gd name="T5" fmla="*/ 73 h 296"/>
                <a:gd name="T6" fmla="*/ 63 w 330"/>
                <a:gd name="T7" fmla="*/ 0 h 296"/>
                <a:gd name="T8" fmla="*/ 0 w 330"/>
                <a:gd name="T9" fmla="*/ 222 h 2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0"/>
                <a:gd name="T16" fmla="*/ 0 h 296"/>
                <a:gd name="T17" fmla="*/ 330 w 330"/>
                <a:gd name="T18" fmla="*/ 296 h 2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0" h="296">
                  <a:moveTo>
                    <a:pt x="0" y="222"/>
                  </a:moveTo>
                  <a:lnTo>
                    <a:pt x="267" y="295"/>
                  </a:lnTo>
                  <a:lnTo>
                    <a:pt x="329" y="73"/>
                  </a:lnTo>
                  <a:lnTo>
                    <a:pt x="63" y="0"/>
                  </a:lnTo>
                  <a:lnTo>
                    <a:pt x="0" y="222"/>
                  </a:lnTo>
                </a:path>
              </a:pathLst>
            </a:custGeom>
            <a:solidFill>
              <a:srgbClr val="9F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79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895350" y="2052638"/>
            <a:ext cx="7832725" cy="3941762"/>
          </a:xfrm>
          <a:noFill/>
        </p:spPr>
        <p:txBody>
          <a:bodyPr lIns="0" tIns="0" rIns="0" bIns="0"/>
          <a:lstStyle/>
          <a:p>
            <a:pPr marL="212725" indent="-212725" defTabSz="468313" eaLnBrk="1" hangingPunct="1">
              <a:spcBef>
                <a:spcPct val="0"/>
              </a:spcBef>
              <a:buClr>
                <a:srgbClr val="FFFF00"/>
              </a:buClr>
              <a:buSzPct val="46000"/>
              <a:buFont typeface="Monotype Sorts" pitchFamily="1" charset="2"/>
              <a:buNone/>
            </a:pPr>
            <a:r>
              <a:rPr lang="en-US" sz="4800" smtClean="0">
                <a:solidFill>
                  <a:srgbClr val="FFFFFF"/>
                </a:solidFill>
              </a:rPr>
              <a:t>1.The solubility of a solid is </a:t>
            </a:r>
          </a:p>
          <a:p>
            <a:pPr marL="212725" indent="-212725" defTabSz="468313" eaLnBrk="1" hangingPunct="1">
              <a:spcBef>
                <a:spcPct val="0"/>
              </a:spcBef>
              <a:buClr>
                <a:srgbClr val="FFFF00"/>
              </a:buClr>
              <a:buSzPct val="46000"/>
              <a:buFont typeface="Monotype Sorts" pitchFamily="1" charset="2"/>
              <a:buNone/>
            </a:pPr>
            <a:r>
              <a:rPr lang="en-US" sz="4800" smtClean="0">
                <a:solidFill>
                  <a:srgbClr val="FFFFFF"/>
                </a:solidFill>
              </a:rPr>
              <a:t>15g / 100g of water.  How many grams of the solid must be dissolved in 1 kg of water to make a saturated solution?</a:t>
            </a:r>
            <a:endParaRPr lang="en-US" smtClean="0"/>
          </a:p>
        </p:txBody>
      </p:sp>
      <p:sp>
        <p:nvSpPr>
          <p:cNvPr id="24580" name="Text Box 19"/>
          <p:cNvSpPr txBox="1">
            <a:spLocks noChangeArrowheads="1"/>
          </p:cNvSpPr>
          <p:nvPr/>
        </p:nvSpPr>
        <p:spPr bwMode="auto">
          <a:xfrm>
            <a:off x="2566988" y="396875"/>
            <a:ext cx="6330950" cy="123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3900" b="1">
                <a:solidFill>
                  <a:srgbClr val="FFFF00"/>
                </a:solidFill>
              </a:rPr>
              <a:t>SOLUBILITY PROBLEMS</a:t>
            </a:r>
            <a:endParaRPr lang="en-US" sz="2200"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415925" y="538163"/>
            <a:ext cx="8228013" cy="5891212"/>
            <a:chOff x="285" y="395"/>
            <a:chExt cx="5702" cy="4206"/>
          </a:xfrm>
        </p:grpSpPr>
        <p:sp>
          <p:nvSpPr>
            <p:cNvPr id="25613" name="AutoShape 3"/>
            <p:cNvSpPr>
              <a:spLocks noChangeArrowheads="1"/>
            </p:cNvSpPr>
            <p:nvPr/>
          </p:nvSpPr>
          <p:spPr bwMode="auto">
            <a:xfrm flipV="1">
              <a:off x="458" y="1194"/>
              <a:ext cx="5527" cy="3407"/>
            </a:xfrm>
            <a:prstGeom prst="roundRect">
              <a:avLst>
                <a:gd name="adj" fmla="val 0"/>
              </a:avLst>
            </a:prstGeom>
            <a:gradFill rotWithShape="0">
              <a:gsLst>
                <a:gs pos="0">
                  <a:srgbClr val="0000FF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4" name="Freeform 4"/>
            <p:cNvSpPr>
              <a:spLocks/>
            </p:cNvSpPr>
            <p:nvPr/>
          </p:nvSpPr>
          <p:spPr bwMode="auto">
            <a:xfrm>
              <a:off x="345" y="846"/>
              <a:ext cx="599" cy="373"/>
            </a:xfrm>
            <a:custGeom>
              <a:avLst/>
              <a:gdLst>
                <a:gd name="T0" fmla="*/ 216 w 599"/>
                <a:gd name="T1" fmla="*/ 0 h 373"/>
                <a:gd name="T2" fmla="*/ 0 w 599"/>
                <a:gd name="T3" fmla="*/ 170 h 373"/>
                <a:gd name="T4" fmla="*/ 335 w 599"/>
                <a:gd name="T5" fmla="*/ 372 h 373"/>
                <a:gd name="T6" fmla="*/ 598 w 599"/>
                <a:gd name="T7" fmla="*/ 152 h 373"/>
                <a:gd name="T8" fmla="*/ 216 w 599"/>
                <a:gd name="T9" fmla="*/ 0 h 373"/>
                <a:gd name="T10" fmla="*/ 216 w 599"/>
                <a:gd name="T11" fmla="*/ 0 h 3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9"/>
                <a:gd name="T19" fmla="*/ 0 h 373"/>
                <a:gd name="T20" fmla="*/ 599 w 599"/>
                <a:gd name="T21" fmla="*/ 373 h 3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9" h="373">
                  <a:moveTo>
                    <a:pt x="216" y="0"/>
                  </a:moveTo>
                  <a:lnTo>
                    <a:pt x="0" y="170"/>
                  </a:lnTo>
                  <a:lnTo>
                    <a:pt x="335" y="372"/>
                  </a:lnTo>
                  <a:lnTo>
                    <a:pt x="598" y="152"/>
                  </a:lnTo>
                  <a:lnTo>
                    <a:pt x="21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5" name="Freeform 5"/>
            <p:cNvSpPr>
              <a:spLocks/>
            </p:cNvSpPr>
            <p:nvPr/>
          </p:nvSpPr>
          <p:spPr bwMode="auto">
            <a:xfrm>
              <a:off x="1099" y="982"/>
              <a:ext cx="475" cy="296"/>
            </a:xfrm>
            <a:custGeom>
              <a:avLst/>
              <a:gdLst>
                <a:gd name="T0" fmla="*/ 332 w 475"/>
                <a:gd name="T1" fmla="*/ 0 h 296"/>
                <a:gd name="T2" fmla="*/ 0 w 475"/>
                <a:gd name="T3" fmla="*/ 71 h 296"/>
                <a:gd name="T4" fmla="*/ 92 w 475"/>
                <a:gd name="T5" fmla="*/ 295 h 296"/>
                <a:gd name="T6" fmla="*/ 474 w 475"/>
                <a:gd name="T7" fmla="*/ 200 h 296"/>
                <a:gd name="T8" fmla="*/ 332 w 475"/>
                <a:gd name="T9" fmla="*/ 0 h 296"/>
                <a:gd name="T10" fmla="*/ 332 w 475"/>
                <a:gd name="T11" fmla="*/ 0 h 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"/>
                <a:gd name="T19" fmla="*/ 0 h 296"/>
                <a:gd name="T20" fmla="*/ 475 w 475"/>
                <a:gd name="T21" fmla="*/ 296 h 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" h="296">
                  <a:moveTo>
                    <a:pt x="332" y="0"/>
                  </a:moveTo>
                  <a:lnTo>
                    <a:pt x="0" y="71"/>
                  </a:lnTo>
                  <a:lnTo>
                    <a:pt x="92" y="295"/>
                  </a:lnTo>
                  <a:lnTo>
                    <a:pt x="474" y="200"/>
                  </a:lnTo>
                  <a:lnTo>
                    <a:pt x="332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6" name="Line 6"/>
            <p:cNvSpPr>
              <a:spLocks noChangeShapeType="1"/>
            </p:cNvSpPr>
            <p:nvPr/>
          </p:nvSpPr>
          <p:spPr bwMode="auto">
            <a:xfrm flipH="1">
              <a:off x="466" y="1194"/>
              <a:ext cx="5521" cy="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7" name="Line 7"/>
            <p:cNvSpPr>
              <a:spLocks noChangeShapeType="1"/>
            </p:cNvSpPr>
            <p:nvPr/>
          </p:nvSpPr>
          <p:spPr bwMode="auto">
            <a:xfrm flipH="1" flipV="1">
              <a:off x="464" y="1204"/>
              <a:ext cx="1" cy="338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8" name="Freeform 8"/>
            <p:cNvSpPr>
              <a:spLocks/>
            </p:cNvSpPr>
            <p:nvPr/>
          </p:nvSpPr>
          <p:spPr bwMode="auto">
            <a:xfrm>
              <a:off x="609" y="558"/>
              <a:ext cx="286" cy="410"/>
            </a:xfrm>
            <a:custGeom>
              <a:avLst/>
              <a:gdLst>
                <a:gd name="T0" fmla="*/ 145 w 286"/>
                <a:gd name="T1" fmla="*/ 111 h 410"/>
                <a:gd name="T2" fmla="*/ 0 w 286"/>
                <a:gd name="T3" fmla="*/ 409 h 410"/>
                <a:gd name="T4" fmla="*/ 178 w 286"/>
                <a:gd name="T5" fmla="*/ 229 h 410"/>
                <a:gd name="T6" fmla="*/ 285 w 286"/>
                <a:gd name="T7" fmla="*/ 0 h 410"/>
                <a:gd name="T8" fmla="*/ 145 w 286"/>
                <a:gd name="T9" fmla="*/ 111 h 410"/>
                <a:gd name="T10" fmla="*/ 145 w 286"/>
                <a:gd name="T11" fmla="*/ 111 h 4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6"/>
                <a:gd name="T19" fmla="*/ 0 h 410"/>
                <a:gd name="T20" fmla="*/ 286 w 286"/>
                <a:gd name="T21" fmla="*/ 410 h 4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6" h="410">
                  <a:moveTo>
                    <a:pt x="145" y="111"/>
                  </a:moveTo>
                  <a:lnTo>
                    <a:pt x="0" y="409"/>
                  </a:lnTo>
                  <a:lnTo>
                    <a:pt x="178" y="229"/>
                  </a:lnTo>
                  <a:lnTo>
                    <a:pt x="285" y="0"/>
                  </a:lnTo>
                  <a:lnTo>
                    <a:pt x="145" y="111"/>
                  </a:lnTo>
                </a:path>
              </a:pathLst>
            </a:custGeom>
            <a:solidFill>
              <a:srgbClr val="818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9" name="Freeform 9"/>
            <p:cNvSpPr>
              <a:spLocks/>
            </p:cNvSpPr>
            <p:nvPr/>
          </p:nvSpPr>
          <p:spPr bwMode="auto">
            <a:xfrm>
              <a:off x="285" y="476"/>
              <a:ext cx="471" cy="495"/>
            </a:xfrm>
            <a:custGeom>
              <a:avLst/>
              <a:gdLst>
                <a:gd name="T0" fmla="*/ 139 w 471"/>
                <a:gd name="T1" fmla="*/ 0 h 495"/>
                <a:gd name="T2" fmla="*/ 0 w 471"/>
                <a:gd name="T3" fmla="*/ 303 h 495"/>
                <a:gd name="T4" fmla="*/ 324 w 471"/>
                <a:gd name="T5" fmla="*/ 494 h 495"/>
                <a:gd name="T6" fmla="*/ 470 w 471"/>
                <a:gd name="T7" fmla="*/ 193 h 495"/>
                <a:gd name="T8" fmla="*/ 139 w 471"/>
                <a:gd name="T9" fmla="*/ 0 h 495"/>
                <a:gd name="T10" fmla="*/ 139 w 471"/>
                <a:gd name="T11" fmla="*/ 0 h 49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1"/>
                <a:gd name="T19" fmla="*/ 0 h 495"/>
                <a:gd name="T20" fmla="*/ 471 w 471"/>
                <a:gd name="T21" fmla="*/ 495 h 49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1" h="495">
                  <a:moveTo>
                    <a:pt x="139" y="0"/>
                  </a:moveTo>
                  <a:lnTo>
                    <a:pt x="0" y="303"/>
                  </a:lnTo>
                  <a:lnTo>
                    <a:pt x="324" y="494"/>
                  </a:lnTo>
                  <a:lnTo>
                    <a:pt x="470" y="193"/>
                  </a:lnTo>
                  <a:lnTo>
                    <a:pt x="139" y="0"/>
                  </a:lnTo>
                </a:path>
              </a:pathLst>
            </a:custGeom>
            <a:solidFill>
              <a:srgbClr val="BF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0" name="Freeform 10"/>
            <p:cNvSpPr>
              <a:spLocks/>
            </p:cNvSpPr>
            <p:nvPr/>
          </p:nvSpPr>
          <p:spPr bwMode="auto">
            <a:xfrm>
              <a:off x="424" y="395"/>
              <a:ext cx="472" cy="275"/>
            </a:xfrm>
            <a:custGeom>
              <a:avLst/>
              <a:gdLst>
                <a:gd name="T0" fmla="*/ 0 w 472"/>
                <a:gd name="T1" fmla="*/ 81 h 275"/>
                <a:gd name="T2" fmla="*/ 331 w 472"/>
                <a:gd name="T3" fmla="*/ 274 h 275"/>
                <a:gd name="T4" fmla="*/ 471 w 472"/>
                <a:gd name="T5" fmla="*/ 163 h 275"/>
                <a:gd name="T6" fmla="*/ 173 w 472"/>
                <a:gd name="T7" fmla="*/ 0 h 275"/>
                <a:gd name="T8" fmla="*/ 0 w 472"/>
                <a:gd name="T9" fmla="*/ 81 h 275"/>
                <a:gd name="T10" fmla="*/ 0 w 472"/>
                <a:gd name="T11" fmla="*/ 81 h 2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2"/>
                <a:gd name="T19" fmla="*/ 0 h 275"/>
                <a:gd name="T20" fmla="*/ 472 w 472"/>
                <a:gd name="T21" fmla="*/ 275 h 2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2" h="275">
                  <a:moveTo>
                    <a:pt x="0" y="81"/>
                  </a:moveTo>
                  <a:lnTo>
                    <a:pt x="331" y="274"/>
                  </a:lnTo>
                  <a:lnTo>
                    <a:pt x="471" y="163"/>
                  </a:lnTo>
                  <a:lnTo>
                    <a:pt x="173" y="0"/>
                  </a:lnTo>
                  <a:lnTo>
                    <a:pt x="0" y="81"/>
                  </a:lnTo>
                </a:path>
              </a:pathLst>
            </a:custGeom>
            <a:gradFill rotWithShape="0">
              <a:gsLst>
                <a:gs pos="0">
                  <a:srgbClr val="FFFF00"/>
                </a:gs>
                <a:gs pos="100000">
                  <a:srgbClr val="8181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1" name="Freeform 11"/>
            <p:cNvSpPr>
              <a:spLocks/>
            </p:cNvSpPr>
            <p:nvPr/>
          </p:nvSpPr>
          <p:spPr bwMode="auto">
            <a:xfrm>
              <a:off x="1029" y="634"/>
              <a:ext cx="188" cy="392"/>
            </a:xfrm>
            <a:custGeom>
              <a:avLst/>
              <a:gdLst>
                <a:gd name="T0" fmla="*/ 108 w 188"/>
                <a:gd name="T1" fmla="*/ 109 h 392"/>
                <a:gd name="T2" fmla="*/ 187 w 188"/>
                <a:gd name="T3" fmla="*/ 391 h 392"/>
                <a:gd name="T4" fmla="*/ 59 w 188"/>
                <a:gd name="T5" fmla="*/ 202 h 392"/>
                <a:gd name="T6" fmla="*/ 0 w 188"/>
                <a:gd name="T7" fmla="*/ 0 h 392"/>
                <a:gd name="T8" fmla="*/ 108 w 188"/>
                <a:gd name="T9" fmla="*/ 109 h 392"/>
                <a:gd name="T10" fmla="*/ 108 w 188"/>
                <a:gd name="T11" fmla="*/ 109 h 3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8"/>
                <a:gd name="T19" fmla="*/ 0 h 392"/>
                <a:gd name="T20" fmla="*/ 188 w 188"/>
                <a:gd name="T21" fmla="*/ 392 h 3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8" h="392">
                  <a:moveTo>
                    <a:pt x="108" y="109"/>
                  </a:moveTo>
                  <a:lnTo>
                    <a:pt x="187" y="391"/>
                  </a:lnTo>
                  <a:lnTo>
                    <a:pt x="59" y="202"/>
                  </a:lnTo>
                  <a:lnTo>
                    <a:pt x="0" y="0"/>
                  </a:lnTo>
                  <a:lnTo>
                    <a:pt x="108" y="109"/>
                  </a:lnTo>
                </a:path>
              </a:pathLst>
            </a:custGeom>
            <a:solidFill>
              <a:srgbClr val="00C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2" name="Freeform 12"/>
            <p:cNvSpPr>
              <a:spLocks/>
            </p:cNvSpPr>
            <p:nvPr/>
          </p:nvSpPr>
          <p:spPr bwMode="auto">
            <a:xfrm>
              <a:off x="1132" y="636"/>
              <a:ext cx="387" cy="390"/>
            </a:xfrm>
            <a:custGeom>
              <a:avLst/>
              <a:gdLst>
                <a:gd name="T0" fmla="*/ 315 w 387"/>
                <a:gd name="T1" fmla="*/ 0 h 390"/>
                <a:gd name="T2" fmla="*/ 386 w 387"/>
                <a:gd name="T3" fmla="*/ 273 h 390"/>
                <a:gd name="T4" fmla="*/ 84 w 387"/>
                <a:gd name="T5" fmla="*/ 389 h 390"/>
                <a:gd name="T6" fmla="*/ 0 w 387"/>
                <a:gd name="T7" fmla="*/ 108 h 390"/>
                <a:gd name="T8" fmla="*/ 315 w 387"/>
                <a:gd name="T9" fmla="*/ 0 h 390"/>
                <a:gd name="T10" fmla="*/ 315 w 387"/>
                <a:gd name="T11" fmla="*/ 0 h 3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7"/>
                <a:gd name="T19" fmla="*/ 0 h 390"/>
                <a:gd name="T20" fmla="*/ 387 w 387"/>
                <a:gd name="T21" fmla="*/ 390 h 3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7" h="390">
                  <a:moveTo>
                    <a:pt x="315" y="0"/>
                  </a:moveTo>
                  <a:lnTo>
                    <a:pt x="386" y="273"/>
                  </a:lnTo>
                  <a:lnTo>
                    <a:pt x="84" y="389"/>
                  </a:lnTo>
                  <a:lnTo>
                    <a:pt x="0" y="108"/>
                  </a:lnTo>
                  <a:lnTo>
                    <a:pt x="315" y="0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3" name="Freeform 13"/>
            <p:cNvSpPr>
              <a:spLocks/>
            </p:cNvSpPr>
            <p:nvPr/>
          </p:nvSpPr>
          <p:spPr bwMode="auto">
            <a:xfrm>
              <a:off x="1029" y="545"/>
              <a:ext cx="419" cy="203"/>
            </a:xfrm>
            <a:custGeom>
              <a:avLst/>
              <a:gdLst>
                <a:gd name="T0" fmla="*/ 418 w 419"/>
                <a:gd name="T1" fmla="*/ 91 h 203"/>
                <a:gd name="T2" fmla="*/ 105 w 419"/>
                <a:gd name="T3" fmla="*/ 202 h 203"/>
                <a:gd name="T4" fmla="*/ 0 w 419"/>
                <a:gd name="T5" fmla="*/ 89 h 203"/>
                <a:gd name="T6" fmla="*/ 281 w 419"/>
                <a:gd name="T7" fmla="*/ 0 h 203"/>
                <a:gd name="T8" fmla="*/ 418 w 419"/>
                <a:gd name="T9" fmla="*/ 91 h 203"/>
                <a:gd name="T10" fmla="*/ 418 w 419"/>
                <a:gd name="T11" fmla="*/ 91 h 20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19"/>
                <a:gd name="T19" fmla="*/ 0 h 203"/>
                <a:gd name="T20" fmla="*/ 419 w 419"/>
                <a:gd name="T21" fmla="*/ 203 h 20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19" h="203">
                  <a:moveTo>
                    <a:pt x="418" y="91"/>
                  </a:moveTo>
                  <a:lnTo>
                    <a:pt x="105" y="202"/>
                  </a:lnTo>
                  <a:lnTo>
                    <a:pt x="0" y="89"/>
                  </a:lnTo>
                  <a:lnTo>
                    <a:pt x="281" y="0"/>
                  </a:lnTo>
                  <a:lnTo>
                    <a:pt x="418" y="91"/>
                  </a:lnTo>
                </a:path>
              </a:pathLst>
            </a:custGeom>
            <a:gradFill rotWithShape="0">
              <a:gsLst>
                <a:gs pos="0">
                  <a:srgbClr val="80FF80"/>
                </a:gs>
                <a:gs pos="100000">
                  <a:srgbClr val="00C2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4" name="Freeform 14"/>
            <p:cNvSpPr>
              <a:spLocks/>
            </p:cNvSpPr>
            <p:nvPr/>
          </p:nvSpPr>
          <p:spPr bwMode="auto">
            <a:xfrm>
              <a:off x="687" y="1405"/>
              <a:ext cx="354" cy="154"/>
            </a:xfrm>
            <a:custGeom>
              <a:avLst/>
              <a:gdLst>
                <a:gd name="T0" fmla="*/ 86 w 354"/>
                <a:gd name="T1" fmla="*/ 0 h 154"/>
                <a:gd name="T2" fmla="*/ 353 w 354"/>
                <a:gd name="T3" fmla="*/ 15 h 154"/>
                <a:gd name="T4" fmla="*/ 353 w 354"/>
                <a:gd name="T5" fmla="*/ 153 h 154"/>
                <a:gd name="T6" fmla="*/ 0 w 354"/>
                <a:gd name="T7" fmla="*/ 137 h 154"/>
                <a:gd name="T8" fmla="*/ 86 w 354"/>
                <a:gd name="T9" fmla="*/ 0 h 154"/>
                <a:gd name="T10" fmla="*/ 86 w 354"/>
                <a:gd name="T11" fmla="*/ 0 h 1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"/>
                <a:gd name="T19" fmla="*/ 0 h 154"/>
                <a:gd name="T20" fmla="*/ 354 w 354"/>
                <a:gd name="T21" fmla="*/ 154 h 15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" h="154">
                  <a:moveTo>
                    <a:pt x="86" y="0"/>
                  </a:moveTo>
                  <a:lnTo>
                    <a:pt x="353" y="15"/>
                  </a:lnTo>
                  <a:lnTo>
                    <a:pt x="353" y="153"/>
                  </a:lnTo>
                  <a:lnTo>
                    <a:pt x="0" y="137"/>
                  </a:lnTo>
                  <a:lnTo>
                    <a:pt x="8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5" name="Freeform 15"/>
            <p:cNvSpPr>
              <a:spLocks/>
            </p:cNvSpPr>
            <p:nvPr/>
          </p:nvSpPr>
          <p:spPr bwMode="auto">
            <a:xfrm>
              <a:off x="1007" y="1070"/>
              <a:ext cx="112" cy="294"/>
            </a:xfrm>
            <a:custGeom>
              <a:avLst/>
              <a:gdLst>
                <a:gd name="T0" fmla="*/ 59 w 112"/>
                <a:gd name="T1" fmla="*/ 76 h 294"/>
                <a:gd name="T2" fmla="*/ 0 w 112"/>
                <a:gd name="T3" fmla="*/ 293 h 294"/>
                <a:gd name="T4" fmla="*/ 59 w 112"/>
                <a:gd name="T5" fmla="*/ 168 h 294"/>
                <a:gd name="T6" fmla="*/ 111 w 112"/>
                <a:gd name="T7" fmla="*/ 0 h 294"/>
                <a:gd name="T8" fmla="*/ 59 w 112"/>
                <a:gd name="T9" fmla="*/ 76 h 294"/>
                <a:gd name="T10" fmla="*/ 59 w 112"/>
                <a:gd name="T11" fmla="*/ 76 h 2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294"/>
                <a:gd name="T20" fmla="*/ 112 w 112"/>
                <a:gd name="T21" fmla="*/ 294 h 2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294">
                  <a:moveTo>
                    <a:pt x="59" y="76"/>
                  </a:moveTo>
                  <a:lnTo>
                    <a:pt x="0" y="293"/>
                  </a:lnTo>
                  <a:lnTo>
                    <a:pt x="59" y="168"/>
                  </a:lnTo>
                  <a:lnTo>
                    <a:pt x="111" y="0"/>
                  </a:lnTo>
                  <a:lnTo>
                    <a:pt x="59" y="76"/>
                  </a:lnTo>
                </a:path>
              </a:pathLst>
            </a:custGeom>
            <a:solidFill>
              <a:srgbClr val="81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6" name="Freeform 16"/>
            <p:cNvSpPr>
              <a:spLocks/>
            </p:cNvSpPr>
            <p:nvPr/>
          </p:nvSpPr>
          <p:spPr bwMode="auto">
            <a:xfrm>
              <a:off x="803" y="1008"/>
              <a:ext cx="316" cy="137"/>
            </a:xfrm>
            <a:custGeom>
              <a:avLst/>
              <a:gdLst>
                <a:gd name="T0" fmla="*/ 0 w 316"/>
                <a:gd name="T1" fmla="*/ 62 h 137"/>
                <a:gd name="T2" fmla="*/ 265 w 316"/>
                <a:gd name="T3" fmla="*/ 136 h 137"/>
                <a:gd name="T4" fmla="*/ 315 w 316"/>
                <a:gd name="T5" fmla="*/ 62 h 137"/>
                <a:gd name="T6" fmla="*/ 99 w 316"/>
                <a:gd name="T7" fmla="*/ 0 h 137"/>
                <a:gd name="T8" fmla="*/ 0 w 316"/>
                <a:gd name="T9" fmla="*/ 62 h 137"/>
                <a:gd name="T10" fmla="*/ 0 w 316"/>
                <a:gd name="T11" fmla="*/ 62 h 1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6"/>
                <a:gd name="T19" fmla="*/ 0 h 137"/>
                <a:gd name="T20" fmla="*/ 316 w 316"/>
                <a:gd name="T21" fmla="*/ 137 h 1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6" h="137">
                  <a:moveTo>
                    <a:pt x="0" y="62"/>
                  </a:moveTo>
                  <a:lnTo>
                    <a:pt x="265" y="136"/>
                  </a:lnTo>
                  <a:lnTo>
                    <a:pt x="315" y="62"/>
                  </a:lnTo>
                  <a:lnTo>
                    <a:pt x="99" y="0"/>
                  </a:lnTo>
                  <a:lnTo>
                    <a:pt x="0" y="62"/>
                  </a:lnTo>
                </a:path>
              </a:pathLst>
            </a:custGeom>
            <a:gradFill rotWithShape="0">
              <a:gsLst>
                <a:gs pos="0">
                  <a:srgbClr val="FF40A0"/>
                </a:gs>
                <a:gs pos="100000">
                  <a:srgbClr val="81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7" name="Freeform 17"/>
            <p:cNvSpPr>
              <a:spLocks/>
            </p:cNvSpPr>
            <p:nvPr/>
          </p:nvSpPr>
          <p:spPr bwMode="auto">
            <a:xfrm>
              <a:off x="740" y="1070"/>
              <a:ext cx="330" cy="296"/>
            </a:xfrm>
            <a:custGeom>
              <a:avLst/>
              <a:gdLst>
                <a:gd name="T0" fmla="*/ 0 w 330"/>
                <a:gd name="T1" fmla="*/ 222 h 296"/>
                <a:gd name="T2" fmla="*/ 267 w 330"/>
                <a:gd name="T3" fmla="*/ 295 h 296"/>
                <a:gd name="T4" fmla="*/ 329 w 330"/>
                <a:gd name="T5" fmla="*/ 73 h 296"/>
                <a:gd name="T6" fmla="*/ 63 w 330"/>
                <a:gd name="T7" fmla="*/ 0 h 296"/>
                <a:gd name="T8" fmla="*/ 0 w 330"/>
                <a:gd name="T9" fmla="*/ 222 h 2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0"/>
                <a:gd name="T16" fmla="*/ 0 h 296"/>
                <a:gd name="T17" fmla="*/ 330 w 330"/>
                <a:gd name="T18" fmla="*/ 296 h 2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0" h="296">
                  <a:moveTo>
                    <a:pt x="0" y="222"/>
                  </a:moveTo>
                  <a:lnTo>
                    <a:pt x="267" y="295"/>
                  </a:lnTo>
                  <a:lnTo>
                    <a:pt x="329" y="73"/>
                  </a:lnTo>
                  <a:lnTo>
                    <a:pt x="63" y="0"/>
                  </a:lnTo>
                  <a:lnTo>
                    <a:pt x="0" y="222"/>
                  </a:lnTo>
                </a:path>
              </a:pathLst>
            </a:custGeom>
            <a:solidFill>
              <a:srgbClr val="9F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03" name="Text Box 18"/>
          <p:cNvSpPr txBox="1">
            <a:spLocks noChangeArrowheads="1"/>
          </p:cNvSpPr>
          <p:nvPr/>
        </p:nvSpPr>
        <p:spPr bwMode="auto">
          <a:xfrm>
            <a:off x="2566988" y="396875"/>
            <a:ext cx="6330950" cy="123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3900" b="1">
                <a:solidFill>
                  <a:srgbClr val="FFFF00"/>
                </a:solidFill>
              </a:rPr>
              <a:t>SOLUBILITY PROBLEMS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5604" name="Text Box 19"/>
          <p:cNvSpPr txBox="1">
            <a:spLocks noChangeArrowheads="1"/>
          </p:cNvSpPr>
          <p:nvPr/>
        </p:nvSpPr>
        <p:spPr bwMode="auto">
          <a:xfrm>
            <a:off x="969963" y="2286000"/>
            <a:ext cx="3595687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3200">
                <a:solidFill>
                  <a:srgbClr val="FFFFFF"/>
                </a:solidFill>
              </a:rPr>
              <a:t>amount of solute</a:t>
            </a:r>
          </a:p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3200">
                <a:solidFill>
                  <a:srgbClr val="FFFFFF"/>
                </a:solidFill>
              </a:rPr>
              <a:t>amount of solvent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5605" name="Text Box 20"/>
          <p:cNvSpPr txBox="1">
            <a:spLocks noChangeArrowheads="1"/>
          </p:cNvSpPr>
          <p:nvPr/>
        </p:nvSpPr>
        <p:spPr bwMode="auto">
          <a:xfrm>
            <a:off x="5126038" y="2286000"/>
            <a:ext cx="3595687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3200">
                <a:solidFill>
                  <a:srgbClr val="FFFFFF"/>
                </a:solidFill>
              </a:rPr>
              <a:t>amount of solute</a:t>
            </a:r>
          </a:p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3200">
                <a:solidFill>
                  <a:srgbClr val="FFFFFF"/>
                </a:solidFill>
              </a:rPr>
              <a:t>amount of solvent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5606" name="Text Box 21"/>
          <p:cNvSpPr txBox="1">
            <a:spLocks noChangeArrowheads="1"/>
          </p:cNvSpPr>
          <p:nvPr/>
        </p:nvSpPr>
        <p:spPr bwMode="auto">
          <a:xfrm>
            <a:off x="4433888" y="2487613"/>
            <a:ext cx="40005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>
                <a:latin typeface="Times New Roman" pitchFamily="18" charset="0"/>
              </a:rPr>
              <a:t>=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5607" name="Line 22"/>
          <p:cNvSpPr>
            <a:spLocks noChangeShapeType="1"/>
          </p:cNvSpPr>
          <p:nvPr/>
        </p:nvSpPr>
        <p:spPr bwMode="auto">
          <a:xfrm>
            <a:off x="762000" y="2755900"/>
            <a:ext cx="3660775" cy="0"/>
          </a:xfrm>
          <a:prstGeom prst="line">
            <a:avLst/>
          </a:prstGeom>
          <a:noFill/>
          <a:ln w="31217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23"/>
          <p:cNvSpPr>
            <a:spLocks noChangeShapeType="1"/>
          </p:cNvSpPr>
          <p:nvPr/>
        </p:nvSpPr>
        <p:spPr bwMode="auto">
          <a:xfrm>
            <a:off x="4849813" y="2755900"/>
            <a:ext cx="3660775" cy="0"/>
          </a:xfrm>
          <a:prstGeom prst="line">
            <a:avLst/>
          </a:prstGeom>
          <a:noFill/>
          <a:ln w="31217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2909888" y="3832225"/>
            <a:ext cx="12319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15 g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-------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100g</a:t>
            </a:r>
          </a:p>
        </p:txBody>
      </p:sp>
      <p:sp>
        <p:nvSpPr>
          <p:cNvPr id="58393" name="Text Box 25"/>
          <p:cNvSpPr txBox="1">
            <a:spLocks noChangeArrowheads="1"/>
          </p:cNvSpPr>
          <p:nvPr/>
        </p:nvSpPr>
        <p:spPr bwMode="auto">
          <a:xfrm>
            <a:off x="4294188" y="4437063"/>
            <a:ext cx="3937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=</a:t>
            </a:r>
            <a:endParaRPr lang="en-US" sz="2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4849813" y="3832225"/>
            <a:ext cx="13081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   X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-------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1000g</a:t>
            </a:r>
          </a:p>
        </p:txBody>
      </p:sp>
      <p:sp>
        <p:nvSpPr>
          <p:cNvPr id="58395" name="Text Box 27"/>
          <p:cNvSpPr txBox="1">
            <a:spLocks noChangeArrowheads="1"/>
          </p:cNvSpPr>
          <p:nvPr/>
        </p:nvSpPr>
        <p:spPr bwMode="auto">
          <a:xfrm>
            <a:off x="6580188" y="4370388"/>
            <a:ext cx="16668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X=150g</a:t>
            </a:r>
            <a:endParaRPr lang="en-US" sz="220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92" grpId="0"/>
      <p:bldP spid="58393" grpId="0"/>
      <p:bldP spid="58394" grpId="0"/>
      <p:bldP spid="5839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411163" y="554038"/>
            <a:ext cx="8229600" cy="5891212"/>
            <a:chOff x="285" y="395"/>
            <a:chExt cx="5702" cy="4206"/>
          </a:xfrm>
        </p:grpSpPr>
        <p:sp>
          <p:nvSpPr>
            <p:cNvPr id="26634" name="AutoShape 3"/>
            <p:cNvSpPr>
              <a:spLocks noChangeArrowheads="1"/>
            </p:cNvSpPr>
            <p:nvPr/>
          </p:nvSpPr>
          <p:spPr bwMode="auto">
            <a:xfrm flipV="1">
              <a:off x="458" y="1194"/>
              <a:ext cx="5527" cy="3407"/>
            </a:xfrm>
            <a:prstGeom prst="roundRect">
              <a:avLst>
                <a:gd name="adj" fmla="val 0"/>
              </a:avLst>
            </a:prstGeom>
            <a:gradFill rotWithShape="0">
              <a:gsLst>
                <a:gs pos="0">
                  <a:srgbClr val="0000FF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5" name="Freeform 4"/>
            <p:cNvSpPr>
              <a:spLocks/>
            </p:cNvSpPr>
            <p:nvPr/>
          </p:nvSpPr>
          <p:spPr bwMode="auto">
            <a:xfrm>
              <a:off x="345" y="846"/>
              <a:ext cx="599" cy="373"/>
            </a:xfrm>
            <a:custGeom>
              <a:avLst/>
              <a:gdLst>
                <a:gd name="T0" fmla="*/ 216 w 599"/>
                <a:gd name="T1" fmla="*/ 0 h 373"/>
                <a:gd name="T2" fmla="*/ 0 w 599"/>
                <a:gd name="T3" fmla="*/ 170 h 373"/>
                <a:gd name="T4" fmla="*/ 335 w 599"/>
                <a:gd name="T5" fmla="*/ 372 h 373"/>
                <a:gd name="T6" fmla="*/ 598 w 599"/>
                <a:gd name="T7" fmla="*/ 152 h 373"/>
                <a:gd name="T8" fmla="*/ 216 w 599"/>
                <a:gd name="T9" fmla="*/ 0 h 373"/>
                <a:gd name="T10" fmla="*/ 216 w 599"/>
                <a:gd name="T11" fmla="*/ 0 h 3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9"/>
                <a:gd name="T19" fmla="*/ 0 h 373"/>
                <a:gd name="T20" fmla="*/ 599 w 599"/>
                <a:gd name="T21" fmla="*/ 373 h 3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9" h="373">
                  <a:moveTo>
                    <a:pt x="216" y="0"/>
                  </a:moveTo>
                  <a:lnTo>
                    <a:pt x="0" y="170"/>
                  </a:lnTo>
                  <a:lnTo>
                    <a:pt x="335" y="372"/>
                  </a:lnTo>
                  <a:lnTo>
                    <a:pt x="598" y="152"/>
                  </a:lnTo>
                  <a:lnTo>
                    <a:pt x="21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6" name="Freeform 5"/>
            <p:cNvSpPr>
              <a:spLocks/>
            </p:cNvSpPr>
            <p:nvPr/>
          </p:nvSpPr>
          <p:spPr bwMode="auto">
            <a:xfrm>
              <a:off x="1099" y="982"/>
              <a:ext cx="475" cy="296"/>
            </a:xfrm>
            <a:custGeom>
              <a:avLst/>
              <a:gdLst>
                <a:gd name="T0" fmla="*/ 332 w 475"/>
                <a:gd name="T1" fmla="*/ 0 h 296"/>
                <a:gd name="T2" fmla="*/ 0 w 475"/>
                <a:gd name="T3" fmla="*/ 71 h 296"/>
                <a:gd name="T4" fmla="*/ 92 w 475"/>
                <a:gd name="T5" fmla="*/ 295 h 296"/>
                <a:gd name="T6" fmla="*/ 474 w 475"/>
                <a:gd name="T7" fmla="*/ 200 h 296"/>
                <a:gd name="T8" fmla="*/ 332 w 475"/>
                <a:gd name="T9" fmla="*/ 0 h 296"/>
                <a:gd name="T10" fmla="*/ 332 w 475"/>
                <a:gd name="T11" fmla="*/ 0 h 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"/>
                <a:gd name="T19" fmla="*/ 0 h 296"/>
                <a:gd name="T20" fmla="*/ 475 w 475"/>
                <a:gd name="T21" fmla="*/ 296 h 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" h="296">
                  <a:moveTo>
                    <a:pt x="332" y="0"/>
                  </a:moveTo>
                  <a:lnTo>
                    <a:pt x="0" y="71"/>
                  </a:lnTo>
                  <a:lnTo>
                    <a:pt x="92" y="295"/>
                  </a:lnTo>
                  <a:lnTo>
                    <a:pt x="474" y="200"/>
                  </a:lnTo>
                  <a:lnTo>
                    <a:pt x="332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7" name="Line 6"/>
            <p:cNvSpPr>
              <a:spLocks noChangeShapeType="1"/>
            </p:cNvSpPr>
            <p:nvPr/>
          </p:nvSpPr>
          <p:spPr bwMode="auto">
            <a:xfrm flipH="1">
              <a:off x="466" y="1194"/>
              <a:ext cx="5521" cy="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8" name="Line 7"/>
            <p:cNvSpPr>
              <a:spLocks noChangeShapeType="1"/>
            </p:cNvSpPr>
            <p:nvPr/>
          </p:nvSpPr>
          <p:spPr bwMode="auto">
            <a:xfrm flipH="1" flipV="1">
              <a:off x="464" y="1204"/>
              <a:ext cx="1" cy="338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9" name="Freeform 8"/>
            <p:cNvSpPr>
              <a:spLocks/>
            </p:cNvSpPr>
            <p:nvPr/>
          </p:nvSpPr>
          <p:spPr bwMode="auto">
            <a:xfrm>
              <a:off x="609" y="558"/>
              <a:ext cx="286" cy="410"/>
            </a:xfrm>
            <a:custGeom>
              <a:avLst/>
              <a:gdLst>
                <a:gd name="T0" fmla="*/ 145 w 286"/>
                <a:gd name="T1" fmla="*/ 111 h 410"/>
                <a:gd name="T2" fmla="*/ 0 w 286"/>
                <a:gd name="T3" fmla="*/ 409 h 410"/>
                <a:gd name="T4" fmla="*/ 178 w 286"/>
                <a:gd name="T5" fmla="*/ 229 h 410"/>
                <a:gd name="T6" fmla="*/ 285 w 286"/>
                <a:gd name="T7" fmla="*/ 0 h 410"/>
                <a:gd name="T8" fmla="*/ 145 w 286"/>
                <a:gd name="T9" fmla="*/ 111 h 410"/>
                <a:gd name="T10" fmla="*/ 145 w 286"/>
                <a:gd name="T11" fmla="*/ 111 h 4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6"/>
                <a:gd name="T19" fmla="*/ 0 h 410"/>
                <a:gd name="T20" fmla="*/ 286 w 286"/>
                <a:gd name="T21" fmla="*/ 410 h 4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6" h="410">
                  <a:moveTo>
                    <a:pt x="145" y="111"/>
                  </a:moveTo>
                  <a:lnTo>
                    <a:pt x="0" y="409"/>
                  </a:lnTo>
                  <a:lnTo>
                    <a:pt x="178" y="229"/>
                  </a:lnTo>
                  <a:lnTo>
                    <a:pt x="285" y="0"/>
                  </a:lnTo>
                  <a:lnTo>
                    <a:pt x="145" y="111"/>
                  </a:lnTo>
                </a:path>
              </a:pathLst>
            </a:custGeom>
            <a:solidFill>
              <a:srgbClr val="818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0" name="Freeform 9"/>
            <p:cNvSpPr>
              <a:spLocks/>
            </p:cNvSpPr>
            <p:nvPr/>
          </p:nvSpPr>
          <p:spPr bwMode="auto">
            <a:xfrm>
              <a:off x="285" y="476"/>
              <a:ext cx="471" cy="495"/>
            </a:xfrm>
            <a:custGeom>
              <a:avLst/>
              <a:gdLst>
                <a:gd name="T0" fmla="*/ 139 w 471"/>
                <a:gd name="T1" fmla="*/ 0 h 495"/>
                <a:gd name="T2" fmla="*/ 0 w 471"/>
                <a:gd name="T3" fmla="*/ 303 h 495"/>
                <a:gd name="T4" fmla="*/ 324 w 471"/>
                <a:gd name="T5" fmla="*/ 494 h 495"/>
                <a:gd name="T6" fmla="*/ 470 w 471"/>
                <a:gd name="T7" fmla="*/ 193 h 495"/>
                <a:gd name="T8" fmla="*/ 139 w 471"/>
                <a:gd name="T9" fmla="*/ 0 h 495"/>
                <a:gd name="T10" fmla="*/ 139 w 471"/>
                <a:gd name="T11" fmla="*/ 0 h 49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1"/>
                <a:gd name="T19" fmla="*/ 0 h 495"/>
                <a:gd name="T20" fmla="*/ 471 w 471"/>
                <a:gd name="T21" fmla="*/ 495 h 49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1" h="495">
                  <a:moveTo>
                    <a:pt x="139" y="0"/>
                  </a:moveTo>
                  <a:lnTo>
                    <a:pt x="0" y="303"/>
                  </a:lnTo>
                  <a:lnTo>
                    <a:pt x="324" y="494"/>
                  </a:lnTo>
                  <a:lnTo>
                    <a:pt x="470" y="193"/>
                  </a:lnTo>
                  <a:lnTo>
                    <a:pt x="139" y="0"/>
                  </a:lnTo>
                </a:path>
              </a:pathLst>
            </a:custGeom>
            <a:solidFill>
              <a:srgbClr val="BF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1" name="Freeform 10"/>
            <p:cNvSpPr>
              <a:spLocks/>
            </p:cNvSpPr>
            <p:nvPr/>
          </p:nvSpPr>
          <p:spPr bwMode="auto">
            <a:xfrm>
              <a:off x="424" y="395"/>
              <a:ext cx="472" cy="275"/>
            </a:xfrm>
            <a:custGeom>
              <a:avLst/>
              <a:gdLst>
                <a:gd name="T0" fmla="*/ 0 w 472"/>
                <a:gd name="T1" fmla="*/ 81 h 275"/>
                <a:gd name="T2" fmla="*/ 331 w 472"/>
                <a:gd name="T3" fmla="*/ 274 h 275"/>
                <a:gd name="T4" fmla="*/ 471 w 472"/>
                <a:gd name="T5" fmla="*/ 163 h 275"/>
                <a:gd name="T6" fmla="*/ 173 w 472"/>
                <a:gd name="T7" fmla="*/ 0 h 275"/>
                <a:gd name="T8" fmla="*/ 0 w 472"/>
                <a:gd name="T9" fmla="*/ 81 h 275"/>
                <a:gd name="T10" fmla="*/ 0 w 472"/>
                <a:gd name="T11" fmla="*/ 81 h 2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2"/>
                <a:gd name="T19" fmla="*/ 0 h 275"/>
                <a:gd name="T20" fmla="*/ 472 w 472"/>
                <a:gd name="T21" fmla="*/ 275 h 2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2" h="275">
                  <a:moveTo>
                    <a:pt x="0" y="81"/>
                  </a:moveTo>
                  <a:lnTo>
                    <a:pt x="331" y="274"/>
                  </a:lnTo>
                  <a:lnTo>
                    <a:pt x="471" y="163"/>
                  </a:lnTo>
                  <a:lnTo>
                    <a:pt x="173" y="0"/>
                  </a:lnTo>
                  <a:lnTo>
                    <a:pt x="0" y="81"/>
                  </a:lnTo>
                </a:path>
              </a:pathLst>
            </a:custGeom>
            <a:gradFill rotWithShape="0">
              <a:gsLst>
                <a:gs pos="0">
                  <a:srgbClr val="FFFF00"/>
                </a:gs>
                <a:gs pos="100000">
                  <a:srgbClr val="8181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2" name="Freeform 11"/>
            <p:cNvSpPr>
              <a:spLocks/>
            </p:cNvSpPr>
            <p:nvPr/>
          </p:nvSpPr>
          <p:spPr bwMode="auto">
            <a:xfrm>
              <a:off x="1029" y="634"/>
              <a:ext cx="188" cy="392"/>
            </a:xfrm>
            <a:custGeom>
              <a:avLst/>
              <a:gdLst>
                <a:gd name="T0" fmla="*/ 108 w 188"/>
                <a:gd name="T1" fmla="*/ 109 h 392"/>
                <a:gd name="T2" fmla="*/ 187 w 188"/>
                <a:gd name="T3" fmla="*/ 391 h 392"/>
                <a:gd name="T4" fmla="*/ 59 w 188"/>
                <a:gd name="T5" fmla="*/ 202 h 392"/>
                <a:gd name="T6" fmla="*/ 0 w 188"/>
                <a:gd name="T7" fmla="*/ 0 h 392"/>
                <a:gd name="T8" fmla="*/ 108 w 188"/>
                <a:gd name="T9" fmla="*/ 109 h 392"/>
                <a:gd name="T10" fmla="*/ 108 w 188"/>
                <a:gd name="T11" fmla="*/ 109 h 3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8"/>
                <a:gd name="T19" fmla="*/ 0 h 392"/>
                <a:gd name="T20" fmla="*/ 188 w 188"/>
                <a:gd name="T21" fmla="*/ 392 h 3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8" h="392">
                  <a:moveTo>
                    <a:pt x="108" y="109"/>
                  </a:moveTo>
                  <a:lnTo>
                    <a:pt x="187" y="391"/>
                  </a:lnTo>
                  <a:lnTo>
                    <a:pt x="59" y="202"/>
                  </a:lnTo>
                  <a:lnTo>
                    <a:pt x="0" y="0"/>
                  </a:lnTo>
                  <a:lnTo>
                    <a:pt x="108" y="109"/>
                  </a:lnTo>
                </a:path>
              </a:pathLst>
            </a:custGeom>
            <a:solidFill>
              <a:srgbClr val="00C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3" name="Freeform 12"/>
            <p:cNvSpPr>
              <a:spLocks/>
            </p:cNvSpPr>
            <p:nvPr/>
          </p:nvSpPr>
          <p:spPr bwMode="auto">
            <a:xfrm>
              <a:off x="1132" y="636"/>
              <a:ext cx="387" cy="390"/>
            </a:xfrm>
            <a:custGeom>
              <a:avLst/>
              <a:gdLst>
                <a:gd name="T0" fmla="*/ 315 w 387"/>
                <a:gd name="T1" fmla="*/ 0 h 390"/>
                <a:gd name="T2" fmla="*/ 386 w 387"/>
                <a:gd name="T3" fmla="*/ 273 h 390"/>
                <a:gd name="T4" fmla="*/ 84 w 387"/>
                <a:gd name="T5" fmla="*/ 389 h 390"/>
                <a:gd name="T6" fmla="*/ 0 w 387"/>
                <a:gd name="T7" fmla="*/ 108 h 390"/>
                <a:gd name="T8" fmla="*/ 315 w 387"/>
                <a:gd name="T9" fmla="*/ 0 h 390"/>
                <a:gd name="T10" fmla="*/ 315 w 387"/>
                <a:gd name="T11" fmla="*/ 0 h 3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7"/>
                <a:gd name="T19" fmla="*/ 0 h 390"/>
                <a:gd name="T20" fmla="*/ 387 w 387"/>
                <a:gd name="T21" fmla="*/ 390 h 3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7" h="390">
                  <a:moveTo>
                    <a:pt x="315" y="0"/>
                  </a:moveTo>
                  <a:lnTo>
                    <a:pt x="386" y="273"/>
                  </a:lnTo>
                  <a:lnTo>
                    <a:pt x="84" y="389"/>
                  </a:lnTo>
                  <a:lnTo>
                    <a:pt x="0" y="108"/>
                  </a:lnTo>
                  <a:lnTo>
                    <a:pt x="315" y="0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4" name="Freeform 13"/>
            <p:cNvSpPr>
              <a:spLocks/>
            </p:cNvSpPr>
            <p:nvPr/>
          </p:nvSpPr>
          <p:spPr bwMode="auto">
            <a:xfrm>
              <a:off x="1029" y="545"/>
              <a:ext cx="419" cy="203"/>
            </a:xfrm>
            <a:custGeom>
              <a:avLst/>
              <a:gdLst>
                <a:gd name="T0" fmla="*/ 418 w 419"/>
                <a:gd name="T1" fmla="*/ 91 h 203"/>
                <a:gd name="T2" fmla="*/ 105 w 419"/>
                <a:gd name="T3" fmla="*/ 202 h 203"/>
                <a:gd name="T4" fmla="*/ 0 w 419"/>
                <a:gd name="T5" fmla="*/ 89 h 203"/>
                <a:gd name="T6" fmla="*/ 281 w 419"/>
                <a:gd name="T7" fmla="*/ 0 h 203"/>
                <a:gd name="T8" fmla="*/ 418 w 419"/>
                <a:gd name="T9" fmla="*/ 91 h 203"/>
                <a:gd name="T10" fmla="*/ 418 w 419"/>
                <a:gd name="T11" fmla="*/ 91 h 20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19"/>
                <a:gd name="T19" fmla="*/ 0 h 203"/>
                <a:gd name="T20" fmla="*/ 419 w 419"/>
                <a:gd name="T21" fmla="*/ 203 h 20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19" h="203">
                  <a:moveTo>
                    <a:pt x="418" y="91"/>
                  </a:moveTo>
                  <a:lnTo>
                    <a:pt x="105" y="202"/>
                  </a:lnTo>
                  <a:lnTo>
                    <a:pt x="0" y="89"/>
                  </a:lnTo>
                  <a:lnTo>
                    <a:pt x="281" y="0"/>
                  </a:lnTo>
                  <a:lnTo>
                    <a:pt x="418" y="91"/>
                  </a:lnTo>
                </a:path>
              </a:pathLst>
            </a:custGeom>
            <a:gradFill rotWithShape="0">
              <a:gsLst>
                <a:gs pos="0">
                  <a:srgbClr val="80FF80"/>
                </a:gs>
                <a:gs pos="100000">
                  <a:srgbClr val="00C2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5" name="Freeform 14"/>
            <p:cNvSpPr>
              <a:spLocks/>
            </p:cNvSpPr>
            <p:nvPr/>
          </p:nvSpPr>
          <p:spPr bwMode="auto">
            <a:xfrm>
              <a:off x="687" y="1405"/>
              <a:ext cx="354" cy="154"/>
            </a:xfrm>
            <a:custGeom>
              <a:avLst/>
              <a:gdLst>
                <a:gd name="T0" fmla="*/ 86 w 354"/>
                <a:gd name="T1" fmla="*/ 0 h 154"/>
                <a:gd name="T2" fmla="*/ 353 w 354"/>
                <a:gd name="T3" fmla="*/ 15 h 154"/>
                <a:gd name="T4" fmla="*/ 353 w 354"/>
                <a:gd name="T5" fmla="*/ 153 h 154"/>
                <a:gd name="T6" fmla="*/ 0 w 354"/>
                <a:gd name="T7" fmla="*/ 137 h 154"/>
                <a:gd name="T8" fmla="*/ 86 w 354"/>
                <a:gd name="T9" fmla="*/ 0 h 154"/>
                <a:gd name="T10" fmla="*/ 86 w 354"/>
                <a:gd name="T11" fmla="*/ 0 h 1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"/>
                <a:gd name="T19" fmla="*/ 0 h 154"/>
                <a:gd name="T20" fmla="*/ 354 w 354"/>
                <a:gd name="T21" fmla="*/ 154 h 15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" h="154">
                  <a:moveTo>
                    <a:pt x="86" y="0"/>
                  </a:moveTo>
                  <a:lnTo>
                    <a:pt x="353" y="15"/>
                  </a:lnTo>
                  <a:lnTo>
                    <a:pt x="353" y="153"/>
                  </a:lnTo>
                  <a:lnTo>
                    <a:pt x="0" y="137"/>
                  </a:lnTo>
                  <a:lnTo>
                    <a:pt x="8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6" name="Freeform 15"/>
            <p:cNvSpPr>
              <a:spLocks/>
            </p:cNvSpPr>
            <p:nvPr/>
          </p:nvSpPr>
          <p:spPr bwMode="auto">
            <a:xfrm>
              <a:off x="1007" y="1070"/>
              <a:ext cx="112" cy="294"/>
            </a:xfrm>
            <a:custGeom>
              <a:avLst/>
              <a:gdLst>
                <a:gd name="T0" fmla="*/ 59 w 112"/>
                <a:gd name="T1" fmla="*/ 76 h 294"/>
                <a:gd name="T2" fmla="*/ 0 w 112"/>
                <a:gd name="T3" fmla="*/ 293 h 294"/>
                <a:gd name="T4" fmla="*/ 59 w 112"/>
                <a:gd name="T5" fmla="*/ 168 h 294"/>
                <a:gd name="T6" fmla="*/ 111 w 112"/>
                <a:gd name="T7" fmla="*/ 0 h 294"/>
                <a:gd name="T8" fmla="*/ 59 w 112"/>
                <a:gd name="T9" fmla="*/ 76 h 294"/>
                <a:gd name="T10" fmla="*/ 59 w 112"/>
                <a:gd name="T11" fmla="*/ 76 h 2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294"/>
                <a:gd name="T20" fmla="*/ 112 w 112"/>
                <a:gd name="T21" fmla="*/ 294 h 2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294">
                  <a:moveTo>
                    <a:pt x="59" y="76"/>
                  </a:moveTo>
                  <a:lnTo>
                    <a:pt x="0" y="293"/>
                  </a:lnTo>
                  <a:lnTo>
                    <a:pt x="59" y="168"/>
                  </a:lnTo>
                  <a:lnTo>
                    <a:pt x="111" y="0"/>
                  </a:lnTo>
                  <a:lnTo>
                    <a:pt x="59" y="76"/>
                  </a:lnTo>
                </a:path>
              </a:pathLst>
            </a:custGeom>
            <a:solidFill>
              <a:srgbClr val="81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Freeform 16"/>
            <p:cNvSpPr>
              <a:spLocks/>
            </p:cNvSpPr>
            <p:nvPr/>
          </p:nvSpPr>
          <p:spPr bwMode="auto">
            <a:xfrm>
              <a:off x="803" y="1008"/>
              <a:ext cx="316" cy="137"/>
            </a:xfrm>
            <a:custGeom>
              <a:avLst/>
              <a:gdLst>
                <a:gd name="T0" fmla="*/ 0 w 316"/>
                <a:gd name="T1" fmla="*/ 62 h 137"/>
                <a:gd name="T2" fmla="*/ 265 w 316"/>
                <a:gd name="T3" fmla="*/ 136 h 137"/>
                <a:gd name="T4" fmla="*/ 315 w 316"/>
                <a:gd name="T5" fmla="*/ 62 h 137"/>
                <a:gd name="T6" fmla="*/ 99 w 316"/>
                <a:gd name="T7" fmla="*/ 0 h 137"/>
                <a:gd name="T8" fmla="*/ 0 w 316"/>
                <a:gd name="T9" fmla="*/ 62 h 137"/>
                <a:gd name="T10" fmla="*/ 0 w 316"/>
                <a:gd name="T11" fmla="*/ 62 h 1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6"/>
                <a:gd name="T19" fmla="*/ 0 h 137"/>
                <a:gd name="T20" fmla="*/ 316 w 316"/>
                <a:gd name="T21" fmla="*/ 137 h 1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6" h="137">
                  <a:moveTo>
                    <a:pt x="0" y="62"/>
                  </a:moveTo>
                  <a:lnTo>
                    <a:pt x="265" y="136"/>
                  </a:lnTo>
                  <a:lnTo>
                    <a:pt x="315" y="62"/>
                  </a:lnTo>
                  <a:lnTo>
                    <a:pt x="99" y="0"/>
                  </a:lnTo>
                  <a:lnTo>
                    <a:pt x="0" y="62"/>
                  </a:lnTo>
                </a:path>
              </a:pathLst>
            </a:custGeom>
            <a:gradFill rotWithShape="0">
              <a:gsLst>
                <a:gs pos="0">
                  <a:srgbClr val="FF40A0"/>
                </a:gs>
                <a:gs pos="100000">
                  <a:srgbClr val="81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8" name="Freeform 17"/>
            <p:cNvSpPr>
              <a:spLocks/>
            </p:cNvSpPr>
            <p:nvPr/>
          </p:nvSpPr>
          <p:spPr bwMode="auto">
            <a:xfrm>
              <a:off x="740" y="1070"/>
              <a:ext cx="330" cy="296"/>
            </a:xfrm>
            <a:custGeom>
              <a:avLst/>
              <a:gdLst>
                <a:gd name="T0" fmla="*/ 0 w 330"/>
                <a:gd name="T1" fmla="*/ 222 h 296"/>
                <a:gd name="T2" fmla="*/ 267 w 330"/>
                <a:gd name="T3" fmla="*/ 295 h 296"/>
                <a:gd name="T4" fmla="*/ 329 w 330"/>
                <a:gd name="T5" fmla="*/ 73 h 296"/>
                <a:gd name="T6" fmla="*/ 63 w 330"/>
                <a:gd name="T7" fmla="*/ 0 h 296"/>
                <a:gd name="T8" fmla="*/ 0 w 330"/>
                <a:gd name="T9" fmla="*/ 222 h 2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0"/>
                <a:gd name="T16" fmla="*/ 0 h 296"/>
                <a:gd name="T17" fmla="*/ 330 w 330"/>
                <a:gd name="T18" fmla="*/ 296 h 2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0" h="296">
                  <a:moveTo>
                    <a:pt x="0" y="222"/>
                  </a:moveTo>
                  <a:lnTo>
                    <a:pt x="267" y="295"/>
                  </a:lnTo>
                  <a:lnTo>
                    <a:pt x="329" y="73"/>
                  </a:lnTo>
                  <a:lnTo>
                    <a:pt x="63" y="0"/>
                  </a:lnTo>
                  <a:lnTo>
                    <a:pt x="0" y="222"/>
                  </a:lnTo>
                </a:path>
              </a:pathLst>
            </a:custGeom>
            <a:solidFill>
              <a:srgbClr val="9F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27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2566988" y="396875"/>
            <a:ext cx="6330950" cy="1239838"/>
          </a:xfrm>
          <a:noFill/>
        </p:spPr>
        <p:txBody>
          <a:bodyPr lIns="0" tIns="0" rIns="0" bIns="0" anchor="b"/>
          <a:lstStyle/>
          <a:p>
            <a:pPr marL="0" indent="0" defTabSz="468313" eaLnBrk="1" hangingPunct="1">
              <a:spcBef>
                <a:spcPct val="0"/>
              </a:spcBef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4300" b="1" smtClean="0">
                <a:solidFill>
                  <a:srgbClr val="FFFF00"/>
                </a:solidFill>
              </a:rPr>
              <a:t>SOLUBILITY EXAMPLES</a:t>
            </a:r>
            <a:endParaRPr lang="en-US" smtClean="0"/>
          </a:p>
        </p:txBody>
      </p:sp>
      <p:sp>
        <p:nvSpPr>
          <p:cNvPr id="26628" name="Text Box 19"/>
          <p:cNvSpPr txBox="1">
            <a:spLocks noChangeArrowheads="1"/>
          </p:cNvSpPr>
          <p:nvPr/>
        </p:nvSpPr>
        <p:spPr bwMode="auto">
          <a:xfrm>
            <a:off x="895350" y="2052638"/>
            <a:ext cx="7208838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46000"/>
              <a:buFont typeface="Monotype Sorts" pitchFamily="1" charset="2"/>
              <a:buNone/>
            </a:pPr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2.  If you have 50g in 500g of water, using solubility from problem #1, is the solution saturated?</a:t>
            </a:r>
          </a:p>
        </p:txBody>
      </p:sp>
      <p:sp>
        <p:nvSpPr>
          <p:cNvPr id="60436" name="Text Box 20"/>
          <p:cNvSpPr txBox="1">
            <a:spLocks noChangeArrowheads="1"/>
          </p:cNvSpPr>
          <p:nvPr/>
        </p:nvSpPr>
        <p:spPr bwMode="auto">
          <a:xfrm>
            <a:off x="1177925" y="3429000"/>
            <a:ext cx="10795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 15g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------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100g</a:t>
            </a:r>
          </a:p>
        </p:txBody>
      </p:sp>
      <p:sp>
        <p:nvSpPr>
          <p:cNvPr id="60437" name="Text Box 21"/>
          <p:cNvSpPr txBox="1">
            <a:spLocks noChangeArrowheads="1"/>
          </p:cNvSpPr>
          <p:nvPr/>
        </p:nvSpPr>
        <p:spPr bwMode="auto">
          <a:xfrm>
            <a:off x="2216150" y="3967163"/>
            <a:ext cx="4222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60438" name="Text Box 22"/>
          <p:cNvSpPr txBox="1">
            <a:spLocks noChangeArrowheads="1"/>
          </p:cNvSpPr>
          <p:nvPr/>
        </p:nvSpPr>
        <p:spPr bwMode="auto">
          <a:xfrm>
            <a:off x="2632075" y="3429000"/>
            <a:ext cx="10795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   X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------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500g</a:t>
            </a:r>
          </a:p>
        </p:txBody>
      </p:sp>
      <p:sp>
        <p:nvSpPr>
          <p:cNvPr id="60439" name="Text Box 23"/>
          <p:cNvSpPr txBox="1">
            <a:spLocks noChangeArrowheads="1"/>
          </p:cNvSpPr>
          <p:nvPr/>
        </p:nvSpPr>
        <p:spPr bwMode="auto">
          <a:xfrm>
            <a:off x="4433888" y="3765550"/>
            <a:ext cx="3240087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X=75g is saturated</a:t>
            </a:r>
            <a:endParaRPr lang="en-US" sz="2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0440" name="Text Box 24"/>
          <p:cNvSpPr txBox="1">
            <a:spLocks noChangeArrowheads="1"/>
          </p:cNvSpPr>
          <p:nvPr/>
        </p:nvSpPr>
        <p:spPr bwMode="auto">
          <a:xfrm>
            <a:off x="4156075" y="4370388"/>
            <a:ext cx="4275138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No, 50 g is not saturated!</a:t>
            </a:r>
            <a:endParaRPr lang="en-US" sz="220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0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60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6" grpId="0"/>
      <p:bldP spid="60437" grpId="0"/>
      <p:bldP spid="60438" grpId="0"/>
      <p:bldP spid="60439" grpId="0"/>
      <p:bldP spid="604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411163" y="554038"/>
            <a:ext cx="8229600" cy="5891212"/>
            <a:chOff x="285" y="395"/>
            <a:chExt cx="5702" cy="4206"/>
          </a:xfrm>
        </p:grpSpPr>
        <p:sp>
          <p:nvSpPr>
            <p:cNvPr id="27657" name="AutoShape 3"/>
            <p:cNvSpPr>
              <a:spLocks noChangeArrowheads="1"/>
            </p:cNvSpPr>
            <p:nvPr/>
          </p:nvSpPr>
          <p:spPr bwMode="auto">
            <a:xfrm flipV="1">
              <a:off x="458" y="1194"/>
              <a:ext cx="5527" cy="3407"/>
            </a:xfrm>
            <a:prstGeom prst="roundRect">
              <a:avLst>
                <a:gd name="adj" fmla="val 0"/>
              </a:avLst>
            </a:prstGeom>
            <a:gradFill rotWithShape="0">
              <a:gsLst>
                <a:gs pos="0">
                  <a:srgbClr val="0000FF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8" name="Freeform 4"/>
            <p:cNvSpPr>
              <a:spLocks/>
            </p:cNvSpPr>
            <p:nvPr/>
          </p:nvSpPr>
          <p:spPr bwMode="auto">
            <a:xfrm>
              <a:off x="345" y="846"/>
              <a:ext cx="599" cy="373"/>
            </a:xfrm>
            <a:custGeom>
              <a:avLst/>
              <a:gdLst>
                <a:gd name="T0" fmla="*/ 216 w 599"/>
                <a:gd name="T1" fmla="*/ 0 h 373"/>
                <a:gd name="T2" fmla="*/ 0 w 599"/>
                <a:gd name="T3" fmla="*/ 170 h 373"/>
                <a:gd name="T4" fmla="*/ 335 w 599"/>
                <a:gd name="T5" fmla="*/ 372 h 373"/>
                <a:gd name="T6" fmla="*/ 598 w 599"/>
                <a:gd name="T7" fmla="*/ 152 h 373"/>
                <a:gd name="T8" fmla="*/ 216 w 599"/>
                <a:gd name="T9" fmla="*/ 0 h 373"/>
                <a:gd name="T10" fmla="*/ 216 w 599"/>
                <a:gd name="T11" fmla="*/ 0 h 3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9"/>
                <a:gd name="T19" fmla="*/ 0 h 373"/>
                <a:gd name="T20" fmla="*/ 599 w 599"/>
                <a:gd name="T21" fmla="*/ 373 h 3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9" h="373">
                  <a:moveTo>
                    <a:pt x="216" y="0"/>
                  </a:moveTo>
                  <a:lnTo>
                    <a:pt x="0" y="170"/>
                  </a:lnTo>
                  <a:lnTo>
                    <a:pt x="335" y="372"/>
                  </a:lnTo>
                  <a:lnTo>
                    <a:pt x="598" y="152"/>
                  </a:lnTo>
                  <a:lnTo>
                    <a:pt x="21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9" name="Freeform 5"/>
            <p:cNvSpPr>
              <a:spLocks/>
            </p:cNvSpPr>
            <p:nvPr/>
          </p:nvSpPr>
          <p:spPr bwMode="auto">
            <a:xfrm>
              <a:off x="1099" y="982"/>
              <a:ext cx="475" cy="296"/>
            </a:xfrm>
            <a:custGeom>
              <a:avLst/>
              <a:gdLst>
                <a:gd name="T0" fmla="*/ 332 w 475"/>
                <a:gd name="T1" fmla="*/ 0 h 296"/>
                <a:gd name="T2" fmla="*/ 0 w 475"/>
                <a:gd name="T3" fmla="*/ 71 h 296"/>
                <a:gd name="T4" fmla="*/ 92 w 475"/>
                <a:gd name="T5" fmla="*/ 295 h 296"/>
                <a:gd name="T6" fmla="*/ 474 w 475"/>
                <a:gd name="T7" fmla="*/ 200 h 296"/>
                <a:gd name="T8" fmla="*/ 332 w 475"/>
                <a:gd name="T9" fmla="*/ 0 h 296"/>
                <a:gd name="T10" fmla="*/ 332 w 475"/>
                <a:gd name="T11" fmla="*/ 0 h 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"/>
                <a:gd name="T19" fmla="*/ 0 h 296"/>
                <a:gd name="T20" fmla="*/ 475 w 475"/>
                <a:gd name="T21" fmla="*/ 296 h 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" h="296">
                  <a:moveTo>
                    <a:pt x="332" y="0"/>
                  </a:moveTo>
                  <a:lnTo>
                    <a:pt x="0" y="71"/>
                  </a:lnTo>
                  <a:lnTo>
                    <a:pt x="92" y="295"/>
                  </a:lnTo>
                  <a:lnTo>
                    <a:pt x="474" y="200"/>
                  </a:lnTo>
                  <a:lnTo>
                    <a:pt x="332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0" name="Line 6"/>
            <p:cNvSpPr>
              <a:spLocks noChangeShapeType="1"/>
            </p:cNvSpPr>
            <p:nvPr/>
          </p:nvSpPr>
          <p:spPr bwMode="auto">
            <a:xfrm flipH="1">
              <a:off x="466" y="1194"/>
              <a:ext cx="5521" cy="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1" name="Line 7"/>
            <p:cNvSpPr>
              <a:spLocks noChangeShapeType="1"/>
            </p:cNvSpPr>
            <p:nvPr/>
          </p:nvSpPr>
          <p:spPr bwMode="auto">
            <a:xfrm flipH="1" flipV="1">
              <a:off x="464" y="1204"/>
              <a:ext cx="1" cy="338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Freeform 8"/>
            <p:cNvSpPr>
              <a:spLocks/>
            </p:cNvSpPr>
            <p:nvPr/>
          </p:nvSpPr>
          <p:spPr bwMode="auto">
            <a:xfrm>
              <a:off x="609" y="558"/>
              <a:ext cx="286" cy="410"/>
            </a:xfrm>
            <a:custGeom>
              <a:avLst/>
              <a:gdLst>
                <a:gd name="T0" fmla="*/ 145 w 286"/>
                <a:gd name="T1" fmla="*/ 111 h 410"/>
                <a:gd name="T2" fmla="*/ 0 w 286"/>
                <a:gd name="T3" fmla="*/ 409 h 410"/>
                <a:gd name="T4" fmla="*/ 178 w 286"/>
                <a:gd name="T5" fmla="*/ 229 h 410"/>
                <a:gd name="T6" fmla="*/ 285 w 286"/>
                <a:gd name="T7" fmla="*/ 0 h 410"/>
                <a:gd name="T8" fmla="*/ 145 w 286"/>
                <a:gd name="T9" fmla="*/ 111 h 410"/>
                <a:gd name="T10" fmla="*/ 145 w 286"/>
                <a:gd name="T11" fmla="*/ 111 h 4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6"/>
                <a:gd name="T19" fmla="*/ 0 h 410"/>
                <a:gd name="T20" fmla="*/ 286 w 286"/>
                <a:gd name="T21" fmla="*/ 410 h 4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6" h="410">
                  <a:moveTo>
                    <a:pt x="145" y="111"/>
                  </a:moveTo>
                  <a:lnTo>
                    <a:pt x="0" y="409"/>
                  </a:lnTo>
                  <a:lnTo>
                    <a:pt x="178" y="229"/>
                  </a:lnTo>
                  <a:lnTo>
                    <a:pt x="285" y="0"/>
                  </a:lnTo>
                  <a:lnTo>
                    <a:pt x="145" y="111"/>
                  </a:lnTo>
                </a:path>
              </a:pathLst>
            </a:custGeom>
            <a:solidFill>
              <a:srgbClr val="818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3" name="Freeform 9"/>
            <p:cNvSpPr>
              <a:spLocks/>
            </p:cNvSpPr>
            <p:nvPr/>
          </p:nvSpPr>
          <p:spPr bwMode="auto">
            <a:xfrm>
              <a:off x="285" y="476"/>
              <a:ext cx="471" cy="495"/>
            </a:xfrm>
            <a:custGeom>
              <a:avLst/>
              <a:gdLst>
                <a:gd name="T0" fmla="*/ 139 w 471"/>
                <a:gd name="T1" fmla="*/ 0 h 495"/>
                <a:gd name="T2" fmla="*/ 0 w 471"/>
                <a:gd name="T3" fmla="*/ 303 h 495"/>
                <a:gd name="T4" fmla="*/ 324 w 471"/>
                <a:gd name="T5" fmla="*/ 494 h 495"/>
                <a:gd name="T6" fmla="*/ 470 w 471"/>
                <a:gd name="T7" fmla="*/ 193 h 495"/>
                <a:gd name="T8" fmla="*/ 139 w 471"/>
                <a:gd name="T9" fmla="*/ 0 h 495"/>
                <a:gd name="T10" fmla="*/ 139 w 471"/>
                <a:gd name="T11" fmla="*/ 0 h 49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1"/>
                <a:gd name="T19" fmla="*/ 0 h 495"/>
                <a:gd name="T20" fmla="*/ 471 w 471"/>
                <a:gd name="T21" fmla="*/ 495 h 49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1" h="495">
                  <a:moveTo>
                    <a:pt x="139" y="0"/>
                  </a:moveTo>
                  <a:lnTo>
                    <a:pt x="0" y="303"/>
                  </a:lnTo>
                  <a:lnTo>
                    <a:pt x="324" y="494"/>
                  </a:lnTo>
                  <a:lnTo>
                    <a:pt x="470" y="193"/>
                  </a:lnTo>
                  <a:lnTo>
                    <a:pt x="139" y="0"/>
                  </a:lnTo>
                </a:path>
              </a:pathLst>
            </a:custGeom>
            <a:solidFill>
              <a:srgbClr val="BF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4" name="Freeform 10"/>
            <p:cNvSpPr>
              <a:spLocks/>
            </p:cNvSpPr>
            <p:nvPr/>
          </p:nvSpPr>
          <p:spPr bwMode="auto">
            <a:xfrm>
              <a:off x="424" y="395"/>
              <a:ext cx="472" cy="275"/>
            </a:xfrm>
            <a:custGeom>
              <a:avLst/>
              <a:gdLst>
                <a:gd name="T0" fmla="*/ 0 w 472"/>
                <a:gd name="T1" fmla="*/ 81 h 275"/>
                <a:gd name="T2" fmla="*/ 331 w 472"/>
                <a:gd name="T3" fmla="*/ 274 h 275"/>
                <a:gd name="T4" fmla="*/ 471 w 472"/>
                <a:gd name="T5" fmla="*/ 163 h 275"/>
                <a:gd name="T6" fmla="*/ 173 w 472"/>
                <a:gd name="T7" fmla="*/ 0 h 275"/>
                <a:gd name="T8" fmla="*/ 0 w 472"/>
                <a:gd name="T9" fmla="*/ 81 h 275"/>
                <a:gd name="T10" fmla="*/ 0 w 472"/>
                <a:gd name="T11" fmla="*/ 81 h 2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2"/>
                <a:gd name="T19" fmla="*/ 0 h 275"/>
                <a:gd name="T20" fmla="*/ 472 w 472"/>
                <a:gd name="T21" fmla="*/ 275 h 2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2" h="275">
                  <a:moveTo>
                    <a:pt x="0" y="81"/>
                  </a:moveTo>
                  <a:lnTo>
                    <a:pt x="331" y="274"/>
                  </a:lnTo>
                  <a:lnTo>
                    <a:pt x="471" y="163"/>
                  </a:lnTo>
                  <a:lnTo>
                    <a:pt x="173" y="0"/>
                  </a:lnTo>
                  <a:lnTo>
                    <a:pt x="0" y="81"/>
                  </a:lnTo>
                </a:path>
              </a:pathLst>
            </a:custGeom>
            <a:gradFill rotWithShape="0">
              <a:gsLst>
                <a:gs pos="0">
                  <a:srgbClr val="FFFF00"/>
                </a:gs>
                <a:gs pos="100000">
                  <a:srgbClr val="8181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5" name="Freeform 11"/>
            <p:cNvSpPr>
              <a:spLocks/>
            </p:cNvSpPr>
            <p:nvPr/>
          </p:nvSpPr>
          <p:spPr bwMode="auto">
            <a:xfrm>
              <a:off x="1029" y="634"/>
              <a:ext cx="188" cy="392"/>
            </a:xfrm>
            <a:custGeom>
              <a:avLst/>
              <a:gdLst>
                <a:gd name="T0" fmla="*/ 108 w 188"/>
                <a:gd name="T1" fmla="*/ 109 h 392"/>
                <a:gd name="T2" fmla="*/ 187 w 188"/>
                <a:gd name="T3" fmla="*/ 391 h 392"/>
                <a:gd name="T4" fmla="*/ 59 w 188"/>
                <a:gd name="T5" fmla="*/ 202 h 392"/>
                <a:gd name="T6" fmla="*/ 0 w 188"/>
                <a:gd name="T7" fmla="*/ 0 h 392"/>
                <a:gd name="T8" fmla="*/ 108 w 188"/>
                <a:gd name="T9" fmla="*/ 109 h 392"/>
                <a:gd name="T10" fmla="*/ 108 w 188"/>
                <a:gd name="T11" fmla="*/ 109 h 3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8"/>
                <a:gd name="T19" fmla="*/ 0 h 392"/>
                <a:gd name="T20" fmla="*/ 188 w 188"/>
                <a:gd name="T21" fmla="*/ 392 h 3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8" h="392">
                  <a:moveTo>
                    <a:pt x="108" y="109"/>
                  </a:moveTo>
                  <a:lnTo>
                    <a:pt x="187" y="391"/>
                  </a:lnTo>
                  <a:lnTo>
                    <a:pt x="59" y="202"/>
                  </a:lnTo>
                  <a:lnTo>
                    <a:pt x="0" y="0"/>
                  </a:lnTo>
                  <a:lnTo>
                    <a:pt x="108" y="109"/>
                  </a:lnTo>
                </a:path>
              </a:pathLst>
            </a:custGeom>
            <a:solidFill>
              <a:srgbClr val="00C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6" name="Freeform 12"/>
            <p:cNvSpPr>
              <a:spLocks/>
            </p:cNvSpPr>
            <p:nvPr/>
          </p:nvSpPr>
          <p:spPr bwMode="auto">
            <a:xfrm>
              <a:off x="1132" y="636"/>
              <a:ext cx="387" cy="390"/>
            </a:xfrm>
            <a:custGeom>
              <a:avLst/>
              <a:gdLst>
                <a:gd name="T0" fmla="*/ 315 w 387"/>
                <a:gd name="T1" fmla="*/ 0 h 390"/>
                <a:gd name="T2" fmla="*/ 386 w 387"/>
                <a:gd name="T3" fmla="*/ 273 h 390"/>
                <a:gd name="T4" fmla="*/ 84 w 387"/>
                <a:gd name="T5" fmla="*/ 389 h 390"/>
                <a:gd name="T6" fmla="*/ 0 w 387"/>
                <a:gd name="T7" fmla="*/ 108 h 390"/>
                <a:gd name="T8" fmla="*/ 315 w 387"/>
                <a:gd name="T9" fmla="*/ 0 h 390"/>
                <a:gd name="T10" fmla="*/ 315 w 387"/>
                <a:gd name="T11" fmla="*/ 0 h 3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7"/>
                <a:gd name="T19" fmla="*/ 0 h 390"/>
                <a:gd name="T20" fmla="*/ 387 w 387"/>
                <a:gd name="T21" fmla="*/ 390 h 3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7" h="390">
                  <a:moveTo>
                    <a:pt x="315" y="0"/>
                  </a:moveTo>
                  <a:lnTo>
                    <a:pt x="386" y="273"/>
                  </a:lnTo>
                  <a:lnTo>
                    <a:pt x="84" y="389"/>
                  </a:lnTo>
                  <a:lnTo>
                    <a:pt x="0" y="108"/>
                  </a:lnTo>
                  <a:lnTo>
                    <a:pt x="315" y="0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7" name="Freeform 13"/>
            <p:cNvSpPr>
              <a:spLocks/>
            </p:cNvSpPr>
            <p:nvPr/>
          </p:nvSpPr>
          <p:spPr bwMode="auto">
            <a:xfrm>
              <a:off x="1029" y="545"/>
              <a:ext cx="419" cy="203"/>
            </a:xfrm>
            <a:custGeom>
              <a:avLst/>
              <a:gdLst>
                <a:gd name="T0" fmla="*/ 418 w 419"/>
                <a:gd name="T1" fmla="*/ 91 h 203"/>
                <a:gd name="T2" fmla="*/ 105 w 419"/>
                <a:gd name="T3" fmla="*/ 202 h 203"/>
                <a:gd name="T4" fmla="*/ 0 w 419"/>
                <a:gd name="T5" fmla="*/ 89 h 203"/>
                <a:gd name="T6" fmla="*/ 281 w 419"/>
                <a:gd name="T7" fmla="*/ 0 h 203"/>
                <a:gd name="T8" fmla="*/ 418 w 419"/>
                <a:gd name="T9" fmla="*/ 91 h 203"/>
                <a:gd name="T10" fmla="*/ 418 w 419"/>
                <a:gd name="T11" fmla="*/ 91 h 20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19"/>
                <a:gd name="T19" fmla="*/ 0 h 203"/>
                <a:gd name="T20" fmla="*/ 419 w 419"/>
                <a:gd name="T21" fmla="*/ 203 h 20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19" h="203">
                  <a:moveTo>
                    <a:pt x="418" y="91"/>
                  </a:moveTo>
                  <a:lnTo>
                    <a:pt x="105" y="202"/>
                  </a:lnTo>
                  <a:lnTo>
                    <a:pt x="0" y="89"/>
                  </a:lnTo>
                  <a:lnTo>
                    <a:pt x="281" y="0"/>
                  </a:lnTo>
                  <a:lnTo>
                    <a:pt x="418" y="91"/>
                  </a:lnTo>
                </a:path>
              </a:pathLst>
            </a:custGeom>
            <a:gradFill rotWithShape="0">
              <a:gsLst>
                <a:gs pos="0">
                  <a:srgbClr val="80FF80"/>
                </a:gs>
                <a:gs pos="100000">
                  <a:srgbClr val="00C2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8" name="Freeform 14"/>
            <p:cNvSpPr>
              <a:spLocks/>
            </p:cNvSpPr>
            <p:nvPr/>
          </p:nvSpPr>
          <p:spPr bwMode="auto">
            <a:xfrm>
              <a:off x="687" y="1405"/>
              <a:ext cx="354" cy="154"/>
            </a:xfrm>
            <a:custGeom>
              <a:avLst/>
              <a:gdLst>
                <a:gd name="T0" fmla="*/ 86 w 354"/>
                <a:gd name="T1" fmla="*/ 0 h 154"/>
                <a:gd name="T2" fmla="*/ 353 w 354"/>
                <a:gd name="T3" fmla="*/ 15 h 154"/>
                <a:gd name="T4" fmla="*/ 353 w 354"/>
                <a:gd name="T5" fmla="*/ 153 h 154"/>
                <a:gd name="T6" fmla="*/ 0 w 354"/>
                <a:gd name="T7" fmla="*/ 137 h 154"/>
                <a:gd name="T8" fmla="*/ 86 w 354"/>
                <a:gd name="T9" fmla="*/ 0 h 154"/>
                <a:gd name="T10" fmla="*/ 86 w 354"/>
                <a:gd name="T11" fmla="*/ 0 h 1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"/>
                <a:gd name="T19" fmla="*/ 0 h 154"/>
                <a:gd name="T20" fmla="*/ 354 w 354"/>
                <a:gd name="T21" fmla="*/ 154 h 15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" h="154">
                  <a:moveTo>
                    <a:pt x="86" y="0"/>
                  </a:moveTo>
                  <a:lnTo>
                    <a:pt x="353" y="15"/>
                  </a:lnTo>
                  <a:lnTo>
                    <a:pt x="353" y="153"/>
                  </a:lnTo>
                  <a:lnTo>
                    <a:pt x="0" y="137"/>
                  </a:lnTo>
                  <a:lnTo>
                    <a:pt x="8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9" name="Freeform 15"/>
            <p:cNvSpPr>
              <a:spLocks/>
            </p:cNvSpPr>
            <p:nvPr/>
          </p:nvSpPr>
          <p:spPr bwMode="auto">
            <a:xfrm>
              <a:off x="1007" y="1070"/>
              <a:ext cx="112" cy="294"/>
            </a:xfrm>
            <a:custGeom>
              <a:avLst/>
              <a:gdLst>
                <a:gd name="T0" fmla="*/ 59 w 112"/>
                <a:gd name="T1" fmla="*/ 76 h 294"/>
                <a:gd name="T2" fmla="*/ 0 w 112"/>
                <a:gd name="T3" fmla="*/ 293 h 294"/>
                <a:gd name="T4" fmla="*/ 59 w 112"/>
                <a:gd name="T5" fmla="*/ 168 h 294"/>
                <a:gd name="T6" fmla="*/ 111 w 112"/>
                <a:gd name="T7" fmla="*/ 0 h 294"/>
                <a:gd name="T8" fmla="*/ 59 w 112"/>
                <a:gd name="T9" fmla="*/ 76 h 294"/>
                <a:gd name="T10" fmla="*/ 59 w 112"/>
                <a:gd name="T11" fmla="*/ 76 h 2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294"/>
                <a:gd name="T20" fmla="*/ 112 w 112"/>
                <a:gd name="T21" fmla="*/ 294 h 2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294">
                  <a:moveTo>
                    <a:pt x="59" y="76"/>
                  </a:moveTo>
                  <a:lnTo>
                    <a:pt x="0" y="293"/>
                  </a:lnTo>
                  <a:lnTo>
                    <a:pt x="59" y="168"/>
                  </a:lnTo>
                  <a:lnTo>
                    <a:pt x="111" y="0"/>
                  </a:lnTo>
                  <a:lnTo>
                    <a:pt x="59" y="76"/>
                  </a:lnTo>
                </a:path>
              </a:pathLst>
            </a:custGeom>
            <a:solidFill>
              <a:srgbClr val="81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Freeform 16"/>
            <p:cNvSpPr>
              <a:spLocks/>
            </p:cNvSpPr>
            <p:nvPr/>
          </p:nvSpPr>
          <p:spPr bwMode="auto">
            <a:xfrm>
              <a:off x="803" y="1008"/>
              <a:ext cx="316" cy="137"/>
            </a:xfrm>
            <a:custGeom>
              <a:avLst/>
              <a:gdLst>
                <a:gd name="T0" fmla="*/ 0 w 316"/>
                <a:gd name="T1" fmla="*/ 62 h 137"/>
                <a:gd name="T2" fmla="*/ 265 w 316"/>
                <a:gd name="T3" fmla="*/ 136 h 137"/>
                <a:gd name="T4" fmla="*/ 315 w 316"/>
                <a:gd name="T5" fmla="*/ 62 h 137"/>
                <a:gd name="T6" fmla="*/ 99 w 316"/>
                <a:gd name="T7" fmla="*/ 0 h 137"/>
                <a:gd name="T8" fmla="*/ 0 w 316"/>
                <a:gd name="T9" fmla="*/ 62 h 137"/>
                <a:gd name="T10" fmla="*/ 0 w 316"/>
                <a:gd name="T11" fmla="*/ 62 h 1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6"/>
                <a:gd name="T19" fmla="*/ 0 h 137"/>
                <a:gd name="T20" fmla="*/ 316 w 316"/>
                <a:gd name="T21" fmla="*/ 137 h 1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6" h="137">
                  <a:moveTo>
                    <a:pt x="0" y="62"/>
                  </a:moveTo>
                  <a:lnTo>
                    <a:pt x="265" y="136"/>
                  </a:lnTo>
                  <a:lnTo>
                    <a:pt x="315" y="62"/>
                  </a:lnTo>
                  <a:lnTo>
                    <a:pt x="99" y="0"/>
                  </a:lnTo>
                  <a:lnTo>
                    <a:pt x="0" y="62"/>
                  </a:lnTo>
                </a:path>
              </a:pathLst>
            </a:custGeom>
            <a:gradFill rotWithShape="0">
              <a:gsLst>
                <a:gs pos="0">
                  <a:srgbClr val="FF40A0"/>
                </a:gs>
                <a:gs pos="100000">
                  <a:srgbClr val="81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Freeform 17"/>
            <p:cNvSpPr>
              <a:spLocks/>
            </p:cNvSpPr>
            <p:nvPr/>
          </p:nvSpPr>
          <p:spPr bwMode="auto">
            <a:xfrm>
              <a:off x="740" y="1070"/>
              <a:ext cx="330" cy="296"/>
            </a:xfrm>
            <a:custGeom>
              <a:avLst/>
              <a:gdLst>
                <a:gd name="T0" fmla="*/ 0 w 330"/>
                <a:gd name="T1" fmla="*/ 222 h 296"/>
                <a:gd name="T2" fmla="*/ 267 w 330"/>
                <a:gd name="T3" fmla="*/ 295 h 296"/>
                <a:gd name="T4" fmla="*/ 329 w 330"/>
                <a:gd name="T5" fmla="*/ 73 h 296"/>
                <a:gd name="T6" fmla="*/ 63 w 330"/>
                <a:gd name="T7" fmla="*/ 0 h 296"/>
                <a:gd name="T8" fmla="*/ 0 w 330"/>
                <a:gd name="T9" fmla="*/ 222 h 2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0"/>
                <a:gd name="T16" fmla="*/ 0 h 296"/>
                <a:gd name="T17" fmla="*/ 330 w 330"/>
                <a:gd name="T18" fmla="*/ 296 h 2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0" h="296">
                  <a:moveTo>
                    <a:pt x="0" y="222"/>
                  </a:moveTo>
                  <a:lnTo>
                    <a:pt x="267" y="295"/>
                  </a:lnTo>
                  <a:lnTo>
                    <a:pt x="329" y="73"/>
                  </a:lnTo>
                  <a:lnTo>
                    <a:pt x="63" y="0"/>
                  </a:lnTo>
                  <a:lnTo>
                    <a:pt x="0" y="222"/>
                  </a:lnTo>
                </a:path>
              </a:pathLst>
            </a:custGeom>
            <a:solidFill>
              <a:srgbClr val="9F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1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2566988" y="396875"/>
            <a:ext cx="6330950" cy="1239838"/>
          </a:xfrm>
          <a:noFill/>
        </p:spPr>
        <p:txBody>
          <a:bodyPr lIns="0" tIns="0" rIns="0" bIns="0" anchor="b"/>
          <a:lstStyle/>
          <a:p>
            <a:pPr marL="0" indent="0" defTabSz="468313" eaLnBrk="1" hangingPunct="1">
              <a:spcBef>
                <a:spcPct val="0"/>
              </a:spcBef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4300" b="1" smtClean="0">
                <a:solidFill>
                  <a:srgbClr val="FFFF00"/>
                </a:solidFill>
              </a:rPr>
              <a:t>SOLUBILITY EXAMPLES</a:t>
            </a:r>
            <a:endParaRPr lang="en-US" smtClean="0"/>
          </a:p>
        </p:txBody>
      </p:sp>
      <p:sp>
        <p:nvSpPr>
          <p:cNvPr id="27652" name="Text Box 19"/>
          <p:cNvSpPr txBox="1">
            <a:spLocks noChangeArrowheads="1"/>
          </p:cNvSpPr>
          <p:nvPr/>
        </p:nvSpPr>
        <p:spPr bwMode="auto">
          <a:xfrm>
            <a:off x="895350" y="2052638"/>
            <a:ext cx="8113713" cy="204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46000"/>
              <a:buFont typeface="Monotype Sorts" pitchFamily="1" charset="2"/>
              <a:buNone/>
            </a:pPr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3. The solubility of a solute is 5g/100g water at 20 C and 7.5g/100g water at 50 C.  How much of the solute must be dissolved in 250g of water at 20 C to prepare a saturated solution?</a:t>
            </a:r>
          </a:p>
        </p:txBody>
      </p:sp>
      <p:sp>
        <p:nvSpPr>
          <p:cNvPr id="62484" name="Text Box 20"/>
          <p:cNvSpPr txBox="1">
            <a:spLocks noChangeArrowheads="1"/>
          </p:cNvSpPr>
          <p:nvPr/>
        </p:nvSpPr>
        <p:spPr bwMode="auto">
          <a:xfrm>
            <a:off x="1301750" y="3981450"/>
            <a:ext cx="10795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  5g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-----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100g</a:t>
            </a:r>
          </a:p>
        </p:txBody>
      </p:sp>
      <p:sp>
        <p:nvSpPr>
          <p:cNvPr id="62485" name="Text Box 21"/>
          <p:cNvSpPr txBox="1">
            <a:spLocks noChangeArrowheads="1"/>
          </p:cNvSpPr>
          <p:nvPr/>
        </p:nvSpPr>
        <p:spPr bwMode="auto">
          <a:xfrm>
            <a:off x="2286000" y="4572000"/>
            <a:ext cx="4222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62486" name="Text Box 22"/>
          <p:cNvSpPr txBox="1">
            <a:spLocks noChangeArrowheads="1"/>
          </p:cNvSpPr>
          <p:nvPr/>
        </p:nvSpPr>
        <p:spPr bwMode="auto">
          <a:xfrm>
            <a:off x="2701925" y="4033838"/>
            <a:ext cx="10795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  X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-----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250g</a:t>
            </a:r>
          </a:p>
        </p:txBody>
      </p:sp>
      <p:sp>
        <p:nvSpPr>
          <p:cNvPr id="62487" name="Text Box 23"/>
          <p:cNvSpPr txBox="1">
            <a:spLocks noChangeArrowheads="1"/>
          </p:cNvSpPr>
          <p:nvPr/>
        </p:nvSpPr>
        <p:spPr bwMode="auto">
          <a:xfrm>
            <a:off x="4279900" y="4114800"/>
            <a:ext cx="4310063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X=12.5g to prepare a saturated solution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2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4" grpId="0"/>
      <p:bldP spid="62485" grpId="0"/>
      <p:bldP spid="62486" grpId="0"/>
      <p:bldP spid="6248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/>
          <p:cNvGrpSpPr>
            <a:grpSpLocks/>
          </p:cNvGrpSpPr>
          <p:nvPr/>
        </p:nvGrpSpPr>
        <p:grpSpPr bwMode="auto">
          <a:xfrm>
            <a:off x="346075" y="538163"/>
            <a:ext cx="8229600" cy="5891212"/>
            <a:chOff x="285" y="395"/>
            <a:chExt cx="5702" cy="4206"/>
          </a:xfrm>
        </p:grpSpPr>
        <p:sp>
          <p:nvSpPr>
            <p:cNvPr id="28679" name="AutoShape 3"/>
            <p:cNvSpPr>
              <a:spLocks noChangeArrowheads="1"/>
            </p:cNvSpPr>
            <p:nvPr/>
          </p:nvSpPr>
          <p:spPr bwMode="auto">
            <a:xfrm flipV="1">
              <a:off x="458" y="1194"/>
              <a:ext cx="5527" cy="3407"/>
            </a:xfrm>
            <a:prstGeom prst="roundRect">
              <a:avLst>
                <a:gd name="adj" fmla="val 0"/>
              </a:avLst>
            </a:prstGeom>
            <a:gradFill rotWithShape="0">
              <a:gsLst>
                <a:gs pos="0">
                  <a:srgbClr val="0000FF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0" name="Freeform 4"/>
            <p:cNvSpPr>
              <a:spLocks/>
            </p:cNvSpPr>
            <p:nvPr/>
          </p:nvSpPr>
          <p:spPr bwMode="auto">
            <a:xfrm>
              <a:off x="345" y="846"/>
              <a:ext cx="599" cy="373"/>
            </a:xfrm>
            <a:custGeom>
              <a:avLst/>
              <a:gdLst>
                <a:gd name="T0" fmla="*/ 216 w 599"/>
                <a:gd name="T1" fmla="*/ 0 h 373"/>
                <a:gd name="T2" fmla="*/ 0 w 599"/>
                <a:gd name="T3" fmla="*/ 170 h 373"/>
                <a:gd name="T4" fmla="*/ 335 w 599"/>
                <a:gd name="T5" fmla="*/ 372 h 373"/>
                <a:gd name="T6" fmla="*/ 598 w 599"/>
                <a:gd name="T7" fmla="*/ 152 h 373"/>
                <a:gd name="T8" fmla="*/ 216 w 599"/>
                <a:gd name="T9" fmla="*/ 0 h 373"/>
                <a:gd name="T10" fmla="*/ 216 w 599"/>
                <a:gd name="T11" fmla="*/ 0 h 3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9"/>
                <a:gd name="T19" fmla="*/ 0 h 373"/>
                <a:gd name="T20" fmla="*/ 599 w 599"/>
                <a:gd name="T21" fmla="*/ 373 h 3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9" h="373">
                  <a:moveTo>
                    <a:pt x="216" y="0"/>
                  </a:moveTo>
                  <a:lnTo>
                    <a:pt x="0" y="170"/>
                  </a:lnTo>
                  <a:lnTo>
                    <a:pt x="335" y="372"/>
                  </a:lnTo>
                  <a:lnTo>
                    <a:pt x="598" y="152"/>
                  </a:lnTo>
                  <a:lnTo>
                    <a:pt x="21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Freeform 5"/>
            <p:cNvSpPr>
              <a:spLocks/>
            </p:cNvSpPr>
            <p:nvPr/>
          </p:nvSpPr>
          <p:spPr bwMode="auto">
            <a:xfrm>
              <a:off x="1099" y="982"/>
              <a:ext cx="475" cy="296"/>
            </a:xfrm>
            <a:custGeom>
              <a:avLst/>
              <a:gdLst>
                <a:gd name="T0" fmla="*/ 332 w 475"/>
                <a:gd name="T1" fmla="*/ 0 h 296"/>
                <a:gd name="T2" fmla="*/ 0 w 475"/>
                <a:gd name="T3" fmla="*/ 71 h 296"/>
                <a:gd name="T4" fmla="*/ 92 w 475"/>
                <a:gd name="T5" fmla="*/ 295 h 296"/>
                <a:gd name="T6" fmla="*/ 474 w 475"/>
                <a:gd name="T7" fmla="*/ 200 h 296"/>
                <a:gd name="T8" fmla="*/ 332 w 475"/>
                <a:gd name="T9" fmla="*/ 0 h 296"/>
                <a:gd name="T10" fmla="*/ 332 w 475"/>
                <a:gd name="T11" fmla="*/ 0 h 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"/>
                <a:gd name="T19" fmla="*/ 0 h 296"/>
                <a:gd name="T20" fmla="*/ 475 w 475"/>
                <a:gd name="T21" fmla="*/ 296 h 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" h="296">
                  <a:moveTo>
                    <a:pt x="332" y="0"/>
                  </a:moveTo>
                  <a:lnTo>
                    <a:pt x="0" y="71"/>
                  </a:lnTo>
                  <a:lnTo>
                    <a:pt x="92" y="295"/>
                  </a:lnTo>
                  <a:lnTo>
                    <a:pt x="474" y="200"/>
                  </a:lnTo>
                  <a:lnTo>
                    <a:pt x="332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Line 6"/>
            <p:cNvSpPr>
              <a:spLocks noChangeShapeType="1"/>
            </p:cNvSpPr>
            <p:nvPr/>
          </p:nvSpPr>
          <p:spPr bwMode="auto">
            <a:xfrm flipH="1">
              <a:off x="466" y="1194"/>
              <a:ext cx="5521" cy="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Line 7"/>
            <p:cNvSpPr>
              <a:spLocks noChangeShapeType="1"/>
            </p:cNvSpPr>
            <p:nvPr/>
          </p:nvSpPr>
          <p:spPr bwMode="auto">
            <a:xfrm flipH="1" flipV="1">
              <a:off x="464" y="1204"/>
              <a:ext cx="1" cy="338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Freeform 8"/>
            <p:cNvSpPr>
              <a:spLocks/>
            </p:cNvSpPr>
            <p:nvPr/>
          </p:nvSpPr>
          <p:spPr bwMode="auto">
            <a:xfrm>
              <a:off x="609" y="558"/>
              <a:ext cx="286" cy="410"/>
            </a:xfrm>
            <a:custGeom>
              <a:avLst/>
              <a:gdLst>
                <a:gd name="T0" fmla="*/ 145 w 286"/>
                <a:gd name="T1" fmla="*/ 111 h 410"/>
                <a:gd name="T2" fmla="*/ 0 w 286"/>
                <a:gd name="T3" fmla="*/ 409 h 410"/>
                <a:gd name="T4" fmla="*/ 178 w 286"/>
                <a:gd name="T5" fmla="*/ 229 h 410"/>
                <a:gd name="T6" fmla="*/ 285 w 286"/>
                <a:gd name="T7" fmla="*/ 0 h 410"/>
                <a:gd name="T8" fmla="*/ 145 w 286"/>
                <a:gd name="T9" fmla="*/ 111 h 410"/>
                <a:gd name="T10" fmla="*/ 145 w 286"/>
                <a:gd name="T11" fmla="*/ 111 h 4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6"/>
                <a:gd name="T19" fmla="*/ 0 h 410"/>
                <a:gd name="T20" fmla="*/ 286 w 286"/>
                <a:gd name="T21" fmla="*/ 410 h 4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6" h="410">
                  <a:moveTo>
                    <a:pt x="145" y="111"/>
                  </a:moveTo>
                  <a:lnTo>
                    <a:pt x="0" y="409"/>
                  </a:lnTo>
                  <a:lnTo>
                    <a:pt x="178" y="229"/>
                  </a:lnTo>
                  <a:lnTo>
                    <a:pt x="285" y="0"/>
                  </a:lnTo>
                  <a:lnTo>
                    <a:pt x="145" y="111"/>
                  </a:lnTo>
                </a:path>
              </a:pathLst>
            </a:custGeom>
            <a:solidFill>
              <a:srgbClr val="818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Freeform 9"/>
            <p:cNvSpPr>
              <a:spLocks/>
            </p:cNvSpPr>
            <p:nvPr/>
          </p:nvSpPr>
          <p:spPr bwMode="auto">
            <a:xfrm>
              <a:off x="285" y="476"/>
              <a:ext cx="471" cy="495"/>
            </a:xfrm>
            <a:custGeom>
              <a:avLst/>
              <a:gdLst>
                <a:gd name="T0" fmla="*/ 139 w 471"/>
                <a:gd name="T1" fmla="*/ 0 h 495"/>
                <a:gd name="T2" fmla="*/ 0 w 471"/>
                <a:gd name="T3" fmla="*/ 303 h 495"/>
                <a:gd name="T4" fmla="*/ 324 w 471"/>
                <a:gd name="T5" fmla="*/ 494 h 495"/>
                <a:gd name="T6" fmla="*/ 470 w 471"/>
                <a:gd name="T7" fmla="*/ 193 h 495"/>
                <a:gd name="T8" fmla="*/ 139 w 471"/>
                <a:gd name="T9" fmla="*/ 0 h 495"/>
                <a:gd name="T10" fmla="*/ 139 w 471"/>
                <a:gd name="T11" fmla="*/ 0 h 49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1"/>
                <a:gd name="T19" fmla="*/ 0 h 495"/>
                <a:gd name="T20" fmla="*/ 471 w 471"/>
                <a:gd name="T21" fmla="*/ 495 h 49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1" h="495">
                  <a:moveTo>
                    <a:pt x="139" y="0"/>
                  </a:moveTo>
                  <a:lnTo>
                    <a:pt x="0" y="303"/>
                  </a:lnTo>
                  <a:lnTo>
                    <a:pt x="324" y="494"/>
                  </a:lnTo>
                  <a:lnTo>
                    <a:pt x="470" y="193"/>
                  </a:lnTo>
                  <a:lnTo>
                    <a:pt x="139" y="0"/>
                  </a:lnTo>
                </a:path>
              </a:pathLst>
            </a:custGeom>
            <a:solidFill>
              <a:srgbClr val="BF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Freeform 10"/>
            <p:cNvSpPr>
              <a:spLocks/>
            </p:cNvSpPr>
            <p:nvPr/>
          </p:nvSpPr>
          <p:spPr bwMode="auto">
            <a:xfrm>
              <a:off x="424" y="395"/>
              <a:ext cx="472" cy="275"/>
            </a:xfrm>
            <a:custGeom>
              <a:avLst/>
              <a:gdLst>
                <a:gd name="T0" fmla="*/ 0 w 472"/>
                <a:gd name="T1" fmla="*/ 81 h 275"/>
                <a:gd name="T2" fmla="*/ 331 w 472"/>
                <a:gd name="T3" fmla="*/ 274 h 275"/>
                <a:gd name="T4" fmla="*/ 471 w 472"/>
                <a:gd name="T5" fmla="*/ 163 h 275"/>
                <a:gd name="T6" fmla="*/ 173 w 472"/>
                <a:gd name="T7" fmla="*/ 0 h 275"/>
                <a:gd name="T8" fmla="*/ 0 w 472"/>
                <a:gd name="T9" fmla="*/ 81 h 275"/>
                <a:gd name="T10" fmla="*/ 0 w 472"/>
                <a:gd name="T11" fmla="*/ 81 h 2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2"/>
                <a:gd name="T19" fmla="*/ 0 h 275"/>
                <a:gd name="T20" fmla="*/ 472 w 472"/>
                <a:gd name="T21" fmla="*/ 275 h 2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2" h="275">
                  <a:moveTo>
                    <a:pt x="0" y="81"/>
                  </a:moveTo>
                  <a:lnTo>
                    <a:pt x="331" y="274"/>
                  </a:lnTo>
                  <a:lnTo>
                    <a:pt x="471" y="163"/>
                  </a:lnTo>
                  <a:lnTo>
                    <a:pt x="173" y="0"/>
                  </a:lnTo>
                  <a:lnTo>
                    <a:pt x="0" y="81"/>
                  </a:lnTo>
                </a:path>
              </a:pathLst>
            </a:custGeom>
            <a:gradFill rotWithShape="0">
              <a:gsLst>
                <a:gs pos="0">
                  <a:srgbClr val="FFFF00"/>
                </a:gs>
                <a:gs pos="100000">
                  <a:srgbClr val="8181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Freeform 11"/>
            <p:cNvSpPr>
              <a:spLocks/>
            </p:cNvSpPr>
            <p:nvPr/>
          </p:nvSpPr>
          <p:spPr bwMode="auto">
            <a:xfrm>
              <a:off x="1029" y="634"/>
              <a:ext cx="188" cy="392"/>
            </a:xfrm>
            <a:custGeom>
              <a:avLst/>
              <a:gdLst>
                <a:gd name="T0" fmla="*/ 108 w 188"/>
                <a:gd name="T1" fmla="*/ 109 h 392"/>
                <a:gd name="T2" fmla="*/ 187 w 188"/>
                <a:gd name="T3" fmla="*/ 391 h 392"/>
                <a:gd name="T4" fmla="*/ 59 w 188"/>
                <a:gd name="T5" fmla="*/ 202 h 392"/>
                <a:gd name="T6" fmla="*/ 0 w 188"/>
                <a:gd name="T7" fmla="*/ 0 h 392"/>
                <a:gd name="T8" fmla="*/ 108 w 188"/>
                <a:gd name="T9" fmla="*/ 109 h 392"/>
                <a:gd name="T10" fmla="*/ 108 w 188"/>
                <a:gd name="T11" fmla="*/ 109 h 3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8"/>
                <a:gd name="T19" fmla="*/ 0 h 392"/>
                <a:gd name="T20" fmla="*/ 188 w 188"/>
                <a:gd name="T21" fmla="*/ 392 h 3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8" h="392">
                  <a:moveTo>
                    <a:pt x="108" y="109"/>
                  </a:moveTo>
                  <a:lnTo>
                    <a:pt x="187" y="391"/>
                  </a:lnTo>
                  <a:lnTo>
                    <a:pt x="59" y="202"/>
                  </a:lnTo>
                  <a:lnTo>
                    <a:pt x="0" y="0"/>
                  </a:lnTo>
                  <a:lnTo>
                    <a:pt x="108" y="109"/>
                  </a:lnTo>
                </a:path>
              </a:pathLst>
            </a:custGeom>
            <a:solidFill>
              <a:srgbClr val="00C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8" name="Freeform 12"/>
            <p:cNvSpPr>
              <a:spLocks/>
            </p:cNvSpPr>
            <p:nvPr/>
          </p:nvSpPr>
          <p:spPr bwMode="auto">
            <a:xfrm>
              <a:off x="1132" y="636"/>
              <a:ext cx="387" cy="390"/>
            </a:xfrm>
            <a:custGeom>
              <a:avLst/>
              <a:gdLst>
                <a:gd name="T0" fmla="*/ 315 w 387"/>
                <a:gd name="T1" fmla="*/ 0 h 390"/>
                <a:gd name="T2" fmla="*/ 386 w 387"/>
                <a:gd name="T3" fmla="*/ 273 h 390"/>
                <a:gd name="T4" fmla="*/ 84 w 387"/>
                <a:gd name="T5" fmla="*/ 389 h 390"/>
                <a:gd name="T6" fmla="*/ 0 w 387"/>
                <a:gd name="T7" fmla="*/ 108 h 390"/>
                <a:gd name="T8" fmla="*/ 315 w 387"/>
                <a:gd name="T9" fmla="*/ 0 h 390"/>
                <a:gd name="T10" fmla="*/ 315 w 387"/>
                <a:gd name="T11" fmla="*/ 0 h 3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7"/>
                <a:gd name="T19" fmla="*/ 0 h 390"/>
                <a:gd name="T20" fmla="*/ 387 w 387"/>
                <a:gd name="T21" fmla="*/ 390 h 3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7" h="390">
                  <a:moveTo>
                    <a:pt x="315" y="0"/>
                  </a:moveTo>
                  <a:lnTo>
                    <a:pt x="386" y="273"/>
                  </a:lnTo>
                  <a:lnTo>
                    <a:pt x="84" y="389"/>
                  </a:lnTo>
                  <a:lnTo>
                    <a:pt x="0" y="108"/>
                  </a:lnTo>
                  <a:lnTo>
                    <a:pt x="315" y="0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9" name="Freeform 13"/>
            <p:cNvSpPr>
              <a:spLocks/>
            </p:cNvSpPr>
            <p:nvPr/>
          </p:nvSpPr>
          <p:spPr bwMode="auto">
            <a:xfrm>
              <a:off x="1029" y="545"/>
              <a:ext cx="419" cy="203"/>
            </a:xfrm>
            <a:custGeom>
              <a:avLst/>
              <a:gdLst>
                <a:gd name="T0" fmla="*/ 418 w 419"/>
                <a:gd name="T1" fmla="*/ 91 h 203"/>
                <a:gd name="T2" fmla="*/ 105 w 419"/>
                <a:gd name="T3" fmla="*/ 202 h 203"/>
                <a:gd name="T4" fmla="*/ 0 w 419"/>
                <a:gd name="T5" fmla="*/ 89 h 203"/>
                <a:gd name="T6" fmla="*/ 281 w 419"/>
                <a:gd name="T7" fmla="*/ 0 h 203"/>
                <a:gd name="T8" fmla="*/ 418 w 419"/>
                <a:gd name="T9" fmla="*/ 91 h 203"/>
                <a:gd name="T10" fmla="*/ 418 w 419"/>
                <a:gd name="T11" fmla="*/ 91 h 20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19"/>
                <a:gd name="T19" fmla="*/ 0 h 203"/>
                <a:gd name="T20" fmla="*/ 419 w 419"/>
                <a:gd name="T21" fmla="*/ 203 h 20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19" h="203">
                  <a:moveTo>
                    <a:pt x="418" y="91"/>
                  </a:moveTo>
                  <a:lnTo>
                    <a:pt x="105" y="202"/>
                  </a:lnTo>
                  <a:lnTo>
                    <a:pt x="0" y="89"/>
                  </a:lnTo>
                  <a:lnTo>
                    <a:pt x="281" y="0"/>
                  </a:lnTo>
                  <a:lnTo>
                    <a:pt x="418" y="91"/>
                  </a:lnTo>
                </a:path>
              </a:pathLst>
            </a:custGeom>
            <a:gradFill rotWithShape="0">
              <a:gsLst>
                <a:gs pos="0">
                  <a:srgbClr val="80FF80"/>
                </a:gs>
                <a:gs pos="100000">
                  <a:srgbClr val="00C2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0" name="Freeform 14"/>
            <p:cNvSpPr>
              <a:spLocks/>
            </p:cNvSpPr>
            <p:nvPr/>
          </p:nvSpPr>
          <p:spPr bwMode="auto">
            <a:xfrm>
              <a:off x="687" y="1405"/>
              <a:ext cx="354" cy="154"/>
            </a:xfrm>
            <a:custGeom>
              <a:avLst/>
              <a:gdLst>
                <a:gd name="T0" fmla="*/ 86 w 354"/>
                <a:gd name="T1" fmla="*/ 0 h 154"/>
                <a:gd name="T2" fmla="*/ 353 w 354"/>
                <a:gd name="T3" fmla="*/ 15 h 154"/>
                <a:gd name="T4" fmla="*/ 353 w 354"/>
                <a:gd name="T5" fmla="*/ 153 h 154"/>
                <a:gd name="T6" fmla="*/ 0 w 354"/>
                <a:gd name="T7" fmla="*/ 137 h 154"/>
                <a:gd name="T8" fmla="*/ 86 w 354"/>
                <a:gd name="T9" fmla="*/ 0 h 154"/>
                <a:gd name="T10" fmla="*/ 86 w 354"/>
                <a:gd name="T11" fmla="*/ 0 h 1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"/>
                <a:gd name="T19" fmla="*/ 0 h 154"/>
                <a:gd name="T20" fmla="*/ 354 w 354"/>
                <a:gd name="T21" fmla="*/ 154 h 15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" h="154">
                  <a:moveTo>
                    <a:pt x="86" y="0"/>
                  </a:moveTo>
                  <a:lnTo>
                    <a:pt x="353" y="15"/>
                  </a:lnTo>
                  <a:lnTo>
                    <a:pt x="353" y="153"/>
                  </a:lnTo>
                  <a:lnTo>
                    <a:pt x="0" y="137"/>
                  </a:lnTo>
                  <a:lnTo>
                    <a:pt x="8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1" name="Freeform 15"/>
            <p:cNvSpPr>
              <a:spLocks/>
            </p:cNvSpPr>
            <p:nvPr/>
          </p:nvSpPr>
          <p:spPr bwMode="auto">
            <a:xfrm>
              <a:off x="1007" y="1070"/>
              <a:ext cx="112" cy="294"/>
            </a:xfrm>
            <a:custGeom>
              <a:avLst/>
              <a:gdLst>
                <a:gd name="T0" fmla="*/ 59 w 112"/>
                <a:gd name="T1" fmla="*/ 76 h 294"/>
                <a:gd name="T2" fmla="*/ 0 w 112"/>
                <a:gd name="T3" fmla="*/ 293 h 294"/>
                <a:gd name="T4" fmla="*/ 59 w 112"/>
                <a:gd name="T5" fmla="*/ 168 h 294"/>
                <a:gd name="T6" fmla="*/ 111 w 112"/>
                <a:gd name="T7" fmla="*/ 0 h 294"/>
                <a:gd name="T8" fmla="*/ 59 w 112"/>
                <a:gd name="T9" fmla="*/ 76 h 294"/>
                <a:gd name="T10" fmla="*/ 59 w 112"/>
                <a:gd name="T11" fmla="*/ 76 h 2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294"/>
                <a:gd name="T20" fmla="*/ 112 w 112"/>
                <a:gd name="T21" fmla="*/ 294 h 2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294">
                  <a:moveTo>
                    <a:pt x="59" y="76"/>
                  </a:moveTo>
                  <a:lnTo>
                    <a:pt x="0" y="293"/>
                  </a:lnTo>
                  <a:lnTo>
                    <a:pt x="59" y="168"/>
                  </a:lnTo>
                  <a:lnTo>
                    <a:pt x="111" y="0"/>
                  </a:lnTo>
                  <a:lnTo>
                    <a:pt x="59" y="76"/>
                  </a:lnTo>
                </a:path>
              </a:pathLst>
            </a:custGeom>
            <a:solidFill>
              <a:srgbClr val="81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Freeform 16"/>
            <p:cNvSpPr>
              <a:spLocks/>
            </p:cNvSpPr>
            <p:nvPr/>
          </p:nvSpPr>
          <p:spPr bwMode="auto">
            <a:xfrm>
              <a:off x="803" y="1008"/>
              <a:ext cx="316" cy="137"/>
            </a:xfrm>
            <a:custGeom>
              <a:avLst/>
              <a:gdLst>
                <a:gd name="T0" fmla="*/ 0 w 316"/>
                <a:gd name="T1" fmla="*/ 62 h 137"/>
                <a:gd name="T2" fmla="*/ 265 w 316"/>
                <a:gd name="T3" fmla="*/ 136 h 137"/>
                <a:gd name="T4" fmla="*/ 315 w 316"/>
                <a:gd name="T5" fmla="*/ 62 h 137"/>
                <a:gd name="T6" fmla="*/ 99 w 316"/>
                <a:gd name="T7" fmla="*/ 0 h 137"/>
                <a:gd name="T8" fmla="*/ 0 w 316"/>
                <a:gd name="T9" fmla="*/ 62 h 137"/>
                <a:gd name="T10" fmla="*/ 0 w 316"/>
                <a:gd name="T11" fmla="*/ 62 h 1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6"/>
                <a:gd name="T19" fmla="*/ 0 h 137"/>
                <a:gd name="T20" fmla="*/ 316 w 316"/>
                <a:gd name="T21" fmla="*/ 137 h 1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6" h="137">
                  <a:moveTo>
                    <a:pt x="0" y="62"/>
                  </a:moveTo>
                  <a:lnTo>
                    <a:pt x="265" y="136"/>
                  </a:lnTo>
                  <a:lnTo>
                    <a:pt x="315" y="62"/>
                  </a:lnTo>
                  <a:lnTo>
                    <a:pt x="99" y="0"/>
                  </a:lnTo>
                  <a:lnTo>
                    <a:pt x="0" y="62"/>
                  </a:lnTo>
                </a:path>
              </a:pathLst>
            </a:custGeom>
            <a:gradFill rotWithShape="0">
              <a:gsLst>
                <a:gs pos="0">
                  <a:srgbClr val="FF40A0"/>
                </a:gs>
                <a:gs pos="100000">
                  <a:srgbClr val="81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3" name="Freeform 17"/>
            <p:cNvSpPr>
              <a:spLocks/>
            </p:cNvSpPr>
            <p:nvPr/>
          </p:nvSpPr>
          <p:spPr bwMode="auto">
            <a:xfrm>
              <a:off x="740" y="1070"/>
              <a:ext cx="330" cy="296"/>
            </a:xfrm>
            <a:custGeom>
              <a:avLst/>
              <a:gdLst>
                <a:gd name="T0" fmla="*/ 0 w 330"/>
                <a:gd name="T1" fmla="*/ 222 h 296"/>
                <a:gd name="T2" fmla="*/ 267 w 330"/>
                <a:gd name="T3" fmla="*/ 295 h 296"/>
                <a:gd name="T4" fmla="*/ 329 w 330"/>
                <a:gd name="T5" fmla="*/ 73 h 296"/>
                <a:gd name="T6" fmla="*/ 63 w 330"/>
                <a:gd name="T7" fmla="*/ 0 h 296"/>
                <a:gd name="T8" fmla="*/ 0 w 330"/>
                <a:gd name="T9" fmla="*/ 222 h 2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0"/>
                <a:gd name="T16" fmla="*/ 0 h 296"/>
                <a:gd name="T17" fmla="*/ 330 w 330"/>
                <a:gd name="T18" fmla="*/ 296 h 2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0" h="296">
                  <a:moveTo>
                    <a:pt x="0" y="222"/>
                  </a:moveTo>
                  <a:lnTo>
                    <a:pt x="267" y="295"/>
                  </a:lnTo>
                  <a:lnTo>
                    <a:pt x="329" y="73"/>
                  </a:lnTo>
                  <a:lnTo>
                    <a:pt x="63" y="0"/>
                  </a:lnTo>
                  <a:lnTo>
                    <a:pt x="0" y="222"/>
                  </a:lnTo>
                </a:path>
              </a:pathLst>
            </a:custGeom>
            <a:solidFill>
              <a:srgbClr val="9F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75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2566988" y="396875"/>
            <a:ext cx="6330950" cy="1239838"/>
          </a:xfrm>
          <a:noFill/>
        </p:spPr>
        <p:txBody>
          <a:bodyPr lIns="0" tIns="0" rIns="0" bIns="0" anchor="b"/>
          <a:lstStyle/>
          <a:p>
            <a:pPr marL="0" indent="0" defTabSz="468313" eaLnBrk="1" hangingPunct="1">
              <a:spcBef>
                <a:spcPct val="0"/>
              </a:spcBef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4300" b="1" smtClean="0">
                <a:solidFill>
                  <a:srgbClr val="FFFF00"/>
                </a:solidFill>
              </a:rPr>
              <a:t>SOLUBILITY EXAMPLES</a:t>
            </a:r>
            <a:endParaRPr lang="en-US" smtClean="0"/>
          </a:p>
        </p:txBody>
      </p:sp>
      <p:sp>
        <p:nvSpPr>
          <p:cNvPr id="28676" name="Text Box 19"/>
          <p:cNvSpPr txBox="1">
            <a:spLocks noChangeArrowheads="1"/>
          </p:cNvSpPr>
          <p:nvPr/>
        </p:nvSpPr>
        <p:spPr bwMode="auto">
          <a:xfrm>
            <a:off x="895350" y="2052638"/>
            <a:ext cx="8113713" cy="204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46000"/>
              <a:buFont typeface="Monotype Sorts" pitchFamily="1" charset="2"/>
              <a:buNone/>
            </a:pPr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4. The solubility of a solute is 5g/100g water at 20 C and 7.5g/100g water at 50 C.  If a saturated solution is prepared using 200g water at 50 C, then allowed to cool to 20 C:</a:t>
            </a:r>
          </a:p>
          <a:p>
            <a:pPr eaLnBrk="1" hangingPunct="1">
              <a:buClr>
                <a:srgbClr val="FFFF00"/>
              </a:buClr>
              <a:buSzPct val="46000"/>
              <a:buFont typeface="Monotype Sorts" pitchFamily="1" charset="2"/>
              <a:buNone/>
            </a:pPr>
            <a:endParaRPr lang="en-US" sz="3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4532" name="Text Box 20"/>
          <p:cNvSpPr txBox="1">
            <a:spLocks noChangeArrowheads="1"/>
          </p:cNvSpPr>
          <p:nvPr/>
        </p:nvSpPr>
        <p:spPr bwMode="auto">
          <a:xfrm>
            <a:off x="900113" y="3967163"/>
            <a:ext cx="45466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a. Will it still be saturated?</a:t>
            </a:r>
          </a:p>
        </p:txBody>
      </p:sp>
      <p:sp>
        <p:nvSpPr>
          <p:cNvPr id="64533" name="Text Box 21"/>
          <p:cNvSpPr txBox="1">
            <a:spLocks noChangeArrowheads="1"/>
          </p:cNvSpPr>
          <p:nvPr/>
        </p:nvSpPr>
        <p:spPr bwMode="auto">
          <a:xfrm>
            <a:off x="969963" y="4706938"/>
            <a:ext cx="6792912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b. How much solute will precipitate out?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32" grpId="0"/>
      <p:bldP spid="6453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411163" y="554038"/>
            <a:ext cx="8229600" cy="5891212"/>
            <a:chOff x="285" y="395"/>
            <a:chExt cx="5702" cy="4206"/>
          </a:xfrm>
        </p:grpSpPr>
        <p:sp>
          <p:nvSpPr>
            <p:cNvPr id="29705" name="AutoShape 3"/>
            <p:cNvSpPr>
              <a:spLocks noChangeArrowheads="1"/>
            </p:cNvSpPr>
            <p:nvPr/>
          </p:nvSpPr>
          <p:spPr bwMode="auto">
            <a:xfrm flipV="1">
              <a:off x="458" y="1194"/>
              <a:ext cx="5527" cy="3407"/>
            </a:xfrm>
            <a:prstGeom prst="roundRect">
              <a:avLst>
                <a:gd name="adj" fmla="val 0"/>
              </a:avLst>
            </a:prstGeom>
            <a:gradFill rotWithShape="0">
              <a:gsLst>
                <a:gs pos="0">
                  <a:srgbClr val="0000FF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6" name="Freeform 4"/>
            <p:cNvSpPr>
              <a:spLocks/>
            </p:cNvSpPr>
            <p:nvPr/>
          </p:nvSpPr>
          <p:spPr bwMode="auto">
            <a:xfrm>
              <a:off x="345" y="846"/>
              <a:ext cx="599" cy="373"/>
            </a:xfrm>
            <a:custGeom>
              <a:avLst/>
              <a:gdLst>
                <a:gd name="T0" fmla="*/ 216 w 599"/>
                <a:gd name="T1" fmla="*/ 0 h 373"/>
                <a:gd name="T2" fmla="*/ 0 w 599"/>
                <a:gd name="T3" fmla="*/ 170 h 373"/>
                <a:gd name="T4" fmla="*/ 335 w 599"/>
                <a:gd name="T5" fmla="*/ 372 h 373"/>
                <a:gd name="T6" fmla="*/ 598 w 599"/>
                <a:gd name="T7" fmla="*/ 152 h 373"/>
                <a:gd name="T8" fmla="*/ 216 w 599"/>
                <a:gd name="T9" fmla="*/ 0 h 373"/>
                <a:gd name="T10" fmla="*/ 216 w 599"/>
                <a:gd name="T11" fmla="*/ 0 h 3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9"/>
                <a:gd name="T19" fmla="*/ 0 h 373"/>
                <a:gd name="T20" fmla="*/ 599 w 599"/>
                <a:gd name="T21" fmla="*/ 373 h 3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9" h="373">
                  <a:moveTo>
                    <a:pt x="216" y="0"/>
                  </a:moveTo>
                  <a:lnTo>
                    <a:pt x="0" y="170"/>
                  </a:lnTo>
                  <a:lnTo>
                    <a:pt x="335" y="372"/>
                  </a:lnTo>
                  <a:lnTo>
                    <a:pt x="598" y="152"/>
                  </a:lnTo>
                  <a:lnTo>
                    <a:pt x="21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7" name="Freeform 5"/>
            <p:cNvSpPr>
              <a:spLocks/>
            </p:cNvSpPr>
            <p:nvPr/>
          </p:nvSpPr>
          <p:spPr bwMode="auto">
            <a:xfrm>
              <a:off x="1099" y="982"/>
              <a:ext cx="475" cy="296"/>
            </a:xfrm>
            <a:custGeom>
              <a:avLst/>
              <a:gdLst>
                <a:gd name="T0" fmla="*/ 332 w 475"/>
                <a:gd name="T1" fmla="*/ 0 h 296"/>
                <a:gd name="T2" fmla="*/ 0 w 475"/>
                <a:gd name="T3" fmla="*/ 71 h 296"/>
                <a:gd name="T4" fmla="*/ 92 w 475"/>
                <a:gd name="T5" fmla="*/ 295 h 296"/>
                <a:gd name="T6" fmla="*/ 474 w 475"/>
                <a:gd name="T7" fmla="*/ 200 h 296"/>
                <a:gd name="T8" fmla="*/ 332 w 475"/>
                <a:gd name="T9" fmla="*/ 0 h 296"/>
                <a:gd name="T10" fmla="*/ 332 w 475"/>
                <a:gd name="T11" fmla="*/ 0 h 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"/>
                <a:gd name="T19" fmla="*/ 0 h 296"/>
                <a:gd name="T20" fmla="*/ 475 w 475"/>
                <a:gd name="T21" fmla="*/ 296 h 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" h="296">
                  <a:moveTo>
                    <a:pt x="332" y="0"/>
                  </a:moveTo>
                  <a:lnTo>
                    <a:pt x="0" y="71"/>
                  </a:lnTo>
                  <a:lnTo>
                    <a:pt x="92" y="295"/>
                  </a:lnTo>
                  <a:lnTo>
                    <a:pt x="474" y="200"/>
                  </a:lnTo>
                  <a:lnTo>
                    <a:pt x="332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8" name="Line 6"/>
            <p:cNvSpPr>
              <a:spLocks noChangeShapeType="1"/>
            </p:cNvSpPr>
            <p:nvPr/>
          </p:nvSpPr>
          <p:spPr bwMode="auto">
            <a:xfrm flipH="1">
              <a:off x="466" y="1194"/>
              <a:ext cx="5521" cy="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9" name="Line 7"/>
            <p:cNvSpPr>
              <a:spLocks noChangeShapeType="1"/>
            </p:cNvSpPr>
            <p:nvPr/>
          </p:nvSpPr>
          <p:spPr bwMode="auto">
            <a:xfrm flipH="1" flipV="1">
              <a:off x="464" y="1204"/>
              <a:ext cx="1" cy="338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Freeform 8"/>
            <p:cNvSpPr>
              <a:spLocks/>
            </p:cNvSpPr>
            <p:nvPr/>
          </p:nvSpPr>
          <p:spPr bwMode="auto">
            <a:xfrm>
              <a:off x="609" y="558"/>
              <a:ext cx="286" cy="410"/>
            </a:xfrm>
            <a:custGeom>
              <a:avLst/>
              <a:gdLst>
                <a:gd name="T0" fmla="*/ 145 w 286"/>
                <a:gd name="T1" fmla="*/ 111 h 410"/>
                <a:gd name="T2" fmla="*/ 0 w 286"/>
                <a:gd name="T3" fmla="*/ 409 h 410"/>
                <a:gd name="T4" fmla="*/ 178 w 286"/>
                <a:gd name="T5" fmla="*/ 229 h 410"/>
                <a:gd name="T6" fmla="*/ 285 w 286"/>
                <a:gd name="T7" fmla="*/ 0 h 410"/>
                <a:gd name="T8" fmla="*/ 145 w 286"/>
                <a:gd name="T9" fmla="*/ 111 h 410"/>
                <a:gd name="T10" fmla="*/ 145 w 286"/>
                <a:gd name="T11" fmla="*/ 111 h 4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6"/>
                <a:gd name="T19" fmla="*/ 0 h 410"/>
                <a:gd name="T20" fmla="*/ 286 w 286"/>
                <a:gd name="T21" fmla="*/ 410 h 4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6" h="410">
                  <a:moveTo>
                    <a:pt x="145" y="111"/>
                  </a:moveTo>
                  <a:lnTo>
                    <a:pt x="0" y="409"/>
                  </a:lnTo>
                  <a:lnTo>
                    <a:pt x="178" y="229"/>
                  </a:lnTo>
                  <a:lnTo>
                    <a:pt x="285" y="0"/>
                  </a:lnTo>
                  <a:lnTo>
                    <a:pt x="145" y="111"/>
                  </a:lnTo>
                </a:path>
              </a:pathLst>
            </a:custGeom>
            <a:solidFill>
              <a:srgbClr val="818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1" name="Freeform 9"/>
            <p:cNvSpPr>
              <a:spLocks/>
            </p:cNvSpPr>
            <p:nvPr/>
          </p:nvSpPr>
          <p:spPr bwMode="auto">
            <a:xfrm>
              <a:off x="285" y="476"/>
              <a:ext cx="471" cy="495"/>
            </a:xfrm>
            <a:custGeom>
              <a:avLst/>
              <a:gdLst>
                <a:gd name="T0" fmla="*/ 139 w 471"/>
                <a:gd name="T1" fmla="*/ 0 h 495"/>
                <a:gd name="T2" fmla="*/ 0 w 471"/>
                <a:gd name="T3" fmla="*/ 303 h 495"/>
                <a:gd name="T4" fmla="*/ 324 w 471"/>
                <a:gd name="T5" fmla="*/ 494 h 495"/>
                <a:gd name="T6" fmla="*/ 470 w 471"/>
                <a:gd name="T7" fmla="*/ 193 h 495"/>
                <a:gd name="T8" fmla="*/ 139 w 471"/>
                <a:gd name="T9" fmla="*/ 0 h 495"/>
                <a:gd name="T10" fmla="*/ 139 w 471"/>
                <a:gd name="T11" fmla="*/ 0 h 49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1"/>
                <a:gd name="T19" fmla="*/ 0 h 495"/>
                <a:gd name="T20" fmla="*/ 471 w 471"/>
                <a:gd name="T21" fmla="*/ 495 h 49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1" h="495">
                  <a:moveTo>
                    <a:pt x="139" y="0"/>
                  </a:moveTo>
                  <a:lnTo>
                    <a:pt x="0" y="303"/>
                  </a:lnTo>
                  <a:lnTo>
                    <a:pt x="324" y="494"/>
                  </a:lnTo>
                  <a:lnTo>
                    <a:pt x="470" y="193"/>
                  </a:lnTo>
                  <a:lnTo>
                    <a:pt x="139" y="0"/>
                  </a:lnTo>
                </a:path>
              </a:pathLst>
            </a:custGeom>
            <a:solidFill>
              <a:srgbClr val="BF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2" name="Freeform 10"/>
            <p:cNvSpPr>
              <a:spLocks/>
            </p:cNvSpPr>
            <p:nvPr/>
          </p:nvSpPr>
          <p:spPr bwMode="auto">
            <a:xfrm>
              <a:off x="424" y="395"/>
              <a:ext cx="472" cy="275"/>
            </a:xfrm>
            <a:custGeom>
              <a:avLst/>
              <a:gdLst>
                <a:gd name="T0" fmla="*/ 0 w 472"/>
                <a:gd name="T1" fmla="*/ 81 h 275"/>
                <a:gd name="T2" fmla="*/ 331 w 472"/>
                <a:gd name="T3" fmla="*/ 274 h 275"/>
                <a:gd name="T4" fmla="*/ 471 w 472"/>
                <a:gd name="T5" fmla="*/ 163 h 275"/>
                <a:gd name="T6" fmla="*/ 173 w 472"/>
                <a:gd name="T7" fmla="*/ 0 h 275"/>
                <a:gd name="T8" fmla="*/ 0 w 472"/>
                <a:gd name="T9" fmla="*/ 81 h 275"/>
                <a:gd name="T10" fmla="*/ 0 w 472"/>
                <a:gd name="T11" fmla="*/ 81 h 2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2"/>
                <a:gd name="T19" fmla="*/ 0 h 275"/>
                <a:gd name="T20" fmla="*/ 472 w 472"/>
                <a:gd name="T21" fmla="*/ 275 h 2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2" h="275">
                  <a:moveTo>
                    <a:pt x="0" y="81"/>
                  </a:moveTo>
                  <a:lnTo>
                    <a:pt x="331" y="274"/>
                  </a:lnTo>
                  <a:lnTo>
                    <a:pt x="471" y="163"/>
                  </a:lnTo>
                  <a:lnTo>
                    <a:pt x="173" y="0"/>
                  </a:lnTo>
                  <a:lnTo>
                    <a:pt x="0" y="81"/>
                  </a:lnTo>
                </a:path>
              </a:pathLst>
            </a:custGeom>
            <a:gradFill rotWithShape="0">
              <a:gsLst>
                <a:gs pos="0">
                  <a:srgbClr val="FFFF00"/>
                </a:gs>
                <a:gs pos="100000">
                  <a:srgbClr val="8181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Freeform 11"/>
            <p:cNvSpPr>
              <a:spLocks/>
            </p:cNvSpPr>
            <p:nvPr/>
          </p:nvSpPr>
          <p:spPr bwMode="auto">
            <a:xfrm>
              <a:off x="1029" y="634"/>
              <a:ext cx="188" cy="392"/>
            </a:xfrm>
            <a:custGeom>
              <a:avLst/>
              <a:gdLst>
                <a:gd name="T0" fmla="*/ 108 w 188"/>
                <a:gd name="T1" fmla="*/ 109 h 392"/>
                <a:gd name="T2" fmla="*/ 187 w 188"/>
                <a:gd name="T3" fmla="*/ 391 h 392"/>
                <a:gd name="T4" fmla="*/ 59 w 188"/>
                <a:gd name="T5" fmla="*/ 202 h 392"/>
                <a:gd name="T6" fmla="*/ 0 w 188"/>
                <a:gd name="T7" fmla="*/ 0 h 392"/>
                <a:gd name="T8" fmla="*/ 108 w 188"/>
                <a:gd name="T9" fmla="*/ 109 h 392"/>
                <a:gd name="T10" fmla="*/ 108 w 188"/>
                <a:gd name="T11" fmla="*/ 109 h 3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8"/>
                <a:gd name="T19" fmla="*/ 0 h 392"/>
                <a:gd name="T20" fmla="*/ 188 w 188"/>
                <a:gd name="T21" fmla="*/ 392 h 3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8" h="392">
                  <a:moveTo>
                    <a:pt x="108" y="109"/>
                  </a:moveTo>
                  <a:lnTo>
                    <a:pt x="187" y="391"/>
                  </a:lnTo>
                  <a:lnTo>
                    <a:pt x="59" y="202"/>
                  </a:lnTo>
                  <a:lnTo>
                    <a:pt x="0" y="0"/>
                  </a:lnTo>
                  <a:lnTo>
                    <a:pt x="108" y="109"/>
                  </a:lnTo>
                </a:path>
              </a:pathLst>
            </a:custGeom>
            <a:solidFill>
              <a:srgbClr val="00C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Freeform 12"/>
            <p:cNvSpPr>
              <a:spLocks/>
            </p:cNvSpPr>
            <p:nvPr/>
          </p:nvSpPr>
          <p:spPr bwMode="auto">
            <a:xfrm>
              <a:off x="1132" y="636"/>
              <a:ext cx="387" cy="390"/>
            </a:xfrm>
            <a:custGeom>
              <a:avLst/>
              <a:gdLst>
                <a:gd name="T0" fmla="*/ 315 w 387"/>
                <a:gd name="T1" fmla="*/ 0 h 390"/>
                <a:gd name="T2" fmla="*/ 386 w 387"/>
                <a:gd name="T3" fmla="*/ 273 h 390"/>
                <a:gd name="T4" fmla="*/ 84 w 387"/>
                <a:gd name="T5" fmla="*/ 389 h 390"/>
                <a:gd name="T6" fmla="*/ 0 w 387"/>
                <a:gd name="T7" fmla="*/ 108 h 390"/>
                <a:gd name="T8" fmla="*/ 315 w 387"/>
                <a:gd name="T9" fmla="*/ 0 h 390"/>
                <a:gd name="T10" fmla="*/ 315 w 387"/>
                <a:gd name="T11" fmla="*/ 0 h 3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7"/>
                <a:gd name="T19" fmla="*/ 0 h 390"/>
                <a:gd name="T20" fmla="*/ 387 w 387"/>
                <a:gd name="T21" fmla="*/ 390 h 3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7" h="390">
                  <a:moveTo>
                    <a:pt x="315" y="0"/>
                  </a:moveTo>
                  <a:lnTo>
                    <a:pt x="386" y="273"/>
                  </a:lnTo>
                  <a:lnTo>
                    <a:pt x="84" y="389"/>
                  </a:lnTo>
                  <a:lnTo>
                    <a:pt x="0" y="108"/>
                  </a:lnTo>
                  <a:lnTo>
                    <a:pt x="315" y="0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Freeform 13"/>
            <p:cNvSpPr>
              <a:spLocks/>
            </p:cNvSpPr>
            <p:nvPr/>
          </p:nvSpPr>
          <p:spPr bwMode="auto">
            <a:xfrm>
              <a:off x="1029" y="545"/>
              <a:ext cx="419" cy="203"/>
            </a:xfrm>
            <a:custGeom>
              <a:avLst/>
              <a:gdLst>
                <a:gd name="T0" fmla="*/ 418 w 419"/>
                <a:gd name="T1" fmla="*/ 91 h 203"/>
                <a:gd name="T2" fmla="*/ 105 w 419"/>
                <a:gd name="T3" fmla="*/ 202 h 203"/>
                <a:gd name="T4" fmla="*/ 0 w 419"/>
                <a:gd name="T5" fmla="*/ 89 h 203"/>
                <a:gd name="T6" fmla="*/ 281 w 419"/>
                <a:gd name="T7" fmla="*/ 0 h 203"/>
                <a:gd name="T8" fmla="*/ 418 w 419"/>
                <a:gd name="T9" fmla="*/ 91 h 203"/>
                <a:gd name="T10" fmla="*/ 418 w 419"/>
                <a:gd name="T11" fmla="*/ 91 h 20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19"/>
                <a:gd name="T19" fmla="*/ 0 h 203"/>
                <a:gd name="T20" fmla="*/ 419 w 419"/>
                <a:gd name="T21" fmla="*/ 203 h 20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19" h="203">
                  <a:moveTo>
                    <a:pt x="418" y="91"/>
                  </a:moveTo>
                  <a:lnTo>
                    <a:pt x="105" y="202"/>
                  </a:lnTo>
                  <a:lnTo>
                    <a:pt x="0" y="89"/>
                  </a:lnTo>
                  <a:lnTo>
                    <a:pt x="281" y="0"/>
                  </a:lnTo>
                  <a:lnTo>
                    <a:pt x="418" y="91"/>
                  </a:lnTo>
                </a:path>
              </a:pathLst>
            </a:custGeom>
            <a:gradFill rotWithShape="0">
              <a:gsLst>
                <a:gs pos="0">
                  <a:srgbClr val="80FF80"/>
                </a:gs>
                <a:gs pos="100000">
                  <a:srgbClr val="00C2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Freeform 14"/>
            <p:cNvSpPr>
              <a:spLocks/>
            </p:cNvSpPr>
            <p:nvPr/>
          </p:nvSpPr>
          <p:spPr bwMode="auto">
            <a:xfrm>
              <a:off x="687" y="1405"/>
              <a:ext cx="354" cy="154"/>
            </a:xfrm>
            <a:custGeom>
              <a:avLst/>
              <a:gdLst>
                <a:gd name="T0" fmla="*/ 86 w 354"/>
                <a:gd name="T1" fmla="*/ 0 h 154"/>
                <a:gd name="T2" fmla="*/ 353 w 354"/>
                <a:gd name="T3" fmla="*/ 15 h 154"/>
                <a:gd name="T4" fmla="*/ 353 w 354"/>
                <a:gd name="T5" fmla="*/ 153 h 154"/>
                <a:gd name="T6" fmla="*/ 0 w 354"/>
                <a:gd name="T7" fmla="*/ 137 h 154"/>
                <a:gd name="T8" fmla="*/ 86 w 354"/>
                <a:gd name="T9" fmla="*/ 0 h 154"/>
                <a:gd name="T10" fmla="*/ 86 w 354"/>
                <a:gd name="T11" fmla="*/ 0 h 1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"/>
                <a:gd name="T19" fmla="*/ 0 h 154"/>
                <a:gd name="T20" fmla="*/ 354 w 354"/>
                <a:gd name="T21" fmla="*/ 154 h 15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" h="154">
                  <a:moveTo>
                    <a:pt x="86" y="0"/>
                  </a:moveTo>
                  <a:lnTo>
                    <a:pt x="353" y="15"/>
                  </a:lnTo>
                  <a:lnTo>
                    <a:pt x="353" y="153"/>
                  </a:lnTo>
                  <a:lnTo>
                    <a:pt x="0" y="137"/>
                  </a:lnTo>
                  <a:lnTo>
                    <a:pt x="8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Freeform 15"/>
            <p:cNvSpPr>
              <a:spLocks/>
            </p:cNvSpPr>
            <p:nvPr/>
          </p:nvSpPr>
          <p:spPr bwMode="auto">
            <a:xfrm>
              <a:off x="1007" y="1070"/>
              <a:ext cx="112" cy="294"/>
            </a:xfrm>
            <a:custGeom>
              <a:avLst/>
              <a:gdLst>
                <a:gd name="T0" fmla="*/ 59 w 112"/>
                <a:gd name="T1" fmla="*/ 76 h 294"/>
                <a:gd name="T2" fmla="*/ 0 w 112"/>
                <a:gd name="T3" fmla="*/ 293 h 294"/>
                <a:gd name="T4" fmla="*/ 59 w 112"/>
                <a:gd name="T5" fmla="*/ 168 h 294"/>
                <a:gd name="T6" fmla="*/ 111 w 112"/>
                <a:gd name="T7" fmla="*/ 0 h 294"/>
                <a:gd name="T8" fmla="*/ 59 w 112"/>
                <a:gd name="T9" fmla="*/ 76 h 294"/>
                <a:gd name="T10" fmla="*/ 59 w 112"/>
                <a:gd name="T11" fmla="*/ 76 h 2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294"/>
                <a:gd name="T20" fmla="*/ 112 w 112"/>
                <a:gd name="T21" fmla="*/ 294 h 2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294">
                  <a:moveTo>
                    <a:pt x="59" y="76"/>
                  </a:moveTo>
                  <a:lnTo>
                    <a:pt x="0" y="293"/>
                  </a:lnTo>
                  <a:lnTo>
                    <a:pt x="59" y="168"/>
                  </a:lnTo>
                  <a:lnTo>
                    <a:pt x="111" y="0"/>
                  </a:lnTo>
                  <a:lnTo>
                    <a:pt x="59" y="76"/>
                  </a:lnTo>
                </a:path>
              </a:pathLst>
            </a:custGeom>
            <a:solidFill>
              <a:srgbClr val="81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Freeform 16"/>
            <p:cNvSpPr>
              <a:spLocks/>
            </p:cNvSpPr>
            <p:nvPr/>
          </p:nvSpPr>
          <p:spPr bwMode="auto">
            <a:xfrm>
              <a:off x="803" y="1008"/>
              <a:ext cx="316" cy="137"/>
            </a:xfrm>
            <a:custGeom>
              <a:avLst/>
              <a:gdLst>
                <a:gd name="T0" fmla="*/ 0 w 316"/>
                <a:gd name="T1" fmla="*/ 62 h 137"/>
                <a:gd name="T2" fmla="*/ 265 w 316"/>
                <a:gd name="T3" fmla="*/ 136 h 137"/>
                <a:gd name="T4" fmla="*/ 315 w 316"/>
                <a:gd name="T5" fmla="*/ 62 h 137"/>
                <a:gd name="T6" fmla="*/ 99 w 316"/>
                <a:gd name="T7" fmla="*/ 0 h 137"/>
                <a:gd name="T8" fmla="*/ 0 w 316"/>
                <a:gd name="T9" fmla="*/ 62 h 137"/>
                <a:gd name="T10" fmla="*/ 0 w 316"/>
                <a:gd name="T11" fmla="*/ 62 h 1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6"/>
                <a:gd name="T19" fmla="*/ 0 h 137"/>
                <a:gd name="T20" fmla="*/ 316 w 316"/>
                <a:gd name="T21" fmla="*/ 137 h 1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6" h="137">
                  <a:moveTo>
                    <a:pt x="0" y="62"/>
                  </a:moveTo>
                  <a:lnTo>
                    <a:pt x="265" y="136"/>
                  </a:lnTo>
                  <a:lnTo>
                    <a:pt x="315" y="62"/>
                  </a:lnTo>
                  <a:lnTo>
                    <a:pt x="99" y="0"/>
                  </a:lnTo>
                  <a:lnTo>
                    <a:pt x="0" y="62"/>
                  </a:lnTo>
                </a:path>
              </a:pathLst>
            </a:custGeom>
            <a:gradFill rotWithShape="0">
              <a:gsLst>
                <a:gs pos="0">
                  <a:srgbClr val="FF40A0"/>
                </a:gs>
                <a:gs pos="100000">
                  <a:srgbClr val="81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Freeform 17"/>
            <p:cNvSpPr>
              <a:spLocks/>
            </p:cNvSpPr>
            <p:nvPr/>
          </p:nvSpPr>
          <p:spPr bwMode="auto">
            <a:xfrm>
              <a:off x="740" y="1070"/>
              <a:ext cx="330" cy="296"/>
            </a:xfrm>
            <a:custGeom>
              <a:avLst/>
              <a:gdLst>
                <a:gd name="T0" fmla="*/ 0 w 330"/>
                <a:gd name="T1" fmla="*/ 222 h 296"/>
                <a:gd name="T2" fmla="*/ 267 w 330"/>
                <a:gd name="T3" fmla="*/ 295 h 296"/>
                <a:gd name="T4" fmla="*/ 329 w 330"/>
                <a:gd name="T5" fmla="*/ 73 h 296"/>
                <a:gd name="T6" fmla="*/ 63 w 330"/>
                <a:gd name="T7" fmla="*/ 0 h 296"/>
                <a:gd name="T8" fmla="*/ 0 w 330"/>
                <a:gd name="T9" fmla="*/ 222 h 2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0"/>
                <a:gd name="T16" fmla="*/ 0 h 296"/>
                <a:gd name="T17" fmla="*/ 330 w 330"/>
                <a:gd name="T18" fmla="*/ 296 h 2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0" h="296">
                  <a:moveTo>
                    <a:pt x="0" y="222"/>
                  </a:moveTo>
                  <a:lnTo>
                    <a:pt x="267" y="295"/>
                  </a:lnTo>
                  <a:lnTo>
                    <a:pt x="329" y="73"/>
                  </a:lnTo>
                  <a:lnTo>
                    <a:pt x="63" y="0"/>
                  </a:lnTo>
                  <a:lnTo>
                    <a:pt x="0" y="222"/>
                  </a:lnTo>
                </a:path>
              </a:pathLst>
            </a:custGeom>
            <a:solidFill>
              <a:srgbClr val="9F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699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2566988" y="396875"/>
            <a:ext cx="6330950" cy="1239838"/>
          </a:xfrm>
          <a:noFill/>
        </p:spPr>
        <p:txBody>
          <a:bodyPr lIns="0" tIns="0" rIns="0" bIns="0" anchor="b"/>
          <a:lstStyle/>
          <a:p>
            <a:pPr marL="0" indent="0" defTabSz="468313" eaLnBrk="1" hangingPunct="1">
              <a:spcBef>
                <a:spcPct val="0"/>
              </a:spcBef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4300" b="1" smtClean="0">
                <a:solidFill>
                  <a:srgbClr val="FFFF00"/>
                </a:solidFill>
              </a:rPr>
              <a:t>SOLUBILITY EXAMPLES</a:t>
            </a:r>
            <a:endParaRPr lang="en-US" smtClean="0"/>
          </a:p>
        </p:txBody>
      </p:sp>
      <p:sp>
        <p:nvSpPr>
          <p:cNvPr id="29700" name="Text Box 19"/>
          <p:cNvSpPr txBox="1">
            <a:spLocks noChangeArrowheads="1"/>
          </p:cNvSpPr>
          <p:nvPr/>
        </p:nvSpPr>
        <p:spPr bwMode="auto">
          <a:xfrm>
            <a:off x="895350" y="2052638"/>
            <a:ext cx="8113713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Will it still be saturated? @ 50 C:</a:t>
            </a:r>
          </a:p>
          <a:p>
            <a:pPr eaLnBrk="1" hangingPunct="1">
              <a:buClr>
                <a:srgbClr val="FFFF00"/>
              </a:buClr>
              <a:buSzPct val="46000"/>
              <a:buFont typeface="Monotype Sorts" pitchFamily="1" charset="2"/>
              <a:buNone/>
            </a:pPr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6580" name="Text Box 20"/>
          <p:cNvSpPr txBox="1">
            <a:spLocks noChangeArrowheads="1"/>
          </p:cNvSpPr>
          <p:nvPr/>
        </p:nvSpPr>
        <p:spPr bwMode="auto">
          <a:xfrm>
            <a:off x="1301750" y="3981450"/>
            <a:ext cx="10795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7.5g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-----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100g</a:t>
            </a:r>
          </a:p>
        </p:txBody>
      </p:sp>
      <p:sp>
        <p:nvSpPr>
          <p:cNvPr id="66581" name="Text Box 21"/>
          <p:cNvSpPr txBox="1">
            <a:spLocks noChangeArrowheads="1"/>
          </p:cNvSpPr>
          <p:nvPr/>
        </p:nvSpPr>
        <p:spPr bwMode="auto">
          <a:xfrm>
            <a:off x="2286000" y="4572000"/>
            <a:ext cx="4222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66582" name="Text Box 22"/>
          <p:cNvSpPr txBox="1">
            <a:spLocks noChangeArrowheads="1"/>
          </p:cNvSpPr>
          <p:nvPr/>
        </p:nvSpPr>
        <p:spPr bwMode="auto">
          <a:xfrm>
            <a:off x="2701925" y="4033838"/>
            <a:ext cx="10795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  X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-----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200g</a:t>
            </a:r>
          </a:p>
        </p:txBody>
      </p:sp>
      <p:sp>
        <p:nvSpPr>
          <p:cNvPr id="66583" name="Text Box 23"/>
          <p:cNvSpPr txBox="1">
            <a:spLocks noChangeArrowheads="1"/>
          </p:cNvSpPr>
          <p:nvPr/>
        </p:nvSpPr>
        <p:spPr bwMode="auto">
          <a:xfrm>
            <a:off x="4279900" y="4114800"/>
            <a:ext cx="4310063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X=15g to prepare a saturated solution @ 50 C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6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80" grpId="0"/>
      <p:bldP spid="66581" grpId="0"/>
      <p:bldP spid="66582" grpId="0"/>
      <p:bldP spid="6658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411163" y="554038"/>
            <a:ext cx="8229600" cy="5891212"/>
            <a:chOff x="285" y="395"/>
            <a:chExt cx="5702" cy="4206"/>
          </a:xfrm>
        </p:grpSpPr>
        <p:sp>
          <p:nvSpPr>
            <p:cNvPr id="30729" name="AutoShape 3"/>
            <p:cNvSpPr>
              <a:spLocks noChangeArrowheads="1"/>
            </p:cNvSpPr>
            <p:nvPr/>
          </p:nvSpPr>
          <p:spPr bwMode="auto">
            <a:xfrm flipV="1">
              <a:off x="458" y="1194"/>
              <a:ext cx="5527" cy="3407"/>
            </a:xfrm>
            <a:prstGeom prst="roundRect">
              <a:avLst>
                <a:gd name="adj" fmla="val 0"/>
              </a:avLst>
            </a:prstGeom>
            <a:gradFill rotWithShape="0">
              <a:gsLst>
                <a:gs pos="0">
                  <a:srgbClr val="0000FF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0" name="Freeform 4"/>
            <p:cNvSpPr>
              <a:spLocks/>
            </p:cNvSpPr>
            <p:nvPr/>
          </p:nvSpPr>
          <p:spPr bwMode="auto">
            <a:xfrm>
              <a:off x="345" y="846"/>
              <a:ext cx="599" cy="373"/>
            </a:xfrm>
            <a:custGeom>
              <a:avLst/>
              <a:gdLst>
                <a:gd name="T0" fmla="*/ 216 w 599"/>
                <a:gd name="T1" fmla="*/ 0 h 373"/>
                <a:gd name="T2" fmla="*/ 0 w 599"/>
                <a:gd name="T3" fmla="*/ 170 h 373"/>
                <a:gd name="T4" fmla="*/ 335 w 599"/>
                <a:gd name="T5" fmla="*/ 372 h 373"/>
                <a:gd name="T6" fmla="*/ 598 w 599"/>
                <a:gd name="T7" fmla="*/ 152 h 373"/>
                <a:gd name="T8" fmla="*/ 216 w 599"/>
                <a:gd name="T9" fmla="*/ 0 h 373"/>
                <a:gd name="T10" fmla="*/ 216 w 599"/>
                <a:gd name="T11" fmla="*/ 0 h 3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9"/>
                <a:gd name="T19" fmla="*/ 0 h 373"/>
                <a:gd name="T20" fmla="*/ 599 w 599"/>
                <a:gd name="T21" fmla="*/ 373 h 3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9" h="373">
                  <a:moveTo>
                    <a:pt x="216" y="0"/>
                  </a:moveTo>
                  <a:lnTo>
                    <a:pt x="0" y="170"/>
                  </a:lnTo>
                  <a:lnTo>
                    <a:pt x="335" y="372"/>
                  </a:lnTo>
                  <a:lnTo>
                    <a:pt x="598" y="152"/>
                  </a:lnTo>
                  <a:lnTo>
                    <a:pt x="21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1" name="Freeform 5"/>
            <p:cNvSpPr>
              <a:spLocks/>
            </p:cNvSpPr>
            <p:nvPr/>
          </p:nvSpPr>
          <p:spPr bwMode="auto">
            <a:xfrm>
              <a:off x="1099" y="982"/>
              <a:ext cx="475" cy="296"/>
            </a:xfrm>
            <a:custGeom>
              <a:avLst/>
              <a:gdLst>
                <a:gd name="T0" fmla="*/ 332 w 475"/>
                <a:gd name="T1" fmla="*/ 0 h 296"/>
                <a:gd name="T2" fmla="*/ 0 w 475"/>
                <a:gd name="T3" fmla="*/ 71 h 296"/>
                <a:gd name="T4" fmla="*/ 92 w 475"/>
                <a:gd name="T5" fmla="*/ 295 h 296"/>
                <a:gd name="T6" fmla="*/ 474 w 475"/>
                <a:gd name="T7" fmla="*/ 200 h 296"/>
                <a:gd name="T8" fmla="*/ 332 w 475"/>
                <a:gd name="T9" fmla="*/ 0 h 296"/>
                <a:gd name="T10" fmla="*/ 332 w 475"/>
                <a:gd name="T11" fmla="*/ 0 h 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"/>
                <a:gd name="T19" fmla="*/ 0 h 296"/>
                <a:gd name="T20" fmla="*/ 475 w 475"/>
                <a:gd name="T21" fmla="*/ 296 h 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" h="296">
                  <a:moveTo>
                    <a:pt x="332" y="0"/>
                  </a:moveTo>
                  <a:lnTo>
                    <a:pt x="0" y="71"/>
                  </a:lnTo>
                  <a:lnTo>
                    <a:pt x="92" y="295"/>
                  </a:lnTo>
                  <a:lnTo>
                    <a:pt x="474" y="200"/>
                  </a:lnTo>
                  <a:lnTo>
                    <a:pt x="332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2" name="Line 6"/>
            <p:cNvSpPr>
              <a:spLocks noChangeShapeType="1"/>
            </p:cNvSpPr>
            <p:nvPr/>
          </p:nvSpPr>
          <p:spPr bwMode="auto">
            <a:xfrm flipH="1">
              <a:off x="466" y="1194"/>
              <a:ext cx="5521" cy="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3" name="Line 7"/>
            <p:cNvSpPr>
              <a:spLocks noChangeShapeType="1"/>
            </p:cNvSpPr>
            <p:nvPr/>
          </p:nvSpPr>
          <p:spPr bwMode="auto">
            <a:xfrm flipH="1" flipV="1">
              <a:off x="464" y="1204"/>
              <a:ext cx="1" cy="338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Freeform 8"/>
            <p:cNvSpPr>
              <a:spLocks/>
            </p:cNvSpPr>
            <p:nvPr/>
          </p:nvSpPr>
          <p:spPr bwMode="auto">
            <a:xfrm>
              <a:off x="609" y="558"/>
              <a:ext cx="286" cy="410"/>
            </a:xfrm>
            <a:custGeom>
              <a:avLst/>
              <a:gdLst>
                <a:gd name="T0" fmla="*/ 145 w 286"/>
                <a:gd name="T1" fmla="*/ 111 h 410"/>
                <a:gd name="T2" fmla="*/ 0 w 286"/>
                <a:gd name="T3" fmla="*/ 409 h 410"/>
                <a:gd name="T4" fmla="*/ 178 w 286"/>
                <a:gd name="T5" fmla="*/ 229 h 410"/>
                <a:gd name="T6" fmla="*/ 285 w 286"/>
                <a:gd name="T7" fmla="*/ 0 h 410"/>
                <a:gd name="T8" fmla="*/ 145 w 286"/>
                <a:gd name="T9" fmla="*/ 111 h 410"/>
                <a:gd name="T10" fmla="*/ 145 w 286"/>
                <a:gd name="T11" fmla="*/ 111 h 4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6"/>
                <a:gd name="T19" fmla="*/ 0 h 410"/>
                <a:gd name="T20" fmla="*/ 286 w 286"/>
                <a:gd name="T21" fmla="*/ 410 h 4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6" h="410">
                  <a:moveTo>
                    <a:pt x="145" y="111"/>
                  </a:moveTo>
                  <a:lnTo>
                    <a:pt x="0" y="409"/>
                  </a:lnTo>
                  <a:lnTo>
                    <a:pt x="178" y="229"/>
                  </a:lnTo>
                  <a:lnTo>
                    <a:pt x="285" y="0"/>
                  </a:lnTo>
                  <a:lnTo>
                    <a:pt x="145" y="111"/>
                  </a:lnTo>
                </a:path>
              </a:pathLst>
            </a:custGeom>
            <a:solidFill>
              <a:srgbClr val="818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5" name="Freeform 9"/>
            <p:cNvSpPr>
              <a:spLocks/>
            </p:cNvSpPr>
            <p:nvPr/>
          </p:nvSpPr>
          <p:spPr bwMode="auto">
            <a:xfrm>
              <a:off x="285" y="476"/>
              <a:ext cx="471" cy="495"/>
            </a:xfrm>
            <a:custGeom>
              <a:avLst/>
              <a:gdLst>
                <a:gd name="T0" fmla="*/ 139 w 471"/>
                <a:gd name="T1" fmla="*/ 0 h 495"/>
                <a:gd name="T2" fmla="*/ 0 w 471"/>
                <a:gd name="T3" fmla="*/ 303 h 495"/>
                <a:gd name="T4" fmla="*/ 324 w 471"/>
                <a:gd name="T5" fmla="*/ 494 h 495"/>
                <a:gd name="T6" fmla="*/ 470 w 471"/>
                <a:gd name="T7" fmla="*/ 193 h 495"/>
                <a:gd name="T8" fmla="*/ 139 w 471"/>
                <a:gd name="T9" fmla="*/ 0 h 495"/>
                <a:gd name="T10" fmla="*/ 139 w 471"/>
                <a:gd name="T11" fmla="*/ 0 h 49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1"/>
                <a:gd name="T19" fmla="*/ 0 h 495"/>
                <a:gd name="T20" fmla="*/ 471 w 471"/>
                <a:gd name="T21" fmla="*/ 495 h 49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1" h="495">
                  <a:moveTo>
                    <a:pt x="139" y="0"/>
                  </a:moveTo>
                  <a:lnTo>
                    <a:pt x="0" y="303"/>
                  </a:lnTo>
                  <a:lnTo>
                    <a:pt x="324" y="494"/>
                  </a:lnTo>
                  <a:lnTo>
                    <a:pt x="470" y="193"/>
                  </a:lnTo>
                  <a:lnTo>
                    <a:pt x="139" y="0"/>
                  </a:lnTo>
                </a:path>
              </a:pathLst>
            </a:custGeom>
            <a:solidFill>
              <a:srgbClr val="BF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6" name="Freeform 10"/>
            <p:cNvSpPr>
              <a:spLocks/>
            </p:cNvSpPr>
            <p:nvPr/>
          </p:nvSpPr>
          <p:spPr bwMode="auto">
            <a:xfrm>
              <a:off x="424" y="395"/>
              <a:ext cx="472" cy="275"/>
            </a:xfrm>
            <a:custGeom>
              <a:avLst/>
              <a:gdLst>
                <a:gd name="T0" fmla="*/ 0 w 472"/>
                <a:gd name="T1" fmla="*/ 81 h 275"/>
                <a:gd name="T2" fmla="*/ 331 w 472"/>
                <a:gd name="T3" fmla="*/ 274 h 275"/>
                <a:gd name="T4" fmla="*/ 471 w 472"/>
                <a:gd name="T5" fmla="*/ 163 h 275"/>
                <a:gd name="T6" fmla="*/ 173 w 472"/>
                <a:gd name="T7" fmla="*/ 0 h 275"/>
                <a:gd name="T8" fmla="*/ 0 w 472"/>
                <a:gd name="T9" fmla="*/ 81 h 275"/>
                <a:gd name="T10" fmla="*/ 0 w 472"/>
                <a:gd name="T11" fmla="*/ 81 h 2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2"/>
                <a:gd name="T19" fmla="*/ 0 h 275"/>
                <a:gd name="T20" fmla="*/ 472 w 472"/>
                <a:gd name="T21" fmla="*/ 275 h 2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2" h="275">
                  <a:moveTo>
                    <a:pt x="0" y="81"/>
                  </a:moveTo>
                  <a:lnTo>
                    <a:pt x="331" y="274"/>
                  </a:lnTo>
                  <a:lnTo>
                    <a:pt x="471" y="163"/>
                  </a:lnTo>
                  <a:lnTo>
                    <a:pt x="173" y="0"/>
                  </a:lnTo>
                  <a:lnTo>
                    <a:pt x="0" y="81"/>
                  </a:lnTo>
                </a:path>
              </a:pathLst>
            </a:custGeom>
            <a:gradFill rotWithShape="0">
              <a:gsLst>
                <a:gs pos="0">
                  <a:srgbClr val="FFFF00"/>
                </a:gs>
                <a:gs pos="100000">
                  <a:srgbClr val="8181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7" name="Freeform 11"/>
            <p:cNvSpPr>
              <a:spLocks/>
            </p:cNvSpPr>
            <p:nvPr/>
          </p:nvSpPr>
          <p:spPr bwMode="auto">
            <a:xfrm>
              <a:off x="1029" y="634"/>
              <a:ext cx="188" cy="392"/>
            </a:xfrm>
            <a:custGeom>
              <a:avLst/>
              <a:gdLst>
                <a:gd name="T0" fmla="*/ 108 w 188"/>
                <a:gd name="T1" fmla="*/ 109 h 392"/>
                <a:gd name="T2" fmla="*/ 187 w 188"/>
                <a:gd name="T3" fmla="*/ 391 h 392"/>
                <a:gd name="T4" fmla="*/ 59 w 188"/>
                <a:gd name="T5" fmla="*/ 202 h 392"/>
                <a:gd name="T6" fmla="*/ 0 w 188"/>
                <a:gd name="T7" fmla="*/ 0 h 392"/>
                <a:gd name="T8" fmla="*/ 108 w 188"/>
                <a:gd name="T9" fmla="*/ 109 h 392"/>
                <a:gd name="T10" fmla="*/ 108 w 188"/>
                <a:gd name="T11" fmla="*/ 109 h 3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8"/>
                <a:gd name="T19" fmla="*/ 0 h 392"/>
                <a:gd name="T20" fmla="*/ 188 w 188"/>
                <a:gd name="T21" fmla="*/ 392 h 3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8" h="392">
                  <a:moveTo>
                    <a:pt x="108" y="109"/>
                  </a:moveTo>
                  <a:lnTo>
                    <a:pt x="187" y="391"/>
                  </a:lnTo>
                  <a:lnTo>
                    <a:pt x="59" y="202"/>
                  </a:lnTo>
                  <a:lnTo>
                    <a:pt x="0" y="0"/>
                  </a:lnTo>
                  <a:lnTo>
                    <a:pt x="108" y="109"/>
                  </a:lnTo>
                </a:path>
              </a:pathLst>
            </a:custGeom>
            <a:solidFill>
              <a:srgbClr val="00C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8" name="Freeform 12"/>
            <p:cNvSpPr>
              <a:spLocks/>
            </p:cNvSpPr>
            <p:nvPr/>
          </p:nvSpPr>
          <p:spPr bwMode="auto">
            <a:xfrm>
              <a:off x="1132" y="636"/>
              <a:ext cx="387" cy="390"/>
            </a:xfrm>
            <a:custGeom>
              <a:avLst/>
              <a:gdLst>
                <a:gd name="T0" fmla="*/ 315 w 387"/>
                <a:gd name="T1" fmla="*/ 0 h 390"/>
                <a:gd name="T2" fmla="*/ 386 w 387"/>
                <a:gd name="T3" fmla="*/ 273 h 390"/>
                <a:gd name="T4" fmla="*/ 84 w 387"/>
                <a:gd name="T5" fmla="*/ 389 h 390"/>
                <a:gd name="T6" fmla="*/ 0 w 387"/>
                <a:gd name="T7" fmla="*/ 108 h 390"/>
                <a:gd name="T8" fmla="*/ 315 w 387"/>
                <a:gd name="T9" fmla="*/ 0 h 390"/>
                <a:gd name="T10" fmla="*/ 315 w 387"/>
                <a:gd name="T11" fmla="*/ 0 h 3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7"/>
                <a:gd name="T19" fmla="*/ 0 h 390"/>
                <a:gd name="T20" fmla="*/ 387 w 387"/>
                <a:gd name="T21" fmla="*/ 390 h 3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7" h="390">
                  <a:moveTo>
                    <a:pt x="315" y="0"/>
                  </a:moveTo>
                  <a:lnTo>
                    <a:pt x="386" y="273"/>
                  </a:lnTo>
                  <a:lnTo>
                    <a:pt x="84" y="389"/>
                  </a:lnTo>
                  <a:lnTo>
                    <a:pt x="0" y="108"/>
                  </a:lnTo>
                  <a:lnTo>
                    <a:pt x="315" y="0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9" name="Freeform 13"/>
            <p:cNvSpPr>
              <a:spLocks/>
            </p:cNvSpPr>
            <p:nvPr/>
          </p:nvSpPr>
          <p:spPr bwMode="auto">
            <a:xfrm>
              <a:off x="1029" y="545"/>
              <a:ext cx="419" cy="203"/>
            </a:xfrm>
            <a:custGeom>
              <a:avLst/>
              <a:gdLst>
                <a:gd name="T0" fmla="*/ 418 w 419"/>
                <a:gd name="T1" fmla="*/ 91 h 203"/>
                <a:gd name="T2" fmla="*/ 105 w 419"/>
                <a:gd name="T3" fmla="*/ 202 h 203"/>
                <a:gd name="T4" fmla="*/ 0 w 419"/>
                <a:gd name="T5" fmla="*/ 89 h 203"/>
                <a:gd name="T6" fmla="*/ 281 w 419"/>
                <a:gd name="T7" fmla="*/ 0 h 203"/>
                <a:gd name="T8" fmla="*/ 418 w 419"/>
                <a:gd name="T9" fmla="*/ 91 h 203"/>
                <a:gd name="T10" fmla="*/ 418 w 419"/>
                <a:gd name="T11" fmla="*/ 91 h 20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19"/>
                <a:gd name="T19" fmla="*/ 0 h 203"/>
                <a:gd name="T20" fmla="*/ 419 w 419"/>
                <a:gd name="T21" fmla="*/ 203 h 20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19" h="203">
                  <a:moveTo>
                    <a:pt x="418" y="91"/>
                  </a:moveTo>
                  <a:lnTo>
                    <a:pt x="105" y="202"/>
                  </a:lnTo>
                  <a:lnTo>
                    <a:pt x="0" y="89"/>
                  </a:lnTo>
                  <a:lnTo>
                    <a:pt x="281" y="0"/>
                  </a:lnTo>
                  <a:lnTo>
                    <a:pt x="418" y="91"/>
                  </a:lnTo>
                </a:path>
              </a:pathLst>
            </a:custGeom>
            <a:gradFill rotWithShape="0">
              <a:gsLst>
                <a:gs pos="0">
                  <a:srgbClr val="80FF80"/>
                </a:gs>
                <a:gs pos="100000">
                  <a:srgbClr val="00C2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0" name="Freeform 14"/>
            <p:cNvSpPr>
              <a:spLocks/>
            </p:cNvSpPr>
            <p:nvPr/>
          </p:nvSpPr>
          <p:spPr bwMode="auto">
            <a:xfrm>
              <a:off x="687" y="1405"/>
              <a:ext cx="354" cy="154"/>
            </a:xfrm>
            <a:custGeom>
              <a:avLst/>
              <a:gdLst>
                <a:gd name="T0" fmla="*/ 86 w 354"/>
                <a:gd name="T1" fmla="*/ 0 h 154"/>
                <a:gd name="T2" fmla="*/ 353 w 354"/>
                <a:gd name="T3" fmla="*/ 15 h 154"/>
                <a:gd name="T4" fmla="*/ 353 w 354"/>
                <a:gd name="T5" fmla="*/ 153 h 154"/>
                <a:gd name="T6" fmla="*/ 0 w 354"/>
                <a:gd name="T7" fmla="*/ 137 h 154"/>
                <a:gd name="T8" fmla="*/ 86 w 354"/>
                <a:gd name="T9" fmla="*/ 0 h 154"/>
                <a:gd name="T10" fmla="*/ 86 w 354"/>
                <a:gd name="T11" fmla="*/ 0 h 1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"/>
                <a:gd name="T19" fmla="*/ 0 h 154"/>
                <a:gd name="T20" fmla="*/ 354 w 354"/>
                <a:gd name="T21" fmla="*/ 154 h 15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" h="154">
                  <a:moveTo>
                    <a:pt x="86" y="0"/>
                  </a:moveTo>
                  <a:lnTo>
                    <a:pt x="353" y="15"/>
                  </a:lnTo>
                  <a:lnTo>
                    <a:pt x="353" y="153"/>
                  </a:lnTo>
                  <a:lnTo>
                    <a:pt x="0" y="137"/>
                  </a:lnTo>
                  <a:lnTo>
                    <a:pt x="8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1" name="Freeform 15"/>
            <p:cNvSpPr>
              <a:spLocks/>
            </p:cNvSpPr>
            <p:nvPr/>
          </p:nvSpPr>
          <p:spPr bwMode="auto">
            <a:xfrm>
              <a:off x="1007" y="1070"/>
              <a:ext cx="112" cy="294"/>
            </a:xfrm>
            <a:custGeom>
              <a:avLst/>
              <a:gdLst>
                <a:gd name="T0" fmla="*/ 59 w 112"/>
                <a:gd name="T1" fmla="*/ 76 h 294"/>
                <a:gd name="T2" fmla="*/ 0 w 112"/>
                <a:gd name="T3" fmla="*/ 293 h 294"/>
                <a:gd name="T4" fmla="*/ 59 w 112"/>
                <a:gd name="T5" fmla="*/ 168 h 294"/>
                <a:gd name="T6" fmla="*/ 111 w 112"/>
                <a:gd name="T7" fmla="*/ 0 h 294"/>
                <a:gd name="T8" fmla="*/ 59 w 112"/>
                <a:gd name="T9" fmla="*/ 76 h 294"/>
                <a:gd name="T10" fmla="*/ 59 w 112"/>
                <a:gd name="T11" fmla="*/ 76 h 2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294"/>
                <a:gd name="T20" fmla="*/ 112 w 112"/>
                <a:gd name="T21" fmla="*/ 294 h 2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294">
                  <a:moveTo>
                    <a:pt x="59" y="76"/>
                  </a:moveTo>
                  <a:lnTo>
                    <a:pt x="0" y="293"/>
                  </a:lnTo>
                  <a:lnTo>
                    <a:pt x="59" y="168"/>
                  </a:lnTo>
                  <a:lnTo>
                    <a:pt x="111" y="0"/>
                  </a:lnTo>
                  <a:lnTo>
                    <a:pt x="59" y="76"/>
                  </a:lnTo>
                </a:path>
              </a:pathLst>
            </a:custGeom>
            <a:solidFill>
              <a:srgbClr val="81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2" name="Freeform 16"/>
            <p:cNvSpPr>
              <a:spLocks/>
            </p:cNvSpPr>
            <p:nvPr/>
          </p:nvSpPr>
          <p:spPr bwMode="auto">
            <a:xfrm>
              <a:off x="803" y="1008"/>
              <a:ext cx="316" cy="137"/>
            </a:xfrm>
            <a:custGeom>
              <a:avLst/>
              <a:gdLst>
                <a:gd name="T0" fmla="*/ 0 w 316"/>
                <a:gd name="T1" fmla="*/ 62 h 137"/>
                <a:gd name="T2" fmla="*/ 265 w 316"/>
                <a:gd name="T3" fmla="*/ 136 h 137"/>
                <a:gd name="T4" fmla="*/ 315 w 316"/>
                <a:gd name="T5" fmla="*/ 62 h 137"/>
                <a:gd name="T6" fmla="*/ 99 w 316"/>
                <a:gd name="T7" fmla="*/ 0 h 137"/>
                <a:gd name="T8" fmla="*/ 0 w 316"/>
                <a:gd name="T9" fmla="*/ 62 h 137"/>
                <a:gd name="T10" fmla="*/ 0 w 316"/>
                <a:gd name="T11" fmla="*/ 62 h 1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6"/>
                <a:gd name="T19" fmla="*/ 0 h 137"/>
                <a:gd name="T20" fmla="*/ 316 w 316"/>
                <a:gd name="T21" fmla="*/ 137 h 1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6" h="137">
                  <a:moveTo>
                    <a:pt x="0" y="62"/>
                  </a:moveTo>
                  <a:lnTo>
                    <a:pt x="265" y="136"/>
                  </a:lnTo>
                  <a:lnTo>
                    <a:pt x="315" y="62"/>
                  </a:lnTo>
                  <a:lnTo>
                    <a:pt x="99" y="0"/>
                  </a:lnTo>
                  <a:lnTo>
                    <a:pt x="0" y="62"/>
                  </a:lnTo>
                </a:path>
              </a:pathLst>
            </a:custGeom>
            <a:gradFill rotWithShape="0">
              <a:gsLst>
                <a:gs pos="0">
                  <a:srgbClr val="FF40A0"/>
                </a:gs>
                <a:gs pos="100000">
                  <a:srgbClr val="81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3" name="Freeform 17"/>
            <p:cNvSpPr>
              <a:spLocks/>
            </p:cNvSpPr>
            <p:nvPr/>
          </p:nvSpPr>
          <p:spPr bwMode="auto">
            <a:xfrm>
              <a:off x="740" y="1070"/>
              <a:ext cx="330" cy="296"/>
            </a:xfrm>
            <a:custGeom>
              <a:avLst/>
              <a:gdLst>
                <a:gd name="T0" fmla="*/ 0 w 330"/>
                <a:gd name="T1" fmla="*/ 222 h 296"/>
                <a:gd name="T2" fmla="*/ 267 w 330"/>
                <a:gd name="T3" fmla="*/ 295 h 296"/>
                <a:gd name="T4" fmla="*/ 329 w 330"/>
                <a:gd name="T5" fmla="*/ 73 h 296"/>
                <a:gd name="T6" fmla="*/ 63 w 330"/>
                <a:gd name="T7" fmla="*/ 0 h 296"/>
                <a:gd name="T8" fmla="*/ 0 w 330"/>
                <a:gd name="T9" fmla="*/ 222 h 2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0"/>
                <a:gd name="T16" fmla="*/ 0 h 296"/>
                <a:gd name="T17" fmla="*/ 330 w 330"/>
                <a:gd name="T18" fmla="*/ 296 h 2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0" h="296">
                  <a:moveTo>
                    <a:pt x="0" y="222"/>
                  </a:moveTo>
                  <a:lnTo>
                    <a:pt x="267" y="295"/>
                  </a:lnTo>
                  <a:lnTo>
                    <a:pt x="329" y="73"/>
                  </a:lnTo>
                  <a:lnTo>
                    <a:pt x="63" y="0"/>
                  </a:lnTo>
                  <a:lnTo>
                    <a:pt x="0" y="222"/>
                  </a:lnTo>
                </a:path>
              </a:pathLst>
            </a:custGeom>
            <a:solidFill>
              <a:srgbClr val="9F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23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2566988" y="396875"/>
            <a:ext cx="6330950" cy="1239838"/>
          </a:xfrm>
          <a:noFill/>
        </p:spPr>
        <p:txBody>
          <a:bodyPr lIns="0" tIns="0" rIns="0" bIns="0" anchor="b"/>
          <a:lstStyle/>
          <a:p>
            <a:pPr marL="0" indent="0" defTabSz="468313" eaLnBrk="1" hangingPunct="1">
              <a:spcBef>
                <a:spcPct val="0"/>
              </a:spcBef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4300" b="1" smtClean="0">
                <a:solidFill>
                  <a:srgbClr val="FFFF00"/>
                </a:solidFill>
              </a:rPr>
              <a:t>SOLUBILITY EXAMPLES</a:t>
            </a:r>
            <a:endParaRPr lang="en-US" smtClean="0"/>
          </a:p>
        </p:txBody>
      </p:sp>
      <p:sp>
        <p:nvSpPr>
          <p:cNvPr id="30724" name="Text Box 19"/>
          <p:cNvSpPr txBox="1">
            <a:spLocks noChangeArrowheads="1"/>
          </p:cNvSpPr>
          <p:nvPr/>
        </p:nvSpPr>
        <p:spPr bwMode="auto">
          <a:xfrm>
            <a:off x="895350" y="2052638"/>
            <a:ext cx="8113713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Will it still be saturated? Now cool it to 20 C:</a:t>
            </a:r>
          </a:p>
          <a:p>
            <a:pPr eaLnBrk="1" hangingPunct="1">
              <a:buClr>
                <a:srgbClr val="FFFF00"/>
              </a:buClr>
              <a:buSzPct val="46000"/>
              <a:buFont typeface="Monotype Sorts" pitchFamily="1" charset="2"/>
              <a:buNone/>
            </a:pPr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8628" name="Text Box 20"/>
          <p:cNvSpPr txBox="1">
            <a:spLocks noChangeArrowheads="1"/>
          </p:cNvSpPr>
          <p:nvPr/>
        </p:nvSpPr>
        <p:spPr bwMode="auto">
          <a:xfrm>
            <a:off x="1301750" y="3981450"/>
            <a:ext cx="10795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  5g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-----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100g</a:t>
            </a:r>
          </a:p>
        </p:txBody>
      </p:sp>
      <p:sp>
        <p:nvSpPr>
          <p:cNvPr id="68629" name="Text Box 21"/>
          <p:cNvSpPr txBox="1">
            <a:spLocks noChangeArrowheads="1"/>
          </p:cNvSpPr>
          <p:nvPr/>
        </p:nvSpPr>
        <p:spPr bwMode="auto">
          <a:xfrm>
            <a:off x="2286000" y="4572000"/>
            <a:ext cx="4222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68630" name="Text Box 22"/>
          <p:cNvSpPr txBox="1">
            <a:spLocks noChangeArrowheads="1"/>
          </p:cNvSpPr>
          <p:nvPr/>
        </p:nvSpPr>
        <p:spPr bwMode="auto">
          <a:xfrm>
            <a:off x="2701925" y="4033838"/>
            <a:ext cx="10795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  X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-----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200g</a:t>
            </a:r>
          </a:p>
        </p:txBody>
      </p:sp>
      <p:sp>
        <p:nvSpPr>
          <p:cNvPr id="68631" name="Text Box 23"/>
          <p:cNvSpPr txBox="1">
            <a:spLocks noChangeArrowheads="1"/>
          </p:cNvSpPr>
          <p:nvPr/>
        </p:nvSpPr>
        <p:spPr bwMode="auto">
          <a:xfrm>
            <a:off x="4279900" y="4114800"/>
            <a:ext cx="4310063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X=10g to prepare a saturated solution @ 20 C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8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8" grpId="0"/>
      <p:bldP spid="68629" grpId="0"/>
      <p:bldP spid="68630" grpId="0"/>
      <p:bldP spid="6863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411163" y="554038"/>
            <a:ext cx="8229600" cy="5891212"/>
            <a:chOff x="285" y="395"/>
            <a:chExt cx="5702" cy="4206"/>
          </a:xfrm>
        </p:grpSpPr>
        <p:sp>
          <p:nvSpPr>
            <p:cNvPr id="31753" name="AutoShape 3"/>
            <p:cNvSpPr>
              <a:spLocks noChangeArrowheads="1"/>
            </p:cNvSpPr>
            <p:nvPr/>
          </p:nvSpPr>
          <p:spPr bwMode="auto">
            <a:xfrm flipV="1">
              <a:off x="458" y="1194"/>
              <a:ext cx="5527" cy="3407"/>
            </a:xfrm>
            <a:prstGeom prst="roundRect">
              <a:avLst>
                <a:gd name="adj" fmla="val 0"/>
              </a:avLst>
            </a:prstGeom>
            <a:gradFill rotWithShape="0">
              <a:gsLst>
                <a:gs pos="0">
                  <a:srgbClr val="0000FF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4" name="Freeform 4"/>
            <p:cNvSpPr>
              <a:spLocks/>
            </p:cNvSpPr>
            <p:nvPr/>
          </p:nvSpPr>
          <p:spPr bwMode="auto">
            <a:xfrm>
              <a:off x="345" y="846"/>
              <a:ext cx="599" cy="373"/>
            </a:xfrm>
            <a:custGeom>
              <a:avLst/>
              <a:gdLst>
                <a:gd name="T0" fmla="*/ 216 w 599"/>
                <a:gd name="T1" fmla="*/ 0 h 373"/>
                <a:gd name="T2" fmla="*/ 0 w 599"/>
                <a:gd name="T3" fmla="*/ 170 h 373"/>
                <a:gd name="T4" fmla="*/ 335 w 599"/>
                <a:gd name="T5" fmla="*/ 372 h 373"/>
                <a:gd name="T6" fmla="*/ 598 w 599"/>
                <a:gd name="T7" fmla="*/ 152 h 373"/>
                <a:gd name="T8" fmla="*/ 216 w 599"/>
                <a:gd name="T9" fmla="*/ 0 h 373"/>
                <a:gd name="T10" fmla="*/ 216 w 599"/>
                <a:gd name="T11" fmla="*/ 0 h 3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9"/>
                <a:gd name="T19" fmla="*/ 0 h 373"/>
                <a:gd name="T20" fmla="*/ 599 w 599"/>
                <a:gd name="T21" fmla="*/ 373 h 3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9" h="373">
                  <a:moveTo>
                    <a:pt x="216" y="0"/>
                  </a:moveTo>
                  <a:lnTo>
                    <a:pt x="0" y="170"/>
                  </a:lnTo>
                  <a:lnTo>
                    <a:pt x="335" y="372"/>
                  </a:lnTo>
                  <a:lnTo>
                    <a:pt x="598" y="152"/>
                  </a:lnTo>
                  <a:lnTo>
                    <a:pt x="21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Freeform 5"/>
            <p:cNvSpPr>
              <a:spLocks/>
            </p:cNvSpPr>
            <p:nvPr/>
          </p:nvSpPr>
          <p:spPr bwMode="auto">
            <a:xfrm>
              <a:off x="1099" y="982"/>
              <a:ext cx="475" cy="296"/>
            </a:xfrm>
            <a:custGeom>
              <a:avLst/>
              <a:gdLst>
                <a:gd name="T0" fmla="*/ 332 w 475"/>
                <a:gd name="T1" fmla="*/ 0 h 296"/>
                <a:gd name="T2" fmla="*/ 0 w 475"/>
                <a:gd name="T3" fmla="*/ 71 h 296"/>
                <a:gd name="T4" fmla="*/ 92 w 475"/>
                <a:gd name="T5" fmla="*/ 295 h 296"/>
                <a:gd name="T6" fmla="*/ 474 w 475"/>
                <a:gd name="T7" fmla="*/ 200 h 296"/>
                <a:gd name="T8" fmla="*/ 332 w 475"/>
                <a:gd name="T9" fmla="*/ 0 h 296"/>
                <a:gd name="T10" fmla="*/ 332 w 475"/>
                <a:gd name="T11" fmla="*/ 0 h 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"/>
                <a:gd name="T19" fmla="*/ 0 h 296"/>
                <a:gd name="T20" fmla="*/ 475 w 475"/>
                <a:gd name="T21" fmla="*/ 296 h 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" h="296">
                  <a:moveTo>
                    <a:pt x="332" y="0"/>
                  </a:moveTo>
                  <a:lnTo>
                    <a:pt x="0" y="71"/>
                  </a:lnTo>
                  <a:lnTo>
                    <a:pt x="92" y="295"/>
                  </a:lnTo>
                  <a:lnTo>
                    <a:pt x="474" y="200"/>
                  </a:lnTo>
                  <a:lnTo>
                    <a:pt x="332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Line 6"/>
            <p:cNvSpPr>
              <a:spLocks noChangeShapeType="1"/>
            </p:cNvSpPr>
            <p:nvPr/>
          </p:nvSpPr>
          <p:spPr bwMode="auto">
            <a:xfrm flipH="1">
              <a:off x="466" y="1194"/>
              <a:ext cx="5521" cy="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Line 7"/>
            <p:cNvSpPr>
              <a:spLocks noChangeShapeType="1"/>
            </p:cNvSpPr>
            <p:nvPr/>
          </p:nvSpPr>
          <p:spPr bwMode="auto">
            <a:xfrm flipH="1" flipV="1">
              <a:off x="464" y="1204"/>
              <a:ext cx="1" cy="338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Freeform 8"/>
            <p:cNvSpPr>
              <a:spLocks/>
            </p:cNvSpPr>
            <p:nvPr/>
          </p:nvSpPr>
          <p:spPr bwMode="auto">
            <a:xfrm>
              <a:off x="609" y="558"/>
              <a:ext cx="286" cy="410"/>
            </a:xfrm>
            <a:custGeom>
              <a:avLst/>
              <a:gdLst>
                <a:gd name="T0" fmla="*/ 145 w 286"/>
                <a:gd name="T1" fmla="*/ 111 h 410"/>
                <a:gd name="T2" fmla="*/ 0 w 286"/>
                <a:gd name="T3" fmla="*/ 409 h 410"/>
                <a:gd name="T4" fmla="*/ 178 w 286"/>
                <a:gd name="T5" fmla="*/ 229 h 410"/>
                <a:gd name="T6" fmla="*/ 285 w 286"/>
                <a:gd name="T7" fmla="*/ 0 h 410"/>
                <a:gd name="T8" fmla="*/ 145 w 286"/>
                <a:gd name="T9" fmla="*/ 111 h 410"/>
                <a:gd name="T10" fmla="*/ 145 w 286"/>
                <a:gd name="T11" fmla="*/ 111 h 4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6"/>
                <a:gd name="T19" fmla="*/ 0 h 410"/>
                <a:gd name="T20" fmla="*/ 286 w 286"/>
                <a:gd name="T21" fmla="*/ 410 h 4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6" h="410">
                  <a:moveTo>
                    <a:pt x="145" y="111"/>
                  </a:moveTo>
                  <a:lnTo>
                    <a:pt x="0" y="409"/>
                  </a:lnTo>
                  <a:lnTo>
                    <a:pt x="178" y="229"/>
                  </a:lnTo>
                  <a:lnTo>
                    <a:pt x="285" y="0"/>
                  </a:lnTo>
                  <a:lnTo>
                    <a:pt x="145" y="111"/>
                  </a:lnTo>
                </a:path>
              </a:pathLst>
            </a:custGeom>
            <a:solidFill>
              <a:srgbClr val="818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9" name="Freeform 9"/>
            <p:cNvSpPr>
              <a:spLocks/>
            </p:cNvSpPr>
            <p:nvPr/>
          </p:nvSpPr>
          <p:spPr bwMode="auto">
            <a:xfrm>
              <a:off x="285" y="476"/>
              <a:ext cx="471" cy="495"/>
            </a:xfrm>
            <a:custGeom>
              <a:avLst/>
              <a:gdLst>
                <a:gd name="T0" fmla="*/ 139 w 471"/>
                <a:gd name="T1" fmla="*/ 0 h 495"/>
                <a:gd name="T2" fmla="*/ 0 w 471"/>
                <a:gd name="T3" fmla="*/ 303 h 495"/>
                <a:gd name="T4" fmla="*/ 324 w 471"/>
                <a:gd name="T5" fmla="*/ 494 h 495"/>
                <a:gd name="T6" fmla="*/ 470 w 471"/>
                <a:gd name="T7" fmla="*/ 193 h 495"/>
                <a:gd name="T8" fmla="*/ 139 w 471"/>
                <a:gd name="T9" fmla="*/ 0 h 495"/>
                <a:gd name="T10" fmla="*/ 139 w 471"/>
                <a:gd name="T11" fmla="*/ 0 h 49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1"/>
                <a:gd name="T19" fmla="*/ 0 h 495"/>
                <a:gd name="T20" fmla="*/ 471 w 471"/>
                <a:gd name="T21" fmla="*/ 495 h 49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1" h="495">
                  <a:moveTo>
                    <a:pt x="139" y="0"/>
                  </a:moveTo>
                  <a:lnTo>
                    <a:pt x="0" y="303"/>
                  </a:lnTo>
                  <a:lnTo>
                    <a:pt x="324" y="494"/>
                  </a:lnTo>
                  <a:lnTo>
                    <a:pt x="470" y="193"/>
                  </a:lnTo>
                  <a:lnTo>
                    <a:pt x="139" y="0"/>
                  </a:lnTo>
                </a:path>
              </a:pathLst>
            </a:custGeom>
            <a:solidFill>
              <a:srgbClr val="BF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Freeform 10"/>
            <p:cNvSpPr>
              <a:spLocks/>
            </p:cNvSpPr>
            <p:nvPr/>
          </p:nvSpPr>
          <p:spPr bwMode="auto">
            <a:xfrm>
              <a:off x="424" y="395"/>
              <a:ext cx="472" cy="275"/>
            </a:xfrm>
            <a:custGeom>
              <a:avLst/>
              <a:gdLst>
                <a:gd name="T0" fmla="*/ 0 w 472"/>
                <a:gd name="T1" fmla="*/ 81 h 275"/>
                <a:gd name="T2" fmla="*/ 331 w 472"/>
                <a:gd name="T3" fmla="*/ 274 h 275"/>
                <a:gd name="T4" fmla="*/ 471 w 472"/>
                <a:gd name="T5" fmla="*/ 163 h 275"/>
                <a:gd name="T6" fmla="*/ 173 w 472"/>
                <a:gd name="T7" fmla="*/ 0 h 275"/>
                <a:gd name="T8" fmla="*/ 0 w 472"/>
                <a:gd name="T9" fmla="*/ 81 h 275"/>
                <a:gd name="T10" fmla="*/ 0 w 472"/>
                <a:gd name="T11" fmla="*/ 81 h 2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2"/>
                <a:gd name="T19" fmla="*/ 0 h 275"/>
                <a:gd name="T20" fmla="*/ 472 w 472"/>
                <a:gd name="T21" fmla="*/ 275 h 2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2" h="275">
                  <a:moveTo>
                    <a:pt x="0" y="81"/>
                  </a:moveTo>
                  <a:lnTo>
                    <a:pt x="331" y="274"/>
                  </a:lnTo>
                  <a:lnTo>
                    <a:pt x="471" y="163"/>
                  </a:lnTo>
                  <a:lnTo>
                    <a:pt x="173" y="0"/>
                  </a:lnTo>
                  <a:lnTo>
                    <a:pt x="0" y="81"/>
                  </a:lnTo>
                </a:path>
              </a:pathLst>
            </a:custGeom>
            <a:gradFill rotWithShape="0">
              <a:gsLst>
                <a:gs pos="0">
                  <a:srgbClr val="FFFF00"/>
                </a:gs>
                <a:gs pos="100000">
                  <a:srgbClr val="8181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Freeform 11"/>
            <p:cNvSpPr>
              <a:spLocks/>
            </p:cNvSpPr>
            <p:nvPr/>
          </p:nvSpPr>
          <p:spPr bwMode="auto">
            <a:xfrm>
              <a:off x="1029" y="634"/>
              <a:ext cx="188" cy="392"/>
            </a:xfrm>
            <a:custGeom>
              <a:avLst/>
              <a:gdLst>
                <a:gd name="T0" fmla="*/ 108 w 188"/>
                <a:gd name="T1" fmla="*/ 109 h 392"/>
                <a:gd name="T2" fmla="*/ 187 w 188"/>
                <a:gd name="T3" fmla="*/ 391 h 392"/>
                <a:gd name="T4" fmla="*/ 59 w 188"/>
                <a:gd name="T5" fmla="*/ 202 h 392"/>
                <a:gd name="T6" fmla="*/ 0 w 188"/>
                <a:gd name="T7" fmla="*/ 0 h 392"/>
                <a:gd name="T8" fmla="*/ 108 w 188"/>
                <a:gd name="T9" fmla="*/ 109 h 392"/>
                <a:gd name="T10" fmla="*/ 108 w 188"/>
                <a:gd name="T11" fmla="*/ 109 h 3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8"/>
                <a:gd name="T19" fmla="*/ 0 h 392"/>
                <a:gd name="T20" fmla="*/ 188 w 188"/>
                <a:gd name="T21" fmla="*/ 392 h 3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8" h="392">
                  <a:moveTo>
                    <a:pt x="108" y="109"/>
                  </a:moveTo>
                  <a:lnTo>
                    <a:pt x="187" y="391"/>
                  </a:lnTo>
                  <a:lnTo>
                    <a:pt x="59" y="202"/>
                  </a:lnTo>
                  <a:lnTo>
                    <a:pt x="0" y="0"/>
                  </a:lnTo>
                  <a:lnTo>
                    <a:pt x="108" y="109"/>
                  </a:lnTo>
                </a:path>
              </a:pathLst>
            </a:custGeom>
            <a:solidFill>
              <a:srgbClr val="00C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Freeform 12"/>
            <p:cNvSpPr>
              <a:spLocks/>
            </p:cNvSpPr>
            <p:nvPr/>
          </p:nvSpPr>
          <p:spPr bwMode="auto">
            <a:xfrm>
              <a:off x="1132" y="636"/>
              <a:ext cx="387" cy="390"/>
            </a:xfrm>
            <a:custGeom>
              <a:avLst/>
              <a:gdLst>
                <a:gd name="T0" fmla="*/ 315 w 387"/>
                <a:gd name="T1" fmla="*/ 0 h 390"/>
                <a:gd name="T2" fmla="*/ 386 w 387"/>
                <a:gd name="T3" fmla="*/ 273 h 390"/>
                <a:gd name="T4" fmla="*/ 84 w 387"/>
                <a:gd name="T5" fmla="*/ 389 h 390"/>
                <a:gd name="T6" fmla="*/ 0 w 387"/>
                <a:gd name="T7" fmla="*/ 108 h 390"/>
                <a:gd name="T8" fmla="*/ 315 w 387"/>
                <a:gd name="T9" fmla="*/ 0 h 390"/>
                <a:gd name="T10" fmla="*/ 315 w 387"/>
                <a:gd name="T11" fmla="*/ 0 h 3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7"/>
                <a:gd name="T19" fmla="*/ 0 h 390"/>
                <a:gd name="T20" fmla="*/ 387 w 387"/>
                <a:gd name="T21" fmla="*/ 390 h 3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7" h="390">
                  <a:moveTo>
                    <a:pt x="315" y="0"/>
                  </a:moveTo>
                  <a:lnTo>
                    <a:pt x="386" y="273"/>
                  </a:lnTo>
                  <a:lnTo>
                    <a:pt x="84" y="389"/>
                  </a:lnTo>
                  <a:lnTo>
                    <a:pt x="0" y="108"/>
                  </a:lnTo>
                  <a:lnTo>
                    <a:pt x="315" y="0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Freeform 13"/>
            <p:cNvSpPr>
              <a:spLocks/>
            </p:cNvSpPr>
            <p:nvPr/>
          </p:nvSpPr>
          <p:spPr bwMode="auto">
            <a:xfrm>
              <a:off x="1029" y="545"/>
              <a:ext cx="419" cy="203"/>
            </a:xfrm>
            <a:custGeom>
              <a:avLst/>
              <a:gdLst>
                <a:gd name="T0" fmla="*/ 418 w 419"/>
                <a:gd name="T1" fmla="*/ 91 h 203"/>
                <a:gd name="T2" fmla="*/ 105 w 419"/>
                <a:gd name="T3" fmla="*/ 202 h 203"/>
                <a:gd name="T4" fmla="*/ 0 w 419"/>
                <a:gd name="T5" fmla="*/ 89 h 203"/>
                <a:gd name="T6" fmla="*/ 281 w 419"/>
                <a:gd name="T7" fmla="*/ 0 h 203"/>
                <a:gd name="T8" fmla="*/ 418 w 419"/>
                <a:gd name="T9" fmla="*/ 91 h 203"/>
                <a:gd name="T10" fmla="*/ 418 w 419"/>
                <a:gd name="T11" fmla="*/ 91 h 20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19"/>
                <a:gd name="T19" fmla="*/ 0 h 203"/>
                <a:gd name="T20" fmla="*/ 419 w 419"/>
                <a:gd name="T21" fmla="*/ 203 h 20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19" h="203">
                  <a:moveTo>
                    <a:pt x="418" y="91"/>
                  </a:moveTo>
                  <a:lnTo>
                    <a:pt x="105" y="202"/>
                  </a:lnTo>
                  <a:lnTo>
                    <a:pt x="0" y="89"/>
                  </a:lnTo>
                  <a:lnTo>
                    <a:pt x="281" y="0"/>
                  </a:lnTo>
                  <a:lnTo>
                    <a:pt x="418" y="91"/>
                  </a:lnTo>
                </a:path>
              </a:pathLst>
            </a:custGeom>
            <a:gradFill rotWithShape="0">
              <a:gsLst>
                <a:gs pos="0">
                  <a:srgbClr val="80FF80"/>
                </a:gs>
                <a:gs pos="100000">
                  <a:srgbClr val="00C2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Freeform 14"/>
            <p:cNvSpPr>
              <a:spLocks/>
            </p:cNvSpPr>
            <p:nvPr/>
          </p:nvSpPr>
          <p:spPr bwMode="auto">
            <a:xfrm>
              <a:off x="687" y="1405"/>
              <a:ext cx="354" cy="154"/>
            </a:xfrm>
            <a:custGeom>
              <a:avLst/>
              <a:gdLst>
                <a:gd name="T0" fmla="*/ 86 w 354"/>
                <a:gd name="T1" fmla="*/ 0 h 154"/>
                <a:gd name="T2" fmla="*/ 353 w 354"/>
                <a:gd name="T3" fmla="*/ 15 h 154"/>
                <a:gd name="T4" fmla="*/ 353 w 354"/>
                <a:gd name="T5" fmla="*/ 153 h 154"/>
                <a:gd name="T6" fmla="*/ 0 w 354"/>
                <a:gd name="T7" fmla="*/ 137 h 154"/>
                <a:gd name="T8" fmla="*/ 86 w 354"/>
                <a:gd name="T9" fmla="*/ 0 h 154"/>
                <a:gd name="T10" fmla="*/ 86 w 354"/>
                <a:gd name="T11" fmla="*/ 0 h 1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"/>
                <a:gd name="T19" fmla="*/ 0 h 154"/>
                <a:gd name="T20" fmla="*/ 354 w 354"/>
                <a:gd name="T21" fmla="*/ 154 h 15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" h="154">
                  <a:moveTo>
                    <a:pt x="86" y="0"/>
                  </a:moveTo>
                  <a:lnTo>
                    <a:pt x="353" y="15"/>
                  </a:lnTo>
                  <a:lnTo>
                    <a:pt x="353" y="153"/>
                  </a:lnTo>
                  <a:lnTo>
                    <a:pt x="0" y="137"/>
                  </a:lnTo>
                  <a:lnTo>
                    <a:pt x="8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Freeform 15"/>
            <p:cNvSpPr>
              <a:spLocks/>
            </p:cNvSpPr>
            <p:nvPr/>
          </p:nvSpPr>
          <p:spPr bwMode="auto">
            <a:xfrm>
              <a:off x="1007" y="1070"/>
              <a:ext cx="112" cy="294"/>
            </a:xfrm>
            <a:custGeom>
              <a:avLst/>
              <a:gdLst>
                <a:gd name="T0" fmla="*/ 59 w 112"/>
                <a:gd name="T1" fmla="*/ 76 h 294"/>
                <a:gd name="T2" fmla="*/ 0 w 112"/>
                <a:gd name="T3" fmla="*/ 293 h 294"/>
                <a:gd name="T4" fmla="*/ 59 w 112"/>
                <a:gd name="T5" fmla="*/ 168 h 294"/>
                <a:gd name="T6" fmla="*/ 111 w 112"/>
                <a:gd name="T7" fmla="*/ 0 h 294"/>
                <a:gd name="T8" fmla="*/ 59 w 112"/>
                <a:gd name="T9" fmla="*/ 76 h 294"/>
                <a:gd name="T10" fmla="*/ 59 w 112"/>
                <a:gd name="T11" fmla="*/ 76 h 2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294"/>
                <a:gd name="T20" fmla="*/ 112 w 112"/>
                <a:gd name="T21" fmla="*/ 294 h 2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294">
                  <a:moveTo>
                    <a:pt x="59" y="76"/>
                  </a:moveTo>
                  <a:lnTo>
                    <a:pt x="0" y="293"/>
                  </a:lnTo>
                  <a:lnTo>
                    <a:pt x="59" y="168"/>
                  </a:lnTo>
                  <a:lnTo>
                    <a:pt x="111" y="0"/>
                  </a:lnTo>
                  <a:lnTo>
                    <a:pt x="59" y="76"/>
                  </a:lnTo>
                </a:path>
              </a:pathLst>
            </a:custGeom>
            <a:solidFill>
              <a:srgbClr val="81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Freeform 16"/>
            <p:cNvSpPr>
              <a:spLocks/>
            </p:cNvSpPr>
            <p:nvPr/>
          </p:nvSpPr>
          <p:spPr bwMode="auto">
            <a:xfrm>
              <a:off x="803" y="1008"/>
              <a:ext cx="316" cy="137"/>
            </a:xfrm>
            <a:custGeom>
              <a:avLst/>
              <a:gdLst>
                <a:gd name="T0" fmla="*/ 0 w 316"/>
                <a:gd name="T1" fmla="*/ 62 h 137"/>
                <a:gd name="T2" fmla="*/ 265 w 316"/>
                <a:gd name="T3" fmla="*/ 136 h 137"/>
                <a:gd name="T4" fmla="*/ 315 w 316"/>
                <a:gd name="T5" fmla="*/ 62 h 137"/>
                <a:gd name="T6" fmla="*/ 99 w 316"/>
                <a:gd name="T7" fmla="*/ 0 h 137"/>
                <a:gd name="T8" fmla="*/ 0 w 316"/>
                <a:gd name="T9" fmla="*/ 62 h 137"/>
                <a:gd name="T10" fmla="*/ 0 w 316"/>
                <a:gd name="T11" fmla="*/ 62 h 1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6"/>
                <a:gd name="T19" fmla="*/ 0 h 137"/>
                <a:gd name="T20" fmla="*/ 316 w 316"/>
                <a:gd name="T21" fmla="*/ 137 h 1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6" h="137">
                  <a:moveTo>
                    <a:pt x="0" y="62"/>
                  </a:moveTo>
                  <a:lnTo>
                    <a:pt x="265" y="136"/>
                  </a:lnTo>
                  <a:lnTo>
                    <a:pt x="315" y="62"/>
                  </a:lnTo>
                  <a:lnTo>
                    <a:pt x="99" y="0"/>
                  </a:lnTo>
                  <a:lnTo>
                    <a:pt x="0" y="62"/>
                  </a:lnTo>
                </a:path>
              </a:pathLst>
            </a:custGeom>
            <a:gradFill rotWithShape="0">
              <a:gsLst>
                <a:gs pos="0">
                  <a:srgbClr val="FF40A0"/>
                </a:gs>
                <a:gs pos="100000">
                  <a:srgbClr val="81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Freeform 17"/>
            <p:cNvSpPr>
              <a:spLocks/>
            </p:cNvSpPr>
            <p:nvPr/>
          </p:nvSpPr>
          <p:spPr bwMode="auto">
            <a:xfrm>
              <a:off x="740" y="1070"/>
              <a:ext cx="330" cy="296"/>
            </a:xfrm>
            <a:custGeom>
              <a:avLst/>
              <a:gdLst>
                <a:gd name="T0" fmla="*/ 0 w 330"/>
                <a:gd name="T1" fmla="*/ 222 h 296"/>
                <a:gd name="T2" fmla="*/ 267 w 330"/>
                <a:gd name="T3" fmla="*/ 295 h 296"/>
                <a:gd name="T4" fmla="*/ 329 w 330"/>
                <a:gd name="T5" fmla="*/ 73 h 296"/>
                <a:gd name="T6" fmla="*/ 63 w 330"/>
                <a:gd name="T7" fmla="*/ 0 h 296"/>
                <a:gd name="T8" fmla="*/ 0 w 330"/>
                <a:gd name="T9" fmla="*/ 222 h 2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0"/>
                <a:gd name="T16" fmla="*/ 0 h 296"/>
                <a:gd name="T17" fmla="*/ 330 w 330"/>
                <a:gd name="T18" fmla="*/ 296 h 2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0" h="296">
                  <a:moveTo>
                    <a:pt x="0" y="222"/>
                  </a:moveTo>
                  <a:lnTo>
                    <a:pt x="267" y="295"/>
                  </a:lnTo>
                  <a:lnTo>
                    <a:pt x="329" y="73"/>
                  </a:lnTo>
                  <a:lnTo>
                    <a:pt x="63" y="0"/>
                  </a:lnTo>
                  <a:lnTo>
                    <a:pt x="0" y="222"/>
                  </a:lnTo>
                </a:path>
              </a:pathLst>
            </a:custGeom>
            <a:solidFill>
              <a:srgbClr val="9F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47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2566988" y="396875"/>
            <a:ext cx="6330950" cy="1239838"/>
          </a:xfrm>
          <a:noFill/>
        </p:spPr>
        <p:txBody>
          <a:bodyPr lIns="0" tIns="0" rIns="0" bIns="0" anchor="b"/>
          <a:lstStyle/>
          <a:p>
            <a:pPr marL="0" indent="0" defTabSz="468313" eaLnBrk="1" hangingPunct="1">
              <a:spcBef>
                <a:spcPct val="0"/>
              </a:spcBef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4300" b="1" smtClean="0">
                <a:solidFill>
                  <a:srgbClr val="FFFF00"/>
                </a:solidFill>
              </a:rPr>
              <a:t>SOLUBILITY EXAMPLES</a:t>
            </a:r>
            <a:endParaRPr lang="en-US" smtClean="0"/>
          </a:p>
        </p:txBody>
      </p:sp>
      <p:sp>
        <p:nvSpPr>
          <p:cNvPr id="31748" name="Text Box 19"/>
          <p:cNvSpPr txBox="1">
            <a:spLocks noChangeArrowheads="1"/>
          </p:cNvSpPr>
          <p:nvPr/>
        </p:nvSpPr>
        <p:spPr bwMode="auto">
          <a:xfrm>
            <a:off x="895350" y="2052638"/>
            <a:ext cx="8113713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Will it still be saturated? Now cool it to 20 C:</a:t>
            </a:r>
          </a:p>
          <a:p>
            <a:pPr eaLnBrk="1" hangingPunct="1">
              <a:buClr>
                <a:srgbClr val="FFFF00"/>
              </a:buClr>
              <a:buSzPct val="46000"/>
              <a:buFont typeface="Monotype Sorts" pitchFamily="1" charset="2"/>
              <a:buNone/>
            </a:pPr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0676" name="Text Box 20"/>
          <p:cNvSpPr txBox="1">
            <a:spLocks noChangeArrowheads="1"/>
          </p:cNvSpPr>
          <p:nvPr/>
        </p:nvSpPr>
        <p:spPr bwMode="auto">
          <a:xfrm>
            <a:off x="1301750" y="3981450"/>
            <a:ext cx="1079500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  15g</a:t>
            </a:r>
          </a:p>
        </p:txBody>
      </p:sp>
      <p:sp>
        <p:nvSpPr>
          <p:cNvPr id="70677" name="Text Box 21"/>
          <p:cNvSpPr txBox="1">
            <a:spLocks noChangeArrowheads="1"/>
          </p:cNvSpPr>
          <p:nvPr/>
        </p:nvSpPr>
        <p:spPr bwMode="auto">
          <a:xfrm>
            <a:off x="2493963" y="4033838"/>
            <a:ext cx="4222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&gt;</a:t>
            </a:r>
          </a:p>
        </p:txBody>
      </p:sp>
      <p:sp>
        <p:nvSpPr>
          <p:cNvPr id="70678" name="Text Box 22"/>
          <p:cNvSpPr txBox="1">
            <a:spLocks noChangeArrowheads="1"/>
          </p:cNvSpPr>
          <p:nvPr/>
        </p:nvSpPr>
        <p:spPr bwMode="auto">
          <a:xfrm>
            <a:off x="2701925" y="4033838"/>
            <a:ext cx="1079500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  10g</a:t>
            </a:r>
          </a:p>
        </p:txBody>
      </p:sp>
      <p:sp>
        <p:nvSpPr>
          <p:cNvPr id="70679" name="Text Box 23"/>
          <p:cNvSpPr txBox="1">
            <a:spLocks noChangeArrowheads="1"/>
          </p:cNvSpPr>
          <p:nvPr/>
        </p:nvSpPr>
        <p:spPr bwMode="auto">
          <a:xfrm>
            <a:off x="4279900" y="4114800"/>
            <a:ext cx="4310063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@ 20 C so its supersaturated!!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76" grpId="0"/>
      <p:bldP spid="70677" grpId="0"/>
      <p:bldP spid="70678" grpId="0"/>
      <p:bldP spid="7067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411163" y="554038"/>
            <a:ext cx="8229600" cy="5891212"/>
            <a:chOff x="285" y="395"/>
            <a:chExt cx="5702" cy="4206"/>
          </a:xfrm>
        </p:grpSpPr>
        <p:sp>
          <p:nvSpPr>
            <p:cNvPr id="32781" name="AutoShape 3"/>
            <p:cNvSpPr>
              <a:spLocks noChangeArrowheads="1"/>
            </p:cNvSpPr>
            <p:nvPr/>
          </p:nvSpPr>
          <p:spPr bwMode="auto">
            <a:xfrm flipV="1">
              <a:off x="458" y="1194"/>
              <a:ext cx="5527" cy="3407"/>
            </a:xfrm>
            <a:prstGeom prst="roundRect">
              <a:avLst>
                <a:gd name="adj" fmla="val 0"/>
              </a:avLst>
            </a:prstGeom>
            <a:gradFill rotWithShape="0">
              <a:gsLst>
                <a:gs pos="0">
                  <a:srgbClr val="0000FF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2" name="Freeform 4"/>
            <p:cNvSpPr>
              <a:spLocks/>
            </p:cNvSpPr>
            <p:nvPr/>
          </p:nvSpPr>
          <p:spPr bwMode="auto">
            <a:xfrm>
              <a:off x="345" y="846"/>
              <a:ext cx="599" cy="373"/>
            </a:xfrm>
            <a:custGeom>
              <a:avLst/>
              <a:gdLst>
                <a:gd name="T0" fmla="*/ 216 w 599"/>
                <a:gd name="T1" fmla="*/ 0 h 373"/>
                <a:gd name="T2" fmla="*/ 0 w 599"/>
                <a:gd name="T3" fmla="*/ 170 h 373"/>
                <a:gd name="T4" fmla="*/ 335 w 599"/>
                <a:gd name="T5" fmla="*/ 372 h 373"/>
                <a:gd name="T6" fmla="*/ 598 w 599"/>
                <a:gd name="T7" fmla="*/ 152 h 373"/>
                <a:gd name="T8" fmla="*/ 216 w 599"/>
                <a:gd name="T9" fmla="*/ 0 h 373"/>
                <a:gd name="T10" fmla="*/ 216 w 599"/>
                <a:gd name="T11" fmla="*/ 0 h 3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9"/>
                <a:gd name="T19" fmla="*/ 0 h 373"/>
                <a:gd name="T20" fmla="*/ 599 w 599"/>
                <a:gd name="T21" fmla="*/ 373 h 3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9" h="373">
                  <a:moveTo>
                    <a:pt x="216" y="0"/>
                  </a:moveTo>
                  <a:lnTo>
                    <a:pt x="0" y="170"/>
                  </a:lnTo>
                  <a:lnTo>
                    <a:pt x="335" y="372"/>
                  </a:lnTo>
                  <a:lnTo>
                    <a:pt x="598" y="152"/>
                  </a:lnTo>
                  <a:lnTo>
                    <a:pt x="21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3" name="Freeform 5"/>
            <p:cNvSpPr>
              <a:spLocks/>
            </p:cNvSpPr>
            <p:nvPr/>
          </p:nvSpPr>
          <p:spPr bwMode="auto">
            <a:xfrm>
              <a:off x="1099" y="982"/>
              <a:ext cx="475" cy="296"/>
            </a:xfrm>
            <a:custGeom>
              <a:avLst/>
              <a:gdLst>
                <a:gd name="T0" fmla="*/ 332 w 475"/>
                <a:gd name="T1" fmla="*/ 0 h 296"/>
                <a:gd name="T2" fmla="*/ 0 w 475"/>
                <a:gd name="T3" fmla="*/ 71 h 296"/>
                <a:gd name="T4" fmla="*/ 92 w 475"/>
                <a:gd name="T5" fmla="*/ 295 h 296"/>
                <a:gd name="T6" fmla="*/ 474 w 475"/>
                <a:gd name="T7" fmla="*/ 200 h 296"/>
                <a:gd name="T8" fmla="*/ 332 w 475"/>
                <a:gd name="T9" fmla="*/ 0 h 296"/>
                <a:gd name="T10" fmla="*/ 332 w 475"/>
                <a:gd name="T11" fmla="*/ 0 h 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"/>
                <a:gd name="T19" fmla="*/ 0 h 296"/>
                <a:gd name="T20" fmla="*/ 475 w 475"/>
                <a:gd name="T21" fmla="*/ 296 h 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" h="296">
                  <a:moveTo>
                    <a:pt x="332" y="0"/>
                  </a:moveTo>
                  <a:lnTo>
                    <a:pt x="0" y="71"/>
                  </a:lnTo>
                  <a:lnTo>
                    <a:pt x="92" y="295"/>
                  </a:lnTo>
                  <a:lnTo>
                    <a:pt x="474" y="200"/>
                  </a:lnTo>
                  <a:lnTo>
                    <a:pt x="332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4" name="Line 6"/>
            <p:cNvSpPr>
              <a:spLocks noChangeShapeType="1"/>
            </p:cNvSpPr>
            <p:nvPr/>
          </p:nvSpPr>
          <p:spPr bwMode="auto">
            <a:xfrm flipH="1">
              <a:off x="466" y="1194"/>
              <a:ext cx="5521" cy="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5" name="Line 7"/>
            <p:cNvSpPr>
              <a:spLocks noChangeShapeType="1"/>
            </p:cNvSpPr>
            <p:nvPr/>
          </p:nvSpPr>
          <p:spPr bwMode="auto">
            <a:xfrm flipH="1" flipV="1">
              <a:off x="464" y="1204"/>
              <a:ext cx="1" cy="338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6" name="Freeform 8"/>
            <p:cNvSpPr>
              <a:spLocks/>
            </p:cNvSpPr>
            <p:nvPr/>
          </p:nvSpPr>
          <p:spPr bwMode="auto">
            <a:xfrm>
              <a:off x="609" y="558"/>
              <a:ext cx="286" cy="410"/>
            </a:xfrm>
            <a:custGeom>
              <a:avLst/>
              <a:gdLst>
                <a:gd name="T0" fmla="*/ 145 w 286"/>
                <a:gd name="T1" fmla="*/ 111 h 410"/>
                <a:gd name="T2" fmla="*/ 0 w 286"/>
                <a:gd name="T3" fmla="*/ 409 h 410"/>
                <a:gd name="T4" fmla="*/ 178 w 286"/>
                <a:gd name="T5" fmla="*/ 229 h 410"/>
                <a:gd name="T6" fmla="*/ 285 w 286"/>
                <a:gd name="T7" fmla="*/ 0 h 410"/>
                <a:gd name="T8" fmla="*/ 145 w 286"/>
                <a:gd name="T9" fmla="*/ 111 h 410"/>
                <a:gd name="T10" fmla="*/ 145 w 286"/>
                <a:gd name="T11" fmla="*/ 111 h 4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6"/>
                <a:gd name="T19" fmla="*/ 0 h 410"/>
                <a:gd name="T20" fmla="*/ 286 w 286"/>
                <a:gd name="T21" fmla="*/ 410 h 4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6" h="410">
                  <a:moveTo>
                    <a:pt x="145" y="111"/>
                  </a:moveTo>
                  <a:lnTo>
                    <a:pt x="0" y="409"/>
                  </a:lnTo>
                  <a:lnTo>
                    <a:pt x="178" y="229"/>
                  </a:lnTo>
                  <a:lnTo>
                    <a:pt x="285" y="0"/>
                  </a:lnTo>
                  <a:lnTo>
                    <a:pt x="145" y="111"/>
                  </a:lnTo>
                </a:path>
              </a:pathLst>
            </a:custGeom>
            <a:solidFill>
              <a:srgbClr val="818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7" name="Freeform 9"/>
            <p:cNvSpPr>
              <a:spLocks/>
            </p:cNvSpPr>
            <p:nvPr/>
          </p:nvSpPr>
          <p:spPr bwMode="auto">
            <a:xfrm>
              <a:off x="285" y="476"/>
              <a:ext cx="471" cy="495"/>
            </a:xfrm>
            <a:custGeom>
              <a:avLst/>
              <a:gdLst>
                <a:gd name="T0" fmla="*/ 139 w 471"/>
                <a:gd name="T1" fmla="*/ 0 h 495"/>
                <a:gd name="T2" fmla="*/ 0 w 471"/>
                <a:gd name="T3" fmla="*/ 303 h 495"/>
                <a:gd name="T4" fmla="*/ 324 w 471"/>
                <a:gd name="T5" fmla="*/ 494 h 495"/>
                <a:gd name="T6" fmla="*/ 470 w 471"/>
                <a:gd name="T7" fmla="*/ 193 h 495"/>
                <a:gd name="T8" fmla="*/ 139 w 471"/>
                <a:gd name="T9" fmla="*/ 0 h 495"/>
                <a:gd name="T10" fmla="*/ 139 w 471"/>
                <a:gd name="T11" fmla="*/ 0 h 49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1"/>
                <a:gd name="T19" fmla="*/ 0 h 495"/>
                <a:gd name="T20" fmla="*/ 471 w 471"/>
                <a:gd name="T21" fmla="*/ 495 h 49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1" h="495">
                  <a:moveTo>
                    <a:pt x="139" y="0"/>
                  </a:moveTo>
                  <a:lnTo>
                    <a:pt x="0" y="303"/>
                  </a:lnTo>
                  <a:lnTo>
                    <a:pt x="324" y="494"/>
                  </a:lnTo>
                  <a:lnTo>
                    <a:pt x="470" y="193"/>
                  </a:lnTo>
                  <a:lnTo>
                    <a:pt x="139" y="0"/>
                  </a:lnTo>
                </a:path>
              </a:pathLst>
            </a:custGeom>
            <a:solidFill>
              <a:srgbClr val="BF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8" name="Freeform 10"/>
            <p:cNvSpPr>
              <a:spLocks/>
            </p:cNvSpPr>
            <p:nvPr/>
          </p:nvSpPr>
          <p:spPr bwMode="auto">
            <a:xfrm>
              <a:off x="424" y="395"/>
              <a:ext cx="472" cy="275"/>
            </a:xfrm>
            <a:custGeom>
              <a:avLst/>
              <a:gdLst>
                <a:gd name="T0" fmla="*/ 0 w 472"/>
                <a:gd name="T1" fmla="*/ 81 h 275"/>
                <a:gd name="T2" fmla="*/ 331 w 472"/>
                <a:gd name="T3" fmla="*/ 274 h 275"/>
                <a:gd name="T4" fmla="*/ 471 w 472"/>
                <a:gd name="T5" fmla="*/ 163 h 275"/>
                <a:gd name="T6" fmla="*/ 173 w 472"/>
                <a:gd name="T7" fmla="*/ 0 h 275"/>
                <a:gd name="T8" fmla="*/ 0 w 472"/>
                <a:gd name="T9" fmla="*/ 81 h 275"/>
                <a:gd name="T10" fmla="*/ 0 w 472"/>
                <a:gd name="T11" fmla="*/ 81 h 2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2"/>
                <a:gd name="T19" fmla="*/ 0 h 275"/>
                <a:gd name="T20" fmla="*/ 472 w 472"/>
                <a:gd name="T21" fmla="*/ 275 h 2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2" h="275">
                  <a:moveTo>
                    <a:pt x="0" y="81"/>
                  </a:moveTo>
                  <a:lnTo>
                    <a:pt x="331" y="274"/>
                  </a:lnTo>
                  <a:lnTo>
                    <a:pt x="471" y="163"/>
                  </a:lnTo>
                  <a:lnTo>
                    <a:pt x="173" y="0"/>
                  </a:lnTo>
                  <a:lnTo>
                    <a:pt x="0" y="81"/>
                  </a:lnTo>
                </a:path>
              </a:pathLst>
            </a:custGeom>
            <a:gradFill rotWithShape="0">
              <a:gsLst>
                <a:gs pos="0">
                  <a:srgbClr val="FFFF00"/>
                </a:gs>
                <a:gs pos="100000">
                  <a:srgbClr val="8181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9" name="Freeform 11"/>
            <p:cNvSpPr>
              <a:spLocks/>
            </p:cNvSpPr>
            <p:nvPr/>
          </p:nvSpPr>
          <p:spPr bwMode="auto">
            <a:xfrm>
              <a:off x="1029" y="634"/>
              <a:ext cx="188" cy="392"/>
            </a:xfrm>
            <a:custGeom>
              <a:avLst/>
              <a:gdLst>
                <a:gd name="T0" fmla="*/ 108 w 188"/>
                <a:gd name="T1" fmla="*/ 109 h 392"/>
                <a:gd name="T2" fmla="*/ 187 w 188"/>
                <a:gd name="T3" fmla="*/ 391 h 392"/>
                <a:gd name="T4" fmla="*/ 59 w 188"/>
                <a:gd name="T5" fmla="*/ 202 h 392"/>
                <a:gd name="T6" fmla="*/ 0 w 188"/>
                <a:gd name="T7" fmla="*/ 0 h 392"/>
                <a:gd name="T8" fmla="*/ 108 w 188"/>
                <a:gd name="T9" fmla="*/ 109 h 392"/>
                <a:gd name="T10" fmla="*/ 108 w 188"/>
                <a:gd name="T11" fmla="*/ 109 h 3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8"/>
                <a:gd name="T19" fmla="*/ 0 h 392"/>
                <a:gd name="T20" fmla="*/ 188 w 188"/>
                <a:gd name="T21" fmla="*/ 392 h 3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8" h="392">
                  <a:moveTo>
                    <a:pt x="108" y="109"/>
                  </a:moveTo>
                  <a:lnTo>
                    <a:pt x="187" y="391"/>
                  </a:lnTo>
                  <a:lnTo>
                    <a:pt x="59" y="202"/>
                  </a:lnTo>
                  <a:lnTo>
                    <a:pt x="0" y="0"/>
                  </a:lnTo>
                  <a:lnTo>
                    <a:pt x="108" y="109"/>
                  </a:lnTo>
                </a:path>
              </a:pathLst>
            </a:custGeom>
            <a:solidFill>
              <a:srgbClr val="00C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0" name="Freeform 12"/>
            <p:cNvSpPr>
              <a:spLocks/>
            </p:cNvSpPr>
            <p:nvPr/>
          </p:nvSpPr>
          <p:spPr bwMode="auto">
            <a:xfrm>
              <a:off x="1132" y="636"/>
              <a:ext cx="387" cy="390"/>
            </a:xfrm>
            <a:custGeom>
              <a:avLst/>
              <a:gdLst>
                <a:gd name="T0" fmla="*/ 315 w 387"/>
                <a:gd name="T1" fmla="*/ 0 h 390"/>
                <a:gd name="T2" fmla="*/ 386 w 387"/>
                <a:gd name="T3" fmla="*/ 273 h 390"/>
                <a:gd name="T4" fmla="*/ 84 w 387"/>
                <a:gd name="T5" fmla="*/ 389 h 390"/>
                <a:gd name="T6" fmla="*/ 0 w 387"/>
                <a:gd name="T7" fmla="*/ 108 h 390"/>
                <a:gd name="T8" fmla="*/ 315 w 387"/>
                <a:gd name="T9" fmla="*/ 0 h 390"/>
                <a:gd name="T10" fmla="*/ 315 w 387"/>
                <a:gd name="T11" fmla="*/ 0 h 3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7"/>
                <a:gd name="T19" fmla="*/ 0 h 390"/>
                <a:gd name="T20" fmla="*/ 387 w 387"/>
                <a:gd name="T21" fmla="*/ 390 h 3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7" h="390">
                  <a:moveTo>
                    <a:pt x="315" y="0"/>
                  </a:moveTo>
                  <a:lnTo>
                    <a:pt x="386" y="273"/>
                  </a:lnTo>
                  <a:lnTo>
                    <a:pt x="84" y="389"/>
                  </a:lnTo>
                  <a:lnTo>
                    <a:pt x="0" y="108"/>
                  </a:lnTo>
                  <a:lnTo>
                    <a:pt x="315" y="0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1" name="Freeform 13"/>
            <p:cNvSpPr>
              <a:spLocks/>
            </p:cNvSpPr>
            <p:nvPr/>
          </p:nvSpPr>
          <p:spPr bwMode="auto">
            <a:xfrm>
              <a:off x="1029" y="545"/>
              <a:ext cx="419" cy="203"/>
            </a:xfrm>
            <a:custGeom>
              <a:avLst/>
              <a:gdLst>
                <a:gd name="T0" fmla="*/ 418 w 419"/>
                <a:gd name="T1" fmla="*/ 91 h 203"/>
                <a:gd name="T2" fmla="*/ 105 w 419"/>
                <a:gd name="T3" fmla="*/ 202 h 203"/>
                <a:gd name="T4" fmla="*/ 0 w 419"/>
                <a:gd name="T5" fmla="*/ 89 h 203"/>
                <a:gd name="T6" fmla="*/ 281 w 419"/>
                <a:gd name="T7" fmla="*/ 0 h 203"/>
                <a:gd name="T8" fmla="*/ 418 w 419"/>
                <a:gd name="T9" fmla="*/ 91 h 203"/>
                <a:gd name="T10" fmla="*/ 418 w 419"/>
                <a:gd name="T11" fmla="*/ 91 h 20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19"/>
                <a:gd name="T19" fmla="*/ 0 h 203"/>
                <a:gd name="T20" fmla="*/ 419 w 419"/>
                <a:gd name="T21" fmla="*/ 203 h 20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19" h="203">
                  <a:moveTo>
                    <a:pt x="418" y="91"/>
                  </a:moveTo>
                  <a:lnTo>
                    <a:pt x="105" y="202"/>
                  </a:lnTo>
                  <a:lnTo>
                    <a:pt x="0" y="89"/>
                  </a:lnTo>
                  <a:lnTo>
                    <a:pt x="281" y="0"/>
                  </a:lnTo>
                  <a:lnTo>
                    <a:pt x="418" y="91"/>
                  </a:lnTo>
                </a:path>
              </a:pathLst>
            </a:custGeom>
            <a:gradFill rotWithShape="0">
              <a:gsLst>
                <a:gs pos="0">
                  <a:srgbClr val="80FF80"/>
                </a:gs>
                <a:gs pos="100000">
                  <a:srgbClr val="00C2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2" name="Freeform 14"/>
            <p:cNvSpPr>
              <a:spLocks/>
            </p:cNvSpPr>
            <p:nvPr/>
          </p:nvSpPr>
          <p:spPr bwMode="auto">
            <a:xfrm>
              <a:off x="687" y="1405"/>
              <a:ext cx="354" cy="154"/>
            </a:xfrm>
            <a:custGeom>
              <a:avLst/>
              <a:gdLst>
                <a:gd name="T0" fmla="*/ 86 w 354"/>
                <a:gd name="T1" fmla="*/ 0 h 154"/>
                <a:gd name="T2" fmla="*/ 353 w 354"/>
                <a:gd name="T3" fmla="*/ 15 h 154"/>
                <a:gd name="T4" fmla="*/ 353 w 354"/>
                <a:gd name="T5" fmla="*/ 153 h 154"/>
                <a:gd name="T6" fmla="*/ 0 w 354"/>
                <a:gd name="T7" fmla="*/ 137 h 154"/>
                <a:gd name="T8" fmla="*/ 86 w 354"/>
                <a:gd name="T9" fmla="*/ 0 h 154"/>
                <a:gd name="T10" fmla="*/ 86 w 354"/>
                <a:gd name="T11" fmla="*/ 0 h 1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"/>
                <a:gd name="T19" fmla="*/ 0 h 154"/>
                <a:gd name="T20" fmla="*/ 354 w 354"/>
                <a:gd name="T21" fmla="*/ 154 h 15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" h="154">
                  <a:moveTo>
                    <a:pt x="86" y="0"/>
                  </a:moveTo>
                  <a:lnTo>
                    <a:pt x="353" y="15"/>
                  </a:lnTo>
                  <a:lnTo>
                    <a:pt x="353" y="153"/>
                  </a:lnTo>
                  <a:lnTo>
                    <a:pt x="0" y="137"/>
                  </a:lnTo>
                  <a:lnTo>
                    <a:pt x="8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3" name="Freeform 15"/>
            <p:cNvSpPr>
              <a:spLocks/>
            </p:cNvSpPr>
            <p:nvPr/>
          </p:nvSpPr>
          <p:spPr bwMode="auto">
            <a:xfrm>
              <a:off x="1007" y="1070"/>
              <a:ext cx="112" cy="294"/>
            </a:xfrm>
            <a:custGeom>
              <a:avLst/>
              <a:gdLst>
                <a:gd name="T0" fmla="*/ 59 w 112"/>
                <a:gd name="T1" fmla="*/ 76 h 294"/>
                <a:gd name="T2" fmla="*/ 0 w 112"/>
                <a:gd name="T3" fmla="*/ 293 h 294"/>
                <a:gd name="T4" fmla="*/ 59 w 112"/>
                <a:gd name="T5" fmla="*/ 168 h 294"/>
                <a:gd name="T6" fmla="*/ 111 w 112"/>
                <a:gd name="T7" fmla="*/ 0 h 294"/>
                <a:gd name="T8" fmla="*/ 59 w 112"/>
                <a:gd name="T9" fmla="*/ 76 h 294"/>
                <a:gd name="T10" fmla="*/ 59 w 112"/>
                <a:gd name="T11" fmla="*/ 76 h 2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294"/>
                <a:gd name="T20" fmla="*/ 112 w 112"/>
                <a:gd name="T21" fmla="*/ 294 h 2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294">
                  <a:moveTo>
                    <a:pt x="59" y="76"/>
                  </a:moveTo>
                  <a:lnTo>
                    <a:pt x="0" y="293"/>
                  </a:lnTo>
                  <a:lnTo>
                    <a:pt x="59" y="168"/>
                  </a:lnTo>
                  <a:lnTo>
                    <a:pt x="111" y="0"/>
                  </a:lnTo>
                  <a:lnTo>
                    <a:pt x="59" y="76"/>
                  </a:lnTo>
                </a:path>
              </a:pathLst>
            </a:custGeom>
            <a:solidFill>
              <a:srgbClr val="81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4" name="Freeform 16"/>
            <p:cNvSpPr>
              <a:spLocks/>
            </p:cNvSpPr>
            <p:nvPr/>
          </p:nvSpPr>
          <p:spPr bwMode="auto">
            <a:xfrm>
              <a:off x="803" y="1008"/>
              <a:ext cx="316" cy="137"/>
            </a:xfrm>
            <a:custGeom>
              <a:avLst/>
              <a:gdLst>
                <a:gd name="T0" fmla="*/ 0 w 316"/>
                <a:gd name="T1" fmla="*/ 62 h 137"/>
                <a:gd name="T2" fmla="*/ 265 w 316"/>
                <a:gd name="T3" fmla="*/ 136 h 137"/>
                <a:gd name="T4" fmla="*/ 315 w 316"/>
                <a:gd name="T5" fmla="*/ 62 h 137"/>
                <a:gd name="T6" fmla="*/ 99 w 316"/>
                <a:gd name="T7" fmla="*/ 0 h 137"/>
                <a:gd name="T8" fmla="*/ 0 w 316"/>
                <a:gd name="T9" fmla="*/ 62 h 137"/>
                <a:gd name="T10" fmla="*/ 0 w 316"/>
                <a:gd name="T11" fmla="*/ 62 h 1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6"/>
                <a:gd name="T19" fmla="*/ 0 h 137"/>
                <a:gd name="T20" fmla="*/ 316 w 316"/>
                <a:gd name="T21" fmla="*/ 137 h 1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6" h="137">
                  <a:moveTo>
                    <a:pt x="0" y="62"/>
                  </a:moveTo>
                  <a:lnTo>
                    <a:pt x="265" y="136"/>
                  </a:lnTo>
                  <a:lnTo>
                    <a:pt x="315" y="62"/>
                  </a:lnTo>
                  <a:lnTo>
                    <a:pt x="99" y="0"/>
                  </a:lnTo>
                  <a:lnTo>
                    <a:pt x="0" y="62"/>
                  </a:lnTo>
                </a:path>
              </a:pathLst>
            </a:custGeom>
            <a:gradFill rotWithShape="0">
              <a:gsLst>
                <a:gs pos="0">
                  <a:srgbClr val="FF40A0"/>
                </a:gs>
                <a:gs pos="100000">
                  <a:srgbClr val="81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5" name="Freeform 17"/>
            <p:cNvSpPr>
              <a:spLocks/>
            </p:cNvSpPr>
            <p:nvPr/>
          </p:nvSpPr>
          <p:spPr bwMode="auto">
            <a:xfrm>
              <a:off x="740" y="1070"/>
              <a:ext cx="330" cy="296"/>
            </a:xfrm>
            <a:custGeom>
              <a:avLst/>
              <a:gdLst>
                <a:gd name="T0" fmla="*/ 0 w 330"/>
                <a:gd name="T1" fmla="*/ 222 h 296"/>
                <a:gd name="T2" fmla="*/ 267 w 330"/>
                <a:gd name="T3" fmla="*/ 295 h 296"/>
                <a:gd name="T4" fmla="*/ 329 w 330"/>
                <a:gd name="T5" fmla="*/ 73 h 296"/>
                <a:gd name="T6" fmla="*/ 63 w 330"/>
                <a:gd name="T7" fmla="*/ 0 h 296"/>
                <a:gd name="T8" fmla="*/ 0 w 330"/>
                <a:gd name="T9" fmla="*/ 222 h 2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0"/>
                <a:gd name="T16" fmla="*/ 0 h 296"/>
                <a:gd name="T17" fmla="*/ 330 w 330"/>
                <a:gd name="T18" fmla="*/ 296 h 2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0" h="296">
                  <a:moveTo>
                    <a:pt x="0" y="222"/>
                  </a:moveTo>
                  <a:lnTo>
                    <a:pt x="267" y="295"/>
                  </a:lnTo>
                  <a:lnTo>
                    <a:pt x="329" y="73"/>
                  </a:lnTo>
                  <a:lnTo>
                    <a:pt x="63" y="0"/>
                  </a:lnTo>
                  <a:lnTo>
                    <a:pt x="0" y="222"/>
                  </a:lnTo>
                </a:path>
              </a:pathLst>
            </a:custGeom>
            <a:solidFill>
              <a:srgbClr val="9F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71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4114800" y="304800"/>
            <a:ext cx="6330950" cy="1239838"/>
          </a:xfrm>
          <a:noFill/>
        </p:spPr>
        <p:txBody>
          <a:bodyPr lIns="0" tIns="0" rIns="0" bIns="0" anchor="b"/>
          <a:lstStyle/>
          <a:p>
            <a:pPr marL="0" indent="0" defTabSz="468313" eaLnBrk="1" hangingPunct="1">
              <a:spcBef>
                <a:spcPct val="0"/>
              </a:spcBef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4300" b="1" smtClean="0">
                <a:solidFill>
                  <a:srgbClr val="FFFF00"/>
                </a:solidFill>
              </a:rPr>
              <a:t>SOLUBILITY EXAMPLES</a:t>
            </a:r>
            <a:endParaRPr lang="en-US" smtClean="0"/>
          </a:p>
        </p:txBody>
      </p:sp>
      <p:sp>
        <p:nvSpPr>
          <p:cNvPr id="32772" name="Text Box 19"/>
          <p:cNvSpPr txBox="1">
            <a:spLocks noChangeArrowheads="1"/>
          </p:cNvSpPr>
          <p:nvPr/>
        </p:nvSpPr>
        <p:spPr bwMode="auto">
          <a:xfrm>
            <a:off x="895350" y="2052638"/>
            <a:ext cx="8113713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How much will precipitate out? </a:t>
            </a:r>
          </a:p>
          <a:p>
            <a:pPr eaLnBrk="1" hangingPunct="1">
              <a:buClr>
                <a:srgbClr val="FFFF00"/>
              </a:buClr>
              <a:buSzPct val="46000"/>
              <a:buFont typeface="Monotype Sorts" pitchFamily="1" charset="2"/>
              <a:buNone/>
            </a:pPr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2724" name="Text Box 20"/>
          <p:cNvSpPr txBox="1">
            <a:spLocks noChangeArrowheads="1"/>
          </p:cNvSpPr>
          <p:nvPr/>
        </p:nvSpPr>
        <p:spPr bwMode="auto">
          <a:xfrm>
            <a:off x="1246188" y="2622550"/>
            <a:ext cx="10795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  5g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-----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100g</a:t>
            </a:r>
          </a:p>
        </p:txBody>
      </p:sp>
      <p:sp>
        <p:nvSpPr>
          <p:cNvPr id="72725" name="Text Box 21"/>
          <p:cNvSpPr txBox="1">
            <a:spLocks noChangeArrowheads="1"/>
          </p:cNvSpPr>
          <p:nvPr/>
        </p:nvSpPr>
        <p:spPr bwMode="auto">
          <a:xfrm>
            <a:off x="2216150" y="3160713"/>
            <a:ext cx="4222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72726" name="Text Box 22"/>
          <p:cNvSpPr txBox="1">
            <a:spLocks noChangeArrowheads="1"/>
          </p:cNvSpPr>
          <p:nvPr/>
        </p:nvSpPr>
        <p:spPr bwMode="auto">
          <a:xfrm>
            <a:off x="2701925" y="2689225"/>
            <a:ext cx="10795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  X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-----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200g</a:t>
            </a:r>
          </a:p>
        </p:txBody>
      </p:sp>
      <p:sp>
        <p:nvSpPr>
          <p:cNvPr id="72727" name="Text Box 23"/>
          <p:cNvSpPr txBox="1">
            <a:spLocks noChangeArrowheads="1"/>
          </p:cNvSpPr>
          <p:nvPr/>
        </p:nvSpPr>
        <p:spPr bwMode="auto">
          <a:xfrm>
            <a:off x="4087813" y="2689225"/>
            <a:ext cx="4308475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X=10g to prepare a saturated solution @ 20 C</a:t>
            </a:r>
          </a:p>
        </p:txBody>
      </p:sp>
      <p:sp>
        <p:nvSpPr>
          <p:cNvPr id="72728" name="Text Box 24"/>
          <p:cNvSpPr txBox="1">
            <a:spLocks noChangeArrowheads="1"/>
          </p:cNvSpPr>
          <p:nvPr/>
        </p:nvSpPr>
        <p:spPr bwMode="auto">
          <a:xfrm>
            <a:off x="1246188" y="4370388"/>
            <a:ext cx="10795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7.5g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-----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100g</a:t>
            </a:r>
          </a:p>
        </p:txBody>
      </p:sp>
      <p:sp>
        <p:nvSpPr>
          <p:cNvPr id="72729" name="Text Box 25"/>
          <p:cNvSpPr txBox="1">
            <a:spLocks noChangeArrowheads="1"/>
          </p:cNvSpPr>
          <p:nvPr/>
        </p:nvSpPr>
        <p:spPr bwMode="auto">
          <a:xfrm>
            <a:off x="2632075" y="4437063"/>
            <a:ext cx="1079500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  X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-----</a:t>
            </a:r>
          </a:p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200g</a:t>
            </a:r>
          </a:p>
        </p:txBody>
      </p:sp>
      <p:sp>
        <p:nvSpPr>
          <p:cNvPr id="72730" name="Text Box 26"/>
          <p:cNvSpPr txBox="1">
            <a:spLocks noChangeArrowheads="1"/>
          </p:cNvSpPr>
          <p:nvPr/>
        </p:nvSpPr>
        <p:spPr bwMode="auto">
          <a:xfrm>
            <a:off x="2216150" y="4908550"/>
            <a:ext cx="4222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72731" name="Text Box 27"/>
          <p:cNvSpPr txBox="1">
            <a:spLocks noChangeArrowheads="1"/>
          </p:cNvSpPr>
          <p:nvPr/>
        </p:nvSpPr>
        <p:spPr bwMode="auto">
          <a:xfrm>
            <a:off x="4087813" y="4370388"/>
            <a:ext cx="4308475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X=15g to prepare a saturated solution @ 50 C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72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72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24" grpId="0"/>
      <p:bldP spid="72725" grpId="0"/>
      <p:bldP spid="72726" grpId="0"/>
      <p:bldP spid="72727" grpId="0"/>
      <p:bldP spid="72728" grpId="0"/>
      <p:bldP spid="72729" grpId="0"/>
      <p:bldP spid="72730" grpId="0"/>
      <p:bldP spid="727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Solubility?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343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i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Solubility:</a:t>
            </a:r>
            <a:r>
              <a:rPr lang="en-US" smtClean="0"/>
              <a:t> the maximum amount of  solute that will dissolve in a certain amount of solvent at a given temperature</a:t>
            </a:r>
          </a:p>
          <a:p>
            <a:pPr eaLnBrk="1" hangingPunct="1">
              <a:defRPr/>
            </a:pPr>
            <a:r>
              <a:rPr lang="en-US" b="1" i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Solute</a:t>
            </a:r>
            <a:r>
              <a:rPr lang="en-US" smtClean="0"/>
              <a:t> = substance dissolved</a:t>
            </a:r>
          </a:p>
          <a:p>
            <a:pPr eaLnBrk="1" hangingPunct="1">
              <a:defRPr/>
            </a:pPr>
            <a:r>
              <a:rPr lang="en-US" b="1" i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Solvent</a:t>
            </a:r>
            <a:r>
              <a:rPr lang="en-US" smtClean="0"/>
              <a:t> = does the dissolving</a:t>
            </a:r>
          </a:p>
          <a:p>
            <a:pPr eaLnBrk="1" hangingPunct="1">
              <a:defRPr/>
            </a:pPr>
            <a:r>
              <a:rPr lang="en-US" smtClean="0"/>
              <a:t>Example: __ grams of salt (NaCl) in 100 g of water at __ </a:t>
            </a:r>
            <a:r>
              <a:rPr lang="en-US" smtClean="0">
                <a:cs typeface="Times New Roman" pitchFamily="18" charset="0"/>
              </a:rPr>
              <a:t>˚C.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411163" y="554038"/>
            <a:ext cx="8229600" cy="5891212"/>
            <a:chOff x="285" y="395"/>
            <a:chExt cx="5702" cy="4206"/>
          </a:xfrm>
        </p:grpSpPr>
        <p:sp>
          <p:nvSpPr>
            <p:cNvPr id="33798" name="AutoShape 3"/>
            <p:cNvSpPr>
              <a:spLocks noChangeArrowheads="1"/>
            </p:cNvSpPr>
            <p:nvPr/>
          </p:nvSpPr>
          <p:spPr bwMode="auto">
            <a:xfrm flipV="1">
              <a:off x="458" y="1194"/>
              <a:ext cx="5527" cy="3407"/>
            </a:xfrm>
            <a:prstGeom prst="roundRect">
              <a:avLst>
                <a:gd name="adj" fmla="val 0"/>
              </a:avLst>
            </a:prstGeom>
            <a:gradFill rotWithShape="0">
              <a:gsLst>
                <a:gs pos="0">
                  <a:srgbClr val="0000FF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799" name="Freeform 4"/>
            <p:cNvSpPr>
              <a:spLocks/>
            </p:cNvSpPr>
            <p:nvPr/>
          </p:nvSpPr>
          <p:spPr bwMode="auto">
            <a:xfrm>
              <a:off x="345" y="846"/>
              <a:ext cx="599" cy="373"/>
            </a:xfrm>
            <a:custGeom>
              <a:avLst/>
              <a:gdLst>
                <a:gd name="T0" fmla="*/ 216 w 599"/>
                <a:gd name="T1" fmla="*/ 0 h 373"/>
                <a:gd name="T2" fmla="*/ 0 w 599"/>
                <a:gd name="T3" fmla="*/ 170 h 373"/>
                <a:gd name="T4" fmla="*/ 335 w 599"/>
                <a:gd name="T5" fmla="*/ 372 h 373"/>
                <a:gd name="T6" fmla="*/ 598 w 599"/>
                <a:gd name="T7" fmla="*/ 152 h 373"/>
                <a:gd name="T8" fmla="*/ 216 w 599"/>
                <a:gd name="T9" fmla="*/ 0 h 373"/>
                <a:gd name="T10" fmla="*/ 216 w 599"/>
                <a:gd name="T11" fmla="*/ 0 h 3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9"/>
                <a:gd name="T19" fmla="*/ 0 h 373"/>
                <a:gd name="T20" fmla="*/ 599 w 599"/>
                <a:gd name="T21" fmla="*/ 373 h 3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9" h="373">
                  <a:moveTo>
                    <a:pt x="216" y="0"/>
                  </a:moveTo>
                  <a:lnTo>
                    <a:pt x="0" y="170"/>
                  </a:lnTo>
                  <a:lnTo>
                    <a:pt x="335" y="372"/>
                  </a:lnTo>
                  <a:lnTo>
                    <a:pt x="598" y="152"/>
                  </a:lnTo>
                  <a:lnTo>
                    <a:pt x="21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0" name="Freeform 5"/>
            <p:cNvSpPr>
              <a:spLocks/>
            </p:cNvSpPr>
            <p:nvPr/>
          </p:nvSpPr>
          <p:spPr bwMode="auto">
            <a:xfrm>
              <a:off x="1099" y="982"/>
              <a:ext cx="475" cy="296"/>
            </a:xfrm>
            <a:custGeom>
              <a:avLst/>
              <a:gdLst>
                <a:gd name="T0" fmla="*/ 332 w 475"/>
                <a:gd name="T1" fmla="*/ 0 h 296"/>
                <a:gd name="T2" fmla="*/ 0 w 475"/>
                <a:gd name="T3" fmla="*/ 71 h 296"/>
                <a:gd name="T4" fmla="*/ 92 w 475"/>
                <a:gd name="T5" fmla="*/ 295 h 296"/>
                <a:gd name="T6" fmla="*/ 474 w 475"/>
                <a:gd name="T7" fmla="*/ 200 h 296"/>
                <a:gd name="T8" fmla="*/ 332 w 475"/>
                <a:gd name="T9" fmla="*/ 0 h 296"/>
                <a:gd name="T10" fmla="*/ 332 w 475"/>
                <a:gd name="T11" fmla="*/ 0 h 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5"/>
                <a:gd name="T19" fmla="*/ 0 h 296"/>
                <a:gd name="T20" fmla="*/ 475 w 475"/>
                <a:gd name="T21" fmla="*/ 296 h 2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5" h="296">
                  <a:moveTo>
                    <a:pt x="332" y="0"/>
                  </a:moveTo>
                  <a:lnTo>
                    <a:pt x="0" y="71"/>
                  </a:lnTo>
                  <a:lnTo>
                    <a:pt x="92" y="295"/>
                  </a:lnTo>
                  <a:lnTo>
                    <a:pt x="474" y="200"/>
                  </a:lnTo>
                  <a:lnTo>
                    <a:pt x="332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1" name="Line 6"/>
            <p:cNvSpPr>
              <a:spLocks noChangeShapeType="1"/>
            </p:cNvSpPr>
            <p:nvPr/>
          </p:nvSpPr>
          <p:spPr bwMode="auto">
            <a:xfrm flipH="1">
              <a:off x="466" y="1194"/>
              <a:ext cx="5521" cy="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2" name="Line 7"/>
            <p:cNvSpPr>
              <a:spLocks noChangeShapeType="1"/>
            </p:cNvSpPr>
            <p:nvPr/>
          </p:nvSpPr>
          <p:spPr bwMode="auto">
            <a:xfrm flipH="1" flipV="1">
              <a:off x="464" y="1204"/>
              <a:ext cx="1" cy="3380"/>
            </a:xfrm>
            <a:prstGeom prst="line">
              <a:avLst/>
            </a:prstGeom>
            <a:noFill/>
            <a:ln w="312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3" name="Freeform 8"/>
            <p:cNvSpPr>
              <a:spLocks/>
            </p:cNvSpPr>
            <p:nvPr/>
          </p:nvSpPr>
          <p:spPr bwMode="auto">
            <a:xfrm>
              <a:off x="609" y="558"/>
              <a:ext cx="286" cy="410"/>
            </a:xfrm>
            <a:custGeom>
              <a:avLst/>
              <a:gdLst>
                <a:gd name="T0" fmla="*/ 145 w 286"/>
                <a:gd name="T1" fmla="*/ 111 h 410"/>
                <a:gd name="T2" fmla="*/ 0 w 286"/>
                <a:gd name="T3" fmla="*/ 409 h 410"/>
                <a:gd name="T4" fmla="*/ 178 w 286"/>
                <a:gd name="T5" fmla="*/ 229 h 410"/>
                <a:gd name="T6" fmla="*/ 285 w 286"/>
                <a:gd name="T7" fmla="*/ 0 h 410"/>
                <a:gd name="T8" fmla="*/ 145 w 286"/>
                <a:gd name="T9" fmla="*/ 111 h 410"/>
                <a:gd name="T10" fmla="*/ 145 w 286"/>
                <a:gd name="T11" fmla="*/ 111 h 4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6"/>
                <a:gd name="T19" fmla="*/ 0 h 410"/>
                <a:gd name="T20" fmla="*/ 286 w 286"/>
                <a:gd name="T21" fmla="*/ 410 h 4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6" h="410">
                  <a:moveTo>
                    <a:pt x="145" y="111"/>
                  </a:moveTo>
                  <a:lnTo>
                    <a:pt x="0" y="409"/>
                  </a:lnTo>
                  <a:lnTo>
                    <a:pt x="178" y="229"/>
                  </a:lnTo>
                  <a:lnTo>
                    <a:pt x="285" y="0"/>
                  </a:lnTo>
                  <a:lnTo>
                    <a:pt x="145" y="111"/>
                  </a:lnTo>
                </a:path>
              </a:pathLst>
            </a:custGeom>
            <a:solidFill>
              <a:srgbClr val="818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4" name="Freeform 9"/>
            <p:cNvSpPr>
              <a:spLocks/>
            </p:cNvSpPr>
            <p:nvPr/>
          </p:nvSpPr>
          <p:spPr bwMode="auto">
            <a:xfrm>
              <a:off x="285" y="476"/>
              <a:ext cx="471" cy="495"/>
            </a:xfrm>
            <a:custGeom>
              <a:avLst/>
              <a:gdLst>
                <a:gd name="T0" fmla="*/ 139 w 471"/>
                <a:gd name="T1" fmla="*/ 0 h 495"/>
                <a:gd name="T2" fmla="*/ 0 w 471"/>
                <a:gd name="T3" fmla="*/ 303 h 495"/>
                <a:gd name="T4" fmla="*/ 324 w 471"/>
                <a:gd name="T5" fmla="*/ 494 h 495"/>
                <a:gd name="T6" fmla="*/ 470 w 471"/>
                <a:gd name="T7" fmla="*/ 193 h 495"/>
                <a:gd name="T8" fmla="*/ 139 w 471"/>
                <a:gd name="T9" fmla="*/ 0 h 495"/>
                <a:gd name="T10" fmla="*/ 139 w 471"/>
                <a:gd name="T11" fmla="*/ 0 h 49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1"/>
                <a:gd name="T19" fmla="*/ 0 h 495"/>
                <a:gd name="T20" fmla="*/ 471 w 471"/>
                <a:gd name="T21" fmla="*/ 495 h 49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1" h="495">
                  <a:moveTo>
                    <a:pt x="139" y="0"/>
                  </a:moveTo>
                  <a:lnTo>
                    <a:pt x="0" y="303"/>
                  </a:lnTo>
                  <a:lnTo>
                    <a:pt x="324" y="494"/>
                  </a:lnTo>
                  <a:lnTo>
                    <a:pt x="470" y="193"/>
                  </a:lnTo>
                  <a:lnTo>
                    <a:pt x="139" y="0"/>
                  </a:lnTo>
                </a:path>
              </a:pathLst>
            </a:custGeom>
            <a:solidFill>
              <a:srgbClr val="BF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5" name="Freeform 10"/>
            <p:cNvSpPr>
              <a:spLocks/>
            </p:cNvSpPr>
            <p:nvPr/>
          </p:nvSpPr>
          <p:spPr bwMode="auto">
            <a:xfrm>
              <a:off x="424" y="395"/>
              <a:ext cx="472" cy="275"/>
            </a:xfrm>
            <a:custGeom>
              <a:avLst/>
              <a:gdLst>
                <a:gd name="T0" fmla="*/ 0 w 472"/>
                <a:gd name="T1" fmla="*/ 81 h 275"/>
                <a:gd name="T2" fmla="*/ 331 w 472"/>
                <a:gd name="T3" fmla="*/ 274 h 275"/>
                <a:gd name="T4" fmla="*/ 471 w 472"/>
                <a:gd name="T5" fmla="*/ 163 h 275"/>
                <a:gd name="T6" fmla="*/ 173 w 472"/>
                <a:gd name="T7" fmla="*/ 0 h 275"/>
                <a:gd name="T8" fmla="*/ 0 w 472"/>
                <a:gd name="T9" fmla="*/ 81 h 275"/>
                <a:gd name="T10" fmla="*/ 0 w 472"/>
                <a:gd name="T11" fmla="*/ 81 h 2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2"/>
                <a:gd name="T19" fmla="*/ 0 h 275"/>
                <a:gd name="T20" fmla="*/ 472 w 472"/>
                <a:gd name="T21" fmla="*/ 275 h 2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2" h="275">
                  <a:moveTo>
                    <a:pt x="0" y="81"/>
                  </a:moveTo>
                  <a:lnTo>
                    <a:pt x="331" y="274"/>
                  </a:lnTo>
                  <a:lnTo>
                    <a:pt x="471" y="163"/>
                  </a:lnTo>
                  <a:lnTo>
                    <a:pt x="173" y="0"/>
                  </a:lnTo>
                  <a:lnTo>
                    <a:pt x="0" y="81"/>
                  </a:lnTo>
                </a:path>
              </a:pathLst>
            </a:custGeom>
            <a:gradFill rotWithShape="0">
              <a:gsLst>
                <a:gs pos="0">
                  <a:srgbClr val="FFFF00"/>
                </a:gs>
                <a:gs pos="100000">
                  <a:srgbClr val="8181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6" name="Freeform 11"/>
            <p:cNvSpPr>
              <a:spLocks/>
            </p:cNvSpPr>
            <p:nvPr/>
          </p:nvSpPr>
          <p:spPr bwMode="auto">
            <a:xfrm>
              <a:off x="1029" y="634"/>
              <a:ext cx="188" cy="392"/>
            </a:xfrm>
            <a:custGeom>
              <a:avLst/>
              <a:gdLst>
                <a:gd name="T0" fmla="*/ 108 w 188"/>
                <a:gd name="T1" fmla="*/ 109 h 392"/>
                <a:gd name="T2" fmla="*/ 187 w 188"/>
                <a:gd name="T3" fmla="*/ 391 h 392"/>
                <a:gd name="T4" fmla="*/ 59 w 188"/>
                <a:gd name="T5" fmla="*/ 202 h 392"/>
                <a:gd name="T6" fmla="*/ 0 w 188"/>
                <a:gd name="T7" fmla="*/ 0 h 392"/>
                <a:gd name="T8" fmla="*/ 108 w 188"/>
                <a:gd name="T9" fmla="*/ 109 h 392"/>
                <a:gd name="T10" fmla="*/ 108 w 188"/>
                <a:gd name="T11" fmla="*/ 109 h 3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8"/>
                <a:gd name="T19" fmla="*/ 0 h 392"/>
                <a:gd name="T20" fmla="*/ 188 w 188"/>
                <a:gd name="T21" fmla="*/ 392 h 3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8" h="392">
                  <a:moveTo>
                    <a:pt x="108" y="109"/>
                  </a:moveTo>
                  <a:lnTo>
                    <a:pt x="187" y="391"/>
                  </a:lnTo>
                  <a:lnTo>
                    <a:pt x="59" y="202"/>
                  </a:lnTo>
                  <a:lnTo>
                    <a:pt x="0" y="0"/>
                  </a:lnTo>
                  <a:lnTo>
                    <a:pt x="108" y="109"/>
                  </a:lnTo>
                </a:path>
              </a:pathLst>
            </a:custGeom>
            <a:solidFill>
              <a:srgbClr val="00C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7" name="Freeform 12"/>
            <p:cNvSpPr>
              <a:spLocks/>
            </p:cNvSpPr>
            <p:nvPr/>
          </p:nvSpPr>
          <p:spPr bwMode="auto">
            <a:xfrm>
              <a:off x="1132" y="636"/>
              <a:ext cx="387" cy="390"/>
            </a:xfrm>
            <a:custGeom>
              <a:avLst/>
              <a:gdLst>
                <a:gd name="T0" fmla="*/ 315 w 387"/>
                <a:gd name="T1" fmla="*/ 0 h 390"/>
                <a:gd name="T2" fmla="*/ 386 w 387"/>
                <a:gd name="T3" fmla="*/ 273 h 390"/>
                <a:gd name="T4" fmla="*/ 84 w 387"/>
                <a:gd name="T5" fmla="*/ 389 h 390"/>
                <a:gd name="T6" fmla="*/ 0 w 387"/>
                <a:gd name="T7" fmla="*/ 108 h 390"/>
                <a:gd name="T8" fmla="*/ 315 w 387"/>
                <a:gd name="T9" fmla="*/ 0 h 390"/>
                <a:gd name="T10" fmla="*/ 315 w 387"/>
                <a:gd name="T11" fmla="*/ 0 h 3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7"/>
                <a:gd name="T19" fmla="*/ 0 h 390"/>
                <a:gd name="T20" fmla="*/ 387 w 387"/>
                <a:gd name="T21" fmla="*/ 390 h 39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7" h="390">
                  <a:moveTo>
                    <a:pt x="315" y="0"/>
                  </a:moveTo>
                  <a:lnTo>
                    <a:pt x="386" y="273"/>
                  </a:lnTo>
                  <a:lnTo>
                    <a:pt x="84" y="389"/>
                  </a:lnTo>
                  <a:lnTo>
                    <a:pt x="0" y="108"/>
                  </a:lnTo>
                  <a:lnTo>
                    <a:pt x="315" y="0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Freeform 13"/>
            <p:cNvSpPr>
              <a:spLocks/>
            </p:cNvSpPr>
            <p:nvPr/>
          </p:nvSpPr>
          <p:spPr bwMode="auto">
            <a:xfrm>
              <a:off x="1029" y="545"/>
              <a:ext cx="419" cy="203"/>
            </a:xfrm>
            <a:custGeom>
              <a:avLst/>
              <a:gdLst>
                <a:gd name="T0" fmla="*/ 418 w 419"/>
                <a:gd name="T1" fmla="*/ 91 h 203"/>
                <a:gd name="T2" fmla="*/ 105 w 419"/>
                <a:gd name="T3" fmla="*/ 202 h 203"/>
                <a:gd name="T4" fmla="*/ 0 w 419"/>
                <a:gd name="T5" fmla="*/ 89 h 203"/>
                <a:gd name="T6" fmla="*/ 281 w 419"/>
                <a:gd name="T7" fmla="*/ 0 h 203"/>
                <a:gd name="T8" fmla="*/ 418 w 419"/>
                <a:gd name="T9" fmla="*/ 91 h 203"/>
                <a:gd name="T10" fmla="*/ 418 w 419"/>
                <a:gd name="T11" fmla="*/ 91 h 20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19"/>
                <a:gd name="T19" fmla="*/ 0 h 203"/>
                <a:gd name="T20" fmla="*/ 419 w 419"/>
                <a:gd name="T21" fmla="*/ 203 h 20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19" h="203">
                  <a:moveTo>
                    <a:pt x="418" y="91"/>
                  </a:moveTo>
                  <a:lnTo>
                    <a:pt x="105" y="202"/>
                  </a:lnTo>
                  <a:lnTo>
                    <a:pt x="0" y="89"/>
                  </a:lnTo>
                  <a:lnTo>
                    <a:pt x="281" y="0"/>
                  </a:lnTo>
                  <a:lnTo>
                    <a:pt x="418" y="91"/>
                  </a:lnTo>
                </a:path>
              </a:pathLst>
            </a:custGeom>
            <a:gradFill rotWithShape="0">
              <a:gsLst>
                <a:gs pos="0">
                  <a:srgbClr val="80FF80"/>
                </a:gs>
                <a:gs pos="100000">
                  <a:srgbClr val="00C2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Freeform 14"/>
            <p:cNvSpPr>
              <a:spLocks/>
            </p:cNvSpPr>
            <p:nvPr/>
          </p:nvSpPr>
          <p:spPr bwMode="auto">
            <a:xfrm>
              <a:off x="687" y="1405"/>
              <a:ext cx="354" cy="154"/>
            </a:xfrm>
            <a:custGeom>
              <a:avLst/>
              <a:gdLst>
                <a:gd name="T0" fmla="*/ 86 w 354"/>
                <a:gd name="T1" fmla="*/ 0 h 154"/>
                <a:gd name="T2" fmla="*/ 353 w 354"/>
                <a:gd name="T3" fmla="*/ 15 h 154"/>
                <a:gd name="T4" fmla="*/ 353 w 354"/>
                <a:gd name="T5" fmla="*/ 153 h 154"/>
                <a:gd name="T6" fmla="*/ 0 w 354"/>
                <a:gd name="T7" fmla="*/ 137 h 154"/>
                <a:gd name="T8" fmla="*/ 86 w 354"/>
                <a:gd name="T9" fmla="*/ 0 h 154"/>
                <a:gd name="T10" fmla="*/ 86 w 354"/>
                <a:gd name="T11" fmla="*/ 0 h 1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4"/>
                <a:gd name="T19" fmla="*/ 0 h 154"/>
                <a:gd name="T20" fmla="*/ 354 w 354"/>
                <a:gd name="T21" fmla="*/ 154 h 15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4" h="154">
                  <a:moveTo>
                    <a:pt x="86" y="0"/>
                  </a:moveTo>
                  <a:lnTo>
                    <a:pt x="353" y="15"/>
                  </a:lnTo>
                  <a:lnTo>
                    <a:pt x="353" y="153"/>
                  </a:lnTo>
                  <a:lnTo>
                    <a:pt x="0" y="137"/>
                  </a:lnTo>
                  <a:lnTo>
                    <a:pt x="86" y="0"/>
                  </a:ln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0" name="Freeform 15"/>
            <p:cNvSpPr>
              <a:spLocks/>
            </p:cNvSpPr>
            <p:nvPr/>
          </p:nvSpPr>
          <p:spPr bwMode="auto">
            <a:xfrm>
              <a:off x="1007" y="1070"/>
              <a:ext cx="112" cy="294"/>
            </a:xfrm>
            <a:custGeom>
              <a:avLst/>
              <a:gdLst>
                <a:gd name="T0" fmla="*/ 59 w 112"/>
                <a:gd name="T1" fmla="*/ 76 h 294"/>
                <a:gd name="T2" fmla="*/ 0 w 112"/>
                <a:gd name="T3" fmla="*/ 293 h 294"/>
                <a:gd name="T4" fmla="*/ 59 w 112"/>
                <a:gd name="T5" fmla="*/ 168 h 294"/>
                <a:gd name="T6" fmla="*/ 111 w 112"/>
                <a:gd name="T7" fmla="*/ 0 h 294"/>
                <a:gd name="T8" fmla="*/ 59 w 112"/>
                <a:gd name="T9" fmla="*/ 76 h 294"/>
                <a:gd name="T10" fmla="*/ 59 w 112"/>
                <a:gd name="T11" fmla="*/ 76 h 2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294"/>
                <a:gd name="T20" fmla="*/ 112 w 112"/>
                <a:gd name="T21" fmla="*/ 294 h 2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294">
                  <a:moveTo>
                    <a:pt x="59" y="76"/>
                  </a:moveTo>
                  <a:lnTo>
                    <a:pt x="0" y="293"/>
                  </a:lnTo>
                  <a:lnTo>
                    <a:pt x="59" y="168"/>
                  </a:lnTo>
                  <a:lnTo>
                    <a:pt x="111" y="0"/>
                  </a:lnTo>
                  <a:lnTo>
                    <a:pt x="59" y="76"/>
                  </a:lnTo>
                </a:path>
              </a:pathLst>
            </a:custGeom>
            <a:solidFill>
              <a:srgbClr val="81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1" name="Freeform 16"/>
            <p:cNvSpPr>
              <a:spLocks/>
            </p:cNvSpPr>
            <p:nvPr/>
          </p:nvSpPr>
          <p:spPr bwMode="auto">
            <a:xfrm>
              <a:off x="803" y="1008"/>
              <a:ext cx="316" cy="137"/>
            </a:xfrm>
            <a:custGeom>
              <a:avLst/>
              <a:gdLst>
                <a:gd name="T0" fmla="*/ 0 w 316"/>
                <a:gd name="T1" fmla="*/ 62 h 137"/>
                <a:gd name="T2" fmla="*/ 265 w 316"/>
                <a:gd name="T3" fmla="*/ 136 h 137"/>
                <a:gd name="T4" fmla="*/ 315 w 316"/>
                <a:gd name="T5" fmla="*/ 62 h 137"/>
                <a:gd name="T6" fmla="*/ 99 w 316"/>
                <a:gd name="T7" fmla="*/ 0 h 137"/>
                <a:gd name="T8" fmla="*/ 0 w 316"/>
                <a:gd name="T9" fmla="*/ 62 h 137"/>
                <a:gd name="T10" fmla="*/ 0 w 316"/>
                <a:gd name="T11" fmla="*/ 62 h 1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6"/>
                <a:gd name="T19" fmla="*/ 0 h 137"/>
                <a:gd name="T20" fmla="*/ 316 w 316"/>
                <a:gd name="T21" fmla="*/ 137 h 1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6" h="137">
                  <a:moveTo>
                    <a:pt x="0" y="62"/>
                  </a:moveTo>
                  <a:lnTo>
                    <a:pt x="265" y="136"/>
                  </a:lnTo>
                  <a:lnTo>
                    <a:pt x="315" y="62"/>
                  </a:lnTo>
                  <a:lnTo>
                    <a:pt x="99" y="0"/>
                  </a:lnTo>
                  <a:lnTo>
                    <a:pt x="0" y="62"/>
                  </a:lnTo>
                </a:path>
              </a:pathLst>
            </a:custGeom>
            <a:gradFill rotWithShape="0">
              <a:gsLst>
                <a:gs pos="0">
                  <a:srgbClr val="FF40A0"/>
                </a:gs>
                <a:gs pos="100000">
                  <a:srgbClr val="81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2" name="Freeform 17"/>
            <p:cNvSpPr>
              <a:spLocks/>
            </p:cNvSpPr>
            <p:nvPr/>
          </p:nvSpPr>
          <p:spPr bwMode="auto">
            <a:xfrm>
              <a:off x="740" y="1070"/>
              <a:ext cx="330" cy="296"/>
            </a:xfrm>
            <a:custGeom>
              <a:avLst/>
              <a:gdLst>
                <a:gd name="T0" fmla="*/ 0 w 330"/>
                <a:gd name="T1" fmla="*/ 222 h 296"/>
                <a:gd name="T2" fmla="*/ 267 w 330"/>
                <a:gd name="T3" fmla="*/ 295 h 296"/>
                <a:gd name="T4" fmla="*/ 329 w 330"/>
                <a:gd name="T5" fmla="*/ 73 h 296"/>
                <a:gd name="T6" fmla="*/ 63 w 330"/>
                <a:gd name="T7" fmla="*/ 0 h 296"/>
                <a:gd name="T8" fmla="*/ 0 w 330"/>
                <a:gd name="T9" fmla="*/ 222 h 2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0"/>
                <a:gd name="T16" fmla="*/ 0 h 296"/>
                <a:gd name="T17" fmla="*/ 330 w 330"/>
                <a:gd name="T18" fmla="*/ 296 h 2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0" h="296">
                  <a:moveTo>
                    <a:pt x="0" y="222"/>
                  </a:moveTo>
                  <a:lnTo>
                    <a:pt x="267" y="295"/>
                  </a:lnTo>
                  <a:lnTo>
                    <a:pt x="329" y="73"/>
                  </a:lnTo>
                  <a:lnTo>
                    <a:pt x="63" y="0"/>
                  </a:lnTo>
                  <a:lnTo>
                    <a:pt x="0" y="222"/>
                  </a:lnTo>
                </a:path>
              </a:pathLst>
            </a:custGeom>
            <a:solidFill>
              <a:srgbClr val="9F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795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2566988" y="396875"/>
            <a:ext cx="6330950" cy="1239838"/>
          </a:xfrm>
          <a:noFill/>
        </p:spPr>
        <p:txBody>
          <a:bodyPr lIns="0" tIns="0" rIns="0" bIns="0" anchor="b"/>
          <a:lstStyle/>
          <a:p>
            <a:pPr marL="0" indent="0" defTabSz="468313" eaLnBrk="1" hangingPunct="1">
              <a:spcBef>
                <a:spcPct val="0"/>
              </a:spcBef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4300" b="1" smtClean="0">
                <a:solidFill>
                  <a:srgbClr val="FFFF00"/>
                </a:solidFill>
              </a:rPr>
              <a:t>SOLUBILITY EXAMPLES</a:t>
            </a:r>
            <a:endParaRPr lang="en-US" smtClean="0"/>
          </a:p>
        </p:txBody>
      </p:sp>
      <p:sp>
        <p:nvSpPr>
          <p:cNvPr id="33796" name="Text Box 19"/>
          <p:cNvSpPr txBox="1">
            <a:spLocks noChangeArrowheads="1"/>
          </p:cNvSpPr>
          <p:nvPr/>
        </p:nvSpPr>
        <p:spPr bwMode="auto">
          <a:xfrm>
            <a:off x="895350" y="2052638"/>
            <a:ext cx="8113713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How much will precipitate out? </a:t>
            </a:r>
          </a:p>
          <a:p>
            <a:pPr eaLnBrk="1" hangingPunct="1">
              <a:buClr>
                <a:srgbClr val="FFFF00"/>
              </a:buClr>
              <a:buSzPct val="46000"/>
              <a:buFont typeface="Monotype Sorts" pitchFamily="1" charset="2"/>
              <a:buNone/>
            </a:pPr>
            <a:r>
              <a:rPr lang="en-US" sz="320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4772" name="Text Box 20"/>
          <p:cNvSpPr txBox="1">
            <a:spLocks noChangeArrowheads="1"/>
          </p:cNvSpPr>
          <p:nvPr/>
        </p:nvSpPr>
        <p:spPr bwMode="auto">
          <a:xfrm>
            <a:off x="1177925" y="2890838"/>
            <a:ext cx="7412038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58" tIns="41029" rIns="82058" bIns="41029">
            <a:spAutoFit/>
          </a:bodyPr>
          <a:lstStyle>
            <a:lvl1pPr defTabSz="8207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207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207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bg1"/>
                </a:solidFill>
                <a:latin typeface="Times New Roman" pitchFamily="18" charset="0"/>
              </a:rPr>
              <a:t>15g - 10g = 5g will precipitate out!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4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7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 do Calculations: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419600"/>
          </a:xfrm>
        </p:spPr>
        <p:txBody>
          <a:bodyPr/>
          <a:lstStyle/>
          <a:p>
            <a:pPr eaLnBrk="1" hangingPunct="1"/>
            <a:r>
              <a:rPr lang="en-US" sz="2800" smtClean="0"/>
              <a:t>To calculate how much extra has been dissolved: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Extra =     Dissolved amt        -       saturated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           in soln (given value)       line value @ that temp.</a:t>
            </a:r>
          </a:p>
          <a:p>
            <a:pPr eaLnBrk="1" hangingPunct="1"/>
            <a:endParaRPr lang="en-US" sz="2800" smtClean="0"/>
          </a:p>
          <a:p>
            <a:pPr eaLnBrk="1" hangingPunct="1">
              <a:buFont typeface="Wingdings" pitchFamily="2" charset="2"/>
              <a:buNone/>
            </a:pPr>
            <a:endParaRPr lang="en-US" sz="2800" smtClean="0"/>
          </a:p>
          <a:p>
            <a:pPr eaLnBrk="1" hangingPunct="1"/>
            <a:r>
              <a:rPr lang="en-US" sz="2800" smtClean="0"/>
              <a:t>To calculate how much more can be dissolved: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? Much more  =         saturated            -     given value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                         line value @ that temp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pPr eaLnBrk="1" hangingPunct="1"/>
            <a:r>
              <a:rPr lang="en-US" smtClean="0"/>
              <a:t>Example 1: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229600" cy="3886200"/>
          </a:xfrm>
        </p:spPr>
        <p:txBody>
          <a:bodyPr/>
          <a:lstStyle/>
          <a:p>
            <a:pPr marL="609600" indent="-609600" eaLnBrk="1" hangingPunct="1"/>
            <a:r>
              <a:rPr lang="en-US" smtClean="0"/>
              <a:t>How much less KCl is dissolved at 20</a:t>
            </a:r>
            <a:r>
              <a:rPr lang="en-US" baseline="30000" smtClean="0"/>
              <a:t>o</a:t>
            </a:r>
            <a:r>
              <a:rPr lang="en-US" smtClean="0"/>
              <a:t>C than at 60</a:t>
            </a:r>
            <a:r>
              <a:rPr lang="en-US" baseline="30000" smtClean="0"/>
              <a:t>o</a:t>
            </a:r>
            <a:r>
              <a:rPr lang="en-US" smtClean="0"/>
              <a:t>C in 100g H</a:t>
            </a:r>
            <a:r>
              <a:rPr lang="en-US" baseline="-25000" smtClean="0"/>
              <a:t>2</a:t>
            </a:r>
            <a:r>
              <a:rPr lang="en-US" smtClean="0"/>
              <a:t>O? </a:t>
            </a:r>
          </a:p>
          <a:p>
            <a:pPr marL="609600" indent="-609600" eaLnBrk="1" hangingPunct="1"/>
            <a:r>
              <a:rPr lang="en-US" smtClean="0"/>
              <a:t>Read the line value: 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mtClean="0"/>
              <a:t>	32g at 20</a:t>
            </a:r>
            <a:r>
              <a:rPr lang="en-US" baseline="30000" smtClean="0"/>
              <a:t>o</a:t>
            </a:r>
            <a:r>
              <a:rPr lang="en-US" smtClean="0"/>
              <a:t>C</a:t>
            </a:r>
          </a:p>
          <a:p>
            <a:pPr marL="609600" indent="-609600" eaLnBrk="1" hangingPunct="1"/>
            <a:r>
              <a:rPr lang="en-US" smtClean="0"/>
              <a:t>Subtract it from the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mtClean="0"/>
              <a:t>	given value:  </a:t>
            </a:r>
          </a:p>
          <a:p>
            <a:pPr marL="1371600" lvl="2" indent="-457200" eaLnBrk="1" hangingPunct="1"/>
            <a:r>
              <a:rPr lang="en-US" sz="3200" smtClean="0"/>
              <a:t>45g – 32g =  13 g</a:t>
            </a:r>
          </a:p>
        </p:txBody>
      </p:sp>
      <p:pic>
        <p:nvPicPr>
          <p:cNvPr id="35844" name="Picture 8" descr="solubility curve2"/>
          <p:cNvPicPr>
            <a:picLocks noChangeAspect="1" noChangeArrowheads="1"/>
          </p:cNvPicPr>
          <p:nvPr/>
        </p:nvPicPr>
        <p:blipFill>
          <a:blip r:embed="rId3">
            <a:lum bright="-10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9" t="12331" r="13849" b="8632"/>
          <a:stretch>
            <a:fillRect/>
          </a:stretch>
        </p:blipFill>
        <p:spPr bwMode="auto">
          <a:xfrm>
            <a:off x="4724400" y="2460625"/>
            <a:ext cx="4387850" cy="439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pPr eaLnBrk="1" hangingPunct="1"/>
            <a:r>
              <a:rPr lang="en-US" smtClean="0"/>
              <a:t>Example 2: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229600" cy="3886200"/>
          </a:xfrm>
        </p:spPr>
        <p:txBody>
          <a:bodyPr/>
          <a:lstStyle/>
          <a:p>
            <a:pPr marL="609600" indent="-609600" eaLnBrk="1" hangingPunct="1"/>
            <a:r>
              <a:rPr lang="en-US" smtClean="0"/>
              <a:t>How much more KCl is </a:t>
            </a:r>
            <a:r>
              <a:rPr lang="en-US" b="1" smtClean="0">
                <a:solidFill>
                  <a:srgbClr val="009900"/>
                </a:solidFill>
              </a:rPr>
              <a:t>required</a:t>
            </a:r>
            <a:r>
              <a:rPr lang="en-US" smtClean="0"/>
              <a:t> </a:t>
            </a:r>
            <a:r>
              <a:rPr lang="en-US" b="1" smtClean="0">
                <a:solidFill>
                  <a:srgbClr val="009900"/>
                </a:solidFill>
              </a:rPr>
              <a:t>to saturate</a:t>
            </a:r>
            <a:r>
              <a:rPr lang="en-US" smtClean="0"/>
              <a:t> the solution if 25g are dissolved at 40</a:t>
            </a:r>
            <a:r>
              <a:rPr lang="en-US" baseline="30000" smtClean="0"/>
              <a:t>o</a:t>
            </a:r>
            <a:r>
              <a:rPr lang="en-US" smtClean="0"/>
              <a:t>C?</a:t>
            </a:r>
          </a:p>
          <a:p>
            <a:pPr marL="609600" indent="-609600" eaLnBrk="1" hangingPunct="1"/>
            <a:r>
              <a:rPr lang="en-US" smtClean="0"/>
              <a:t>Read the line value: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mtClean="0"/>
              <a:t>	40g </a:t>
            </a:r>
          </a:p>
          <a:p>
            <a:pPr marL="609600" indent="-609600" eaLnBrk="1" hangingPunct="1"/>
            <a:r>
              <a:rPr lang="en-US" smtClean="0"/>
              <a:t>Subtract the given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mtClean="0"/>
              <a:t>	value: </a:t>
            </a:r>
          </a:p>
          <a:p>
            <a:pPr marL="1371600" lvl="2" indent="-457200" eaLnBrk="1" hangingPunct="1"/>
            <a:r>
              <a:rPr lang="en-US" sz="3200" smtClean="0"/>
              <a:t>40g – 25g = 15 g </a:t>
            </a:r>
          </a:p>
        </p:txBody>
      </p:sp>
      <p:pic>
        <p:nvPicPr>
          <p:cNvPr id="36868" name="Picture 5" descr="solubility curve2"/>
          <p:cNvPicPr>
            <a:picLocks noChangeAspect="1" noChangeArrowheads="1"/>
          </p:cNvPicPr>
          <p:nvPr/>
        </p:nvPicPr>
        <p:blipFill>
          <a:blip r:embed="rId3">
            <a:lum bright="-10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9" t="12331" r="13849" b="8632"/>
          <a:stretch>
            <a:fillRect/>
          </a:stretch>
        </p:blipFill>
        <p:spPr bwMode="auto">
          <a:xfrm>
            <a:off x="4724400" y="2362200"/>
            <a:ext cx="4387850" cy="439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10" presetID="20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autoRev="1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autoRev="1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1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600"/>
                            </p:stCondLst>
                            <p:childTnLst>
                              <p:par>
                                <p:cTn id="3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1600"/>
                            </p:stCondLst>
                            <p:childTnLst>
                              <p:par>
                                <p:cTn id="4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Your turn!  Use your graph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05800" cy="45720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mtClean="0"/>
              <a:t>How much NaCl will dissolve in 100g H</a:t>
            </a:r>
            <a:r>
              <a:rPr lang="en-US" baseline="-25000" smtClean="0"/>
              <a:t>2</a:t>
            </a:r>
            <a:r>
              <a:rPr lang="en-US" smtClean="0"/>
              <a:t>O at 35</a:t>
            </a:r>
            <a:r>
              <a:rPr lang="en-US" baseline="30000" smtClean="0"/>
              <a:t>o</a:t>
            </a:r>
            <a:r>
              <a:rPr lang="en-US" smtClean="0"/>
              <a:t>C?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mtClean="0"/>
              <a:t>How much NH</a:t>
            </a:r>
            <a:r>
              <a:rPr lang="en-US" baseline="-25000" smtClean="0"/>
              <a:t>4</a:t>
            </a:r>
            <a:r>
              <a:rPr lang="en-US" smtClean="0"/>
              <a:t>Cl will dissolve at 50</a:t>
            </a:r>
            <a:r>
              <a:rPr lang="en-US" baseline="30000" smtClean="0"/>
              <a:t>o</a:t>
            </a:r>
            <a:r>
              <a:rPr lang="en-US" smtClean="0"/>
              <a:t>C?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mtClean="0"/>
              <a:t>What is the solubility of SO</a:t>
            </a:r>
            <a:r>
              <a:rPr lang="en-US" baseline="-25000" smtClean="0"/>
              <a:t>2</a:t>
            </a:r>
            <a:r>
              <a:rPr lang="en-US" smtClean="0"/>
              <a:t> at 25</a:t>
            </a:r>
            <a:r>
              <a:rPr lang="en-US" baseline="30000" smtClean="0"/>
              <a:t>o</a:t>
            </a:r>
            <a:r>
              <a:rPr lang="en-US" smtClean="0"/>
              <a:t>C?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mtClean="0"/>
              <a:t> What is the solubility of potassium chlorate in 100 grams of water at 35</a:t>
            </a:r>
            <a:r>
              <a:rPr lang="en-US" baseline="30000" smtClean="0"/>
              <a:t>o</a:t>
            </a:r>
            <a:r>
              <a:rPr lang="en-US" smtClean="0"/>
              <a:t>C?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mtClean="0"/>
              <a:t> What is the solubility of  potassium iodide in 100 grams of water at 10</a:t>
            </a:r>
            <a:r>
              <a:rPr lang="en-US" baseline="30000" smtClean="0"/>
              <a:t>o</a:t>
            </a:r>
            <a:r>
              <a:rPr lang="en-US" smtClean="0"/>
              <a:t>C?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4"/>
          <p:cNvSpPr txBox="1">
            <a:spLocks noChangeArrowheads="1"/>
          </p:cNvSpPr>
          <p:nvPr/>
        </p:nvSpPr>
        <p:spPr bwMode="auto">
          <a:xfrm>
            <a:off x="381000" y="304800"/>
            <a:ext cx="8458200" cy="628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AutoNum type="arabicPeriod" startAt="6"/>
            </a:pPr>
            <a:r>
              <a:rPr lang="en-US" sz="2800"/>
              <a:t>What minimum temperature needed to dissolve 80 grams of sodium nitrate in 100 grams  of water?</a:t>
            </a:r>
          </a:p>
          <a:p>
            <a:pPr eaLnBrk="1" hangingPunct="1">
              <a:spcBef>
                <a:spcPct val="20000"/>
              </a:spcBef>
              <a:buFontTx/>
              <a:buAutoNum type="arabicPeriod" startAt="6"/>
            </a:pPr>
            <a:r>
              <a:rPr lang="en-US" sz="2800"/>
              <a:t> What minimum temperature needed to dissolve 42 grams of potassium chloride in 100 grams of water?</a:t>
            </a:r>
          </a:p>
          <a:p>
            <a:pPr eaLnBrk="1" hangingPunct="1">
              <a:spcBef>
                <a:spcPct val="20000"/>
              </a:spcBef>
              <a:buFontTx/>
              <a:buAutoNum type="arabicPeriod" startAt="8"/>
            </a:pPr>
            <a:r>
              <a:rPr lang="en-US" sz="2800"/>
              <a:t> What minimum temperature needed to dissolve 20 grams of  KClO</a:t>
            </a:r>
            <a:r>
              <a:rPr lang="en-US" sz="2800" baseline="-25000"/>
              <a:t>3</a:t>
            </a:r>
            <a:r>
              <a:rPr lang="en-US" sz="2800"/>
              <a:t> in 100 grams of water?</a:t>
            </a:r>
          </a:p>
          <a:p>
            <a:pPr eaLnBrk="1" hangingPunct="1">
              <a:spcBef>
                <a:spcPct val="20000"/>
              </a:spcBef>
              <a:buFontTx/>
              <a:buAutoNum type="arabicPeriod" startAt="8"/>
            </a:pPr>
            <a:r>
              <a:rPr lang="en-US" sz="2800"/>
              <a:t>If 95 grams of potassium nitrate are mixed with 100 grams of water at 45</a:t>
            </a:r>
            <a:r>
              <a:rPr lang="en-US" sz="2800">
                <a:cs typeface="Arial" pitchFamily="34" charset="0"/>
              </a:rPr>
              <a:t>º</a:t>
            </a:r>
            <a:r>
              <a:rPr lang="en-US" sz="2800"/>
              <a:t>C, how much </a:t>
            </a:r>
            <a:r>
              <a:rPr lang="en-US" sz="2800" b="1" i="1"/>
              <a:t>will not</a:t>
            </a:r>
            <a:r>
              <a:rPr lang="en-US" sz="2800"/>
              <a:t> dissolve?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AutoNum type="arabicPeriod" startAt="10"/>
            </a:pPr>
            <a:r>
              <a:rPr lang="en-US" sz="2800"/>
              <a:t>If 85 grams of potassium iodide are mixed with 100 grams of water at 0</a:t>
            </a:r>
            <a:r>
              <a:rPr lang="en-US"/>
              <a:t>º</a:t>
            </a:r>
            <a:r>
              <a:rPr lang="en-US" sz="2800"/>
              <a:t>C, how much more must be added to saturate the solution?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AutoNum type="arabicPeriod" startAt="11"/>
            </a:pPr>
            <a:r>
              <a:rPr lang="en-US" smtClean="0"/>
              <a:t>If 55 grams of potassium chlorate are mixed with 100 grams of water at 55ºC, how much </a:t>
            </a:r>
            <a:r>
              <a:rPr lang="en-US" b="1" i="1" smtClean="0"/>
              <a:t>will  not</a:t>
            </a:r>
            <a:r>
              <a:rPr lang="en-US" smtClean="0"/>
              <a:t> dissolve?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eriod" startAt="11"/>
            </a:pPr>
            <a:r>
              <a:rPr lang="en-US" smtClean="0"/>
              <a:t>If 125 grams of potassium iodide are mixed with 100 grams of water at 10ºC, how much more must be added to saturate the solution?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eriod" startAt="11"/>
            </a:pPr>
            <a:r>
              <a:rPr lang="en-US" smtClean="0"/>
              <a:t>What is the solubility of potassium chlorate in 50 grams of water at 35ºC?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AutoNum type="arabicPeriod" startAt="14"/>
            </a:pPr>
            <a:r>
              <a:rPr lang="en-US" sz="2400" smtClean="0"/>
              <a:t> What is the solubility of potassium chlorate in 100 grams of water at 35 oC? 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eriod" startAt="14"/>
            </a:pPr>
            <a:r>
              <a:rPr lang="en-US" sz="2400" smtClean="0"/>
              <a:t> What is the solubility of  potassium iodide in 100 grams of water at 10 oC?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eriod" startAt="14"/>
            </a:pPr>
            <a:r>
              <a:rPr lang="en-US" sz="2400" smtClean="0"/>
              <a:t> What is the minimum temperature needed to dissolve 80 grams of sodium nitrate in 100 grams       of water?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eriod" startAt="14"/>
            </a:pPr>
            <a:r>
              <a:rPr lang="en-US" sz="2400" smtClean="0"/>
              <a:t>What is the minimum temperature needed to dissolve 42 grams of potassium chloride in 100                 grams of water?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eriod" startAt="14"/>
            </a:pPr>
            <a:r>
              <a:rPr lang="en-US" sz="2400" smtClean="0"/>
              <a:t>What is the minimum temperature needed to dissolve 20 grams of  KClO3 in 100 grams of       water?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 startAt="19"/>
            </a:pPr>
            <a:r>
              <a:rPr lang="en-US" sz="2400" smtClean="0"/>
              <a:t>If 95 grams of potassium nitrate are mixed with 100 grams of water at 45 oC, how much </a:t>
            </a:r>
            <a:r>
              <a:rPr lang="en-US" sz="2400" b="1" i="1" smtClean="0"/>
              <a:t>will not</a:t>
            </a:r>
            <a:r>
              <a:rPr lang="en-US" sz="2400" smtClean="0"/>
              <a:t> dissolve?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 startAt="19"/>
            </a:pPr>
            <a:r>
              <a:rPr lang="en-US" sz="2400" smtClean="0"/>
              <a:t>If 55 grams of potassium chlorate are mixed with 100 grams of water at 55 oC, how much </a:t>
            </a:r>
            <a:r>
              <a:rPr lang="en-US" sz="2400" b="1" i="1" smtClean="0"/>
              <a:t>will not</a:t>
            </a:r>
            <a:r>
              <a:rPr lang="en-US" sz="2400" smtClean="0"/>
              <a:t> dissolve?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 startAt="19"/>
            </a:pPr>
            <a:r>
              <a:rPr lang="en-US" sz="2400" smtClean="0"/>
              <a:t>If 125 grams of potassium iodide are mixed with 100 grams of water at 10 oC, how much more must be added to saturate the solution?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 startAt="19"/>
            </a:pPr>
            <a:r>
              <a:rPr lang="en-US" sz="2400" smtClean="0"/>
              <a:t>If 85 grams of potassium iodide are mixed with 100 grams of water at 0 oC, how much more must be added to saturate the solution?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 startAt="19"/>
            </a:pPr>
            <a:r>
              <a:rPr lang="en-US" sz="2400" smtClean="0"/>
              <a:t>What is the solubility of potassium chlorate in 50 grams of water at 35 oC?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Factors Affecting Gas Solubility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229600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What relationship is shown in the graph?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What type of relationship 			    is this?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Based on what we’ve discussed, what factors would you say affect gas solubility?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Temperature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Nature of Solvent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Pressure</a:t>
            </a:r>
          </a:p>
        </p:txBody>
      </p:sp>
      <p:pic>
        <p:nvPicPr>
          <p:cNvPr id="43012" name="Picture 4" descr="figure-01-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00" y="1676400"/>
            <a:ext cx="36449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533400" y="1524000"/>
            <a:ext cx="2286000" cy="7016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3200" i="1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Pressure </a:t>
            </a:r>
            <a:r>
              <a:rPr lang="en-US" sz="4000" i="1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↑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2819400" y="1524000"/>
            <a:ext cx="2286000" cy="7016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3200" i="1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Solubility </a:t>
            </a:r>
            <a:r>
              <a:rPr lang="en-US" sz="4000" i="1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↑</a:t>
            </a:r>
          </a:p>
        </p:txBody>
      </p:sp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2362200" y="2590800"/>
            <a:ext cx="2286000" cy="5794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3200" i="1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Direct</a:t>
            </a:r>
            <a:endParaRPr lang="en-US" sz="4000" i="1">
              <a:solidFill>
                <a:srgbClr val="FFFF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3976" name="Text Box 8"/>
          <p:cNvSpPr txBox="1">
            <a:spLocks noChangeArrowheads="1"/>
          </p:cNvSpPr>
          <p:nvPr/>
        </p:nvSpPr>
        <p:spPr bwMode="auto">
          <a:xfrm>
            <a:off x="609600" y="3216275"/>
            <a:ext cx="4267200" cy="8223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i="1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 linear graph with a  positive slope = direct relationship</a:t>
            </a:r>
            <a:endParaRPr lang="en-US" sz="2400" i="1">
              <a:solidFill>
                <a:srgbClr val="FFFF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3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  <p:bldP spid="83973" grpId="0"/>
      <p:bldP spid="83974" grpId="0"/>
      <p:bldP spid="83975" grpId="0"/>
      <p:bldP spid="839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Temperature and Solubility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686800" cy="4343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i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Temperature</a:t>
            </a:r>
            <a:r>
              <a:rPr lang="en-US" smtClean="0"/>
              <a:t> affects how much of the solute can be dissolved by the solvent.</a:t>
            </a:r>
          </a:p>
          <a:p>
            <a:pPr lvl="1" eaLnBrk="1" hangingPunct="1">
              <a:defRPr/>
            </a:pPr>
            <a:r>
              <a:rPr lang="en-US" sz="2400" smtClean="0"/>
              <a:t>Note: Increasing the temperature </a:t>
            </a:r>
            <a:r>
              <a:rPr lang="en-US" sz="2400" b="1" i="1" u="sng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does not always</a:t>
            </a:r>
            <a:r>
              <a:rPr lang="en-US" sz="2400" smtClean="0"/>
              <a:t> increase the solubility…think about what happens to dissolved gas in your soda when its heated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smtClean="0"/>
          </a:p>
          <a:p>
            <a:pPr eaLnBrk="1" hangingPunct="1">
              <a:defRPr/>
            </a:pPr>
            <a:r>
              <a:rPr lang="en-US" b="1" i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Solubility curves</a:t>
            </a:r>
            <a:r>
              <a:rPr lang="en-US" smtClean="0"/>
              <a:t>: used to show how the solubility of a substance changes with temperature.</a:t>
            </a:r>
            <a:endParaRPr lang="en-US" b="1" i="1" u="sng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" descr="solubility-sol-v-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762000"/>
            <a:ext cx="74676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ChangeArrowheads="1"/>
          </p:cNvSpPr>
          <p:nvPr/>
        </p:nvSpPr>
        <p:spPr bwMode="auto">
          <a:xfrm>
            <a:off x="0" y="-1187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8435" name="Picture 5" descr="solubility curve2"/>
          <p:cNvPicPr>
            <a:picLocks noChangeAspect="1" noChangeArrowheads="1"/>
          </p:cNvPicPr>
          <p:nvPr/>
        </p:nvPicPr>
        <p:blipFill>
          <a:blip r:embed="rId3">
            <a:lum bright="-10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9" t="4932" r="10791" b="8632"/>
          <a:stretch>
            <a:fillRect/>
          </a:stretch>
        </p:blipFill>
        <p:spPr bwMode="auto">
          <a:xfrm>
            <a:off x="304800" y="230188"/>
            <a:ext cx="6192838" cy="655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8"/>
          <p:cNvSpPr>
            <a:spLocks noGrp="1" noChangeArrowheads="1"/>
          </p:cNvSpPr>
          <p:nvPr>
            <p:ph type="title"/>
          </p:nvPr>
        </p:nvSpPr>
        <p:spPr>
          <a:xfrm>
            <a:off x="6477000" y="228600"/>
            <a:ext cx="2667000" cy="6629400"/>
          </a:xfrm>
        </p:spPr>
        <p:txBody>
          <a:bodyPr/>
          <a:lstStyle/>
          <a:p>
            <a:pPr eaLnBrk="1" hangingPunct="1"/>
            <a:r>
              <a:rPr lang="en-US" sz="3600" b="1" smtClean="0"/>
              <a:t>To read the graph:</a:t>
            </a:r>
            <a:r>
              <a:rPr lang="en-US" sz="3600" smtClean="0"/>
              <a:t> </a:t>
            </a:r>
            <a:br>
              <a:rPr lang="en-US" sz="3600" smtClean="0"/>
            </a:br>
            <a:r>
              <a:rPr lang="en-US" sz="3200" smtClean="0"/>
              <a:t>1. Find the line for the substance. </a:t>
            </a:r>
            <a:br>
              <a:rPr lang="en-US" sz="3200" smtClean="0"/>
            </a:br>
            <a:r>
              <a:rPr lang="en-US" sz="3200" smtClean="0"/>
              <a:t>2. The amount that dissolves at a given temp. is on the y-axis</a:t>
            </a:r>
            <a:r>
              <a:rPr lang="en-US" sz="3600" smtClean="0"/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304800"/>
            <a:ext cx="4114800" cy="63246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How much KNO</a:t>
            </a:r>
            <a:r>
              <a:rPr lang="en-US" sz="2800" baseline="-25000" smtClean="0"/>
              <a:t>3</a:t>
            </a:r>
            <a:r>
              <a:rPr lang="en-US" sz="2800" smtClean="0"/>
              <a:t> dissolves in 100g H</a:t>
            </a:r>
            <a:r>
              <a:rPr lang="en-US" sz="2800" baseline="-25000" smtClean="0"/>
              <a:t>2</a:t>
            </a:r>
            <a:r>
              <a:rPr lang="en-US" sz="2800" smtClean="0"/>
              <a:t>O at 50</a:t>
            </a:r>
            <a:r>
              <a:rPr lang="en-US" sz="2800" baseline="30000" smtClean="0"/>
              <a:t>o</a:t>
            </a:r>
            <a:r>
              <a:rPr lang="en-US" sz="2800" smtClean="0"/>
              <a:t>C?  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Find the line (red)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Find the temperature and follow up to the line.  (green)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Read across to the y-axis and this is the answer. (blue) 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Since it is above the ½-way between 80 and 90, 87g KNO</a:t>
            </a:r>
            <a:r>
              <a:rPr lang="en-US" sz="2800" baseline="-25000" smtClean="0"/>
              <a:t>3</a:t>
            </a:r>
            <a:r>
              <a:rPr lang="en-US" sz="2800" smtClean="0"/>
              <a:t> will dissolve.  </a:t>
            </a:r>
          </a:p>
        </p:txBody>
      </p:sp>
      <p:pic>
        <p:nvPicPr>
          <p:cNvPr id="19459" name="Picture 7" descr="solubility curve2"/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lum bright="-10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9" t="4932" r="10791" b="8632"/>
          <a:stretch>
            <a:fillRect/>
          </a:stretch>
        </p:blipFill>
        <p:spPr>
          <a:xfrm>
            <a:off x="228600" y="0"/>
            <a:ext cx="4702175" cy="6858000"/>
          </a:xfrm>
          <a:noFill/>
        </p:spPr>
      </p:pic>
      <p:sp>
        <p:nvSpPr>
          <p:cNvPr id="7178" name="Freeform 10"/>
          <p:cNvSpPr>
            <a:spLocks/>
          </p:cNvSpPr>
          <p:nvPr/>
        </p:nvSpPr>
        <p:spPr bwMode="auto">
          <a:xfrm>
            <a:off x="1066800" y="762000"/>
            <a:ext cx="2590800" cy="4953000"/>
          </a:xfrm>
          <a:custGeom>
            <a:avLst/>
            <a:gdLst>
              <a:gd name="T0" fmla="*/ 0 w 1660"/>
              <a:gd name="T1" fmla="*/ 2147483647 h 3095"/>
              <a:gd name="T2" fmla="*/ 2147483647 w 1660"/>
              <a:gd name="T3" fmla="*/ 2147483647 h 3095"/>
              <a:gd name="T4" fmla="*/ 2147483647 w 1660"/>
              <a:gd name="T5" fmla="*/ 2147483647 h 3095"/>
              <a:gd name="T6" fmla="*/ 2147483647 w 1660"/>
              <a:gd name="T7" fmla="*/ 2147483647 h 3095"/>
              <a:gd name="T8" fmla="*/ 2147483647 w 1660"/>
              <a:gd name="T9" fmla="*/ 2147483647 h 3095"/>
              <a:gd name="T10" fmla="*/ 2147483647 w 1660"/>
              <a:gd name="T11" fmla="*/ 2147483647 h 3095"/>
              <a:gd name="T12" fmla="*/ 2147483647 w 1660"/>
              <a:gd name="T13" fmla="*/ 2147483647 h 3095"/>
              <a:gd name="T14" fmla="*/ 2147483647 w 1660"/>
              <a:gd name="T15" fmla="*/ 2147483647 h 3095"/>
              <a:gd name="T16" fmla="*/ 2147483647 w 1660"/>
              <a:gd name="T17" fmla="*/ 2147483647 h 3095"/>
              <a:gd name="T18" fmla="*/ 2147483647 w 1660"/>
              <a:gd name="T19" fmla="*/ 2147483647 h 3095"/>
              <a:gd name="T20" fmla="*/ 2147483647 w 1660"/>
              <a:gd name="T21" fmla="*/ 2147483647 h 3095"/>
              <a:gd name="T22" fmla="*/ 2147483647 w 1660"/>
              <a:gd name="T23" fmla="*/ 2147483647 h 3095"/>
              <a:gd name="T24" fmla="*/ 2147483647 w 1660"/>
              <a:gd name="T25" fmla="*/ 2147483647 h 3095"/>
              <a:gd name="T26" fmla="*/ 2147483647 w 1660"/>
              <a:gd name="T27" fmla="*/ 2147483647 h 3095"/>
              <a:gd name="T28" fmla="*/ 2147483647 w 1660"/>
              <a:gd name="T29" fmla="*/ 2147483647 h 3095"/>
              <a:gd name="T30" fmla="*/ 2147483647 w 1660"/>
              <a:gd name="T31" fmla="*/ 2147483647 h 3095"/>
              <a:gd name="T32" fmla="*/ 2147483647 w 1660"/>
              <a:gd name="T33" fmla="*/ 2147483647 h 3095"/>
              <a:gd name="T34" fmla="*/ 2147483647 w 1660"/>
              <a:gd name="T35" fmla="*/ 2147483647 h 3095"/>
              <a:gd name="T36" fmla="*/ 2147483647 w 1660"/>
              <a:gd name="T37" fmla="*/ 2147483647 h 3095"/>
              <a:gd name="T38" fmla="*/ 2147483647 w 1660"/>
              <a:gd name="T39" fmla="*/ 2147483647 h 3095"/>
              <a:gd name="T40" fmla="*/ 2147483647 w 1660"/>
              <a:gd name="T41" fmla="*/ 2147483647 h 3095"/>
              <a:gd name="T42" fmla="*/ 2147483647 w 1660"/>
              <a:gd name="T43" fmla="*/ 2147483647 h 3095"/>
              <a:gd name="T44" fmla="*/ 2147483647 w 1660"/>
              <a:gd name="T45" fmla="*/ 2147483647 h 3095"/>
              <a:gd name="T46" fmla="*/ 2147483647 w 1660"/>
              <a:gd name="T47" fmla="*/ 2147483647 h 3095"/>
              <a:gd name="T48" fmla="*/ 2147483647 w 1660"/>
              <a:gd name="T49" fmla="*/ 2147483647 h 3095"/>
              <a:gd name="T50" fmla="*/ 2147483647 w 1660"/>
              <a:gd name="T51" fmla="*/ 2147483647 h 3095"/>
              <a:gd name="T52" fmla="*/ 2147483647 w 1660"/>
              <a:gd name="T53" fmla="*/ 2147483647 h 3095"/>
              <a:gd name="T54" fmla="*/ 2147483647 w 1660"/>
              <a:gd name="T55" fmla="*/ 2147483647 h 3095"/>
              <a:gd name="T56" fmla="*/ 2147483647 w 1660"/>
              <a:gd name="T57" fmla="*/ 2147483647 h 3095"/>
              <a:gd name="T58" fmla="*/ 2147483647 w 1660"/>
              <a:gd name="T59" fmla="*/ 2147483647 h 3095"/>
              <a:gd name="T60" fmla="*/ 2147483647 w 1660"/>
              <a:gd name="T61" fmla="*/ 2147483647 h 3095"/>
              <a:gd name="T62" fmla="*/ 2147483647 w 1660"/>
              <a:gd name="T63" fmla="*/ 2147483647 h 3095"/>
              <a:gd name="T64" fmla="*/ 2147483647 w 1660"/>
              <a:gd name="T65" fmla="*/ 2147483647 h 3095"/>
              <a:gd name="T66" fmla="*/ 2147483647 w 1660"/>
              <a:gd name="T67" fmla="*/ 2147483647 h 3095"/>
              <a:gd name="T68" fmla="*/ 2147483647 w 1660"/>
              <a:gd name="T69" fmla="*/ 2147483647 h 3095"/>
              <a:gd name="T70" fmla="*/ 2147483647 w 1660"/>
              <a:gd name="T71" fmla="*/ 0 h 309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1660"/>
              <a:gd name="T109" fmla="*/ 0 h 3095"/>
              <a:gd name="T110" fmla="*/ 1660 w 1660"/>
              <a:gd name="T111" fmla="*/ 3095 h 309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1660" h="3095">
                <a:moveTo>
                  <a:pt x="0" y="3095"/>
                </a:moveTo>
                <a:cubicBezTo>
                  <a:pt x="15" y="3091"/>
                  <a:pt x="33" y="3093"/>
                  <a:pt x="45" y="3083"/>
                </a:cubicBezTo>
                <a:cubicBezTo>
                  <a:pt x="54" y="3075"/>
                  <a:pt x="48" y="3057"/>
                  <a:pt x="56" y="3049"/>
                </a:cubicBezTo>
                <a:cubicBezTo>
                  <a:pt x="64" y="3041"/>
                  <a:pt x="79" y="3042"/>
                  <a:pt x="90" y="3038"/>
                </a:cubicBezTo>
                <a:cubicBezTo>
                  <a:pt x="124" y="3004"/>
                  <a:pt x="147" y="2986"/>
                  <a:pt x="192" y="2970"/>
                </a:cubicBezTo>
                <a:cubicBezTo>
                  <a:pt x="213" y="2949"/>
                  <a:pt x="238" y="2935"/>
                  <a:pt x="259" y="2914"/>
                </a:cubicBezTo>
                <a:cubicBezTo>
                  <a:pt x="335" y="2838"/>
                  <a:pt x="225" y="2918"/>
                  <a:pt x="316" y="2857"/>
                </a:cubicBezTo>
                <a:cubicBezTo>
                  <a:pt x="338" y="2789"/>
                  <a:pt x="324" y="2765"/>
                  <a:pt x="384" y="2744"/>
                </a:cubicBezTo>
                <a:cubicBezTo>
                  <a:pt x="406" y="2678"/>
                  <a:pt x="403" y="2680"/>
                  <a:pt x="474" y="2665"/>
                </a:cubicBezTo>
                <a:cubicBezTo>
                  <a:pt x="482" y="2654"/>
                  <a:pt x="492" y="2644"/>
                  <a:pt x="497" y="2631"/>
                </a:cubicBezTo>
                <a:cubicBezTo>
                  <a:pt x="521" y="2566"/>
                  <a:pt x="494" y="2541"/>
                  <a:pt x="553" y="2519"/>
                </a:cubicBezTo>
                <a:cubicBezTo>
                  <a:pt x="571" y="2512"/>
                  <a:pt x="591" y="2511"/>
                  <a:pt x="610" y="2507"/>
                </a:cubicBezTo>
                <a:cubicBezTo>
                  <a:pt x="621" y="2500"/>
                  <a:pt x="636" y="2496"/>
                  <a:pt x="643" y="2485"/>
                </a:cubicBezTo>
                <a:cubicBezTo>
                  <a:pt x="673" y="2437"/>
                  <a:pt x="668" y="2385"/>
                  <a:pt x="700" y="2338"/>
                </a:cubicBezTo>
                <a:cubicBezTo>
                  <a:pt x="714" y="2281"/>
                  <a:pt x="706" y="2270"/>
                  <a:pt x="756" y="2236"/>
                </a:cubicBezTo>
                <a:cubicBezTo>
                  <a:pt x="764" y="2225"/>
                  <a:pt x="769" y="2212"/>
                  <a:pt x="779" y="2202"/>
                </a:cubicBezTo>
                <a:cubicBezTo>
                  <a:pt x="789" y="2193"/>
                  <a:pt x="806" y="2191"/>
                  <a:pt x="813" y="2180"/>
                </a:cubicBezTo>
                <a:cubicBezTo>
                  <a:pt x="826" y="2160"/>
                  <a:pt x="835" y="2112"/>
                  <a:pt x="835" y="2112"/>
                </a:cubicBezTo>
                <a:cubicBezTo>
                  <a:pt x="841" y="2042"/>
                  <a:pt x="829" y="1955"/>
                  <a:pt x="881" y="1897"/>
                </a:cubicBezTo>
                <a:cubicBezTo>
                  <a:pt x="902" y="1873"/>
                  <a:pt x="926" y="1852"/>
                  <a:pt x="948" y="1830"/>
                </a:cubicBezTo>
                <a:cubicBezTo>
                  <a:pt x="1002" y="1776"/>
                  <a:pt x="972" y="1811"/>
                  <a:pt x="1027" y="1728"/>
                </a:cubicBezTo>
                <a:cubicBezTo>
                  <a:pt x="1035" y="1717"/>
                  <a:pt x="1050" y="1694"/>
                  <a:pt x="1050" y="1694"/>
                </a:cubicBezTo>
                <a:cubicBezTo>
                  <a:pt x="1077" y="1615"/>
                  <a:pt x="1066" y="1649"/>
                  <a:pt x="1084" y="1592"/>
                </a:cubicBezTo>
                <a:cubicBezTo>
                  <a:pt x="1092" y="1568"/>
                  <a:pt x="1110" y="1549"/>
                  <a:pt x="1118" y="1525"/>
                </a:cubicBezTo>
                <a:cubicBezTo>
                  <a:pt x="1127" y="1450"/>
                  <a:pt x="1121" y="1397"/>
                  <a:pt x="1174" y="1344"/>
                </a:cubicBezTo>
                <a:cubicBezTo>
                  <a:pt x="1182" y="1320"/>
                  <a:pt x="1201" y="1300"/>
                  <a:pt x="1208" y="1276"/>
                </a:cubicBezTo>
                <a:cubicBezTo>
                  <a:pt x="1225" y="1213"/>
                  <a:pt x="1223" y="1134"/>
                  <a:pt x="1253" y="1073"/>
                </a:cubicBezTo>
                <a:cubicBezTo>
                  <a:pt x="1256" y="1067"/>
                  <a:pt x="1308" y="991"/>
                  <a:pt x="1321" y="971"/>
                </a:cubicBezTo>
                <a:cubicBezTo>
                  <a:pt x="1329" y="960"/>
                  <a:pt x="1344" y="937"/>
                  <a:pt x="1344" y="937"/>
                </a:cubicBezTo>
                <a:cubicBezTo>
                  <a:pt x="1351" y="893"/>
                  <a:pt x="1364" y="840"/>
                  <a:pt x="1389" y="802"/>
                </a:cubicBezTo>
                <a:cubicBezTo>
                  <a:pt x="1414" y="764"/>
                  <a:pt x="1446" y="748"/>
                  <a:pt x="1457" y="700"/>
                </a:cubicBezTo>
                <a:cubicBezTo>
                  <a:pt x="1466" y="663"/>
                  <a:pt x="1458" y="619"/>
                  <a:pt x="1479" y="587"/>
                </a:cubicBezTo>
                <a:cubicBezTo>
                  <a:pt x="1494" y="564"/>
                  <a:pt x="1524" y="519"/>
                  <a:pt x="1524" y="519"/>
                </a:cubicBezTo>
                <a:cubicBezTo>
                  <a:pt x="1533" y="419"/>
                  <a:pt x="1538" y="332"/>
                  <a:pt x="1592" y="248"/>
                </a:cubicBezTo>
                <a:cubicBezTo>
                  <a:pt x="1608" y="169"/>
                  <a:pt x="1597" y="210"/>
                  <a:pt x="1626" y="124"/>
                </a:cubicBezTo>
                <a:cubicBezTo>
                  <a:pt x="1641" y="79"/>
                  <a:pt x="1640" y="43"/>
                  <a:pt x="1660" y="0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V="1">
            <a:off x="2895600" y="2971800"/>
            <a:ext cx="0" cy="327660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 flipH="1">
            <a:off x="1066800" y="2971800"/>
            <a:ext cx="18288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71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5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2" presetID="5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71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 animBg="1"/>
      <p:bldP spid="7179" grpId="0" animBg="1"/>
      <p:bldP spid="71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 of Solutions: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305800" cy="4419600"/>
          </a:xfrm>
        </p:spPr>
        <p:txBody>
          <a:bodyPr/>
          <a:lstStyle/>
          <a:p>
            <a:pPr eaLnBrk="1" hangingPunct="1"/>
            <a:r>
              <a:rPr lang="en-US" sz="2800" b="1" i="1" smtClean="0"/>
              <a:t>Saturated</a:t>
            </a:r>
            <a:r>
              <a:rPr lang="en-US" sz="2800" smtClean="0"/>
              <a:t> </a:t>
            </a:r>
            <a:r>
              <a:rPr lang="en-US" sz="2800" b="1" i="1" smtClean="0"/>
              <a:t>solution</a:t>
            </a:r>
            <a:r>
              <a:rPr lang="en-US" sz="2800" smtClean="0"/>
              <a:t>: point on the line</a:t>
            </a:r>
          </a:p>
          <a:p>
            <a:pPr lvl="1" eaLnBrk="1" hangingPunct="1"/>
            <a:r>
              <a:rPr lang="en-US" sz="2400" smtClean="0"/>
              <a:t>Contains maximum amount of solute at given temp</a:t>
            </a:r>
          </a:p>
          <a:p>
            <a:pPr lvl="1" eaLnBrk="1" hangingPunct="1"/>
            <a:r>
              <a:rPr lang="en-US" sz="2400" smtClean="0"/>
              <a:t>Contains what it should hold</a:t>
            </a:r>
          </a:p>
          <a:p>
            <a:pPr eaLnBrk="1" hangingPunct="1"/>
            <a:r>
              <a:rPr lang="en-US" sz="2800" b="1" i="1" smtClean="0"/>
              <a:t>Supersaturated: </a:t>
            </a:r>
            <a:r>
              <a:rPr lang="en-US" sz="2800" smtClean="0"/>
              <a:t>above the line </a:t>
            </a:r>
          </a:p>
          <a:p>
            <a:pPr lvl="1" eaLnBrk="1" hangingPunct="1"/>
            <a:r>
              <a:rPr lang="en-US" sz="2400" smtClean="0"/>
              <a:t>Contains more solute than a saturated solution</a:t>
            </a:r>
          </a:p>
          <a:p>
            <a:pPr lvl="1" eaLnBrk="1" hangingPunct="1"/>
            <a:r>
              <a:rPr lang="en-US" sz="2400" smtClean="0"/>
              <a:t>Contains more than it should hold </a:t>
            </a:r>
          </a:p>
          <a:p>
            <a:pPr eaLnBrk="1" hangingPunct="1"/>
            <a:r>
              <a:rPr lang="en-US" sz="2800" b="1" i="1" smtClean="0"/>
              <a:t>Unsaturated: </a:t>
            </a:r>
            <a:r>
              <a:rPr lang="en-US" sz="2800" smtClean="0"/>
              <a:t>below the line is  </a:t>
            </a:r>
          </a:p>
          <a:p>
            <a:pPr lvl="1" eaLnBrk="1" hangingPunct="1"/>
            <a:r>
              <a:rPr lang="en-US" sz="2400" smtClean="0"/>
              <a:t>Contains less solute than saturated solution</a:t>
            </a:r>
          </a:p>
          <a:p>
            <a:pPr lvl="1" eaLnBrk="1" hangingPunct="1"/>
            <a:r>
              <a:rPr lang="en-US" sz="2400" smtClean="0"/>
              <a:t>Contains less solute than it could hold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solubility curve2"/>
          <p:cNvPicPr>
            <a:picLocks noChangeAspect="1" noChangeArrowheads="1"/>
          </p:cNvPicPr>
          <p:nvPr/>
        </p:nvPicPr>
        <p:blipFill>
          <a:blip r:embed="rId3">
            <a:lum bright="-10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9" t="4932" r="10791" b="8632"/>
          <a:stretch>
            <a:fillRect/>
          </a:stretch>
        </p:blipFill>
        <p:spPr bwMode="auto">
          <a:xfrm>
            <a:off x="914400" y="-457200"/>
            <a:ext cx="691515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WordArt 6"/>
          <p:cNvSpPr>
            <a:spLocks noChangeArrowheads="1" noChangeShapeType="1" noTextEdit="1"/>
          </p:cNvSpPr>
          <p:nvPr/>
        </p:nvSpPr>
        <p:spPr bwMode="auto">
          <a:xfrm rot="461696">
            <a:off x="4114800" y="2438400"/>
            <a:ext cx="3086100" cy="8778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Unsaturated</a:t>
            </a:r>
          </a:p>
        </p:txBody>
      </p:sp>
      <p:sp>
        <p:nvSpPr>
          <p:cNvPr id="21508" name="WordArt 7"/>
          <p:cNvSpPr>
            <a:spLocks noChangeArrowheads="1" noChangeShapeType="1" noTextEdit="1"/>
          </p:cNvSpPr>
          <p:nvPr/>
        </p:nvSpPr>
        <p:spPr bwMode="auto">
          <a:xfrm>
            <a:off x="2209800" y="457200"/>
            <a:ext cx="3790950" cy="923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supersaturated</a:t>
            </a:r>
          </a:p>
        </p:txBody>
      </p:sp>
      <p:sp>
        <p:nvSpPr>
          <p:cNvPr id="21509" name="Line 8"/>
          <p:cNvSpPr>
            <a:spLocks noChangeShapeType="1"/>
          </p:cNvSpPr>
          <p:nvPr/>
        </p:nvSpPr>
        <p:spPr bwMode="auto">
          <a:xfrm flipV="1">
            <a:off x="2362200" y="533400"/>
            <a:ext cx="4343400" cy="2819400"/>
          </a:xfrm>
          <a:prstGeom prst="line">
            <a:avLst/>
          </a:prstGeom>
          <a:noFill/>
          <a:ln w="412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WordArt 5"/>
          <p:cNvSpPr>
            <a:spLocks noChangeArrowheads="1" noChangeShapeType="1" noTextEdit="1"/>
          </p:cNvSpPr>
          <p:nvPr/>
        </p:nvSpPr>
        <p:spPr bwMode="auto">
          <a:xfrm rot="-1888610">
            <a:off x="3505200" y="1219200"/>
            <a:ext cx="2981325" cy="7254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Saturated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64"/>
          <p:cNvSpPr txBox="1">
            <a:spLocks noChangeArrowheads="1"/>
          </p:cNvSpPr>
          <p:nvPr/>
        </p:nvSpPr>
        <p:spPr bwMode="auto">
          <a:xfrm>
            <a:off x="0" y="0"/>
            <a:ext cx="9144000" cy="655796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r>
              <a:rPr lang="en-US"/>
              <a:t>.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41463" y="206375"/>
            <a:ext cx="6330950" cy="803275"/>
          </a:xfrm>
          <a:noFill/>
        </p:spPr>
        <p:txBody>
          <a:bodyPr lIns="0" tIns="0" rIns="0" bIns="0" anchor="b"/>
          <a:lstStyle/>
          <a:p>
            <a:pPr marL="0" indent="0" defTabSz="468313" eaLnBrk="1" hangingPunct="1">
              <a:spcBef>
                <a:spcPct val="0"/>
              </a:spcBef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4300" b="1" smtClean="0">
                <a:solidFill>
                  <a:srgbClr val="FFFF00"/>
                </a:solidFill>
              </a:rPr>
              <a:t>SOLUBILITY GRAPHS</a:t>
            </a:r>
            <a:endParaRPr lang="en-US" smtClean="0"/>
          </a:p>
        </p:txBody>
      </p:sp>
      <p:sp>
        <p:nvSpPr>
          <p:cNvPr id="22532" name="Line 3"/>
          <p:cNvSpPr>
            <a:spLocks noChangeShapeType="1"/>
          </p:cNvSpPr>
          <p:nvPr/>
        </p:nvSpPr>
        <p:spPr bwMode="auto">
          <a:xfrm>
            <a:off x="1189038" y="1033463"/>
            <a:ext cx="0" cy="4629150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Line 4"/>
          <p:cNvSpPr>
            <a:spLocks noChangeShapeType="1"/>
          </p:cNvSpPr>
          <p:nvPr/>
        </p:nvSpPr>
        <p:spPr bwMode="auto">
          <a:xfrm flipV="1">
            <a:off x="1244600" y="5664200"/>
            <a:ext cx="6843713" cy="7938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Text Box 5"/>
          <p:cNvSpPr txBox="1">
            <a:spLocks noChangeArrowheads="1"/>
          </p:cNvSpPr>
          <p:nvPr/>
        </p:nvSpPr>
        <p:spPr bwMode="auto">
          <a:xfrm rot="-5400000">
            <a:off x="-1653381" y="4329907"/>
            <a:ext cx="3892550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00"/>
                </a:solidFill>
              </a:rPr>
              <a:t>Concentration (g/100 g water)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35" name="Text Box 6"/>
          <p:cNvSpPr txBox="1">
            <a:spLocks noChangeArrowheads="1"/>
          </p:cNvSpPr>
          <p:nvPr/>
        </p:nvSpPr>
        <p:spPr bwMode="auto">
          <a:xfrm>
            <a:off x="4179888" y="6457950"/>
            <a:ext cx="20955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800">
                <a:solidFill>
                  <a:srgbClr val="FFFF00"/>
                </a:solidFill>
              </a:rPr>
              <a:t>temperature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36" name="Line 7"/>
          <p:cNvSpPr>
            <a:spLocks noChangeShapeType="1"/>
          </p:cNvSpPr>
          <p:nvPr/>
        </p:nvSpPr>
        <p:spPr bwMode="auto">
          <a:xfrm>
            <a:off x="839788" y="1316038"/>
            <a:ext cx="338137" cy="0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8"/>
          <p:cNvSpPr>
            <a:spLocks noChangeShapeType="1"/>
          </p:cNvSpPr>
          <p:nvPr/>
        </p:nvSpPr>
        <p:spPr bwMode="auto">
          <a:xfrm>
            <a:off x="839788" y="5184775"/>
            <a:ext cx="338137" cy="0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9"/>
          <p:cNvSpPr>
            <a:spLocks noChangeShapeType="1"/>
          </p:cNvSpPr>
          <p:nvPr/>
        </p:nvSpPr>
        <p:spPr bwMode="auto">
          <a:xfrm>
            <a:off x="823913" y="4494213"/>
            <a:ext cx="338137" cy="0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0"/>
          <p:cNvSpPr>
            <a:spLocks noChangeShapeType="1"/>
          </p:cNvSpPr>
          <p:nvPr/>
        </p:nvSpPr>
        <p:spPr bwMode="auto">
          <a:xfrm>
            <a:off x="823913" y="3849688"/>
            <a:ext cx="338137" cy="0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11"/>
          <p:cNvSpPr>
            <a:spLocks noChangeShapeType="1"/>
          </p:cNvSpPr>
          <p:nvPr/>
        </p:nvSpPr>
        <p:spPr bwMode="auto">
          <a:xfrm>
            <a:off x="823913" y="2544763"/>
            <a:ext cx="338137" cy="0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12"/>
          <p:cNvSpPr>
            <a:spLocks noChangeShapeType="1"/>
          </p:cNvSpPr>
          <p:nvPr/>
        </p:nvSpPr>
        <p:spPr bwMode="auto">
          <a:xfrm>
            <a:off x="823913" y="3187700"/>
            <a:ext cx="338137" cy="0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13"/>
          <p:cNvSpPr>
            <a:spLocks noChangeShapeType="1"/>
          </p:cNvSpPr>
          <p:nvPr/>
        </p:nvSpPr>
        <p:spPr bwMode="auto">
          <a:xfrm>
            <a:off x="838200" y="1898650"/>
            <a:ext cx="339725" cy="0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Text Box 14"/>
          <p:cNvSpPr txBox="1">
            <a:spLocks noChangeArrowheads="1"/>
          </p:cNvSpPr>
          <p:nvPr/>
        </p:nvSpPr>
        <p:spPr bwMode="auto">
          <a:xfrm>
            <a:off x="311150" y="1116013"/>
            <a:ext cx="5159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140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44" name="Text Box 15"/>
          <p:cNvSpPr txBox="1">
            <a:spLocks noChangeArrowheads="1"/>
          </p:cNvSpPr>
          <p:nvPr/>
        </p:nvSpPr>
        <p:spPr bwMode="auto">
          <a:xfrm>
            <a:off x="295275" y="1698625"/>
            <a:ext cx="5159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120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45" name="Text Box 16"/>
          <p:cNvSpPr txBox="1">
            <a:spLocks noChangeArrowheads="1"/>
          </p:cNvSpPr>
          <p:nvPr/>
        </p:nvSpPr>
        <p:spPr bwMode="auto">
          <a:xfrm>
            <a:off x="327025" y="2374900"/>
            <a:ext cx="5159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100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46" name="Text Box 17"/>
          <p:cNvSpPr txBox="1">
            <a:spLocks noChangeArrowheads="1"/>
          </p:cNvSpPr>
          <p:nvPr/>
        </p:nvSpPr>
        <p:spPr bwMode="auto">
          <a:xfrm>
            <a:off x="531813" y="3005138"/>
            <a:ext cx="3492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80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47" name="Text Box 18"/>
          <p:cNvSpPr txBox="1">
            <a:spLocks noChangeArrowheads="1"/>
          </p:cNvSpPr>
          <p:nvPr/>
        </p:nvSpPr>
        <p:spPr bwMode="auto">
          <a:xfrm>
            <a:off x="485775" y="3679825"/>
            <a:ext cx="3476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60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48" name="Text Box 19"/>
          <p:cNvSpPr txBox="1">
            <a:spLocks noChangeArrowheads="1"/>
          </p:cNvSpPr>
          <p:nvPr/>
        </p:nvSpPr>
        <p:spPr bwMode="auto">
          <a:xfrm>
            <a:off x="500063" y="4324350"/>
            <a:ext cx="3492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40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49" name="Text Box 20"/>
          <p:cNvSpPr txBox="1">
            <a:spLocks noChangeArrowheads="1"/>
          </p:cNvSpPr>
          <p:nvPr/>
        </p:nvSpPr>
        <p:spPr bwMode="auto">
          <a:xfrm>
            <a:off x="515938" y="4983163"/>
            <a:ext cx="3492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20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50" name="Line 21"/>
          <p:cNvSpPr>
            <a:spLocks noChangeShapeType="1"/>
          </p:cNvSpPr>
          <p:nvPr/>
        </p:nvSpPr>
        <p:spPr bwMode="auto">
          <a:xfrm>
            <a:off x="1725613" y="5673725"/>
            <a:ext cx="0" cy="261938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Line 22"/>
          <p:cNvSpPr>
            <a:spLocks noChangeShapeType="1"/>
          </p:cNvSpPr>
          <p:nvPr/>
        </p:nvSpPr>
        <p:spPr bwMode="auto">
          <a:xfrm>
            <a:off x="2509838" y="5694363"/>
            <a:ext cx="0" cy="271462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Line 23"/>
          <p:cNvSpPr>
            <a:spLocks noChangeShapeType="1"/>
          </p:cNvSpPr>
          <p:nvPr/>
        </p:nvSpPr>
        <p:spPr bwMode="auto">
          <a:xfrm>
            <a:off x="3421063" y="5678488"/>
            <a:ext cx="0" cy="271462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Line 24"/>
          <p:cNvSpPr>
            <a:spLocks noChangeShapeType="1"/>
          </p:cNvSpPr>
          <p:nvPr/>
        </p:nvSpPr>
        <p:spPr bwMode="auto">
          <a:xfrm>
            <a:off x="4283075" y="5678488"/>
            <a:ext cx="0" cy="271462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4" name="Line 25"/>
          <p:cNvSpPr>
            <a:spLocks noChangeShapeType="1"/>
          </p:cNvSpPr>
          <p:nvPr/>
        </p:nvSpPr>
        <p:spPr bwMode="auto">
          <a:xfrm>
            <a:off x="5222875" y="5678488"/>
            <a:ext cx="0" cy="271462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Line 26"/>
          <p:cNvSpPr>
            <a:spLocks noChangeShapeType="1"/>
          </p:cNvSpPr>
          <p:nvPr/>
        </p:nvSpPr>
        <p:spPr bwMode="auto">
          <a:xfrm>
            <a:off x="6051550" y="5678488"/>
            <a:ext cx="0" cy="271462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6" name="Line 27"/>
          <p:cNvSpPr>
            <a:spLocks noChangeShapeType="1"/>
          </p:cNvSpPr>
          <p:nvPr/>
        </p:nvSpPr>
        <p:spPr bwMode="auto">
          <a:xfrm>
            <a:off x="6929438" y="5678488"/>
            <a:ext cx="0" cy="271462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7" name="Line 28"/>
          <p:cNvSpPr>
            <a:spLocks noChangeShapeType="1"/>
          </p:cNvSpPr>
          <p:nvPr/>
        </p:nvSpPr>
        <p:spPr bwMode="auto">
          <a:xfrm>
            <a:off x="7926388" y="5678488"/>
            <a:ext cx="0" cy="271462"/>
          </a:xfrm>
          <a:prstGeom prst="line">
            <a:avLst/>
          </a:prstGeom>
          <a:noFill/>
          <a:ln w="47476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8" name="Text Box 29"/>
          <p:cNvSpPr txBox="1">
            <a:spLocks noChangeArrowheads="1"/>
          </p:cNvSpPr>
          <p:nvPr/>
        </p:nvSpPr>
        <p:spPr bwMode="auto">
          <a:xfrm>
            <a:off x="1558925" y="6075363"/>
            <a:ext cx="3476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10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59" name="Text Box 30"/>
          <p:cNvSpPr txBox="1">
            <a:spLocks noChangeArrowheads="1"/>
          </p:cNvSpPr>
          <p:nvPr/>
        </p:nvSpPr>
        <p:spPr bwMode="auto">
          <a:xfrm>
            <a:off x="2347913" y="6057900"/>
            <a:ext cx="3476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20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60" name="Text Box 31"/>
          <p:cNvSpPr txBox="1">
            <a:spLocks noChangeArrowheads="1"/>
          </p:cNvSpPr>
          <p:nvPr/>
        </p:nvSpPr>
        <p:spPr bwMode="auto">
          <a:xfrm>
            <a:off x="3262313" y="6042025"/>
            <a:ext cx="3492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30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61" name="Text Box 32"/>
          <p:cNvSpPr txBox="1">
            <a:spLocks noChangeArrowheads="1"/>
          </p:cNvSpPr>
          <p:nvPr/>
        </p:nvSpPr>
        <p:spPr bwMode="auto">
          <a:xfrm>
            <a:off x="4132263" y="6042025"/>
            <a:ext cx="3476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40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62" name="Text Box 33"/>
          <p:cNvSpPr txBox="1">
            <a:spLocks noChangeArrowheads="1"/>
          </p:cNvSpPr>
          <p:nvPr/>
        </p:nvSpPr>
        <p:spPr bwMode="auto">
          <a:xfrm>
            <a:off x="5078413" y="6029325"/>
            <a:ext cx="3476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50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63" name="Text Box 34"/>
          <p:cNvSpPr txBox="1">
            <a:spLocks noChangeArrowheads="1"/>
          </p:cNvSpPr>
          <p:nvPr/>
        </p:nvSpPr>
        <p:spPr bwMode="auto">
          <a:xfrm>
            <a:off x="5913438" y="6043613"/>
            <a:ext cx="349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60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64" name="Text Box 35"/>
          <p:cNvSpPr txBox="1">
            <a:spLocks noChangeArrowheads="1"/>
          </p:cNvSpPr>
          <p:nvPr/>
        </p:nvSpPr>
        <p:spPr bwMode="auto">
          <a:xfrm>
            <a:off x="6797675" y="6029325"/>
            <a:ext cx="3476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70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65" name="Text Box 36"/>
          <p:cNvSpPr txBox="1">
            <a:spLocks noChangeArrowheads="1"/>
          </p:cNvSpPr>
          <p:nvPr/>
        </p:nvSpPr>
        <p:spPr bwMode="auto">
          <a:xfrm>
            <a:off x="7775575" y="6013450"/>
            <a:ext cx="3476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80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66" name="Line 37"/>
          <p:cNvSpPr>
            <a:spLocks noChangeShapeType="1"/>
          </p:cNvSpPr>
          <p:nvPr/>
        </p:nvSpPr>
        <p:spPr bwMode="auto">
          <a:xfrm>
            <a:off x="1268413" y="5178425"/>
            <a:ext cx="7007225" cy="0"/>
          </a:xfrm>
          <a:prstGeom prst="line">
            <a:avLst/>
          </a:prstGeom>
          <a:noFill/>
          <a:ln w="910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7" name="Line 38"/>
          <p:cNvSpPr>
            <a:spLocks noChangeShapeType="1"/>
          </p:cNvSpPr>
          <p:nvPr/>
        </p:nvSpPr>
        <p:spPr bwMode="auto">
          <a:xfrm>
            <a:off x="1254125" y="4487863"/>
            <a:ext cx="7007225" cy="0"/>
          </a:xfrm>
          <a:prstGeom prst="line">
            <a:avLst/>
          </a:prstGeom>
          <a:noFill/>
          <a:ln w="910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8" name="Line 39"/>
          <p:cNvSpPr>
            <a:spLocks noChangeShapeType="1"/>
          </p:cNvSpPr>
          <p:nvPr/>
        </p:nvSpPr>
        <p:spPr bwMode="auto">
          <a:xfrm>
            <a:off x="1236663" y="3857625"/>
            <a:ext cx="7007225" cy="0"/>
          </a:xfrm>
          <a:prstGeom prst="line">
            <a:avLst/>
          </a:prstGeom>
          <a:noFill/>
          <a:ln w="910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9" name="Line 40"/>
          <p:cNvSpPr>
            <a:spLocks noChangeShapeType="1"/>
          </p:cNvSpPr>
          <p:nvPr/>
        </p:nvSpPr>
        <p:spPr bwMode="auto">
          <a:xfrm>
            <a:off x="1238250" y="3182938"/>
            <a:ext cx="7007225" cy="0"/>
          </a:xfrm>
          <a:prstGeom prst="line">
            <a:avLst/>
          </a:prstGeom>
          <a:noFill/>
          <a:ln w="910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0" name="Line 41"/>
          <p:cNvSpPr>
            <a:spLocks noChangeShapeType="1"/>
          </p:cNvSpPr>
          <p:nvPr/>
        </p:nvSpPr>
        <p:spPr bwMode="auto">
          <a:xfrm>
            <a:off x="1238250" y="2554288"/>
            <a:ext cx="7007225" cy="0"/>
          </a:xfrm>
          <a:prstGeom prst="line">
            <a:avLst/>
          </a:prstGeom>
          <a:noFill/>
          <a:ln w="910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1" name="Line 42"/>
          <p:cNvSpPr>
            <a:spLocks noChangeShapeType="1"/>
          </p:cNvSpPr>
          <p:nvPr/>
        </p:nvSpPr>
        <p:spPr bwMode="auto">
          <a:xfrm>
            <a:off x="1254125" y="1893888"/>
            <a:ext cx="7007225" cy="0"/>
          </a:xfrm>
          <a:prstGeom prst="line">
            <a:avLst/>
          </a:prstGeom>
          <a:noFill/>
          <a:ln w="910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2" name="Line 43"/>
          <p:cNvSpPr>
            <a:spLocks noChangeShapeType="1"/>
          </p:cNvSpPr>
          <p:nvPr/>
        </p:nvSpPr>
        <p:spPr bwMode="auto">
          <a:xfrm>
            <a:off x="1190625" y="1325563"/>
            <a:ext cx="7007225" cy="0"/>
          </a:xfrm>
          <a:prstGeom prst="line">
            <a:avLst/>
          </a:prstGeom>
          <a:noFill/>
          <a:ln w="910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3" name="Line 44"/>
          <p:cNvSpPr>
            <a:spLocks noChangeShapeType="1"/>
          </p:cNvSpPr>
          <p:nvPr/>
        </p:nvSpPr>
        <p:spPr bwMode="auto">
          <a:xfrm flipV="1">
            <a:off x="7913688" y="863600"/>
            <a:ext cx="0" cy="4791075"/>
          </a:xfrm>
          <a:prstGeom prst="line">
            <a:avLst/>
          </a:prstGeom>
          <a:noFill/>
          <a:ln w="9105">
            <a:solidFill>
              <a:srgbClr val="F1F1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4" name="Line 45"/>
          <p:cNvSpPr>
            <a:spLocks noChangeShapeType="1"/>
          </p:cNvSpPr>
          <p:nvPr/>
        </p:nvSpPr>
        <p:spPr bwMode="auto">
          <a:xfrm flipV="1">
            <a:off x="6950075" y="895350"/>
            <a:ext cx="0" cy="4665663"/>
          </a:xfrm>
          <a:prstGeom prst="line">
            <a:avLst/>
          </a:prstGeom>
          <a:noFill/>
          <a:ln w="9105">
            <a:solidFill>
              <a:srgbClr val="F1F1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5" name="Line 46"/>
          <p:cNvSpPr>
            <a:spLocks noChangeShapeType="1"/>
          </p:cNvSpPr>
          <p:nvPr/>
        </p:nvSpPr>
        <p:spPr bwMode="auto">
          <a:xfrm flipV="1">
            <a:off x="6067425" y="909638"/>
            <a:ext cx="0" cy="4773612"/>
          </a:xfrm>
          <a:prstGeom prst="line">
            <a:avLst/>
          </a:prstGeom>
          <a:noFill/>
          <a:ln w="9105">
            <a:solidFill>
              <a:srgbClr val="F1F1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6" name="Line 47"/>
          <p:cNvSpPr>
            <a:spLocks noChangeShapeType="1"/>
          </p:cNvSpPr>
          <p:nvPr/>
        </p:nvSpPr>
        <p:spPr bwMode="auto">
          <a:xfrm flipV="1">
            <a:off x="5246688" y="939800"/>
            <a:ext cx="0" cy="4667250"/>
          </a:xfrm>
          <a:prstGeom prst="line">
            <a:avLst/>
          </a:prstGeom>
          <a:noFill/>
          <a:ln w="9105">
            <a:solidFill>
              <a:srgbClr val="F1F1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7" name="Line 48"/>
          <p:cNvSpPr>
            <a:spLocks noChangeShapeType="1"/>
          </p:cNvSpPr>
          <p:nvPr/>
        </p:nvSpPr>
        <p:spPr bwMode="auto">
          <a:xfrm flipV="1">
            <a:off x="4314825" y="909638"/>
            <a:ext cx="0" cy="4665662"/>
          </a:xfrm>
          <a:prstGeom prst="line">
            <a:avLst/>
          </a:prstGeom>
          <a:noFill/>
          <a:ln w="9105">
            <a:solidFill>
              <a:srgbClr val="F1F1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8" name="Line 49"/>
          <p:cNvSpPr>
            <a:spLocks noChangeShapeType="1"/>
          </p:cNvSpPr>
          <p:nvPr/>
        </p:nvSpPr>
        <p:spPr bwMode="auto">
          <a:xfrm flipV="1">
            <a:off x="3400425" y="923925"/>
            <a:ext cx="0" cy="4665663"/>
          </a:xfrm>
          <a:prstGeom prst="line">
            <a:avLst/>
          </a:prstGeom>
          <a:noFill/>
          <a:ln w="9105">
            <a:solidFill>
              <a:srgbClr val="F1F1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9" name="Line 50"/>
          <p:cNvSpPr>
            <a:spLocks noChangeShapeType="1"/>
          </p:cNvSpPr>
          <p:nvPr/>
        </p:nvSpPr>
        <p:spPr bwMode="auto">
          <a:xfrm flipV="1">
            <a:off x="2532063" y="939800"/>
            <a:ext cx="0" cy="4667250"/>
          </a:xfrm>
          <a:prstGeom prst="line">
            <a:avLst/>
          </a:prstGeom>
          <a:noFill/>
          <a:ln w="9105">
            <a:solidFill>
              <a:srgbClr val="F1F1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0" name="Line 51"/>
          <p:cNvSpPr>
            <a:spLocks noChangeShapeType="1"/>
          </p:cNvSpPr>
          <p:nvPr/>
        </p:nvSpPr>
        <p:spPr bwMode="auto">
          <a:xfrm flipV="1">
            <a:off x="1741488" y="923925"/>
            <a:ext cx="0" cy="4665663"/>
          </a:xfrm>
          <a:prstGeom prst="line">
            <a:avLst/>
          </a:prstGeom>
          <a:noFill/>
          <a:ln w="9105">
            <a:solidFill>
              <a:srgbClr val="F1F1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1" name="Freeform 52"/>
          <p:cNvSpPr>
            <a:spLocks/>
          </p:cNvSpPr>
          <p:nvPr/>
        </p:nvSpPr>
        <p:spPr bwMode="auto">
          <a:xfrm>
            <a:off x="1173163" y="911225"/>
            <a:ext cx="6313487" cy="4419600"/>
          </a:xfrm>
          <a:custGeom>
            <a:avLst/>
            <a:gdLst>
              <a:gd name="T0" fmla="*/ 0 w 4375"/>
              <a:gd name="T1" fmla="*/ 2147483647 h 3156"/>
              <a:gd name="T2" fmla="*/ 2147483647 w 4375"/>
              <a:gd name="T3" fmla="*/ 2147483647 h 3156"/>
              <a:gd name="T4" fmla="*/ 2147483647 w 4375"/>
              <a:gd name="T5" fmla="*/ 2147483647 h 3156"/>
              <a:gd name="T6" fmla="*/ 2147483647 w 4375"/>
              <a:gd name="T7" fmla="*/ 2147483647 h 3156"/>
              <a:gd name="T8" fmla="*/ 2147483647 w 4375"/>
              <a:gd name="T9" fmla="*/ 2147483647 h 3156"/>
              <a:gd name="T10" fmla="*/ 2147483647 w 4375"/>
              <a:gd name="T11" fmla="*/ 2147483647 h 3156"/>
              <a:gd name="T12" fmla="*/ 2147483647 w 4375"/>
              <a:gd name="T13" fmla="*/ 2147483647 h 3156"/>
              <a:gd name="T14" fmla="*/ 2147483647 w 4375"/>
              <a:gd name="T15" fmla="*/ 2147483647 h 3156"/>
              <a:gd name="T16" fmla="*/ 2147483647 w 4375"/>
              <a:gd name="T17" fmla="*/ 2147483647 h 3156"/>
              <a:gd name="T18" fmla="*/ 2147483647 w 4375"/>
              <a:gd name="T19" fmla="*/ 2147483647 h 3156"/>
              <a:gd name="T20" fmla="*/ 2147483647 w 4375"/>
              <a:gd name="T21" fmla="*/ 2147483647 h 3156"/>
              <a:gd name="T22" fmla="*/ 2147483647 w 4375"/>
              <a:gd name="T23" fmla="*/ 2147483647 h 3156"/>
              <a:gd name="T24" fmla="*/ 2147483647 w 4375"/>
              <a:gd name="T25" fmla="*/ 2147483647 h 3156"/>
              <a:gd name="T26" fmla="*/ 2147483647 w 4375"/>
              <a:gd name="T27" fmla="*/ 2147483647 h 3156"/>
              <a:gd name="T28" fmla="*/ 2147483647 w 4375"/>
              <a:gd name="T29" fmla="*/ 2147483647 h 3156"/>
              <a:gd name="T30" fmla="*/ 2147483647 w 4375"/>
              <a:gd name="T31" fmla="*/ 2147483647 h 3156"/>
              <a:gd name="T32" fmla="*/ 2147483647 w 4375"/>
              <a:gd name="T33" fmla="*/ 0 h 315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375"/>
              <a:gd name="T52" fmla="*/ 0 h 3156"/>
              <a:gd name="T53" fmla="*/ 4375 w 4375"/>
              <a:gd name="T54" fmla="*/ 3156 h 315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375" h="3156">
                <a:moveTo>
                  <a:pt x="0" y="3155"/>
                </a:moveTo>
                <a:lnTo>
                  <a:pt x="328" y="3049"/>
                </a:lnTo>
                <a:lnTo>
                  <a:pt x="650" y="2928"/>
                </a:lnTo>
                <a:lnTo>
                  <a:pt x="967" y="2795"/>
                </a:lnTo>
                <a:lnTo>
                  <a:pt x="1277" y="2648"/>
                </a:lnTo>
                <a:lnTo>
                  <a:pt x="1580" y="2490"/>
                </a:lnTo>
                <a:lnTo>
                  <a:pt x="1877" y="2319"/>
                </a:lnTo>
                <a:lnTo>
                  <a:pt x="2167" y="2137"/>
                </a:lnTo>
                <a:lnTo>
                  <a:pt x="2449" y="1942"/>
                </a:lnTo>
                <a:lnTo>
                  <a:pt x="2721" y="1737"/>
                </a:lnTo>
                <a:lnTo>
                  <a:pt x="2985" y="1520"/>
                </a:lnTo>
                <a:lnTo>
                  <a:pt x="3241" y="1293"/>
                </a:lnTo>
                <a:lnTo>
                  <a:pt x="3488" y="1054"/>
                </a:lnTo>
                <a:lnTo>
                  <a:pt x="3724" y="806"/>
                </a:lnTo>
                <a:lnTo>
                  <a:pt x="3951" y="547"/>
                </a:lnTo>
                <a:lnTo>
                  <a:pt x="4168" y="278"/>
                </a:lnTo>
                <a:lnTo>
                  <a:pt x="4374" y="0"/>
                </a:lnTo>
              </a:path>
            </a:pathLst>
          </a:custGeom>
          <a:noFill/>
          <a:ln w="47476">
            <a:solidFill>
              <a:srgbClr val="E1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2" name="Line 53"/>
          <p:cNvSpPr>
            <a:spLocks noChangeShapeType="1"/>
          </p:cNvSpPr>
          <p:nvPr/>
        </p:nvSpPr>
        <p:spPr bwMode="auto">
          <a:xfrm flipV="1">
            <a:off x="1190625" y="3151188"/>
            <a:ext cx="7637463" cy="1674812"/>
          </a:xfrm>
          <a:prstGeom prst="line">
            <a:avLst/>
          </a:prstGeom>
          <a:noFill/>
          <a:ln w="47476">
            <a:solidFill>
              <a:srgbClr val="FF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3" name="Line 54"/>
          <p:cNvSpPr>
            <a:spLocks noChangeShapeType="1"/>
          </p:cNvSpPr>
          <p:nvPr/>
        </p:nvSpPr>
        <p:spPr bwMode="auto">
          <a:xfrm>
            <a:off x="1190625" y="3843338"/>
            <a:ext cx="7164388" cy="704850"/>
          </a:xfrm>
          <a:prstGeom prst="line">
            <a:avLst/>
          </a:prstGeom>
          <a:noFill/>
          <a:ln w="47476">
            <a:solidFill>
              <a:srgbClr val="00FFB2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4" name="Line 55"/>
          <p:cNvSpPr>
            <a:spLocks noChangeShapeType="1"/>
          </p:cNvSpPr>
          <p:nvPr/>
        </p:nvSpPr>
        <p:spPr bwMode="auto">
          <a:xfrm flipV="1">
            <a:off x="1173163" y="2306638"/>
            <a:ext cx="7245350" cy="1782762"/>
          </a:xfrm>
          <a:prstGeom prst="line">
            <a:avLst/>
          </a:prstGeom>
          <a:noFill/>
          <a:ln w="31217">
            <a:solidFill>
              <a:srgbClr val="FF8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5" name="Freeform 56"/>
          <p:cNvSpPr>
            <a:spLocks/>
          </p:cNvSpPr>
          <p:nvPr/>
        </p:nvSpPr>
        <p:spPr bwMode="auto">
          <a:xfrm>
            <a:off x="1157288" y="1017588"/>
            <a:ext cx="7167562" cy="2395537"/>
          </a:xfrm>
          <a:custGeom>
            <a:avLst/>
            <a:gdLst>
              <a:gd name="T0" fmla="*/ 0 w 4966"/>
              <a:gd name="T1" fmla="*/ 2147483647 h 1711"/>
              <a:gd name="T2" fmla="*/ 2147483647 w 4966"/>
              <a:gd name="T3" fmla="*/ 2147483647 h 1711"/>
              <a:gd name="T4" fmla="*/ 2147483647 w 4966"/>
              <a:gd name="T5" fmla="*/ 2147483647 h 1711"/>
              <a:gd name="T6" fmla="*/ 2147483647 w 4966"/>
              <a:gd name="T7" fmla="*/ 2147483647 h 1711"/>
              <a:gd name="T8" fmla="*/ 2147483647 w 4966"/>
              <a:gd name="T9" fmla="*/ 2147483647 h 1711"/>
              <a:gd name="T10" fmla="*/ 2147483647 w 4966"/>
              <a:gd name="T11" fmla="*/ 2147483647 h 1711"/>
              <a:gd name="T12" fmla="*/ 2147483647 w 4966"/>
              <a:gd name="T13" fmla="*/ 2147483647 h 1711"/>
              <a:gd name="T14" fmla="*/ 2147483647 w 4966"/>
              <a:gd name="T15" fmla="*/ 2147483647 h 1711"/>
              <a:gd name="T16" fmla="*/ 2147483647 w 4966"/>
              <a:gd name="T17" fmla="*/ 2147483647 h 1711"/>
              <a:gd name="T18" fmla="*/ 2147483647 w 4966"/>
              <a:gd name="T19" fmla="*/ 2147483647 h 1711"/>
              <a:gd name="T20" fmla="*/ 2147483647 w 4966"/>
              <a:gd name="T21" fmla="*/ 2147483647 h 1711"/>
              <a:gd name="T22" fmla="*/ 2147483647 w 4966"/>
              <a:gd name="T23" fmla="*/ 2147483647 h 1711"/>
              <a:gd name="T24" fmla="*/ 2147483647 w 4966"/>
              <a:gd name="T25" fmla="*/ 2147483647 h 1711"/>
              <a:gd name="T26" fmla="*/ 2147483647 w 4966"/>
              <a:gd name="T27" fmla="*/ 2147483647 h 1711"/>
              <a:gd name="T28" fmla="*/ 2147483647 w 4966"/>
              <a:gd name="T29" fmla="*/ 2147483647 h 1711"/>
              <a:gd name="T30" fmla="*/ 2147483647 w 4966"/>
              <a:gd name="T31" fmla="*/ 2147483647 h 1711"/>
              <a:gd name="T32" fmla="*/ 2147483647 w 4966"/>
              <a:gd name="T33" fmla="*/ 0 h 171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966"/>
              <a:gd name="T52" fmla="*/ 0 h 1711"/>
              <a:gd name="T53" fmla="*/ 4966 w 4966"/>
              <a:gd name="T54" fmla="*/ 1711 h 171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966" h="1711">
                <a:moveTo>
                  <a:pt x="0" y="1710"/>
                </a:moveTo>
                <a:lnTo>
                  <a:pt x="334" y="1695"/>
                </a:lnTo>
                <a:lnTo>
                  <a:pt x="667" y="1667"/>
                </a:lnTo>
                <a:lnTo>
                  <a:pt x="998" y="1627"/>
                </a:lnTo>
                <a:lnTo>
                  <a:pt x="1328" y="1573"/>
                </a:lnTo>
                <a:lnTo>
                  <a:pt x="1654" y="1508"/>
                </a:lnTo>
                <a:lnTo>
                  <a:pt x="1977" y="1430"/>
                </a:lnTo>
                <a:lnTo>
                  <a:pt x="2297" y="1340"/>
                </a:lnTo>
                <a:lnTo>
                  <a:pt x="2613" y="1237"/>
                </a:lnTo>
                <a:lnTo>
                  <a:pt x="2924" y="1124"/>
                </a:lnTo>
                <a:lnTo>
                  <a:pt x="3232" y="997"/>
                </a:lnTo>
                <a:lnTo>
                  <a:pt x="3534" y="860"/>
                </a:lnTo>
                <a:lnTo>
                  <a:pt x="3833" y="710"/>
                </a:lnTo>
                <a:lnTo>
                  <a:pt x="4124" y="551"/>
                </a:lnTo>
                <a:lnTo>
                  <a:pt x="4410" y="379"/>
                </a:lnTo>
                <a:lnTo>
                  <a:pt x="4691" y="196"/>
                </a:lnTo>
                <a:lnTo>
                  <a:pt x="4965" y="0"/>
                </a:lnTo>
              </a:path>
            </a:pathLst>
          </a:custGeom>
          <a:noFill/>
          <a:ln w="1886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6" name="Text Box 57"/>
          <p:cNvSpPr txBox="1">
            <a:spLocks noChangeArrowheads="1"/>
          </p:cNvSpPr>
          <p:nvPr/>
        </p:nvSpPr>
        <p:spPr bwMode="auto">
          <a:xfrm>
            <a:off x="1716088" y="2773363"/>
            <a:ext cx="9906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NaNO</a:t>
            </a:r>
            <a:r>
              <a:rPr lang="en-US">
                <a:solidFill>
                  <a:srgbClr val="FFFFFF"/>
                </a:solidFill>
              </a:rPr>
              <a:t>3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87" name="Text Box 58"/>
          <p:cNvSpPr txBox="1">
            <a:spLocks noChangeArrowheads="1"/>
          </p:cNvSpPr>
          <p:nvPr/>
        </p:nvSpPr>
        <p:spPr bwMode="auto">
          <a:xfrm>
            <a:off x="7319963" y="2082800"/>
            <a:ext cx="5143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KBr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88" name="Text Box 59"/>
          <p:cNvSpPr txBox="1">
            <a:spLocks noChangeArrowheads="1"/>
          </p:cNvSpPr>
          <p:nvPr/>
        </p:nvSpPr>
        <p:spPr bwMode="auto">
          <a:xfrm>
            <a:off x="8043863" y="2819400"/>
            <a:ext cx="8715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NH</a:t>
            </a:r>
            <a:r>
              <a:rPr lang="en-US">
                <a:solidFill>
                  <a:srgbClr val="FFFFFF"/>
                </a:solidFill>
              </a:rPr>
              <a:t>4</a:t>
            </a:r>
            <a:r>
              <a:rPr lang="en-US" sz="2200">
                <a:solidFill>
                  <a:srgbClr val="FFFFFF"/>
                </a:solidFill>
              </a:rPr>
              <a:t>Cl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89" name="Text Box 60"/>
          <p:cNvSpPr txBox="1">
            <a:spLocks noChangeArrowheads="1"/>
          </p:cNvSpPr>
          <p:nvPr/>
        </p:nvSpPr>
        <p:spPr bwMode="auto">
          <a:xfrm>
            <a:off x="6421438" y="915988"/>
            <a:ext cx="8048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KNO</a:t>
            </a:r>
            <a:r>
              <a:rPr lang="en-US">
                <a:solidFill>
                  <a:srgbClr val="FFFFFF"/>
                </a:solidFill>
              </a:rPr>
              <a:t>3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90" name="Text Box 61"/>
          <p:cNvSpPr txBox="1">
            <a:spLocks noChangeArrowheads="1"/>
          </p:cNvSpPr>
          <p:nvPr/>
        </p:nvSpPr>
        <p:spPr bwMode="auto">
          <a:xfrm>
            <a:off x="7135813" y="4638675"/>
            <a:ext cx="11128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Na</a:t>
            </a:r>
            <a:r>
              <a:rPr lang="en-US">
                <a:solidFill>
                  <a:srgbClr val="FFFFFF"/>
                </a:solidFill>
              </a:rPr>
              <a:t>2</a:t>
            </a:r>
            <a:r>
              <a:rPr lang="en-US" sz="2200">
                <a:solidFill>
                  <a:srgbClr val="FFFFFF"/>
                </a:solidFill>
              </a:rPr>
              <a:t>SO</a:t>
            </a:r>
            <a:r>
              <a:rPr lang="en-US">
                <a:solidFill>
                  <a:srgbClr val="FFFFFF"/>
                </a:solidFill>
              </a:rPr>
              <a:t>3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91" name="Text Box 62"/>
          <p:cNvSpPr txBox="1">
            <a:spLocks noChangeArrowheads="1"/>
          </p:cNvSpPr>
          <p:nvPr/>
        </p:nvSpPr>
        <p:spPr bwMode="auto">
          <a:xfrm>
            <a:off x="5334000" y="4437063"/>
            <a:ext cx="6810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2068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2068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2068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20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Clr>
                <a:srgbClr val="FFFF00"/>
              </a:buClr>
              <a:buSzPct val="90000"/>
              <a:buFont typeface="Monotype Sorts" pitchFamily="1" charset="2"/>
              <a:buNone/>
            </a:pPr>
            <a:r>
              <a:rPr lang="en-US" sz="2200">
                <a:solidFill>
                  <a:srgbClr val="FFFFFF"/>
                </a:solidFill>
              </a:rPr>
              <a:t>NaCl</a:t>
            </a:r>
            <a:endParaRPr lang="en-US" sz="2200">
              <a:latin typeface="Times New Roman" pitchFamily="18" charset="0"/>
            </a:endParaRPr>
          </a:p>
        </p:txBody>
      </p:sp>
      <p:sp>
        <p:nvSpPr>
          <p:cNvPr id="22592" name="Line 63"/>
          <p:cNvSpPr>
            <a:spLocks noChangeShapeType="1"/>
          </p:cNvSpPr>
          <p:nvPr/>
        </p:nvSpPr>
        <p:spPr bwMode="auto">
          <a:xfrm flipV="1">
            <a:off x="1209675" y="4303713"/>
            <a:ext cx="6688138" cy="184150"/>
          </a:xfrm>
          <a:prstGeom prst="line">
            <a:avLst/>
          </a:prstGeom>
          <a:noFill/>
          <a:ln w="47476">
            <a:solidFill>
              <a:srgbClr val="C222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1356</TotalTime>
  <Words>1261</Words>
  <Application>Microsoft Office PowerPoint</Application>
  <PresentationFormat>On-screen Show (4:3)</PresentationFormat>
  <Paragraphs>257</Paragraphs>
  <Slides>29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Wingdings</vt:lpstr>
      <vt:lpstr>Arial Black</vt:lpstr>
      <vt:lpstr>Times New Roman</vt:lpstr>
      <vt:lpstr>Monotype Sorts</vt:lpstr>
      <vt:lpstr>Pixel</vt:lpstr>
      <vt:lpstr> Reading Solubility Curves</vt:lpstr>
      <vt:lpstr>What is Solubility?</vt:lpstr>
      <vt:lpstr>Temperature and Solubility</vt:lpstr>
      <vt:lpstr>PowerPoint Presentation</vt:lpstr>
      <vt:lpstr>To read the graph:  1. Find the line for the substance.  2. The amount that dissolves at a given temp. is on the y-axis.  </vt:lpstr>
      <vt:lpstr>PowerPoint Presentation</vt:lpstr>
      <vt:lpstr>Types of Solutions: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 do Calculations: </vt:lpstr>
      <vt:lpstr>Example 1: </vt:lpstr>
      <vt:lpstr>Example 2:</vt:lpstr>
      <vt:lpstr>Your turn!  Use your graph</vt:lpstr>
      <vt:lpstr>PowerPoint Presentation</vt:lpstr>
      <vt:lpstr>PowerPoint Presentation</vt:lpstr>
      <vt:lpstr>PowerPoint Presentation</vt:lpstr>
      <vt:lpstr>PowerPoint Presentation</vt:lpstr>
      <vt:lpstr>Factors Affecting Gas Solubility</vt:lpstr>
    </vt:vector>
  </TitlesOfParts>
  <Company>SISD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Solubility Curves</dc:title>
  <dc:creator>SISD</dc:creator>
  <cp:lastModifiedBy>Teacher E-Solutions</cp:lastModifiedBy>
  <cp:revision>20</cp:revision>
  <dcterms:created xsi:type="dcterms:W3CDTF">2005-10-20T00:41:32Z</dcterms:created>
  <dcterms:modified xsi:type="dcterms:W3CDTF">2019-01-18T16:40:47Z</dcterms:modified>
</cp:coreProperties>
</file>