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FB2F-A7AA-40CC-98CC-C6C67F071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7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3EE6-7236-4167-8EC6-8123C25C5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68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C63C-BC4C-42E8-8393-59BD18BA8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9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4624-292A-4F9C-A1A6-C403DFFC3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5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253B-DD9C-48C1-BDFE-47C02C1D5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0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CBFD-7703-46E2-A43C-51E07B1C5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08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BB11-492A-4305-B605-5F81DC6AE3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6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9B0F-0EF3-4AF0-B79B-31AF82251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8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076E-C0FD-4738-BC6F-1FAF2DCCE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9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AA3C-E844-4726-B2A5-C1092F725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6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31B7-31CE-458F-8EA1-5D4BEFA80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8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965A54-7378-42A3-A651-9AF632985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3657600"/>
            <a:ext cx="5334000" cy="1371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" pitchFamily="34" charset="0"/>
              </a:rPr>
              <a:t>Thermochemistry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latin typeface="Arial" pitchFamily="34" charset="0"/>
              </a:rPr>
              <a:t>ENERGY CHANGES</a:t>
            </a:r>
          </a:p>
        </p:txBody>
      </p:sp>
      <p:sp>
        <p:nvSpPr>
          <p:cNvPr id="7172" name="Rectangle 1028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>
                <a:solidFill>
                  <a:srgbClr val="0000FF"/>
                </a:solidFill>
                <a:cs typeface="Arial" pitchFamily="34" charset="0"/>
              </a:rPr>
              <a:t>.</a:t>
            </a:r>
            <a:endParaRPr lang="en-US" altLang="en-US" sz="1200"/>
          </a:p>
        </p:txBody>
      </p:sp>
      <p:pic>
        <p:nvPicPr>
          <p:cNvPr id="7173" name="Picture 1031" descr="C:\Chang Powerpoint\Figures\cng7ch06\cha56011_co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19659" r="4703" b="5898"/>
          <a:stretch>
            <a:fillRect/>
          </a:stretch>
        </p:blipFill>
        <p:spPr bwMode="auto">
          <a:xfrm>
            <a:off x="6324600" y="3429000"/>
            <a:ext cx="25050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32" descr="C:\Chang Powerpoint\Figures\cng7ch06\cha56011_06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27238" y="1984375"/>
            <a:ext cx="5089525" cy="469900"/>
            <a:chOff x="1450" y="3648"/>
            <a:chExt cx="3206" cy="296"/>
          </a:xfrm>
        </p:grpSpPr>
        <p:grpSp>
          <p:nvGrpSpPr>
            <p:cNvPr id="1065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067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066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6.01 kJ</a:t>
              </a:r>
            </a:p>
          </p:txBody>
        </p:sp>
      </p:grp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04800" y="10858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The physical states of all reactants and products must be specified in thermochemical equations.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333625" y="90488"/>
            <a:ext cx="450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Thermochemical Equations</a:t>
            </a:r>
          </a:p>
        </p:txBody>
      </p:sp>
      <p:sp>
        <p:nvSpPr>
          <p:cNvPr id="1030" name="Text Box 27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6.3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012950" y="2578100"/>
            <a:ext cx="5095875" cy="469900"/>
            <a:chOff x="1446" y="3648"/>
            <a:chExt cx="3210" cy="296"/>
          </a:xfrm>
        </p:grpSpPr>
        <p:grpSp>
          <p:nvGrpSpPr>
            <p:cNvPr id="1061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1063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062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44.0 kJ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692400" y="2667000"/>
            <a:ext cx="2146300" cy="381000"/>
            <a:chOff x="1696" y="1680"/>
            <a:chExt cx="1352" cy="240"/>
          </a:xfrm>
        </p:grpSpPr>
        <p:sp>
          <p:nvSpPr>
            <p:cNvPr id="1059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730500" y="2070100"/>
            <a:ext cx="2146300" cy="381000"/>
            <a:chOff x="1696" y="1680"/>
            <a:chExt cx="1352" cy="240"/>
          </a:xfrm>
        </p:grpSpPr>
        <p:sp>
          <p:nvSpPr>
            <p:cNvPr id="1057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96850" y="2974975"/>
            <a:ext cx="8947150" cy="1368425"/>
            <a:chOff x="124" y="1874"/>
            <a:chExt cx="5636" cy="862"/>
          </a:xfrm>
        </p:grpSpPr>
        <p:sp>
          <p:nvSpPr>
            <p:cNvPr id="1056" name="Text Box 40"/>
            <p:cNvSpPr txBox="1">
              <a:spLocks noChangeArrowheads="1"/>
            </p:cNvSpPr>
            <p:nvPr/>
          </p:nvSpPr>
          <p:spPr bwMode="auto">
            <a:xfrm>
              <a:off x="607" y="2066"/>
              <a:ext cx="51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chemeClr val="accent2"/>
                  </a:solidFill>
                </a:rPr>
                <a:t>How much heat is evolved when 266 g of white phosphorus (P</a:t>
              </a:r>
              <a:r>
                <a:rPr lang="en-US" altLang="en-US" baseline="-25000">
                  <a:solidFill>
                    <a:schemeClr val="accent2"/>
                  </a:solidFill>
                </a:rPr>
                <a:t>4</a:t>
              </a:r>
              <a:r>
                <a:rPr lang="en-US" altLang="en-US">
                  <a:solidFill>
                    <a:schemeClr val="accent2"/>
                  </a:solidFill>
                </a:rPr>
                <a:t>) burn in air?</a:t>
              </a:r>
            </a:p>
          </p:txBody>
        </p:sp>
        <p:graphicFrame>
          <p:nvGraphicFramePr>
            <p:cNvPr id="1026" name="Object 41"/>
            <p:cNvGraphicFramePr>
              <a:graphicFrameLocks noChangeAspect="1"/>
            </p:cNvGraphicFramePr>
            <p:nvPr/>
          </p:nvGraphicFramePr>
          <p:xfrm>
            <a:off x="124" y="1874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Clip" r:id="rId3" imgW="856440" imgH="1637640" progId="MS_ClipArt_Gallery.2">
                    <p:embed/>
                  </p:oleObj>
                </mc:Choice>
                <mc:Fallback>
                  <p:oleObj name="Clip" r:id="rId3" imgW="856440" imgH="1637640" progId="MS_ClipArt_Gallery.2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874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336675" y="4191000"/>
            <a:ext cx="6480175" cy="457200"/>
            <a:chOff x="842" y="2640"/>
            <a:chExt cx="4082" cy="288"/>
          </a:xfrm>
        </p:grpSpPr>
        <p:sp>
          <p:nvSpPr>
            <p:cNvPr id="1054" name="Text Box 43"/>
            <p:cNvSpPr txBox="1">
              <a:spLocks noChangeArrowheads="1"/>
            </p:cNvSpPr>
            <p:nvPr/>
          </p:nvSpPr>
          <p:spPr bwMode="auto">
            <a:xfrm>
              <a:off x="842" y="2640"/>
              <a:ext cx="40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P</a:t>
              </a:r>
              <a:r>
                <a:rPr lang="en-US" altLang="en-US" baseline="-25000"/>
                <a:t>4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s</a:t>
              </a:r>
              <a:r>
                <a:rPr lang="en-US" altLang="en-US" sz="2000"/>
                <a:t>)</a:t>
              </a:r>
              <a:r>
                <a:rPr lang="en-US" altLang="en-US"/>
                <a:t> + 5O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P</a:t>
              </a:r>
              <a:r>
                <a:rPr lang="en-US" altLang="en-US" baseline="-25000"/>
                <a:t>4</a:t>
              </a:r>
              <a:r>
                <a:rPr lang="en-US" altLang="en-US"/>
                <a:t>O</a:t>
              </a:r>
              <a:r>
                <a:rPr lang="en-US" altLang="en-US" baseline="-25000"/>
                <a:t>10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s</a:t>
              </a:r>
              <a:r>
                <a:rPr lang="en-US" altLang="en-US" sz="2000"/>
                <a:t>)</a:t>
              </a:r>
              <a:r>
                <a:rPr lang="en-US" altLang="en-US"/>
                <a:t>     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</a:t>
              </a:r>
              <a:r>
                <a:rPr lang="en-US" altLang="en-US"/>
                <a:t> = -3013 kJ</a:t>
              </a:r>
              <a:endParaRPr lang="en-US" altLang="en-US" sz="2000"/>
            </a:p>
          </p:txBody>
        </p:sp>
        <p:sp>
          <p:nvSpPr>
            <p:cNvPr id="1055" name="Line 44"/>
            <p:cNvSpPr>
              <a:spLocks noChangeShapeType="1"/>
            </p:cNvSpPr>
            <p:nvPr/>
          </p:nvSpPr>
          <p:spPr bwMode="auto">
            <a:xfrm>
              <a:off x="2208" y="27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1600200" y="52689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266 g P</a:t>
            </a:r>
            <a:r>
              <a:rPr lang="en-US" altLang="en-US" sz="2000" baseline="-25000"/>
              <a:t>4</a:t>
            </a:r>
            <a:endParaRPr lang="en-US" altLang="en-US" sz="2000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682875" y="5054600"/>
            <a:ext cx="1641475" cy="804863"/>
            <a:chOff x="1216" y="3312"/>
            <a:chExt cx="1034" cy="507"/>
          </a:xfrm>
        </p:grpSpPr>
        <p:grpSp>
          <p:nvGrpSpPr>
            <p:cNvPr id="1049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1051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1 mol P</a:t>
                </a:r>
                <a:r>
                  <a:rPr lang="en-US" altLang="en-US" sz="2000" baseline="-25000"/>
                  <a:t>4</a:t>
                </a:r>
                <a:endParaRPr lang="en-US" altLang="en-US" sz="2000"/>
              </a:p>
            </p:txBody>
          </p:sp>
          <p:sp>
            <p:nvSpPr>
              <p:cNvPr id="1052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123.9 g P</a:t>
                </a:r>
                <a:r>
                  <a:rPr lang="en-US" altLang="en-US" sz="2000" baseline="-25000"/>
                  <a:t>4</a:t>
                </a:r>
                <a:endParaRPr lang="en-US" altLang="en-US" sz="2000"/>
              </a:p>
            </p:txBody>
          </p:sp>
          <p:sp>
            <p:nvSpPr>
              <p:cNvPr id="1053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294188" y="5092700"/>
            <a:ext cx="1411287" cy="750888"/>
            <a:chOff x="2992" y="3511"/>
            <a:chExt cx="889" cy="473"/>
          </a:xfrm>
        </p:grpSpPr>
        <p:grpSp>
          <p:nvGrpSpPr>
            <p:cNvPr id="1044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1046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3013 kJ</a:t>
                </a:r>
              </a:p>
            </p:txBody>
          </p:sp>
          <p:sp>
            <p:nvSpPr>
              <p:cNvPr id="1047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1 mol P</a:t>
                </a:r>
                <a:r>
                  <a:rPr lang="en-US" altLang="en-US" sz="2000" baseline="-25000"/>
                  <a:t>4</a:t>
                </a:r>
                <a:endParaRPr lang="en-US" altLang="en-US" sz="2000"/>
              </a:p>
            </p:txBody>
          </p:sp>
          <p:sp>
            <p:nvSpPr>
              <p:cNvPr id="1048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</a:t>
              </a:r>
            </a:p>
          </p:txBody>
        </p:sp>
      </p:grp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5629275" y="52578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= 6470 kJ</a:t>
            </a:r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 flipV="1">
            <a:off x="2133600" y="53340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V="1">
            <a:off x="3670300" y="552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flipV="1">
            <a:off x="3429000" y="51054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V="1">
            <a:off x="4940300" y="54737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 autoUpdateAnimBg="0"/>
      <p:bldP spid="10299" grpId="0" autoUpdateAnimBg="0"/>
      <p:bldP spid="10300" grpId="0" animBg="1"/>
      <p:bldP spid="10301" grpId="0" animBg="1"/>
      <p:bldP spid="10302" grpId="0" animBg="1"/>
      <p:bldP spid="103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 b="1" i="1"/>
              <a:t>specific heat</a:t>
            </a:r>
            <a:r>
              <a:rPr lang="en-US" altLang="en-US"/>
              <a:t> (</a:t>
            </a:r>
            <a:r>
              <a:rPr lang="en-US" altLang="en-US" b="1" i="1"/>
              <a:t>s</a:t>
            </a:r>
            <a:r>
              <a:rPr lang="en-US" altLang="en-US"/>
              <a:t>) of a substance is the amount of heat (</a:t>
            </a:r>
            <a:r>
              <a:rPr lang="en-US" altLang="en-US" i="1"/>
              <a:t>q</a:t>
            </a:r>
            <a:r>
              <a:rPr lang="en-US" altLang="en-US"/>
              <a:t>) required to raise the temperature of </a:t>
            </a:r>
            <a:r>
              <a:rPr lang="en-US" altLang="en-US" b="1"/>
              <a:t>one gram</a:t>
            </a:r>
            <a:r>
              <a:rPr lang="en-US" altLang="en-US"/>
              <a:t> of the substance by </a:t>
            </a:r>
            <a:r>
              <a:rPr lang="en-US" altLang="en-US" b="1"/>
              <a:t>one degree</a:t>
            </a:r>
            <a:r>
              <a:rPr lang="en-US" altLang="en-US"/>
              <a:t> Celsius.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631950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 b="1" i="1"/>
              <a:t>heat capacity</a:t>
            </a:r>
            <a:r>
              <a:rPr lang="en-US" altLang="en-US"/>
              <a:t> (</a:t>
            </a:r>
            <a:r>
              <a:rPr lang="en-US" altLang="en-US" b="1" i="1"/>
              <a:t>C</a:t>
            </a:r>
            <a:r>
              <a:rPr lang="en-US" altLang="en-US"/>
              <a:t>) of a substance is the amount of heat (</a:t>
            </a:r>
            <a:r>
              <a:rPr lang="en-US" altLang="en-US" i="1"/>
              <a:t>q</a:t>
            </a:r>
            <a:r>
              <a:rPr lang="en-US" altLang="en-US"/>
              <a:t>) required to raise the temperature of </a:t>
            </a:r>
            <a:r>
              <a:rPr lang="en-US" altLang="en-US" b="1"/>
              <a:t>a given quantity</a:t>
            </a:r>
            <a:r>
              <a:rPr lang="en-US" altLang="en-US"/>
              <a:t> (</a:t>
            </a:r>
            <a:r>
              <a:rPr lang="en-US" altLang="en-US" i="1"/>
              <a:t>m</a:t>
            </a:r>
            <a:r>
              <a:rPr lang="en-US" altLang="en-US"/>
              <a:t>) of the substance by </a:t>
            </a:r>
            <a:r>
              <a:rPr lang="en-US" altLang="en-US" b="1"/>
              <a:t>one degree</a:t>
            </a:r>
            <a:r>
              <a:rPr lang="en-US" altLang="en-US"/>
              <a:t> Celsius.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0" y="2971800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i="1"/>
              <a:t>C</a:t>
            </a:r>
            <a:r>
              <a:rPr lang="en-US" altLang="en-US"/>
              <a:t> = </a:t>
            </a:r>
            <a:r>
              <a:rPr lang="en-US" altLang="en-US" i="1"/>
              <a:t>ms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699000" y="3746500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u="sng"/>
              <a:t>Heat (</a:t>
            </a:r>
            <a:r>
              <a:rPr lang="en-US" altLang="en-US" i="1" u="sng"/>
              <a:t>q</a:t>
            </a:r>
            <a:r>
              <a:rPr lang="en-US" altLang="en-US" u="sng"/>
              <a:t>) absorbed or released: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80138" y="4356100"/>
            <a:ext cx="1376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ms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272213" y="4889500"/>
            <a:ext cx="119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832475" y="5422900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  <a:r>
              <a:rPr lang="en-US" altLang="en-US"/>
              <a:t> = </a:t>
            </a:r>
            <a:r>
              <a:rPr lang="en-US" altLang="en-US" i="1"/>
              <a:t>t</a:t>
            </a:r>
            <a:r>
              <a:rPr lang="en-US" altLang="en-US" baseline="-25000"/>
              <a:t>final</a:t>
            </a:r>
            <a:r>
              <a:rPr lang="en-US" altLang="en-US"/>
              <a:t> - </a:t>
            </a:r>
            <a:r>
              <a:rPr lang="en-US" altLang="en-US" i="1"/>
              <a:t>t</a:t>
            </a:r>
            <a:r>
              <a:rPr lang="en-US" altLang="en-US" baseline="-25000"/>
              <a:t>initial</a:t>
            </a:r>
            <a:endParaRPr lang="en-US" alt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6.4</a:t>
            </a:r>
          </a:p>
        </p:txBody>
      </p:sp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508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4" grpId="0" autoUpdateAnimBg="0"/>
      <p:bldP spid="12295" grpId="0" autoUpdateAnimBg="0"/>
      <p:bldP spid="12296" grpId="0" autoUpdateAnimBg="0"/>
      <p:bldP spid="122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96850" y="304800"/>
            <a:ext cx="8947150" cy="1368425"/>
            <a:chOff x="124" y="1874"/>
            <a:chExt cx="5636" cy="862"/>
          </a:xfrm>
        </p:grpSpPr>
        <p:sp>
          <p:nvSpPr>
            <p:cNvPr id="2063" name="Text Box 3"/>
            <p:cNvSpPr txBox="1">
              <a:spLocks noChangeArrowheads="1"/>
            </p:cNvSpPr>
            <p:nvPr/>
          </p:nvSpPr>
          <p:spPr bwMode="auto">
            <a:xfrm>
              <a:off x="607" y="2066"/>
              <a:ext cx="51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chemeClr val="accent2"/>
                  </a:solidFill>
                </a:rPr>
                <a:t>How much heat is given off when an 869 g iron bar cools from 94</a:t>
              </a:r>
              <a:r>
                <a:rPr lang="en-US" altLang="en-US" baseline="30000">
                  <a:solidFill>
                    <a:schemeClr val="accent2"/>
                  </a:solidFill>
                </a:rPr>
                <a:t>0</a:t>
              </a:r>
              <a:r>
                <a:rPr lang="en-US" altLang="en-US">
                  <a:solidFill>
                    <a:schemeClr val="accent2"/>
                  </a:solidFill>
                </a:rPr>
                <a:t>C to 5</a:t>
              </a:r>
              <a:r>
                <a:rPr lang="en-US" altLang="en-US" baseline="30000">
                  <a:solidFill>
                    <a:schemeClr val="accent2"/>
                  </a:solidFill>
                </a:rPr>
                <a:t>0</a:t>
              </a:r>
              <a:r>
                <a:rPr lang="en-US" altLang="en-US">
                  <a:solidFill>
                    <a:schemeClr val="accent2"/>
                  </a:solidFill>
                </a:rPr>
                <a:t>C?</a:t>
              </a:r>
            </a:p>
          </p:txBody>
        </p:sp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124" y="1874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Clip" r:id="rId3" imgW="856440" imgH="1637640" progId="MS_ClipArt_Gallery.2">
                    <p:embed/>
                  </p:oleObj>
                </mc:Choice>
                <mc:Fallback>
                  <p:oleObj name="Clip" r:id="rId3" imgW="856440" imgH="1637640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" y="1874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s</a:t>
            </a:r>
            <a:r>
              <a:rPr lang="en-US" altLang="en-US"/>
              <a:t> of Fe = 0.444 J/g </a:t>
            </a:r>
            <a:r>
              <a:rPr lang="en-US" altLang="en-US" sz="1800">
                <a:cs typeface="Arial" pitchFamily="34" charset="0"/>
              </a:rPr>
              <a:t>•</a:t>
            </a:r>
            <a:r>
              <a:rPr lang="en-US" altLang="en-US">
                <a:cs typeface="Arial" pitchFamily="34" charset="0"/>
              </a:rPr>
              <a:t> </a:t>
            </a:r>
            <a:r>
              <a:rPr lang="en-US" altLang="en-US" baseline="30000">
                <a:cs typeface="Arial" pitchFamily="34" charset="0"/>
              </a:rPr>
              <a:t>0</a:t>
            </a:r>
            <a:r>
              <a:rPr lang="en-US" altLang="en-US">
                <a:cs typeface="Arial" pitchFamily="34" charset="0"/>
              </a:rPr>
              <a:t>C</a:t>
            </a:r>
            <a:endParaRPr lang="en-US" altLang="en-US" i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2324100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  <a:r>
              <a:rPr lang="en-US" altLang="en-US"/>
              <a:t> = </a:t>
            </a:r>
            <a:r>
              <a:rPr lang="en-US" altLang="en-US" i="1"/>
              <a:t>t</a:t>
            </a:r>
            <a:r>
              <a:rPr lang="en-US" altLang="en-US" baseline="-25000"/>
              <a:t>final</a:t>
            </a:r>
            <a:r>
              <a:rPr lang="en-US" altLang="en-US"/>
              <a:t> – </a:t>
            </a:r>
            <a:r>
              <a:rPr lang="en-US" altLang="en-US" i="1"/>
              <a:t>t</a:t>
            </a:r>
            <a:r>
              <a:rPr lang="en-US" altLang="en-US" baseline="-25000"/>
              <a:t>initial</a:t>
            </a:r>
            <a:r>
              <a:rPr lang="en-US" altLang="en-US"/>
              <a:t> = 5</a:t>
            </a:r>
            <a:r>
              <a:rPr lang="en-US" altLang="en-US" baseline="30000"/>
              <a:t>0</a:t>
            </a:r>
            <a:r>
              <a:rPr lang="en-US" altLang="en-US"/>
              <a:t>C – 94</a:t>
            </a:r>
            <a:r>
              <a:rPr lang="en-US" altLang="en-US" baseline="30000"/>
              <a:t>0</a:t>
            </a:r>
            <a:r>
              <a:rPr lang="en-US" altLang="en-US"/>
              <a:t>C = -89</a:t>
            </a:r>
            <a:r>
              <a:rPr lang="en-US" altLang="en-US" baseline="30000"/>
              <a:t>0</a:t>
            </a:r>
            <a:r>
              <a:rPr lang="en-US" altLang="en-US"/>
              <a:t>C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38200" y="2971800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/>
              <a:t> = </a:t>
            </a:r>
            <a:r>
              <a:rPr lang="en-US" altLang="en-US" i="1"/>
              <a:t>ms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33600" y="2984500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= 869 g x 0.444 J/g </a:t>
            </a:r>
            <a:r>
              <a:rPr lang="en-US" altLang="en-US" sz="1800">
                <a:cs typeface="Arial" pitchFamily="34" charset="0"/>
              </a:rPr>
              <a:t>•</a:t>
            </a:r>
            <a:r>
              <a:rPr lang="en-US" altLang="en-US">
                <a:cs typeface="Arial" pitchFamily="34" charset="0"/>
              </a:rPr>
              <a:t> </a:t>
            </a:r>
            <a:r>
              <a:rPr lang="en-US" altLang="en-US" baseline="30000">
                <a:cs typeface="Arial" pitchFamily="34" charset="0"/>
              </a:rPr>
              <a:t>0</a:t>
            </a:r>
            <a:r>
              <a:rPr lang="en-US" altLang="en-US">
                <a:cs typeface="Arial" pitchFamily="34" charset="0"/>
              </a:rPr>
              <a:t>C x –89</a:t>
            </a:r>
            <a:r>
              <a:rPr lang="en-US" altLang="en-US" baseline="30000">
                <a:cs typeface="Arial" pitchFamily="34" charset="0"/>
              </a:rPr>
              <a:t>0</a:t>
            </a:r>
            <a:r>
              <a:rPr lang="en-US" altLang="en-US">
                <a:cs typeface="Arial" pitchFamily="34" charset="0"/>
              </a:rPr>
              <a:t>C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629400" y="29845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= -34,000 J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3048000" y="30480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4584700" y="30734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5156200" y="30353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6324600" y="30353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1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6.4</a:t>
            </a:r>
          </a:p>
        </p:txBody>
      </p:sp>
      <p:pic>
        <p:nvPicPr>
          <p:cNvPr id="2062" name="Picture 16" descr="C:\Chang Powerpoint\Figures\cng7ch06\cha56011_ma0607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632200"/>
            <a:ext cx="1901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3" grpId="0" animBg="1"/>
      <p:bldP spid="13324" grpId="0" animBg="1"/>
      <p:bldP spid="13325" grpId="0" animBg="1"/>
      <p:bldP spid="13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55825" y="65088"/>
            <a:ext cx="4857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Constant-Volume Calorimetry</a:t>
            </a:r>
          </a:p>
        </p:txBody>
      </p:sp>
      <p:pic>
        <p:nvPicPr>
          <p:cNvPr id="17411" name="Picture 3" descr="C:\Chang Powerpoint\Figures\cng7ch06\cha56011_06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086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No heat enters or leaves!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7513" y="2438400"/>
            <a:ext cx="349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sys</a:t>
            </a:r>
            <a:r>
              <a:rPr lang="en-US" altLang="en-US"/>
              <a:t> = </a:t>
            </a:r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bomb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rxn</a:t>
            </a:r>
            <a:endParaRPr lang="en-US" altLang="en-US" i="1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99100" y="2903538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sys</a:t>
            </a:r>
            <a:r>
              <a:rPr lang="en-US" altLang="en-US"/>
              <a:t> = 0</a:t>
            </a:r>
            <a:endParaRPr lang="en-US" altLang="en-US" i="1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99100" y="3370263"/>
            <a:ext cx="306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rxn</a:t>
            </a:r>
            <a:r>
              <a:rPr lang="en-US" altLang="en-US"/>
              <a:t> = - (</a:t>
            </a:r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bomb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99100" y="3836988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= </a:t>
            </a:r>
            <a:r>
              <a:rPr lang="en-US" altLang="en-US" i="1"/>
              <a:t>m</a:t>
            </a:r>
            <a:r>
              <a:rPr lang="en-US" altLang="en-US"/>
              <a:t>s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499100" y="4303713"/>
            <a:ext cx="220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bomb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 i="1" baseline="-25000"/>
              <a:t>bomb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6.4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486400" y="4953000"/>
            <a:ext cx="331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Reaction at Constant </a:t>
            </a:r>
            <a:r>
              <a:rPr lang="en-US" altLang="en-US" i="1"/>
              <a:t>V</a:t>
            </a:r>
            <a:endParaRPr lang="en-US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451600" y="5791200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</a:t>
            </a:r>
            <a:r>
              <a:rPr lang="en-US" altLang="en-US">
                <a:cs typeface="Arial" pitchFamily="34" charset="0"/>
              </a:rPr>
              <a:t>~</a:t>
            </a:r>
            <a:r>
              <a:rPr lang="en-US" altLang="en-US"/>
              <a:t> </a:t>
            </a:r>
            <a:r>
              <a:rPr lang="en-US" altLang="en-US" i="1"/>
              <a:t>q</a:t>
            </a:r>
            <a:r>
              <a:rPr lang="en-US" altLang="en-US" baseline="-25000"/>
              <a:t>rxn</a:t>
            </a:r>
            <a:endParaRPr lang="en-US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451600" y="5308600"/>
            <a:ext cx="1389063" cy="457200"/>
            <a:chOff x="4064" y="3344"/>
            <a:chExt cx="875" cy="288"/>
          </a:xfrm>
        </p:grpSpPr>
        <p:sp>
          <p:nvSpPr>
            <p:cNvPr id="17422" name="Text Box 12"/>
            <p:cNvSpPr txBox="1">
              <a:spLocks noChangeArrowheads="1"/>
            </p:cNvSpPr>
            <p:nvPr/>
          </p:nvSpPr>
          <p:spPr bwMode="auto">
            <a:xfrm>
              <a:off x="4064" y="3344"/>
              <a:ext cx="8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</a:t>
              </a:r>
              <a:r>
                <a:rPr lang="en-US" altLang="en-US"/>
                <a:t> = </a:t>
              </a:r>
              <a:r>
                <a:rPr lang="en-US" altLang="en-US" i="1"/>
                <a:t>q</a:t>
              </a:r>
              <a:r>
                <a:rPr lang="en-US" altLang="en-US" baseline="-25000"/>
                <a:t>rxn</a:t>
              </a:r>
              <a:endParaRPr lang="en-US" altLang="en-US"/>
            </a:p>
          </p:txBody>
        </p:sp>
        <p:sp>
          <p:nvSpPr>
            <p:cNvPr id="17423" name="Line 14"/>
            <p:cNvSpPr>
              <a:spLocks noChangeShapeType="1"/>
            </p:cNvSpPr>
            <p:nvPr/>
          </p:nvSpPr>
          <p:spPr bwMode="auto">
            <a:xfrm flipH="1">
              <a:off x="4461" y="3432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7" grpId="0" autoUpdateAnimBg="0"/>
      <p:bldP spid="143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1050" y="65088"/>
            <a:ext cx="5075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Constant-Pressure Calorimetry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No heat enters or leaves!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97513" y="2438400"/>
            <a:ext cx="324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sys</a:t>
            </a:r>
            <a:r>
              <a:rPr lang="en-US" altLang="en-US"/>
              <a:t> = </a:t>
            </a:r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cal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rxn</a:t>
            </a:r>
            <a:endParaRPr lang="en-US" altLang="en-US" i="1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99100" y="2903538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sys</a:t>
            </a:r>
            <a:r>
              <a:rPr lang="en-US" altLang="en-US"/>
              <a:t> = 0</a:t>
            </a:r>
            <a:endParaRPr lang="en-US" altLang="en-US" i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99100" y="3370263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rxn</a:t>
            </a:r>
            <a:r>
              <a:rPr lang="en-US" altLang="en-US"/>
              <a:t> = - (</a:t>
            </a:r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+ </a:t>
            </a:r>
            <a:r>
              <a:rPr lang="en-US" altLang="en-US" i="1"/>
              <a:t>q</a:t>
            </a:r>
            <a:r>
              <a:rPr lang="en-US" altLang="en-US" baseline="-25000"/>
              <a:t>cal</a:t>
            </a:r>
            <a:r>
              <a:rPr lang="en-US" altLang="en-US"/>
              <a:t>)</a:t>
            </a:r>
            <a:endParaRPr lang="en-US" altLang="en-US" i="1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99100" y="3836988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water</a:t>
            </a:r>
            <a:r>
              <a:rPr lang="en-US" altLang="en-US"/>
              <a:t> = </a:t>
            </a:r>
            <a:r>
              <a:rPr lang="en-US" altLang="en-US" i="1"/>
              <a:t>m</a:t>
            </a:r>
            <a:r>
              <a:rPr lang="en-US" altLang="en-US"/>
              <a:t>s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99100" y="4303713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baseline="-25000"/>
              <a:t>cal</a:t>
            </a:r>
            <a:r>
              <a:rPr lang="en-US" altLang="en-US"/>
              <a:t> = </a:t>
            </a:r>
            <a:r>
              <a:rPr lang="en-US" altLang="en-US" i="1"/>
              <a:t>C</a:t>
            </a:r>
            <a:r>
              <a:rPr lang="en-US" altLang="en-US" i="1" baseline="-25000"/>
              <a:t>cal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t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6.4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486400" y="4953000"/>
            <a:ext cx="331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Reaction at Constant </a:t>
            </a:r>
            <a:r>
              <a:rPr lang="en-US" altLang="en-US" i="1"/>
              <a:t>P</a:t>
            </a:r>
            <a:endParaRPr lang="en-US" alt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451600" y="5308600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= </a:t>
            </a:r>
            <a:r>
              <a:rPr lang="en-US" altLang="en-US" i="1"/>
              <a:t>q</a:t>
            </a:r>
            <a:r>
              <a:rPr lang="en-US" altLang="en-US" baseline="-25000"/>
              <a:t>rxn</a:t>
            </a:r>
            <a:endParaRPr lang="en-US" altLang="en-US"/>
          </a:p>
        </p:txBody>
      </p:sp>
      <p:pic>
        <p:nvPicPr>
          <p:cNvPr id="18444" name="Picture 16" descr="C:\Chang Powerpoint\Figures\cng7ch06\cha56011_06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87400"/>
            <a:ext cx="30321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1" grpId="0" autoUpdateAnimBg="0"/>
      <p:bldP spid="153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6.4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638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63613" y="304800"/>
            <a:ext cx="8180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Because there is no way to measure the absolute value of the enthalpy of a substance, must I measure the enthalpy change for every reaction of interest?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96850" y="3048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3048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1676400"/>
            <a:ext cx="8615363" cy="1187450"/>
            <a:chOff x="237" y="1177"/>
            <a:chExt cx="5427" cy="748"/>
          </a:xfrm>
        </p:grpSpPr>
        <p:sp>
          <p:nvSpPr>
            <p:cNvPr id="3094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Establish an arbitrary scale with the </a:t>
              </a:r>
              <a:r>
                <a:rPr lang="en-US" altLang="en-US" b="1"/>
                <a:t>standard enthalpy of formation</a:t>
              </a:r>
              <a:r>
                <a:rPr lang="en-US" altLang="en-US"/>
                <a:t> (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) as a reference point for all enthalpy expressions.</a:t>
              </a:r>
            </a:p>
          </p:txBody>
        </p:sp>
        <p:sp>
          <p:nvSpPr>
            <p:cNvPr id="3095" name="Text Box 6"/>
            <p:cNvSpPr txBox="1">
              <a:spLocks noChangeArrowheads="1"/>
            </p:cNvSpPr>
            <p:nvPr/>
          </p:nvSpPr>
          <p:spPr bwMode="auto">
            <a:xfrm>
              <a:off x="1496" y="1520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3141663"/>
            <a:ext cx="8229600" cy="1187450"/>
            <a:chOff x="288" y="2304"/>
            <a:chExt cx="5184" cy="748"/>
          </a:xfrm>
        </p:grpSpPr>
        <p:sp>
          <p:nvSpPr>
            <p:cNvPr id="3092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1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/>
                <a:t>Standard enthalpy of formation</a:t>
              </a:r>
              <a:r>
                <a:rPr lang="en-US" altLang="en-US"/>
                <a:t> (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) is the heat change that results when </a:t>
              </a:r>
              <a:r>
                <a:rPr lang="en-US" altLang="en-US" b="1"/>
                <a:t>one mole</a:t>
              </a:r>
              <a:r>
                <a:rPr lang="en-US" altLang="en-US"/>
                <a:t> of a compound is formed from its </a:t>
              </a:r>
              <a:r>
                <a:rPr lang="en-US" altLang="en-US" b="1"/>
                <a:t>elements</a:t>
              </a:r>
              <a:r>
                <a:rPr lang="en-US" altLang="en-US"/>
                <a:t> at a pressure of 1 atm.</a:t>
              </a:r>
              <a:endParaRPr lang="en-US" altLang="en-US" b="1" i="1"/>
            </a:p>
          </p:txBody>
        </p:sp>
        <p:sp>
          <p:nvSpPr>
            <p:cNvPr id="3093" name="Text Box 9"/>
            <p:cNvSpPr txBox="1">
              <a:spLocks noChangeArrowheads="1"/>
            </p:cNvSpPr>
            <p:nvPr/>
          </p:nvSpPr>
          <p:spPr bwMode="auto">
            <a:xfrm>
              <a:off x="3536" y="2400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04800" y="4608513"/>
            <a:ext cx="815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standard enthalpy of formation of any element in its most stable form is zero.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343025" y="5481638"/>
            <a:ext cx="1855788" cy="534987"/>
            <a:chOff x="854" y="3670"/>
            <a:chExt cx="1169" cy="337"/>
          </a:xfrm>
        </p:grpSpPr>
        <p:sp>
          <p:nvSpPr>
            <p:cNvPr id="3090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(O</a:t>
              </a:r>
              <a:r>
                <a:rPr lang="en-US" altLang="en-US" baseline="-25000"/>
                <a:t>2</a:t>
              </a:r>
              <a:r>
                <a:rPr lang="en-US" altLang="en-US"/>
                <a:t>) = 0</a:t>
              </a:r>
            </a:p>
          </p:txBody>
        </p:sp>
        <p:sp>
          <p:nvSpPr>
            <p:cNvPr id="3091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90563" y="6018213"/>
            <a:ext cx="3160712" cy="534987"/>
            <a:chOff x="854" y="3670"/>
            <a:chExt cx="1991" cy="337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(O</a:t>
              </a:r>
              <a:r>
                <a:rPr lang="en-US" altLang="en-US" baseline="-25000"/>
                <a:t>3</a:t>
              </a:r>
              <a:r>
                <a:rPr lang="en-US" altLang="en-US"/>
                <a:t>) = 142 kJ/mol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300663" y="5481638"/>
            <a:ext cx="2998787" cy="534987"/>
            <a:chOff x="854" y="3670"/>
            <a:chExt cx="1889" cy="337"/>
          </a:xfrm>
        </p:grpSpPr>
        <p:sp>
          <p:nvSpPr>
            <p:cNvPr id="3086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(C, graphite) = 0</a:t>
              </a:r>
            </a:p>
          </p:txBody>
        </p:sp>
        <p:sp>
          <p:nvSpPr>
            <p:cNvPr id="3087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572000" y="6018213"/>
            <a:ext cx="4456113" cy="534987"/>
            <a:chOff x="854" y="3670"/>
            <a:chExt cx="2807" cy="337"/>
          </a:xfrm>
        </p:grpSpPr>
        <p:sp>
          <p:nvSpPr>
            <p:cNvPr id="308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(C, diamond) = 1.90 kJ/mol</a:t>
              </a:r>
            </a:p>
          </p:txBody>
        </p:sp>
        <p:sp>
          <p:nvSpPr>
            <p:cNvPr id="308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</a:t>
              </a:r>
            </a:p>
          </p:txBody>
        </p:sp>
      </p:grpSp>
      <p:sp>
        <p:nvSpPr>
          <p:cNvPr id="3083" name="Text Box 24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6.5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88900"/>
            <a:ext cx="7086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304800" y="381000"/>
            <a:ext cx="8615363" cy="822325"/>
            <a:chOff x="192" y="240"/>
            <a:chExt cx="5427" cy="518"/>
          </a:xfrm>
        </p:grpSpPr>
        <p:sp>
          <p:nvSpPr>
            <p:cNvPr id="21553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The </a:t>
              </a:r>
              <a:r>
                <a:rPr lang="en-US" altLang="en-US" b="1"/>
                <a:t>standard enthalpy of reaction</a:t>
              </a:r>
              <a:r>
                <a:rPr lang="en-US" altLang="en-US"/>
                <a:t> (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    </a:t>
              </a:r>
              <a:r>
                <a:rPr lang="en-US" altLang="en-US"/>
                <a:t>) is the enthalpy of a reaction carried out at 1 atm.</a:t>
              </a:r>
            </a:p>
          </p:txBody>
        </p:sp>
        <p:sp>
          <p:nvSpPr>
            <p:cNvPr id="21554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rxn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70213" y="1460500"/>
            <a:ext cx="3227387" cy="457200"/>
            <a:chOff x="1990" y="1177"/>
            <a:chExt cx="2033" cy="288"/>
          </a:xfrm>
        </p:grpSpPr>
        <p:sp>
          <p:nvSpPr>
            <p:cNvPr id="21551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i="1"/>
                <a:t>a</a:t>
              </a:r>
              <a:r>
                <a:rPr lang="en-US" altLang="en-US"/>
                <a:t>A + </a:t>
              </a:r>
              <a:r>
                <a:rPr lang="en-US" altLang="en-US" i="1"/>
                <a:t>b</a:t>
              </a:r>
              <a:r>
                <a:rPr lang="en-US" altLang="en-US"/>
                <a:t>B          </a:t>
              </a:r>
              <a:r>
                <a:rPr lang="en-US" altLang="en-US" i="1"/>
                <a:t>c</a:t>
              </a:r>
              <a:r>
                <a:rPr lang="en-US" altLang="en-US"/>
                <a:t>C + </a:t>
              </a:r>
              <a:r>
                <a:rPr lang="en-US" altLang="en-US" i="1"/>
                <a:t>d</a:t>
              </a:r>
              <a:r>
                <a:rPr lang="en-US" altLang="en-US"/>
                <a:t>D</a:t>
              </a:r>
              <a:endParaRPr lang="en-US" altLang="en-US" i="1"/>
            </a:p>
          </p:txBody>
        </p:sp>
        <p:sp>
          <p:nvSpPr>
            <p:cNvPr id="21552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746125" y="2273300"/>
            <a:ext cx="7661275" cy="547688"/>
            <a:chOff x="406" y="1440"/>
            <a:chExt cx="4826" cy="345"/>
          </a:xfrm>
        </p:grpSpPr>
        <p:grpSp>
          <p:nvGrpSpPr>
            <p:cNvPr id="21528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21549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  <p:sp>
            <p:nvSpPr>
              <p:cNvPr id="21550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rxn</a:t>
                </a:r>
              </a:p>
            </p:txBody>
          </p:sp>
        </p:grpSp>
        <p:grpSp>
          <p:nvGrpSpPr>
            <p:cNvPr id="21529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21547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 i="1"/>
                  <a:t>d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(D)</a:t>
                </a:r>
              </a:p>
            </p:txBody>
          </p:sp>
          <p:sp>
            <p:nvSpPr>
              <p:cNvPr id="21548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21530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21545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 i="1"/>
                  <a:t>c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(C)</a:t>
                </a:r>
              </a:p>
            </p:txBody>
          </p:sp>
          <p:sp>
            <p:nvSpPr>
              <p:cNvPr id="21546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]</a:t>
              </a:r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grpSp>
          <p:nvGrpSpPr>
            <p:cNvPr id="21536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1543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 i="1"/>
                  <a:t>b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(B)</a:t>
                </a:r>
              </a:p>
            </p:txBody>
          </p:sp>
          <p:sp>
            <p:nvSpPr>
              <p:cNvPr id="21544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21537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1541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 i="1"/>
                  <a:t>a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(A)</a:t>
                </a:r>
              </a:p>
            </p:txBody>
          </p:sp>
          <p:sp>
            <p:nvSpPr>
              <p:cNvPr id="21542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21538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  <p:sp>
          <p:nvSpPr>
            <p:cNvPr id="21539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40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]</a:t>
              </a: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1344613" y="3105150"/>
            <a:ext cx="6454775" cy="544513"/>
            <a:chOff x="1198" y="2056"/>
            <a:chExt cx="4066" cy="343"/>
          </a:xfrm>
        </p:grpSpPr>
        <p:grpSp>
          <p:nvGrpSpPr>
            <p:cNvPr id="21513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15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  <p:sp>
            <p:nvSpPr>
              <p:cNvPr id="215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rxn</a:t>
                </a:r>
              </a:p>
            </p:txBody>
          </p:sp>
        </p:grpSp>
        <p:grpSp>
          <p:nvGrpSpPr>
            <p:cNvPr id="21514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15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(products)</a:t>
                </a:r>
              </a:p>
            </p:txBody>
          </p:sp>
          <p:sp>
            <p:nvSpPr>
              <p:cNvPr id="215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21515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215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S</a:t>
              </a:r>
            </a:p>
          </p:txBody>
        </p:sp>
        <p:grpSp>
          <p:nvGrpSpPr>
            <p:cNvPr id="215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15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m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(reactants)</a:t>
                </a:r>
              </a:p>
            </p:txBody>
          </p:sp>
          <p:sp>
            <p:nvSpPr>
              <p:cNvPr id="215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215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215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</p:grpSp>
      <p:sp>
        <p:nvSpPr>
          <p:cNvPr id="21510" name="Text Box 62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6.5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381000" y="3962400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Hess’s Law:</a:t>
            </a:r>
            <a:r>
              <a:rPr lang="en-US" altLang="en-US"/>
              <a:t>  When reactants are converted to products, the change in enthalpy is the same whether the reaction takes place in one step or in a series of steps.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457200" y="5562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(Enthalpy is a state function.  It doesn’t matter how you get there, only where you start and end.)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9" grpId="0" animBg="1" autoUpdateAnimBg="0"/>
      <p:bldP spid="195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63613" y="152400"/>
            <a:ext cx="8180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Calculate the standard enthalpy of formation of CS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 (</a:t>
            </a:r>
            <a:r>
              <a:rPr lang="en-US" altLang="en-US" i="1">
                <a:solidFill>
                  <a:schemeClr val="accent2"/>
                </a:solidFill>
              </a:rPr>
              <a:t>l</a:t>
            </a:r>
            <a:r>
              <a:rPr lang="en-US" altLang="en-US">
                <a:solidFill>
                  <a:schemeClr val="accent2"/>
                </a:solidFill>
              </a:rPr>
              <a:t>) given that: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685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0" name="Group 22"/>
          <p:cNvGrpSpPr>
            <a:grpSpLocks/>
          </p:cNvGrpSpPr>
          <p:nvPr/>
        </p:nvGrpSpPr>
        <p:grpSpPr bwMode="auto">
          <a:xfrm>
            <a:off x="914400" y="950913"/>
            <a:ext cx="7092950" cy="496887"/>
            <a:chOff x="576" y="864"/>
            <a:chExt cx="4468" cy="313"/>
          </a:xfrm>
        </p:grpSpPr>
        <p:sp>
          <p:nvSpPr>
            <p:cNvPr id="4151" name="Text Box 5"/>
            <p:cNvSpPr txBox="1">
              <a:spLocks noChangeArrowheads="1"/>
            </p:cNvSpPr>
            <p:nvPr/>
          </p:nvSpPr>
          <p:spPr bwMode="auto">
            <a:xfrm>
              <a:off x="576" y="864"/>
              <a:ext cx="4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C</a:t>
              </a:r>
              <a:r>
                <a:rPr lang="en-US" altLang="en-US" sz="2000">
                  <a:solidFill>
                    <a:schemeClr val="accent2"/>
                  </a:solidFill>
                </a:rPr>
                <a:t>(graphite)</a:t>
              </a:r>
              <a:r>
                <a:rPr lang="en-US" altLang="en-US">
                  <a:solidFill>
                    <a:schemeClr val="accent2"/>
                  </a:solidFill>
                </a:rPr>
                <a:t> + 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      CO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 </a:t>
              </a:r>
              <a:r>
                <a:rPr lang="en-US" altLang="en-US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r>
                <a:rPr lang="en-US" altLang="en-US">
                  <a:solidFill>
                    <a:schemeClr val="accent2"/>
                  </a:solidFill>
                </a:rPr>
                <a:t>H</a:t>
              </a:r>
              <a:r>
                <a:rPr lang="en-US" altLang="en-US" baseline="30000">
                  <a:solidFill>
                    <a:schemeClr val="accent2"/>
                  </a:solidFill>
                </a:rPr>
                <a:t>0</a:t>
              </a:r>
              <a:r>
                <a:rPr lang="en-US" altLang="en-US">
                  <a:solidFill>
                    <a:schemeClr val="accent2"/>
                  </a:solidFill>
                </a:rPr>
                <a:t>   = -393.5 kJ</a:t>
              </a:r>
            </a:p>
          </p:txBody>
        </p:sp>
        <p:sp>
          <p:nvSpPr>
            <p:cNvPr id="4152" name="Text Box 6"/>
            <p:cNvSpPr txBox="1">
              <a:spLocks noChangeArrowheads="1"/>
            </p:cNvSpPr>
            <p:nvPr/>
          </p:nvSpPr>
          <p:spPr bwMode="auto">
            <a:xfrm>
              <a:off x="3746" y="94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</a:rPr>
                <a:t>rxn</a:t>
              </a:r>
            </a:p>
          </p:txBody>
        </p:sp>
        <p:sp>
          <p:nvSpPr>
            <p:cNvPr id="4153" name="Line 7"/>
            <p:cNvSpPr>
              <a:spLocks noChangeShapeType="1"/>
            </p:cNvSpPr>
            <p:nvPr/>
          </p:nvSpPr>
          <p:spPr bwMode="auto">
            <a:xfrm>
              <a:off x="2170" y="1026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914400" y="1446213"/>
            <a:ext cx="7043738" cy="496887"/>
            <a:chOff x="576" y="1176"/>
            <a:chExt cx="4437" cy="313"/>
          </a:xfrm>
        </p:grpSpPr>
        <p:sp>
          <p:nvSpPr>
            <p:cNvPr id="4148" name="Text Box 10"/>
            <p:cNvSpPr txBox="1">
              <a:spLocks noChangeArrowheads="1"/>
            </p:cNvSpPr>
            <p:nvPr/>
          </p:nvSpPr>
          <p:spPr bwMode="auto">
            <a:xfrm>
              <a:off x="576" y="1176"/>
              <a:ext cx="4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S</a:t>
              </a:r>
              <a:r>
                <a:rPr lang="en-US" altLang="en-US" sz="2000">
                  <a:solidFill>
                    <a:schemeClr val="accent2"/>
                  </a:solidFill>
                </a:rPr>
                <a:t>(rhombic)</a:t>
              </a:r>
              <a:r>
                <a:rPr lang="en-US" altLang="en-US">
                  <a:solidFill>
                    <a:schemeClr val="accent2"/>
                  </a:solidFill>
                </a:rPr>
                <a:t> + 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      SO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 </a:t>
              </a:r>
              <a:r>
                <a:rPr lang="en-US" altLang="en-US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r>
                <a:rPr lang="en-US" altLang="en-US">
                  <a:solidFill>
                    <a:schemeClr val="accent2"/>
                  </a:solidFill>
                </a:rPr>
                <a:t>H</a:t>
              </a:r>
              <a:r>
                <a:rPr lang="en-US" altLang="en-US" baseline="30000">
                  <a:solidFill>
                    <a:schemeClr val="accent2"/>
                  </a:solidFill>
                </a:rPr>
                <a:t>0</a:t>
              </a:r>
              <a:r>
                <a:rPr lang="en-US" altLang="en-US">
                  <a:solidFill>
                    <a:schemeClr val="accent2"/>
                  </a:solidFill>
                </a:rPr>
                <a:t>   = -296.1 kJ</a:t>
              </a:r>
            </a:p>
          </p:txBody>
        </p:sp>
        <p:sp>
          <p:nvSpPr>
            <p:cNvPr id="4149" name="Text Box 11"/>
            <p:cNvSpPr txBox="1">
              <a:spLocks noChangeArrowheads="1"/>
            </p:cNvSpPr>
            <p:nvPr/>
          </p:nvSpPr>
          <p:spPr bwMode="auto">
            <a:xfrm>
              <a:off x="3714" y="125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</a:rPr>
                <a:t>rxn</a:t>
              </a:r>
            </a:p>
          </p:txBody>
        </p:sp>
        <p:sp>
          <p:nvSpPr>
            <p:cNvPr id="4150" name="Line 12"/>
            <p:cNvSpPr>
              <a:spLocks noChangeShapeType="1"/>
            </p:cNvSpPr>
            <p:nvPr/>
          </p:nvSpPr>
          <p:spPr bwMode="auto">
            <a:xfrm>
              <a:off x="2170" y="1338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" name="Group 20"/>
          <p:cNvGrpSpPr>
            <a:grpSpLocks/>
          </p:cNvGrpSpPr>
          <p:nvPr/>
        </p:nvGrpSpPr>
        <p:grpSpPr bwMode="auto">
          <a:xfrm>
            <a:off x="914400" y="1941513"/>
            <a:ext cx="8012113" cy="496887"/>
            <a:chOff x="576" y="1488"/>
            <a:chExt cx="5047" cy="313"/>
          </a:xfrm>
        </p:grpSpPr>
        <p:sp>
          <p:nvSpPr>
            <p:cNvPr id="4145" name="Text Box 16"/>
            <p:cNvSpPr txBox="1">
              <a:spLocks noChangeArrowheads="1"/>
            </p:cNvSpPr>
            <p:nvPr/>
          </p:nvSpPr>
          <p:spPr bwMode="auto">
            <a:xfrm>
              <a:off x="576" y="1488"/>
              <a:ext cx="50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CS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l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+ 3O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      CO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+ 2SO</a:t>
              </a:r>
              <a:r>
                <a:rPr lang="en-US" altLang="en-US" baseline="-25000">
                  <a:solidFill>
                    <a:schemeClr val="accent2"/>
                  </a:solidFill>
                </a:rPr>
                <a:t>2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2000">
                  <a:solidFill>
                    <a:schemeClr val="accent2"/>
                  </a:solidFill>
                </a:rPr>
                <a:t>(</a:t>
              </a:r>
              <a:r>
                <a:rPr lang="en-US" altLang="en-US" sz="2000" i="1">
                  <a:solidFill>
                    <a:schemeClr val="accent2"/>
                  </a:solidFill>
                </a:rPr>
                <a:t>g</a:t>
              </a:r>
              <a:r>
                <a:rPr lang="en-US" altLang="en-US" sz="2000">
                  <a:solidFill>
                    <a:schemeClr val="accent2"/>
                  </a:solidFill>
                </a:rPr>
                <a:t>)</a:t>
              </a:r>
              <a:r>
                <a:rPr lang="en-US" altLang="en-US">
                  <a:solidFill>
                    <a:schemeClr val="accent2"/>
                  </a:solidFill>
                </a:rPr>
                <a:t>    </a:t>
              </a:r>
              <a:r>
                <a:rPr lang="en-US" altLang="en-US">
                  <a:solidFill>
                    <a:schemeClr val="accent2"/>
                  </a:solidFill>
                  <a:latin typeface="Symbol" pitchFamily="18" charset="2"/>
                </a:rPr>
                <a:t>D</a:t>
              </a:r>
              <a:r>
                <a:rPr lang="en-US" altLang="en-US">
                  <a:solidFill>
                    <a:schemeClr val="accent2"/>
                  </a:solidFill>
                </a:rPr>
                <a:t>H</a:t>
              </a:r>
              <a:r>
                <a:rPr lang="en-US" altLang="en-US" baseline="30000">
                  <a:solidFill>
                    <a:schemeClr val="accent2"/>
                  </a:solidFill>
                </a:rPr>
                <a:t>0</a:t>
              </a:r>
              <a:r>
                <a:rPr lang="en-US" altLang="en-US">
                  <a:solidFill>
                    <a:schemeClr val="accent2"/>
                  </a:solidFill>
                </a:rPr>
                <a:t>   = -1072 kJ</a:t>
              </a:r>
            </a:p>
          </p:txBody>
        </p:sp>
        <p:sp>
          <p:nvSpPr>
            <p:cNvPr id="4146" name="Text Box 17"/>
            <p:cNvSpPr txBox="1">
              <a:spLocks noChangeArrowheads="1"/>
            </p:cNvSpPr>
            <p:nvPr/>
          </p:nvSpPr>
          <p:spPr bwMode="auto">
            <a:xfrm>
              <a:off x="4372" y="1570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accent2"/>
                  </a:solidFill>
                </a:rPr>
                <a:t>rxn</a:t>
              </a:r>
            </a:p>
          </p:txBody>
        </p:sp>
        <p:sp>
          <p:nvSpPr>
            <p:cNvPr id="4147" name="Line 18"/>
            <p:cNvSpPr>
              <a:spLocks noChangeShapeType="1"/>
            </p:cNvSpPr>
            <p:nvPr/>
          </p:nvSpPr>
          <p:spPr bwMode="auto">
            <a:xfrm>
              <a:off x="1944" y="1650"/>
              <a:ext cx="48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52400" y="2438400"/>
            <a:ext cx="690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1. Write the enthalpy of formation reaction for CS</a:t>
            </a:r>
            <a:r>
              <a:rPr lang="en-US" altLang="en-US" baseline="-25000"/>
              <a:t>2</a:t>
            </a:r>
            <a:endParaRPr lang="en-US" alt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916113" y="3124200"/>
            <a:ext cx="4941887" cy="457200"/>
            <a:chOff x="614" y="2953"/>
            <a:chExt cx="3113" cy="288"/>
          </a:xfrm>
        </p:grpSpPr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  <a:r>
                <a:rPr lang="en-US" altLang="en-US" sz="2000"/>
                <a:t>(graphite)</a:t>
              </a:r>
              <a:r>
                <a:rPr lang="en-US" altLang="en-US"/>
                <a:t> + 2S</a:t>
              </a:r>
              <a:r>
                <a:rPr lang="en-US" altLang="en-US" sz="2000"/>
                <a:t>(rhombic)</a:t>
              </a:r>
              <a:r>
                <a:rPr lang="en-US" altLang="en-US"/>
                <a:t>          CS</a:t>
              </a:r>
              <a:r>
                <a:rPr lang="en-US" altLang="en-US" baseline="-25000"/>
                <a:t>2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4144" name="Line 25"/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152400" y="3657600"/>
            <a:ext cx="787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2. Add the given rxns so that the result is the desired rxn.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74688" y="4227513"/>
            <a:ext cx="7092950" cy="496887"/>
            <a:chOff x="425" y="2999"/>
            <a:chExt cx="4468" cy="313"/>
          </a:xfrm>
        </p:grpSpPr>
        <p:sp>
          <p:nvSpPr>
            <p:cNvPr id="4139" name="Text Box 30"/>
            <p:cNvSpPr txBox="1">
              <a:spLocks noChangeArrowheads="1"/>
            </p:cNvSpPr>
            <p:nvPr/>
          </p:nvSpPr>
          <p:spPr bwMode="auto">
            <a:xfrm>
              <a:off x="3596" y="308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rxn</a:t>
              </a:r>
            </a:p>
          </p:txBody>
        </p:sp>
        <p:grpSp>
          <p:nvGrpSpPr>
            <p:cNvPr id="4140" name="Group 34"/>
            <p:cNvGrpSpPr>
              <a:grpSpLocks/>
            </p:cNvGrpSpPr>
            <p:nvPr/>
          </p:nvGrpSpPr>
          <p:grpSpPr bwMode="auto">
            <a:xfrm>
              <a:off x="425" y="2999"/>
              <a:ext cx="4468" cy="288"/>
              <a:chOff x="624" y="3191"/>
              <a:chExt cx="4468" cy="288"/>
            </a:xfrm>
          </p:grpSpPr>
          <p:sp>
            <p:nvSpPr>
              <p:cNvPr id="4141" name="Text Box 29"/>
              <p:cNvSpPr txBox="1">
                <a:spLocks noChangeArrowheads="1"/>
              </p:cNvSpPr>
              <p:nvPr/>
            </p:nvSpPr>
            <p:spPr bwMode="auto">
              <a:xfrm>
                <a:off x="624" y="3191"/>
                <a:ext cx="4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  <a:r>
                  <a:rPr lang="en-US" altLang="en-US" sz="2000"/>
                  <a:t>(graphite)</a:t>
                </a:r>
                <a:r>
                  <a:rPr lang="en-US" altLang="en-US"/>
                  <a:t> + O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CO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</a:t>
                </a:r>
                <a:r>
                  <a:rPr lang="en-US" altLang="en-US" sz="2000"/>
                  <a:t>)</a:t>
                </a:r>
                <a:r>
                  <a:rPr lang="en-US" altLang="en-US"/>
                  <a:t>     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  = -393.5 kJ</a:t>
                </a:r>
              </a:p>
            </p:txBody>
          </p:sp>
          <p:sp>
            <p:nvSpPr>
              <p:cNvPr id="4142" name="Line 31"/>
              <p:cNvSpPr>
                <a:spLocks noChangeShapeType="1"/>
              </p:cNvSpPr>
              <p:nvPr/>
            </p:nvSpPr>
            <p:spPr bwMode="auto">
              <a:xfrm>
                <a:off x="2218" y="3353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1917700" y="3048000"/>
            <a:ext cx="1447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685800" y="4165600"/>
            <a:ext cx="1447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3581400" y="3048000"/>
            <a:ext cx="1574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96913" y="4684713"/>
            <a:ext cx="7875587" cy="496887"/>
            <a:chOff x="104" y="2951"/>
            <a:chExt cx="4961" cy="313"/>
          </a:xfrm>
        </p:grpSpPr>
        <p:sp>
          <p:nvSpPr>
            <p:cNvPr id="4136" name="Text Box 37"/>
            <p:cNvSpPr txBox="1">
              <a:spLocks noChangeArrowheads="1"/>
            </p:cNvSpPr>
            <p:nvPr/>
          </p:nvSpPr>
          <p:spPr bwMode="auto">
            <a:xfrm>
              <a:off x="104" y="2951"/>
              <a:ext cx="49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2S</a:t>
              </a:r>
              <a:r>
                <a:rPr lang="en-US" altLang="en-US" sz="2000"/>
                <a:t>(rhombic)</a:t>
              </a:r>
              <a:r>
                <a:rPr lang="en-US" altLang="en-US"/>
                <a:t> + 2O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2SO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  = -296.1</a:t>
              </a:r>
              <a:r>
                <a:rPr lang="en-US" altLang="en-US">
                  <a:solidFill>
                    <a:srgbClr val="FF0000"/>
                  </a:solidFill>
                </a:rPr>
                <a:t>x2</a:t>
              </a:r>
              <a:r>
                <a:rPr lang="en-US" altLang="en-US"/>
                <a:t> kJ</a:t>
              </a:r>
            </a:p>
          </p:txBody>
        </p:sp>
        <p:sp>
          <p:nvSpPr>
            <p:cNvPr id="4137" name="Text Box 38"/>
            <p:cNvSpPr txBox="1">
              <a:spLocks noChangeArrowheads="1"/>
            </p:cNvSpPr>
            <p:nvPr/>
          </p:nvSpPr>
          <p:spPr bwMode="auto">
            <a:xfrm>
              <a:off x="3563" y="303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rxn</a:t>
              </a:r>
            </a:p>
          </p:txBody>
        </p:sp>
        <p:sp>
          <p:nvSpPr>
            <p:cNvPr id="4138" name="Line 39"/>
            <p:cNvSpPr>
              <a:spLocks noChangeShapeType="1"/>
            </p:cNvSpPr>
            <p:nvPr/>
          </p:nvSpPr>
          <p:spPr bwMode="auto">
            <a:xfrm>
              <a:off x="1907" y="311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698500" y="4610100"/>
            <a:ext cx="15748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5867400" y="3048000"/>
            <a:ext cx="9906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674688" y="5218113"/>
            <a:ext cx="8088312" cy="496887"/>
            <a:chOff x="576" y="3552"/>
            <a:chExt cx="5095" cy="313"/>
          </a:xfrm>
        </p:grpSpPr>
        <p:sp>
          <p:nvSpPr>
            <p:cNvPr id="4133" name="Text Box 44"/>
            <p:cNvSpPr txBox="1">
              <a:spLocks noChangeArrowheads="1"/>
            </p:cNvSpPr>
            <p:nvPr/>
          </p:nvSpPr>
          <p:spPr bwMode="auto">
            <a:xfrm>
              <a:off x="576" y="3552"/>
              <a:ext cx="50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CO</a:t>
              </a:r>
              <a:r>
                <a:rPr lang="en-US" altLang="en-US" baseline="-25000"/>
                <a:t>2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+ 2SO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CS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  <a:r>
                <a:rPr lang="en-US" altLang="en-US"/>
                <a:t> + 3O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</a:t>
              </a:r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  = </a:t>
              </a:r>
              <a:r>
                <a:rPr lang="en-US" altLang="en-US">
                  <a:solidFill>
                    <a:srgbClr val="FF0000"/>
                  </a:solidFill>
                </a:rPr>
                <a:t>+1072</a:t>
              </a:r>
              <a:r>
                <a:rPr lang="en-US" altLang="en-US"/>
                <a:t> kJ</a:t>
              </a:r>
            </a:p>
          </p:txBody>
        </p:sp>
        <p:sp>
          <p:nvSpPr>
            <p:cNvPr id="4134" name="Text Box 45"/>
            <p:cNvSpPr txBox="1">
              <a:spLocks noChangeArrowheads="1"/>
            </p:cNvSpPr>
            <p:nvPr/>
          </p:nvSpPr>
          <p:spPr bwMode="auto">
            <a:xfrm>
              <a:off x="4372" y="3634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rxn</a:t>
              </a:r>
            </a:p>
          </p:txBody>
        </p:sp>
        <p:sp>
          <p:nvSpPr>
            <p:cNvPr id="4135" name="Line 46"/>
            <p:cNvSpPr>
              <a:spLocks noChangeShapeType="1"/>
            </p:cNvSpPr>
            <p:nvPr/>
          </p:nvSpPr>
          <p:spPr bwMode="auto">
            <a:xfrm>
              <a:off x="2128" y="371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3898900" y="5143500"/>
            <a:ext cx="990600" cy="63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228600" y="5181600"/>
            <a:ext cx="8839200" cy="533400"/>
            <a:chOff x="144" y="3264"/>
            <a:chExt cx="5568" cy="336"/>
          </a:xfrm>
        </p:grpSpPr>
        <p:sp>
          <p:nvSpPr>
            <p:cNvPr id="4131" name="Line 50"/>
            <p:cNvSpPr>
              <a:spLocks noChangeShapeType="1"/>
            </p:cNvSpPr>
            <p:nvPr/>
          </p:nvSpPr>
          <p:spPr bwMode="auto">
            <a:xfrm>
              <a:off x="192" y="3600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Text Box 51"/>
            <p:cNvSpPr txBox="1">
              <a:spLocks noChangeArrowheads="1"/>
            </p:cNvSpPr>
            <p:nvPr/>
          </p:nvSpPr>
          <p:spPr bwMode="auto">
            <a:xfrm>
              <a:off x="144" y="32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362200" y="4267200"/>
            <a:ext cx="609600" cy="838200"/>
            <a:chOff x="1488" y="2688"/>
            <a:chExt cx="384" cy="528"/>
          </a:xfrm>
        </p:grpSpPr>
        <p:sp>
          <p:nvSpPr>
            <p:cNvPr id="4129" name="Line 56"/>
            <p:cNvSpPr>
              <a:spLocks noChangeShapeType="1"/>
            </p:cNvSpPr>
            <p:nvPr/>
          </p:nvSpPr>
          <p:spPr bwMode="auto">
            <a:xfrm>
              <a:off x="1488" y="268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57"/>
            <p:cNvSpPr>
              <a:spLocks noChangeShapeType="1"/>
            </p:cNvSpPr>
            <p:nvPr/>
          </p:nvSpPr>
          <p:spPr bwMode="auto">
            <a:xfrm>
              <a:off x="1632" y="2976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8" name="Line 58"/>
          <p:cNvSpPr>
            <a:spLocks noChangeShapeType="1"/>
          </p:cNvSpPr>
          <p:nvPr/>
        </p:nvSpPr>
        <p:spPr bwMode="auto">
          <a:xfrm>
            <a:off x="5194300" y="52578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838200" y="52578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4038600" y="4267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2057400" y="52578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4457700" y="47498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685800" y="5867400"/>
            <a:ext cx="4941888" cy="457200"/>
            <a:chOff x="614" y="2953"/>
            <a:chExt cx="3113" cy="288"/>
          </a:xfrm>
        </p:grpSpPr>
        <p:sp>
          <p:nvSpPr>
            <p:cNvPr id="4127" name="Text Box 65"/>
            <p:cNvSpPr txBox="1">
              <a:spLocks noChangeArrowheads="1"/>
            </p:cNvSpPr>
            <p:nvPr/>
          </p:nvSpPr>
          <p:spPr bwMode="auto">
            <a:xfrm>
              <a:off x="614" y="2953"/>
              <a:ext cx="3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  <a:r>
                <a:rPr lang="en-US" altLang="en-US" sz="2000"/>
                <a:t>(graphite)</a:t>
              </a:r>
              <a:r>
                <a:rPr lang="en-US" altLang="en-US"/>
                <a:t> + 2S</a:t>
              </a:r>
              <a:r>
                <a:rPr lang="en-US" altLang="en-US" sz="2000"/>
                <a:t>(rhombic)</a:t>
              </a:r>
              <a:r>
                <a:rPr lang="en-US" altLang="en-US"/>
                <a:t>          CS</a:t>
              </a:r>
              <a:r>
                <a:rPr lang="en-US" altLang="en-US" baseline="-25000"/>
                <a:t>2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4128" name="Line 66"/>
            <p:cNvSpPr>
              <a:spLocks noChangeShapeType="1"/>
            </p:cNvSpPr>
            <p:nvPr/>
          </p:nvSpPr>
          <p:spPr bwMode="auto">
            <a:xfrm>
              <a:off x="2672" y="310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2867025" y="6296025"/>
            <a:ext cx="6089650" cy="498475"/>
            <a:chOff x="1806" y="3966"/>
            <a:chExt cx="3836" cy="314"/>
          </a:xfrm>
        </p:grpSpPr>
        <p:sp>
          <p:nvSpPr>
            <p:cNvPr id="4125" name="Text Box 67"/>
            <p:cNvSpPr txBox="1">
              <a:spLocks noChangeArrowheads="1"/>
            </p:cNvSpPr>
            <p:nvPr/>
          </p:nvSpPr>
          <p:spPr bwMode="auto">
            <a:xfrm>
              <a:off x="1806" y="3966"/>
              <a:ext cx="38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/>
                <a:t>H</a:t>
              </a:r>
              <a:r>
                <a:rPr lang="en-US" altLang="en-US" baseline="30000"/>
                <a:t>0</a:t>
              </a:r>
              <a:r>
                <a:rPr lang="en-US" altLang="en-US"/>
                <a:t>  = -393.5 + (2x-296.1) + 1072 = 86.3 kJ</a:t>
              </a:r>
            </a:p>
          </p:txBody>
        </p:sp>
        <p:sp>
          <p:nvSpPr>
            <p:cNvPr id="4126" name="Text Box 68"/>
            <p:cNvSpPr txBox="1">
              <a:spLocks noChangeArrowheads="1"/>
            </p:cNvSpPr>
            <p:nvPr/>
          </p:nvSpPr>
          <p:spPr bwMode="auto">
            <a:xfrm>
              <a:off x="2064" y="404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rxn</a:t>
              </a:r>
            </a:p>
          </p:txBody>
        </p:sp>
      </p:grpSp>
      <p:sp>
        <p:nvSpPr>
          <p:cNvPr id="4124" name="Text Box 70"/>
          <p:cNvSpPr txBox="1">
            <a:spLocks noChangeArrowheads="1"/>
          </p:cNvSpPr>
          <p:nvPr/>
        </p:nvSpPr>
        <p:spPr bwMode="auto">
          <a:xfrm>
            <a:off x="50800" y="64357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utoUpdateAnimBg="0"/>
      <p:bldP spid="20507" grpId="0" autoUpdateAnimBg="0"/>
      <p:bldP spid="20512" grpId="0" animBg="1"/>
      <p:bldP spid="20513" grpId="0" animBg="1"/>
      <p:bldP spid="20515" grpId="0" animBg="1"/>
      <p:bldP spid="20521" grpId="0" animBg="1"/>
      <p:bldP spid="20522" grpId="0" animBg="1"/>
      <p:bldP spid="20528" grpId="0" animBg="1"/>
      <p:bldP spid="20538" grpId="0" animBg="1"/>
      <p:bldP spid="20539" grpId="0" animBg="1"/>
      <p:bldP spid="20540" grpId="0" animBg="1"/>
      <p:bldP spid="20541" grpId="0" animBg="1"/>
      <p:bldP spid="205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73914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u="sng"/>
              <a:t>Energy</a:t>
            </a:r>
            <a:r>
              <a:rPr lang="en-US" altLang="en-US" b="1" u="sng"/>
              <a:t> </a:t>
            </a:r>
            <a:r>
              <a:rPr lang="en-US" altLang="en-US" u="sng"/>
              <a:t>is the capacity to do work</a:t>
            </a:r>
            <a:endParaRPr lang="en-US" altLang="en-US" i="1" u="sng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/>
              <a:t>Thermal energy</a:t>
            </a:r>
            <a:r>
              <a:rPr lang="en-US" altLang="en-US"/>
              <a:t> is the energy associated with the random motion of atoms and molecules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/>
              <a:t>Chemical energy</a:t>
            </a:r>
            <a:r>
              <a:rPr lang="en-US" altLang="en-US"/>
              <a:t> is the energy stored within the bonds of chemical substances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/>
              <a:t>Nuclear energy</a:t>
            </a:r>
            <a:r>
              <a:rPr lang="en-US" altLang="en-US"/>
              <a:t> is the energy stored within the collection of neutrons and protons in the atom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/>
              <a:t>Electrical energy </a:t>
            </a:r>
            <a:r>
              <a:rPr lang="en-US" altLang="en-US"/>
              <a:t>is the energy associated with the flow of electrons</a:t>
            </a:r>
            <a:endParaRPr lang="en-US" altLang="en-US" b="1" i="1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i="1"/>
              <a:t>Potential energy </a:t>
            </a:r>
            <a:r>
              <a:rPr lang="en-US" altLang="en-US"/>
              <a:t>is the energy available by virtue of an object’s position</a:t>
            </a:r>
            <a:endParaRPr lang="en-US" altLang="en-US" b="1" i="1"/>
          </a:p>
        </p:txBody>
      </p:sp>
      <p:pic>
        <p:nvPicPr>
          <p:cNvPr id="8195" name="Picture 3" descr="D:\mhp\Common\MSShared\Clipart\std2prem\std2dir3\DD0073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0"/>
            <a:ext cx="15176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:\mhp\Common\MSShared\Clipart\std2prem\std2dir3\IN00173_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83075"/>
            <a:ext cx="31813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63613" y="152400"/>
            <a:ext cx="81803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Benzene (C</a:t>
            </a:r>
            <a:r>
              <a:rPr lang="en-US" altLang="en-US" baseline="-25000">
                <a:solidFill>
                  <a:schemeClr val="accent2"/>
                </a:solidFill>
              </a:rPr>
              <a:t>6</a:t>
            </a:r>
            <a:r>
              <a:rPr lang="en-US" altLang="en-US">
                <a:solidFill>
                  <a:schemeClr val="accent2"/>
                </a:solidFill>
              </a:rPr>
              <a:t>H</a:t>
            </a:r>
            <a:r>
              <a:rPr lang="en-US" altLang="en-US" baseline="-25000">
                <a:solidFill>
                  <a:schemeClr val="accent2"/>
                </a:solidFill>
              </a:rPr>
              <a:t>6</a:t>
            </a:r>
            <a:r>
              <a:rPr lang="en-US" altLang="en-US">
                <a:solidFill>
                  <a:schemeClr val="accent2"/>
                </a:solidFill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96850" y="2413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lip" r:id="rId3" imgW="856440" imgH="1637640" progId="MS_ClipArt_Gallery.2">
                  <p:embed/>
                </p:oleObj>
              </mc:Choice>
              <mc:Fallback>
                <p:oleObj name="Clip" r:id="rId3" imgW="856440" imgH="16376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13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5175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2C</a:t>
              </a:r>
              <a:r>
                <a:rPr lang="en-US" altLang="en-US" baseline="-25000"/>
                <a:t>6</a:t>
              </a:r>
              <a:r>
                <a:rPr lang="en-US" altLang="en-US"/>
                <a:t>H</a:t>
              </a:r>
              <a:r>
                <a:rPr lang="en-US" altLang="en-US" baseline="-25000"/>
                <a:t>6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  <a:r>
                <a:rPr lang="en-US" altLang="en-US"/>
                <a:t> + 15O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12CO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+ 6H</a:t>
              </a:r>
              <a:r>
                <a:rPr lang="en-US" altLang="en-US" baseline="-25000"/>
                <a:t>2</a:t>
              </a:r>
              <a:r>
                <a:rPr lang="en-US" altLang="en-US"/>
                <a:t>O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5176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5160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73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  <p:sp>
            <p:nvSpPr>
              <p:cNvPr id="5174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rxn</a:t>
                </a:r>
              </a:p>
            </p:txBody>
          </p:sp>
        </p:grpSp>
        <p:grpSp>
          <p:nvGrpSpPr>
            <p:cNvPr id="5161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5171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(products)</a:t>
                </a:r>
              </a:p>
            </p:txBody>
          </p:sp>
          <p:sp>
            <p:nvSpPr>
              <p:cNvPr id="5172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5162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5163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4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S</a:t>
              </a:r>
            </a:p>
          </p:txBody>
        </p:sp>
        <p:grpSp>
          <p:nvGrpSpPr>
            <p:cNvPr id="5165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5169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m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(reactants)</a:t>
                </a:r>
              </a:p>
            </p:txBody>
          </p:sp>
          <p:sp>
            <p:nvSpPr>
              <p:cNvPr id="5170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5166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7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S</a:t>
              </a:r>
            </a:p>
          </p:txBody>
        </p:sp>
        <p:sp>
          <p:nvSpPr>
            <p:cNvPr id="5168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5141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5158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  <p:sp>
            <p:nvSpPr>
              <p:cNvPr id="5159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rxn</a:t>
                </a:r>
              </a:p>
            </p:txBody>
          </p:sp>
        </p:grpSp>
        <p:grpSp>
          <p:nvGrpSpPr>
            <p:cNvPr id="5142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5156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/>
                  <a:t>6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O)</a:t>
                </a:r>
              </a:p>
            </p:txBody>
          </p:sp>
          <p:sp>
            <p:nvSpPr>
              <p:cNvPr id="5157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grpSp>
          <p:nvGrpSpPr>
            <p:cNvPr id="5143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5154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/>
                  <a:t>12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(CO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)</a:t>
                </a:r>
              </a:p>
            </p:txBody>
          </p:sp>
          <p:sp>
            <p:nvSpPr>
              <p:cNvPr id="5155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5144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5145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  <p:sp>
          <p:nvSpPr>
            <p:cNvPr id="5146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5147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]</a:t>
              </a:r>
            </a:p>
          </p:txBody>
        </p:sp>
        <p:sp>
          <p:nvSpPr>
            <p:cNvPr id="5148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grpSp>
          <p:nvGrpSpPr>
            <p:cNvPr id="5149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5152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altLang="en-US"/>
                  <a:t>2</a:t>
                </a:r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r>
                  <a:rPr lang="en-US" altLang="en-US"/>
                  <a:t> (C</a:t>
                </a:r>
                <a:r>
                  <a:rPr lang="en-US" altLang="en-US" baseline="-25000"/>
                  <a:t>6</a:t>
                </a:r>
                <a:r>
                  <a:rPr lang="en-US" altLang="en-US"/>
                  <a:t>H</a:t>
                </a:r>
                <a:r>
                  <a:rPr lang="en-US" altLang="en-US" baseline="-25000"/>
                  <a:t>6</a:t>
                </a:r>
                <a:r>
                  <a:rPr lang="en-US" altLang="en-US"/>
                  <a:t>)</a:t>
                </a:r>
              </a:p>
            </p:txBody>
          </p:sp>
          <p:sp>
            <p:nvSpPr>
              <p:cNvPr id="5153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f</a:t>
                </a:r>
              </a:p>
            </p:txBody>
          </p:sp>
        </p:grpSp>
        <p:sp>
          <p:nvSpPr>
            <p:cNvPr id="5150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[</a:t>
              </a:r>
            </a:p>
          </p:txBody>
        </p:sp>
        <p:sp>
          <p:nvSpPr>
            <p:cNvPr id="5151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5136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5139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D</a:t>
                </a:r>
                <a:r>
                  <a:rPr lang="en-US" altLang="en-US"/>
                  <a:t>H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  <p:sp>
            <p:nvSpPr>
              <p:cNvPr id="5140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rxn</a:t>
                </a:r>
              </a:p>
            </p:txBody>
          </p:sp>
        </p:grpSp>
        <p:sp>
          <p:nvSpPr>
            <p:cNvPr id="5137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</a:t>
              </a:r>
            </a:p>
          </p:txBody>
        </p:sp>
        <p:sp>
          <p:nvSpPr>
            <p:cNvPr id="5138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5131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5133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-5946 kJ</a:t>
                </a:r>
              </a:p>
            </p:txBody>
          </p:sp>
          <p:sp>
            <p:nvSpPr>
              <p:cNvPr id="5134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2 mol</a:t>
                </a:r>
              </a:p>
            </p:txBody>
          </p:sp>
          <p:sp>
            <p:nvSpPr>
              <p:cNvPr id="5135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2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= - 2973 kJ/mol C</a:t>
              </a:r>
              <a:r>
                <a:rPr lang="en-US" altLang="en-US" baseline="-25000"/>
                <a:t>6</a:t>
              </a:r>
              <a:r>
                <a:rPr lang="en-US" altLang="en-US"/>
                <a:t>H</a:t>
              </a:r>
              <a:r>
                <a:rPr lang="en-US" altLang="en-US" baseline="-25000"/>
                <a:t>6</a:t>
              </a:r>
              <a:endParaRPr lang="en-US" altLang="en-US"/>
            </a:p>
          </p:txBody>
        </p:sp>
      </p:grpSp>
      <p:sp>
        <p:nvSpPr>
          <p:cNvPr id="5130" name="Text Box 66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" y="127000"/>
            <a:ext cx="876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 b="1" i="1"/>
              <a:t>enthalpy of solution</a:t>
            </a:r>
            <a:r>
              <a:rPr lang="en-US" altLang="en-US"/>
              <a:t> (</a:t>
            </a:r>
            <a:r>
              <a:rPr lang="en-US" altLang="en-US" b="1" i="1">
                <a:latin typeface="Symbol" pitchFamily="18" charset="2"/>
              </a:rPr>
              <a:t>D</a:t>
            </a:r>
            <a:r>
              <a:rPr lang="en-US" altLang="en-US" b="1" i="1"/>
              <a:t>H</a:t>
            </a:r>
            <a:r>
              <a:rPr lang="en-US" altLang="en-US" b="1" baseline="-25000"/>
              <a:t>soln</a:t>
            </a:r>
            <a:r>
              <a:rPr lang="en-US" altLang="en-US"/>
              <a:t>) is the heat generated or absorbed when a certain amount of solute dissolves in a certain amount of solvent.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32100" y="1371600"/>
            <a:ext cx="347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 baseline="-25000"/>
              <a:t>soln</a:t>
            </a:r>
            <a:r>
              <a:rPr lang="en-US" altLang="en-US"/>
              <a:t> = </a:t>
            </a:r>
            <a:r>
              <a:rPr lang="en-US" altLang="en-US" i="1"/>
              <a:t>H</a:t>
            </a:r>
            <a:r>
              <a:rPr lang="en-US" altLang="en-US" baseline="-25000"/>
              <a:t>soln </a:t>
            </a:r>
            <a:r>
              <a:rPr lang="en-US" altLang="en-US"/>
              <a:t>- </a:t>
            </a:r>
            <a:r>
              <a:rPr lang="en-US" altLang="en-US" i="1"/>
              <a:t>H</a:t>
            </a:r>
            <a:r>
              <a:rPr lang="en-US" altLang="en-US" baseline="-25000"/>
              <a:t>components</a:t>
            </a:r>
            <a:endParaRPr lang="en-US" alt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6.6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29200" y="2759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Which substance(s) could be used for melting ice?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029200" y="4283075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Which substance(s) could be used for a cold pack?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5" grpId="0" autoUpdateAnimBg="0"/>
      <p:bldP spid="225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Chang Powerpoint\Figures\cng7ch06\cha56011_0608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97088" y="1588"/>
            <a:ext cx="4973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The Solution Process for NaCl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1963" y="6172200"/>
            <a:ext cx="571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 baseline="-25000"/>
              <a:t>soln</a:t>
            </a:r>
            <a:r>
              <a:rPr lang="en-US" altLang="en-US"/>
              <a:t> = </a:t>
            </a:r>
            <a:r>
              <a:rPr lang="en-US" altLang="en-US" sz="2000"/>
              <a:t>Step 1 + Step 2 = 788 – 784 = 4 kJ/mol</a:t>
            </a:r>
            <a:endParaRPr lang="en-US" altLang="en-US" sz="2000" i="1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777875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Heat</a:t>
            </a:r>
            <a:r>
              <a:rPr lang="en-US" altLang="en-US"/>
              <a:t> is the transfer of </a:t>
            </a:r>
            <a:r>
              <a:rPr lang="en-US" altLang="en-US" b="1"/>
              <a:t>thermal energy</a:t>
            </a:r>
            <a:r>
              <a:rPr lang="en-US" altLang="en-US"/>
              <a:t> between two bodies that are at different temperatures.</a:t>
            </a:r>
            <a:endParaRPr lang="en-US" altLang="en-US" b="1" i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46200" y="90488"/>
            <a:ext cx="6481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Energy Changes in Chemical Reactions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1768475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Temperature</a:t>
            </a:r>
            <a:r>
              <a:rPr lang="en-US" altLang="en-US"/>
              <a:t> is a measure of the </a:t>
            </a:r>
            <a:r>
              <a:rPr lang="en-US" altLang="en-US" b="1"/>
              <a:t>thermal energy</a:t>
            </a:r>
            <a:r>
              <a:rPr lang="en-US" altLang="en-US"/>
              <a:t>.</a:t>
            </a:r>
            <a:endParaRPr lang="en-US" altLang="en-US" b="1" i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24100" y="2590800"/>
            <a:ext cx="4495800" cy="457200"/>
            <a:chOff x="1728" y="1872"/>
            <a:chExt cx="2832" cy="288"/>
          </a:xfrm>
        </p:grpSpPr>
        <p:sp>
          <p:nvSpPr>
            <p:cNvPr id="9231" name="Text Box 6"/>
            <p:cNvSpPr txBox="1">
              <a:spLocks noChangeArrowheads="1"/>
            </p:cNvSpPr>
            <p:nvPr/>
          </p:nvSpPr>
          <p:spPr bwMode="auto">
            <a:xfrm>
              <a:off x="1728" y="1872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Temperature = Thermal Energy</a:t>
              </a:r>
            </a:p>
          </p:txBody>
        </p:sp>
        <p:sp>
          <p:nvSpPr>
            <p:cNvPr id="9232" name="Line 7"/>
            <p:cNvSpPr>
              <a:spLocks noChangeShapeType="1"/>
            </p:cNvSpPr>
            <p:nvPr/>
          </p:nvSpPr>
          <p:spPr bwMode="auto">
            <a:xfrm flipH="1">
              <a:off x="2936" y="1920"/>
              <a:ext cx="80" cy="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00200" y="3657600"/>
            <a:ext cx="1438275" cy="2249488"/>
            <a:chOff x="1008" y="2304"/>
            <a:chExt cx="906" cy="1417"/>
          </a:xfrm>
        </p:grpSpPr>
        <p:pic>
          <p:nvPicPr>
            <p:cNvPr id="9229" name="Picture 9" descr="D:\mhp\Common\MSShared\Clipart\std2prem\std2dir2\BD16640_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04"/>
              <a:ext cx="906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11"/>
            <p:cNvSpPr txBox="1">
              <a:spLocks noChangeArrowheads="1"/>
            </p:cNvSpPr>
            <p:nvPr/>
          </p:nvSpPr>
          <p:spPr bwMode="auto">
            <a:xfrm>
              <a:off x="1191" y="3433"/>
              <a:ext cx="5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90</a:t>
              </a:r>
              <a:r>
                <a:rPr lang="en-US" altLang="en-US" baseline="30000"/>
                <a:t>0</a:t>
              </a:r>
              <a:r>
                <a:rPr lang="en-US" altLang="en-US"/>
                <a:t>C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62575" y="3276600"/>
            <a:ext cx="2714625" cy="2819400"/>
            <a:chOff x="3168" y="2064"/>
            <a:chExt cx="1710" cy="1776"/>
          </a:xfrm>
        </p:grpSpPr>
        <p:pic>
          <p:nvPicPr>
            <p:cNvPr id="9227" name="Picture 10" descr="D:\mhp\Common\MSShared\Clipart\homebas\hmbsdir1\HH00478_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064"/>
              <a:ext cx="1710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753" y="3552"/>
              <a:ext cx="5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40</a:t>
              </a:r>
              <a:r>
                <a:rPr lang="en-US" altLang="en-US" baseline="30000"/>
                <a:t>0</a:t>
              </a:r>
              <a:r>
                <a:rPr lang="en-US" altLang="en-US"/>
                <a:t>C</a:t>
              </a:r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97475" y="6096000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greater thermal energy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6.2</a:t>
            </a:r>
          </a:p>
        </p:txBody>
      </p:sp>
      <p:pic>
        <p:nvPicPr>
          <p:cNvPr id="9226" name="Picture 17" descr="D:\mhp\Common\MSShared\Clipart\std2prem\std2dir3\HH00446_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08100"/>
            <a:ext cx="11049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1" grpId="0" autoUpdateAnimBg="0"/>
      <p:bldP spid="41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Thermochemistry</a:t>
            </a:r>
            <a:r>
              <a:rPr lang="en-US" altLang="en-US"/>
              <a:t> is the study of heat change in chemical reactions.</a:t>
            </a:r>
            <a:endParaRPr lang="en-US" altLang="en-US" b="1" i="1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5900" y="115887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</a:t>
            </a:r>
            <a:r>
              <a:rPr lang="en-US" altLang="en-US" b="1" i="1"/>
              <a:t>system</a:t>
            </a:r>
            <a:r>
              <a:rPr lang="en-US" altLang="en-US"/>
              <a:t> is the specific part of the universe that is of interest in the study.</a:t>
            </a:r>
            <a:endParaRPr lang="en-US" altLang="en-US" b="1" i="1"/>
          </a:p>
        </p:txBody>
      </p:sp>
      <p:pic>
        <p:nvPicPr>
          <p:cNvPr id="10244" name="Picture 4" descr="C:\Chang Powerpoint\Figures\cng7ch06\cha56011_06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4"/>
          <a:stretch>
            <a:fillRect/>
          </a:stretch>
        </p:blipFill>
        <p:spPr bwMode="auto">
          <a:xfrm>
            <a:off x="1981200" y="2209800"/>
            <a:ext cx="62484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01938" y="56022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open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25663" y="6172200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mass &amp; energy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61722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Exchange: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900613" y="56007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closed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72038" y="617061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energy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958013" y="5600700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isolated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80238" y="6170613"/>
            <a:ext cx="118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/>
              <a:t>nothing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29000" y="1589088"/>
            <a:ext cx="3810000" cy="1611312"/>
            <a:chOff x="2160" y="1001"/>
            <a:chExt cx="2400" cy="1015"/>
          </a:xfrm>
        </p:grpSpPr>
        <p:sp>
          <p:nvSpPr>
            <p:cNvPr id="10260" name="Text Box 12"/>
            <p:cNvSpPr txBox="1">
              <a:spLocks noChangeArrowheads="1"/>
            </p:cNvSpPr>
            <p:nvPr/>
          </p:nvSpPr>
          <p:spPr bwMode="auto">
            <a:xfrm>
              <a:off x="2893" y="1001"/>
              <a:ext cx="10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SYSTEM</a:t>
              </a:r>
            </a:p>
          </p:txBody>
        </p:sp>
        <p:sp>
          <p:nvSpPr>
            <p:cNvPr id="10261" name="Line 13"/>
            <p:cNvSpPr>
              <a:spLocks noChangeShapeType="1"/>
            </p:cNvSpPr>
            <p:nvPr/>
          </p:nvSpPr>
          <p:spPr bwMode="auto">
            <a:xfrm flipH="1">
              <a:off x="2160" y="1296"/>
              <a:ext cx="72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3408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>
              <a:off x="3936" y="1248"/>
              <a:ext cx="62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90800" y="838200"/>
            <a:ext cx="6019800" cy="2590800"/>
            <a:chOff x="1632" y="528"/>
            <a:chExt cx="3792" cy="1632"/>
          </a:xfrm>
        </p:grpSpPr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2640" y="528"/>
              <a:ext cx="19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SURROUNDINGS</a:t>
              </a:r>
            </a:p>
          </p:txBody>
        </p:sp>
        <p:sp>
          <p:nvSpPr>
            <p:cNvPr id="10256" name="Line 18"/>
            <p:cNvSpPr>
              <a:spLocks noChangeShapeType="1"/>
            </p:cNvSpPr>
            <p:nvPr/>
          </p:nvSpPr>
          <p:spPr bwMode="auto">
            <a:xfrm flipH="1">
              <a:off x="1632" y="1200"/>
              <a:ext cx="912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9"/>
            <p:cNvSpPr>
              <a:spLocks noChangeShapeType="1"/>
            </p:cNvSpPr>
            <p:nvPr/>
          </p:nvSpPr>
          <p:spPr bwMode="auto">
            <a:xfrm flipH="1">
              <a:off x="2736" y="1248"/>
              <a:ext cx="14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/>
            <p:cNvSpPr>
              <a:spLocks noChangeShapeType="1"/>
            </p:cNvSpPr>
            <p:nvPr/>
          </p:nvSpPr>
          <p:spPr bwMode="auto">
            <a:xfrm>
              <a:off x="3600" y="1248"/>
              <a:ext cx="24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1"/>
            <p:cNvSpPr>
              <a:spLocks noChangeShapeType="1"/>
            </p:cNvSpPr>
            <p:nvPr/>
          </p:nvSpPr>
          <p:spPr bwMode="auto">
            <a:xfrm>
              <a:off x="4464" y="1200"/>
              <a:ext cx="96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4" name="Text Box 23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Exothermic process</a:t>
            </a:r>
            <a:r>
              <a:rPr lang="en-US" altLang="en-US"/>
              <a:t> is any process that gives off heat – transfers thermal energy from the system to the surroundings.  </a:t>
            </a:r>
            <a:endParaRPr lang="en-US" altLang="en-US" b="1" i="1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3597275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Endothermic process</a:t>
            </a:r>
            <a:r>
              <a:rPr lang="en-US" altLang="en-US"/>
              <a:t> is any process in which heat has to be supplied to the system from the surroundings.  </a:t>
            </a:r>
            <a:endParaRPr lang="en-US" altLang="en-US" b="1" i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1825" y="1538288"/>
            <a:ext cx="5340350" cy="457200"/>
            <a:chOff x="1214" y="889"/>
            <a:chExt cx="3364" cy="288"/>
          </a:xfrm>
        </p:grpSpPr>
        <p:sp>
          <p:nvSpPr>
            <p:cNvPr id="11281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2H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+ 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2H</a:t>
              </a:r>
              <a:r>
                <a:rPr lang="en-US" altLang="en-US" baseline="-25000"/>
                <a:t>2</a:t>
              </a:r>
              <a:r>
                <a:rPr lang="en-US" altLang="en-US"/>
                <a:t>O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  <a:r>
                <a:rPr lang="en-US" altLang="en-US"/>
                <a:t> + energy</a:t>
              </a:r>
            </a:p>
          </p:txBody>
        </p:sp>
        <p:sp>
          <p:nvSpPr>
            <p:cNvPr id="11282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98725" y="2336800"/>
            <a:ext cx="4148138" cy="457200"/>
            <a:chOff x="1574" y="1472"/>
            <a:chExt cx="2613" cy="288"/>
          </a:xfrm>
        </p:grpSpPr>
        <p:sp>
          <p:nvSpPr>
            <p:cNvPr id="11279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  <a:r>
                <a:rPr lang="en-US" altLang="en-US"/>
                <a:t>          H</a:t>
              </a:r>
              <a:r>
                <a:rPr lang="en-US" altLang="en-US" baseline="-25000"/>
                <a:t>2</a:t>
              </a:r>
              <a:r>
                <a:rPr lang="en-US" altLang="en-US"/>
                <a:t>O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  <a:r>
                <a:rPr lang="en-US" altLang="en-US"/>
                <a:t> + energy</a:t>
              </a:r>
            </a:p>
          </p:txBody>
        </p:sp>
        <p:sp>
          <p:nvSpPr>
            <p:cNvPr id="11280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38325" y="4713288"/>
            <a:ext cx="5440363" cy="457200"/>
            <a:chOff x="1182" y="3001"/>
            <a:chExt cx="3427" cy="288"/>
          </a:xfrm>
        </p:grpSpPr>
        <p:sp>
          <p:nvSpPr>
            <p:cNvPr id="11277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energy + 2HgO </a:t>
              </a:r>
              <a:r>
                <a:rPr lang="en-US" altLang="en-US" sz="2000"/>
                <a:t>(</a:t>
              </a:r>
              <a:r>
                <a:rPr lang="en-US" altLang="en-US" sz="2000" i="1"/>
                <a:t>s</a:t>
              </a:r>
              <a:r>
                <a:rPr lang="en-US" altLang="en-US" sz="2000"/>
                <a:t>)</a:t>
              </a:r>
              <a:r>
                <a:rPr lang="en-US" altLang="en-US"/>
                <a:t>          2Hg </a:t>
              </a:r>
              <a:r>
                <a:rPr lang="en-US" altLang="en-US" sz="2000"/>
                <a:t>(</a:t>
              </a:r>
              <a:r>
                <a:rPr lang="en-US" altLang="en-US" sz="2000" i="1"/>
                <a:t>l</a:t>
              </a:r>
              <a:r>
                <a:rPr lang="en-US" altLang="en-US" sz="2000"/>
                <a:t>)</a:t>
              </a:r>
              <a:r>
                <a:rPr lang="en-US" altLang="en-US"/>
                <a:t> + O</a:t>
              </a:r>
              <a:r>
                <a:rPr lang="en-US" altLang="en-US" baseline="-25000"/>
                <a:t>2</a:t>
              </a:r>
              <a:r>
                <a:rPr lang="en-US" altLang="en-US"/>
                <a:t> </a:t>
              </a:r>
              <a:r>
                <a:rPr lang="en-US" altLang="en-US" sz="2000"/>
                <a:t>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11278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Text Box 19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6.2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04800" y="4724400"/>
            <a:ext cx="6330950" cy="1981200"/>
            <a:chOff x="192" y="2976"/>
            <a:chExt cx="3988" cy="1248"/>
          </a:xfrm>
        </p:grpSpPr>
        <p:grpSp>
          <p:nvGrpSpPr>
            <p:cNvPr id="11273" name="Group 18"/>
            <p:cNvGrpSpPr>
              <a:grpSpLocks/>
            </p:cNvGrpSpPr>
            <p:nvPr/>
          </p:nvGrpSpPr>
          <p:grpSpPr bwMode="auto">
            <a:xfrm>
              <a:off x="1576" y="3456"/>
              <a:ext cx="2604" cy="288"/>
              <a:chOff x="1677" y="3552"/>
              <a:chExt cx="2604" cy="288"/>
            </a:xfrm>
          </p:grpSpPr>
          <p:sp>
            <p:nvSpPr>
              <p:cNvPr id="11275" name="Line 13"/>
              <p:cNvSpPr>
                <a:spLocks noChangeShapeType="1"/>
              </p:cNvSpPr>
              <p:nvPr/>
            </p:nvSpPr>
            <p:spPr bwMode="auto">
              <a:xfrm>
                <a:off x="3216" y="370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Text Box 15"/>
              <p:cNvSpPr txBox="1">
                <a:spLocks noChangeArrowheads="1"/>
              </p:cNvSpPr>
              <p:nvPr/>
            </p:nvSpPr>
            <p:spPr bwMode="auto">
              <a:xfrm>
                <a:off x="1677" y="3552"/>
                <a:ext cx="26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energy +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pic>
          <p:nvPicPr>
            <p:cNvPr id="11274" name="Picture 20" descr="D:\mhp\Common\MSShared\Clipart\std4prem\std4dir4\j0118345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976"/>
              <a:ext cx="86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" y="1524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Enthalpy (H)</a:t>
            </a:r>
            <a:r>
              <a:rPr lang="en-US" altLang="en-US"/>
              <a:t> is used to quantify the heat flow into or out of a system in a process that occurs at constant pressure.</a:t>
            </a:r>
            <a:endParaRPr lang="en-US" altLang="en-US" b="1" i="1"/>
          </a:p>
        </p:txBody>
      </p:sp>
      <p:pic>
        <p:nvPicPr>
          <p:cNvPr id="12291" name="Picture 3" descr="C:\Chang Powerpoint\Figures\cng7ch06\cha56011_06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381000" y="2438400"/>
            <a:ext cx="83820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44675" y="1066800"/>
            <a:ext cx="547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Symbol" pitchFamily="18" charset="2"/>
              </a:rPr>
              <a:t>D</a:t>
            </a:r>
            <a:r>
              <a:rPr lang="en-US" altLang="en-US" sz="2800" i="1"/>
              <a:t>H</a:t>
            </a:r>
            <a:r>
              <a:rPr lang="en-US" altLang="en-US" sz="2800"/>
              <a:t> = </a:t>
            </a:r>
            <a:r>
              <a:rPr lang="en-US" altLang="en-US" sz="2800" i="1"/>
              <a:t>H</a:t>
            </a:r>
            <a:r>
              <a:rPr lang="en-US" altLang="en-US" sz="2800"/>
              <a:t> (products) – </a:t>
            </a:r>
            <a:r>
              <a:rPr lang="en-US" altLang="en-US" sz="2800" i="1"/>
              <a:t>H</a:t>
            </a:r>
            <a:r>
              <a:rPr lang="en-US" altLang="en-US" sz="2800"/>
              <a:t> (reactants)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6250" y="1671638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= </a:t>
            </a:r>
            <a:r>
              <a:rPr lang="en-US" altLang="en-US" sz="2000"/>
              <a:t>heat given off or absorbed during a reaction </a:t>
            </a:r>
            <a:r>
              <a:rPr lang="en-US" altLang="en-US" sz="2000" b="1"/>
              <a:t>at constant pressure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96963" y="5943600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products </a:t>
            </a:r>
            <a:r>
              <a:rPr lang="en-US" altLang="en-US"/>
              <a:t>&lt; </a:t>
            </a:r>
            <a:r>
              <a:rPr lang="en-US" altLang="en-US" i="1"/>
              <a:t>H</a:t>
            </a:r>
            <a:r>
              <a:rPr lang="en-US" altLang="en-US" baseline="-25000"/>
              <a:t>reactants</a:t>
            </a:r>
            <a:endParaRPr lang="en-US" altLang="en-US" i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24038" y="6359525"/>
            <a:ext cx="110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&lt; 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45163" y="5943600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/>
              <a:t>H</a:t>
            </a:r>
            <a:r>
              <a:rPr lang="en-US" altLang="en-US" baseline="-25000"/>
              <a:t>products </a:t>
            </a:r>
            <a:r>
              <a:rPr lang="en-US" altLang="en-US"/>
              <a:t>&gt; </a:t>
            </a:r>
            <a:r>
              <a:rPr lang="en-US" altLang="en-US" i="1"/>
              <a:t>H</a:t>
            </a:r>
            <a:r>
              <a:rPr lang="en-US" altLang="en-US" baseline="-25000"/>
              <a:t>reactants</a:t>
            </a:r>
            <a:endParaRPr lang="en-US" altLang="en-US" i="1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472238" y="6359525"/>
            <a:ext cx="110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&gt; 0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33625" y="90488"/>
            <a:ext cx="450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Thermochemical Equations</a:t>
            </a:r>
          </a:p>
        </p:txBody>
      </p:sp>
      <p:pic>
        <p:nvPicPr>
          <p:cNvPr id="13315" name="Picture 3" descr="C:\Chang Powerpoint\Figures\cng7ch06\cha56011_06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81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01875" y="5791200"/>
            <a:ext cx="5089525" cy="469900"/>
            <a:chOff x="1450" y="3648"/>
            <a:chExt cx="3206" cy="296"/>
          </a:xfrm>
        </p:grpSpPr>
        <p:grpSp>
          <p:nvGrpSpPr>
            <p:cNvPr id="13325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3327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6.01 kJ</a:t>
              </a:r>
            </a:p>
          </p:txBody>
        </p:sp>
      </p:grp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Is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H</a:t>
            </a:r>
            <a:r>
              <a:rPr lang="en-US" altLang="en-US">
                <a:solidFill>
                  <a:schemeClr val="accent2"/>
                </a:solidFill>
              </a:rPr>
              <a:t> negative or positive?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045075" y="2108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System absorbs heat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045075" y="28448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Endothermic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045075" y="35814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&gt; 0</a:t>
            </a: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2362200" y="2819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63600" y="47117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6.01 kJ are absorbed for every 1 mole of ice that melts at 0</a:t>
            </a:r>
            <a:r>
              <a:rPr lang="en-US" altLang="en-US" baseline="30000"/>
              <a:t>0</a:t>
            </a:r>
            <a:r>
              <a:rPr lang="en-US" altLang="en-US"/>
              <a:t>C and 1 atm.</a:t>
            </a: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5410200" y="5715000"/>
            <a:ext cx="2133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utoUpdateAnimBg="0"/>
      <p:bldP spid="8205" grpId="0" autoUpdateAnimBg="0"/>
      <p:bldP spid="8206" grpId="0" autoUpdateAnimBg="0"/>
      <p:bldP spid="8208" grpId="0" autoUpdateAnimBg="0"/>
      <p:bldP spid="82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33625" y="90488"/>
            <a:ext cx="450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Thermochemical Equations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9763" y="5765800"/>
            <a:ext cx="7780337" cy="469900"/>
            <a:chOff x="139" y="3688"/>
            <a:chExt cx="4901" cy="296"/>
          </a:xfrm>
        </p:grpSpPr>
        <p:grpSp>
          <p:nvGrpSpPr>
            <p:cNvPr id="14349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14351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CH</a:t>
                </a:r>
                <a:r>
                  <a:rPr lang="en-US" altLang="en-US" baseline="-25000"/>
                  <a:t>4</a:t>
                </a:r>
                <a:r>
                  <a:rPr lang="en-US" altLang="en-US"/>
                  <a:t>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</a:t>
                </a:r>
                <a:r>
                  <a:rPr lang="en-US" altLang="en-US" sz="2000"/>
                  <a:t>) </a:t>
                </a:r>
                <a:r>
                  <a:rPr lang="en-US" altLang="en-US"/>
                  <a:t>+ 2O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g)</a:t>
                </a:r>
                <a:r>
                  <a:rPr lang="en-US" altLang="en-US"/>
                  <a:t>         CO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g)</a:t>
                </a:r>
                <a:r>
                  <a:rPr lang="en-US" altLang="en-US" i="1"/>
                  <a:t> + </a:t>
                </a:r>
                <a:r>
                  <a:rPr lang="en-US" altLang="en-US"/>
                  <a:t>2H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3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-890.4 kJ</a:t>
              </a:r>
            </a:p>
          </p:txBody>
        </p:sp>
      </p:grp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045075" y="1371600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Is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chemeClr val="accent2"/>
                </a:solidFill>
              </a:rPr>
              <a:t>H</a:t>
            </a:r>
            <a:r>
              <a:rPr lang="en-US" altLang="en-US">
                <a:solidFill>
                  <a:schemeClr val="accent2"/>
                </a:solidFill>
              </a:rPr>
              <a:t> negative or positive?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045075" y="21082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System gives off heat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045075" y="2844800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Exothermic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045075" y="3581400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&lt; 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863600" y="4711700"/>
            <a:ext cx="7407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890.4 kJ are released for every 1 mole of methane that is combusted at 25</a:t>
            </a:r>
            <a:r>
              <a:rPr lang="en-US" altLang="en-US" baseline="30000"/>
              <a:t>0</a:t>
            </a:r>
            <a:r>
              <a:rPr lang="en-US" altLang="en-US"/>
              <a:t>C and 1 atm.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6197600" y="5664200"/>
            <a:ext cx="2286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6.3</a:t>
            </a:r>
          </a:p>
        </p:txBody>
      </p:sp>
      <p:pic>
        <p:nvPicPr>
          <p:cNvPr id="14347" name="Picture 17" descr="C:\Chang Powerpoint\Figures\cng7ch06\cha56011_06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962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2514600" y="2819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utoUpdateAnimBg="0"/>
      <p:bldP spid="9227" grpId="0" autoUpdateAnimBg="0"/>
      <p:bldP spid="9228" grpId="0" autoUpdateAnimBg="0"/>
      <p:bldP spid="9230" grpId="0" autoUpdateAnimBg="0"/>
      <p:bldP spid="9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27238" y="1984375"/>
            <a:ext cx="5089525" cy="469900"/>
            <a:chOff x="1450" y="3648"/>
            <a:chExt cx="3206" cy="296"/>
          </a:xfrm>
        </p:grpSpPr>
        <p:grpSp>
          <p:nvGrpSpPr>
            <p:cNvPr id="15380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382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5381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2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6.01 kJ</a:t>
              </a: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04800" y="108585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The stoichiometric coefficients always refer to the number of moles of a substance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333625" y="90488"/>
            <a:ext cx="450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Thermochemical Equations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267335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If you reverse a reaction, the sign of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changes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19300" y="3203575"/>
            <a:ext cx="5208588" cy="519113"/>
            <a:chOff x="1450" y="3619"/>
            <a:chExt cx="3281" cy="327"/>
          </a:xfrm>
        </p:grpSpPr>
        <p:grpSp>
          <p:nvGrpSpPr>
            <p:cNvPr id="15376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378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5377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2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</a:t>
              </a:r>
              <a:r>
                <a:rPr lang="en-US" altLang="en-US" sz="2800">
                  <a:solidFill>
                    <a:srgbClr val="FF0000"/>
                  </a:solidFill>
                </a:rPr>
                <a:t>-</a:t>
              </a:r>
              <a:r>
                <a:rPr lang="en-US" altLang="en-US">
                  <a:solidFill>
                    <a:srgbClr val="FF0000"/>
                  </a:solidFill>
                </a:rPr>
                <a:t>6.01</a:t>
              </a:r>
              <a:r>
                <a:rPr lang="en-US" altLang="en-US"/>
                <a:t> kJ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04800" y="3906838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If you multiply both sides of the equation by a factor </a:t>
            </a:r>
            <a:r>
              <a:rPr lang="en-US" altLang="en-US" i="1"/>
              <a:t>n</a:t>
            </a:r>
            <a:r>
              <a:rPr lang="en-US" altLang="en-US"/>
              <a:t>, then </a:t>
            </a:r>
            <a:r>
              <a:rPr lang="en-US" altLang="en-US">
                <a:latin typeface="Symbol" pitchFamily="18" charset="2"/>
              </a:rPr>
              <a:t>D</a:t>
            </a:r>
            <a:r>
              <a:rPr lang="en-US" altLang="en-US" i="1"/>
              <a:t>H</a:t>
            </a:r>
            <a:r>
              <a:rPr lang="en-US" altLang="en-US"/>
              <a:t> must change by the same factor </a:t>
            </a:r>
            <a:r>
              <a:rPr lang="en-US" altLang="en-US" i="1"/>
              <a:t>n</a:t>
            </a:r>
            <a:r>
              <a:rPr lang="en-US" altLang="en-US"/>
              <a:t>.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51025" y="4940300"/>
            <a:ext cx="6688138" cy="469900"/>
            <a:chOff x="1344" y="3648"/>
            <a:chExt cx="4213" cy="296"/>
          </a:xfrm>
        </p:grpSpPr>
        <p:grpSp>
          <p:nvGrpSpPr>
            <p:cNvPr id="15372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15374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2H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s</a:t>
                </a:r>
                <a:r>
                  <a:rPr lang="en-US" altLang="en-US" sz="2000"/>
                  <a:t>)</a:t>
                </a:r>
                <a:r>
                  <a:rPr lang="en-US" altLang="en-US"/>
                  <a:t>          2H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O </a:t>
                </a:r>
                <a:r>
                  <a:rPr lang="en-US" altLang="en-US" sz="2000"/>
                  <a:t>(</a:t>
                </a:r>
                <a:r>
                  <a:rPr lang="en-US" altLang="en-US" sz="2000" i="1"/>
                  <a:t>l</a:t>
                </a:r>
                <a:r>
                  <a:rPr lang="en-US" altLang="en-US" sz="2000"/>
                  <a:t>)</a:t>
                </a:r>
                <a:endParaRPr lang="en-US" altLang="en-US"/>
              </a:p>
            </p:txBody>
          </p:sp>
        </p:grp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D</a:t>
              </a:r>
              <a:r>
                <a:rPr lang="en-US" altLang="en-US" i="1"/>
                <a:t>H </a:t>
              </a:r>
              <a:r>
                <a:rPr lang="en-US" altLang="en-US"/>
                <a:t>= </a:t>
              </a:r>
              <a:r>
                <a:rPr lang="en-US" altLang="en-US">
                  <a:solidFill>
                    <a:srgbClr val="FF0000"/>
                  </a:solidFill>
                </a:rPr>
                <a:t>2 x </a:t>
              </a:r>
              <a:r>
                <a:rPr lang="en-US" altLang="en-US"/>
                <a:t>6.01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r>
                <a:rPr lang="en-US" altLang="en-US"/>
                <a:t>= 12.0 kJ</a:t>
              </a:r>
            </a:p>
          </p:txBody>
        </p:sp>
      </p:grp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6.3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2667000" y="33401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419600" y="3340100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9" grpId="0" autoUpdateAnimBg="0"/>
      <p:bldP spid="11286" grpId="0" animBg="1"/>
      <p:bldP spid="1128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1483</Words>
  <Application>Microsoft Office PowerPoint</Application>
  <PresentationFormat>On-screen Show (4:3)</PresentationFormat>
  <Paragraphs>242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Calibri</vt:lpstr>
      <vt:lpstr>Symbol</vt:lpstr>
      <vt:lpstr>Default Design</vt:lpstr>
      <vt:lpstr>Microsoft Clip Gallery</vt:lpstr>
      <vt:lpstr>Thermochemistry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</dc:title>
  <dc:creator>J. David Robertson</dc:creator>
  <cp:lastModifiedBy>Teacher E-Solutions</cp:lastModifiedBy>
  <cp:revision>22</cp:revision>
  <dcterms:created xsi:type="dcterms:W3CDTF">2001-07-05T20:26:53Z</dcterms:created>
  <dcterms:modified xsi:type="dcterms:W3CDTF">2019-01-18T16:40:50Z</dcterms:modified>
</cp:coreProperties>
</file>