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4FB2F-A7AA-40CC-98CC-C6C67F0713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7738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B3EE6-7236-4167-8EC6-8123C25C52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68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EC63C-BC4C-42E8-8393-59BD18BA80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59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74624-292A-4F9C-A1A6-C403DFFC3F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605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2253B-DD9C-48C1-BDFE-47C02C1D5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390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DCBFD-7703-46E2-A43C-51E07B1C5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0082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7BB11-492A-4305-B605-5F81DC6AE3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236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D9B0F-0EF3-4AF0-B79B-31AF822511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138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A076E-C0FD-4738-BC6F-1FAF2DCCE1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89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0AA3C-E844-4726-B2A5-C1092F7256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6264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631B7-31CE-458F-8EA1-5D4BEFA800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84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0965A54-7378-42A3-A651-9AF632985C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jpeg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762000" y="3657600"/>
            <a:ext cx="5334000" cy="1371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tx1"/>
                </a:solidFill>
                <a:latin typeface="Arial" pitchFamily="34" charset="0"/>
              </a:rPr>
              <a:t>Thermochemistry</a:t>
            </a:r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724400"/>
            <a:ext cx="6400800" cy="60960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Arial" pitchFamily="34" charset="0"/>
              </a:rPr>
              <a:t>ENERGY CHANGES</a:t>
            </a:r>
          </a:p>
        </p:txBody>
      </p:sp>
      <p:sp>
        <p:nvSpPr>
          <p:cNvPr id="7172" name="Rectangle 1028"/>
          <p:cNvSpPr>
            <a:spLocks noChangeArrowheads="1"/>
          </p:cNvSpPr>
          <p:nvPr/>
        </p:nvSpPr>
        <p:spPr bwMode="auto">
          <a:xfrm>
            <a:off x="1270000" y="6507163"/>
            <a:ext cx="6629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200">
                <a:solidFill>
                  <a:srgbClr val="0000FF"/>
                </a:solidFill>
                <a:cs typeface="Arial" pitchFamily="34" charset="0"/>
              </a:rPr>
              <a:t>.</a:t>
            </a:r>
            <a:endParaRPr lang="en-US" altLang="en-US" sz="1200"/>
          </a:p>
        </p:txBody>
      </p:sp>
      <p:pic>
        <p:nvPicPr>
          <p:cNvPr id="7173" name="Picture 1031" descr="C:\Chang Powerpoint\Figures\cng7ch06\cha56011_co0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t="19659" r="4703" b="5898"/>
          <a:stretch>
            <a:fillRect/>
          </a:stretch>
        </p:blipFill>
        <p:spPr bwMode="auto">
          <a:xfrm>
            <a:off x="6324600" y="3429000"/>
            <a:ext cx="2505075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032" descr="C:\Chang Powerpoint\Figures\cng7ch06\cha56011_060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672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027238" y="1984375"/>
            <a:ext cx="5089525" cy="469900"/>
            <a:chOff x="1450" y="3648"/>
            <a:chExt cx="3206" cy="296"/>
          </a:xfrm>
        </p:grpSpPr>
        <p:grpSp>
          <p:nvGrpSpPr>
            <p:cNvPr id="1065" name="Group 4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1067" name="Line 5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8" name="Text Box 6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s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066" name="Text Box 7"/>
            <p:cNvSpPr txBox="1">
              <a:spLocks noChangeArrowheads="1"/>
            </p:cNvSpPr>
            <p:nvPr/>
          </p:nvSpPr>
          <p:spPr bwMode="auto">
            <a:xfrm>
              <a:off x="3447" y="3648"/>
              <a:ext cx="12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6.01 kJ</a:t>
              </a:r>
            </a:p>
          </p:txBody>
        </p:sp>
      </p:grpSp>
      <p:sp>
        <p:nvSpPr>
          <p:cNvPr id="1028" name="Text Box 8"/>
          <p:cNvSpPr txBox="1">
            <a:spLocks noChangeArrowheads="1"/>
          </p:cNvSpPr>
          <p:nvPr/>
        </p:nvSpPr>
        <p:spPr bwMode="auto">
          <a:xfrm>
            <a:off x="304800" y="1085850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The physical states of all reactants and products must be specified in thermochemical equations.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2333625" y="90488"/>
            <a:ext cx="4502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Thermochemical Equations</a:t>
            </a:r>
          </a:p>
        </p:txBody>
      </p:sp>
      <p:sp>
        <p:nvSpPr>
          <p:cNvPr id="1030" name="Text Box 27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6.3</a:t>
            </a: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012950" y="2578100"/>
            <a:ext cx="5095875" cy="469900"/>
            <a:chOff x="1446" y="3648"/>
            <a:chExt cx="3210" cy="296"/>
          </a:xfrm>
        </p:grpSpPr>
        <p:grpSp>
          <p:nvGrpSpPr>
            <p:cNvPr id="1061" name="Group 29"/>
            <p:cNvGrpSpPr>
              <a:grpSpLocks/>
            </p:cNvGrpSpPr>
            <p:nvPr/>
          </p:nvGrpSpPr>
          <p:grpSpPr bwMode="auto">
            <a:xfrm>
              <a:off x="1446" y="3656"/>
              <a:ext cx="1807" cy="288"/>
              <a:chOff x="970" y="3504"/>
              <a:chExt cx="1807" cy="288"/>
            </a:xfrm>
          </p:grpSpPr>
          <p:sp>
            <p:nvSpPr>
              <p:cNvPr id="1063" name="Line 30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Text Box 31"/>
              <p:cNvSpPr txBox="1">
                <a:spLocks noChangeArrowheads="1"/>
              </p:cNvSpPr>
              <p:nvPr/>
            </p:nvSpPr>
            <p:spPr bwMode="auto">
              <a:xfrm>
                <a:off x="970" y="3504"/>
                <a:ext cx="180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g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062" name="Text Box 32"/>
            <p:cNvSpPr txBox="1">
              <a:spLocks noChangeArrowheads="1"/>
            </p:cNvSpPr>
            <p:nvPr/>
          </p:nvSpPr>
          <p:spPr bwMode="auto">
            <a:xfrm>
              <a:off x="3447" y="3648"/>
              <a:ext cx="12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44.0 kJ</a:t>
              </a:r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2692400" y="2667000"/>
            <a:ext cx="2146300" cy="381000"/>
            <a:chOff x="1696" y="1680"/>
            <a:chExt cx="1352" cy="240"/>
          </a:xfrm>
        </p:grpSpPr>
        <p:sp>
          <p:nvSpPr>
            <p:cNvPr id="1059" name="Oval 33"/>
            <p:cNvSpPr>
              <a:spLocks noChangeArrowheads="1"/>
            </p:cNvSpPr>
            <p:nvPr/>
          </p:nvSpPr>
          <p:spPr bwMode="auto">
            <a:xfrm>
              <a:off x="1696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Oval 34"/>
            <p:cNvSpPr>
              <a:spLocks noChangeArrowheads="1"/>
            </p:cNvSpPr>
            <p:nvPr/>
          </p:nvSpPr>
          <p:spPr bwMode="auto">
            <a:xfrm>
              <a:off x="2808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2730500" y="2070100"/>
            <a:ext cx="2146300" cy="381000"/>
            <a:chOff x="1696" y="1680"/>
            <a:chExt cx="1352" cy="240"/>
          </a:xfrm>
        </p:grpSpPr>
        <p:sp>
          <p:nvSpPr>
            <p:cNvPr id="1057" name="Oval 37"/>
            <p:cNvSpPr>
              <a:spLocks noChangeArrowheads="1"/>
            </p:cNvSpPr>
            <p:nvPr/>
          </p:nvSpPr>
          <p:spPr bwMode="auto">
            <a:xfrm>
              <a:off x="1696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Oval 38"/>
            <p:cNvSpPr>
              <a:spLocks noChangeArrowheads="1"/>
            </p:cNvSpPr>
            <p:nvPr/>
          </p:nvSpPr>
          <p:spPr bwMode="auto">
            <a:xfrm>
              <a:off x="2808" y="1680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196850" y="2974975"/>
            <a:ext cx="8947150" cy="1368425"/>
            <a:chOff x="124" y="1874"/>
            <a:chExt cx="5636" cy="862"/>
          </a:xfrm>
        </p:grpSpPr>
        <p:sp>
          <p:nvSpPr>
            <p:cNvPr id="1056" name="Text Box 40"/>
            <p:cNvSpPr txBox="1">
              <a:spLocks noChangeArrowheads="1"/>
            </p:cNvSpPr>
            <p:nvPr/>
          </p:nvSpPr>
          <p:spPr bwMode="auto">
            <a:xfrm>
              <a:off x="607" y="2066"/>
              <a:ext cx="515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altLang="en-US">
                  <a:solidFill>
                    <a:schemeClr val="accent2"/>
                  </a:solidFill>
                </a:rPr>
                <a:t>How much heat is evolved when 266 g of white phosphorus (P</a:t>
              </a:r>
              <a:r>
                <a:rPr lang="en-US" altLang="en-US" baseline="-25000">
                  <a:solidFill>
                    <a:schemeClr val="accent2"/>
                  </a:solidFill>
                </a:rPr>
                <a:t>4</a:t>
              </a:r>
              <a:r>
                <a:rPr lang="en-US" altLang="en-US">
                  <a:solidFill>
                    <a:schemeClr val="accent2"/>
                  </a:solidFill>
                </a:rPr>
                <a:t>) burn in air?</a:t>
              </a:r>
            </a:p>
          </p:txBody>
        </p:sp>
        <p:graphicFrame>
          <p:nvGraphicFramePr>
            <p:cNvPr id="1026" name="Object 41"/>
            <p:cNvGraphicFramePr>
              <a:graphicFrameLocks noChangeAspect="1"/>
            </p:cNvGraphicFramePr>
            <p:nvPr/>
          </p:nvGraphicFramePr>
          <p:xfrm>
            <a:off x="124" y="1874"/>
            <a:ext cx="452" cy="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9" name="Clip" r:id="rId3" imgW="856440" imgH="1637640" progId="MS_ClipArt_Gallery.2">
                    <p:embed/>
                  </p:oleObj>
                </mc:Choice>
                <mc:Fallback>
                  <p:oleObj name="Clip" r:id="rId3" imgW="856440" imgH="1637640" progId="MS_ClipArt_Gallery.2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" y="1874"/>
                          <a:ext cx="452" cy="8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45"/>
          <p:cNvGrpSpPr>
            <a:grpSpLocks/>
          </p:cNvGrpSpPr>
          <p:nvPr/>
        </p:nvGrpSpPr>
        <p:grpSpPr bwMode="auto">
          <a:xfrm>
            <a:off x="1336675" y="4191000"/>
            <a:ext cx="6480175" cy="457200"/>
            <a:chOff x="842" y="2640"/>
            <a:chExt cx="4082" cy="288"/>
          </a:xfrm>
        </p:grpSpPr>
        <p:sp>
          <p:nvSpPr>
            <p:cNvPr id="1054" name="Text Box 43"/>
            <p:cNvSpPr txBox="1">
              <a:spLocks noChangeArrowheads="1"/>
            </p:cNvSpPr>
            <p:nvPr/>
          </p:nvSpPr>
          <p:spPr bwMode="auto">
            <a:xfrm>
              <a:off x="842" y="2640"/>
              <a:ext cx="40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P</a:t>
              </a:r>
              <a:r>
                <a:rPr lang="en-US" altLang="en-US" baseline="-25000"/>
                <a:t>4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s</a:t>
              </a:r>
              <a:r>
                <a:rPr lang="en-US" altLang="en-US" sz="2000"/>
                <a:t>)</a:t>
              </a:r>
              <a:r>
                <a:rPr lang="en-US" altLang="en-US"/>
                <a:t> + 5O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     P</a:t>
              </a:r>
              <a:r>
                <a:rPr lang="en-US" altLang="en-US" baseline="-25000"/>
                <a:t>4</a:t>
              </a:r>
              <a:r>
                <a:rPr lang="en-US" altLang="en-US"/>
                <a:t>O</a:t>
              </a:r>
              <a:r>
                <a:rPr lang="en-US" altLang="en-US" baseline="-25000"/>
                <a:t>10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s</a:t>
              </a:r>
              <a:r>
                <a:rPr lang="en-US" altLang="en-US" sz="2000"/>
                <a:t>)</a:t>
              </a:r>
              <a:r>
                <a:rPr lang="en-US" altLang="en-US"/>
                <a:t>     </a:t>
              </a:r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</a:t>
              </a:r>
              <a:r>
                <a:rPr lang="en-US" altLang="en-US"/>
                <a:t> = -3013 kJ</a:t>
              </a:r>
              <a:endParaRPr lang="en-US" altLang="en-US" sz="2000"/>
            </a:p>
          </p:txBody>
        </p:sp>
        <p:sp>
          <p:nvSpPr>
            <p:cNvPr id="1055" name="Line 44"/>
            <p:cNvSpPr>
              <a:spLocks noChangeShapeType="1"/>
            </p:cNvSpPr>
            <p:nvPr/>
          </p:nvSpPr>
          <p:spPr bwMode="auto">
            <a:xfrm>
              <a:off x="2208" y="2792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1600200" y="5268913"/>
            <a:ext cx="11509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266 g P</a:t>
            </a:r>
            <a:r>
              <a:rPr lang="en-US" altLang="en-US" sz="2000" baseline="-25000"/>
              <a:t>4</a:t>
            </a:r>
            <a:endParaRPr lang="en-US" altLang="en-US" sz="2000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2682875" y="5054600"/>
            <a:ext cx="1641475" cy="804863"/>
            <a:chOff x="1216" y="3312"/>
            <a:chExt cx="1034" cy="507"/>
          </a:xfrm>
        </p:grpSpPr>
        <p:grpSp>
          <p:nvGrpSpPr>
            <p:cNvPr id="1049" name="Group 53"/>
            <p:cNvGrpSpPr>
              <a:grpSpLocks/>
            </p:cNvGrpSpPr>
            <p:nvPr/>
          </p:nvGrpSpPr>
          <p:grpSpPr bwMode="auto">
            <a:xfrm>
              <a:off x="1392" y="3312"/>
              <a:ext cx="858" cy="507"/>
              <a:chOff x="1584" y="3583"/>
              <a:chExt cx="858" cy="507"/>
            </a:xfrm>
          </p:grpSpPr>
          <p:sp>
            <p:nvSpPr>
              <p:cNvPr id="1051" name="Text Box 47"/>
              <p:cNvSpPr txBox="1">
                <a:spLocks noChangeArrowheads="1"/>
              </p:cNvSpPr>
              <p:nvPr/>
            </p:nvSpPr>
            <p:spPr bwMode="auto">
              <a:xfrm>
                <a:off x="1655" y="3583"/>
                <a:ext cx="71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2000"/>
                  <a:t>1 mol P</a:t>
                </a:r>
                <a:r>
                  <a:rPr lang="en-US" altLang="en-US" sz="2000" baseline="-25000"/>
                  <a:t>4</a:t>
                </a:r>
                <a:endParaRPr lang="en-US" altLang="en-US" sz="2000"/>
              </a:p>
            </p:txBody>
          </p:sp>
          <p:sp>
            <p:nvSpPr>
              <p:cNvPr id="1052" name="Text Box 48"/>
              <p:cNvSpPr txBox="1">
                <a:spLocks noChangeArrowheads="1"/>
              </p:cNvSpPr>
              <p:nvPr/>
            </p:nvSpPr>
            <p:spPr bwMode="auto">
              <a:xfrm>
                <a:off x="1584" y="3840"/>
                <a:ext cx="85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2000"/>
                  <a:t>123.9 g P</a:t>
                </a:r>
                <a:r>
                  <a:rPr lang="en-US" altLang="en-US" sz="2000" baseline="-25000"/>
                  <a:t>4</a:t>
                </a:r>
                <a:endParaRPr lang="en-US" altLang="en-US" sz="2000"/>
              </a:p>
            </p:txBody>
          </p:sp>
          <p:sp>
            <p:nvSpPr>
              <p:cNvPr id="1053" name="Line 51"/>
              <p:cNvSpPr>
                <a:spLocks noChangeShapeType="1"/>
              </p:cNvSpPr>
              <p:nvPr/>
            </p:nvSpPr>
            <p:spPr bwMode="auto">
              <a:xfrm>
                <a:off x="1629" y="3840"/>
                <a:ext cx="76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50" name="Text Box 55"/>
            <p:cNvSpPr txBox="1">
              <a:spLocks noChangeArrowheads="1"/>
            </p:cNvSpPr>
            <p:nvPr/>
          </p:nvSpPr>
          <p:spPr bwMode="auto">
            <a:xfrm>
              <a:off x="1216" y="341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x</a:t>
              </a:r>
            </a:p>
          </p:txBody>
        </p:sp>
      </p:grpSp>
      <p:grpSp>
        <p:nvGrpSpPr>
          <p:cNvPr id="12" name="Group 58"/>
          <p:cNvGrpSpPr>
            <a:grpSpLocks/>
          </p:cNvGrpSpPr>
          <p:nvPr/>
        </p:nvGrpSpPr>
        <p:grpSpPr bwMode="auto">
          <a:xfrm>
            <a:off x="4294188" y="5092700"/>
            <a:ext cx="1411287" cy="750888"/>
            <a:chOff x="2992" y="3511"/>
            <a:chExt cx="889" cy="473"/>
          </a:xfrm>
        </p:grpSpPr>
        <p:grpSp>
          <p:nvGrpSpPr>
            <p:cNvPr id="1044" name="Group 54"/>
            <p:cNvGrpSpPr>
              <a:grpSpLocks/>
            </p:cNvGrpSpPr>
            <p:nvPr/>
          </p:nvGrpSpPr>
          <p:grpSpPr bwMode="auto">
            <a:xfrm>
              <a:off x="3165" y="3511"/>
              <a:ext cx="716" cy="473"/>
              <a:chOff x="3165" y="3511"/>
              <a:chExt cx="716" cy="473"/>
            </a:xfrm>
          </p:grpSpPr>
          <p:sp>
            <p:nvSpPr>
              <p:cNvPr id="1046" name="Text Box 49"/>
              <p:cNvSpPr txBox="1">
                <a:spLocks noChangeArrowheads="1"/>
              </p:cNvSpPr>
              <p:nvPr/>
            </p:nvSpPr>
            <p:spPr bwMode="auto">
              <a:xfrm>
                <a:off x="3185" y="3511"/>
                <a:ext cx="67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2000"/>
                  <a:t>3013 kJ</a:t>
                </a:r>
              </a:p>
            </p:txBody>
          </p:sp>
          <p:sp>
            <p:nvSpPr>
              <p:cNvPr id="1047" name="Text Box 50"/>
              <p:cNvSpPr txBox="1">
                <a:spLocks noChangeArrowheads="1"/>
              </p:cNvSpPr>
              <p:nvPr/>
            </p:nvSpPr>
            <p:spPr bwMode="auto">
              <a:xfrm>
                <a:off x="3165" y="3734"/>
                <a:ext cx="71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2000"/>
                  <a:t>1 mol P</a:t>
                </a:r>
                <a:r>
                  <a:rPr lang="en-US" altLang="en-US" sz="2000" baseline="-25000"/>
                  <a:t>4</a:t>
                </a:r>
                <a:endParaRPr lang="en-US" altLang="en-US" sz="2000"/>
              </a:p>
            </p:txBody>
          </p:sp>
          <p:sp>
            <p:nvSpPr>
              <p:cNvPr id="1048" name="Line 52"/>
              <p:cNvSpPr>
                <a:spLocks noChangeShapeType="1"/>
              </p:cNvSpPr>
              <p:nvPr/>
            </p:nvSpPr>
            <p:spPr bwMode="auto">
              <a:xfrm>
                <a:off x="3211" y="374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5" name="Text Box 56"/>
            <p:cNvSpPr txBox="1">
              <a:spLocks noChangeArrowheads="1"/>
            </p:cNvSpPr>
            <p:nvPr/>
          </p:nvSpPr>
          <p:spPr bwMode="auto">
            <a:xfrm>
              <a:off x="2992" y="359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x</a:t>
              </a:r>
            </a:p>
          </p:txBody>
        </p:sp>
      </p:grpSp>
      <p:sp>
        <p:nvSpPr>
          <p:cNvPr id="10299" name="Text Box 59"/>
          <p:cNvSpPr txBox="1">
            <a:spLocks noChangeArrowheads="1"/>
          </p:cNvSpPr>
          <p:nvPr/>
        </p:nvSpPr>
        <p:spPr bwMode="auto">
          <a:xfrm>
            <a:off x="5629275" y="5257800"/>
            <a:ext cx="12906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= 6470 kJ</a:t>
            </a:r>
          </a:p>
        </p:txBody>
      </p:sp>
      <p:sp>
        <p:nvSpPr>
          <p:cNvPr id="10300" name="Line 60"/>
          <p:cNvSpPr>
            <a:spLocks noChangeShapeType="1"/>
          </p:cNvSpPr>
          <p:nvPr/>
        </p:nvSpPr>
        <p:spPr bwMode="auto">
          <a:xfrm flipV="1">
            <a:off x="2133600" y="53340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1" name="Line 61"/>
          <p:cNvSpPr>
            <a:spLocks noChangeShapeType="1"/>
          </p:cNvSpPr>
          <p:nvPr/>
        </p:nvSpPr>
        <p:spPr bwMode="auto">
          <a:xfrm flipV="1">
            <a:off x="3670300" y="55245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2" name="Line 62"/>
          <p:cNvSpPr>
            <a:spLocks noChangeShapeType="1"/>
          </p:cNvSpPr>
          <p:nvPr/>
        </p:nvSpPr>
        <p:spPr bwMode="auto">
          <a:xfrm flipV="1">
            <a:off x="3429000" y="51054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3" name="Line 63"/>
          <p:cNvSpPr>
            <a:spLocks noChangeShapeType="1"/>
          </p:cNvSpPr>
          <p:nvPr/>
        </p:nvSpPr>
        <p:spPr bwMode="auto">
          <a:xfrm flipV="1">
            <a:off x="4940300" y="5473700"/>
            <a:ext cx="5334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6" grpId="0" autoUpdateAnimBg="0"/>
      <p:bldP spid="10299" grpId="0" autoUpdateAnimBg="0"/>
      <p:bldP spid="10300" grpId="0" animBg="1"/>
      <p:bldP spid="10301" grpId="0" animBg="1"/>
      <p:bldP spid="10302" grpId="0" animBg="1"/>
      <p:bldP spid="1030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8686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</a:t>
            </a:r>
            <a:r>
              <a:rPr lang="en-US" altLang="en-US" b="1" i="1"/>
              <a:t>specific heat</a:t>
            </a:r>
            <a:r>
              <a:rPr lang="en-US" altLang="en-US"/>
              <a:t> (</a:t>
            </a:r>
            <a:r>
              <a:rPr lang="en-US" altLang="en-US" b="1" i="1"/>
              <a:t>s</a:t>
            </a:r>
            <a:r>
              <a:rPr lang="en-US" altLang="en-US"/>
              <a:t>) of a substance is the amount of heat (</a:t>
            </a:r>
            <a:r>
              <a:rPr lang="en-US" altLang="en-US" i="1"/>
              <a:t>q</a:t>
            </a:r>
            <a:r>
              <a:rPr lang="en-US" altLang="en-US"/>
              <a:t>) required to raise the temperature of </a:t>
            </a:r>
            <a:r>
              <a:rPr lang="en-US" altLang="en-US" b="1"/>
              <a:t>one gram</a:t>
            </a:r>
            <a:r>
              <a:rPr lang="en-US" altLang="en-US"/>
              <a:t> of the substance by </a:t>
            </a:r>
            <a:r>
              <a:rPr lang="en-US" altLang="en-US" b="1"/>
              <a:t>one degree</a:t>
            </a:r>
            <a:r>
              <a:rPr lang="en-US" altLang="en-US"/>
              <a:t> Celsius.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28600" y="1631950"/>
            <a:ext cx="8686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</a:t>
            </a:r>
            <a:r>
              <a:rPr lang="en-US" altLang="en-US" b="1" i="1"/>
              <a:t>heat capacity</a:t>
            </a:r>
            <a:r>
              <a:rPr lang="en-US" altLang="en-US"/>
              <a:t> (</a:t>
            </a:r>
            <a:r>
              <a:rPr lang="en-US" altLang="en-US" b="1" i="1"/>
              <a:t>C</a:t>
            </a:r>
            <a:r>
              <a:rPr lang="en-US" altLang="en-US"/>
              <a:t>) of a substance is the amount of heat (</a:t>
            </a:r>
            <a:r>
              <a:rPr lang="en-US" altLang="en-US" i="1"/>
              <a:t>q</a:t>
            </a:r>
            <a:r>
              <a:rPr lang="en-US" altLang="en-US"/>
              <a:t>) required to raise the temperature of </a:t>
            </a:r>
            <a:r>
              <a:rPr lang="en-US" altLang="en-US" b="1"/>
              <a:t>a given quantity</a:t>
            </a:r>
            <a:r>
              <a:rPr lang="en-US" altLang="en-US"/>
              <a:t> (</a:t>
            </a:r>
            <a:r>
              <a:rPr lang="en-US" altLang="en-US" i="1"/>
              <a:t>m</a:t>
            </a:r>
            <a:r>
              <a:rPr lang="en-US" altLang="en-US"/>
              <a:t>) of the substance by </a:t>
            </a:r>
            <a:r>
              <a:rPr lang="en-US" altLang="en-US" b="1"/>
              <a:t>one degree</a:t>
            </a:r>
            <a:r>
              <a:rPr lang="en-US" altLang="en-US"/>
              <a:t> Celsius.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810000" y="2971800"/>
            <a:ext cx="115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i="1"/>
              <a:t>C</a:t>
            </a:r>
            <a:r>
              <a:rPr lang="en-US" altLang="en-US"/>
              <a:t> = </a:t>
            </a:r>
            <a:r>
              <a:rPr lang="en-US" altLang="en-US" i="1"/>
              <a:t>ms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699000" y="3746500"/>
            <a:ext cx="4338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u="sng"/>
              <a:t>Heat (</a:t>
            </a:r>
            <a:r>
              <a:rPr lang="en-US" altLang="en-US" i="1" u="sng"/>
              <a:t>q</a:t>
            </a:r>
            <a:r>
              <a:rPr lang="en-US" altLang="en-US" u="sng"/>
              <a:t>) absorbed or released: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180138" y="4356100"/>
            <a:ext cx="1376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/>
              <a:t> = </a:t>
            </a:r>
            <a:r>
              <a:rPr lang="en-US" altLang="en-US" i="1"/>
              <a:t>ms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272213" y="4889500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832475" y="5422900"/>
            <a:ext cx="207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  <a:r>
              <a:rPr lang="en-US" altLang="en-US"/>
              <a:t> = </a:t>
            </a:r>
            <a:r>
              <a:rPr lang="en-US" altLang="en-US" i="1"/>
              <a:t>t</a:t>
            </a:r>
            <a:r>
              <a:rPr lang="en-US" altLang="en-US" baseline="-25000"/>
              <a:t>final</a:t>
            </a:r>
            <a:r>
              <a:rPr lang="en-US" altLang="en-US"/>
              <a:t> - </a:t>
            </a:r>
            <a:r>
              <a:rPr lang="en-US" altLang="en-US" i="1"/>
              <a:t>t</a:t>
            </a:r>
            <a:r>
              <a:rPr lang="en-US" altLang="en-US" baseline="-25000"/>
              <a:t>initial</a:t>
            </a:r>
            <a:endParaRPr lang="en-US" altLang="en-US"/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6.4</a:t>
            </a:r>
          </a:p>
        </p:txBody>
      </p:sp>
      <p:pic>
        <p:nvPicPr>
          <p:cNvPr id="1639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25082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2" grpId="0" autoUpdateAnimBg="0"/>
      <p:bldP spid="12294" grpId="0" autoUpdateAnimBg="0"/>
      <p:bldP spid="12295" grpId="0" autoUpdateAnimBg="0"/>
      <p:bldP spid="12296" grpId="0" autoUpdateAnimBg="0"/>
      <p:bldP spid="1229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2"/>
          <p:cNvGrpSpPr>
            <a:grpSpLocks/>
          </p:cNvGrpSpPr>
          <p:nvPr/>
        </p:nvGrpSpPr>
        <p:grpSpPr bwMode="auto">
          <a:xfrm>
            <a:off x="196850" y="304800"/>
            <a:ext cx="8947150" cy="1368425"/>
            <a:chOff x="124" y="1874"/>
            <a:chExt cx="5636" cy="862"/>
          </a:xfrm>
        </p:grpSpPr>
        <p:sp>
          <p:nvSpPr>
            <p:cNvPr id="2063" name="Text Box 3"/>
            <p:cNvSpPr txBox="1">
              <a:spLocks noChangeArrowheads="1"/>
            </p:cNvSpPr>
            <p:nvPr/>
          </p:nvSpPr>
          <p:spPr bwMode="auto">
            <a:xfrm>
              <a:off x="607" y="2066"/>
              <a:ext cx="515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altLang="en-US">
                  <a:solidFill>
                    <a:schemeClr val="accent2"/>
                  </a:solidFill>
                </a:rPr>
                <a:t>How much heat is given off when an 869 g iron bar cools from 94</a:t>
              </a:r>
              <a:r>
                <a:rPr lang="en-US" altLang="en-US" baseline="30000">
                  <a:solidFill>
                    <a:schemeClr val="accent2"/>
                  </a:solidFill>
                </a:rPr>
                <a:t>0</a:t>
              </a:r>
              <a:r>
                <a:rPr lang="en-US" altLang="en-US">
                  <a:solidFill>
                    <a:schemeClr val="accent2"/>
                  </a:solidFill>
                </a:rPr>
                <a:t>C to 5</a:t>
              </a:r>
              <a:r>
                <a:rPr lang="en-US" altLang="en-US" baseline="30000">
                  <a:solidFill>
                    <a:schemeClr val="accent2"/>
                  </a:solidFill>
                </a:rPr>
                <a:t>0</a:t>
              </a:r>
              <a:r>
                <a:rPr lang="en-US" altLang="en-US">
                  <a:solidFill>
                    <a:schemeClr val="accent2"/>
                  </a:solidFill>
                </a:rPr>
                <a:t>C?</a:t>
              </a:r>
            </a:p>
          </p:txBody>
        </p:sp>
        <p:graphicFrame>
          <p:nvGraphicFramePr>
            <p:cNvPr id="2050" name="Object 4"/>
            <p:cNvGraphicFramePr>
              <a:graphicFrameLocks noChangeAspect="1"/>
            </p:cNvGraphicFramePr>
            <p:nvPr/>
          </p:nvGraphicFramePr>
          <p:xfrm>
            <a:off x="124" y="1874"/>
            <a:ext cx="452" cy="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" name="Clip" r:id="rId3" imgW="856440" imgH="1637640" progId="MS_ClipArt_Gallery.2">
                    <p:embed/>
                  </p:oleObj>
                </mc:Choice>
                <mc:Fallback>
                  <p:oleObj name="Clip" r:id="rId3" imgW="856440" imgH="1637640" progId="MS_ClipArt_Gallery.2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" y="1874"/>
                          <a:ext cx="452" cy="8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38200" y="1676400"/>
            <a:ext cx="329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s</a:t>
            </a:r>
            <a:r>
              <a:rPr lang="en-US" altLang="en-US"/>
              <a:t> of Fe = 0.444 J/g </a:t>
            </a:r>
            <a:r>
              <a:rPr lang="en-US" altLang="en-US" sz="1800">
                <a:cs typeface="Arial" pitchFamily="34" charset="0"/>
              </a:rPr>
              <a:t>•</a:t>
            </a:r>
            <a:r>
              <a:rPr lang="en-US" altLang="en-US">
                <a:cs typeface="Arial" pitchFamily="34" charset="0"/>
              </a:rPr>
              <a:t> </a:t>
            </a:r>
            <a:r>
              <a:rPr lang="en-US" altLang="en-US" baseline="30000">
                <a:cs typeface="Arial" pitchFamily="34" charset="0"/>
              </a:rPr>
              <a:t>0</a:t>
            </a:r>
            <a:r>
              <a:rPr lang="en-US" altLang="en-US">
                <a:cs typeface="Arial" pitchFamily="34" charset="0"/>
              </a:rPr>
              <a:t>C</a:t>
            </a:r>
            <a:endParaRPr lang="en-US" altLang="en-US" i="1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38200" y="2324100"/>
            <a:ext cx="5119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  <a:r>
              <a:rPr lang="en-US" altLang="en-US"/>
              <a:t> = </a:t>
            </a:r>
            <a:r>
              <a:rPr lang="en-US" altLang="en-US" i="1"/>
              <a:t>t</a:t>
            </a:r>
            <a:r>
              <a:rPr lang="en-US" altLang="en-US" baseline="-25000"/>
              <a:t>final</a:t>
            </a:r>
            <a:r>
              <a:rPr lang="en-US" altLang="en-US"/>
              <a:t> – </a:t>
            </a:r>
            <a:r>
              <a:rPr lang="en-US" altLang="en-US" i="1"/>
              <a:t>t</a:t>
            </a:r>
            <a:r>
              <a:rPr lang="en-US" altLang="en-US" baseline="-25000"/>
              <a:t>initial</a:t>
            </a:r>
            <a:r>
              <a:rPr lang="en-US" altLang="en-US"/>
              <a:t> = 5</a:t>
            </a:r>
            <a:r>
              <a:rPr lang="en-US" altLang="en-US" baseline="30000"/>
              <a:t>0</a:t>
            </a:r>
            <a:r>
              <a:rPr lang="en-US" altLang="en-US"/>
              <a:t>C – 94</a:t>
            </a:r>
            <a:r>
              <a:rPr lang="en-US" altLang="en-US" baseline="30000"/>
              <a:t>0</a:t>
            </a:r>
            <a:r>
              <a:rPr lang="en-US" altLang="en-US"/>
              <a:t>C = -89</a:t>
            </a:r>
            <a:r>
              <a:rPr lang="en-US" altLang="en-US" baseline="30000"/>
              <a:t>0</a:t>
            </a:r>
            <a:r>
              <a:rPr lang="en-US" altLang="en-US"/>
              <a:t>C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838200" y="2971800"/>
            <a:ext cx="1376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/>
              <a:t> = </a:t>
            </a:r>
            <a:r>
              <a:rPr lang="en-US" altLang="en-US" i="1"/>
              <a:t>ms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133600" y="2984500"/>
            <a:ext cx="4529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= 869 g x 0.444 J/g </a:t>
            </a:r>
            <a:r>
              <a:rPr lang="en-US" altLang="en-US" sz="1800">
                <a:cs typeface="Arial" pitchFamily="34" charset="0"/>
              </a:rPr>
              <a:t>•</a:t>
            </a:r>
            <a:r>
              <a:rPr lang="en-US" altLang="en-US">
                <a:cs typeface="Arial" pitchFamily="34" charset="0"/>
              </a:rPr>
              <a:t> </a:t>
            </a:r>
            <a:r>
              <a:rPr lang="en-US" altLang="en-US" baseline="30000">
                <a:cs typeface="Arial" pitchFamily="34" charset="0"/>
              </a:rPr>
              <a:t>0</a:t>
            </a:r>
            <a:r>
              <a:rPr lang="en-US" altLang="en-US">
                <a:cs typeface="Arial" pitchFamily="34" charset="0"/>
              </a:rPr>
              <a:t>C x –89</a:t>
            </a:r>
            <a:r>
              <a:rPr lang="en-US" altLang="en-US" baseline="30000">
                <a:cs typeface="Arial" pitchFamily="34" charset="0"/>
              </a:rPr>
              <a:t>0</a:t>
            </a:r>
            <a:r>
              <a:rPr lang="en-US" altLang="en-US">
                <a:cs typeface="Arial" pitchFamily="34" charset="0"/>
              </a:rPr>
              <a:t>C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6629400" y="2984500"/>
            <a:ext cx="1717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= -34,000 J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3048000" y="3048000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4584700" y="3073400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5156200" y="3035300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6324600" y="3035300"/>
            <a:ext cx="228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Text Box 15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6.4</a:t>
            </a:r>
          </a:p>
        </p:txBody>
      </p:sp>
      <p:pic>
        <p:nvPicPr>
          <p:cNvPr id="2062" name="Picture 16" descr="C:\Chang Powerpoint\Figures\cng7ch06\cha56011_ma0607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632200"/>
            <a:ext cx="19018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18" grpId="0" autoUpdateAnimBg="0"/>
      <p:bldP spid="13319" grpId="0" autoUpdateAnimBg="0"/>
      <p:bldP spid="13320" grpId="0" autoUpdateAnimBg="0"/>
      <p:bldP spid="13321" grpId="0" autoUpdateAnimBg="0"/>
      <p:bldP spid="13323" grpId="0" animBg="1"/>
      <p:bldP spid="13324" grpId="0" animBg="1"/>
      <p:bldP spid="13325" grpId="0" animBg="1"/>
      <p:bldP spid="133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155825" y="65088"/>
            <a:ext cx="4857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Constant-Volume Calorimetry</a:t>
            </a:r>
          </a:p>
        </p:txBody>
      </p:sp>
      <p:pic>
        <p:nvPicPr>
          <p:cNvPr id="17411" name="Picture 3" descr="C:\Chang Powerpoint\Figures\cng7ch06\cha56011_060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5086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359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No heat enters or leaves!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497513" y="2438400"/>
            <a:ext cx="3494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sys</a:t>
            </a:r>
            <a:r>
              <a:rPr lang="en-US" altLang="en-US"/>
              <a:t> = </a:t>
            </a:r>
            <a:r>
              <a:rPr lang="en-US" altLang="en-US" i="1"/>
              <a:t>q</a:t>
            </a:r>
            <a:r>
              <a:rPr lang="en-US" altLang="en-US" baseline="-25000"/>
              <a:t>water</a:t>
            </a:r>
            <a:r>
              <a:rPr lang="en-US" altLang="en-US"/>
              <a:t> + </a:t>
            </a:r>
            <a:r>
              <a:rPr lang="en-US" altLang="en-US" i="1"/>
              <a:t>q</a:t>
            </a:r>
            <a:r>
              <a:rPr lang="en-US" altLang="en-US" baseline="-25000"/>
              <a:t>bomb</a:t>
            </a:r>
            <a:r>
              <a:rPr lang="en-US" altLang="en-US"/>
              <a:t> + </a:t>
            </a:r>
            <a:r>
              <a:rPr lang="en-US" altLang="en-US" i="1"/>
              <a:t>q</a:t>
            </a:r>
            <a:r>
              <a:rPr lang="en-US" altLang="en-US" baseline="-25000"/>
              <a:t>rxn</a:t>
            </a:r>
            <a:endParaRPr lang="en-US" altLang="en-US" i="1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5499100" y="2903538"/>
            <a:ext cx="117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sys</a:t>
            </a:r>
            <a:r>
              <a:rPr lang="en-US" altLang="en-US"/>
              <a:t> = 0</a:t>
            </a:r>
            <a:endParaRPr lang="en-US" altLang="en-US" i="1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499100" y="3370263"/>
            <a:ext cx="306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rxn</a:t>
            </a:r>
            <a:r>
              <a:rPr lang="en-US" altLang="en-US"/>
              <a:t> = - (</a:t>
            </a:r>
            <a:r>
              <a:rPr lang="en-US" altLang="en-US" i="1"/>
              <a:t>q</a:t>
            </a:r>
            <a:r>
              <a:rPr lang="en-US" altLang="en-US" baseline="-25000"/>
              <a:t>water</a:t>
            </a:r>
            <a:r>
              <a:rPr lang="en-US" altLang="en-US"/>
              <a:t> + </a:t>
            </a:r>
            <a:r>
              <a:rPr lang="en-US" altLang="en-US" i="1"/>
              <a:t>q</a:t>
            </a:r>
            <a:r>
              <a:rPr lang="en-US" altLang="en-US" baseline="-25000"/>
              <a:t>bomb</a:t>
            </a:r>
            <a:r>
              <a:rPr lang="en-US" altLang="en-US"/>
              <a:t>)</a:t>
            </a:r>
            <a:endParaRPr lang="en-US" altLang="en-US" i="1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499100" y="3836988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water</a:t>
            </a:r>
            <a:r>
              <a:rPr lang="en-US" altLang="en-US"/>
              <a:t> = </a:t>
            </a:r>
            <a:r>
              <a:rPr lang="en-US" altLang="en-US" i="1"/>
              <a:t>m</a:t>
            </a:r>
            <a:r>
              <a:rPr lang="en-US" altLang="en-US"/>
              <a:t>s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499100" y="4303713"/>
            <a:ext cx="220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bomb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i="1" baseline="-25000"/>
              <a:t>bomb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6.4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5486400" y="4953000"/>
            <a:ext cx="331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Reaction at Constant </a:t>
            </a:r>
            <a:r>
              <a:rPr lang="en-US" altLang="en-US" i="1"/>
              <a:t>V</a:t>
            </a:r>
            <a:endParaRPr lang="en-US" alt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6451600" y="5791200"/>
            <a:ext cx="1389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</a:t>
            </a:r>
            <a:r>
              <a:rPr lang="en-US" altLang="en-US">
                <a:cs typeface="Arial" pitchFamily="34" charset="0"/>
              </a:rPr>
              <a:t>~</a:t>
            </a:r>
            <a:r>
              <a:rPr lang="en-US" altLang="en-US"/>
              <a:t> </a:t>
            </a:r>
            <a:r>
              <a:rPr lang="en-US" altLang="en-US" i="1"/>
              <a:t>q</a:t>
            </a:r>
            <a:r>
              <a:rPr lang="en-US" altLang="en-US" baseline="-25000"/>
              <a:t>rxn</a:t>
            </a:r>
            <a:endParaRPr lang="en-US" alt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451600" y="5308600"/>
            <a:ext cx="1389063" cy="457200"/>
            <a:chOff x="4064" y="3344"/>
            <a:chExt cx="875" cy="288"/>
          </a:xfrm>
        </p:grpSpPr>
        <p:sp>
          <p:nvSpPr>
            <p:cNvPr id="17422" name="Text Box 12"/>
            <p:cNvSpPr txBox="1">
              <a:spLocks noChangeArrowheads="1"/>
            </p:cNvSpPr>
            <p:nvPr/>
          </p:nvSpPr>
          <p:spPr bwMode="auto">
            <a:xfrm>
              <a:off x="4064" y="3344"/>
              <a:ext cx="8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</a:t>
              </a:r>
              <a:r>
                <a:rPr lang="en-US" altLang="en-US"/>
                <a:t> = </a:t>
              </a:r>
              <a:r>
                <a:rPr lang="en-US" altLang="en-US" i="1"/>
                <a:t>q</a:t>
              </a:r>
              <a:r>
                <a:rPr lang="en-US" altLang="en-US" baseline="-25000"/>
                <a:t>rxn</a:t>
              </a:r>
              <a:endParaRPr lang="en-US" altLang="en-US"/>
            </a:p>
          </p:txBody>
        </p:sp>
        <p:sp>
          <p:nvSpPr>
            <p:cNvPr id="17423" name="Line 14"/>
            <p:cNvSpPr>
              <a:spLocks noChangeShapeType="1"/>
            </p:cNvSpPr>
            <p:nvPr/>
          </p:nvSpPr>
          <p:spPr bwMode="auto">
            <a:xfrm flipH="1">
              <a:off x="4461" y="3432"/>
              <a:ext cx="48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4341" grpId="0" autoUpdateAnimBg="0"/>
      <p:bldP spid="14342" grpId="0" autoUpdateAnimBg="0"/>
      <p:bldP spid="14343" grpId="0" autoUpdateAnimBg="0"/>
      <p:bldP spid="14344" grpId="0" autoUpdateAnimBg="0"/>
      <p:bldP spid="14345" grpId="0" autoUpdateAnimBg="0"/>
      <p:bldP spid="14347" grpId="0" autoUpdateAnimBg="0"/>
      <p:bldP spid="1434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051050" y="65088"/>
            <a:ext cx="50752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Constant-Pressure Calorimetry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359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No heat enters or leaves!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497513" y="2438400"/>
            <a:ext cx="3244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sys</a:t>
            </a:r>
            <a:r>
              <a:rPr lang="en-US" altLang="en-US"/>
              <a:t> = </a:t>
            </a:r>
            <a:r>
              <a:rPr lang="en-US" altLang="en-US" i="1"/>
              <a:t>q</a:t>
            </a:r>
            <a:r>
              <a:rPr lang="en-US" altLang="en-US" baseline="-25000"/>
              <a:t>water</a:t>
            </a:r>
            <a:r>
              <a:rPr lang="en-US" altLang="en-US"/>
              <a:t> + </a:t>
            </a:r>
            <a:r>
              <a:rPr lang="en-US" altLang="en-US" i="1"/>
              <a:t>q</a:t>
            </a:r>
            <a:r>
              <a:rPr lang="en-US" altLang="en-US" baseline="-25000"/>
              <a:t>cal</a:t>
            </a:r>
            <a:r>
              <a:rPr lang="en-US" altLang="en-US"/>
              <a:t> + </a:t>
            </a:r>
            <a:r>
              <a:rPr lang="en-US" altLang="en-US" i="1"/>
              <a:t>q</a:t>
            </a:r>
            <a:r>
              <a:rPr lang="en-US" altLang="en-US" baseline="-25000"/>
              <a:t>rxn</a:t>
            </a:r>
            <a:endParaRPr lang="en-US" altLang="en-US" i="1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5499100" y="2903538"/>
            <a:ext cx="117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sys</a:t>
            </a:r>
            <a:r>
              <a:rPr lang="en-US" altLang="en-US"/>
              <a:t> = 0</a:t>
            </a:r>
            <a:endParaRPr lang="en-US" altLang="en-US" i="1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499100" y="3370263"/>
            <a:ext cx="2813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rxn</a:t>
            </a:r>
            <a:r>
              <a:rPr lang="en-US" altLang="en-US"/>
              <a:t> = - (</a:t>
            </a:r>
            <a:r>
              <a:rPr lang="en-US" altLang="en-US" i="1"/>
              <a:t>q</a:t>
            </a:r>
            <a:r>
              <a:rPr lang="en-US" altLang="en-US" baseline="-25000"/>
              <a:t>water</a:t>
            </a:r>
            <a:r>
              <a:rPr lang="en-US" altLang="en-US"/>
              <a:t> + </a:t>
            </a:r>
            <a:r>
              <a:rPr lang="en-US" altLang="en-US" i="1"/>
              <a:t>q</a:t>
            </a:r>
            <a:r>
              <a:rPr lang="en-US" altLang="en-US" baseline="-25000"/>
              <a:t>cal</a:t>
            </a:r>
            <a:r>
              <a:rPr lang="en-US" altLang="en-US"/>
              <a:t>)</a:t>
            </a:r>
            <a:endParaRPr lang="en-US" altLang="en-US" i="1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499100" y="3836988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water</a:t>
            </a:r>
            <a:r>
              <a:rPr lang="en-US" altLang="en-US"/>
              <a:t> = </a:t>
            </a:r>
            <a:r>
              <a:rPr lang="en-US" altLang="en-US" i="1"/>
              <a:t>m</a:t>
            </a:r>
            <a:r>
              <a:rPr lang="en-US" altLang="en-US"/>
              <a:t>s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499100" y="4303713"/>
            <a:ext cx="170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q</a:t>
            </a:r>
            <a:r>
              <a:rPr lang="en-US" altLang="en-US" baseline="-25000"/>
              <a:t>cal</a:t>
            </a:r>
            <a:r>
              <a:rPr lang="en-US" altLang="en-US"/>
              <a:t> = </a:t>
            </a:r>
            <a:r>
              <a:rPr lang="en-US" altLang="en-US" i="1"/>
              <a:t>C</a:t>
            </a:r>
            <a:r>
              <a:rPr lang="en-US" altLang="en-US" i="1" baseline="-25000"/>
              <a:t>cal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t</a:t>
            </a:r>
          </a:p>
        </p:txBody>
      </p:sp>
      <p:sp>
        <p:nvSpPr>
          <p:cNvPr id="18441" name="Text Box 10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6.4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486400" y="4953000"/>
            <a:ext cx="331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Reaction at Constant </a:t>
            </a:r>
            <a:r>
              <a:rPr lang="en-US" altLang="en-US" i="1"/>
              <a:t>P</a:t>
            </a:r>
            <a:endParaRPr lang="en-US" altLang="en-U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451600" y="5308600"/>
            <a:ext cx="1389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= </a:t>
            </a:r>
            <a:r>
              <a:rPr lang="en-US" altLang="en-US" i="1"/>
              <a:t>q</a:t>
            </a:r>
            <a:r>
              <a:rPr lang="en-US" altLang="en-US" baseline="-25000"/>
              <a:t>rxn</a:t>
            </a:r>
            <a:endParaRPr lang="en-US" altLang="en-US"/>
          </a:p>
        </p:txBody>
      </p:sp>
      <p:pic>
        <p:nvPicPr>
          <p:cNvPr id="18444" name="Picture 16" descr="C:\Chang Powerpoint\Figures\cng7ch06\cha56011_06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87400"/>
            <a:ext cx="30321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utoUpdateAnimBg="0"/>
      <p:bldP spid="15366" grpId="0" autoUpdateAnimBg="0"/>
      <p:bldP spid="15367" grpId="0" autoUpdateAnimBg="0"/>
      <p:bldP spid="15368" grpId="0" autoUpdateAnimBg="0"/>
      <p:bldP spid="15369" grpId="0" autoUpdateAnimBg="0"/>
      <p:bldP spid="15371" grpId="0" autoUpdateAnimBg="0"/>
      <p:bldP spid="1537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6.4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8638"/>
            <a:ext cx="91440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963613" y="304800"/>
            <a:ext cx="81803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/>
              <a:t>Because there is no way to measure the absolute value of the enthalpy of a substance, must I measure the enthalpy change for every reaction of interest?</a:t>
            </a:r>
          </a:p>
        </p:txBody>
      </p:sp>
      <p:graphicFrame>
        <p:nvGraphicFramePr>
          <p:cNvPr id="3074" name="Object 0"/>
          <p:cNvGraphicFramePr>
            <a:graphicFrameLocks noChangeAspect="1"/>
          </p:cNvGraphicFramePr>
          <p:nvPr/>
        </p:nvGraphicFramePr>
        <p:xfrm>
          <a:off x="196850" y="304800"/>
          <a:ext cx="717550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Clip" r:id="rId3" imgW="856440" imgH="1637640" progId="MS_ClipArt_Gallery.2">
                  <p:embed/>
                </p:oleObj>
              </mc:Choice>
              <mc:Fallback>
                <p:oleObj name="Clip" r:id="rId3" imgW="856440" imgH="1637640" progId="MS_ClipArt_Gallery.2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304800"/>
                        <a:ext cx="717550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04800" y="1676400"/>
            <a:ext cx="8615363" cy="1187450"/>
            <a:chOff x="237" y="1177"/>
            <a:chExt cx="5427" cy="748"/>
          </a:xfrm>
        </p:grpSpPr>
        <p:sp>
          <p:nvSpPr>
            <p:cNvPr id="3094" name="Text Box 5"/>
            <p:cNvSpPr txBox="1">
              <a:spLocks noChangeArrowheads="1"/>
            </p:cNvSpPr>
            <p:nvPr/>
          </p:nvSpPr>
          <p:spPr bwMode="auto">
            <a:xfrm>
              <a:off x="237" y="1177"/>
              <a:ext cx="5427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Establish an arbitrary scale with the </a:t>
              </a:r>
              <a:r>
                <a:rPr lang="en-US" altLang="en-US" b="1"/>
                <a:t>standard enthalpy of formation</a:t>
              </a:r>
              <a:r>
                <a:rPr lang="en-US" altLang="en-US"/>
                <a:t> (</a:t>
              </a:r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) as a reference point for all enthalpy expressions.</a:t>
              </a:r>
            </a:p>
          </p:txBody>
        </p:sp>
        <p:sp>
          <p:nvSpPr>
            <p:cNvPr id="3095" name="Text Box 6"/>
            <p:cNvSpPr txBox="1">
              <a:spLocks noChangeArrowheads="1"/>
            </p:cNvSpPr>
            <p:nvPr/>
          </p:nvSpPr>
          <p:spPr bwMode="auto">
            <a:xfrm>
              <a:off x="1496" y="1520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f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04800" y="3141663"/>
            <a:ext cx="8229600" cy="1187450"/>
            <a:chOff x="288" y="2304"/>
            <a:chExt cx="5184" cy="748"/>
          </a:xfrm>
        </p:grpSpPr>
        <p:sp>
          <p:nvSpPr>
            <p:cNvPr id="3092" name="Text Box 8"/>
            <p:cNvSpPr txBox="1">
              <a:spLocks noChangeArrowheads="1"/>
            </p:cNvSpPr>
            <p:nvPr/>
          </p:nvSpPr>
          <p:spPr bwMode="auto">
            <a:xfrm>
              <a:off x="288" y="2304"/>
              <a:ext cx="518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 i="1"/>
                <a:t>Standard enthalpy of formation</a:t>
              </a:r>
              <a:r>
                <a:rPr lang="en-US" altLang="en-US"/>
                <a:t> (</a:t>
              </a:r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) is the heat change that results when </a:t>
              </a:r>
              <a:r>
                <a:rPr lang="en-US" altLang="en-US" b="1"/>
                <a:t>one mole</a:t>
              </a:r>
              <a:r>
                <a:rPr lang="en-US" altLang="en-US"/>
                <a:t> of a compound is formed from its </a:t>
              </a:r>
              <a:r>
                <a:rPr lang="en-US" altLang="en-US" b="1"/>
                <a:t>elements</a:t>
              </a:r>
              <a:r>
                <a:rPr lang="en-US" altLang="en-US"/>
                <a:t> at a pressure of 1 atm.</a:t>
              </a:r>
              <a:endParaRPr lang="en-US" altLang="en-US" b="1" i="1"/>
            </a:p>
          </p:txBody>
        </p:sp>
        <p:sp>
          <p:nvSpPr>
            <p:cNvPr id="3093" name="Text Box 9"/>
            <p:cNvSpPr txBox="1">
              <a:spLocks noChangeArrowheads="1"/>
            </p:cNvSpPr>
            <p:nvPr/>
          </p:nvSpPr>
          <p:spPr bwMode="auto">
            <a:xfrm>
              <a:off x="3536" y="2400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f</a:t>
              </a:r>
            </a:p>
          </p:txBody>
        </p:sp>
      </p:grp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04800" y="4608513"/>
            <a:ext cx="8153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standard enthalpy of formation of any element in its most stable form is zero.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343025" y="5481638"/>
            <a:ext cx="1855788" cy="534987"/>
            <a:chOff x="854" y="3670"/>
            <a:chExt cx="1169" cy="337"/>
          </a:xfrm>
        </p:grpSpPr>
        <p:sp>
          <p:nvSpPr>
            <p:cNvPr id="3090" name="Text Box 12"/>
            <p:cNvSpPr txBox="1">
              <a:spLocks noChangeArrowheads="1"/>
            </p:cNvSpPr>
            <p:nvPr/>
          </p:nvSpPr>
          <p:spPr bwMode="auto">
            <a:xfrm>
              <a:off x="854" y="3670"/>
              <a:ext cx="1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(O</a:t>
              </a:r>
              <a:r>
                <a:rPr lang="en-US" altLang="en-US" baseline="-25000"/>
                <a:t>2</a:t>
              </a:r>
              <a:r>
                <a:rPr lang="en-US" altLang="en-US"/>
                <a:t>) = 0</a:t>
              </a:r>
            </a:p>
          </p:txBody>
        </p:sp>
        <p:sp>
          <p:nvSpPr>
            <p:cNvPr id="3091" name="Text Box 13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f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690563" y="6018213"/>
            <a:ext cx="3160712" cy="534987"/>
            <a:chOff x="854" y="3670"/>
            <a:chExt cx="1991" cy="337"/>
          </a:xfrm>
        </p:grpSpPr>
        <p:sp>
          <p:nvSpPr>
            <p:cNvPr id="3088" name="Text Box 16"/>
            <p:cNvSpPr txBox="1">
              <a:spLocks noChangeArrowheads="1"/>
            </p:cNvSpPr>
            <p:nvPr/>
          </p:nvSpPr>
          <p:spPr bwMode="auto">
            <a:xfrm>
              <a:off x="854" y="3670"/>
              <a:ext cx="19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(O</a:t>
              </a:r>
              <a:r>
                <a:rPr lang="en-US" altLang="en-US" baseline="-25000"/>
                <a:t>3</a:t>
              </a:r>
              <a:r>
                <a:rPr lang="en-US" altLang="en-US"/>
                <a:t>) = 142 kJ/mol</a:t>
              </a:r>
            </a:p>
          </p:txBody>
        </p:sp>
        <p:sp>
          <p:nvSpPr>
            <p:cNvPr id="3089" name="Text Box 17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f</a:t>
              </a: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300663" y="5481638"/>
            <a:ext cx="2998787" cy="534987"/>
            <a:chOff x="854" y="3670"/>
            <a:chExt cx="1889" cy="337"/>
          </a:xfrm>
        </p:grpSpPr>
        <p:sp>
          <p:nvSpPr>
            <p:cNvPr id="3086" name="Text Box 19"/>
            <p:cNvSpPr txBox="1">
              <a:spLocks noChangeArrowheads="1"/>
            </p:cNvSpPr>
            <p:nvPr/>
          </p:nvSpPr>
          <p:spPr bwMode="auto">
            <a:xfrm>
              <a:off x="854" y="3670"/>
              <a:ext cx="18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(C, graphite) = 0</a:t>
              </a:r>
            </a:p>
          </p:txBody>
        </p:sp>
        <p:sp>
          <p:nvSpPr>
            <p:cNvPr id="3087" name="Text Box 20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f</a:t>
              </a: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4572000" y="6018213"/>
            <a:ext cx="4456113" cy="534987"/>
            <a:chOff x="854" y="3670"/>
            <a:chExt cx="2807" cy="337"/>
          </a:xfrm>
        </p:grpSpPr>
        <p:sp>
          <p:nvSpPr>
            <p:cNvPr id="3084" name="Text Box 22"/>
            <p:cNvSpPr txBox="1">
              <a:spLocks noChangeArrowheads="1"/>
            </p:cNvSpPr>
            <p:nvPr/>
          </p:nvSpPr>
          <p:spPr bwMode="auto">
            <a:xfrm>
              <a:off x="854" y="3670"/>
              <a:ext cx="28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(C, diamond) = 1.90 kJ/mol</a:t>
              </a:r>
            </a:p>
          </p:txBody>
        </p:sp>
        <p:sp>
          <p:nvSpPr>
            <p:cNvPr id="3085" name="Text Box 23"/>
            <p:cNvSpPr txBox="1">
              <a:spLocks noChangeArrowheads="1"/>
            </p:cNvSpPr>
            <p:nvPr/>
          </p:nvSpPr>
          <p:spPr bwMode="auto">
            <a:xfrm>
              <a:off x="1144" y="3776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f</a:t>
              </a:r>
            </a:p>
          </p:txBody>
        </p:sp>
      </p:grpSp>
      <p:sp>
        <p:nvSpPr>
          <p:cNvPr id="3083" name="Text Box 24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6.5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88900"/>
            <a:ext cx="7086600" cy="667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6"/>
          <p:cNvGrpSpPr>
            <a:grpSpLocks/>
          </p:cNvGrpSpPr>
          <p:nvPr/>
        </p:nvGrpSpPr>
        <p:grpSpPr bwMode="auto">
          <a:xfrm>
            <a:off x="304800" y="381000"/>
            <a:ext cx="8615363" cy="822325"/>
            <a:chOff x="192" y="240"/>
            <a:chExt cx="5427" cy="518"/>
          </a:xfrm>
        </p:grpSpPr>
        <p:sp>
          <p:nvSpPr>
            <p:cNvPr id="21553" name="Text Box 3"/>
            <p:cNvSpPr txBox="1">
              <a:spLocks noChangeArrowheads="1"/>
            </p:cNvSpPr>
            <p:nvPr/>
          </p:nvSpPr>
          <p:spPr bwMode="auto">
            <a:xfrm>
              <a:off x="192" y="240"/>
              <a:ext cx="542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The </a:t>
              </a:r>
              <a:r>
                <a:rPr lang="en-US" altLang="en-US" b="1"/>
                <a:t>standard enthalpy of reaction</a:t>
              </a:r>
              <a:r>
                <a:rPr lang="en-US" altLang="en-US"/>
                <a:t> (</a:t>
              </a:r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    </a:t>
              </a:r>
              <a:r>
                <a:rPr lang="en-US" altLang="en-US"/>
                <a:t>) is the enthalpy of a reaction carried out at 1 atm.</a:t>
              </a:r>
            </a:p>
          </p:txBody>
        </p:sp>
        <p:sp>
          <p:nvSpPr>
            <p:cNvPr id="21554" name="Text Box 5"/>
            <p:cNvSpPr txBox="1">
              <a:spLocks noChangeArrowheads="1"/>
            </p:cNvSpPr>
            <p:nvPr/>
          </p:nvSpPr>
          <p:spPr bwMode="auto">
            <a:xfrm>
              <a:off x="3628" y="328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rxn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970213" y="1460500"/>
            <a:ext cx="3227387" cy="457200"/>
            <a:chOff x="1990" y="1177"/>
            <a:chExt cx="2033" cy="288"/>
          </a:xfrm>
        </p:grpSpPr>
        <p:sp>
          <p:nvSpPr>
            <p:cNvPr id="21551" name="Text Box 7"/>
            <p:cNvSpPr txBox="1">
              <a:spLocks noChangeArrowheads="1"/>
            </p:cNvSpPr>
            <p:nvPr/>
          </p:nvSpPr>
          <p:spPr bwMode="auto">
            <a:xfrm>
              <a:off x="1990" y="1177"/>
              <a:ext cx="20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 i="1"/>
                <a:t>a</a:t>
              </a:r>
              <a:r>
                <a:rPr lang="en-US" altLang="en-US"/>
                <a:t>A + </a:t>
              </a:r>
              <a:r>
                <a:rPr lang="en-US" altLang="en-US" i="1"/>
                <a:t>b</a:t>
              </a:r>
              <a:r>
                <a:rPr lang="en-US" altLang="en-US"/>
                <a:t>B          </a:t>
              </a:r>
              <a:r>
                <a:rPr lang="en-US" altLang="en-US" i="1"/>
                <a:t>c</a:t>
              </a:r>
              <a:r>
                <a:rPr lang="en-US" altLang="en-US"/>
                <a:t>C + </a:t>
              </a:r>
              <a:r>
                <a:rPr lang="en-US" altLang="en-US" i="1"/>
                <a:t>d</a:t>
              </a:r>
              <a:r>
                <a:rPr lang="en-US" altLang="en-US"/>
                <a:t>D</a:t>
              </a:r>
              <a:endParaRPr lang="en-US" altLang="en-US" i="1"/>
            </a:p>
          </p:txBody>
        </p:sp>
        <p:sp>
          <p:nvSpPr>
            <p:cNvPr id="21552" name="Line 8"/>
            <p:cNvSpPr>
              <a:spLocks noChangeShapeType="1"/>
            </p:cNvSpPr>
            <p:nvPr/>
          </p:nvSpPr>
          <p:spPr bwMode="auto">
            <a:xfrm>
              <a:off x="2784" y="132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746125" y="2273300"/>
            <a:ext cx="7661275" cy="547688"/>
            <a:chOff x="406" y="1440"/>
            <a:chExt cx="4826" cy="345"/>
          </a:xfrm>
        </p:grpSpPr>
        <p:grpSp>
          <p:nvGrpSpPr>
            <p:cNvPr id="21528" name="Group 12"/>
            <p:cNvGrpSpPr>
              <a:grpSpLocks/>
            </p:cNvGrpSpPr>
            <p:nvPr/>
          </p:nvGrpSpPr>
          <p:grpSpPr bwMode="auto">
            <a:xfrm>
              <a:off x="406" y="1446"/>
              <a:ext cx="574" cy="329"/>
              <a:chOff x="278" y="2086"/>
              <a:chExt cx="574" cy="329"/>
            </a:xfrm>
          </p:grpSpPr>
          <p:sp>
            <p:nvSpPr>
              <p:cNvPr id="21549" name="Text Box 1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endParaRPr lang="en-US" altLang="en-US"/>
              </a:p>
            </p:txBody>
          </p:sp>
          <p:sp>
            <p:nvSpPr>
              <p:cNvPr id="21550" name="Text Box 1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rxn</a:t>
                </a:r>
              </a:p>
            </p:txBody>
          </p:sp>
        </p:grpSp>
        <p:grpSp>
          <p:nvGrpSpPr>
            <p:cNvPr id="21529" name="Group 13"/>
            <p:cNvGrpSpPr>
              <a:grpSpLocks/>
            </p:cNvGrpSpPr>
            <p:nvPr/>
          </p:nvGrpSpPr>
          <p:grpSpPr bwMode="auto">
            <a:xfrm>
              <a:off x="2210" y="1448"/>
              <a:ext cx="870" cy="337"/>
              <a:chOff x="747" y="3670"/>
              <a:chExt cx="870" cy="337"/>
            </a:xfrm>
          </p:grpSpPr>
          <p:sp>
            <p:nvSpPr>
              <p:cNvPr id="21547" name="Text Box 1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8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 i="1"/>
                  <a:t>d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(D)</a:t>
                </a:r>
              </a:p>
            </p:txBody>
          </p:sp>
          <p:sp>
            <p:nvSpPr>
              <p:cNvPr id="21548" name="Text Box 1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grpSp>
          <p:nvGrpSpPr>
            <p:cNvPr id="21530" name="Group 16"/>
            <p:cNvGrpSpPr>
              <a:grpSpLocks/>
            </p:cNvGrpSpPr>
            <p:nvPr/>
          </p:nvGrpSpPr>
          <p:grpSpPr bwMode="auto">
            <a:xfrm>
              <a:off x="1237" y="1447"/>
              <a:ext cx="859" cy="337"/>
              <a:chOff x="758" y="3670"/>
              <a:chExt cx="859" cy="337"/>
            </a:xfrm>
          </p:grpSpPr>
          <p:sp>
            <p:nvSpPr>
              <p:cNvPr id="21545" name="Text Box 17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 i="1"/>
                  <a:t>c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(C)</a:t>
                </a:r>
              </a:p>
            </p:txBody>
          </p:sp>
          <p:sp>
            <p:nvSpPr>
              <p:cNvPr id="21546" name="Text Box 18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21531" name="Text Box 25"/>
            <p:cNvSpPr txBox="1">
              <a:spLocks noChangeArrowheads="1"/>
            </p:cNvSpPr>
            <p:nvPr/>
          </p:nvSpPr>
          <p:spPr bwMode="auto">
            <a:xfrm>
              <a:off x="904" y="1464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=</a:t>
              </a:r>
            </a:p>
          </p:txBody>
        </p:sp>
        <p:sp>
          <p:nvSpPr>
            <p:cNvPr id="21532" name="Text Box 26"/>
            <p:cNvSpPr txBox="1">
              <a:spLocks noChangeArrowheads="1"/>
            </p:cNvSpPr>
            <p:nvPr/>
          </p:nvSpPr>
          <p:spPr bwMode="auto">
            <a:xfrm>
              <a:off x="1168" y="145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[</a:t>
              </a:r>
            </a:p>
          </p:txBody>
        </p:sp>
        <p:sp>
          <p:nvSpPr>
            <p:cNvPr id="21533" name="Text Box 27"/>
            <p:cNvSpPr txBox="1">
              <a:spLocks noChangeArrowheads="1"/>
            </p:cNvSpPr>
            <p:nvPr/>
          </p:nvSpPr>
          <p:spPr bwMode="auto">
            <a:xfrm>
              <a:off x="2016" y="145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+</a:t>
              </a:r>
            </a:p>
          </p:txBody>
        </p:sp>
        <p:sp>
          <p:nvSpPr>
            <p:cNvPr id="21534" name="Text Box 28"/>
            <p:cNvSpPr txBox="1">
              <a:spLocks noChangeArrowheads="1"/>
            </p:cNvSpPr>
            <p:nvPr/>
          </p:nvSpPr>
          <p:spPr bwMode="auto">
            <a:xfrm>
              <a:off x="2975" y="145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]</a:t>
              </a:r>
            </a:p>
          </p:txBody>
        </p:sp>
        <p:sp>
          <p:nvSpPr>
            <p:cNvPr id="21535" name="Text Box 29"/>
            <p:cNvSpPr txBox="1">
              <a:spLocks noChangeArrowheads="1"/>
            </p:cNvSpPr>
            <p:nvPr/>
          </p:nvSpPr>
          <p:spPr bwMode="auto">
            <a:xfrm>
              <a:off x="3112" y="1448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-</a:t>
              </a:r>
            </a:p>
          </p:txBody>
        </p:sp>
        <p:grpSp>
          <p:nvGrpSpPr>
            <p:cNvPr id="21536" name="Group 30"/>
            <p:cNvGrpSpPr>
              <a:grpSpLocks/>
            </p:cNvGrpSpPr>
            <p:nvPr/>
          </p:nvGrpSpPr>
          <p:grpSpPr bwMode="auto">
            <a:xfrm>
              <a:off x="4309" y="1441"/>
              <a:ext cx="859" cy="337"/>
              <a:chOff x="758" y="3670"/>
              <a:chExt cx="859" cy="337"/>
            </a:xfrm>
          </p:grpSpPr>
          <p:sp>
            <p:nvSpPr>
              <p:cNvPr id="21543" name="Text Box 31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 i="1"/>
                  <a:t>b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(B)</a:t>
                </a:r>
              </a:p>
            </p:txBody>
          </p:sp>
          <p:sp>
            <p:nvSpPr>
              <p:cNvPr id="21544" name="Text Box 32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grpSp>
          <p:nvGrpSpPr>
            <p:cNvPr id="21537" name="Group 33"/>
            <p:cNvGrpSpPr>
              <a:grpSpLocks/>
            </p:cNvGrpSpPr>
            <p:nvPr/>
          </p:nvGrpSpPr>
          <p:grpSpPr bwMode="auto">
            <a:xfrm>
              <a:off x="3325" y="1440"/>
              <a:ext cx="859" cy="337"/>
              <a:chOff x="758" y="3670"/>
              <a:chExt cx="859" cy="337"/>
            </a:xfrm>
          </p:grpSpPr>
          <p:sp>
            <p:nvSpPr>
              <p:cNvPr id="21541" name="Text Box 34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 i="1"/>
                  <a:t>a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(A)</a:t>
                </a:r>
              </a:p>
            </p:txBody>
          </p:sp>
          <p:sp>
            <p:nvSpPr>
              <p:cNvPr id="21542" name="Text Box 3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21538" name="Text Box 36"/>
            <p:cNvSpPr txBox="1">
              <a:spLocks noChangeArrowheads="1"/>
            </p:cNvSpPr>
            <p:nvPr/>
          </p:nvSpPr>
          <p:spPr bwMode="auto">
            <a:xfrm>
              <a:off x="3256" y="1449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[</a:t>
              </a:r>
            </a:p>
          </p:txBody>
        </p:sp>
        <p:sp>
          <p:nvSpPr>
            <p:cNvPr id="21539" name="Text Box 37"/>
            <p:cNvSpPr txBox="1">
              <a:spLocks noChangeArrowheads="1"/>
            </p:cNvSpPr>
            <p:nvPr/>
          </p:nvSpPr>
          <p:spPr bwMode="auto">
            <a:xfrm>
              <a:off x="4104" y="144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+</a:t>
              </a:r>
            </a:p>
          </p:txBody>
        </p:sp>
        <p:sp>
          <p:nvSpPr>
            <p:cNvPr id="21540" name="Text Box 38"/>
            <p:cNvSpPr txBox="1">
              <a:spLocks noChangeArrowheads="1"/>
            </p:cNvSpPr>
            <p:nvPr/>
          </p:nvSpPr>
          <p:spPr bwMode="auto">
            <a:xfrm>
              <a:off x="5063" y="1449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]</a:t>
              </a:r>
            </a:p>
          </p:txBody>
        </p:sp>
      </p:grpSp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1344613" y="3105150"/>
            <a:ext cx="6454775" cy="544513"/>
            <a:chOff x="1198" y="2056"/>
            <a:chExt cx="4066" cy="343"/>
          </a:xfrm>
        </p:grpSpPr>
        <p:grpSp>
          <p:nvGrpSpPr>
            <p:cNvPr id="21513" name="Group 39"/>
            <p:cNvGrpSpPr>
              <a:grpSpLocks/>
            </p:cNvGrpSpPr>
            <p:nvPr/>
          </p:nvGrpSpPr>
          <p:grpSpPr bwMode="auto">
            <a:xfrm>
              <a:off x="1198" y="2061"/>
              <a:ext cx="574" cy="329"/>
              <a:chOff x="278" y="2086"/>
              <a:chExt cx="574" cy="329"/>
            </a:xfrm>
          </p:grpSpPr>
          <p:sp>
            <p:nvSpPr>
              <p:cNvPr id="21526" name="Text Box 4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endParaRPr lang="en-US" altLang="en-US"/>
              </a:p>
            </p:txBody>
          </p:sp>
          <p:sp>
            <p:nvSpPr>
              <p:cNvPr id="21527" name="Text Box 4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rxn</a:t>
                </a:r>
              </a:p>
            </p:txBody>
          </p:sp>
        </p:grpSp>
        <p:grpSp>
          <p:nvGrpSpPr>
            <p:cNvPr id="21514" name="Group 45"/>
            <p:cNvGrpSpPr>
              <a:grpSpLocks/>
            </p:cNvGrpSpPr>
            <p:nvPr/>
          </p:nvGrpSpPr>
          <p:grpSpPr bwMode="auto">
            <a:xfrm>
              <a:off x="2018" y="2062"/>
              <a:ext cx="1468" cy="337"/>
              <a:chOff x="747" y="3670"/>
              <a:chExt cx="1468" cy="337"/>
            </a:xfrm>
          </p:grpSpPr>
          <p:sp>
            <p:nvSpPr>
              <p:cNvPr id="21524" name="Text Box 46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i="1"/>
                  <a:t>n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(products)</a:t>
                </a:r>
              </a:p>
            </p:txBody>
          </p:sp>
          <p:sp>
            <p:nvSpPr>
              <p:cNvPr id="21525" name="Text Box 47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21515" name="Text Box 48"/>
            <p:cNvSpPr txBox="1">
              <a:spLocks noChangeArrowheads="1"/>
            </p:cNvSpPr>
            <p:nvPr/>
          </p:nvSpPr>
          <p:spPr bwMode="auto">
            <a:xfrm>
              <a:off x="1696" y="207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=</a:t>
              </a:r>
            </a:p>
          </p:txBody>
        </p:sp>
        <p:sp>
          <p:nvSpPr>
            <p:cNvPr id="21516" name="Text Box 49"/>
            <p:cNvSpPr txBox="1">
              <a:spLocks noChangeArrowheads="1"/>
            </p:cNvSpPr>
            <p:nvPr/>
          </p:nvSpPr>
          <p:spPr bwMode="auto">
            <a:xfrm>
              <a:off x="1960" y="207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17" name="Text Box 52"/>
            <p:cNvSpPr txBox="1">
              <a:spLocks noChangeArrowheads="1"/>
            </p:cNvSpPr>
            <p:nvPr/>
          </p:nvSpPr>
          <p:spPr bwMode="auto">
            <a:xfrm>
              <a:off x="1888" y="2064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S</a:t>
              </a:r>
            </a:p>
          </p:txBody>
        </p:sp>
        <p:grpSp>
          <p:nvGrpSpPr>
            <p:cNvPr id="21518" name="Group 53"/>
            <p:cNvGrpSpPr>
              <a:grpSpLocks/>
            </p:cNvGrpSpPr>
            <p:nvPr/>
          </p:nvGrpSpPr>
          <p:grpSpPr bwMode="auto">
            <a:xfrm>
              <a:off x="3690" y="2056"/>
              <a:ext cx="1574" cy="337"/>
              <a:chOff x="747" y="3670"/>
              <a:chExt cx="1574" cy="337"/>
            </a:xfrm>
          </p:grpSpPr>
          <p:sp>
            <p:nvSpPr>
              <p:cNvPr id="21522" name="Text Box 5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57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i="1"/>
                  <a:t>m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(reactants)</a:t>
                </a:r>
              </a:p>
            </p:txBody>
          </p:sp>
          <p:sp>
            <p:nvSpPr>
              <p:cNvPr id="21523" name="Text Box 5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21519" name="Text Box 56"/>
            <p:cNvSpPr txBox="1">
              <a:spLocks noChangeArrowheads="1"/>
            </p:cNvSpPr>
            <p:nvPr/>
          </p:nvSpPr>
          <p:spPr bwMode="auto">
            <a:xfrm>
              <a:off x="3632" y="20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20" name="Text Box 57"/>
            <p:cNvSpPr txBox="1">
              <a:spLocks noChangeArrowheads="1"/>
            </p:cNvSpPr>
            <p:nvPr/>
          </p:nvSpPr>
          <p:spPr bwMode="auto">
            <a:xfrm>
              <a:off x="3560" y="2058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S</a:t>
              </a:r>
            </a:p>
          </p:txBody>
        </p:sp>
        <p:sp>
          <p:nvSpPr>
            <p:cNvPr id="21521" name="Text Box 58"/>
            <p:cNvSpPr txBox="1">
              <a:spLocks noChangeArrowheads="1"/>
            </p:cNvSpPr>
            <p:nvPr/>
          </p:nvSpPr>
          <p:spPr bwMode="auto">
            <a:xfrm>
              <a:off x="3416" y="20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-</a:t>
              </a:r>
            </a:p>
          </p:txBody>
        </p:sp>
      </p:grpSp>
      <p:sp>
        <p:nvSpPr>
          <p:cNvPr id="21510" name="Text Box 62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6.5</a:t>
            </a:r>
          </a:p>
        </p:txBody>
      </p:sp>
      <p:sp>
        <p:nvSpPr>
          <p:cNvPr id="19519" name="Text Box 63"/>
          <p:cNvSpPr txBox="1">
            <a:spLocks noChangeArrowheads="1"/>
          </p:cNvSpPr>
          <p:nvPr/>
        </p:nvSpPr>
        <p:spPr bwMode="auto">
          <a:xfrm>
            <a:off x="381000" y="3962400"/>
            <a:ext cx="8382000" cy="1244600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Hess’s Law:</a:t>
            </a:r>
            <a:r>
              <a:rPr lang="en-US" altLang="en-US"/>
              <a:t>  When reactants are converted to products, the change in enthalpy is the same whether the reaction takes place in one step or in a series of steps.</a:t>
            </a:r>
          </a:p>
        </p:txBody>
      </p:sp>
      <p:sp>
        <p:nvSpPr>
          <p:cNvPr id="19520" name="Text Box 64"/>
          <p:cNvSpPr txBox="1">
            <a:spLocks noChangeArrowheads="1"/>
          </p:cNvSpPr>
          <p:nvPr/>
        </p:nvSpPr>
        <p:spPr bwMode="auto">
          <a:xfrm>
            <a:off x="457200" y="5562600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(Enthalpy is a state function.  It doesn’t matter how you get there, only where you start and end.)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9" grpId="0" animBg="1" autoUpdateAnimBg="0"/>
      <p:bldP spid="1952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63613" y="152400"/>
            <a:ext cx="81803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>
                <a:solidFill>
                  <a:schemeClr val="accent2"/>
                </a:solidFill>
              </a:rPr>
              <a:t>Calculate the standard enthalpy of formation of CS</a:t>
            </a:r>
            <a:r>
              <a:rPr lang="en-US" altLang="en-US" baseline="-25000">
                <a:solidFill>
                  <a:schemeClr val="accent2"/>
                </a:solidFill>
              </a:rPr>
              <a:t>2</a:t>
            </a:r>
            <a:r>
              <a:rPr lang="en-US" altLang="en-US">
                <a:solidFill>
                  <a:schemeClr val="accent2"/>
                </a:solidFill>
              </a:rPr>
              <a:t> (</a:t>
            </a:r>
            <a:r>
              <a:rPr lang="en-US" altLang="en-US" i="1">
                <a:solidFill>
                  <a:schemeClr val="accent2"/>
                </a:solidFill>
              </a:rPr>
              <a:t>l</a:t>
            </a:r>
            <a:r>
              <a:rPr lang="en-US" altLang="en-US">
                <a:solidFill>
                  <a:schemeClr val="accent2"/>
                </a:solidFill>
              </a:rPr>
              <a:t>) given that: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96850" y="76200"/>
          <a:ext cx="717550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Clip" r:id="rId3" imgW="856440" imgH="1637640" progId="MS_ClipArt_Gallery.2">
                  <p:embed/>
                </p:oleObj>
              </mc:Choice>
              <mc:Fallback>
                <p:oleObj name="Clip" r:id="rId3" imgW="856440" imgH="163764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76200"/>
                        <a:ext cx="717550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0" name="Group 22"/>
          <p:cNvGrpSpPr>
            <a:grpSpLocks/>
          </p:cNvGrpSpPr>
          <p:nvPr/>
        </p:nvGrpSpPr>
        <p:grpSpPr bwMode="auto">
          <a:xfrm>
            <a:off x="914400" y="950913"/>
            <a:ext cx="7092950" cy="496887"/>
            <a:chOff x="576" y="864"/>
            <a:chExt cx="4468" cy="313"/>
          </a:xfrm>
        </p:grpSpPr>
        <p:sp>
          <p:nvSpPr>
            <p:cNvPr id="4151" name="Text Box 5"/>
            <p:cNvSpPr txBox="1">
              <a:spLocks noChangeArrowheads="1"/>
            </p:cNvSpPr>
            <p:nvPr/>
          </p:nvSpPr>
          <p:spPr bwMode="auto">
            <a:xfrm>
              <a:off x="576" y="864"/>
              <a:ext cx="44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accent2"/>
                  </a:solidFill>
                </a:rPr>
                <a:t>C</a:t>
              </a:r>
              <a:r>
                <a:rPr lang="en-US" altLang="en-US" sz="2000">
                  <a:solidFill>
                    <a:schemeClr val="accent2"/>
                  </a:solidFill>
                </a:rPr>
                <a:t>(graphite)</a:t>
              </a:r>
              <a:r>
                <a:rPr lang="en-US" altLang="en-US">
                  <a:solidFill>
                    <a:schemeClr val="accent2"/>
                  </a:solidFill>
                </a:rPr>
                <a:t> + 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         CO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    </a:t>
              </a:r>
              <a:r>
                <a:rPr lang="en-US" altLang="en-US">
                  <a:solidFill>
                    <a:schemeClr val="accent2"/>
                  </a:solidFill>
                  <a:latin typeface="Symbol" pitchFamily="18" charset="2"/>
                </a:rPr>
                <a:t>D</a:t>
              </a:r>
              <a:r>
                <a:rPr lang="en-US" altLang="en-US">
                  <a:solidFill>
                    <a:schemeClr val="accent2"/>
                  </a:solidFill>
                </a:rPr>
                <a:t>H</a:t>
              </a:r>
              <a:r>
                <a:rPr lang="en-US" altLang="en-US" baseline="30000">
                  <a:solidFill>
                    <a:schemeClr val="accent2"/>
                  </a:solidFill>
                </a:rPr>
                <a:t>0</a:t>
              </a:r>
              <a:r>
                <a:rPr lang="en-US" altLang="en-US">
                  <a:solidFill>
                    <a:schemeClr val="accent2"/>
                  </a:solidFill>
                </a:rPr>
                <a:t>   = -393.5 kJ</a:t>
              </a:r>
            </a:p>
          </p:txBody>
        </p:sp>
        <p:sp>
          <p:nvSpPr>
            <p:cNvPr id="4152" name="Text Box 6"/>
            <p:cNvSpPr txBox="1">
              <a:spLocks noChangeArrowheads="1"/>
            </p:cNvSpPr>
            <p:nvPr/>
          </p:nvSpPr>
          <p:spPr bwMode="auto">
            <a:xfrm>
              <a:off x="3746" y="946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accent2"/>
                  </a:solidFill>
                </a:rPr>
                <a:t>rxn</a:t>
              </a:r>
            </a:p>
          </p:txBody>
        </p:sp>
        <p:sp>
          <p:nvSpPr>
            <p:cNvPr id="4153" name="Line 7"/>
            <p:cNvSpPr>
              <a:spLocks noChangeShapeType="1"/>
            </p:cNvSpPr>
            <p:nvPr/>
          </p:nvSpPr>
          <p:spPr bwMode="auto">
            <a:xfrm>
              <a:off x="2170" y="1026"/>
              <a:ext cx="48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1" name="Group 21"/>
          <p:cNvGrpSpPr>
            <a:grpSpLocks/>
          </p:cNvGrpSpPr>
          <p:nvPr/>
        </p:nvGrpSpPr>
        <p:grpSpPr bwMode="auto">
          <a:xfrm>
            <a:off x="914400" y="1446213"/>
            <a:ext cx="7043738" cy="496887"/>
            <a:chOff x="576" y="1176"/>
            <a:chExt cx="4437" cy="313"/>
          </a:xfrm>
        </p:grpSpPr>
        <p:sp>
          <p:nvSpPr>
            <p:cNvPr id="4148" name="Text Box 10"/>
            <p:cNvSpPr txBox="1">
              <a:spLocks noChangeArrowheads="1"/>
            </p:cNvSpPr>
            <p:nvPr/>
          </p:nvSpPr>
          <p:spPr bwMode="auto">
            <a:xfrm>
              <a:off x="576" y="1176"/>
              <a:ext cx="44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accent2"/>
                  </a:solidFill>
                </a:rPr>
                <a:t>S</a:t>
              </a:r>
              <a:r>
                <a:rPr lang="en-US" altLang="en-US" sz="2000">
                  <a:solidFill>
                    <a:schemeClr val="accent2"/>
                  </a:solidFill>
                </a:rPr>
                <a:t>(rhombic)</a:t>
              </a:r>
              <a:r>
                <a:rPr lang="en-US" altLang="en-US">
                  <a:solidFill>
                    <a:schemeClr val="accent2"/>
                  </a:solidFill>
                </a:rPr>
                <a:t> + 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         SO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    </a:t>
              </a:r>
              <a:r>
                <a:rPr lang="en-US" altLang="en-US">
                  <a:solidFill>
                    <a:schemeClr val="accent2"/>
                  </a:solidFill>
                  <a:latin typeface="Symbol" pitchFamily="18" charset="2"/>
                </a:rPr>
                <a:t>D</a:t>
              </a:r>
              <a:r>
                <a:rPr lang="en-US" altLang="en-US">
                  <a:solidFill>
                    <a:schemeClr val="accent2"/>
                  </a:solidFill>
                </a:rPr>
                <a:t>H</a:t>
              </a:r>
              <a:r>
                <a:rPr lang="en-US" altLang="en-US" baseline="30000">
                  <a:solidFill>
                    <a:schemeClr val="accent2"/>
                  </a:solidFill>
                </a:rPr>
                <a:t>0</a:t>
              </a:r>
              <a:r>
                <a:rPr lang="en-US" altLang="en-US">
                  <a:solidFill>
                    <a:schemeClr val="accent2"/>
                  </a:solidFill>
                </a:rPr>
                <a:t>   = -296.1 kJ</a:t>
              </a:r>
            </a:p>
          </p:txBody>
        </p:sp>
        <p:sp>
          <p:nvSpPr>
            <p:cNvPr id="4149" name="Text Box 11"/>
            <p:cNvSpPr txBox="1">
              <a:spLocks noChangeArrowheads="1"/>
            </p:cNvSpPr>
            <p:nvPr/>
          </p:nvSpPr>
          <p:spPr bwMode="auto">
            <a:xfrm>
              <a:off x="3714" y="1258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accent2"/>
                  </a:solidFill>
                </a:rPr>
                <a:t>rxn</a:t>
              </a:r>
            </a:p>
          </p:txBody>
        </p:sp>
        <p:sp>
          <p:nvSpPr>
            <p:cNvPr id="4150" name="Line 12"/>
            <p:cNvSpPr>
              <a:spLocks noChangeShapeType="1"/>
            </p:cNvSpPr>
            <p:nvPr/>
          </p:nvSpPr>
          <p:spPr bwMode="auto">
            <a:xfrm>
              <a:off x="2170" y="1338"/>
              <a:ext cx="48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2" name="Group 20"/>
          <p:cNvGrpSpPr>
            <a:grpSpLocks/>
          </p:cNvGrpSpPr>
          <p:nvPr/>
        </p:nvGrpSpPr>
        <p:grpSpPr bwMode="auto">
          <a:xfrm>
            <a:off x="914400" y="1941513"/>
            <a:ext cx="8012113" cy="496887"/>
            <a:chOff x="576" y="1488"/>
            <a:chExt cx="5047" cy="313"/>
          </a:xfrm>
        </p:grpSpPr>
        <p:sp>
          <p:nvSpPr>
            <p:cNvPr id="4145" name="Text Box 16"/>
            <p:cNvSpPr txBox="1">
              <a:spLocks noChangeArrowheads="1"/>
            </p:cNvSpPr>
            <p:nvPr/>
          </p:nvSpPr>
          <p:spPr bwMode="auto">
            <a:xfrm>
              <a:off x="576" y="1488"/>
              <a:ext cx="50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accent2"/>
                  </a:solidFill>
                </a:rPr>
                <a:t>CS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l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+ 3O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         CO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+ 2SO</a:t>
              </a:r>
              <a:r>
                <a:rPr lang="en-US" altLang="en-US" baseline="-25000">
                  <a:solidFill>
                    <a:schemeClr val="accent2"/>
                  </a:solidFill>
                </a:rPr>
                <a:t>2</a:t>
              </a:r>
              <a:r>
                <a:rPr lang="en-US" altLang="en-US">
                  <a:solidFill>
                    <a:schemeClr val="accent2"/>
                  </a:solidFill>
                </a:rPr>
                <a:t> </a:t>
              </a:r>
              <a:r>
                <a:rPr lang="en-US" altLang="en-US" sz="2000">
                  <a:solidFill>
                    <a:schemeClr val="accent2"/>
                  </a:solidFill>
                </a:rPr>
                <a:t>(</a:t>
              </a:r>
              <a:r>
                <a:rPr lang="en-US" altLang="en-US" sz="2000" i="1">
                  <a:solidFill>
                    <a:schemeClr val="accent2"/>
                  </a:solidFill>
                </a:rPr>
                <a:t>g</a:t>
              </a:r>
              <a:r>
                <a:rPr lang="en-US" altLang="en-US" sz="2000">
                  <a:solidFill>
                    <a:schemeClr val="accent2"/>
                  </a:solidFill>
                </a:rPr>
                <a:t>)</a:t>
              </a:r>
              <a:r>
                <a:rPr lang="en-US" altLang="en-US">
                  <a:solidFill>
                    <a:schemeClr val="accent2"/>
                  </a:solidFill>
                </a:rPr>
                <a:t>    </a:t>
              </a:r>
              <a:r>
                <a:rPr lang="en-US" altLang="en-US">
                  <a:solidFill>
                    <a:schemeClr val="accent2"/>
                  </a:solidFill>
                  <a:latin typeface="Symbol" pitchFamily="18" charset="2"/>
                </a:rPr>
                <a:t>D</a:t>
              </a:r>
              <a:r>
                <a:rPr lang="en-US" altLang="en-US">
                  <a:solidFill>
                    <a:schemeClr val="accent2"/>
                  </a:solidFill>
                </a:rPr>
                <a:t>H</a:t>
              </a:r>
              <a:r>
                <a:rPr lang="en-US" altLang="en-US" baseline="30000">
                  <a:solidFill>
                    <a:schemeClr val="accent2"/>
                  </a:solidFill>
                </a:rPr>
                <a:t>0</a:t>
              </a:r>
              <a:r>
                <a:rPr lang="en-US" altLang="en-US">
                  <a:solidFill>
                    <a:schemeClr val="accent2"/>
                  </a:solidFill>
                </a:rPr>
                <a:t>   = -1072 kJ</a:t>
              </a:r>
            </a:p>
          </p:txBody>
        </p:sp>
        <p:sp>
          <p:nvSpPr>
            <p:cNvPr id="4146" name="Text Box 17"/>
            <p:cNvSpPr txBox="1">
              <a:spLocks noChangeArrowheads="1"/>
            </p:cNvSpPr>
            <p:nvPr/>
          </p:nvSpPr>
          <p:spPr bwMode="auto">
            <a:xfrm>
              <a:off x="4372" y="1570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accent2"/>
                  </a:solidFill>
                </a:rPr>
                <a:t>rxn</a:t>
              </a:r>
            </a:p>
          </p:txBody>
        </p:sp>
        <p:sp>
          <p:nvSpPr>
            <p:cNvPr id="4147" name="Line 18"/>
            <p:cNvSpPr>
              <a:spLocks noChangeShapeType="1"/>
            </p:cNvSpPr>
            <p:nvPr/>
          </p:nvSpPr>
          <p:spPr bwMode="auto">
            <a:xfrm>
              <a:off x="1944" y="1650"/>
              <a:ext cx="48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152400" y="2438400"/>
            <a:ext cx="6904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1. Write the enthalpy of formation reaction for CS</a:t>
            </a:r>
            <a:r>
              <a:rPr lang="en-US" altLang="en-US" baseline="-25000"/>
              <a:t>2</a:t>
            </a:r>
            <a:endParaRPr lang="en-US" altLang="en-US"/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916113" y="3124200"/>
            <a:ext cx="4941887" cy="457200"/>
            <a:chOff x="614" y="2953"/>
            <a:chExt cx="3113" cy="288"/>
          </a:xfrm>
        </p:grpSpPr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614" y="2953"/>
              <a:ext cx="31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C</a:t>
              </a:r>
              <a:r>
                <a:rPr lang="en-US" altLang="en-US" sz="2000"/>
                <a:t>(graphite)</a:t>
              </a:r>
              <a:r>
                <a:rPr lang="en-US" altLang="en-US"/>
                <a:t> + 2S</a:t>
              </a:r>
              <a:r>
                <a:rPr lang="en-US" altLang="en-US" sz="2000"/>
                <a:t>(rhombic)</a:t>
              </a:r>
              <a:r>
                <a:rPr lang="en-US" altLang="en-US"/>
                <a:t>          CS</a:t>
              </a:r>
              <a:r>
                <a:rPr lang="en-US" altLang="en-US" baseline="-25000"/>
                <a:t>2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</a:p>
          </p:txBody>
        </p:sp>
        <p:sp>
          <p:nvSpPr>
            <p:cNvPr id="4144" name="Line 25"/>
            <p:cNvSpPr>
              <a:spLocks noChangeShapeType="1"/>
            </p:cNvSpPr>
            <p:nvPr/>
          </p:nvSpPr>
          <p:spPr bwMode="auto">
            <a:xfrm>
              <a:off x="2672" y="3104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152400" y="3657600"/>
            <a:ext cx="7875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2. Add the given rxns so that the result is the desired rxn.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674688" y="4227513"/>
            <a:ext cx="7092950" cy="496887"/>
            <a:chOff x="425" y="2999"/>
            <a:chExt cx="4468" cy="313"/>
          </a:xfrm>
        </p:grpSpPr>
        <p:sp>
          <p:nvSpPr>
            <p:cNvPr id="4139" name="Text Box 30"/>
            <p:cNvSpPr txBox="1">
              <a:spLocks noChangeArrowheads="1"/>
            </p:cNvSpPr>
            <p:nvPr/>
          </p:nvSpPr>
          <p:spPr bwMode="auto">
            <a:xfrm>
              <a:off x="3596" y="3081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rxn</a:t>
              </a:r>
            </a:p>
          </p:txBody>
        </p:sp>
        <p:grpSp>
          <p:nvGrpSpPr>
            <p:cNvPr id="4140" name="Group 34"/>
            <p:cNvGrpSpPr>
              <a:grpSpLocks/>
            </p:cNvGrpSpPr>
            <p:nvPr/>
          </p:nvGrpSpPr>
          <p:grpSpPr bwMode="auto">
            <a:xfrm>
              <a:off x="425" y="2999"/>
              <a:ext cx="4468" cy="288"/>
              <a:chOff x="624" y="3191"/>
              <a:chExt cx="4468" cy="288"/>
            </a:xfrm>
          </p:grpSpPr>
          <p:sp>
            <p:nvSpPr>
              <p:cNvPr id="4141" name="Text Box 29"/>
              <p:cNvSpPr txBox="1">
                <a:spLocks noChangeArrowheads="1"/>
              </p:cNvSpPr>
              <p:nvPr/>
            </p:nvSpPr>
            <p:spPr bwMode="auto">
              <a:xfrm>
                <a:off x="624" y="3191"/>
                <a:ext cx="4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/>
                  <a:t>C</a:t>
                </a:r>
                <a:r>
                  <a:rPr lang="en-US" altLang="en-US" sz="2000"/>
                  <a:t>(graphite)</a:t>
                </a:r>
                <a:r>
                  <a:rPr lang="en-US" altLang="en-US"/>
                  <a:t> + O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g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CO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g</a:t>
                </a:r>
                <a:r>
                  <a:rPr lang="en-US" altLang="en-US" sz="2000"/>
                  <a:t>)</a:t>
                </a:r>
                <a:r>
                  <a:rPr lang="en-US" altLang="en-US"/>
                  <a:t>     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  = -393.5 kJ</a:t>
                </a:r>
              </a:p>
            </p:txBody>
          </p:sp>
          <p:sp>
            <p:nvSpPr>
              <p:cNvPr id="4142" name="Line 31"/>
              <p:cNvSpPr>
                <a:spLocks noChangeShapeType="1"/>
              </p:cNvSpPr>
              <p:nvPr/>
            </p:nvSpPr>
            <p:spPr bwMode="auto">
              <a:xfrm>
                <a:off x="2218" y="3353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512" name="Oval 32"/>
          <p:cNvSpPr>
            <a:spLocks noChangeArrowheads="1"/>
          </p:cNvSpPr>
          <p:nvPr/>
        </p:nvSpPr>
        <p:spPr bwMode="auto">
          <a:xfrm>
            <a:off x="1917700" y="3048000"/>
            <a:ext cx="1447800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3" name="Oval 33"/>
          <p:cNvSpPr>
            <a:spLocks noChangeArrowheads="1"/>
          </p:cNvSpPr>
          <p:nvPr/>
        </p:nvSpPr>
        <p:spPr bwMode="auto">
          <a:xfrm>
            <a:off x="685800" y="4165600"/>
            <a:ext cx="1447800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5" name="Oval 35"/>
          <p:cNvSpPr>
            <a:spLocks noChangeArrowheads="1"/>
          </p:cNvSpPr>
          <p:nvPr/>
        </p:nvSpPr>
        <p:spPr bwMode="auto">
          <a:xfrm>
            <a:off x="3581400" y="3048000"/>
            <a:ext cx="1574800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96913" y="4684713"/>
            <a:ext cx="7875587" cy="496887"/>
            <a:chOff x="104" y="2951"/>
            <a:chExt cx="4961" cy="313"/>
          </a:xfrm>
        </p:grpSpPr>
        <p:sp>
          <p:nvSpPr>
            <p:cNvPr id="4136" name="Text Box 37"/>
            <p:cNvSpPr txBox="1">
              <a:spLocks noChangeArrowheads="1"/>
            </p:cNvSpPr>
            <p:nvPr/>
          </p:nvSpPr>
          <p:spPr bwMode="auto">
            <a:xfrm>
              <a:off x="104" y="2951"/>
              <a:ext cx="49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2S</a:t>
              </a:r>
              <a:r>
                <a:rPr lang="en-US" altLang="en-US" sz="2000"/>
                <a:t>(rhombic)</a:t>
              </a:r>
              <a:r>
                <a:rPr lang="en-US" altLang="en-US"/>
                <a:t> + 2O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     2SO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</a:t>
              </a:r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  = -296.1</a:t>
              </a:r>
              <a:r>
                <a:rPr lang="en-US" altLang="en-US">
                  <a:solidFill>
                    <a:srgbClr val="FF0000"/>
                  </a:solidFill>
                </a:rPr>
                <a:t>x2</a:t>
              </a:r>
              <a:r>
                <a:rPr lang="en-US" altLang="en-US"/>
                <a:t> kJ</a:t>
              </a:r>
            </a:p>
          </p:txBody>
        </p:sp>
        <p:sp>
          <p:nvSpPr>
            <p:cNvPr id="4137" name="Text Box 38"/>
            <p:cNvSpPr txBox="1">
              <a:spLocks noChangeArrowheads="1"/>
            </p:cNvSpPr>
            <p:nvPr/>
          </p:nvSpPr>
          <p:spPr bwMode="auto">
            <a:xfrm>
              <a:off x="3563" y="3033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rxn</a:t>
              </a:r>
            </a:p>
          </p:txBody>
        </p:sp>
        <p:sp>
          <p:nvSpPr>
            <p:cNvPr id="4138" name="Line 39"/>
            <p:cNvSpPr>
              <a:spLocks noChangeShapeType="1"/>
            </p:cNvSpPr>
            <p:nvPr/>
          </p:nvSpPr>
          <p:spPr bwMode="auto">
            <a:xfrm>
              <a:off x="1907" y="3113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21" name="Oval 41"/>
          <p:cNvSpPr>
            <a:spLocks noChangeArrowheads="1"/>
          </p:cNvSpPr>
          <p:nvPr/>
        </p:nvSpPr>
        <p:spPr bwMode="auto">
          <a:xfrm>
            <a:off x="698500" y="4610100"/>
            <a:ext cx="1574800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2" name="Oval 42"/>
          <p:cNvSpPr>
            <a:spLocks noChangeArrowheads="1"/>
          </p:cNvSpPr>
          <p:nvPr/>
        </p:nvSpPr>
        <p:spPr bwMode="auto">
          <a:xfrm>
            <a:off x="5867400" y="3048000"/>
            <a:ext cx="990600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674688" y="5218113"/>
            <a:ext cx="8088312" cy="496887"/>
            <a:chOff x="576" y="3552"/>
            <a:chExt cx="5095" cy="313"/>
          </a:xfrm>
        </p:grpSpPr>
        <p:sp>
          <p:nvSpPr>
            <p:cNvPr id="4133" name="Text Box 44"/>
            <p:cNvSpPr txBox="1">
              <a:spLocks noChangeArrowheads="1"/>
            </p:cNvSpPr>
            <p:nvPr/>
          </p:nvSpPr>
          <p:spPr bwMode="auto">
            <a:xfrm>
              <a:off x="576" y="3552"/>
              <a:ext cx="50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CO</a:t>
              </a:r>
              <a:r>
                <a:rPr lang="en-US" altLang="en-US" baseline="-25000"/>
                <a:t>2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+ 2SO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     CS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  <a:r>
                <a:rPr lang="en-US" altLang="en-US"/>
                <a:t> + 3O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</a:t>
              </a:r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  = </a:t>
              </a:r>
              <a:r>
                <a:rPr lang="en-US" altLang="en-US">
                  <a:solidFill>
                    <a:srgbClr val="FF0000"/>
                  </a:solidFill>
                </a:rPr>
                <a:t>+1072</a:t>
              </a:r>
              <a:r>
                <a:rPr lang="en-US" altLang="en-US"/>
                <a:t> kJ</a:t>
              </a:r>
            </a:p>
          </p:txBody>
        </p:sp>
        <p:sp>
          <p:nvSpPr>
            <p:cNvPr id="4134" name="Text Box 45"/>
            <p:cNvSpPr txBox="1">
              <a:spLocks noChangeArrowheads="1"/>
            </p:cNvSpPr>
            <p:nvPr/>
          </p:nvSpPr>
          <p:spPr bwMode="auto">
            <a:xfrm>
              <a:off x="4372" y="3634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rxn</a:t>
              </a:r>
            </a:p>
          </p:txBody>
        </p:sp>
        <p:sp>
          <p:nvSpPr>
            <p:cNvPr id="4135" name="Line 46"/>
            <p:cNvSpPr>
              <a:spLocks noChangeShapeType="1"/>
            </p:cNvSpPr>
            <p:nvPr/>
          </p:nvSpPr>
          <p:spPr bwMode="auto">
            <a:xfrm>
              <a:off x="2128" y="3714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28" name="Oval 48"/>
          <p:cNvSpPr>
            <a:spLocks noChangeArrowheads="1"/>
          </p:cNvSpPr>
          <p:nvPr/>
        </p:nvSpPr>
        <p:spPr bwMode="auto">
          <a:xfrm>
            <a:off x="3898900" y="5143500"/>
            <a:ext cx="990600" cy="635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228600" y="5181600"/>
            <a:ext cx="8839200" cy="533400"/>
            <a:chOff x="144" y="3264"/>
            <a:chExt cx="5568" cy="336"/>
          </a:xfrm>
        </p:grpSpPr>
        <p:sp>
          <p:nvSpPr>
            <p:cNvPr id="4131" name="Line 50"/>
            <p:cNvSpPr>
              <a:spLocks noChangeShapeType="1"/>
            </p:cNvSpPr>
            <p:nvPr/>
          </p:nvSpPr>
          <p:spPr bwMode="auto">
            <a:xfrm>
              <a:off x="192" y="3600"/>
              <a:ext cx="55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2" name="Text Box 51"/>
            <p:cNvSpPr txBox="1">
              <a:spLocks noChangeArrowheads="1"/>
            </p:cNvSpPr>
            <p:nvPr/>
          </p:nvSpPr>
          <p:spPr bwMode="auto">
            <a:xfrm>
              <a:off x="144" y="3264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+</a:t>
              </a:r>
            </a:p>
          </p:txBody>
        </p:sp>
      </p:grpSp>
      <p:grpSp>
        <p:nvGrpSpPr>
          <p:cNvPr id="11" name="Group 63"/>
          <p:cNvGrpSpPr>
            <a:grpSpLocks/>
          </p:cNvGrpSpPr>
          <p:nvPr/>
        </p:nvGrpSpPr>
        <p:grpSpPr bwMode="auto">
          <a:xfrm>
            <a:off x="2362200" y="4267200"/>
            <a:ext cx="609600" cy="838200"/>
            <a:chOff x="1488" y="2688"/>
            <a:chExt cx="384" cy="528"/>
          </a:xfrm>
        </p:grpSpPr>
        <p:sp>
          <p:nvSpPr>
            <p:cNvPr id="4129" name="Line 56"/>
            <p:cNvSpPr>
              <a:spLocks noChangeShapeType="1"/>
            </p:cNvSpPr>
            <p:nvPr/>
          </p:nvSpPr>
          <p:spPr bwMode="auto">
            <a:xfrm>
              <a:off x="1488" y="2688"/>
              <a:ext cx="240" cy="2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0" name="Line 57"/>
            <p:cNvSpPr>
              <a:spLocks noChangeShapeType="1"/>
            </p:cNvSpPr>
            <p:nvPr/>
          </p:nvSpPr>
          <p:spPr bwMode="auto">
            <a:xfrm>
              <a:off x="1632" y="2976"/>
              <a:ext cx="240" cy="2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38" name="Line 58"/>
          <p:cNvSpPr>
            <a:spLocks noChangeShapeType="1"/>
          </p:cNvSpPr>
          <p:nvPr/>
        </p:nvSpPr>
        <p:spPr bwMode="auto">
          <a:xfrm>
            <a:off x="5194300" y="5257800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39" name="Line 59"/>
          <p:cNvSpPr>
            <a:spLocks noChangeShapeType="1"/>
          </p:cNvSpPr>
          <p:nvPr/>
        </p:nvSpPr>
        <p:spPr bwMode="auto">
          <a:xfrm>
            <a:off x="838200" y="5257800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0" name="Line 60"/>
          <p:cNvSpPr>
            <a:spLocks noChangeShapeType="1"/>
          </p:cNvSpPr>
          <p:nvPr/>
        </p:nvSpPr>
        <p:spPr bwMode="auto">
          <a:xfrm>
            <a:off x="4038600" y="4267200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1" name="Line 61"/>
          <p:cNvSpPr>
            <a:spLocks noChangeShapeType="1"/>
          </p:cNvSpPr>
          <p:nvPr/>
        </p:nvSpPr>
        <p:spPr bwMode="auto">
          <a:xfrm>
            <a:off x="2057400" y="5257800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2" name="Line 62"/>
          <p:cNvSpPr>
            <a:spLocks noChangeShapeType="1"/>
          </p:cNvSpPr>
          <p:nvPr/>
        </p:nvSpPr>
        <p:spPr bwMode="auto">
          <a:xfrm>
            <a:off x="4457700" y="4749800"/>
            <a:ext cx="3810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" name="Group 64"/>
          <p:cNvGrpSpPr>
            <a:grpSpLocks/>
          </p:cNvGrpSpPr>
          <p:nvPr/>
        </p:nvGrpSpPr>
        <p:grpSpPr bwMode="auto">
          <a:xfrm>
            <a:off x="685800" y="5867400"/>
            <a:ext cx="4941888" cy="457200"/>
            <a:chOff x="614" y="2953"/>
            <a:chExt cx="3113" cy="288"/>
          </a:xfrm>
        </p:grpSpPr>
        <p:sp>
          <p:nvSpPr>
            <p:cNvPr id="4127" name="Text Box 65"/>
            <p:cNvSpPr txBox="1">
              <a:spLocks noChangeArrowheads="1"/>
            </p:cNvSpPr>
            <p:nvPr/>
          </p:nvSpPr>
          <p:spPr bwMode="auto">
            <a:xfrm>
              <a:off x="614" y="2953"/>
              <a:ext cx="31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C</a:t>
              </a:r>
              <a:r>
                <a:rPr lang="en-US" altLang="en-US" sz="2000"/>
                <a:t>(graphite)</a:t>
              </a:r>
              <a:r>
                <a:rPr lang="en-US" altLang="en-US"/>
                <a:t> + 2S</a:t>
              </a:r>
              <a:r>
                <a:rPr lang="en-US" altLang="en-US" sz="2000"/>
                <a:t>(rhombic)</a:t>
              </a:r>
              <a:r>
                <a:rPr lang="en-US" altLang="en-US"/>
                <a:t>          CS</a:t>
              </a:r>
              <a:r>
                <a:rPr lang="en-US" altLang="en-US" baseline="-25000"/>
                <a:t>2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</a:p>
          </p:txBody>
        </p:sp>
        <p:sp>
          <p:nvSpPr>
            <p:cNvPr id="4128" name="Line 66"/>
            <p:cNvSpPr>
              <a:spLocks noChangeShapeType="1"/>
            </p:cNvSpPr>
            <p:nvPr/>
          </p:nvSpPr>
          <p:spPr bwMode="auto">
            <a:xfrm>
              <a:off x="2672" y="3104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2867025" y="6296025"/>
            <a:ext cx="6089650" cy="498475"/>
            <a:chOff x="1806" y="3966"/>
            <a:chExt cx="3836" cy="314"/>
          </a:xfrm>
        </p:grpSpPr>
        <p:sp>
          <p:nvSpPr>
            <p:cNvPr id="4125" name="Text Box 67"/>
            <p:cNvSpPr txBox="1">
              <a:spLocks noChangeArrowheads="1"/>
            </p:cNvSpPr>
            <p:nvPr/>
          </p:nvSpPr>
          <p:spPr bwMode="auto">
            <a:xfrm>
              <a:off x="1806" y="3966"/>
              <a:ext cx="38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/>
                <a:t>H</a:t>
              </a:r>
              <a:r>
                <a:rPr lang="en-US" altLang="en-US" baseline="30000"/>
                <a:t>0</a:t>
              </a:r>
              <a:r>
                <a:rPr lang="en-US" altLang="en-US"/>
                <a:t>  = -393.5 + (2x-296.1) + 1072 = 86.3 kJ</a:t>
              </a:r>
            </a:p>
          </p:txBody>
        </p:sp>
        <p:sp>
          <p:nvSpPr>
            <p:cNvPr id="4126" name="Text Box 68"/>
            <p:cNvSpPr txBox="1">
              <a:spLocks noChangeArrowheads="1"/>
            </p:cNvSpPr>
            <p:nvPr/>
          </p:nvSpPr>
          <p:spPr bwMode="auto">
            <a:xfrm>
              <a:off x="2064" y="4049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1800"/>
                <a:t>rxn</a:t>
              </a:r>
            </a:p>
          </p:txBody>
        </p:sp>
      </p:grpSp>
      <p:sp>
        <p:nvSpPr>
          <p:cNvPr id="4124" name="Text Box 70"/>
          <p:cNvSpPr txBox="1">
            <a:spLocks noChangeArrowheads="1"/>
          </p:cNvSpPr>
          <p:nvPr/>
        </p:nvSpPr>
        <p:spPr bwMode="auto">
          <a:xfrm>
            <a:off x="50800" y="64357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3" grpId="0" autoUpdateAnimBg="0"/>
      <p:bldP spid="20507" grpId="0" autoUpdateAnimBg="0"/>
      <p:bldP spid="20512" grpId="0" animBg="1"/>
      <p:bldP spid="20513" grpId="0" animBg="1"/>
      <p:bldP spid="20515" grpId="0" animBg="1"/>
      <p:bldP spid="20521" grpId="0" animBg="1"/>
      <p:bldP spid="20522" grpId="0" animBg="1"/>
      <p:bldP spid="20528" grpId="0" animBg="1"/>
      <p:bldP spid="20538" grpId="0" animBg="1"/>
      <p:bldP spid="20539" grpId="0" animBg="1"/>
      <p:bldP spid="20540" grpId="0" animBg="1"/>
      <p:bldP spid="20541" grpId="0" animBg="1"/>
      <p:bldP spid="205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6200" y="304800"/>
            <a:ext cx="7391400" cy="50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u="sng"/>
              <a:t>Energy</a:t>
            </a:r>
            <a:r>
              <a:rPr lang="en-US" altLang="en-US" b="1" u="sng"/>
              <a:t> </a:t>
            </a:r>
            <a:r>
              <a:rPr lang="en-US" altLang="en-US" u="sng"/>
              <a:t>is the capacity to do work</a:t>
            </a:r>
            <a:endParaRPr lang="en-US" altLang="en-US" i="1" u="sng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 i="1"/>
              <a:t>Thermal energy</a:t>
            </a:r>
            <a:r>
              <a:rPr lang="en-US" altLang="en-US"/>
              <a:t> is the energy associated with the random motion of atoms and molecules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 i="1"/>
              <a:t>Chemical energy</a:t>
            </a:r>
            <a:r>
              <a:rPr lang="en-US" altLang="en-US"/>
              <a:t> is the energy stored within the bonds of chemical substances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 i="1"/>
              <a:t>Nuclear energy</a:t>
            </a:r>
            <a:r>
              <a:rPr lang="en-US" altLang="en-US"/>
              <a:t> is the energy stored within the collection of neutrons and protons in the atom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 i="1"/>
              <a:t>Electrical energy </a:t>
            </a:r>
            <a:r>
              <a:rPr lang="en-US" altLang="en-US"/>
              <a:t>is the energy associated with the flow of electrons</a:t>
            </a:r>
            <a:endParaRPr lang="en-US" altLang="en-US" b="1" i="1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 i="1"/>
              <a:t>Potential energy </a:t>
            </a:r>
            <a:r>
              <a:rPr lang="en-US" altLang="en-US"/>
              <a:t>is the energy available by virtue of an object’s position</a:t>
            </a:r>
            <a:endParaRPr lang="en-US" altLang="en-US" b="1" i="1"/>
          </a:p>
        </p:txBody>
      </p:sp>
      <p:pic>
        <p:nvPicPr>
          <p:cNvPr id="8195" name="Picture 3" descr="D:\mhp\Common\MSShared\Clipart\std2prem\std2dir3\DD00732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0"/>
            <a:ext cx="1517650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D:\mhp\Common\MSShared\Clipart\std2prem\std2dir3\IN00173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283075"/>
            <a:ext cx="318135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963613" y="152400"/>
            <a:ext cx="818038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>
                <a:solidFill>
                  <a:schemeClr val="accent2"/>
                </a:solidFill>
              </a:rPr>
              <a:t>Benzene (C</a:t>
            </a:r>
            <a:r>
              <a:rPr lang="en-US" altLang="en-US" baseline="-25000">
                <a:solidFill>
                  <a:schemeClr val="accent2"/>
                </a:solidFill>
              </a:rPr>
              <a:t>6</a:t>
            </a:r>
            <a:r>
              <a:rPr lang="en-US" altLang="en-US">
                <a:solidFill>
                  <a:schemeClr val="accent2"/>
                </a:solidFill>
              </a:rPr>
              <a:t>H</a:t>
            </a:r>
            <a:r>
              <a:rPr lang="en-US" altLang="en-US" baseline="-25000">
                <a:solidFill>
                  <a:schemeClr val="accent2"/>
                </a:solidFill>
              </a:rPr>
              <a:t>6</a:t>
            </a:r>
            <a:r>
              <a:rPr lang="en-US" altLang="en-US">
                <a:solidFill>
                  <a:schemeClr val="accent2"/>
                </a:solidFill>
              </a:rPr>
              <a:t>) burns in air to produce carbon dioxide and liquid water.  How much heat is released per mole of benzene combusted?  The standard enthalpy of formation of benzene is 49.04 kJ/mol.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96850" y="241300"/>
          <a:ext cx="717550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Clip" r:id="rId3" imgW="856440" imgH="1637640" progId="MS_ClipArt_Gallery.2">
                  <p:embed/>
                </p:oleObj>
              </mc:Choice>
              <mc:Fallback>
                <p:oleObj name="Clip" r:id="rId3" imgW="856440" imgH="1637640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241300"/>
                        <a:ext cx="717550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422400" y="1905000"/>
            <a:ext cx="6299200" cy="457200"/>
            <a:chOff x="710" y="1513"/>
            <a:chExt cx="3968" cy="288"/>
          </a:xfrm>
        </p:grpSpPr>
        <p:sp>
          <p:nvSpPr>
            <p:cNvPr id="5175" name="Text Box 4"/>
            <p:cNvSpPr txBox="1">
              <a:spLocks noChangeArrowheads="1"/>
            </p:cNvSpPr>
            <p:nvPr/>
          </p:nvSpPr>
          <p:spPr bwMode="auto">
            <a:xfrm>
              <a:off x="710" y="1513"/>
              <a:ext cx="39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2C</a:t>
              </a:r>
              <a:r>
                <a:rPr lang="en-US" altLang="en-US" baseline="-25000"/>
                <a:t>6</a:t>
              </a:r>
              <a:r>
                <a:rPr lang="en-US" altLang="en-US"/>
                <a:t>H</a:t>
              </a:r>
              <a:r>
                <a:rPr lang="en-US" altLang="en-US" baseline="-25000"/>
                <a:t>6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  <a:r>
                <a:rPr lang="en-US" altLang="en-US"/>
                <a:t> + 15O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     12CO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+ 6H</a:t>
              </a:r>
              <a:r>
                <a:rPr lang="en-US" altLang="en-US" baseline="-25000"/>
                <a:t>2</a:t>
              </a:r>
              <a:r>
                <a:rPr lang="en-US" altLang="en-US"/>
                <a:t>O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</a:p>
          </p:txBody>
        </p:sp>
        <p:sp>
          <p:nvSpPr>
            <p:cNvPr id="5176" name="Line 5"/>
            <p:cNvSpPr>
              <a:spLocks noChangeShapeType="1"/>
            </p:cNvSpPr>
            <p:nvPr/>
          </p:nvSpPr>
          <p:spPr bwMode="auto">
            <a:xfrm>
              <a:off x="2424" y="1672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344613" y="2590800"/>
            <a:ext cx="6454775" cy="544513"/>
            <a:chOff x="1198" y="2056"/>
            <a:chExt cx="4066" cy="343"/>
          </a:xfrm>
        </p:grpSpPr>
        <p:grpSp>
          <p:nvGrpSpPr>
            <p:cNvPr id="5160" name="Group 8"/>
            <p:cNvGrpSpPr>
              <a:grpSpLocks/>
            </p:cNvGrpSpPr>
            <p:nvPr/>
          </p:nvGrpSpPr>
          <p:grpSpPr bwMode="auto">
            <a:xfrm>
              <a:off x="1198" y="2061"/>
              <a:ext cx="574" cy="329"/>
              <a:chOff x="278" y="2086"/>
              <a:chExt cx="574" cy="329"/>
            </a:xfrm>
          </p:grpSpPr>
          <p:sp>
            <p:nvSpPr>
              <p:cNvPr id="5173" name="Text Box 9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endParaRPr lang="en-US" altLang="en-US"/>
              </a:p>
            </p:txBody>
          </p:sp>
          <p:sp>
            <p:nvSpPr>
              <p:cNvPr id="5174" name="Text Box 10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rxn</a:t>
                </a:r>
              </a:p>
            </p:txBody>
          </p:sp>
        </p:grpSp>
        <p:grpSp>
          <p:nvGrpSpPr>
            <p:cNvPr id="5161" name="Group 11"/>
            <p:cNvGrpSpPr>
              <a:grpSpLocks/>
            </p:cNvGrpSpPr>
            <p:nvPr/>
          </p:nvGrpSpPr>
          <p:grpSpPr bwMode="auto">
            <a:xfrm>
              <a:off x="2018" y="2062"/>
              <a:ext cx="1468" cy="337"/>
              <a:chOff x="747" y="3670"/>
              <a:chExt cx="1468" cy="337"/>
            </a:xfrm>
          </p:grpSpPr>
          <p:sp>
            <p:nvSpPr>
              <p:cNvPr id="5171" name="Text Box 12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i="1"/>
                  <a:t>n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(products)</a:t>
                </a:r>
              </a:p>
            </p:txBody>
          </p:sp>
          <p:sp>
            <p:nvSpPr>
              <p:cNvPr id="5172" name="Text Box 13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5162" name="Text Box 14"/>
            <p:cNvSpPr txBox="1">
              <a:spLocks noChangeArrowheads="1"/>
            </p:cNvSpPr>
            <p:nvPr/>
          </p:nvSpPr>
          <p:spPr bwMode="auto">
            <a:xfrm>
              <a:off x="1696" y="207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=</a:t>
              </a:r>
            </a:p>
          </p:txBody>
        </p:sp>
        <p:sp>
          <p:nvSpPr>
            <p:cNvPr id="5163" name="Text Box 15"/>
            <p:cNvSpPr txBox="1">
              <a:spLocks noChangeArrowheads="1"/>
            </p:cNvSpPr>
            <p:nvPr/>
          </p:nvSpPr>
          <p:spPr bwMode="auto">
            <a:xfrm>
              <a:off x="1960" y="207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4" name="Text Box 16"/>
            <p:cNvSpPr txBox="1">
              <a:spLocks noChangeArrowheads="1"/>
            </p:cNvSpPr>
            <p:nvPr/>
          </p:nvSpPr>
          <p:spPr bwMode="auto">
            <a:xfrm>
              <a:off x="1888" y="2064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S</a:t>
              </a:r>
            </a:p>
          </p:txBody>
        </p:sp>
        <p:grpSp>
          <p:nvGrpSpPr>
            <p:cNvPr id="5165" name="Group 17"/>
            <p:cNvGrpSpPr>
              <a:grpSpLocks/>
            </p:cNvGrpSpPr>
            <p:nvPr/>
          </p:nvGrpSpPr>
          <p:grpSpPr bwMode="auto">
            <a:xfrm>
              <a:off x="3690" y="2056"/>
              <a:ext cx="1574" cy="337"/>
              <a:chOff x="747" y="3670"/>
              <a:chExt cx="1574" cy="337"/>
            </a:xfrm>
          </p:grpSpPr>
          <p:sp>
            <p:nvSpPr>
              <p:cNvPr id="5169" name="Text Box 18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57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i="1"/>
                  <a:t>m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(reactants)</a:t>
                </a:r>
              </a:p>
            </p:txBody>
          </p:sp>
          <p:sp>
            <p:nvSpPr>
              <p:cNvPr id="5170" name="Text Box 19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5166" name="Text Box 20"/>
            <p:cNvSpPr txBox="1">
              <a:spLocks noChangeArrowheads="1"/>
            </p:cNvSpPr>
            <p:nvPr/>
          </p:nvSpPr>
          <p:spPr bwMode="auto">
            <a:xfrm>
              <a:off x="3632" y="20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7" name="Text Box 21"/>
            <p:cNvSpPr txBox="1">
              <a:spLocks noChangeArrowheads="1"/>
            </p:cNvSpPr>
            <p:nvPr/>
          </p:nvSpPr>
          <p:spPr bwMode="auto">
            <a:xfrm>
              <a:off x="3560" y="2058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S</a:t>
              </a:r>
            </a:p>
          </p:txBody>
        </p:sp>
        <p:sp>
          <p:nvSpPr>
            <p:cNvPr id="5168" name="Text Box 22"/>
            <p:cNvSpPr txBox="1">
              <a:spLocks noChangeArrowheads="1"/>
            </p:cNvSpPr>
            <p:nvPr/>
          </p:nvSpPr>
          <p:spPr bwMode="auto">
            <a:xfrm>
              <a:off x="3416" y="20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-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863600" y="3352800"/>
            <a:ext cx="7416800" cy="539750"/>
            <a:chOff x="544" y="2112"/>
            <a:chExt cx="4672" cy="340"/>
          </a:xfrm>
        </p:grpSpPr>
        <p:grpSp>
          <p:nvGrpSpPr>
            <p:cNvPr id="5141" name="Group 24"/>
            <p:cNvGrpSpPr>
              <a:grpSpLocks/>
            </p:cNvGrpSpPr>
            <p:nvPr/>
          </p:nvGrpSpPr>
          <p:grpSpPr bwMode="auto">
            <a:xfrm>
              <a:off x="544" y="2112"/>
              <a:ext cx="574" cy="329"/>
              <a:chOff x="278" y="2086"/>
              <a:chExt cx="574" cy="329"/>
            </a:xfrm>
          </p:grpSpPr>
          <p:sp>
            <p:nvSpPr>
              <p:cNvPr id="5158" name="Text Box 25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endParaRPr lang="en-US" altLang="en-US"/>
              </a:p>
            </p:txBody>
          </p:sp>
          <p:sp>
            <p:nvSpPr>
              <p:cNvPr id="5159" name="Text Box 26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rxn</a:t>
                </a:r>
              </a:p>
            </p:txBody>
          </p:sp>
        </p:grpSp>
        <p:grpSp>
          <p:nvGrpSpPr>
            <p:cNvPr id="5142" name="Group 49"/>
            <p:cNvGrpSpPr>
              <a:grpSpLocks/>
            </p:cNvGrpSpPr>
            <p:nvPr/>
          </p:nvGrpSpPr>
          <p:grpSpPr bwMode="auto">
            <a:xfrm>
              <a:off x="2622" y="2115"/>
              <a:ext cx="1090" cy="337"/>
              <a:chOff x="3024" y="3312"/>
              <a:chExt cx="1090" cy="337"/>
            </a:xfrm>
          </p:grpSpPr>
          <p:sp>
            <p:nvSpPr>
              <p:cNvPr id="5156" name="Text Box 28"/>
              <p:cNvSpPr txBox="1">
                <a:spLocks noChangeArrowheads="1"/>
              </p:cNvSpPr>
              <p:nvPr/>
            </p:nvSpPr>
            <p:spPr bwMode="auto">
              <a:xfrm>
                <a:off x="3024" y="3312"/>
                <a:ext cx="109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/>
                  <a:t>6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O)</a:t>
                </a:r>
              </a:p>
            </p:txBody>
          </p:sp>
          <p:sp>
            <p:nvSpPr>
              <p:cNvPr id="5157" name="Text Box 29"/>
              <p:cNvSpPr txBox="1">
                <a:spLocks noChangeArrowheads="1"/>
              </p:cNvSpPr>
              <p:nvPr/>
            </p:nvSpPr>
            <p:spPr bwMode="auto">
              <a:xfrm>
                <a:off x="3400" y="3418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grpSp>
          <p:nvGrpSpPr>
            <p:cNvPr id="5143" name="Group 48"/>
            <p:cNvGrpSpPr>
              <a:grpSpLocks/>
            </p:cNvGrpSpPr>
            <p:nvPr/>
          </p:nvGrpSpPr>
          <p:grpSpPr bwMode="auto">
            <a:xfrm>
              <a:off x="1387" y="2115"/>
              <a:ext cx="1197" cy="337"/>
              <a:chOff x="1008" y="3072"/>
              <a:chExt cx="1197" cy="337"/>
            </a:xfrm>
          </p:grpSpPr>
          <p:sp>
            <p:nvSpPr>
              <p:cNvPr id="5154" name="Text Box 31"/>
              <p:cNvSpPr txBox="1">
                <a:spLocks noChangeArrowheads="1"/>
              </p:cNvSpPr>
              <p:nvPr/>
            </p:nvSpPr>
            <p:spPr bwMode="auto">
              <a:xfrm>
                <a:off x="1008" y="3072"/>
                <a:ext cx="119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/>
                  <a:t>12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(CO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)</a:t>
                </a:r>
              </a:p>
            </p:txBody>
          </p:sp>
          <p:sp>
            <p:nvSpPr>
              <p:cNvPr id="5155" name="Text Box 32"/>
              <p:cNvSpPr txBox="1">
                <a:spLocks noChangeArrowheads="1"/>
              </p:cNvSpPr>
              <p:nvPr/>
            </p:nvSpPr>
            <p:spPr bwMode="auto">
              <a:xfrm>
                <a:off x="1488" y="3178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5144" name="Text Box 33"/>
            <p:cNvSpPr txBox="1">
              <a:spLocks noChangeArrowheads="1"/>
            </p:cNvSpPr>
            <p:nvPr/>
          </p:nvSpPr>
          <p:spPr bwMode="auto">
            <a:xfrm>
              <a:off x="1042" y="2130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=</a:t>
              </a:r>
            </a:p>
          </p:txBody>
        </p:sp>
        <p:sp>
          <p:nvSpPr>
            <p:cNvPr id="5145" name="Text Box 34"/>
            <p:cNvSpPr txBox="1">
              <a:spLocks noChangeArrowheads="1"/>
            </p:cNvSpPr>
            <p:nvPr/>
          </p:nvSpPr>
          <p:spPr bwMode="auto">
            <a:xfrm>
              <a:off x="1320" y="2122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[</a:t>
              </a:r>
            </a:p>
          </p:txBody>
        </p:sp>
        <p:sp>
          <p:nvSpPr>
            <p:cNvPr id="5146" name="Text Box 35"/>
            <p:cNvSpPr txBox="1">
              <a:spLocks noChangeArrowheads="1"/>
            </p:cNvSpPr>
            <p:nvPr/>
          </p:nvSpPr>
          <p:spPr bwMode="auto">
            <a:xfrm>
              <a:off x="2480" y="2122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+</a:t>
              </a:r>
            </a:p>
          </p:txBody>
        </p:sp>
        <p:sp>
          <p:nvSpPr>
            <p:cNvPr id="5147" name="Text Box 36"/>
            <p:cNvSpPr txBox="1">
              <a:spLocks noChangeArrowheads="1"/>
            </p:cNvSpPr>
            <p:nvPr/>
          </p:nvSpPr>
          <p:spPr bwMode="auto">
            <a:xfrm>
              <a:off x="3591" y="2122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]</a:t>
              </a:r>
            </a:p>
          </p:txBody>
        </p:sp>
        <p:sp>
          <p:nvSpPr>
            <p:cNvPr id="5148" name="Text Box 37"/>
            <p:cNvSpPr txBox="1">
              <a:spLocks noChangeArrowheads="1"/>
            </p:cNvSpPr>
            <p:nvPr/>
          </p:nvSpPr>
          <p:spPr bwMode="auto">
            <a:xfrm>
              <a:off x="3728" y="2114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-</a:t>
              </a:r>
            </a:p>
          </p:txBody>
        </p:sp>
        <p:grpSp>
          <p:nvGrpSpPr>
            <p:cNvPr id="5149" name="Group 47"/>
            <p:cNvGrpSpPr>
              <a:grpSpLocks/>
            </p:cNvGrpSpPr>
            <p:nvPr/>
          </p:nvGrpSpPr>
          <p:grpSpPr bwMode="auto">
            <a:xfrm>
              <a:off x="4008" y="2114"/>
              <a:ext cx="1151" cy="337"/>
              <a:chOff x="3120" y="3072"/>
              <a:chExt cx="1151" cy="337"/>
            </a:xfrm>
          </p:grpSpPr>
          <p:sp>
            <p:nvSpPr>
              <p:cNvPr id="5152" name="Text Box 42"/>
              <p:cNvSpPr txBox="1">
                <a:spLocks noChangeArrowheads="1"/>
              </p:cNvSpPr>
              <p:nvPr/>
            </p:nvSpPr>
            <p:spPr bwMode="auto">
              <a:xfrm>
                <a:off x="3120" y="3072"/>
                <a:ext cx="115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r" eaLnBrk="1" hangingPunct="1"/>
                <a:r>
                  <a:rPr lang="en-US" altLang="en-US"/>
                  <a:t>2</a:t>
                </a:r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r>
                  <a:rPr lang="en-US" altLang="en-US"/>
                  <a:t> (C</a:t>
                </a:r>
                <a:r>
                  <a:rPr lang="en-US" altLang="en-US" baseline="-25000"/>
                  <a:t>6</a:t>
                </a:r>
                <a:r>
                  <a:rPr lang="en-US" altLang="en-US"/>
                  <a:t>H</a:t>
                </a:r>
                <a:r>
                  <a:rPr lang="en-US" altLang="en-US" baseline="-25000"/>
                  <a:t>6</a:t>
                </a:r>
                <a:r>
                  <a:rPr lang="en-US" altLang="en-US"/>
                  <a:t>)</a:t>
                </a:r>
              </a:p>
            </p:txBody>
          </p:sp>
          <p:sp>
            <p:nvSpPr>
              <p:cNvPr id="5153" name="Text Box 43"/>
              <p:cNvSpPr txBox="1">
                <a:spLocks noChangeArrowheads="1"/>
              </p:cNvSpPr>
              <p:nvPr/>
            </p:nvSpPr>
            <p:spPr bwMode="auto">
              <a:xfrm>
                <a:off x="3488" y="3178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f</a:t>
                </a:r>
              </a:p>
            </p:txBody>
          </p:sp>
        </p:grpSp>
        <p:sp>
          <p:nvSpPr>
            <p:cNvPr id="5150" name="Text Box 44"/>
            <p:cNvSpPr txBox="1">
              <a:spLocks noChangeArrowheads="1"/>
            </p:cNvSpPr>
            <p:nvPr/>
          </p:nvSpPr>
          <p:spPr bwMode="auto">
            <a:xfrm>
              <a:off x="3904" y="2115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[</a:t>
              </a:r>
            </a:p>
          </p:txBody>
        </p:sp>
        <p:sp>
          <p:nvSpPr>
            <p:cNvPr id="5151" name="Text Box 46"/>
            <p:cNvSpPr txBox="1">
              <a:spLocks noChangeArrowheads="1"/>
            </p:cNvSpPr>
            <p:nvPr/>
          </p:nvSpPr>
          <p:spPr bwMode="auto">
            <a:xfrm>
              <a:off x="5047" y="2115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]</a:t>
              </a:r>
            </a:p>
          </p:txBody>
        </p:sp>
      </p:grpSp>
      <p:grpSp>
        <p:nvGrpSpPr>
          <p:cNvPr id="12" name="Group 65"/>
          <p:cNvGrpSpPr>
            <a:grpSpLocks/>
          </p:cNvGrpSpPr>
          <p:nvPr/>
        </p:nvGrpSpPr>
        <p:grpSpPr bwMode="auto">
          <a:xfrm>
            <a:off x="863600" y="4038600"/>
            <a:ext cx="8051800" cy="533400"/>
            <a:chOff x="544" y="2544"/>
            <a:chExt cx="5072" cy="336"/>
          </a:xfrm>
        </p:grpSpPr>
        <p:grpSp>
          <p:nvGrpSpPr>
            <p:cNvPr id="5136" name="Group 51"/>
            <p:cNvGrpSpPr>
              <a:grpSpLocks/>
            </p:cNvGrpSpPr>
            <p:nvPr/>
          </p:nvGrpSpPr>
          <p:grpSpPr bwMode="auto">
            <a:xfrm>
              <a:off x="544" y="2551"/>
              <a:ext cx="574" cy="329"/>
              <a:chOff x="278" y="2086"/>
              <a:chExt cx="574" cy="329"/>
            </a:xfrm>
          </p:grpSpPr>
          <p:sp>
            <p:nvSpPr>
              <p:cNvPr id="5139" name="Text Box 52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Symbol" pitchFamily="18" charset="2"/>
                  </a:rPr>
                  <a:t>D</a:t>
                </a:r>
                <a:r>
                  <a:rPr lang="en-US" altLang="en-US"/>
                  <a:t>H</a:t>
                </a:r>
                <a:r>
                  <a:rPr lang="en-US" altLang="en-US" baseline="30000"/>
                  <a:t>0</a:t>
                </a:r>
                <a:endParaRPr lang="en-US" altLang="en-US"/>
              </a:p>
            </p:txBody>
          </p:sp>
          <p:sp>
            <p:nvSpPr>
              <p:cNvPr id="5140" name="Text Box 53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 sz="1800"/>
                  <a:t>rxn</a:t>
                </a:r>
              </a:p>
            </p:txBody>
          </p:sp>
        </p:grpSp>
        <p:sp>
          <p:nvSpPr>
            <p:cNvPr id="5137" name="Text Box 54"/>
            <p:cNvSpPr txBox="1">
              <a:spLocks noChangeArrowheads="1"/>
            </p:cNvSpPr>
            <p:nvPr/>
          </p:nvSpPr>
          <p:spPr bwMode="auto">
            <a:xfrm>
              <a:off x="1042" y="256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=</a:t>
              </a:r>
            </a:p>
          </p:txBody>
        </p:sp>
        <p:sp>
          <p:nvSpPr>
            <p:cNvPr id="5138" name="Text Box 56"/>
            <p:cNvSpPr txBox="1">
              <a:spLocks noChangeArrowheads="1"/>
            </p:cNvSpPr>
            <p:nvPr/>
          </p:nvSpPr>
          <p:spPr bwMode="auto">
            <a:xfrm>
              <a:off x="1317" y="2544"/>
              <a:ext cx="42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[ 12x–393.5 + 6x–187.6 ] – [ 2x49.04 ] = -5946 kJ</a:t>
              </a:r>
            </a:p>
          </p:txBody>
        </p:sp>
      </p:grpSp>
      <p:sp>
        <p:nvSpPr>
          <p:cNvPr id="21562" name="Oval 58"/>
          <p:cNvSpPr>
            <a:spLocks noChangeArrowheads="1"/>
          </p:cNvSpPr>
          <p:nvPr/>
        </p:nvSpPr>
        <p:spPr bwMode="auto">
          <a:xfrm>
            <a:off x="1371600" y="1879600"/>
            <a:ext cx="10668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64"/>
          <p:cNvGrpSpPr>
            <a:grpSpLocks/>
          </p:cNvGrpSpPr>
          <p:nvPr/>
        </p:nvGrpSpPr>
        <p:grpSpPr bwMode="auto">
          <a:xfrm>
            <a:off x="2489200" y="4762500"/>
            <a:ext cx="4360863" cy="874713"/>
            <a:chOff x="912" y="3120"/>
            <a:chExt cx="2747" cy="551"/>
          </a:xfrm>
        </p:grpSpPr>
        <p:grpSp>
          <p:nvGrpSpPr>
            <p:cNvPr id="5131" name="Group 62"/>
            <p:cNvGrpSpPr>
              <a:grpSpLocks/>
            </p:cNvGrpSpPr>
            <p:nvPr/>
          </p:nvGrpSpPr>
          <p:grpSpPr bwMode="auto">
            <a:xfrm>
              <a:off x="912" y="3120"/>
              <a:ext cx="853" cy="551"/>
              <a:chOff x="950" y="3337"/>
              <a:chExt cx="853" cy="551"/>
            </a:xfrm>
          </p:grpSpPr>
          <p:sp>
            <p:nvSpPr>
              <p:cNvPr id="5133" name="Text Box 59"/>
              <p:cNvSpPr txBox="1">
                <a:spLocks noChangeArrowheads="1"/>
              </p:cNvSpPr>
              <p:nvPr/>
            </p:nvSpPr>
            <p:spPr bwMode="auto">
              <a:xfrm>
                <a:off x="950" y="3337"/>
                <a:ext cx="85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/>
                  <a:t>-5946 kJ</a:t>
                </a:r>
              </a:p>
            </p:txBody>
          </p:sp>
          <p:sp>
            <p:nvSpPr>
              <p:cNvPr id="5134" name="Text Box 60"/>
              <p:cNvSpPr txBox="1">
                <a:spLocks noChangeArrowheads="1"/>
              </p:cNvSpPr>
              <p:nvPr/>
            </p:nvSpPr>
            <p:spPr bwMode="auto">
              <a:xfrm>
                <a:off x="1084" y="3600"/>
                <a:ext cx="58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altLang="en-US"/>
                  <a:t>2 mol</a:t>
                </a:r>
              </a:p>
            </p:txBody>
          </p:sp>
          <p:sp>
            <p:nvSpPr>
              <p:cNvPr id="5135" name="Line 61"/>
              <p:cNvSpPr>
                <a:spLocks noChangeShapeType="1"/>
              </p:cNvSpPr>
              <p:nvPr/>
            </p:nvSpPr>
            <p:spPr bwMode="auto">
              <a:xfrm>
                <a:off x="968" y="3613"/>
                <a:ext cx="8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32" name="Text Box 63"/>
            <p:cNvSpPr txBox="1">
              <a:spLocks noChangeArrowheads="1"/>
            </p:cNvSpPr>
            <p:nvPr/>
          </p:nvSpPr>
          <p:spPr bwMode="auto">
            <a:xfrm>
              <a:off x="1752" y="3248"/>
              <a:ext cx="19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/>
                <a:t>= - 2973 kJ/mol C</a:t>
              </a:r>
              <a:r>
                <a:rPr lang="en-US" altLang="en-US" baseline="-25000"/>
                <a:t>6</a:t>
              </a:r>
              <a:r>
                <a:rPr lang="en-US" altLang="en-US"/>
                <a:t>H</a:t>
              </a:r>
              <a:r>
                <a:rPr lang="en-US" altLang="en-US" baseline="-25000"/>
                <a:t>6</a:t>
              </a:r>
              <a:endParaRPr lang="en-US" altLang="en-US"/>
            </a:p>
          </p:txBody>
        </p:sp>
      </p:grpSp>
      <p:sp>
        <p:nvSpPr>
          <p:cNvPr id="5130" name="Text Box 66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90500" y="127000"/>
            <a:ext cx="8763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</a:t>
            </a:r>
            <a:r>
              <a:rPr lang="en-US" altLang="en-US" b="1" i="1"/>
              <a:t>enthalpy of solution</a:t>
            </a:r>
            <a:r>
              <a:rPr lang="en-US" altLang="en-US"/>
              <a:t> (</a:t>
            </a:r>
            <a:r>
              <a:rPr lang="en-US" altLang="en-US" b="1" i="1">
                <a:latin typeface="Symbol" pitchFamily="18" charset="2"/>
              </a:rPr>
              <a:t>D</a:t>
            </a:r>
            <a:r>
              <a:rPr lang="en-US" altLang="en-US" b="1" i="1"/>
              <a:t>H</a:t>
            </a:r>
            <a:r>
              <a:rPr lang="en-US" altLang="en-US" b="1" baseline="-25000"/>
              <a:t>soln</a:t>
            </a:r>
            <a:r>
              <a:rPr lang="en-US" altLang="en-US"/>
              <a:t>) is the heat generated or absorbed when a certain amount of solute dissolves in a certain amount of solvent.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832100" y="1371600"/>
            <a:ext cx="347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 baseline="-25000"/>
              <a:t>soln</a:t>
            </a:r>
            <a:r>
              <a:rPr lang="en-US" altLang="en-US"/>
              <a:t> = </a:t>
            </a:r>
            <a:r>
              <a:rPr lang="en-US" altLang="en-US" i="1"/>
              <a:t>H</a:t>
            </a:r>
            <a:r>
              <a:rPr lang="en-US" altLang="en-US" baseline="-25000"/>
              <a:t>soln </a:t>
            </a:r>
            <a:r>
              <a:rPr lang="en-US" altLang="en-US"/>
              <a:t>- </a:t>
            </a:r>
            <a:r>
              <a:rPr lang="en-US" altLang="en-US" i="1"/>
              <a:t>H</a:t>
            </a:r>
            <a:r>
              <a:rPr lang="en-US" altLang="en-US" baseline="-25000"/>
              <a:t>components</a:t>
            </a:r>
            <a:endParaRPr lang="en-US" altLang="en-US"/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419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6.6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029200" y="2759075"/>
            <a:ext cx="4114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</a:rPr>
              <a:t>Which substance(s) could be used for melting ice?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029200" y="4283075"/>
            <a:ext cx="4114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</a:rPr>
              <a:t>Which substance(s) could be used for a cold pack?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5" grpId="0" autoUpdateAnimBg="0"/>
      <p:bldP spid="2253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Chang Powerpoint\Figures\cng7ch06\cha56011_0608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175"/>
            <a:ext cx="9144000" cy="62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097088" y="1588"/>
            <a:ext cx="4973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The Solution Process for NaCl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61963" y="6172200"/>
            <a:ext cx="5710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 baseline="-25000"/>
              <a:t>soln</a:t>
            </a:r>
            <a:r>
              <a:rPr lang="en-US" altLang="en-US"/>
              <a:t> = </a:t>
            </a:r>
            <a:r>
              <a:rPr lang="en-US" altLang="en-US" sz="2000"/>
              <a:t>Step 1 + Step 2 = 788 – 784 = 4 kJ/mol</a:t>
            </a:r>
            <a:endParaRPr lang="en-US" altLang="en-US" sz="2000" i="1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2400" y="777875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Heat</a:t>
            </a:r>
            <a:r>
              <a:rPr lang="en-US" altLang="en-US"/>
              <a:t> is the transfer of </a:t>
            </a:r>
            <a:r>
              <a:rPr lang="en-US" altLang="en-US" b="1"/>
              <a:t>thermal energy</a:t>
            </a:r>
            <a:r>
              <a:rPr lang="en-US" altLang="en-US"/>
              <a:t> between two bodies that are at different temperatures.</a:t>
            </a:r>
            <a:endParaRPr lang="en-US" altLang="en-US" b="1" i="1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346200" y="90488"/>
            <a:ext cx="64817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Energy Changes in Chemical Reactions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17684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Temperature</a:t>
            </a:r>
            <a:r>
              <a:rPr lang="en-US" altLang="en-US"/>
              <a:t> is a measure of the </a:t>
            </a:r>
            <a:r>
              <a:rPr lang="en-US" altLang="en-US" b="1"/>
              <a:t>thermal energy</a:t>
            </a:r>
            <a:r>
              <a:rPr lang="en-US" altLang="en-US"/>
              <a:t>.</a:t>
            </a:r>
            <a:endParaRPr lang="en-US" altLang="en-US" b="1" i="1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324100" y="2590800"/>
            <a:ext cx="4495800" cy="457200"/>
            <a:chOff x="1728" y="1872"/>
            <a:chExt cx="2832" cy="288"/>
          </a:xfrm>
        </p:grpSpPr>
        <p:sp>
          <p:nvSpPr>
            <p:cNvPr id="9231" name="Text Box 6"/>
            <p:cNvSpPr txBox="1">
              <a:spLocks noChangeArrowheads="1"/>
            </p:cNvSpPr>
            <p:nvPr/>
          </p:nvSpPr>
          <p:spPr bwMode="auto">
            <a:xfrm>
              <a:off x="1728" y="1872"/>
              <a:ext cx="28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Temperature = Thermal Energy</a:t>
              </a:r>
            </a:p>
          </p:txBody>
        </p:sp>
        <p:sp>
          <p:nvSpPr>
            <p:cNvPr id="9232" name="Line 7"/>
            <p:cNvSpPr>
              <a:spLocks noChangeShapeType="1"/>
            </p:cNvSpPr>
            <p:nvPr/>
          </p:nvSpPr>
          <p:spPr bwMode="auto">
            <a:xfrm flipH="1">
              <a:off x="2936" y="1920"/>
              <a:ext cx="80" cy="1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600200" y="3657600"/>
            <a:ext cx="1438275" cy="2249488"/>
            <a:chOff x="1008" y="2304"/>
            <a:chExt cx="906" cy="1417"/>
          </a:xfrm>
        </p:grpSpPr>
        <p:pic>
          <p:nvPicPr>
            <p:cNvPr id="9229" name="Picture 9" descr="D:\mhp\Common\MSShared\Clipart\std2prem\std2dir2\BD16640_.WM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2304"/>
              <a:ext cx="906" cy="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Text Box 11"/>
            <p:cNvSpPr txBox="1">
              <a:spLocks noChangeArrowheads="1"/>
            </p:cNvSpPr>
            <p:nvPr/>
          </p:nvSpPr>
          <p:spPr bwMode="auto">
            <a:xfrm>
              <a:off x="1191" y="3433"/>
              <a:ext cx="5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90</a:t>
              </a:r>
              <a:r>
                <a:rPr lang="en-US" altLang="en-US" baseline="30000"/>
                <a:t>0</a:t>
              </a:r>
              <a:r>
                <a:rPr lang="en-US" altLang="en-US"/>
                <a:t>C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62575" y="3276600"/>
            <a:ext cx="2714625" cy="2819400"/>
            <a:chOff x="3168" y="2064"/>
            <a:chExt cx="1710" cy="1776"/>
          </a:xfrm>
        </p:grpSpPr>
        <p:pic>
          <p:nvPicPr>
            <p:cNvPr id="9227" name="Picture 10" descr="D:\mhp\Common\MSShared\Clipart\homebas\hmbsdir1\HH00478_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2064"/>
              <a:ext cx="1710" cy="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3753" y="3552"/>
              <a:ext cx="5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40</a:t>
              </a:r>
              <a:r>
                <a:rPr lang="en-US" altLang="en-US" baseline="30000"/>
                <a:t>0</a:t>
              </a:r>
              <a:r>
                <a:rPr lang="en-US" altLang="en-US"/>
                <a:t>C</a:t>
              </a:r>
            </a:p>
          </p:txBody>
        </p:sp>
      </p:grp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5197475" y="6096000"/>
            <a:ext cx="3270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greater thermal energy</a:t>
            </a:r>
          </a:p>
        </p:txBody>
      </p:sp>
      <p:sp>
        <p:nvSpPr>
          <p:cNvPr id="9225" name="Text Box 16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6.2</a:t>
            </a:r>
          </a:p>
        </p:txBody>
      </p:sp>
      <p:pic>
        <p:nvPicPr>
          <p:cNvPr id="9226" name="Picture 17" descr="D:\mhp\Common\MSShared\Clipart\std2prem\std2dir3\HH00446_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308100"/>
            <a:ext cx="11049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101" grpId="0" autoUpdateAnimBg="0"/>
      <p:bldP spid="411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Thermochemistry</a:t>
            </a:r>
            <a:r>
              <a:rPr lang="en-US" altLang="en-US"/>
              <a:t> is the study of heat change in chemical reactions.</a:t>
            </a:r>
            <a:endParaRPr lang="en-US" altLang="en-US" b="1" i="1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15900" y="1158875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</a:t>
            </a:r>
            <a:r>
              <a:rPr lang="en-US" altLang="en-US" b="1" i="1"/>
              <a:t>system</a:t>
            </a:r>
            <a:r>
              <a:rPr lang="en-US" altLang="en-US"/>
              <a:t> is the specific part of the universe that is of interest in the study.</a:t>
            </a:r>
            <a:endParaRPr lang="en-US" altLang="en-US" b="1" i="1"/>
          </a:p>
        </p:txBody>
      </p:sp>
      <p:pic>
        <p:nvPicPr>
          <p:cNvPr id="10244" name="Picture 4" descr="C:\Chang Powerpoint\Figures\cng7ch06\cha56011_060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4"/>
          <a:stretch>
            <a:fillRect/>
          </a:stretch>
        </p:blipFill>
        <p:spPr bwMode="auto">
          <a:xfrm>
            <a:off x="1981200" y="2209800"/>
            <a:ext cx="62484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01938" y="560228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/>
              <a:t>open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125663" y="6172200"/>
            <a:ext cx="2217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/>
              <a:t>mass &amp; energy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57200" y="6172200"/>
            <a:ext cx="172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b="1"/>
              <a:t>Exchange: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900613" y="56007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/>
              <a:t>closed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872038" y="6170613"/>
            <a:ext cx="111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/>
              <a:t>energy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958013" y="5600700"/>
            <a:ext cx="1236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/>
              <a:t>isolated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6980238" y="6170613"/>
            <a:ext cx="118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/>
              <a:t>nothing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429000" y="1589088"/>
            <a:ext cx="3810000" cy="1611312"/>
            <a:chOff x="2160" y="1001"/>
            <a:chExt cx="2400" cy="1015"/>
          </a:xfrm>
        </p:grpSpPr>
        <p:sp>
          <p:nvSpPr>
            <p:cNvPr id="10260" name="Text Box 12"/>
            <p:cNvSpPr txBox="1">
              <a:spLocks noChangeArrowheads="1"/>
            </p:cNvSpPr>
            <p:nvPr/>
          </p:nvSpPr>
          <p:spPr bwMode="auto">
            <a:xfrm>
              <a:off x="2893" y="1001"/>
              <a:ext cx="10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 sz="2800"/>
                <a:t>SYSTEM</a:t>
              </a:r>
            </a:p>
          </p:txBody>
        </p:sp>
        <p:sp>
          <p:nvSpPr>
            <p:cNvPr id="10261" name="Line 13"/>
            <p:cNvSpPr>
              <a:spLocks noChangeShapeType="1"/>
            </p:cNvSpPr>
            <p:nvPr/>
          </p:nvSpPr>
          <p:spPr bwMode="auto">
            <a:xfrm flipH="1">
              <a:off x="2160" y="1296"/>
              <a:ext cx="720" cy="7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Line 14"/>
            <p:cNvSpPr>
              <a:spLocks noChangeShapeType="1"/>
            </p:cNvSpPr>
            <p:nvPr/>
          </p:nvSpPr>
          <p:spPr bwMode="auto">
            <a:xfrm>
              <a:off x="3408" y="1296"/>
              <a:ext cx="0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Line 15"/>
            <p:cNvSpPr>
              <a:spLocks noChangeShapeType="1"/>
            </p:cNvSpPr>
            <p:nvPr/>
          </p:nvSpPr>
          <p:spPr bwMode="auto">
            <a:xfrm>
              <a:off x="3936" y="1248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2590800" y="838200"/>
            <a:ext cx="6019800" cy="2590800"/>
            <a:chOff x="1632" y="528"/>
            <a:chExt cx="3792" cy="1632"/>
          </a:xfrm>
        </p:grpSpPr>
        <p:sp>
          <p:nvSpPr>
            <p:cNvPr id="10255" name="Text Box 17"/>
            <p:cNvSpPr txBox="1">
              <a:spLocks noChangeArrowheads="1"/>
            </p:cNvSpPr>
            <p:nvPr/>
          </p:nvSpPr>
          <p:spPr bwMode="auto">
            <a:xfrm>
              <a:off x="2640" y="528"/>
              <a:ext cx="195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 sz="2800"/>
                <a:t>SURROUNDINGS</a:t>
              </a:r>
            </a:p>
          </p:txBody>
        </p:sp>
        <p:sp>
          <p:nvSpPr>
            <p:cNvPr id="10256" name="Line 18"/>
            <p:cNvSpPr>
              <a:spLocks noChangeShapeType="1"/>
            </p:cNvSpPr>
            <p:nvPr/>
          </p:nvSpPr>
          <p:spPr bwMode="auto">
            <a:xfrm flipH="1">
              <a:off x="1632" y="1200"/>
              <a:ext cx="912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Line 19"/>
            <p:cNvSpPr>
              <a:spLocks noChangeShapeType="1"/>
            </p:cNvSpPr>
            <p:nvPr/>
          </p:nvSpPr>
          <p:spPr bwMode="auto">
            <a:xfrm flipH="1">
              <a:off x="2736" y="1248"/>
              <a:ext cx="144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Line 20"/>
            <p:cNvSpPr>
              <a:spLocks noChangeShapeType="1"/>
            </p:cNvSpPr>
            <p:nvPr/>
          </p:nvSpPr>
          <p:spPr bwMode="auto">
            <a:xfrm>
              <a:off x="3600" y="1248"/>
              <a:ext cx="240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Line 21"/>
            <p:cNvSpPr>
              <a:spLocks noChangeShapeType="1"/>
            </p:cNvSpPr>
            <p:nvPr/>
          </p:nvSpPr>
          <p:spPr bwMode="auto">
            <a:xfrm>
              <a:off x="4464" y="1200"/>
              <a:ext cx="960" cy="8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54" name="Text Box 23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5" grpId="0" autoUpdateAnimBg="0"/>
      <p:bldP spid="5126" grpId="0" autoUpdateAnimBg="0"/>
      <p:bldP spid="5127" grpId="0" autoUpdateAnimBg="0"/>
      <p:bldP spid="5128" grpId="0" autoUpdateAnimBg="0"/>
      <p:bldP spid="5129" grpId="0" autoUpdateAnimBg="0"/>
      <p:bldP spid="5130" grpId="0" autoUpdateAnimBg="0"/>
      <p:bldP spid="513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52400" y="457200"/>
            <a:ext cx="8839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Exothermic process</a:t>
            </a:r>
            <a:r>
              <a:rPr lang="en-US" altLang="en-US"/>
              <a:t> is any process that gives off heat – transfers thermal energy from the system to the surroundings.  </a:t>
            </a:r>
            <a:endParaRPr lang="en-US" altLang="en-US" b="1" i="1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" y="3597275"/>
            <a:ext cx="8839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Endothermic process</a:t>
            </a:r>
            <a:r>
              <a:rPr lang="en-US" altLang="en-US"/>
              <a:t> is any process in which heat has to be supplied to the system from the surroundings.  </a:t>
            </a:r>
            <a:endParaRPr lang="en-US" altLang="en-US" b="1" i="1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01825" y="1538288"/>
            <a:ext cx="5340350" cy="457200"/>
            <a:chOff x="1214" y="889"/>
            <a:chExt cx="3364" cy="288"/>
          </a:xfrm>
        </p:grpSpPr>
        <p:sp>
          <p:nvSpPr>
            <p:cNvPr id="11281" name="Text Box 4"/>
            <p:cNvSpPr txBox="1">
              <a:spLocks noChangeArrowheads="1"/>
            </p:cNvSpPr>
            <p:nvPr/>
          </p:nvSpPr>
          <p:spPr bwMode="auto">
            <a:xfrm>
              <a:off x="1214" y="889"/>
              <a:ext cx="33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2H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+ 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     2H</a:t>
              </a:r>
              <a:r>
                <a:rPr lang="en-US" altLang="en-US" baseline="-25000"/>
                <a:t>2</a:t>
              </a:r>
              <a:r>
                <a:rPr lang="en-US" altLang="en-US"/>
                <a:t>O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  <a:r>
                <a:rPr lang="en-US" altLang="en-US"/>
                <a:t> + energy</a:t>
              </a:r>
            </a:p>
          </p:txBody>
        </p:sp>
        <p:sp>
          <p:nvSpPr>
            <p:cNvPr id="11282" name="Line 5"/>
            <p:cNvSpPr>
              <a:spLocks noChangeShapeType="1"/>
            </p:cNvSpPr>
            <p:nvPr/>
          </p:nvSpPr>
          <p:spPr bwMode="auto">
            <a:xfrm>
              <a:off x="2600" y="1032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498725" y="2336800"/>
            <a:ext cx="4148138" cy="457200"/>
            <a:chOff x="1574" y="1472"/>
            <a:chExt cx="2613" cy="288"/>
          </a:xfrm>
        </p:grpSpPr>
        <p:sp>
          <p:nvSpPr>
            <p:cNvPr id="11279" name="Text Box 6"/>
            <p:cNvSpPr txBox="1">
              <a:spLocks noChangeArrowheads="1"/>
            </p:cNvSpPr>
            <p:nvPr/>
          </p:nvSpPr>
          <p:spPr bwMode="auto">
            <a:xfrm>
              <a:off x="1574" y="1472"/>
              <a:ext cx="26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H</a:t>
              </a:r>
              <a:r>
                <a:rPr lang="en-US" altLang="en-US" baseline="-25000"/>
                <a:t>2</a:t>
              </a:r>
              <a:r>
                <a:rPr lang="en-US" altLang="en-US"/>
                <a:t>O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  <a:r>
                <a:rPr lang="en-US" altLang="en-US"/>
                <a:t>          H</a:t>
              </a:r>
              <a:r>
                <a:rPr lang="en-US" altLang="en-US" baseline="-25000"/>
                <a:t>2</a:t>
              </a:r>
              <a:r>
                <a:rPr lang="en-US" altLang="en-US"/>
                <a:t>O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  <a:r>
                <a:rPr lang="en-US" altLang="en-US"/>
                <a:t> + energy</a:t>
              </a:r>
            </a:p>
          </p:txBody>
        </p:sp>
        <p:sp>
          <p:nvSpPr>
            <p:cNvPr id="11280" name="Line 7"/>
            <p:cNvSpPr>
              <a:spLocks noChangeShapeType="1"/>
            </p:cNvSpPr>
            <p:nvPr/>
          </p:nvSpPr>
          <p:spPr bwMode="auto">
            <a:xfrm>
              <a:off x="2322" y="1615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838325" y="4713288"/>
            <a:ext cx="5440363" cy="457200"/>
            <a:chOff x="1182" y="3001"/>
            <a:chExt cx="3427" cy="288"/>
          </a:xfrm>
        </p:grpSpPr>
        <p:sp>
          <p:nvSpPr>
            <p:cNvPr id="11277" name="Text Box 10"/>
            <p:cNvSpPr txBox="1">
              <a:spLocks noChangeArrowheads="1"/>
            </p:cNvSpPr>
            <p:nvPr/>
          </p:nvSpPr>
          <p:spPr bwMode="auto">
            <a:xfrm>
              <a:off x="1182" y="3001"/>
              <a:ext cx="34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energy + 2HgO </a:t>
              </a:r>
              <a:r>
                <a:rPr lang="en-US" altLang="en-US" sz="2000"/>
                <a:t>(</a:t>
              </a:r>
              <a:r>
                <a:rPr lang="en-US" altLang="en-US" sz="2000" i="1"/>
                <a:t>s</a:t>
              </a:r>
              <a:r>
                <a:rPr lang="en-US" altLang="en-US" sz="2000"/>
                <a:t>)</a:t>
              </a:r>
              <a:r>
                <a:rPr lang="en-US" altLang="en-US"/>
                <a:t>          2Hg </a:t>
              </a:r>
              <a:r>
                <a:rPr lang="en-US" altLang="en-US" sz="2000"/>
                <a:t>(</a:t>
              </a:r>
              <a:r>
                <a:rPr lang="en-US" altLang="en-US" sz="2000" i="1"/>
                <a:t>l</a:t>
              </a:r>
              <a:r>
                <a:rPr lang="en-US" altLang="en-US" sz="2000"/>
                <a:t>)</a:t>
              </a:r>
              <a:r>
                <a:rPr lang="en-US" altLang="en-US"/>
                <a:t> + O</a:t>
              </a:r>
              <a:r>
                <a:rPr lang="en-US" altLang="en-US" baseline="-25000"/>
                <a:t>2</a:t>
              </a:r>
              <a:r>
                <a:rPr lang="en-US" altLang="en-US"/>
                <a:t> </a:t>
              </a:r>
              <a:r>
                <a:rPr lang="en-US" altLang="en-US" sz="2000"/>
                <a:t>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</a:p>
          </p:txBody>
        </p:sp>
        <p:sp>
          <p:nvSpPr>
            <p:cNvPr id="11278" name="Line 11"/>
            <p:cNvSpPr>
              <a:spLocks noChangeShapeType="1"/>
            </p:cNvSpPr>
            <p:nvPr/>
          </p:nvSpPr>
          <p:spPr bwMode="auto">
            <a:xfrm>
              <a:off x="2856" y="3152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1" name="Text Box 19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6.2</a:t>
            </a:r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304800" y="4724400"/>
            <a:ext cx="6330950" cy="1981200"/>
            <a:chOff x="192" y="2976"/>
            <a:chExt cx="3988" cy="1248"/>
          </a:xfrm>
        </p:grpSpPr>
        <p:grpSp>
          <p:nvGrpSpPr>
            <p:cNvPr id="11273" name="Group 18"/>
            <p:cNvGrpSpPr>
              <a:grpSpLocks/>
            </p:cNvGrpSpPr>
            <p:nvPr/>
          </p:nvGrpSpPr>
          <p:grpSpPr bwMode="auto">
            <a:xfrm>
              <a:off x="1576" y="3456"/>
              <a:ext cx="2604" cy="288"/>
              <a:chOff x="1677" y="3552"/>
              <a:chExt cx="2604" cy="288"/>
            </a:xfrm>
          </p:grpSpPr>
          <p:sp>
            <p:nvSpPr>
              <p:cNvPr id="11275" name="Line 13"/>
              <p:cNvSpPr>
                <a:spLocks noChangeShapeType="1"/>
              </p:cNvSpPr>
              <p:nvPr/>
            </p:nvSpPr>
            <p:spPr bwMode="auto">
              <a:xfrm>
                <a:off x="3216" y="370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6" name="Text Box 15"/>
              <p:cNvSpPr txBox="1">
                <a:spLocks noChangeArrowheads="1"/>
              </p:cNvSpPr>
              <p:nvPr/>
            </p:nvSpPr>
            <p:spPr bwMode="auto">
              <a:xfrm>
                <a:off x="1677" y="3552"/>
                <a:ext cx="260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energy +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s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pic>
          <p:nvPicPr>
            <p:cNvPr id="11274" name="Picture 20" descr="D:\mhp\Common\MSShared\Clipart\std4prem\std4dir4\j0118345.wm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976"/>
              <a:ext cx="862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0500" y="152400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/>
              <a:t>Enthalpy (H)</a:t>
            </a:r>
            <a:r>
              <a:rPr lang="en-US" altLang="en-US"/>
              <a:t> is used to quantify the heat flow into or out of a system in a process that occurs at constant pressure.</a:t>
            </a:r>
            <a:endParaRPr lang="en-US" altLang="en-US" b="1" i="1"/>
          </a:p>
        </p:txBody>
      </p:sp>
      <p:pic>
        <p:nvPicPr>
          <p:cNvPr id="12291" name="Picture 3" descr="C:\Chang Powerpoint\Figures\cng7ch06\cha56011_06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6"/>
          <a:stretch>
            <a:fillRect/>
          </a:stretch>
        </p:blipFill>
        <p:spPr bwMode="auto">
          <a:xfrm>
            <a:off x="381000" y="2438400"/>
            <a:ext cx="8382000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44675" y="1066800"/>
            <a:ext cx="5478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latin typeface="Symbol" pitchFamily="18" charset="2"/>
              </a:rPr>
              <a:t>D</a:t>
            </a:r>
            <a:r>
              <a:rPr lang="en-US" altLang="en-US" sz="2800" i="1"/>
              <a:t>H</a:t>
            </a:r>
            <a:r>
              <a:rPr lang="en-US" altLang="en-US" sz="2800"/>
              <a:t> = </a:t>
            </a:r>
            <a:r>
              <a:rPr lang="en-US" altLang="en-US" sz="2800" i="1"/>
              <a:t>H</a:t>
            </a:r>
            <a:r>
              <a:rPr lang="en-US" altLang="en-US" sz="2800"/>
              <a:t> (products) – </a:t>
            </a:r>
            <a:r>
              <a:rPr lang="en-US" altLang="en-US" sz="2800" i="1"/>
              <a:t>H</a:t>
            </a:r>
            <a:r>
              <a:rPr lang="en-US" altLang="en-US" sz="2800"/>
              <a:t> (reactants)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76250" y="1671638"/>
            <a:ext cx="841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= </a:t>
            </a:r>
            <a:r>
              <a:rPr lang="en-US" altLang="en-US" sz="2000"/>
              <a:t>heat given off or absorbed during a reaction </a:t>
            </a:r>
            <a:r>
              <a:rPr lang="en-US" altLang="en-US" sz="2000" b="1"/>
              <a:t>at constant pressure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096963" y="5943600"/>
            <a:ext cx="2560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H</a:t>
            </a:r>
            <a:r>
              <a:rPr lang="en-US" altLang="en-US" baseline="-25000"/>
              <a:t>products </a:t>
            </a:r>
            <a:r>
              <a:rPr lang="en-US" altLang="en-US"/>
              <a:t>&lt; </a:t>
            </a:r>
            <a:r>
              <a:rPr lang="en-US" altLang="en-US" i="1"/>
              <a:t>H</a:t>
            </a:r>
            <a:r>
              <a:rPr lang="en-US" altLang="en-US" baseline="-25000"/>
              <a:t>reactants</a:t>
            </a:r>
            <a:endParaRPr lang="en-US" altLang="en-US" i="1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824038" y="6359525"/>
            <a:ext cx="110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&lt; 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5745163" y="5943600"/>
            <a:ext cx="2560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i="1"/>
              <a:t>H</a:t>
            </a:r>
            <a:r>
              <a:rPr lang="en-US" altLang="en-US" baseline="-25000"/>
              <a:t>products </a:t>
            </a:r>
            <a:r>
              <a:rPr lang="en-US" altLang="en-US"/>
              <a:t>&gt; </a:t>
            </a:r>
            <a:r>
              <a:rPr lang="en-US" altLang="en-US" i="1"/>
              <a:t>H</a:t>
            </a:r>
            <a:r>
              <a:rPr lang="en-US" altLang="en-US" baseline="-25000"/>
              <a:t>reactants</a:t>
            </a:r>
            <a:endParaRPr lang="en-US" altLang="en-US" i="1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472238" y="6359525"/>
            <a:ext cx="110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&gt; 0</a:t>
            </a:r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7174" grpId="0" autoUpdateAnimBg="0"/>
      <p:bldP spid="7175" grpId="0" autoUpdateAnimBg="0"/>
      <p:bldP spid="7176" grpId="0" autoUpdateAnimBg="0"/>
      <p:bldP spid="7177" grpId="0" autoUpdateAnimBg="0"/>
      <p:bldP spid="717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333625" y="90488"/>
            <a:ext cx="4502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Thermochemical Equations</a:t>
            </a:r>
          </a:p>
        </p:txBody>
      </p:sp>
      <p:pic>
        <p:nvPicPr>
          <p:cNvPr id="13315" name="Picture 3" descr="C:\Chang Powerpoint\Figures\cng7ch06\cha56011_06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38100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301875" y="5791200"/>
            <a:ext cx="5089525" cy="469900"/>
            <a:chOff x="1450" y="3648"/>
            <a:chExt cx="3206" cy="296"/>
          </a:xfrm>
        </p:grpSpPr>
        <p:grpSp>
          <p:nvGrpSpPr>
            <p:cNvPr id="13325" name="Group 9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13327" name="Line 6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8" name="Text Box 7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s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3326" name="Text Box 10"/>
            <p:cNvSpPr txBox="1">
              <a:spLocks noChangeArrowheads="1"/>
            </p:cNvSpPr>
            <p:nvPr/>
          </p:nvSpPr>
          <p:spPr bwMode="auto">
            <a:xfrm>
              <a:off x="3447" y="3648"/>
              <a:ext cx="12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6.01 kJ</a:t>
              </a:r>
            </a:p>
          </p:txBody>
        </p:sp>
      </p:grpSp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5045075" y="1371600"/>
            <a:ext cx="379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Is </a:t>
            </a:r>
            <a:r>
              <a:rPr lang="en-US" altLang="en-US">
                <a:solidFill>
                  <a:schemeClr val="accent2"/>
                </a:solidFill>
                <a:latin typeface="Symbol" pitchFamily="18" charset="2"/>
              </a:rPr>
              <a:t>D</a:t>
            </a:r>
            <a:r>
              <a:rPr lang="en-US" altLang="en-US" i="1">
                <a:solidFill>
                  <a:schemeClr val="accent2"/>
                </a:solidFill>
              </a:rPr>
              <a:t>H</a:t>
            </a:r>
            <a:r>
              <a:rPr lang="en-US" altLang="en-US">
                <a:solidFill>
                  <a:schemeClr val="accent2"/>
                </a:solidFill>
              </a:rPr>
              <a:t> negative or positive?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045075" y="2108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System absorbs heat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045075" y="2844800"/>
            <a:ext cx="1897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Endothermic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045075" y="3581400"/>
            <a:ext cx="1106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&gt; 0</a:t>
            </a:r>
          </a:p>
        </p:txBody>
      </p:sp>
      <p:sp>
        <p:nvSpPr>
          <p:cNvPr id="13321" name="Rectangle 15"/>
          <p:cNvSpPr>
            <a:spLocks noChangeArrowheads="1"/>
          </p:cNvSpPr>
          <p:nvPr/>
        </p:nvSpPr>
        <p:spPr bwMode="auto">
          <a:xfrm>
            <a:off x="2362200" y="2819400"/>
            <a:ext cx="1219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863600" y="4711700"/>
            <a:ext cx="7407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6.01 kJ are absorbed for every 1 mole of ice that melts at 0</a:t>
            </a:r>
            <a:r>
              <a:rPr lang="en-US" altLang="en-US" baseline="30000"/>
              <a:t>0</a:t>
            </a:r>
            <a:r>
              <a:rPr lang="en-US" altLang="en-US"/>
              <a:t>C and 1 atm.</a:t>
            </a:r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5410200" y="5715000"/>
            <a:ext cx="21336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Text Box 19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4" grpId="0" autoUpdateAnimBg="0"/>
      <p:bldP spid="8205" grpId="0" autoUpdateAnimBg="0"/>
      <p:bldP spid="8206" grpId="0" autoUpdateAnimBg="0"/>
      <p:bldP spid="8208" grpId="0" autoUpdateAnimBg="0"/>
      <p:bldP spid="82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333625" y="90488"/>
            <a:ext cx="4502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Thermochemical Equations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39763" y="5765800"/>
            <a:ext cx="7780337" cy="469900"/>
            <a:chOff x="139" y="3688"/>
            <a:chExt cx="4901" cy="296"/>
          </a:xfrm>
        </p:grpSpPr>
        <p:grpSp>
          <p:nvGrpSpPr>
            <p:cNvPr id="14349" name="Group 18"/>
            <p:cNvGrpSpPr>
              <a:grpSpLocks/>
            </p:cNvGrpSpPr>
            <p:nvPr/>
          </p:nvGrpSpPr>
          <p:grpSpPr bwMode="auto">
            <a:xfrm>
              <a:off x="139" y="3696"/>
              <a:ext cx="3460" cy="288"/>
              <a:chOff x="157" y="3888"/>
              <a:chExt cx="3460" cy="288"/>
            </a:xfrm>
          </p:grpSpPr>
          <p:sp>
            <p:nvSpPr>
              <p:cNvPr id="14351" name="Line 6"/>
              <p:cNvSpPr>
                <a:spLocks noChangeShapeType="1"/>
              </p:cNvSpPr>
              <p:nvPr/>
            </p:nvSpPr>
            <p:spPr bwMode="auto">
              <a:xfrm>
                <a:off x="1688" y="4048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2" name="Text Box 7"/>
              <p:cNvSpPr txBox="1">
                <a:spLocks noChangeArrowheads="1"/>
              </p:cNvSpPr>
              <p:nvPr/>
            </p:nvSpPr>
            <p:spPr bwMode="auto">
              <a:xfrm>
                <a:off x="157" y="3888"/>
                <a:ext cx="34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CH</a:t>
                </a:r>
                <a:r>
                  <a:rPr lang="en-US" altLang="en-US" baseline="-25000"/>
                  <a:t>4</a:t>
                </a:r>
                <a:r>
                  <a:rPr lang="en-US" altLang="en-US"/>
                  <a:t>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g</a:t>
                </a:r>
                <a:r>
                  <a:rPr lang="en-US" altLang="en-US" sz="2000"/>
                  <a:t>) </a:t>
                </a:r>
                <a:r>
                  <a:rPr lang="en-US" altLang="en-US"/>
                  <a:t>+ 2O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g)</a:t>
                </a:r>
                <a:r>
                  <a:rPr lang="en-US" altLang="en-US"/>
                  <a:t>         CO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g)</a:t>
                </a:r>
                <a:r>
                  <a:rPr lang="en-US" altLang="en-US" i="1"/>
                  <a:t> + </a:t>
                </a:r>
                <a:r>
                  <a:rPr lang="en-US" altLang="en-US"/>
                  <a:t>2H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4350" name="Text Box 8"/>
            <p:cNvSpPr txBox="1">
              <a:spLocks noChangeArrowheads="1"/>
            </p:cNvSpPr>
            <p:nvPr/>
          </p:nvSpPr>
          <p:spPr bwMode="auto">
            <a:xfrm>
              <a:off x="3660" y="3688"/>
              <a:ext cx="13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-890.4 kJ</a:t>
              </a:r>
            </a:p>
          </p:txBody>
        </p:sp>
      </p:grpSp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5045075" y="1371600"/>
            <a:ext cx="379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Is </a:t>
            </a:r>
            <a:r>
              <a:rPr lang="en-US" altLang="en-US">
                <a:solidFill>
                  <a:schemeClr val="accent2"/>
                </a:solidFill>
                <a:latin typeface="Symbol" pitchFamily="18" charset="2"/>
              </a:rPr>
              <a:t>D</a:t>
            </a:r>
            <a:r>
              <a:rPr lang="en-US" altLang="en-US" i="1">
                <a:solidFill>
                  <a:schemeClr val="accent2"/>
                </a:solidFill>
              </a:rPr>
              <a:t>H</a:t>
            </a:r>
            <a:r>
              <a:rPr lang="en-US" altLang="en-US">
                <a:solidFill>
                  <a:schemeClr val="accent2"/>
                </a:solidFill>
              </a:rPr>
              <a:t> negative or positive?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045075" y="2108200"/>
            <a:ext cx="3097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System gives off heat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045075" y="2844800"/>
            <a:ext cx="170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Exothermic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045075" y="3581400"/>
            <a:ext cx="1106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&lt; 0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863600" y="4711700"/>
            <a:ext cx="7407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890.4 kJ are released for every 1 mole of methane that is combusted at 25</a:t>
            </a:r>
            <a:r>
              <a:rPr lang="en-US" altLang="en-US" baseline="30000"/>
              <a:t>0</a:t>
            </a:r>
            <a:r>
              <a:rPr lang="en-US" altLang="en-US"/>
              <a:t>C and 1 atm.</a:t>
            </a:r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6197600" y="5664200"/>
            <a:ext cx="22860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Text Box 16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6.3</a:t>
            </a:r>
          </a:p>
        </p:txBody>
      </p:sp>
      <p:pic>
        <p:nvPicPr>
          <p:cNvPr id="14347" name="Picture 17" descr="C:\Chang Powerpoint\Figures\cng7ch06\cha56011_060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396240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Rectangle 13"/>
          <p:cNvSpPr>
            <a:spLocks noChangeArrowheads="1"/>
          </p:cNvSpPr>
          <p:nvPr/>
        </p:nvSpPr>
        <p:spPr bwMode="auto">
          <a:xfrm>
            <a:off x="2514600" y="2819400"/>
            <a:ext cx="1447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 autoUpdateAnimBg="0"/>
      <p:bldP spid="9227" grpId="0" autoUpdateAnimBg="0"/>
      <p:bldP spid="9228" grpId="0" autoUpdateAnimBg="0"/>
      <p:bldP spid="9230" grpId="0" autoUpdateAnimBg="0"/>
      <p:bldP spid="92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27238" y="1984375"/>
            <a:ext cx="5089525" cy="469900"/>
            <a:chOff x="1450" y="3648"/>
            <a:chExt cx="3206" cy="296"/>
          </a:xfrm>
        </p:grpSpPr>
        <p:grpSp>
          <p:nvGrpSpPr>
            <p:cNvPr id="15380" name="Group 3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15382" name="Line 4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" name="Text Box 5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s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5381" name="Text Box 6"/>
            <p:cNvSpPr txBox="1">
              <a:spLocks noChangeArrowheads="1"/>
            </p:cNvSpPr>
            <p:nvPr/>
          </p:nvSpPr>
          <p:spPr bwMode="auto">
            <a:xfrm>
              <a:off x="3447" y="3648"/>
              <a:ext cx="12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6.01 kJ</a:t>
              </a:r>
            </a:p>
          </p:txBody>
        </p:sp>
      </p:grp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304800" y="1085850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The stoichiometric coefficients always refer to the number of moles of a substance</a:t>
            </a:r>
          </a:p>
        </p:txBody>
      </p:sp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2333625" y="90488"/>
            <a:ext cx="4502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Thermochemical Equations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04800" y="267335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If you reverse a reaction, the sign of 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changes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019300" y="3203575"/>
            <a:ext cx="5208588" cy="519113"/>
            <a:chOff x="1450" y="3619"/>
            <a:chExt cx="3281" cy="327"/>
          </a:xfrm>
        </p:grpSpPr>
        <p:grpSp>
          <p:nvGrpSpPr>
            <p:cNvPr id="15376" name="Group 11"/>
            <p:cNvGrpSpPr>
              <a:grpSpLocks/>
            </p:cNvGrpSpPr>
            <p:nvPr/>
          </p:nvGrpSpPr>
          <p:grpSpPr bwMode="auto">
            <a:xfrm>
              <a:off x="1450" y="3656"/>
              <a:ext cx="1798" cy="288"/>
              <a:chOff x="974" y="3504"/>
              <a:chExt cx="1798" cy="288"/>
            </a:xfrm>
          </p:grpSpPr>
          <p:sp>
            <p:nvSpPr>
              <p:cNvPr id="15378" name="Line 12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9" name="Text Box 13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79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s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5377" name="Text Box 14"/>
            <p:cNvSpPr txBox="1">
              <a:spLocks noChangeArrowheads="1"/>
            </p:cNvSpPr>
            <p:nvPr/>
          </p:nvSpPr>
          <p:spPr bwMode="auto">
            <a:xfrm>
              <a:off x="3447" y="3619"/>
              <a:ext cx="1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</a:t>
              </a:r>
              <a:r>
                <a:rPr lang="en-US" altLang="en-US" sz="2800">
                  <a:solidFill>
                    <a:srgbClr val="FF0000"/>
                  </a:solidFill>
                </a:rPr>
                <a:t>-</a:t>
              </a:r>
              <a:r>
                <a:rPr lang="en-US" altLang="en-US">
                  <a:solidFill>
                    <a:srgbClr val="FF0000"/>
                  </a:solidFill>
                </a:rPr>
                <a:t>6.01</a:t>
              </a:r>
              <a:r>
                <a:rPr lang="en-US" altLang="en-US"/>
                <a:t> kJ</a:t>
              </a:r>
            </a:p>
          </p:txBody>
        </p:sp>
      </p:grp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304800" y="3906838"/>
            <a:ext cx="853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/>
              <a:t>If you multiply both sides of the equation by a factor </a:t>
            </a:r>
            <a:r>
              <a:rPr lang="en-US" altLang="en-US" i="1"/>
              <a:t>n</a:t>
            </a:r>
            <a:r>
              <a:rPr lang="en-US" altLang="en-US"/>
              <a:t>, then </a:t>
            </a:r>
            <a:r>
              <a:rPr lang="en-US" altLang="en-US">
                <a:latin typeface="Symbol" pitchFamily="18" charset="2"/>
              </a:rPr>
              <a:t>D</a:t>
            </a:r>
            <a:r>
              <a:rPr lang="en-US" altLang="en-US" i="1"/>
              <a:t>H</a:t>
            </a:r>
            <a:r>
              <a:rPr lang="en-US" altLang="en-US"/>
              <a:t> must change by the same factor </a:t>
            </a:r>
            <a:r>
              <a:rPr lang="en-US" altLang="en-US" i="1"/>
              <a:t>n</a:t>
            </a:r>
            <a:r>
              <a:rPr lang="en-US" altLang="en-US"/>
              <a:t>.</a:t>
            </a: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851025" y="4940300"/>
            <a:ext cx="6688138" cy="469900"/>
            <a:chOff x="1344" y="3648"/>
            <a:chExt cx="4213" cy="296"/>
          </a:xfrm>
        </p:grpSpPr>
        <p:grpSp>
          <p:nvGrpSpPr>
            <p:cNvPr id="15372" name="Group 17"/>
            <p:cNvGrpSpPr>
              <a:grpSpLocks/>
            </p:cNvGrpSpPr>
            <p:nvPr/>
          </p:nvGrpSpPr>
          <p:grpSpPr bwMode="auto">
            <a:xfrm>
              <a:off x="1344" y="3656"/>
              <a:ext cx="2012" cy="288"/>
              <a:chOff x="868" y="3504"/>
              <a:chExt cx="2012" cy="288"/>
            </a:xfrm>
          </p:grpSpPr>
          <p:sp>
            <p:nvSpPr>
              <p:cNvPr id="15374" name="Line 18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5" name="Text Box 19"/>
              <p:cNvSpPr txBox="1">
                <a:spLocks noChangeArrowheads="1"/>
              </p:cNvSpPr>
              <p:nvPr/>
            </p:nvSpPr>
            <p:spPr bwMode="auto">
              <a:xfrm>
                <a:off x="868" y="3504"/>
                <a:ext cx="20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/>
                  <a:t>2H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s</a:t>
                </a:r>
                <a:r>
                  <a:rPr lang="en-US" altLang="en-US" sz="2000"/>
                  <a:t>)</a:t>
                </a:r>
                <a:r>
                  <a:rPr lang="en-US" altLang="en-US"/>
                  <a:t>          2H</a:t>
                </a:r>
                <a:r>
                  <a:rPr lang="en-US" altLang="en-US" baseline="-25000"/>
                  <a:t>2</a:t>
                </a:r>
                <a:r>
                  <a:rPr lang="en-US" altLang="en-US"/>
                  <a:t>O </a:t>
                </a:r>
                <a:r>
                  <a:rPr lang="en-US" altLang="en-US" sz="2000"/>
                  <a:t>(</a:t>
                </a:r>
                <a:r>
                  <a:rPr lang="en-US" altLang="en-US" sz="2000" i="1"/>
                  <a:t>l</a:t>
                </a:r>
                <a:r>
                  <a:rPr lang="en-US" altLang="en-US" sz="2000"/>
                  <a:t>)</a:t>
                </a:r>
                <a:endParaRPr lang="en-US" altLang="en-US"/>
              </a:p>
            </p:txBody>
          </p:sp>
        </p:grpSp>
        <p:sp>
          <p:nvSpPr>
            <p:cNvPr id="15373" name="Text Box 20"/>
            <p:cNvSpPr txBox="1">
              <a:spLocks noChangeArrowheads="1"/>
            </p:cNvSpPr>
            <p:nvPr/>
          </p:nvSpPr>
          <p:spPr bwMode="auto">
            <a:xfrm>
              <a:off x="3447" y="3648"/>
              <a:ext cx="21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Symbol" pitchFamily="18" charset="2"/>
                </a:rPr>
                <a:t>D</a:t>
              </a:r>
              <a:r>
                <a:rPr lang="en-US" altLang="en-US" i="1"/>
                <a:t>H </a:t>
              </a:r>
              <a:r>
                <a:rPr lang="en-US" altLang="en-US"/>
                <a:t>= </a:t>
              </a:r>
              <a:r>
                <a:rPr lang="en-US" altLang="en-US">
                  <a:solidFill>
                    <a:srgbClr val="FF0000"/>
                  </a:solidFill>
                </a:rPr>
                <a:t>2 x </a:t>
              </a:r>
              <a:r>
                <a:rPr lang="en-US" altLang="en-US"/>
                <a:t>6.01</a:t>
              </a:r>
              <a:r>
                <a:rPr lang="en-US" altLang="en-US">
                  <a:solidFill>
                    <a:srgbClr val="FF0000"/>
                  </a:solidFill>
                </a:rPr>
                <a:t> </a:t>
              </a:r>
              <a:r>
                <a:rPr lang="en-US" altLang="en-US"/>
                <a:t>= 12.0 kJ</a:t>
              </a:r>
            </a:p>
          </p:txBody>
        </p:sp>
      </p:grpSp>
      <p:sp>
        <p:nvSpPr>
          <p:cNvPr id="15369" name="Text Box 21"/>
          <p:cNvSpPr txBox="1">
            <a:spLocks noChangeArrowheads="1"/>
          </p:cNvSpPr>
          <p:nvPr/>
        </p:nvSpPr>
        <p:spPr bwMode="auto">
          <a:xfrm>
            <a:off x="8531225" y="6384925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/>
              <a:t>6.3</a:t>
            </a:r>
          </a:p>
        </p:txBody>
      </p:sp>
      <p:sp>
        <p:nvSpPr>
          <p:cNvPr id="11286" name="Oval 22"/>
          <p:cNvSpPr>
            <a:spLocks noChangeArrowheads="1"/>
          </p:cNvSpPr>
          <p:nvPr/>
        </p:nvSpPr>
        <p:spPr bwMode="auto">
          <a:xfrm>
            <a:off x="2667000" y="3340100"/>
            <a:ext cx="4572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7" name="Oval 23"/>
          <p:cNvSpPr>
            <a:spLocks noChangeArrowheads="1"/>
          </p:cNvSpPr>
          <p:nvPr/>
        </p:nvSpPr>
        <p:spPr bwMode="auto">
          <a:xfrm>
            <a:off x="4419600" y="3340100"/>
            <a:ext cx="4572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utoUpdateAnimBg="0"/>
      <p:bldP spid="11279" grpId="0" autoUpdateAnimBg="0"/>
      <p:bldP spid="11286" grpId="0" animBg="1"/>
      <p:bldP spid="1128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1483</Words>
  <Application>Microsoft Office PowerPoint</Application>
  <PresentationFormat>On-screen Show (4:3)</PresentationFormat>
  <Paragraphs>242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Times New Roman</vt:lpstr>
      <vt:lpstr>Calibri</vt:lpstr>
      <vt:lpstr>Symbol</vt:lpstr>
      <vt:lpstr>Default Design</vt:lpstr>
      <vt:lpstr>Microsoft Clip Gallery</vt:lpstr>
      <vt:lpstr>Thermochemistry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Missouri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Thermochemistry</dc:title>
  <dc:creator>J. David Robertson</dc:creator>
  <cp:lastModifiedBy>Teacher E-Solutions</cp:lastModifiedBy>
  <cp:revision>22</cp:revision>
  <dcterms:created xsi:type="dcterms:W3CDTF">2001-07-05T20:26:53Z</dcterms:created>
  <dcterms:modified xsi:type="dcterms:W3CDTF">2019-01-18T16:40:50Z</dcterms:modified>
</cp:coreProperties>
</file>