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3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4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5.xml" ContentType="application/vnd.ms-office.activeX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6.xml" ContentType="application/vnd.ms-office.activeX+xml"/>
  <Override PartName="/ppt/notesSlides/notesSlide19.xml" ContentType="application/vnd.openxmlformats-officedocument.presentationml.notesSlide+xml"/>
  <Override PartName="/ppt/activeX/activeX7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8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ctiveX/activeX9.xml" ContentType="application/vnd.ms-office.activeX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1" r:id="rId3"/>
    <p:sldMasterId id="2147483652" r:id="rId4"/>
    <p:sldMasterId id="2147483654" r:id="rId5"/>
    <p:sldMasterId id="2147483650" r:id="rId6"/>
  </p:sldMasterIdLst>
  <p:notesMasterIdLst>
    <p:notesMasterId r:id="rId37"/>
  </p:notesMasterIdLst>
  <p:handoutMasterIdLst>
    <p:handoutMasterId r:id="rId38"/>
  </p:handoutMasterIdLst>
  <p:sldIdLst>
    <p:sldId id="620" r:id="rId7"/>
    <p:sldId id="615" r:id="rId8"/>
    <p:sldId id="617" r:id="rId9"/>
    <p:sldId id="586" r:id="rId10"/>
    <p:sldId id="587" r:id="rId11"/>
    <p:sldId id="589" r:id="rId12"/>
    <p:sldId id="590" r:id="rId13"/>
    <p:sldId id="591" r:id="rId14"/>
    <p:sldId id="588" r:id="rId15"/>
    <p:sldId id="610" r:id="rId16"/>
    <p:sldId id="608" r:id="rId17"/>
    <p:sldId id="618" r:id="rId18"/>
    <p:sldId id="578" r:id="rId19"/>
    <p:sldId id="577" r:id="rId20"/>
    <p:sldId id="598" r:id="rId21"/>
    <p:sldId id="613" r:id="rId22"/>
    <p:sldId id="602" r:id="rId23"/>
    <p:sldId id="609" r:id="rId24"/>
    <p:sldId id="595" r:id="rId25"/>
    <p:sldId id="597" r:id="rId26"/>
    <p:sldId id="601" r:id="rId27"/>
    <p:sldId id="599" r:id="rId28"/>
    <p:sldId id="579" r:id="rId29"/>
    <p:sldId id="600" r:id="rId30"/>
    <p:sldId id="611" r:id="rId31"/>
    <p:sldId id="619" r:id="rId32"/>
    <p:sldId id="604" r:id="rId33"/>
    <p:sldId id="605" r:id="rId34"/>
    <p:sldId id="614" r:id="rId35"/>
    <p:sldId id="58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663300"/>
    <a:srgbClr val="10BC45"/>
    <a:srgbClr val="010066"/>
    <a:srgbClr val="FFFFCC"/>
    <a:srgbClr val="000066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0645" autoAdjust="0"/>
  </p:normalViewPr>
  <p:slideViewPr>
    <p:cSldViewPr snapToGrid="0">
      <p:cViewPr>
        <p:scale>
          <a:sx n="39" d="100"/>
          <a:sy n="39" d="100"/>
        </p:scale>
        <p:origin x="-701" y="-58"/>
      </p:cViewPr>
      <p:guideLst>
        <p:guide orient="horz" pos="552"/>
        <p:guide orient="horz" pos="3924"/>
        <p:guide pos="5350"/>
        <p:guide pos="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88" y="-234"/>
      </p:cViewPr>
      <p:guideLst>
        <p:guide orient="horz" pos="27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350F97-748B-420A-97D1-7BD9CBE58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Rates of Reaction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  <a:latin typeface="Arial" charset="0"/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132313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962264E-88E3-446D-AAA0-96A2307E5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Rates of Reaction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  <a:latin typeface="Arial" charset="0"/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27438631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09B61E9-E53D-4CE6-92DF-66C1CC6547DB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 </a:t>
            </a:r>
            <a:r>
              <a:rPr lang="en-US" smtClean="0">
                <a:latin typeface="Arial" pitchFamily="34" charset="0"/>
              </a:rPr>
              <a:t>© 2007 Jupiterimages Corporation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F36831C-62AF-4998-9EB4-6265A134673A}" type="slidenum">
              <a:rPr lang="en-GB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771817A-88C6-4EA6-AA01-ED8F700DF479}" type="slidenum">
              <a:rPr lang="en-GB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drag and drop activity provides the opportunity for informal assessment of students’ understanding of how the rate of reaction varies with the relative amounts of reactants and product.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90086F7-EE2C-4360-985D-CF9F3D997E40}" type="slidenum">
              <a:rPr lang="en-GB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A6FB9AE-ED95-48CC-8448-DE27B96AB773}" type="slidenum">
              <a:rPr lang="en-GB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25CD272-DA8A-4569-999D-B9939E8F2926}" type="slidenum">
              <a:rPr lang="en-GB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simulation illustrates how increasing the temperature increases the number of collisions between particles.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221A232-8E91-4530-AC56-0189B4018BBC}" type="slidenum">
              <a:rPr lang="en-GB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 </a:t>
            </a:r>
            <a:r>
              <a:rPr lang="en-US" smtClean="0">
                <a:latin typeface="Arial" pitchFamily="34" charset="0"/>
              </a:rPr>
              <a:t>© 2007 Jupiterimages Corporation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If a battery is not in use it will discharge more slowly at low temperatures than at higher temperatures. However, if a battery needs to be used at low temperatures then warming it up speeds up the reaction that generates the electric current, giving you more power.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2E579AB-B7F0-4199-A6FB-660F1751C536}" type="slidenum">
              <a:rPr lang="en-GB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CAFF0F55-2C03-4E3D-A6FC-373FCAEFB475}" type="slidenum">
              <a:rPr lang="en-GB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animation can be used to introduce the reaction between sodium thiosulfate and hydrochloric acid as a way of measuring the effect of temperature on rate of reaction. It could be shown as precursor to running the experiment in the lab, or as a revision exercise.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BCFE82D-6692-4B56-B857-C25440BCC852}" type="slidenum">
              <a:rPr lang="en-GB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25C09E49-AC16-4900-BE7C-ACE357AC6866}" type="slidenum">
              <a:rPr lang="en-GB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simulation illustrates how increasing the concentration increases the number of collisions between particles.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428F740-B176-4F05-AC27-617E3A36B08C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This illustration contains several discussion points relating to rates of reaction, including:</a:t>
            </a:r>
            <a:endParaRPr lang="en-GB" b="1" smtClean="0">
              <a:latin typeface="Arial" pitchFamily="34" charset="0"/>
            </a:endParaRP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b="1" smtClean="0">
                <a:latin typeface="Arial" pitchFamily="34" charset="0"/>
              </a:rPr>
              <a:t> Red characters: </a:t>
            </a:r>
            <a:r>
              <a:rPr lang="en-GB" smtClean="0">
                <a:latin typeface="Arial" pitchFamily="34" charset="0"/>
              </a:rPr>
              <a:t>these represent particles that have a large amount of kinetic energy and are therefore likely to react.</a:t>
            </a:r>
          </a:p>
          <a:p>
            <a:pPr eaLnBrk="1" hangingPunct="1">
              <a:buFontTx/>
              <a:buChar char="•"/>
            </a:pPr>
            <a:r>
              <a:rPr lang="en-GB" b="1" smtClean="0">
                <a:latin typeface="Arial" pitchFamily="34" charset="0"/>
              </a:rPr>
              <a:t> Blue characters : </a:t>
            </a:r>
            <a:r>
              <a:rPr lang="en-GB" smtClean="0">
                <a:latin typeface="Arial" pitchFamily="34" charset="0"/>
              </a:rPr>
              <a:t>these represent particles that have a small amount of kinetic energy and are therefore unlikely to react (hence why some are asleep).</a:t>
            </a:r>
          </a:p>
          <a:p>
            <a:pPr eaLnBrk="1" hangingPunct="1">
              <a:buFontTx/>
              <a:buChar char="•"/>
            </a:pPr>
            <a:r>
              <a:rPr lang="en-GB" b="1" smtClean="0">
                <a:latin typeface="Arial" pitchFamily="34" charset="0"/>
              </a:rPr>
              <a:t> Bumper cars: </a:t>
            </a:r>
            <a:r>
              <a:rPr lang="en-GB" smtClean="0">
                <a:latin typeface="Arial" pitchFamily="34" charset="0"/>
              </a:rPr>
              <a:t>the collision between two bumper cars represents the large amount of energy released during a reaction.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85749FC-2576-43C0-B53E-B0749A2FF641}" type="slidenum">
              <a:rPr lang="en-GB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animation can be used to introduce the reaction between magnesium and hydrochloric acid as a way of measuring the effect of concentration on rate of reaction. It could be shown as precursor to running the experiment in the lab, or as a revision exercise.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C6873F4C-281C-4BD0-B990-6600754D0C53}" type="slidenum">
              <a:rPr lang="en-GB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633A1948-B189-4EF2-925E-BEB5B941FDAB}" type="slidenum">
              <a:rPr lang="en-GB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760A956-69A9-4268-B4FA-0B0187177FEF}" type="slidenum">
              <a:rPr lang="en-GB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simulation illustrates how increasing the surface area increases the number of collisions between particles and solid reactants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1D8A073-215D-44DB-9D67-FEBEE060F8E4}" type="slidenum">
              <a:rPr lang="en-GB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B8A0B56-D4FD-4692-8E09-5E621DC8A7B8}" type="slidenum">
              <a:rPr lang="en-GB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animation can be used to introduce the reaction between marble chips (calcium carbonate) and hydrochloric acid as a way of measuring the effect of surface on rate of reaction. It could be shown as precursor to running the experiment in the lab, or as a revision exercise.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50739EA-AD45-4581-8DD8-5178E789E560}" type="slidenum">
              <a:rPr lang="en-GB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See the ‘</a:t>
            </a:r>
            <a:r>
              <a:rPr lang="en-GB" b="1" smtClean="0">
                <a:latin typeface="Arial" pitchFamily="34" charset="0"/>
              </a:rPr>
              <a:t>Energy Transfer</a:t>
            </a:r>
            <a:r>
              <a:rPr lang="en-GB" smtClean="0">
                <a:latin typeface="Arial" pitchFamily="34" charset="0"/>
              </a:rPr>
              <a:t>’ presentation for more information on activation energy.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1A44BDD-3B78-49DE-82DD-82308AF9CCCF}" type="slidenum">
              <a:rPr lang="en-GB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 </a:t>
            </a:r>
            <a:r>
              <a:rPr lang="en-US" smtClean="0">
                <a:latin typeface="Arial" pitchFamily="34" charset="0"/>
              </a:rPr>
              <a:t>© 2007 Jupiterimages Corporation</a:t>
            </a:r>
            <a:endParaRPr lang="en-GB" smtClean="0">
              <a:latin typeface="Arial" pitchFamily="34" charset="0"/>
            </a:endParaRPr>
          </a:p>
          <a:p>
            <a:pPr eaLnBrk="1" hangingPunct="1"/>
            <a:endParaRPr lang="en-GB" b="1" smtClean="0">
              <a:latin typeface="Arial" pitchFamily="34" charset="0"/>
            </a:endParaRPr>
          </a:p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See the ‘</a:t>
            </a:r>
            <a:r>
              <a:rPr lang="en-GB" b="1" smtClean="0">
                <a:latin typeface="Arial" pitchFamily="34" charset="0"/>
              </a:rPr>
              <a:t>Reversible Reactions</a:t>
            </a:r>
            <a:r>
              <a:rPr lang="en-GB" smtClean="0">
                <a:latin typeface="Arial" pitchFamily="34" charset="0"/>
              </a:rPr>
              <a:t>’ presentation for more information on the Haber process.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C77B21A-70DD-452A-BCD8-82F4D4746B23}" type="slidenum">
              <a:rPr lang="en-GB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See the ‘</a:t>
            </a:r>
            <a:r>
              <a:rPr lang="en-GB" b="1" smtClean="0">
                <a:latin typeface="Arial" pitchFamily="34" charset="0"/>
              </a:rPr>
              <a:t>Enzymes</a:t>
            </a:r>
            <a:r>
              <a:rPr lang="en-GB" smtClean="0">
                <a:latin typeface="Arial" pitchFamily="34" charset="0"/>
              </a:rPr>
              <a:t>’ Biology presentation for more information on enzymes as catalysts and their use in industrial processes.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7F963345-7F52-4213-9711-D17BC4B71F1F}" type="slidenum">
              <a:rPr lang="en-GB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8927282-3253-4D26-9B4A-A710600F7A7A}" type="slidenum">
              <a:rPr lang="en-GB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See the ‘</a:t>
            </a:r>
            <a:r>
              <a:rPr lang="en-GB" b="1" smtClean="0">
                <a:latin typeface="Arial" pitchFamily="34" charset="0"/>
              </a:rPr>
              <a:t>Energy Transfer</a:t>
            </a:r>
            <a:r>
              <a:rPr lang="en-GB" smtClean="0">
                <a:latin typeface="Arial" pitchFamily="34" charset="0"/>
              </a:rPr>
              <a:t>’ presentation for more information on activation energy.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9A9039C-5013-497F-B12B-C84A940020AE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B5177A9-F6FE-44A4-A752-1757C44CD76C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C644F7B-2B8F-4E56-BB04-2E4566443A7A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animated graph summarizes the qualitative information provided by the gradient of a graph that plots amount of product in a reaction against time.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1019621D-A8C1-48C8-BF10-AC0EB97117D8}" type="slidenum">
              <a:rPr lang="en-GB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animated graph follows-on from the graph on the previous slide, and illustrates how the change in the rate of a reaction can be explained in terms of changing amounts of reactants and product.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1D9CDF9-721D-4B9A-A860-8E6961C205D8}" type="slidenum">
              <a:rPr lang="en-GB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0D46378-E149-46BE-B764-A3BEFC513C37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Rates of Reaction</a:t>
            </a:r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A9_title_slide_chem_a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82D3BBD8-9E2D-49D3-A2AA-AC88B606A328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5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3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9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55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83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63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3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2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09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523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01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07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1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2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8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40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8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0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7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31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01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54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397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41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5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3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5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142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3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1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5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456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29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67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31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9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4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1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085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83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4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15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5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69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4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039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4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51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2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7" descr="slide_backgrou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0244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240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246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Text Box 63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43B90B50-FAC6-443C-8504-F7988848BAC3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  <p:grpSp>
        <p:nvGrpSpPr>
          <p:cNvPr id="10248" name="Group 65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40" y="92"/>
            <a:chExt cx="227" cy="227"/>
          </a:xfrm>
        </p:grpSpPr>
        <p:sp>
          <p:nvSpPr>
            <p:cNvPr id="1078" name="Oval 54"/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10250" name="Picture 64" descr="CA9_small circle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6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A9_CC_contents_5_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1268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82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55424197-C203-427D-9A03-9D42953DC401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A9_CC_contents_5_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7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2292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34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9961E127-E3CD-49D8-B403-EA01C4D13036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A9_CC_contents_5_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1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3316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8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FCD60019-D97E-4F1D-AB1E-5C55E0FD5122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A9_CC_contents_5_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99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4340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06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C4CF258-A4F7-48A0-BD36-6DA9B45D4FE9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CA9_CC_contents_5_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08" name="Text Box 8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5364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19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5DB67C1B-62E0-4ACC-984C-C7E8F59BAFEE}" type="slidenum"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RATES OF REACTION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Setting up rate experiments</a:t>
            </a:r>
          </a:p>
        </p:txBody>
      </p:sp>
      <p:sp>
        <p:nvSpPr>
          <p:cNvPr id="35843" name="Text Box 49"/>
          <p:cNvSpPr txBox="1">
            <a:spLocks noChangeArrowheads="1"/>
          </p:cNvSpPr>
          <p:nvPr/>
        </p:nvSpPr>
        <p:spPr bwMode="auto">
          <a:xfrm>
            <a:off x="563563" y="784225"/>
            <a:ext cx="7577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</a:rPr>
              <a:t>What equipment is needed to investigate the rate of hydrogen production?</a:t>
            </a:r>
          </a:p>
        </p:txBody>
      </p:sp>
      <p:grpSp>
        <p:nvGrpSpPr>
          <p:cNvPr id="35844" name="Group 78"/>
          <p:cNvGrpSpPr>
            <a:grpSpLocks/>
          </p:cNvGrpSpPr>
          <p:nvPr/>
        </p:nvGrpSpPr>
        <p:grpSpPr bwMode="auto">
          <a:xfrm>
            <a:off x="406400" y="1620838"/>
            <a:ext cx="8458200" cy="4899025"/>
            <a:chOff x="216" y="1053"/>
            <a:chExt cx="5328" cy="3086"/>
          </a:xfrm>
        </p:grpSpPr>
        <p:pic>
          <p:nvPicPr>
            <p:cNvPr id="35845" name="Picture 55" descr="gas syringe set 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1370"/>
              <a:ext cx="3985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 Box 34"/>
            <p:cNvSpPr txBox="1">
              <a:spLocks noChangeArrowheads="1"/>
            </p:cNvSpPr>
            <p:nvPr/>
          </p:nvSpPr>
          <p:spPr bwMode="auto">
            <a:xfrm>
              <a:off x="4361" y="1053"/>
              <a:ext cx="1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gas syringe</a:t>
              </a:r>
            </a:p>
          </p:txBody>
        </p:sp>
        <p:sp>
          <p:nvSpPr>
            <p:cNvPr id="35847" name="Text Box 35"/>
            <p:cNvSpPr txBox="1">
              <a:spLocks noChangeArrowheads="1"/>
            </p:cNvSpPr>
            <p:nvPr/>
          </p:nvSpPr>
          <p:spPr bwMode="auto">
            <a:xfrm>
              <a:off x="2423" y="2085"/>
              <a:ext cx="12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rubber bung</a:t>
              </a:r>
            </a:p>
          </p:txBody>
        </p:sp>
        <p:sp>
          <p:nvSpPr>
            <p:cNvPr id="35848" name="Text Box 37"/>
            <p:cNvSpPr txBox="1">
              <a:spLocks noChangeArrowheads="1"/>
            </p:cNvSpPr>
            <p:nvPr/>
          </p:nvSpPr>
          <p:spPr bwMode="auto">
            <a:xfrm>
              <a:off x="1973" y="1053"/>
              <a:ext cx="1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rubber connecter</a:t>
              </a:r>
            </a:p>
          </p:txBody>
        </p:sp>
        <p:sp>
          <p:nvSpPr>
            <p:cNvPr id="35849" name="Text Box 38"/>
            <p:cNvSpPr txBox="1">
              <a:spLocks noChangeArrowheads="1"/>
            </p:cNvSpPr>
            <p:nvPr/>
          </p:nvSpPr>
          <p:spPr bwMode="auto">
            <a:xfrm>
              <a:off x="216" y="1053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glass tube</a:t>
              </a:r>
            </a:p>
          </p:txBody>
        </p:sp>
        <p:sp>
          <p:nvSpPr>
            <p:cNvPr id="35850" name="Text Box 52"/>
            <p:cNvSpPr txBox="1">
              <a:spLocks noChangeArrowheads="1"/>
            </p:cNvSpPr>
            <p:nvPr/>
          </p:nvSpPr>
          <p:spPr bwMode="auto">
            <a:xfrm>
              <a:off x="216" y="2085"/>
              <a:ext cx="77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b="1">
                  <a:solidFill>
                    <a:srgbClr val="FF6600"/>
                  </a:solidFill>
                </a:rPr>
                <a:t>conical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GB" b="1">
                  <a:solidFill>
                    <a:srgbClr val="FF6600"/>
                  </a:solidFill>
                </a:rPr>
                <a:t>flask</a:t>
              </a:r>
            </a:p>
          </p:txBody>
        </p:sp>
        <p:sp>
          <p:nvSpPr>
            <p:cNvPr id="35851" name="Text Box 56"/>
            <p:cNvSpPr txBox="1">
              <a:spLocks noChangeArrowheads="1"/>
            </p:cNvSpPr>
            <p:nvPr/>
          </p:nvSpPr>
          <p:spPr bwMode="auto">
            <a:xfrm>
              <a:off x="2485" y="3593"/>
              <a:ext cx="1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magnesium</a:t>
              </a:r>
            </a:p>
          </p:txBody>
        </p:sp>
        <p:sp>
          <p:nvSpPr>
            <p:cNvPr id="35852" name="Text Box 57"/>
            <p:cNvSpPr txBox="1">
              <a:spLocks noChangeArrowheads="1"/>
            </p:cNvSpPr>
            <p:nvPr/>
          </p:nvSpPr>
          <p:spPr bwMode="auto">
            <a:xfrm>
              <a:off x="2390" y="2724"/>
              <a:ext cx="127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b="1">
                  <a:solidFill>
                    <a:srgbClr val="FF6600"/>
                  </a:solidFill>
                </a:rPr>
                <a:t>hydrochloric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GB" b="1">
                  <a:solidFill>
                    <a:srgbClr val="FF6600"/>
                  </a:solidFill>
                </a:rPr>
                <a:t>acid</a:t>
              </a:r>
            </a:p>
          </p:txBody>
        </p:sp>
        <p:sp>
          <p:nvSpPr>
            <p:cNvPr id="35853" name="Line 61"/>
            <p:cNvSpPr>
              <a:spLocks noChangeShapeType="1"/>
            </p:cNvSpPr>
            <p:nvPr/>
          </p:nvSpPr>
          <p:spPr bwMode="auto">
            <a:xfrm>
              <a:off x="805" y="1343"/>
              <a:ext cx="679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4" name="Line 70"/>
            <p:cNvSpPr>
              <a:spLocks noChangeShapeType="1"/>
            </p:cNvSpPr>
            <p:nvPr/>
          </p:nvSpPr>
          <p:spPr bwMode="auto">
            <a:xfrm>
              <a:off x="917" y="2400"/>
              <a:ext cx="423" cy="4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Line 71"/>
            <p:cNvSpPr>
              <a:spLocks noChangeShapeType="1"/>
            </p:cNvSpPr>
            <p:nvPr/>
          </p:nvSpPr>
          <p:spPr bwMode="auto">
            <a:xfrm flipH="1">
              <a:off x="1741" y="3055"/>
              <a:ext cx="983" cy="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6" name="Line 72"/>
            <p:cNvSpPr>
              <a:spLocks noChangeShapeType="1"/>
            </p:cNvSpPr>
            <p:nvPr/>
          </p:nvSpPr>
          <p:spPr bwMode="auto">
            <a:xfrm flipH="1">
              <a:off x="1613" y="3737"/>
              <a:ext cx="839" cy="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7" name="Line 73"/>
            <p:cNvSpPr>
              <a:spLocks noChangeShapeType="1"/>
            </p:cNvSpPr>
            <p:nvPr/>
          </p:nvSpPr>
          <p:spPr bwMode="auto">
            <a:xfrm flipH="1">
              <a:off x="1573" y="2229"/>
              <a:ext cx="8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8" name="Line 74"/>
            <p:cNvSpPr>
              <a:spLocks noChangeShapeType="1"/>
            </p:cNvSpPr>
            <p:nvPr/>
          </p:nvSpPr>
          <p:spPr bwMode="auto">
            <a:xfrm flipH="1">
              <a:off x="2061" y="1345"/>
              <a:ext cx="327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9" name="Line 76"/>
            <p:cNvSpPr>
              <a:spLocks noChangeShapeType="1"/>
            </p:cNvSpPr>
            <p:nvPr/>
          </p:nvSpPr>
          <p:spPr bwMode="auto">
            <a:xfrm rot="16200000" flipH="1">
              <a:off x="4431" y="1535"/>
              <a:ext cx="383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graph - calculating rate of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487488"/>
            <a:ext cx="59848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22"/>
          <p:cNvSpPr txBox="1">
            <a:spLocks noChangeArrowheads="1"/>
          </p:cNvSpPr>
          <p:nvPr/>
        </p:nvSpPr>
        <p:spPr bwMode="auto">
          <a:xfrm rot="-5400000">
            <a:off x="-640556" y="2826544"/>
            <a:ext cx="362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</a:rPr>
              <a:t>hydrogen produced (cm</a:t>
            </a:r>
            <a:r>
              <a:rPr lang="en-GB" baseline="30000">
                <a:solidFill>
                  <a:srgbClr val="000066"/>
                </a:solidFill>
              </a:rPr>
              <a:t>3</a:t>
            </a:r>
            <a:r>
              <a:rPr lang="en-GB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36868" name="Text Box 23"/>
          <p:cNvSpPr txBox="1">
            <a:spLocks noChangeArrowheads="1"/>
          </p:cNvSpPr>
          <p:nvPr/>
        </p:nvSpPr>
        <p:spPr bwMode="auto">
          <a:xfrm>
            <a:off x="3773488" y="4594225"/>
            <a:ext cx="218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</a:rPr>
              <a:t>time (seconds)</a:t>
            </a:r>
          </a:p>
        </p:txBody>
      </p:sp>
      <p:sp>
        <p:nvSpPr>
          <p:cNvPr id="36869" name="Text Box 24"/>
          <p:cNvSpPr txBox="1">
            <a:spLocks noChangeArrowheads="1"/>
          </p:cNvSpPr>
          <p:nvPr/>
        </p:nvSpPr>
        <p:spPr bwMode="auto">
          <a:xfrm>
            <a:off x="3038475" y="4368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6870" name="Text Box 25"/>
          <p:cNvSpPr txBox="1">
            <a:spLocks noChangeArrowheads="1"/>
          </p:cNvSpPr>
          <p:nvPr/>
        </p:nvSpPr>
        <p:spPr bwMode="auto">
          <a:xfrm>
            <a:off x="4200525" y="4368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6871" name="Text Box 26"/>
          <p:cNvSpPr txBox="1">
            <a:spLocks noChangeArrowheads="1"/>
          </p:cNvSpPr>
          <p:nvPr/>
        </p:nvSpPr>
        <p:spPr bwMode="auto">
          <a:xfrm>
            <a:off x="5362575" y="4368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6872" name="Text Box 27"/>
          <p:cNvSpPr txBox="1">
            <a:spLocks noChangeArrowheads="1"/>
          </p:cNvSpPr>
          <p:nvPr/>
        </p:nvSpPr>
        <p:spPr bwMode="auto">
          <a:xfrm>
            <a:off x="6524625" y="4368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6873" name="Text Box 28"/>
          <p:cNvSpPr txBox="1">
            <a:spLocks noChangeArrowheads="1"/>
          </p:cNvSpPr>
          <p:nvPr/>
        </p:nvSpPr>
        <p:spPr bwMode="auto">
          <a:xfrm>
            <a:off x="7688263" y="4368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6874" name="Text Box 31"/>
          <p:cNvSpPr txBox="1">
            <a:spLocks noChangeArrowheads="1"/>
          </p:cNvSpPr>
          <p:nvPr/>
        </p:nvSpPr>
        <p:spPr bwMode="auto">
          <a:xfrm>
            <a:off x="1535113" y="36798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6875" name="Text Box 32"/>
          <p:cNvSpPr txBox="1">
            <a:spLocks noChangeArrowheads="1"/>
          </p:cNvSpPr>
          <p:nvPr/>
        </p:nvSpPr>
        <p:spPr bwMode="auto">
          <a:xfrm>
            <a:off x="1535113" y="32893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6876" name="Text Box 33"/>
          <p:cNvSpPr txBox="1">
            <a:spLocks noChangeArrowheads="1"/>
          </p:cNvSpPr>
          <p:nvPr/>
        </p:nvSpPr>
        <p:spPr bwMode="auto">
          <a:xfrm>
            <a:off x="1535113" y="28987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6877" name="Text Box 34"/>
          <p:cNvSpPr txBox="1">
            <a:spLocks noChangeArrowheads="1"/>
          </p:cNvSpPr>
          <p:nvPr/>
        </p:nvSpPr>
        <p:spPr bwMode="auto">
          <a:xfrm>
            <a:off x="1535113" y="2509838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6878" name="Text Box 35"/>
          <p:cNvSpPr txBox="1">
            <a:spLocks noChangeArrowheads="1"/>
          </p:cNvSpPr>
          <p:nvPr/>
        </p:nvSpPr>
        <p:spPr bwMode="auto">
          <a:xfrm>
            <a:off x="1535113" y="211931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6879" name="Text Box 36"/>
          <p:cNvSpPr txBox="1">
            <a:spLocks noChangeArrowheads="1"/>
          </p:cNvSpPr>
          <p:nvPr/>
        </p:nvSpPr>
        <p:spPr bwMode="auto">
          <a:xfrm>
            <a:off x="1535113" y="1728788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6880" name="Text Box 37"/>
          <p:cNvSpPr txBox="1">
            <a:spLocks noChangeArrowheads="1"/>
          </p:cNvSpPr>
          <p:nvPr/>
        </p:nvSpPr>
        <p:spPr bwMode="auto">
          <a:xfrm>
            <a:off x="1535113" y="133826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36881" name="Text Box 38"/>
          <p:cNvSpPr txBox="1">
            <a:spLocks noChangeArrowheads="1"/>
          </p:cNvSpPr>
          <p:nvPr/>
        </p:nvSpPr>
        <p:spPr bwMode="auto">
          <a:xfrm>
            <a:off x="1970088" y="43688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882" name="Text Box 39"/>
          <p:cNvSpPr txBox="1">
            <a:spLocks noChangeArrowheads="1"/>
          </p:cNvSpPr>
          <p:nvPr/>
        </p:nvSpPr>
        <p:spPr bwMode="auto">
          <a:xfrm>
            <a:off x="1704975" y="40687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07661" name="Text Box 45"/>
          <p:cNvSpPr txBox="1">
            <a:spLocks noChangeArrowheads="1"/>
          </p:cNvSpPr>
          <p:nvPr/>
        </p:nvSpPr>
        <p:spPr bwMode="auto">
          <a:xfrm>
            <a:off x="3100388" y="20955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007662" name="Text Box 46"/>
          <p:cNvSpPr txBox="1">
            <a:spLocks noChangeArrowheads="1"/>
          </p:cNvSpPr>
          <p:nvPr/>
        </p:nvSpPr>
        <p:spPr bwMode="auto">
          <a:xfrm>
            <a:off x="4454525" y="31813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CC0000"/>
                </a:solidFill>
              </a:rPr>
              <a:t>y</a:t>
            </a:r>
          </a:p>
        </p:txBody>
      </p:sp>
      <p:sp>
        <p:nvSpPr>
          <p:cNvPr id="368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Calculating rate of reaction from graphs</a:t>
            </a:r>
          </a:p>
        </p:txBody>
      </p:sp>
      <p:sp>
        <p:nvSpPr>
          <p:cNvPr id="1007636" name="Line 20"/>
          <p:cNvSpPr>
            <a:spLocks noChangeShapeType="1"/>
          </p:cNvSpPr>
          <p:nvPr/>
        </p:nvSpPr>
        <p:spPr bwMode="auto">
          <a:xfrm flipV="1">
            <a:off x="2136775" y="2487613"/>
            <a:ext cx="2254250" cy="635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7637" name="Line 21"/>
          <p:cNvSpPr>
            <a:spLocks noChangeShapeType="1"/>
          </p:cNvSpPr>
          <p:nvPr/>
        </p:nvSpPr>
        <p:spPr bwMode="auto">
          <a:xfrm rot="16200000" flipV="1">
            <a:off x="3590925" y="3379788"/>
            <a:ext cx="169545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119688" y="2333625"/>
            <a:ext cx="2805112" cy="906463"/>
            <a:chOff x="3225" y="1470"/>
            <a:chExt cx="1767" cy="571"/>
          </a:xfrm>
        </p:grpSpPr>
        <p:sp>
          <p:nvSpPr>
            <p:cNvPr id="36899" name="Text Box 47"/>
            <p:cNvSpPr txBox="1">
              <a:spLocks noChangeArrowheads="1"/>
            </p:cNvSpPr>
            <p:nvPr/>
          </p:nvSpPr>
          <p:spPr bwMode="auto">
            <a:xfrm>
              <a:off x="3225" y="1470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rate of reaction =</a:t>
              </a:r>
            </a:p>
          </p:txBody>
        </p:sp>
        <p:sp>
          <p:nvSpPr>
            <p:cNvPr id="36900" name="Text Box 48"/>
            <p:cNvSpPr txBox="1">
              <a:spLocks noChangeArrowheads="1"/>
            </p:cNvSpPr>
            <p:nvPr/>
          </p:nvSpPr>
          <p:spPr bwMode="auto">
            <a:xfrm>
              <a:off x="4767" y="175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CC0000"/>
                  </a:solidFill>
                </a:rPr>
                <a:t>x</a:t>
              </a:r>
            </a:p>
          </p:txBody>
        </p:sp>
        <p:sp>
          <p:nvSpPr>
            <p:cNvPr id="36901" name="Text Box 49"/>
            <p:cNvSpPr txBox="1">
              <a:spLocks noChangeArrowheads="1"/>
            </p:cNvSpPr>
            <p:nvPr/>
          </p:nvSpPr>
          <p:spPr bwMode="auto">
            <a:xfrm>
              <a:off x="4767" y="14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CC0000"/>
                  </a:solidFill>
                </a:rPr>
                <a:t>y</a:t>
              </a:r>
            </a:p>
          </p:txBody>
        </p:sp>
        <p:sp>
          <p:nvSpPr>
            <p:cNvPr id="36902" name="Line 50"/>
            <p:cNvSpPr>
              <a:spLocks noChangeShapeType="1"/>
            </p:cNvSpPr>
            <p:nvPr/>
          </p:nvSpPr>
          <p:spPr bwMode="auto">
            <a:xfrm>
              <a:off x="4766" y="1764"/>
              <a:ext cx="22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688" y="5894388"/>
            <a:ext cx="3505200" cy="906462"/>
            <a:chOff x="425" y="3585"/>
            <a:chExt cx="2208" cy="571"/>
          </a:xfrm>
        </p:grpSpPr>
        <p:sp>
          <p:nvSpPr>
            <p:cNvPr id="36895" name="Text Box 51"/>
            <p:cNvSpPr txBox="1">
              <a:spLocks noChangeArrowheads="1"/>
            </p:cNvSpPr>
            <p:nvPr/>
          </p:nvSpPr>
          <p:spPr bwMode="auto">
            <a:xfrm>
              <a:off x="425" y="3585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rate of reaction =</a:t>
              </a:r>
            </a:p>
          </p:txBody>
        </p:sp>
        <p:sp>
          <p:nvSpPr>
            <p:cNvPr id="36896" name="Text Box 52"/>
            <p:cNvSpPr txBox="1">
              <a:spLocks noChangeArrowheads="1"/>
            </p:cNvSpPr>
            <p:nvPr/>
          </p:nvSpPr>
          <p:spPr bwMode="auto">
            <a:xfrm>
              <a:off x="2069" y="3868"/>
              <a:ext cx="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20</a:t>
              </a:r>
              <a:r>
                <a:rPr lang="en-GB" sz="1000"/>
                <a:t> </a:t>
              </a:r>
              <a:r>
                <a:rPr lang="en-GB"/>
                <a:t>s</a:t>
              </a:r>
              <a:endParaRPr lang="en-GB" b="1">
                <a:solidFill>
                  <a:srgbClr val="CC0000"/>
                </a:solidFill>
              </a:endParaRPr>
            </a:p>
          </p:txBody>
        </p:sp>
        <p:sp>
          <p:nvSpPr>
            <p:cNvPr id="36897" name="Text Box 53"/>
            <p:cNvSpPr txBox="1">
              <a:spLocks noChangeArrowheads="1"/>
            </p:cNvSpPr>
            <p:nvPr/>
          </p:nvSpPr>
          <p:spPr bwMode="auto">
            <a:xfrm>
              <a:off x="1954" y="3585"/>
              <a:ext cx="6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45</a:t>
              </a:r>
              <a:r>
                <a:rPr lang="en-GB" sz="1000"/>
                <a:t> </a:t>
              </a:r>
              <a:r>
                <a:rPr lang="en-GB"/>
                <a:t>cm</a:t>
              </a:r>
              <a:r>
                <a:rPr lang="en-GB" baseline="30000"/>
                <a:t>3</a:t>
              </a:r>
            </a:p>
          </p:txBody>
        </p:sp>
        <p:sp>
          <p:nvSpPr>
            <p:cNvPr id="36898" name="Line 54"/>
            <p:cNvSpPr>
              <a:spLocks noChangeShapeType="1"/>
            </p:cNvSpPr>
            <p:nvPr/>
          </p:nvSpPr>
          <p:spPr bwMode="auto">
            <a:xfrm flipV="1">
              <a:off x="2032" y="3879"/>
              <a:ext cx="522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421188" y="5894388"/>
            <a:ext cx="4048125" cy="457200"/>
            <a:chOff x="2785" y="3585"/>
            <a:chExt cx="2550" cy="288"/>
          </a:xfrm>
        </p:grpSpPr>
        <p:sp>
          <p:nvSpPr>
            <p:cNvPr id="36893" name="Text Box 55"/>
            <p:cNvSpPr txBox="1">
              <a:spLocks noChangeArrowheads="1"/>
            </p:cNvSpPr>
            <p:nvPr/>
          </p:nvSpPr>
          <p:spPr bwMode="auto">
            <a:xfrm>
              <a:off x="2785" y="3585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rate of reaction =</a:t>
              </a:r>
            </a:p>
          </p:txBody>
        </p:sp>
        <p:sp>
          <p:nvSpPr>
            <p:cNvPr id="36894" name="Text Box 56"/>
            <p:cNvSpPr txBox="1">
              <a:spLocks noChangeArrowheads="1"/>
            </p:cNvSpPr>
            <p:nvPr/>
          </p:nvSpPr>
          <p:spPr bwMode="auto">
            <a:xfrm>
              <a:off x="4314" y="3585"/>
              <a:ext cx="10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2.25</a:t>
              </a:r>
              <a:r>
                <a:rPr lang="en-GB" sz="1000" b="1">
                  <a:solidFill>
                    <a:srgbClr val="FF6600"/>
                  </a:solidFill>
                </a:rPr>
                <a:t> </a:t>
              </a:r>
              <a:r>
                <a:rPr lang="en-GB" b="1">
                  <a:solidFill>
                    <a:srgbClr val="FF6600"/>
                  </a:solidFill>
                </a:rPr>
                <a:t>cm</a:t>
              </a:r>
              <a:r>
                <a:rPr lang="en-GB" b="1" baseline="30000">
                  <a:solidFill>
                    <a:srgbClr val="FF6600"/>
                  </a:solidFill>
                </a:rPr>
                <a:t>3</a:t>
              </a:r>
              <a:r>
                <a:rPr lang="en-GB" b="1">
                  <a:solidFill>
                    <a:srgbClr val="FF6600"/>
                  </a:solidFill>
                </a:rPr>
                <a:t>/s</a:t>
              </a:r>
            </a:p>
          </p:txBody>
        </p:sp>
      </p:grpSp>
      <p:sp>
        <p:nvSpPr>
          <p:cNvPr id="1007679" name="Text Box 63"/>
          <p:cNvSpPr txBox="1">
            <a:spLocks noChangeArrowheads="1"/>
          </p:cNvSpPr>
          <p:nvPr/>
        </p:nvSpPr>
        <p:spPr bwMode="auto">
          <a:xfrm>
            <a:off x="563563" y="5135563"/>
            <a:ext cx="7929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The gradient of the graph is equal to the initial rate of reaction at that time</a:t>
            </a:r>
          </a:p>
        </p:txBody>
      </p:sp>
      <p:sp>
        <p:nvSpPr>
          <p:cNvPr id="36892" name="Text Box 65"/>
          <p:cNvSpPr txBox="1">
            <a:spLocks noChangeArrowheads="1"/>
          </p:cNvSpPr>
          <p:nvPr/>
        </p:nvSpPr>
        <p:spPr bwMode="auto">
          <a:xfrm>
            <a:off x="563563" y="784225"/>
            <a:ext cx="792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How can the rate of reaction be calculated from a graph?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61" grpId="0"/>
      <p:bldP spid="1007662" grpId="0"/>
      <p:bldP spid="1007636" grpId="0" animBg="1"/>
      <p:bldP spid="1007637" grpId="0" animBg="1"/>
      <p:bldP spid="10076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reactant/product mix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Temperature and collisions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63563" y="784225"/>
            <a:ext cx="811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How does temperature affect the rate of particle collision?</a:t>
            </a:r>
            <a:endParaRPr lang="en-GB"/>
          </a:p>
        </p:txBody>
      </p:sp>
      <p:pic>
        <p:nvPicPr>
          <p:cNvPr id="37892" name="Picture 6" descr="CA9 p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04925"/>
            <a:ext cx="8502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Effect of temperature on rate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32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The higher the temperature, the faster the rate of a reaction. In many reactions, a rise in temperature of 10</a:t>
            </a:r>
            <a:r>
              <a:rPr lang="en-GB" sz="1000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  <a:cs typeface="Arial" pitchFamily="34" charset="0"/>
              </a:rPr>
              <a:t>°C causes the rate of reaction to approximately double.</a:t>
            </a:r>
          </a:p>
        </p:txBody>
      </p:sp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3806825" y="2120900"/>
            <a:ext cx="4956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Why does increased temperature increase the rate of reaction?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3806825" y="3094038"/>
            <a:ext cx="4956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</a:rPr>
              <a:t>At a higher temperature, particles have more energy. This means they move faster and are more likely to collide with other particles.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3806825" y="4797425"/>
            <a:ext cx="469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</a:rPr>
              <a:t>When the particles collide, they do so with more energy, and so the number of successful collisions increases. 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pic>
        <p:nvPicPr>
          <p:cNvPr id="937993" name="Picture 9" descr="car - f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089150"/>
            <a:ext cx="2917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/>
      <p:bldP spid="937989" grpId="0"/>
      <p:bldP spid="9379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Temperature and particle collisions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Temperature and batteries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63563" y="784225"/>
            <a:ext cx="8085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Why are batteries more likely to rundown more quickly in cold weather? </a:t>
            </a:r>
          </a:p>
        </p:txBody>
      </p:sp>
      <p:sp>
        <p:nvSpPr>
          <p:cNvPr id="1017865" name="Text Box 9"/>
          <p:cNvSpPr txBox="1">
            <a:spLocks noChangeArrowheads="1"/>
          </p:cNvSpPr>
          <p:nvPr/>
        </p:nvSpPr>
        <p:spPr bwMode="auto">
          <a:xfrm>
            <a:off x="563563" y="2206625"/>
            <a:ext cx="41179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At low temperatures the reaction that generates the electric current proceeds more slowly than at higher temperatures.</a:t>
            </a:r>
          </a:p>
        </p:txBody>
      </p:sp>
      <p:pic>
        <p:nvPicPr>
          <p:cNvPr id="1017867" name="Picture 11" descr="24717804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35088"/>
            <a:ext cx="36544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68" name="Text Box 12"/>
          <p:cNvSpPr txBox="1">
            <a:spLocks noChangeArrowheads="1"/>
          </p:cNvSpPr>
          <p:nvPr/>
        </p:nvSpPr>
        <p:spPr bwMode="auto">
          <a:xfrm>
            <a:off x="563563" y="4724400"/>
            <a:ext cx="4079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This means batteries are less likely to deliver enough current to meet demand.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5" grpId="0"/>
      <p:bldP spid="1017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does temperature affect rate?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The reaction between sodium thiosulfate and hydrochloric acid produces sulfur.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563563" y="4351338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Sulfur is solid and so it turns the solution cloudy.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995333" name="Text Box 5"/>
          <p:cNvSpPr txBox="1">
            <a:spLocks noChangeArrowheads="1"/>
          </p:cNvSpPr>
          <p:nvPr/>
        </p:nvSpPr>
        <p:spPr bwMode="auto">
          <a:xfrm>
            <a:off x="563563" y="5203825"/>
            <a:ext cx="7145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How can this fact be used to measure the effect of temperature on rate of reaction?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95334" name="AutoShape 6"/>
          <p:cNvSpPr>
            <a:spLocks noChangeArrowheads="1"/>
          </p:cNvSpPr>
          <p:nvPr/>
        </p:nvSpPr>
        <p:spPr bwMode="auto">
          <a:xfrm>
            <a:off x="171450" y="2001838"/>
            <a:ext cx="8839200" cy="195421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900" y="2154238"/>
            <a:ext cx="8834438" cy="703262"/>
            <a:chOff x="124" y="1345"/>
            <a:chExt cx="5565" cy="443"/>
          </a:xfrm>
        </p:grpSpPr>
        <p:sp>
          <p:nvSpPr>
            <p:cNvPr id="40980" name="Text Box 8"/>
            <p:cNvSpPr txBox="1">
              <a:spLocks noChangeArrowheads="1"/>
            </p:cNvSpPr>
            <p:nvPr/>
          </p:nvSpPr>
          <p:spPr bwMode="auto">
            <a:xfrm>
              <a:off x="1199" y="1346"/>
              <a:ext cx="11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hydrochloric</a:t>
              </a:r>
              <a:br>
                <a:rPr lang="en-GB" sz="2000" b="1">
                  <a:solidFill>
                    <a:srgbClr val="000066"/>
                  </a:solidFill>
                </a:rPr>
              </a:br>
              <a:r>
                <a:rPr lang="en-GB" sz="2000" b="1">
                  <a:solidFill>
                    <a:srgbClr val="000066"/>
                  </a:solidFill>
                </a:rPr>
                <a:t>acid</a:t>
              </a:r>
            </a:p>
          </p:txBody>
        </p:sp>
        <p:sp>
          <p:nvSpPr>
            <p:cNvPr id="40981" name="Text Box 9"/>
            <p:cNvSpPr txBox="1">
              <a:spLocks noChangeArrowheads="1"/>
            </p:cNvSpPr>
            <p:nvPr/>
          </p:nvSpPr>
          <p:spPr bwMode="auto">
            <a:xfrm>
              <a:off x="2556" y="1345"/>
              <a:ext cx="7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sodium</a:t>
              </a:r>
              <a:br>
                <a:rPr lang="en-GB" sz="2000" b="1">
                  <a:solidFill>
                    <a:srgbClr val="000066"/>
                  </a:solidFill>
                </a:rPr>
              </a:br>
              <a:r>
                <a:rPr lang="en-GB" sz="2000" b="1">
                  <a:solidFill>
                    <a:srgbClr val="000066"/>
                  </a:solidFill>
                </a:rPr>
                <a:t>chloride</a:t>
              </a:r>
            </a:p>
          </p:txBody>
        </p:sp>
        <p:sp>
          <p:nvSpPr>
            <p:cNvPr id="40982" name="Text Box 10"/>
            <p:cNvSpPr txBox="1">
              <a:spLocks noChangeArrowheads="1"/>
            </p:cNvSpPr>
            <p:nvPr/>
          </p:nvSpPr>
          <p:spPr bwMode="auto">
            <a:xfrm>
              <a:off x="4382" y="1441"/>
              <a:ext cx="5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sulfur</a:t>
              </a:r>
            </a:p>
          </p:txBody>
        </p:sp>
        <p:sp>
          <p:nvSpPr>
            <p:cNvPr id="40983" name="Text Box 11"/>
            <p:cNvSpPr txBox="1">
              <a:spLocks noChangeArrowheads="1"/>
            </p:cNvSpPr>
            <p:nvPr/>
          </p:nvSpPr>
          <p:spPr bwMode="auto">
            <a:xfrm>
              <a:off x="124" y="1346"/>
              <a:ext cx="9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sodium</a:t>
              </a:r>
              <a:br>
                <a:rPr lang="en-GB" sz="2000" b="1">
                  <a:solidFill>
                    <a:srgbClr val="000066"/>
                  </a:solidFill>
                </a:rPr>
              </a:br>
              <a:r>
                <a:rPr lang="en-GB" sz="2000" b="1">
                  <a:solidFill>
                    <a:srgbClr val="000066"/>
                  </a:solidFill>
                </a:rPr>
                <a:t>thiosulfate</a:t>
              </a:r>
            </a:p>
          </p:txBody>
        </p:sp>
        <p:sp>
          <p:nvSpPr>
            <p:cNvPr id="40984" name="Text Box 12"/>
            <p:cNvSpPr txBox="1">
              <a:spLocks noChangeArrowheads="1"/>
            </p:cNvSpPr>
            <p:nvPr/>
          </p:nvSpPr>
          <p:spPr bwMode="auto">
            <a:xfrm>
              <a:off x="978" y="1394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85" name="Text Box 13"/>
            <p:cNvSpPr txBox="1">
              <a:spLocks noChangeArrowheads="1"/>
            </p:cNvSpPr>
            <p:nvPr/>
          </p:nvSpPr>
          <p:spPr bwMode="auto">
            <a:xfrm>
              <a:off x="3280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86" name="Text Box 14"/>
            <p:cNvSpPr txBox="1">
              <a:spLocks noChangeArrowheads="1"/>
            </p:cNvSpPr>
            <p:nvPr/>
          </p:nvSpPr>
          <p:spPr bwMode="auto">
            <a:xfrm>
              <a:off x="2266" y="1422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40987" name="Text Box 15"/>
            <p:cNvSpPr txBox="1">
              <a:spLocks noChangeArrowheads="1"/>
            </p:cNvSpPr>
            <p:nvPr/>
          </p:nvSpPr>
          <p:spPr bwMode="auto">
            <a:xfrm>
              <a:off x="5118" y="1441"/>
              <a:ext cx="5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water</a:t>
              </a:r>
            </a:p>
          </p:txBody>
        </p:sp>
        <p:sp>
          <p:nvSpPr>
            <p:cNvPr id="40988" name="Text Box 16"/>
            <p:cNvSpPr txBox="1">
              <a:spLocks noChangeArrowheads="1"/>
            </p:cNvSpPr>
            <p:nvPr/>
          </p:nvSpPr>
          <p:spPr bwMode="auto">
            <a:xfrm>
              <a:off x="3526" y="1345"/>
              <a:ext cx="7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66"/>
                  </a:solidFill>
                </a:rPr>
                <a:t>sulfur</a:t>
              </a:r>
              <a:br>
                <a:rPr lang="en-GB" sz="2000" b="1">
                  <a:solidFill>
                    <a:srgbClr val="000066"/>
                  </a:solidFill>
                </a:rPr>
              </a:br>
              <a:r>
                <a:rPr lang="en-GB" sz="2000" b="1">
                  <a:solidFill>
                    <a:srgbClr val="000066"/>
                  </a:solidFill>
                </a:rPr>
                <a:t>dioxide</a:t>
              </a:r>
            </a:p>
          </p:txBody>
        </p:sp>
        <p:sp>
          <p:nvSpPr>
            <p:cNvPr id="40989" name="Text Box 17"/>
            <p:cNvSpPr txBox="1">
              <a:spLocks noChangeArrowheads="1"/>
            </p:cNvSpPr>
            <p:nvPr/>
          </p:nvSpPr>
          <p:spPr bwMode="auto">
            <a:xfrm>
              <a:off x="4914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90" name="Text Box 18"/>
            <p:cNvSpPr txBox="1">
              <a:spLocks noChangeArrowheads="1"/>
            </p:cNvSpPr>
            <p:nvPr/>
          </p:nvSpPr>
          <p:spPr bwMode="auto">
            <a:xfrm>
              <a:off x="4152" y="1393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9563" y="3101975"/>
            <a:ext cx="8683625" cy="795338"/>
            <a:chOff x="183" y="1942"/>
            <a:chExt cx="5470" cy="501"/>
          </a:xfrm>
        </p:grpSpPr>
        <p:sp>
          <p:nvSpPr>
            <p:cNvPr id="40969" name="Text Box 20"/>
            <p:cNvSpPr txBox="1">
              <a:spLocks noChangeArrowheads="1"/>
            </p:cNvSpPr>
            <p:nvPr/>
          </p:nvSpPr>
          <p:spPr bwMode="auto">
            <a:xfrm>
              <a:off x="183" y="1943"/>
              <a:ext cx="831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</a:rPr>
                <a:t>Na</a:t>
              </a:r>
              <a:r>
                <a:rPr lang="en-GB" sz="2300" b="1" baseline="-25000">
                  <a:solidFill>
                    <a:srgbClr val="000066"/>
                  </a:solidFill>
                </a:rPr>
                <a:t>2</a:t>
              </a:r>
              <a:r>
                <a:rPr lang="en-GB" sz="2300" b="1">
                  <a:solidFill>
                    <a:srgbClr val="000066"/>
                  </a:solidFill>
                </a:rPr>
                <a:t>S</a:t>
              </a:r>
              <a:r>
                <a:rPr lang="en-GB" sz="2300" b="1" baseline="-25000">
                  <a:solidFill>
                    <a:srgbClr val="000066"/>
                  </a:solidFill>
                </a:rPr>
                <a:t>2</a:t>
              </a:r>
              <a:r>
                <a:rPr lang="en-GB" sz="2300" b="1">
                  <a:solidFill>
                    <a:srgbClr val="000066"/>
                  </a:solidFill>
                </a:rPr>
                <a:t>O</a:t>
              </a:r>
              <a:r>
                <a:rPr lang="en-GB" sz="2300" b="1" baseline="-25000">
                  <a:solidFill>
                    <a:srgbClr val="000066"/>
                  </a:solidFill>
                </a:rPr>
                <a:t>3</a:t>
              </a:r>
              <a:r>
                <a:rPr lang="en-GB" sz="2300" b="1">
                  <a:solidFill>
                    <a:srgbClr val="000066"/>
                  </a:solidFill>
                </a:rPr>
                <a:t/>
              </a:r>
              <a:br>
                <a:rPr lang="en-GB" sz="2300" b="1">
                  <a:solidFill>
                    <a:srgbClr val="000066"/>
                  </a:solidFill>
                </a:rPr>
              </a:br>
              <a:r>
                <a:rPr lang="en-GB" sz="2300">
                  <a:solidFill>
                    <a:srgbClr val="000066"/>
                  </a:solidFill>
                </a:rPr>
                <a:t>(aq)</a:t>
              </a:r>
              <a:endParaRPr lang="en-GB" sz="230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40970" name="Text Box 21"/>
            <p:cNvSpPr txBox="1">
              <a:spLocks noChangeArrowheads="1"/>
            </p:cNvSpPr>
            <p:nvPr/>
          </p:nvSpPr>
          <p:spPr bwMode="auto">
            <a:xfrm>
              <a:off x="1464" y="1943"/>
              <a:ext cx="58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</a:rPr>
                <a:t>2HCl</a:t>
              </a:r>
              <a:br>
                <a:rPr lang="en-GB" sz="2300" b="1">
                  <a:solidFill>
                    <a:srgbClr val="000066"/>
                  </a:solidFill>
                </a:rPr>
              </a:br>
              <a:r>
                <a:rPr lang="en-GB" sz="2300">
                  <a:solidFill>
                    <a:srgbClr val="000066"/>
                  </a:solidFill>
                </a:rPr>
                <a:t>(aq)</a:t>
              </a:r>
              <a:endParaRPr lang="en-GB" sz="230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40971" name="Text Box 22"/>
            <p:cNvSpPr txBox="1">
              <a:spLocks noChangeArrowheads="1"/>
            </p:cNvSpPr>
            <p:nvPr/>
          </p:nvSpPr>
          <p:spPr bwMode="auto">
            <a:xfrm>
              <a:off x="2584" y="1943"/>
              <a:ext cx="69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  <a:t>2NaCl</a:t>
              </a:r>
              <a:b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40972" name="Text Box 23"/>
            <p:cNvSpPr txBox="1">
              <a:spLocks noChangeArrowheads="1"/>
            </p:cNvSpPr>
            <p:nvPr/>
          </p:nvSpPr>
          <p:spPr bwMode="auto">
            <a:xfrm>
              <a:off x="4500" y="1943"/>
              <a:ext cx="34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  <a:t>S</a:t>
              </a: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/>
              </a:r>
              <a:b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>(s)</a:t>
              </a:r>
            </a:p>
          </p:txBody>
        </p:sp>
        <p:sp>
          <p:nvSpPr>
            <p:cNvPr id="40973" name="Text Box 24"/>
            <p:cNvSpPr txBox="1">
              <a:spLocks noChangeArrowheads="1"/>
            </p:cNvSpPr>
            <p:nvPr/>
          </p:nvSpPr>
          <p:spPr bwMode="auto">
            <a:xfrm>
              <a:off x="3280" y="202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74" name="Text Box 25"/>
            <p:cNvSpPr txBox="1">
              <a:spLocks noChangeArrowheads="1"/>
            </p:cNvSpPr>
            <p:nvPr/>
          </p:nvSpPr>
          <p:spPr bwMode="auto">
            <a:xfrm>
              <a:off x="978" y="202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75" name="Text Box 26"/>
            <p:cNvSpPr txBox="1">
              <a:spLocks noChangeArrowheads="1"/>
            </p:cNvSpPr>
            <p:nvPr/>
          </p:nvSpPr>
          <p:spPr bwMode="auto">
            <a:xfrm>
              <a:off x="2266" y="2057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40976" name="Text Box 27"/>
            <p:cNvSpPr txBox="1">
              <a:spLocks noChangeArrowheads="1"/>
            </p:cNvSpPr>
            <p:nvPr/>
          </p:nvSpPr>
          <p:spPr bwMode="auto">
            <a:xfrm>
              <a:off x="3633" y="1942"/>
              <a:ext cx="4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  <a:t>SO</a:t>
              </a:r>
              <a:r>
                <a:rPr lang="en-GB" sz="2300" b="1" baseline="-25000">
                  <a:solidFill>
                    <a:srgbClr val="000066"/>
                  </a:solidFill>
                  <a:sym typeface="Monotype Sorts" pitchFamily="2" charset="2"/>
                </a:rPr>
                <a:t>2</a:t>
              </a: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/>
              </a:r>
              <a:b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>(g)</a:t>
              </a:r>
            </a:p>
          </p:txBody>
        </p:sp>
        <p:sp>
          <p:nvSpPr>
            <p:cNvPr id="40977" name="Text Box 28"/>
            <p:cNvSpPr txBox="1">
              <a:spLocks noChangeArrowheads="1"/>
            </p:cNvSpPr>
            <p:nvPr/>
          </p:nvSpPr>
          <p:spPr bwMode="auto">
            <a:xfrm>
              <a:off x="5153" y="1942"/>
              <a:ext cx="5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  <a:t>H</a:t>
              </a:r>
              <a:r>
                <a:rPr lang="en-GB" sz="2300" b="1" baseline="-25000">
                  <a:solidFill>
                    <a:srgbClr val="000066"/>
                  </a:solidFill>
                  <a:sym typeface="Monotype Sorts" pitchFamily="2" charset="2"/>
                </a:rPr>
                <a:t>2</a:t>
              </a:r>
              <a: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  <a:t>O</a:t>
              </a:r>
              <a:br>
                <a:rPr lang="en-GB" sz="2300" b="1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 sz="2300">
                  <a:solidFill>
                    <a:srgbClr val="000066"/>
                  </a:solidFill>
                  <a:sym typeface="Monotype Sorts" pitchFamily="2" charset="2"/>
                </a:rPr>
                <a:t>(l)</a:t>
              </a:r>
            </a:p>
          </p:txBody>
        </p:sp>
        <p:sp>
          <p:nvSpPr>
            <p:cNvPr id="40978" name="Text Box 29"/>
            <p:cNvSpPr txBox="1">
              <a:spLocks noChangeArrowheads="1"/>
            </p:cNvSpPr>
            <p:nvPr/>
          </p:nvSpPr>
          <p:spPr bwMode="auto">
            <a:xfrm>
              <a:off x="4152" y="2028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0979" name="Text Box 30"/>
            <p:cNvSpPr txBox="1">
              <a:spLocks noChangeArrowheads="1"/>
            </p:cNvSpPr>
            <p:nvPr/>
          </p:nvSpPr>
          <p:spPr bwMode="auto">
            <a:xfrm>
              <a:off x="4914" y="2028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2" grpId="0"/>
      <p:bldP spid="995333" grpId="0"/>
      <p:bldP spid="9953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000" smtClean="0"/>
              <a:t>The effect of temperature on rate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700" smtClean="0"/>
              <a:t>Effect of concentration on rate of reaction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4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The higher the concentration of a dissolved reactant, the faster the rate of a reaction.</a:t>
            </a:r>
          </a:p>
        </p:txBody>
      </p:sp>
      <p:sp>
        <p:nvSpPr>
          <p:cNvPr id="980996" name="Text Box 4"/>
          <p:cNvSpPr txBox="1">
            <a:spLocks noChangeArrowheads="1"/>
          </p:cNvSpPr>
          <p:nvPr/>
        </p:nvSpPr>
        <p:spPr bwMode="auto">
          <a:xfrm>
            <a:off x="563563" y="1719263"/>
            <a:ext cx="794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Why does increased concentration increase the rate of reaction?</a:t>
            </a:r>
          </a:p>
        </p:txBody>
      </p:sp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563563" y="2654300"/>
            <a:ext cx="7942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>
                <a:solidFill>
                  <a:srgbClr val="000066"/>
                </a:solidFill>
              </a:rPr>
              <a:t>At a higher concentration, there are more particles in the same amount of space. This means that the particles are more likely to collide and therefore more likely to react.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73638" y="3948113"/>
            <a:ext cx="3213100" cy="2455862"/>
            <a:chOff x="3133" y="2487"/>
            <a:chExt cx="2024" cy="1547"/>
          </a:xfrm>
        </p:grpSpPr>
        <p:pic>
          <p:nvPicPr>
            <p:cNvPr id="41995" name="Picture 7" descr="high concent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2487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Text Box 8"/>
            <p:cNvSpPr txBox="1">
              <a:spLocks noChangeArrowheads="1"/>
            </p:cNvSpPr>
            <p:nvPr/>
          </p:nvSpPr>
          <p:spPr bwMode="auto">
            <a:xfrm>
              <a:off x="3133" y="3746"/>
              <a:ext cx="2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FF6600"/>
                  </a:solidFill>
                </a:rPr>
                <a:t>higher concentration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60438" y="3946525"/>
            <a:ext cx="3078162" cy="2457450"/>
            <a:chOff x="605" y="2486"/>
            <a:chExt cx="1939" cy="1548"/>
          </a:xfrm>
        </p:grpSpPr>
        <p:pic>
          <p:nvPicPr>
            <p:cNvPr id="41993" name="Picture 6" descr="low concentr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248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9"/>
            <p:cNvSpPr txBox="1">
              <a:spLocks noChangeArrowheads="1"/>
            </p:cNvSpPr>
            <p:nvPr/>
          </p:nvSpPr>
          <p:spPr bwMode="auto">
            <a:xfrm>
              <a:off x="605" y="3746"/>
              <a:ext cx="19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FF6600"/>
                  </a:solidFill>
                </a:rPr>
                <a:t>lower concentration</a:t>
              </a:r>
            </a:p>
          </p:txBody>
        </p:sp>
      </p:grpSp>
      <p:sp>
        <p:nvSpPr>
          <p:cNvPr id="981004" name="AutoShape 12"/>
          <p:cNvSpPr>
            <a:spLocks noChangeArrowheads="1"/>
          </p:cNvSpPr>
          <p:nvPr/>
        </p:nvSpPr>
        <p:spPr bwMode="auto">
          <a:xfrm>
            <a:off x="3962400" y="477361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6" grpId="0"/>
      <p:bldP spid="980997" grpId="0"/>
      <p:bldP spid="981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969" name="Picture 17" descr="30882102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809875"/>
            <a:ext cx="20701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rate of reaction mean?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63563" y="701675"/>
            <a:ext cx="7842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The speed of different chemical reactions varies hugely. Some reactions are very fast and others are very slow.</a:t>
            </a:r>
          </a:p>
        </p:txBody>
      </p:sp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563563" y="2212975"/>
            <a:ext cx="508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What is the rate of these reactions?</a:t>
            </a:r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563563" y="1639888"/>
            <a:ext cx="782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</a:rPr>
              <a:t>The speed of a reaction is called the </a:t>
            </a:r>
            <a:r>
              <a:rPr lang="en-GB" b="1">
                <a:solidFill>
                  <a:srgbClr val="FF6600"/>
                </a:solidFill>
              </a:rPr>
              <a:t>rate</a:t>
            </a:r>
            <a:r>
              <a:rPr lang="en-GB"/>
              <a:t> of the reaction</a:t>
            </a:r>
            <a:r>
              <a:rPr lang="en-GB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021958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800350"/>
            <a:ext cx="21891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1960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00350"/>
            <a:ext cx="2057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225550" y="2806700"/>
            <a:ext cx="1133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200" b="1">
                <a:solidFill>
                  <a:schemeClr val="bg1"/>
                </a:solidFill>
              </a:rPr>
              <a:t>rusting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963988" y="2806700"/>
            <a:ext cx="1087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200" b="1">
                <a:solidFill>
                  <a:schemeClr val="bg1"/>
                </a:solidFill>
              </a:rPr>
              <a:t>baking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540500" y="2806700"/>
            <a:ext cx="1492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200" b="1">
                <a:solidFill>
                  <a:schemeClr val="bg1"/>
                </a:solidFill>
              </a:rPr>
              <a:t>explosion</a:t>
            </a:r>
          </a:p>
        </p:txBody>
      </p:sp>
      <p:sp>
        <p:nvSpPr>
          <p:cNvPr id="1021964" name="Text Box 12"/>
          <p:cNvSpPr txBox="1">
            <a:spLocks noChangeArrowheads="1"/>
          </p:cNvSpPr>
          <p:nvPr/>
        </p:nvSpPr>
        <p:spPr bwMode="auto">
          <a:xfrm>
            <a:off x="1395413" y="5992813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6600"/>
                </a:solidFill>
              </a:rPr>
              <a:t>slow</a:t>
            </a:r>
          </a:p>
        </p:txBody>
      </p:sp>
      <p:sp>
        <p:nvSpPr>
          <p:cNvPr id="1021965" name="Text Box 13"/>
          <p:cNvSpPr txBox="1">
            <a:spLocks noChangeArrowheads="1"/>
          </p:cNvSpPr>
          <p:nvPr/>
        </p:nvSpPr>
        <p:spPr bwMode="auto">
          <a:xfrm>
            <a:off x="4170363" y="5992813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6600"/>
                </a:solidFill>
              </a:rPr>
              <a:t>fast</a:t>
            </a:r>
          </a:p>
        </p:txBody>
      </p:sp>
      <p:sp>
        <p:nvSpPr>
          <p:cNvPr id="1021966" name="Text Box 14"/>
          <p:cNvSpPr txBox="1">
            <a:spLocks noChangeArrowheads="1"/>
          </p:cNvSpPr>
          <p:nvPr/>
        </p:nvSpPr>
        <p:spPr bwMode="auto">
          <a:xfrm>
            <a:off x="6619875" y="599281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6600"/>
                </a:solidFill>
              </a:rPr>
              <a:t>very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2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2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2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6" grpId="0"/>
      <p:bldP spid="1021957" grpId="0"/>
      <p:bldP spid="1021964" grpId="0"/>
      <p:bldP spid="1021965" grpId="0"/>
      <p:bldP spid="10219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Concentration and particle collisions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1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000" smtClean="0"/>
              <a:t>The effect of concentration on rate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Effect of pressure on rate of reaction</a:t>
            </a:r>
          </a:p>
        </p:txBody>
      </p:sp>
      <p:sp>
        <p:nvSpPr>
          <p:cNvPr id="989194" name="AutoShape 10"/>
          <p:cNvSpPr>
            <a:spLocks noChangeArrowheads="1"/>
          </p:cNvSpPr>
          <p:nvPr/>
        </p:nvSpPr>
        <p:spPr bwMode="auto">
          <a:xfrm>
            <a:off x="3962400" y="4789488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89195" name="Text Box 11"/>
          <p:cNvSpPr txBox="1">
            <a:spLocks noChangeArrowheads="1"/>
          </p:cNvSpPr>
          <p:nvPr/>
        </p:nvSpPr>
        <p:spPr bwMode="auto">
          <a:xfrm>
            <a:off x="563563" y="2616200"/>
            <a:ext cx="8580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The gas particles become closer together, increasing the frequency of collisions. </a:t>
            </a:r>
            <a:r>
              <a:rPr lang="en-GB">
                <a:solidFill>
                  <a:srgbClr val="000066"/>
                </a:solidFill>
              </a:rPr>
              <a:t>This means that the particles are more likely to react.</a:t>
            </a:r>
            <a:endParaRPr lang="en-GB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563563" y="784225"/>
            <a:ext cx="793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Why does increasing the pressure of gaseous reactants increase the rate of reaction?</a:t>
            </a:r>
          </a:p>
        </p:txBody>
      </p:sp>
      <p:sp>
        <p:nvSpPr>
          <p:cNvPr id="989200" name="Text Box 16"/>
          <p:cNvSpPr txBox="1">
            <a:spLocks noChangeArrowheads="1"/>
          </p:cNvSpPr>
          <p:nvPr/>
        </p:nvSpPr>
        <p:spPr bwMode="auto">
          <a:xfrm>
            <a:off x="563563" y="1701800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000066"/>
                </a:solidFill>
              </a:rPr>
              <a:t>As the pressure increases, the space in which the gas particles are moving becomes smaller.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87463" y="3960813"/>
            <a:ext cx="2352675" cy="2519362"/>
            <a:chOff x="811" y="2295"/>
            <a:chExt cx="1482" cy="1587"/>
          </a:xfrm>
        </p:grpSpPr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811" y="3594"/>
              <a:ext cx="1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FF6600"/>
                  </a:solidFill>
                </a:rPr>
                <a:t>lower pressure</a:t>
              </a:r>
            </a:p>
          </p:txBody>
        </p:sp>
        <p:pic>
          <p:nvPicPr>
            <p:cNvPr id="43020" name="Picture 17" descr="low press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" y="2295"/>
              <a:ext cx="1252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37175" y="4200525"/>
            <a:ext cx="2487613" cy="2279650"/>
            <a:chOff x="3362" y="2446"/>
            <a:chExt cx="1567" cy="1436"/>
          </a:xfrm>
        </p:grpSpPr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3362" y="3594"/>
              <a:ext cx="1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FF6600"/>
                  </a:solidFill>
                </a:rPr>
                <a:t>higher pressure</a:t>
              </a:r>
            </a:p>
          </p:txBody>
        </p:sp>
        <p:pic>
          <p:nvPicPr>
            <p:cNvPr id="43018" name="Picture 18" descr="high press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2446"/>
              <a:ext cx="95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4" grpId="0" animBg="1"/>
      <p:bldP spid="989195" grpId="0"/>
      <p:bldP spid="9892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Effect of surface area on rate of reaction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73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Any reaction involving a solid can only take place at the surface of the solid.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563563" y="1728788"/>
            <a:ext cx="7929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If the solid is split into several pieces, the surface area increases. What effect will this have on rate of reaction?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563563" y="5473700"/>
            <a:ext cx="794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The smaller the pieces, the larger the surface area. This means more collisions and a greater chance of reaction.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563563" y="4527550"/>
            <a:ext cx="8097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This means that there is an increased area for the reactant particles to collide with.</a:t>
            </a:r>
          </a:p>
        </p:txBody>
      </p:sp>
      <p:sp>
        <p:nvSpPr>
          <p:cNvPr id="942090" name="AutoShape 10"/>
          <p:cNvSpPr>
            <a:spLocks noChangeArrowheads="1"/>
          </p:cNvSpPr>
          <p:nvPr/>
        </p:nvSpPr>
        <p:spPr bwMode="auto">
          <a:xfrm>
            <a:off x="2473325" y="317817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42091" name="AutoShape 11"/>
          <p:cNvSpPr>
            <a:spLocks noChangeArrowheads="1"/>
          </p:cNvSpPr>
          <p:nvPr/>
        </p:nvSpPr>
        <p:spPr bwMode="auto">
          <a:xfrm>
            <a:off x="5318125" y="31797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42105" name="Picture 25" descr="cube -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663825"/>
            <a:ext cx="14811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39738" y="2663825"/>
            <a:ext cx="2573337" cy="1739900"/>
            <a:chOff x="277" y="1678"/>
            <a:chExt cx="1621" cy="1096"/>
          </a:xfrm>
        </p:grpSpPr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277" y="2486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low surface area</a:t>
              </a:r>
            </a:p>
          </p:txBody>
        </p:sp>
        <p:pic>
          <p:nvPicPr>
            <p:cNvPr id="44047" name="Picture 26" descr="c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678"/>
              <a:ext cx="850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95988" y="2663825"/>
            <a:ext cx="2708275" cy="1739900"/>
            <a:chOff x="3777" y="1678"/>
            <a:chExt cx="1706" cy="1096"/>
          </a:xfrm>
        </p:grpSpPr>
        <p:sp>
          <p:nvSpPr>
            <p:cNvPr id="44044" name="Text Box 14"/>
            <p:cNvSpPr txBox="1">
              <a:spLocks noChangeArrowheads="1"/>
            </p:cNvSpPr>
            <p:nvPr/>
          </p:nvSpPr>
          <p:spPr bwMode="auto">
            <a:xfrm>
              <a:off x="3777" y="2486"/>
              <a:ext cx="17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high surface area</a:t>
              </a:r>
            </a:p>
          </p:txBody>
        </p:sp>
        <p:pic>
          <p:nvPicPr>
            <p:cNvPr id="44045" name="Picture 27" descr="cube - fou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678"/>
              <a:ext cx="933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/>
      <p:bldP spid="942086" grpId="0"/>
      <p:bldP spid="942090" grpId="0" animBg="1"/>
      <p:bldP spid="9420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Surface area and particle collisions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7" name="AutoShape 27"/>
          <p:cNvSpPr>
            <a:spLocks noChangeArrowheads="1"/>
          </p:cNvSpPr>
          <p:nvPr/>
        </p:nvSpPr>
        <p:spPr bwMode="auto">
          <a:xfrm>
            <a:off x="307975" y="1944688"/>
            <a:ext cx="8543925" cy="19351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Reaction between a carbonate and acid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63563" y="784225"/>
            <a:ext cx="822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Marble chips are made of calcium carbonate. They react with hydrochloric acid to produce carbon dioxide.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13766" name="Text Box 6"/>
          <p:cNvSpPr txBox="1">
            <a:spLocks noChangeArrowheads="1"/>
          </p:cNvSpPr>
          <p:nvPr/>
        </p:nvSpPr>
        <p:spPr bwMode="auto">
          <a:xfrm>
            <a:off x="563563" y="4314825"/>
            <a:ext cx="8385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The effect of increasing surface area on the rate of reaction can be measured by comparing how quickly the mass of the reactants decreases using marble chips of different sizes.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6875" y="2011363"/>
            <a:ext cx="8337550" cy="763587"/>
            <a:chOff x="250" y="1267"/>
            <a:chExt cx="5252" cy="481"/>
          </a:xfrm>
        </p:grpSpPr>
        <p:sp>
          <p:nvSpPr>
            <p:cNvPr id="45073" name="Text Box 8"/>
            <p:cNvSpPr txBox="1">
              <a:spLocks noChangeArrowheads="1"/>
            </p:cNvSpPr>
            <p:nvPr/>
          </p:nvSpPr>
          <p:spPr bwMode="auto">
            <a:xfrm>
              <a:off x="1408" y="1268"/>
              <a:ext cx="12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200" b="1">
                  <a:solidFill>
                    <a:srgbClr val="000066"/>
                  </a:solidFill>
                </a:rPr>
                <a:t>hydrochloric</a:t>
              </a:r>
              <a:br>
                <a:rPr lang="en-GB" sz="2200" b="1">
                  <a:solidFill>
                    <a:srgbClr val="000066"/>
                  </a:solidFill>
                </a:rPr>
              </a:br>
              <a:r>
                <a:rPr lang="en-GB" sz="2200" b="1">
                  <a:solidFill>
                    <a:srgbClr val="000066"/>
                  </a:solidFill>
                </a:rPr>
                <a:t>acid</a:t>
              </a:r>
            </a:p>
          </p:txBody>
        </p:sp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2972" y="1267"/>
              <a:ext cx="81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200" b="1">
                  <a:solidFill>
                    <a:srgbClr val="000066"/>
                  </a:solidFill>
                </a:rPr>
                <a:t>calcium</a:t>
              </a:r>
              <a:br>
                <a:rPr lang="en-GB" sz="2200" b="1">
                  <a:solidFill>
                    <a:srgbClr val="000066"/>
                  </a:solidFill>
                </a:rPr>
              </a:br>
              <a:r>
                <a:rPr lang="en-GB" sz="2200" b="1">
                  <a:solidFill>
                    <a:srgbClr val="000066"/>
                  </a:solidFill>
                </a:rPr>
                <a:t>chloride</a:t>
              </a:r>
            </a:p>
          </p:txBody>
        </p:sp>
        <p:sp>
          <p:nvSpPr>
            <p:cNvPr id="45075" name="Text Box 10"/>
            <p:cNvSpPr txBox="1">
              <a:spLocks noChangeArrowheads="1"/>
            </p:cNvSpPr>
            <p:nvPr/>
          </p:nvSpPr>
          <p:spPr bwMode="auto">
            <a:xfrm>
              <a:off x="250" y="1268"/>
              <a:ext cx="1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200" b="1">
                  <a:solidFill>
                    <a:srgbClr val="000066"/>
                  </a:solidFill>
                </a:rPr>
                <a:t>calcium</a:t>
              </a:r>
              <a:br>
                <a:rPr lang="en-GB" sz="2200" b="1">
                  <a:solidFill>
                    <a:srgbClr val="000066"/>
                  </a:solidFill>
                </a:rPr>
              </a:br>
              <a:r>
                <a:rPr lang="en-GB" sz="2200" b="1">
                  <a:solidFill>
                    <a:srgbClr val="000066"/>
                  </a:solidFill>
                </a:rPr>
                <a:t>carbonate</a:t>
              </a:r>
            </a:p>
          </p:txBody>
        </p:sp>
        <p:sp>
          <p:nvSpPr>
            <p:cNvPr id="45076" name="Text Box 11"/>
            <p:cNvSpPr txBox="1">
              <a:spLocks noChangeArrowheads="1"/>
            </p:cNvSpPr>
            <p:nvPr/>
          </p:nvSpPr>
          <p:spPr bwMode="auto">
            <a:xfrm>
              <a:off x="1173" y="1335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77" name="Text Box 12"/>
            <p:cNvSpPr txBox="1">
              <a:spLocks noChangeArrowheads="1"/>
            </p:cNvSpPr>
            <p:nvPr/>
          </p:nvSpPr>
          <p:spPr bwMode="auto">
            <a:xfrm>
              <a:off x="3727" y="1335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78" name="Text Box 13"/>
            <p:cNvSpPr txBox="1">
              <a:spLocks noChangeArrowheads="1"/>
            </p:cNvSpPr>
            <p:nvPr/>
          </p:nvSpPr>
          <p:spPr bwMode="auto">
            <a:xfrm>
              <a:off x="2564" y="1364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45079" name="Text Box 14"/>
            <p:cNvSpPr txBox="1">
              <a:spLocks noChangeArrowheads="1"/>
            </p:cNvSpPr>
            <p:nvPr/>
          </p:nvSpPr>
          <p:spPr bwMode="auto">
            <a:xfrm>
              <a:off x="3976" y="1373"/>
              <a:ext cx="58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200" b="1">
                  <a:solidFill>
                    <a:srgbClr val="000066"/>
                  </a:solidFill>
                </a:rPr>
                <a:t>water</a:t>
              </a:r>
            </a:p>
          </p:txBody>
        </p:sp>
        <p:sp>
          <p:nvSpPr>
            <p:cNvPr id="45080" name="Text Box 15"/>
            <p:cNvSpPr txBox="1">
              <a:spLocks noChangeArrowheads="1"/>
            </p:cNvSpPr>
            <p:nvPr/>
          </p:nvSpPr>
          <p:spPr bwMode="auto">
            <a:xfrm>
              <a:off x="4529" y="1335"/>
              <a:ext cx="28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81" name="Text Box 16"/>
            <p:cNvSpPr txBox="1">
              <a:spLocks noChangeArrowheads="1"/>
            </p:cNvSpPr>
            <p:nvPr/>
          </p:nvSpPr>
          <p:spPr bwMode="auto">
            <a:xfrm>
              <a:off x="4756" y="1267"/>
              <a:ext cx="74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200" b="1">
                  <a:solidFill>
                    <a:srgbClr val="000066"/>
                  </a:solidFill>
                </a:rPr>
                <a:t>carbon</a:t>
              </a:r>
              <a:br>
                <a:rPr lang="en-GB" sz="2200" b="1">
                  <a:solidFill>
                    <a:srgbClr val="000066"/>
                  </a:solidFill>
                </a:rPr>
              </a:br>
              <a:r>
                <a:rPr lang="en-GB" sz="2200" b="1">
                  <a:solidFill>
                    <a:srgbClr val="000066"/>
                  </a:solidFill>
                </a:rPr>
                <a:t>dioxide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88963" y="2913063"/>
            <a:ext cx="7950200" cy="822325"/>
            <a:chOff x="371" y="1835"/>
            <a:chExt cx="5008" cy="518"/>
          </a:xfrm>
        </p:grpSpPr>
        <p:sp>
          <p:nvSpPr>
            <p:cNvPr id="45064" name="Text Box 18"/>
            <p:cNvSpPr txBox="1">
              <a:spLocks noChangeArrowheads="1"/>
            </p:cNvSpPr>
            <p:nvPr/>
          </p:nvSpPr>
          <p:spPr bwMode="auto">
            <a:xfrm>
              <a:off x="371" y="1835"/>
              <a:ext cx="75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C</a:t>
              </a:r>
              <a:r>
                <a:rPr lang="en-GB" b="1"/>
                <a:t>aCO</a:t>
              </a:r>
              <a:r>
                <a:rPr lang="en-GB" b="1" baseline="-25000"/>
                <a:t>3</a:t>
              </a:r>
              <a:r>
                <a:rPr lang="en-GB" b="1">
                  <a:solidFill>
                    <a:srgbClr val="6600FF"/>
                  </a:solidFill>
                </a:rPr>
                <a:t> </a:t>
              </a:r>
              <a:r>
                <a:rPr lang="en-GB">
                  <a:solidFill>
                    <a:srgbClr val="000066"/>
                  </a:solidFill>
                </a:rPr>
                <a:t>(aq)</a:t>
              </a:r>
              <a:endParaRPr lang="en-GB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45065" name="Text Box 19"/>
            <p:cNvSpPr txBox="1">
              <a:spLocks noChangeArrowheads="1"/>
            </p:cNvSpPr>
            <p:nvPr/>
          </p:nvSpPr>
          <p:spPr bwMode="auto">
            <a:xfrm>
              <a:off x="1627" y="1835"/>
              <a:ext cx="77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/>
                <a:t>2HCl</a:t>
              </a:r>
            </a:p>
            <a:p>
              <a:pPr algn="ctr">
                <a:spcBef>
                  <a:spcPct val="0"/>
                </a:spcBef>
              </a:pPr>
              <a:r>
                <a:rPr lang="en-GB">
                  <a:solidFill>
                    <a:srgbClr val="000066"/>
                  </a:solidFill>
                </a:rPr>
                <a:t>(aq)</a:t>
              </a:r>
              <a:endParaRPr lang="en-GB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45066" name="Text Box 20"/>
            <p:cNvSpPr txBox="1">
              <a:spLocks noChangeArrowheads="1"/>
            </p:cNvSpPr>
            <p:nvPr/>
          </p:nvSpPr>
          <p:spPr bwMode="auto">
            <a:xfrm>
              <a:off x="2892" y="1835"/>
              <a:ext cx="97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  <a:sym typeface="Monotype Sorts" pitchFamily="2" charset="2"/>
                </a:rPr>
                <a:t>CaCl</a:t>
              </a:r>
              <a:r>
                <a:rPr lang="en-GB" b="1" baseline="-25000">
                  <a:solidFill>
                    <a:srgbClr val="000066"/>
                  </a:solidFill>
                  <a:sym typeface="Monotype Sorts" pitchFamily="2" charset="2"/>
                </a:rPr>
                <a:t>2</a:t>
              </a:r>
              <a:br>
                <a:rPr lang="en-GB" b="1" baseline="-25000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727" y="1920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1173" y="1920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69" name="Text Box 23"/>
            <p:cNvSpPr txBox="1">
              <a:spLocks noChangeArrowheads="1"/>
            </p:cNvSpPr>
            <p:nvPr/>
          </p:nvSpPr>
          <p:spPr bwMode="auto">
            <a:xfrm>
              <a:off x="2564" y="1949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45070" name="Text Box 24"/>
            <p:cNvSpPr txBox="1">
              <a:spLocks noChangeArrowheads="1"/>
            </p:cNvSpPr>
            <p:nvPr/>
          </p:nvSpPr>
          <p:spPr bwMode="auto">
            <a:xfrm>
              <a:off x="4020" y="1835"/>
              <a:ext cx="5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ym typeface="Monotype Sorts" pitchFamily="2" charset="2"/>
                </a:rPr>
                <a:t>H</a:t>
              </a:r>
              <a:r>
                <a:rPr lang="en-GB" b="1" baseline="-25000">
                  <a:sym typeface="Monotype Sorts" pitchFamily="2" charset="2"/>
                </a:rPr>
                <a:t>2</a:t>
              </a:r>
              <a:r>
                <a:rPr lang="en-GB" b="1">
                  <a:sym typeface="Monotype Sorts" pitchFamily="2" charset="2"/>
                </a:rPr>
                <a:t>O</a:t>
              </a: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/>
              </a:r>
              <a:br>
                <a:rPr lang="en-GB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45071" name="Text Box 25"/>
            <p:cNvSpPr txBox="1">
              <a:spLocks noChangeArrowheads="1"/>
            </p:cNvSpPr>
            <p:nvPr/>
          </p:nvSpPr>
          <p:spPr bwMode="auto">
            <a:xfrm>
              <a:off x="4529" y="1920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45072" name="Text Box 26"/>
            <p:cNvSpPr txBox="1">
              <a:spLocks noChangeArrowheads="1"/>
            </p:cNvSpPr>
            <p:nvPr/>
          </p:nvSpPr>
          <p:spPr bwMode="auto">
            <a:xfrm>
              <a:off x="4879" y="1835"/>
              <a:ext cx="5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ym typeface="Monotype Sorts" pitchFamily="2" charset="2"/>
                </a:rPr>
                <a:t>CO</a:t>
              </a:r>
              <a:r>
                <a:rPr lang="en-GB" b="1" baseline="-25000">
                  <a:sym typeface="Monotype Sorts" pitchFamily="2" charset="2"/>
                </a:rPr>
                <a:t>2</a:t>
              </a: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/>
              </a:r>
              <a:br>
                <a:rPr lang="en-GB">
                  <a:solidFill>
                    <a:srgbClr val="000066"/>
                  </a:solidFill>
                  <a:sym typeface="Monotype Sorts" pitchFamily="2" charset="2"/>
                </a:rPr>
              </a:b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(g)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7" grpId="0" animBg="1"/>
      <p:bldP spid="10137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000" smtClean="0"/>
              <a:t>The effect of surface area on rate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8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46075" y="2782888"/>
            <a:ext cx="7321550" cy="3694112"/>
            <a:chOff x="218" y="1753"/>
            <a:chExt cx="4612" cy="2327"/>
          </a:xfrm>
        </p:grpSpPr>
        <p:pic>
          <p:nvPicPr>
            <p:cNvPr id="46093" name="Picture 29" descr="activation ener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1753"/>
              <a:ext cx="4315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 Box 30"/>
            <p:cNvSpPr txBox="1">
              <a:spLocks noChangeArrowheads="1"/>
            </p:cNvSpPr>
            <p:nvPr/>
          </p:nvSpPr>
          <p:spPr bwMode="auto">
            <a:xfrm>
              <a:off x="1999" y="3792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chemeClr val="tx1"/>
                  </a:solidFill>
                </a:rPr>
                <a:t>reaction (time)</a:t>
              </a:r>
            </a:p>
          </p:txBody>
        </p:sp>
        <p:sp>
          <p:nvSpPr>
            <p:cNvPr id="46095" name="Text Box 31"/>
            <p:cNvSpPr txBox="1">
              <a:spLocks noChangeArrowheads="1"/>
            </p:cNvSpPr>
            <p:nvPr/>
          </p:nvSpPr>
          <p:spPr bwMode="auto">
            <a:xfrm rot="-5400000">
              <a:off x="-209" y="2603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chemeClr val="tx1"/>
                  </a:solidFill>
                </a:rPr>
                <a:t>energy (kJ)</a:t>
              </a:r>
            </a:p>
          </p:txBody>
        </p:sp>
      </p:grpSp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catalysts?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563563" y="784225"/>
            <a:ext cx="8177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Catalysts are substances that change the rate of a reaction without being used up in the reaction.</a:t>
            </a:r>
          </a:p>
        </p:txBody>
      </p:sp>
      <p:sp>
        <p:nvSpPr>
          <p:cNvPr id="999440" name="Text Box 16"/>
          <p:cNvSpPr txBox="1">
            <a:spLocks noChangeArrowheads="1"/>
          </p:cNvSpPr>
          <p:nvPr/>
        </p:nvSpPr>
        <p:spPr bwMode="auto">
          <a:xfrm>
            <a:off x="563563" y="1693863"/>
            <a:ext cx="748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Catalysts never produce more product – they just produce the same amount more quickly.</a:t>
            </a:r>
          </a:p>
        </p:txBody>
      </p:sp>
      <p:sp>
        <p:nvSpPr>
          <p:cNvPr id="999444" name="Text Box 20"/>
          <p:cNvSpPr txBox="1">
            <a:spLocks noChangeArrowheads="1"/>
          </p:cNvSpPr>
          <p:nvPr/>
        </p:nvSpPr>
        <p:spPr bwMode="auto">
          <a:xfrm>
            <a:off x="5046663" y="2938463"/>
            <a:ext cx="3894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Different catalysts work in different ways, but most lower the reaction’s activation energy (E</a:t>
            </a:r>
            <a:r>
              <a:rPr lang="en-GB" baseline="-25000"/>
              <a:t>a</a:t>
            </a:r>
            <a:r>
              <a:rPr lang="en-GB"/>
              <a:t>).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541463" y="3832225"/>
            <a:ext cx="2251075" cy="1776413"/>
            <a:chOff x="971" y="2414"/>
            <a:chExt cx="1418" cy="1119"/>
          </a:xfrm>
        </p:grpSpPr>
        <p:sp>
          <p:nvSpPr>
            <p:cNvPr id="46091" name="Text Box 33"/>
            <p:cNvSpPr txBox="1">
              <a:spLocks noChangeArrowheads="1"/>
            </p:cNvSpPr>
            <p:nvPr/>
          </p:nvSpPr>
          <p:spPr bwMode="auto">
            <a:xfrm>
              <a:off x="971" y="3015"/>
              <a:ext cx="8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10BC45"/>
                  </a:solidFill>
                </a:rPr>
                <a:t>E</a:t>
              </a:r>
              <a:r>
                <a:rPr lang="en-GB" b="1" baseline="-25000">
                  <a:solidFill>
                    <a:srgbClr val="10BC45"/>
                  </a:solidFill>
                </a:rPr>
                <a:t>a</a:t>
              </a:r>
              <a:r>
                <a:rPr lang="en-GB" b="1">
                  <a:solidFill>
                    <a:srgbClr val="10BC45"/>
                  </a:solidFill>
                </a:rPr>
                <a:t> with</a:t>
              </a:r>
              <a:br>
                <a:rPr lang="en-GB" b="1">
                  <a:solidFill>
                    <a:srgbClr val="10BC45"/>
                  </a:solidFill>
                </a:rPr>
              </a:br>
              <a:r>
                <a:rPr lang="en-GB" b="1">
                  <a:solidFill>
                    <a:srgbClr val="10BC45"/>
                  </a:solidFill>
                </a:rPr>
                <a:t>catalyst</a:t>
              </a:r>
            </a:p>
          </p:txBody>
        </p:sp>
        <p:sp>
          <p:nvSpPr>
            <p:cNvPr id="46092" name="Line 34"/>
            <p:cNvSpPr>
              <a:spLocks noChangeShapeType="1"/>
            </p:cNvSpPr>
            <p:nvPr/>
          </p:nvSpPr>
          <p:spPr bwMode="auto">
            <a:xfrm flipV="1">
              <a:off x="1845" y="2414"/>
              <a:ext cx="544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09663" y="2752725"/>
            <a:ext cx="2632075" cy="822325"/>
            <a:chOff x="699" y="1734"/>
            <a:chExt cx="1658" cy="518"/>
          </a:xfrm>
        </p:grpSpPr>
        <p:sp>
          <p:nvSpPr>
            <p:cNvPr id="46089" name="Text Box 36"/>
            <p:cNvSpPr txBox="1">
              <a:spLocks noChangeArrowheads="1"/>
            </p:cNvSpPr>
            <p:nvPr/>
          </p:nvSpPr>
          <p:spPr bwMode="auto">
            <a:xfrm>
              <a:off x="699" y="1734"/>
              <a:ext cx="104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10BC45"/>
                  </a:solidFill>
                </a:rPr>
                <a:t>E</a:t>
              </a:r>
              <a:r>
                <a:rPr lang="en-GB" b="1" baseline="-25000">
                  <a:solidFill>
                    <a:srgbClr val="10BC45"/>
                  </a:solidFill>
                </a:rPr>
                <a:t>a</a:t>
              </a:r>
              <a:r>
                <a:rPr lang="en-GB" b="1">
                  <a:solidFill>
                    <a:srgbClr val="10BC45"/>
                  </a:solidFill>
                </a:rPr>
                <a:t> without</a:t>
              </a:r>
              <a:br>
                <a:rPr lang="en-GB" b="1">
                  <a:solidFill>
                    <a:srgbClr val="10BC45"/>
                  </a:solidFill>
                </a:rPr>
              </a:br>
              <a:r>
                <a:rPr lang="en-GB" b="1">
                  <a:solidFill>
                    <a:srgbClr val="10BC45"/>
                  </a:solidFill>
                </a:rPr>
                <a:t>catalyst</a:t>
              </a:r>
            </a:p>
          </p:txBody>
        </p:sp>
        <p:sp>
          <p:nvSpPr>
            <p:cNvPr id="46090" name="Line 37"/>
            <p:cNvSpPr>
              <a:spLocks noChangeShapeType="1"/>
            </p:cNvSpPr>
            <p:nvPr/>
          </p:nvSpPr>
          <p:spPr bwMode="auto">
            <a:xfrm flipV="1">
              <a:off x="1753" y="1790"/>
              <a:ext cx="60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40" grpId="0"/>
      <p:bldP spid="9994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90" name="Picture 18" descr="23310941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740150"/>
            <a:ext cx="3994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Everyday catalysts</a:t>
            </a:r>
          </a:p>
        </p:txBody>
      </p:sp>
      <p:sp>
        <p:nvSpPr>
          <p:cNvPr id="1001483" name="Text Box 11"/>
          <p:cNvSpPr txBox="1">
            <a:spLocks noChangeArrowheads="1"/>
          </p:cNvSpPr>
          <p:nvPr/>
        </p:nvSpPr>
        <p:spPr bwMode="auto">
          <a:xfrm>
            <a:off x="563563" y="1825625"/>
            <a:ext cx="7297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 b="1">
                <a:solidFill>
                  <a:srgbClr val="FF6600"/>
                </a:solidFill>
              </a:rPr>
              <a:t>Nickel</a:t>
            </a:r>
            <a:r>
              <a:rPr lang="en-GB">
                <a:solidFill>
                  <a:srgbClr val="000066"/>
                </a:solidFill>
              </a:rPr>
              <a:t> is a catalyst in the production of margarine (hydrogenation of vegetable oils).</a:t>
            </a:r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563563" y="784225"/>
            <a:ext cx="7942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Many catalysts are transition metals or their compounds. For example: 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001488" name="Text Box 16"/>
          <p:cNvSpPr txBox="1">
            <a:spLocks noChangeArrowheads="1"/>
          </p:cNvSpPr>
          <p:nvPr/>
        </p:nvSpPr>
        <p:spPr bwMode="auto">
          <a:xfrm>
            <a:off x="563563" y="3908425"/>
            <a:ext cx="4448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 b="1">
                <a:solidFill>
                  <a:srgbClr val="FF6600"/>
                </a:solidFill>
              </a:rPr>
              <a:t>Platinum</a:t>
            </a:r>
            <a:r>
              <a:rPr lang="en-GB">
                <a:solidFill>
                  <a:srgbClr val="000066"/>
                </a:solidFill>
              </a:rPr>
              <a:t> is a catalyst in the catalytic converters of car exhausts. It catalyzes the conversion of carbon monoxide and nitrogen oxide into the less polluting carbon dioxide and nitrogen.</a:t>
            </a:r>
            <a:endParaRPr lang="en-GB"/>
          </a:p>
        </p:txBody>
      </p:sp>
      <p:sp>
        <p:nvSpPr>
          <p:cNvPr id="1001489" name="Text Box 17"/>
          <p:cNvSpPr txBox="1">
            <a:spLocks noChangeArrowheads="1"/>
          </p:cNvSpPr>
          <p:nvPr/>
        </p:nvSpPr>
        <p:spPr bwMode="auto">
          <a:xfrm>
            <a:off x="563563" y="2867025"/>
            <a:ext cx="7496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 b="1">
                <a:solidFill>
                  <a:srgbClr val="FF6600"/>
                </a:solidFill>
              </a:rPr>
              <a:t>Iron</a:t>
            </a:r>
            <a:r>
              <a:rPr lang="en-GB">
                <a:solidFill>
                  <a:srgbClr val="000066"/>
                </a:solidFill>
              </a:rPr>
              <a:t> is a catalyst in the production of ammonia from nitrogen and hydrogen (the Haber process).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0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3" grpId="0"/>
      <p:bldP spid="1001488" grpId="0"/>
      <p:bldP spid="10014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Catalysts in industry</a:t>
            </a: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563563" y="5260975"/>
            <a:ext cx="793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Catalysts are also essential for living cells. Biological catalysts are special types of protein called </a:t>
            </a:r>
            <a:r>
              <a:rPr lang="en-GB" b="1">
                <a:solidFill>
                  <a:srgbClr val="FF6600"/>
                </a:solidFill>
              </a:rPr>
              <a:t>enzymes</a:t>
            </a:r>
            <a:r>
              <a:rPr lang="en-GB">
                <a:solidFill>
                  <a:srgbClr val="000066"/>
                </a:solidFill>
              </a:rPr>
              <a:t>.</a:t>
            </a:r>
            <a:endParaRPr lang="en-US">
              <a:solidFill>
                <a:srgbClr val="000066"/>
              </a:solidFill>
              <a:cs typeface="Arial" pitchFamily="34" charset="0"/>
            </a:endParaRPr>
          </a:p>
        </p:txBody>
      </p:sp>
      <p:pic>
        <p:nvPicPr>
          <p:cNvPr id="1019909" name="Picture 5" descr="liqui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162300"/>
            <a:ext cx="24018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9910" name="Picture 6" descr="liqui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363663"/>
            <a:ext cx="1979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563563" y="784225"/>
            <a:ext cx="637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</a:pPr>
            <a:r>
              <a:rPr lang="en-GB">
                <a:solidFill>
                  <a:srgbClr val="000066"/>
                </a:solidFill>
              </a:rPr>
              <a:t>Why are catalysts so important for industry?</a:t>
            </a:r>
          </a:p>
        </p:txBody>
      </p:sp>
      <p:sp>
        <p:nvSpPr>
          <p:cNvPr id="1019914" name="Text Box 10"/>
          <p:cNvSpPr txBox="1">
            <a:spLocks noChangeArrowheads="1"/>
          </p:cNvSpPr>
          <p:nvPr/>
        </p:nvSpPr>
        <p:spPr bwMode="auto">
          <a:xfrm>
            <a:off x="563563" y="1911350"/>
            <a:ext cx="494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Products can be made more quickly, saving time and money.</a:t>
            </a:r>
          </a:p>
        </p:txBody>
      </p:sp>
      <p:sp>
        <p:nvSpPr>
          <p:cNvPr id="1019917" name="Text Box 13"/>
          <p:cNvSpPr txBox="1">
            <a:spLocks noChangeArrowheads="1"/>
          </p:cNvSpPr>
          <p:nvPr/>
        </p:nvSpPr>
        <p:spPr bwMode="auto">
          <a:xfrm>
            <a:off x="669925" y="3403600"/>
            <a:ext cx="4892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Catalysts reduce the need for high temperatures, saving fuel and reducing pollution.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1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8" grpId="0"/>
      <p:bldP spid="1019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Rates of reaction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4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Why are some reactions faster than others?</a:t>
            </a:r>
          </a:p>
        </p:txBody>
      </p:sp>
      <p:pic>
        <p:nvPicPr>
          <p:cNvPr id="30724" name="Picture 5" descr="CA9 Pat Cartoon (Ca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301750"/>
            <a:ext cx="76549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Glossary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00025" y="833438"/>
            <a:ext cx="87534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activation energy –</a:t>
            </a:r>
            <a:r>
              <a:rPr lang="en-GB">
                <a:solidFill>
                  <a:srgbClr val="000066"/>
                </a:solidFill>
              </a:rPr>
              <a:t> The amount of energy needed to start a reaction.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catalyst –</a:t>
            </a:r>
            <a:r>
              <a:rPr lang="en-GB">
                <a:solidFill>
                  <a:srgbClr val="000066"/>
                </a:solidFill>
              </a:rPr>
              <a:t> A substance that increases the rate of a chemical reaction without being used up.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concentration –</a:t>
            </a:r>
            <a:r>
              <a:rPr lang="en-GB">
                <a:solidFill>
                  <a:srgbClr val="000066"/>
                </a:solidFill>
              </a:rPr>
              <a:t> T</a:t>
            </a:r>
            <a:r>
              <a:rPr lang="en-GB"/>
              <a:t>he number of molecules of a substance in a given volume.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enzyme –</a:t>
            </a:r>
            <a:r>
              <a:rPr lang="en-GB">
                <a:solidFill>
                  <a:srgbClr val="000066"/>
                </a:solidFill>
              </a:rPr>
              <a:t> A biological catalyst.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rate of reaction –</a:t>
            </a:r>
            <a:r>
              <a:rPr lang="en-GB">
                <a:solidFill>
                  <a:srgbClr val="000066"/>
                </a:solidFill>
              </a:rPr>
              <a:t> The change in the concentration over a certain period of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Reactions, particles and collisions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563563" y="784225"/>
            <a:ext cx="771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Reactions take place when particles collide with a certain amount of energy.</a:t>
            </a:r>
          </a:p>
        </p:txBody>
      </p:sp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563563" y="1766888"/>
            <a:ext cx="7942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/>
              <a:t>The minimum amount of energy needed for the particles to react is called the </a:t>
            </a:r>
            <a:r>
              <a:rPr lang="en-GB" b="1">
                <a:solidFill>
                  <a:srgbClr val="FF6600"/>
                </a:solidFill>
              </a:rPr>
              <a:t>activation energy</a:t>
            </a:r>
            <a:r>
              <a:rPr lang="en-GB">
                <a:solidFill>
                  <a:srgbClr val="000066"/>
                </a:solidFill>
              </a:rPr>
              <a:t>, and is different for each reaction.</a:t>
            </a:r>
            <a:endParaRPr lang="en-GB"/>
          </a:p>
        </p:txBody>
      </p:sp>
      <p:sp>
        <p:nvSpPr>
          <p:cNvPr id="962571" name="Text Box 11"/>
          <p:cNvSpPr txBox="1">
            <a:spLocks noChangeArrowheads="1"/>
          </p:cNvSpPr>
          <p:nvPr/>
        </p:nvSpPr>
        <p:spPr bwMode="auto">
          <a:xfrm>
            <a:off x="563563" y="3116263"/>
            <a:ext cx="650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The rate of a reaction depends on two things: </a:t>
            </a:r>
          </a:p>
        </p:txBody>
      </p:sp>
      <p:sp>
        <p:nvSpPr>
          <p:cNvPr id="962572" name="Text Box 12"/>
          <p:cNvSpPr txBox="1">
            <a:spLocks noChangeArrowheads="1"/>
          </p:cNvSpPr>
          <p:nvPr/>
        </p:nvSpPr>
        <p:spPr bwMode="auto">
          <a:xfrm>
            <a:off x="563563" y="3733800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000066"/>
                </a:solidFill>
              </a:rPr>
              <a:t>frequency</a:t>
            </a:r>
            <a:r>
              <a:rPr lang="en-GB">
                <a:solidFill>
                  <a:srgbClr val="000066"/>
                </a:solidFill>
              </a:rPr>
              <a:t> of collisions between particles</a:t>
            </a:r>
          </a:p>
        </p:txBody>
      </p:sp>
      <p:sp>
        <p:nvSpPr>
          <p:cNvPr id="962573" name="Text Box 13"/>
          <p:cNvSpPr txBox="1">
            <a:spLocks noChangeArrowheads="1"/>
          </p:cNvSpPr>
          <p:nvPr/>
        </p:nvSpPr>
        <p:spPr bwMode="auto">
          <a:xfrm>
            <a:off x="563563" y="4352925"/>
            <a:ext cx="674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000066"/>
                </a:solidFill>
              </a:rPr>
              <a:t>energy</a:t>
            </a:r>
            <a:r>
              <a:rPr lang="en-GB">
                <a:solidFill>
                  <a:srgbClr val="000066"/>
                </a:solidFill>
              </a:rPr>
              <a:t> with which particles collide.</a:t>
            </a:r>
          </a:p>
        </p:txBody>
      </p:sp>
      <p:sp>
        <p:nvSpPr>
          <p:cNvPr id="962574" name="Text Box 14"/>
          <p:cNvSpPr txBox="1">
            <a:spLocks noChangeArrowheads="1"/>
          </p:cNvSpPr>
          <p:nvPr/>
        </p:nvSpPr>
        <p:spPr bwMode="auto">
          <a:xfrm>
            <a:off x="563563" y="4972050"/>
            <a:ext cx="7942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If particles collide with less energy than the activation energy, they will not react. The particles will just bounce off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0" grpId="0"/>
      <p:bldP spid="962571" grpId="0"/>
      <p:bldP spid="962572" grpId="0"/>
      <p:bldP spid="962573" grpId="0"/>
      <p:bldP spid="9625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Changing the rate of reactions</a:t>
            </a:r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563563" y="2481263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increased </a:t>
            </a:r>
            <a:r>
              <a:rPr lang="en-GB" b="1">
                <a:solidFill>
                  <a:srgbClr val="FF6600"/>
                </a:solidFill>
              </a:rPr>
              <a:t>temperature</a:t>
            </a:r>
            <a:endParaRPr lang="en-GB"/>
          </a:p>
        </p:txBody>
      </p:sp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563563" y="3189288"/>
            <a:ext cx="5294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increased </a:t>
            </a:r>
            <a:r>
              <a:rPr lang="en-GB" b="1">
                <a:solidFill>
                  <a:srgbClr val="FF6600"/>
                </a:solidFill>
              </a:rPr>
              <a:t>concentration</a:t>
            </a:r>
            <a:r>
              <a:rPr lang="en-GB"/>
              <a:t> of dissolved reactants, and increased </a:t>
            </a:r>
            <a:r>
              <a:rPr lang="en-GB" b="1">
                <a:solidFill>
                  <a:srgbClr val="FF6600"/>
                </a:solidFill>
              </a:rPr>
              <a:t>pressure</a:t>
            </a:r>
            <a:r>
              <a:rPr lang="en-GB"/>
              <a:t> of gaseous reactants</a:t>
            </a:r>
          </a:p>
        </p:txBody>
      </p:sp>
      <p:sp>
        <p:nvSpPr>
          <p:cNvPr id="964613" name="Text Box 5"/>
          <p:cNvSpPr txBox="1">
            <a:spLocks noChangeArrowheads="1"/>
          </p:cNvSpPr>
          <p:nvPr/>
        </p:nvSpPr>
        <p:spPr bwMode="auto">
          <a:xfrm>
            <a:off x="563563" y="4627563"/>
            <a:ext cx="4922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increased </a:t>
            </a:r>
            <a:r>
              <a:rPr lang="en-GB" b="1">
                <a:solidFill>
                  <a:srgbClr val="FF6600"/>
                </a:solidFill>
              </a:rPr>
              <a:t>surface area</a:t>
            </a:r>
            <a:r>
              <a:rPr lang="en-GB"/>
              <a:t> of solid reactants</a:t>
            </a:r>
            <a:endParaRPr lang="en-GB" b="1"/>
          </a:p>
        </p:txBody>
      </p:sp>
      <p:sp>
        <p:nvSpPr>
          <p:cNvPr id="964614" name="Text Box 6"/>
          <p:cNvSpPr txBox="1">
            <a:spLocks noChangeArrowheads="1"/>
          </p:cNvSpPr>
          <p:nvPr/>
        </p:nvSpPr>
        <p:spPr bwMode="auto">
          <a:xfrm>
            <a:off x="563563" y="5700713"/>
            <a:ext cx="307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use of a </a:t>
            </a:r>
            <a:r>
              <a:rPr lang="en-GB" b="1">
                <a:solidFill>
                  <a:srgbClr val="FF6600"/>
                </a:solidFill>
              </a:rPr>
              <a:t>catalyst</a:t>
            </a:r>
            <a:r>
              <a:rPr lang="en-GB"/>
              <a:t>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3563" y="78422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Anything that increases the number of successful collisions between reactant particles will speed up a reaction.</a:t>
            </a:r>
          </a:p>
        </p:txBody>
      </p:sp>
      <p:sp>
        <p:nvSpPr>
          <p:cNvPr id="964616" name="Text Box 8"/>
          <p:cNvSpPr txBox="1">
            <a:spLocks noChangeArrowheads="1"/>
          </p:cNvSpPr>
          <p:nvPr/>
        </p:nvSpPr>
        <p:spPr bwMode="auto">
          <a:xfrm>
            <a:off x="563563" y="1773238"/>
            <a:ext cx="584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What factors affect the rate of reactions?</a:t>
            </a:r>
          </a:p>
        </p:txBody>
      </p:sp>
      <p:pic>
        <p:nvPicPr>
          <p:cNvPr id="32777" name="Picture 14" descr="car - s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739900"/>
            <a:ext cx="2219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/>
      <p:bldP spid="964612" grpId="0"/>
      <p:bldP spid="964613" grpId="0"/>
      <p:bldP spid="964614" grpId="0"/>
      <p:bldP spid="9646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Slower and slower!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375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Reactions do not proceed at a steady rate. They start off at a certain speed, then get slower and slower until they stop.</a:t>
            </a:r>
          </a:p>
        </p:txBody>
      </p:sp>
      <p:sp>
        <p:nvSpPr>
          <p:cNvPr id="968709" name="Text Box 5"/>
          <p:cNvSpPr txBox="1">
            <a:spLocks noChangeArrowheads="1"/>
          </p:cNvSpPr>
          <p:nvPr/>
        </p:nvSpPr>
        <p:spPr bwMode="auto">
          <a:xfrm>
            <a:off x="563563" y="1693863"/>
            <a:ext cx="8156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As the reaction progresses, the concentration of reactants decreases.</a:t>
            </a:r>
          </a:p>
        </p:txBody>
      </p:sp>
      <p:sp>
        <p:nvSpPr>
          <p:cNvPr id="968781" name="Text Box 77"/>
          <p:cNvSpPr txBox="1">
            <a:spLocks noChangeArrowheads="1"/>
          </p:cNvSpPr>
          <p:nvPr/>
        </p:nvSpPr>
        <p:spPr bwMode="auto">
          <a:xfrm>
            <a:off x="563563" y="2603500"/>
            <a:ext cx="799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This reduces the frequency of collisions between particles and so the reaction slows down.</a:t>
            </a:r>
            <a:endParaRPr lang="en-GB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143250" y="5549900"/>
            <a:ext cx="5267325" cy="939800"/>
            <a:chOff x="1636" y="3544"/>
            <a:chExt cx="3318" cy="592"/>
          </a:xfrm>
        </p:grpSpPr>
        <p:sp>
          <p:nvSpPr>
            <p:cNvPr id="33820" name="AutoShape 91"/>
            <p:cNvSpPr>
              <a:spLocks noChangeArrowheads="1"/>
            </p:cNvSpPr>
            <p:nvPr/>
          </p:nvSpPr>
          <p:spPr bwMode="auto">
            <a:xfrm>
              <a:off x="1636" y="3544"/>
              <a:ext cx="3318" cy="592"/>
            </a:xfrm>
            <a:prstGeom prst="rightArrow">
              <a:avLst>
                <a:gd name="adj1" fmla="val 52704"/>
                <a:gd name="adj2" fmla="val 31553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1" name="Text Box 92"/>
            <p:cNvSpPr txBox="1">
              <a:spLocks noChangeArrowheads="1"/>
            </p:cNvSpPr>
            <p:nvPr/>
          </p:nvSpPr>
          <p:spPr bwMode="auto">
            <a:xfrm>
              <a:off x="1917" y="3696"/>
              <a:ext cx="30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percentage completion of reaction</a:t>
              </a: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7226300" y="3519488"/>
            <a:ext cx="1544638" cy="2032000"/>
            <a:chOff x="4552" y="2217"/>
            <a:chExt cx="973" cy="1280"/>
          </a:xfrm>
        </p:grpSpPr>
        <p:sp>
          <p:nvSpPr>
            <p:cNvPr id="33818" name="Text Box 88"/>
            <p:cNvSpPr txBox="1">
              <a:spLocks noChangeArrowheads="1"/>
            </p:cNvSpPr>
            <p:nvPr/>
          </p:nvSpPr>
          <p:spPr bwMode="auto">
            <a:xfrm>
              <a:off x="4735" y="3209"/>
              <a:ext cx="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100%</a:t>
              </a:r>
            </a:p>
          </p:txBody>
        </p:sp>
        <p:pic>
          <p:nvPicPr>
            <p:cNvPr id="33819" name="Picture 114" descr="100%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2217"/>
              <a:ext cx="97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373063" y="3519488"/>
            <a:ext cx="1544637" cy="2032000"/>
            <a:chOff x="235" y="2217"/>
            <a:chExt cx="973" cy="1280"/>
          </a:xfrm>
        </p:grpSpPr>
        <p:sp>
          <p:nvSpPr>
            <p:cNvPr id="33816" name="Text Box 84"/>
            <p:cNvSpPr txBox="1">
              <a:spLocks noChangeArrowheads="1"/>
            </p:cNvSpPr>
            <p:nvPr/>
          </p:nvSpPr>
          <p:spPr bwMode="auto">
            <a:xfrm>
              <a:off x="524" y="3209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0%</a:t>
              </a:r>
            </a:p>
          </p:txBody>
        </p:sp>
        <p:pic>
          <p:nvPicPr>
            <p:cNvPr id="33817" name="Picture 115" descr="0%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2217"/>
              <a:ext cx="97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085975" y="3519488"/>
            <a:ext cx="1544638" cy="2032000"/>
            <a:chOff x="1314" y="2217"/>
            <a:chExt cx="973" cy="1280"/>
          </a:xfrm>
        </p:grpSpPr>
        <p:sp>
          <p:nvSpPr>
            <p:cNvPr id="33814" name="Text Box 85"/>
            <p:cNvSpPr txBox="1">
              <a:spLocks noChangeArrowheads="1"/>
            </p:cNvSpPr>
            <p:nvPr/>
          </p:nvSpPr>
          <p:spPr bwMode="auto">
            <a:xfrm>
              <a:off x="1550" y="3209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25%</a:t>
              </a:r>
            </a:p>
          </p:txBody>
        </p:sp>
        <p:pic>
          <p:nvPicPr>
            <p:cNvPr id="33815" name="Picture 116" descr="25%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2217"/>
              <a:ext cx="97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798888" y="3519488"/>
            <a:ext cx="1544637" cy="2032000"/>
            <a:chOff x="2393" y="2217"/>
            <a:chExt cx="973" cy="1280"/>
          </a:xfrm>
        </p:grpSpPr>
        <p:sp>
          <p:nvSpPr>
            <p:cNvPr id="33812" name="Text Box 86"/>
            <p:cNvSpPr txBox="1">
              <a:spLocks noChangeArrowheads="1"/>
            </p:cNvSpPr>
            <p:nvPr/>
          </p:nvSpPr>
          <p:spPr bwMode="auto">
            <a:xfrm>
              <a:off x="2629" y="3209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50%</a:t>
              </a:r>
            </a:p>
          </p:txBody>
        </p:sp>
        <p:pic>
          <p:nvPicPr>
            <p:cNvPr id="33813" name="Picture 117" descr="50%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217"/>
              <a:ext cx="97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5511800" y="3519488"/>
            <a:ext cx="1544638" cy="2032000"/>
            <a:chOff x="3472" y="2217"/>
            <a:chExt cx="973" cy="1280"/>
          </a:xfrm>
        </p:grpSpPr>
        <p:sp>
          <p:nvSpPr>
            <p:cNvPr id="33810" name="Text Box 87"/>
            <p:cNvSpPr txBox="1">
              <a:spLocks noChangeArrowheads="1"/>
            </p:cNvSpPr>
            <p:nvPr/>
          </p:nvSpPr>
          <p:spPr bwMode="auto">
            <a:xfrm>
              <a:off x="3708" y="3209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6600"/>
                  </a:solidFill>
                </a:rPr>
                <a:t>75%</a:t>
              </a:r>
            </a:p>
          </p:txBody>
        </p:sp>
        <p:pic>
          <p:nvPicPr>
            <p:cNvPr id="33811" name="Picture 118" descr="75%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217"/>
              <a:ext cx="973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882650" y="5614988"/>
            <a:ext cx="2586038" cy="874712"/>
            <a:chOff x="556" y="3537"/>
            <a:chExt cx="1629" cy="551"/>
          </a:xfrm>
        </p:grpSpPr>
        <p:pic>
          <p:nvPicPr>
            <p:cNvPr id="33805" name="Picture 96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3580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98"/>
            <p:cNvSpPr txBox="1">
              <a:spLocks noChangeArrowheads="1"/>
            </p:cNvSpPr>
            <p:nvPr/>
          </p:nvSpPr>
          <p:spPr bwMode="auto">
            <a:xfrm>
              <a:off x="1214" y="3537"/>
              <a:ext cx="9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reactants</a:t>
              </a:r>
            </a:p>
          </p:txBody>
        </p:sp>
        <p:sp>
          <p:nvSpPr>
            <p:cNvPr id="33807" name="Text Box 99"/>
            <p:cNvSpPr txBox="1">
              <a:spLocks noChangeArrowheads="1"/>
            </p:cNvSpPr>
            <p:nvPr/>
          </p:nvSpPr>
          <p:spPr bwMode="auto">
            <a:xfrm>
              <a:off x="1214" y="3800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product</a:t>
              </a:r>
            </a:p>
          </p:txBody>
        </p:sp>
        <p:pic>
          <p:nvPicPr>
            <p:cNvPr id="33808" name="Picture 121" descr="yello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3580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122" descr="oran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3844"/>
              <a:ext cx="3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9" grpId="0"/>
      <p:bldP spid="9687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Graphing rates of reaction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Reactant</a:t>
            </a:r>
            <a:r>
              <a:rPr lang="en-GB" smtClean="0">
                <a:cs typeface="Arial" pitchFamily="34" charset="0"/>
              </a:rPr>
              <a:t>–</a:t>
            </a:r>
            <a:r>
              <a:rPr lang="en-GB" smtClean="0"/>
              <a:t>product mix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can rate of reaction be measured?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295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00066"/>
                </a:solidFill>
              </a:rPr>
              <a:t>Measuring the rate of a reaction means measuring the change in the amount of a reactant or the amount of a product.</a:t>
            </a:r>
          </a:p>
        </p:txBody>
      </p:sp>
      <p:sp>
        <p:nvSpPr>
          <p:cNvPr id="966661" name="Text Box 5"/>
          <p:cNvSpPr txBox="1">
            <a:spLocks noChangeArrowheads="1"/>
          </p:cNvSpPr>
          <p:nvPr/>
        </p:nvSpPr>
        <p:spPr bwMode="auto">
          <a:xfrm>
            <a:off x="563563" y="2222500"/>
            <a:ext cx="768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What can be measured to calculate the rate of reaction between magnesium and hydrochloric acid?</a:t>
            </a:r>
          </a:p>
        </p:txBody>
      </p:sp>
      <p:sp>
        <p:nvSpPr>
          <p:cNvPr id="966664" name="Text Box 8"/>
          <p:cNvSpPr txBox="1">
            <a:spLocks noChangeArrowheads="1"/>
          </p:cNvSpPr>
          <p:nvPr/>
        </p:nvSpPr>
        <p:spPr bwMode="auto">
          <a:xfrm>
            <a:off x="563563" y="4578350"/>
            <a:ext cx="7918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The amount of hydrochloric acid used up (cm</a:t>
            </a:r>
            <a:r>
              <a:rPr lang="en-GB" baseline="30000">
                <a:solidFill>
                  <a:srgbClr val="000066"/>
                </a:solidFill>
              </a:rPr>
              <a:t>3</a:t>
            </a:r>
            <a:r>
              <a:rPr lang="en-GB">
                <a:solidFill>
                  <a:srgbClr val="000066"/>
                </a:solidFill>
              </a:rPr>
              <a:t>/min).</a:t>
            </a:r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The amount of magnesium chloride produced (g/min).</a:t>
            </a:r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000066"/>
                </a:solidFill>
              </a:rPr>
              <a:t>The amount of hydrogen product (cm</a:t>
            </a:r>
            <a:r>
              <a:rPr lang="en-GB" baseline="30000">
                <a:solidFill>
                  <a:srgbClr val="000066"/>
                </a:solidFill>
              </a:rPr>
              <a:t>3</a:t>
            </a:r>
            <a:r>
              <a:rPr lang="en-GB">
                <a:solidFill>
                  <a:srgbClr val="000066"/>
                </a:solidFill>
              </a:rPr>
              <a:t>/min).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5738" y="3295650"/>
            <a:ext cx="8770937" cy="1031875"/>
            <a:chOff x="117" y="2076"/>
            <a:chExt cx="5525" cy="650"/>
          </a:xfrm>
        </p:grpSpPr>
        <p:sp>
          <p:nvSpPr>
            <p:cNvPr id="34823" name="AutoShape 17"/>
            <p:cNvSpPr>
              <a:spLocks noChangeArrowheads="1"/>
            </p:cNvSpPr>
            <p:nvPr/>
          </p:nvSpPr>
          <p:spPr bwMode="auto">
            <a:xfrm>
              <a:off x="117" y="2076"/>
              <a:ext cx="5525" cy="65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24" name="Group 21"/>
            <p:cNvGrpSpPr>
              <a:grpSpLocks/>
            </p:cNvGrpSpPr>
            <p:nvPr/>
          </p:nvGrpSpPr>
          <p:grpSpPr bwMode="auto">
            <a:xfrm>
              <a:off x="169" y="2142"/>
              <a:ext cx="5442" cy="518"/>
              <a:chOff x="169" y="2142"/>
              <a:chExt cx="5442" cy="518"/>
            </a:xfrm>
          </p:grpSpPr>
          <p:sp>
            <p:nvSpPr>
              <p:cNvPr id="34825" name="Text Box 10"/>
              <p:cNvSpPr txBox="1">
                <a:spLocks noChangeArrowheads="1"/>
              </p:cNvSpPr>
              <p:nvPr/>
            </p:nvSpPr>
            <p:spPr bwMode="auto">
              <a:xfrm>
                <a:off x="1364" y="2228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34826" name="Text Box 11"/>
              <p:cNvSpPr txBox="1">
                <a:spLocks noChangeArrowheads="1"/>
              </p:cNvSpPr>
              <p:nvPr/>
            </p:nvSpPr>
            <p:spPr bwMode="auto">
              <a:xfrm>
                <a:off x="169" y="2257"/>
                <a:ext cx="11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/>
                  <a:t>magnesium</a:t>
                </a:r>
              </a:p>
            </p:txBody>
          </p:sp>
          <p:sp>
            <p:nvSpPr>
              <p:cNvPr id="34827" name="Text Box 12"/>
              <p:cNvSpPr txBox="1">
                <a:spLocks noChangeArrowheads="1"/>
              </p:cNvSpPr>
              <p:nvPr/>
            </p:nvSpPr>
            <p:spPr bwMode="auto">
              <a:xfrm>
                <a:off x="1629" y="2142"/>
                <a:ext cx="132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/>
                  <a:t>hydrochloric</a:t>
                </a:r>
                <a:br>
                  <a:rPr lang="en-GB" b="1"/>
                </a:br>
                <a:r>
                  <a:rPr lang="en-GB" b="1"/>
                  <a:t>acid</a:t>
                </a:r>
              </a:p>
            </p:txBody>
          </p:sp>
          <p:sp>
            <p:nvSpPr>
              <p:cNvPr id="34828" name="Text Box 13"/>
              <p:cNvSpPr txBox="1">
                <a:spLocks noChangeArrowheads="1"/>
              </p:cNvSpPr>
              <p:nvPr/>
            </p:nvSpPr>
            <p:spPr bwMode="auto">
              <a:xfrm>
                <a:off x="4381" y="2228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34829" name="Text Box 14"/>
              <p:cNvSpPr txBox="1">
                <a:spLocks noChangeArrowheads="1"/>
              </p:cNvSpPr>
              <p:nvPr/>
            </p:nvSpPr>
            <p:spPr bwMode="auto">
              <a:xfrm>
                <a:off x="2882" y="2257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b="1">
                    <a:solidFill>
                      <a:srgbClr val="000066"/>
                    </a:solidFill>
                    <a:sym typeface="Monotype Sorts" pitchFamily="2" charset="2"/>
                  </a:rPr>
                  <a:t></a:t>
                </a:r>
              </a:p>
            </p:txBody>
          </p:sp>
          <p:sp>
            <p:nvSpPr>
              <p:cNvPr id="34830" name="Text Box 15"/>
              <p:cNvSpPr txBox="1">
                <a:spLocks noChangeArrowheads="1"/>
              </p:cNvSpPr>
              <p:nvPr/>
            </p:nvSpPr>
            <p:spPr bwMode="auto">
              <a:xfrm>
                <a:off x="3188" y="2142"/>
                <a:ext cx="119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/>
                  <a:t>magnesium</a:t>
                </a:r>
                <a:br>
                  <a:rPr lang="en-GB" b="1"/>
                </a:br>
                <a:r>
                  <a:rPr lang="en-GB" b="1"/>
                  <a:t>chloride</a:t>
                </a:r>
              </a:p>
            </p:txBody>
          </p:sp>
          <p:sp>
            <p:nvSpPr>
              <p:cNvPr id="34831" name="Text Box 16"/>
              <p:cNvSpPr txBox="1">
                <a:spLocks noChangeArrowheads="1"/>
              </p:cNvSpPr>
              <p:nvPr/>
            </p:nvSpPr>
            <p:spPr bwMode="auto">
              <a:xfrm>
                <a:off x="4592" y="2257"/>
                <a:ext cx="10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/>
                  <a:t>hydrogen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27072</TotalTime>
  <Words>2143</Words>
  <Application>Microsoft Office PowerPoint</Application>
  <PresentationFormat>On-screen Show (4:3)</PresentationFormat>
  <Paragraphs>327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Wingdings</vt:lpstr>
      <vt:lpstr>Monotype Sorts</vt:lpstr>
      <vt:lpstr>Default Design</vt:lpstr>
      <vt:lpstr>3_Custom Design</vt:lpstr>
      <vt:lpstr>1_Custom Design</vt:lpstr>
      <vt:lpstr>2_Custom Design</vt:lpstr>
      <vt:lpstr>4_Custom Design</vt:lpstr>
      <vt:lpstr>Custom Design</vt:lpstr>
      <vt:lpstr>                  RATES OF REACTION</vt:lpstr>
      <vt:lpstr>What does rate of reaction mean?</vt:lpstr>
      <vt:lpstr>Rates of reaction</vt:lpstr>
      <vt:lpstr>Reactions, particles and collisions</vt:lpstr>
      <vt:lpstr>Changing the rate of reactions</vt:lpstr>
      <vt:lpstr>Slower and slower!</vt:lpstr>
      <vt:lpstr>Graphing rates of reaction</vt:lpstr>
      <vt:lpstr>Reactant–product mix</vt:lpstr>
      <vt:lpstr>How can rate of reaction be measured?</vt:lpstr>
      <vt:lpstr>Setting up rate experiments</vt:lpstr>
      <vt:lpstr>Calculating rate of reaction from graphs</vt:lpstr>
      <vt:lpstr>The reactant/product mix</vt:lpstr>
      <vt:lpstr>Temperature and collisions</vt:lpstr>
      <vt:lpstr>Effect of temperature on rate</vt:lpstr>
      <vt:lpstr>Temperature and particle collisions</vt:lpstr>
      <vt:lpstr>Temperature and batteries</vt:lpstr>
      <vt:lpstr>How does temperature affect rate?</vt:lpstr>
      <vt:lpstr>The effect of temperature on rate</vt:lpstr>
      <vt:lpstr>Effect of concentration on rate of reaction</vt:lpstr>
      <vt:lpstr>Concentration and particle collisions</vt:lpstr>
      <vt:lpstr>The effect of concentration on rate</vt:lpstr>
      <vt:lpstr>Effect of pressure on rate of reaction</vt:lpstr>
      <vt:lpstr>Effect of surface area on rate of reaction</vt:lpstr>
      <vt:lpstr>Surface area and particle collisions</vt:lpstr>
      <vt:lpstr>Reaction between a carbonate and acid</vt:lpstr>
      <vt:lpstr>The effect of surface area on rate</vt:lpstr>
      <vt:lpstr>What are catalysts?</vt:lpstr>
      <vt:lpstr>Everyday catalysts</vt:lpstr>
      <vt:lpstr>Catalysts in industry</vt:lpstr>
      <vt:lpstr>Glossary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Rates of Reaction</dc:title>
  <dc:subject>GCSE Additional Science - Chemistry (Spring 2007)</dc:subject>
  <dc:creator>Boardworks Ltd.</dc:creator>
  <cp:lastModifiedBy>Teacher E-Solutions</cp:lastModifiedBy>
  <cp:revision>1031</cp:revision>
  <dcterms:created xsi:type="dcterms:W3CDTF">2003-09-13T07:39:42Z</dcterms:created>
  <dcterms:modified xsi:type="dcterms:W3CDTF">2019-01-18T16:41:06Z</dcterms:modified>
</cp:coreProperties>
</file>