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activeX/activeX1.xml" ContentType="application/vnd.ms-office.activeX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activeX/activeX2.xml" ContentType="application/vnd.ms-office.activeX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activeX/activeX3.xml" ContentType="application/vnd.ms-office.activeX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tags/tag30.xml" ContentType="application/vnd.openxmlformats-officedocument.presentationml.tags+xml"/>
  <Override PartName="/ppt/notesSlides/notesSlide15.xml" ContentType="application/vnd.openxmlformats-officedocument.presentationml.notesSlide+xml"/>
  <Override PartName="/ppt/tags/tag31.xml" ContentType="application/vnd.openxmlformats-officedocument.presentationml.tags+xml"/>
  <Override PartName="/ppt/notesSlides/notesSlide16.xml" ContentType="application/vnd.openxmlformats-officedocument.presentationml.notesSlide+xml"/>
  <Override PartName="/ppt/tags/tag32.xml" ContentType="application/vnd.openxmlformats-officedocument.presentationml.tags+xml"/>
  <Override PartName="/ppt/notesSlides/notesSlide17.xml" ContentType="application/vnd.openxmlformats-officedocument.presentationml.notesSlide+xml"/>
  <Override PartName="/ppt/tags/tag33.xml" ContentType="application/vnd.openxmlformats-officedocument.presentationml.tags+xml"/>
  <Override PartName="/ppt/activeX/activeX4.xml" ContentType="application/vnd.ms-office.activeX+xml"/>
  <Override PartName="/ppt/notesSlides/notesSlide18.xml" ContentType="application/vnd.openxmlformats-officedocument.presentationml.notesSlide+xml"/>
  <Override PartName="/ppt/tags/tag34.xml" ContentType="application/vnd.openxmlformats-officedocument.presentationml.tags+xml"/>
  <Override PartName="/ppt/notesSlides/notesSlide19.xml" ContentType="application/vnd.openxmlformats-officedocument.presentationml.notesSlide+xml"/>
  <Override PartName="/ppt/tags/tag35.xml" ContentType="application/vnd.openxmlformats-officedocument.presentationml.tags+xml"/>
  <Override PartName="/ppt/notesSlides/notesSlide20.xml" ContentType="application/vnd.openxmlformats-officedocument.presentationml.notesSlide+xml"/>
  <Override PartName="/ppt/tags/tag36.xml" ContentType="application/vnd.openxmlformats-officedocument.presentationml.tags+xml"/>
  <Override PartName="/ppt/activeX/activeX5.xml" ContentType="application/vnd.ms-office.activeX+xml"/>
  <Override PartName="/ppt/notesSlides/notesSlide21.xml" ContentType="application/vnd.openxmlformats-officedocument.presentationml.notesSlide+xml"/>
  <Override PartName="/ppt/tags/tag37.xml" ContentType="application/vnd.openxmlformats-officedocument.presentationml.tags+xml"/>
  <Override PartName="/ppt/activeX/activeX6.xml" ContentType="application/vnd.ms-office.activeX+xml"/>
  <Override PartName="/ppt/notesSlides/notesSlide2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3.xml" ContentType="application/vnd.openxmlformats-officedocument.presentationml.notesSlide+xml"/>
  <Override PartName="/ppt/tags/tag44.xml" ContentType="application/vnd.openxmlformats-officedocument.presentationml.tags+xml"/>
  <Override PartName="/ppt/notesSlides/notesSlide24.xml" ContentType="application/vnd.openxmlformats-officedocument.presentationml.notesSlide+xml"/>
  <Override PartName="/ppt/tags/tag45.xml" ContentType="application/vnd.openxmlformats-officedocument.presentationml.tags+xml"/>
  <Override PartName="/ppt/activeX/activeX7.xml" ContentType="application/vnd.ms-office.activeX+xml"/>
  <Override PartName="/ppt/notesSlides/notesSlide25.xml" ContentType="application/vnd.openxmlformats-officedocument.presentationml.notesSlide+xml"/>
  <Override PartName="/ppt/tags/tag46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</p:sldMasterIdLst>
  <p:notesMasterIdLst>
    <p:notesMasterId r:id="rId52"/>
  </p:notesMasterIdLst>
  <p:handoutMasterIdLst>
    <p:handoutMasterId r:id="rId53"/>
  </p:handoutMasterIdLst>
  <p:sldIdLst>
    <p:sldId id="571" r:id="rId7"/>
    <p:sldId id="620" r:id="rId8"/>
    <p:sldId id="589" r:id="rId9"/>
    <p:sldId id="584" r:id="rId10"/>
    <p:sldId id="588" r:id="rId11"/>
    <p:sldId id="586" r:id="rId12"/>
    <p:sldId id="587" r:id="rId13"/>
    <p:sldId id="621" r:id="rId14"/>
    <p:sldId id="622" r:id="rId15"/>
    <p:sldId id="590" r:id="rId16"/>
    <p:sldId id="594" r:id="rId17"/>
    <p:sldId id="626" r:id="rId18"/>
    <p:sldId id="627" r:id="rId19"/>
    <p:sldId id="629" r:id="rId20"/>
    <p:sldId id="630" r:id="rId21"/>
    <p:sldId id="631" r:id="rId22"/>
    <p:sldId id="632" r:id="rId23"/>
    <p:sldId id="633" r:id="rId24"/>
    <p:sldId id="634" r:id="rId25"/>
    <p:sldId id="635" r:id="rId26"/>
    <p:sldId id="636" r:id="rId27"/>
    <p:sldId id="637" r:id="rId28"/>
    <p:sldId id="582" r:id="rId29"/>
    <p:sldId id="609" r:id="rId30"/>
    <p:sldId id="596" r:id="rId31"/>
    <p:sldId id="597" r:id="rId32"/>
    <p:sldId id="598" r:id="rId33"/>
    <p:sldId id="610" r:id="rId34"/>
    <p:sldId id="611" r:id="rId35"/>
    <p:sldId id="601" r:id="rId36"/>
    <p:sldId id="583" r:id="rId37"/>
    <p:sldId id="619" r:id="rId38"/>
    <p:sldId id="604" r:id="rId39"/>
    <p:sldId id="612" r:id="rId40"/>
    <p:sldId id="618" r:id="rId41"/>
    <p:sldId id="607" r:id="rId42"/>
    <p:sldId id="638" r:id="rId43"/>
    <p:sldId id="639" r:id="rId44"/>
    <p:sldId id="640" r:id="rId45"/>
    <p:sldId id="641" r:id="rId46"/>
    <p:sldId id="642" r:id="rId47"/>
    <p:sldId id="615" r:id="rId48"/>
    <p:sldId id="616" r:id="rId49"/>
    <p:sldId id="608" r:id="rId50"/>
    <p:sldId id="577" r:id="rId51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6600CC"/>
    <a:srgbClr val="663300"/>
    <a:srgbClr val="FFCCFF"/>
    <a:srgbClr val="FFFFCC"/>
    <a:srgbClr val="FFFF66"/>
    <a:srgbClr val="3366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7162" autoAdjust="0"/>
  </p:normalViewPr>
  <p:slideViewPr>
    <p:cSldViewPr snapToGrid="0">
      <p:cViewPr>
        <p:scale>
          <a:sx n="46" d="100"/>
          <a:sy n="46" d="100"/>
        </p:scale>
        <p:origin x="-509" y="-58"/>
      </p:cViewPr>
      <p:guideLst>
        <p:guide orient="horz" pos="3889"/>
        <p:guide orient="horz" pos="576"/>
        <p:guide pos="5360"/>
        <p:guide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088" y="-156"/>
      </p:cViewPr>
      <p:guideLst>
        <p:guide orient="horz" pos="278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25F6491-CE7C-490E-9A87-55731272B1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74800" y="88900"/>
            <a:ext cx="383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Boardworks GCSE Additional Science: Chemistry </a:t>
            </a:r>
          </a:p>
          <a:p>
            <a:pPr>
              <a:defRPr/>
            </a:pPr>
            <a:r>
              <a:rPr lang="en-GB"/>
              <a:t>Reversible Reactions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192405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GB" sz="1200" b="1">
                <a:solidFill>
                  <a:schemeClr val="tx1"/>
                </a:solidFill>
              </a:rPr>
              <a:t>Spring 2007</a:t>
            </a:r>
          </a:p>
        </p:txBody>
      </p:sp>
    </p:spTree>
    <p:extLst>
      <p:ext uri="{BB962C8B-B14F-4D97-AF65-F5344CB8AC3E}">
        <p14:creationId xmlns:p14="http://schemas.microsoft.com/office/powerpoint/2010/main" val="396505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39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12F7D39-B1B0-4453-A70E-58E2D08E90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7594" name="Rectangle 1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74800" y="88900"/>
            <a:ext cx="383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Boardworks GCSE Additional Science: Chemistry </a:t>
            </a:r>
          </a:p>
          <a:p>
            <a:pPr>
              <a:defRPr/>
            </a:pPr>
            <a:r>
              <a:rPr lang="en-GB"/>
              <a:t>Reversible Reactions</a:t>
            </a: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192405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GB" sz="1200" b="1">
                <a:solidFill>
                  <a:schemeClr val="tx1"/>
                </a:solidFill>
              </a:rPr>
              <a:t>Spring 2007</a:t>
            </a:r>
          </a:p>
        </p:txBody>
      </p:sp>
    </p:spTree>
    <p:extLst>
      <p:ext uri="{BB962C8B-B14F-4D97-AF65-F5344CB8AC3E}">
        <p14:creationId xmlns:p14="http://schemas.microsoft.com/office/powerpoint/2010/main" val="58607536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B4AD657E-10C2-47B2-A5F7-1A46E984A50C}" type="slidenum">
              <a:rPr lang="en-GB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6563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6656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/>
              <a:t>Photo credit:</a:t>
            </a:r>
            <a:r>
              <a:rPr lang="en-GB" smtClean="0"/>
              <a:t> </a:t>
            </a:r>
            <a:r>
              <a:rPr lang="en-US" smtClean="0"/>
              <a:t>© 2007 Jupiterimages Corporation</a:t>
            </a:r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9E371EF8-C4C8-4B2C-B2E9-54D3E55BEFCF}" type="slidenum">
              <a:rPr lang="en-GB" sz="1200" smtClean="0">
                <a:solidFill>
                  <a:schemeClr val="tx1"/>
                </a:solidFill>
              </a:rPr>
              <a:pPr eaLnBrk="1" hangingPunct="1"/>
              <a:t>24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5779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7578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/>
              <a:t>Teacher notes</a:t>
            </a:r>
          </a:p>
          <a:p>
            <a:pPr eaLnBrk="1" hangingPunct="1"/>
            <a:r>
              <a:rPr lang="en-GB" smtClean="0"/>
              <a:t>See the ‘</a:t>
            </a:r>
            <a:r>
              <a:rPr lang="en-GB" b="1" smtClean="0"/>
              <a:t>Energy Transfer</a:t>
            </a:r>
            <a:r>
              <a:rPr lang="en-GB" smtClean="0"/>
              <a:t>’ presentation for more information on exothermic and endothermic reactions.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AE61968D-58DA-43D2-AEBD-26230648E298}" type="slidenum">
              <a:rPr lang="en-GB" sz="1200" smtClean="0">
                <a:solidFill>
                  <a:schemeClr val="tx1"/>
                </a:solidFill>
              </a:rPr>
              <a:pPr eaLnBrk="1" hangingPunct="1"/>
              <a:t>25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6803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7680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D37E1B04-6B56-47FB-A40E-33C9784BFD9E}" type="slidenum">
              <a:rPr lang="en-GB" sz="1200" smtClean="0">
                <a:solidFill>
                  <a:schemeClr val="tx1"/>
                </a:solidFill>
              </a:rPr>
              <a:pPr eaLnBrk="1" hangingPunct="1"/>
              <a:t>26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7827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7782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B01113F3-1C43-4122-9277-B208FE798E00}" type="slidenum">
              <a:rPr lang="en-GB" sz="1200" smtClean="0">
                <a:solidFill>
                  <a:schemeClr val="tx1"/>
                </a:solidFill>
              </a:rPr>
              <a:pPr eaLnBrk="1" hangingPunct="1"/>
              <a:t>27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8851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7885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2A8E93F0-3343-4ADE-BF75-8FFE8827F9E7}" type="slidenum">
              <a:rPr lang="en-GB" sz="1200" smtClean="0">
                <a:solidFill>
                  <a:schemeClr val="tx1"/>
                </a:solidFill>
              </a:rPr>
              <a:pPr eaLnBrk="1" hangingPunct="1"/>
              <a:t>28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9875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7987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solidFill>
                <a:srgbClr val="010066"/>
              </a:solidFill>
              <a:sym typeface="MS Reference 1" pitchFamily="2" charset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D9752F49-B95E-4841-8932-BCC5C79C3B83}" type="slidenum">
              <a:rPr lang="en-GB" sz="1200" smtClean="0">
                <a:solidFill>
                  <a:schemeClr val="tx1"/>
                </a:solidFill>
              </a:rPr>
              <a:pPr eaLnBrk="1" hangingPunct="1"/>
              <a:t>29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80899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8090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DC83BFEC-91D0-45A5-AC88-E529C76501A7}" type="slidenum">
              <a:rPr lang="en-GB" sz="1200" smtClean="0">
                <a:solidFill>
                  <a:schemeClr val="tx1"/>
                </a:solidFill>
              </a:rPr>
              <a:pPr eaLnBrk="1" hangingPunct="1"/>
              <a:t>30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81923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8192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849CCD57-BDEF-40C7-81F3-D5B4419A92CE}" type="slidenum">
              <a:rPr lang="en-GB" sz="1200" smtClean="0">
                <a:solidFill>
                  <a:schemeClr val="tx1"/>
                </a:solidFill>
              </a:rPr>
              <a:pPr eaLnBrk="1" hangingPunct="1"/>
              <a:t>31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82947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8294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/>
              <a:t>Photo credit:</a:t>
            </a:r>
            <a:r>
              <a:rPr lang="en-GB" smtClean="0"/>
              <a:t> </a:t>
            </a:r>
            <a:r>
              <a:rPr lang="en-US" smtClean="0"/>
              <a:t>© 2007 Jupiterimages Corporation</a:t>
            </a:r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516BBD57-F14F-428D-A5B2-C39A91C2235F}" type="slidenum">
              <a:rPr lang="en-GB" sz="1200" smtClean="0">
                <a:solidFill>
                  <a:schemeClr val="tx1"/>
                </a:solidFill>
              </a:rPr>
              <a:pPr eaLnBrk="1" hangingPunct="1"/>
              <a:t>32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83971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8397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/>
              <a:t>Teacher notes</a:t>
            </a:r>
          </a:p>
          <a:p>
            <a:pPr eaLnBrk="1" hangingPunct="1"/>
            <a:r>
              <a:rPr lang="en-GB" smtClean="0"/>
              <a:t>This five-stage animation illustrates how ammonia is made in the Haber process.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FF92A371-CB1B-4D0B-B59A-743F0FD2DAD9}" type="slidenum">
              <a:rPr lang="en-GB" sz="1200" smtClean="0">
                <a:solidFill>
                  <a:schemeClr val="tx1"/>
                </a:solidFill>
              </a:rPr>
              <a:pPr eaLnBrk="1" hangingPunct="1"/>
              <a:t>33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84995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8499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/>
              <a:t>Teacher notes</a:t>
            </a:r>
          </a:p>
          <a:p>
            <a:pPr eaLnBrk="1" hangingPunct="1"/>
            <a:r>
              <a:rPr lang="en-GB" smtClean="0"/>
              <a:t>See the ‘</a:t>
            </a:r>
            <a:r>
              <a:rPr lang="en-GB" b="1" smtClean="0"/>
              <a:t>Quantitative Chemistry</a:t>
            </a:r>
            <a:r>
              <a:rPr lang="en-GB" smtClean="0"/>
              <a:t>’ presentations for more information on yields.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B905B6C0-08DA-439C-A422-4C60D8A3C3D4}" type="slidenum">
              <a:rPr lang="en-GB" sz="12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7587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6758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b="1" smtClean="0"/>
              <a:t>Teacher notes</a:t>
            </a:r>
          </a:p>
          <a:p>
            <a:pPr>
              <a:spcBef>
                <a:spcPct val="0"/>
              </a:spcBef>
            </a:pPr>
            <a:r>
              <a:rPr lang="en-GB" smtClean="0"/>
              <a:t>In equations for reversible reactions, reactants and products are joined by a ‘two-way’ arrow.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FBB2BEBD-2861-4B5C-9A50-B89179A7AFB0}" type="slidenum">
              <a:rPr lang="en-GB" sz="1200" smtClean="0">
                <a:solidFill>
                  <a:schemeClr val="tx1"/>
                </a:solidFill>
              </a:rPr>
              <a:pPr eaLnBrk="1" hangingPunct="1"/>
              <a:t>34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86019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8602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/>
              <a:t>Photo credit:</a:t>
            </a:r>
            <a:r>
              <a:rPr lang="en-GB" smtClean="0"/>
              <a:t> Davis Hay Jones / Science Photo Library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A9FD404D-3A7B-48BD-B91B-4E8AFCF4A668}" type="slidenum">
              <a:rPr lang="en-GB" sz="1200" smtClean="0">
                <a:solidFill>
                  <a:schemeClr val="tx1"/>
                </a:solidFill>
              </a:rPr>
              <a:pPr eaLnBrk="1" hangingPunct="1"/>
              <a:t>35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87043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8704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/>
              <a:t>Teacher notes</a:t>
            </a:r>
          </a:p>
          <a:p>
            <a:pPr eaLnBrk="1" hangingPunct="1"/>
            <a:r>
              <a:rPr lang="en-GB" smtClean="0"/>
              <a:t>This activity could be used as a plenary or revision exercise on the effects of temperature and pressure on the Haber process.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D84F5CCB-4276-497B-9AFA-09496C4F214C}" type="slidenum">
              <a:rPr lang="en-GB" sz="1200" smtClean="0">
                <a:solidFill>
                  <a:schemeClr val="tx1"/>
                </a:solidFill>
              </a:rPr>
              <a:pPr eaLnBrk="1" hangingPunct="1"/>
              <a:t>36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88067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8806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162FAC0A-8B16-4C62-AB7E-7B6D10FC1158}" type="slidenum">
              <a:rPr lang="en-GB" sz="1200" smtClean="0">
                <a:solidFill>
                  <a:schemeClr val="tx1"/>
                </a:solidFill>
              </a:rPr>
              <a:pPr eaLnBrk="1" hangingPunct="1"/>
              <a:t>42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89091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8909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/>
              <a:t>Photo credit:</a:t>
            </a:r>
            <a:r>
              <a:rPr lang="en-GB" smtClean="0"/>
              <a:t> </a:t>
            </a:r>
            <a:r>
              <a:rPr lang="en-US" smtClean="0"/>
              <a:t>© 2007 Jupiterimages Corporation</a:t>
            </a:r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856B1876-3591-4E65-BF71-41EC91290DF3}" type="slidenum">
              <a:rPr lang="en-GB" sz="1200" smtClean="0">
                <a:solidFill>
                  <a:schemeClr val="tx1"/>
                </a:solidFill>
              </a:rPr>
              <a:pPr eaLnBrk="1" hangingPunct="1"/>
              <a:t>43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9011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D160F9D7-D0D3-43D6-B2CE-5AA9E48404E9}" type="slidenum">
              <a:rPr lang="en-GB" sz="1200" smtClean="0">
                <a:solidFill>
                  <a:schemeClr val="tx1"/>
                </a:solidFill>
              </a:rPr>
              <a:pPr eaLnBrk="1" hangingPunct="1"/>
              <a:t>44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91139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9114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/>
              <a:t>Teacher notes</a:t>
            </a:r>
          </a:p>
          <a:p>
            <a:pPr eaLnBrk="1" hangingPunct="1"/>
            <a:r>
              <a:rPr lang="en-GB" smtClean="0"/>
              <a:t>This ordering activity could be used as a plenary or revision exercise on the stages in the Haber process. Mini-whiteboards could be used to make this a whole-class exercise.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7EDEBBD0-EA2B-4763-B6D3-BEF9E5C03270}" type="slidenum">
              <a:rPr lang="en-GB" sz="1200" smtClean="0">
                <a:solidFill>
                  <a:schemeClr val="tx1"/>
                </a:solidFill>
              </a:rPr>
              <a:pPr eaLnBrk="1" hangingPunct="1"/>
              <a:t>45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92163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9216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454760B6-42BF-4CA0-8509-53932D168308}" type="slidenum">
              <a:rPr lang="en-GB" sz="12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8611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6861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80894713-8901-4A26-A32B-8AD8CD39AFE0}" type="slidenum">
              <a:rPr lang="en-GB" sz="12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9635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6963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BA0EC0A4-7F6A-4816-9185-2B574DBC2650}" type="slidenum">
              <a:rPr lang="en-GB" sz="12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0659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7066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/>
              <a:t>Teacher notes</a:t>
            </a:r>
          </a:p>
          <a:p>
            <a:pPr eaLnBrk="1" hangingPunct="1"/>
            <a:r>
              <a:rPr lang="en-GB" smtClean="0"/>
              <a:t>This animation can be used to introduce the heating of hydrated copper (II) sulfate, and subsequent rehydration of anhydrous copper (II) sulfate as an example of a reversible reaction. It could be shown as precursor to running the experiment in the lab, or as a revision exercise.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F67EAD33-90D4-4149-8BE2-A26D039A48C2}" type="slidenum">
              <a:rPr lang="en-GB" sz="12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1683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7168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b="1" smtClean="0"/>
              <a:t>Teacher notes</a:t>
            </a:r>
          </a:p>
          <a:p>
            <a:pPr>
              <a:spcBef>
                <a:spcPct val="0"/>
              </a:spcBef>
            </a:pPr>
            <a:r>
              <a:rPr lang="en-GB" smtClean="0"/>
              <a:t>See the ‘</a:t>
            </a:r>
            <a:r>
              <a:rPr lang="en-GB" b="1" smtClean="0"/>
              <a:t>Chemical Reactions</a:t>
            </a:r>
            <a:r>
              <a:rPr lang="en-GB" smtClean="0"/>
              <a:t>’ presentation for more information on thermal decomposition.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AE061CD3-F1B2-474C-AE8A-723A5CA5E7C2}" type="slidenum">
              <a:rPr lang="en-GB" sz="12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2707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7270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b="1" smtClean="0"/>
              <a:t>Teacher notes</a:t>
            </a:r>
          </a:p>
          <a:p>
            <a:pPr>
              <a:spcBef>
                <a:spcPct val="0"/>
              </a:spcBef>
            </a:pPr>
            <a:r>
              <a:rPr lang="en-GB" smtClean="0"/>
              <a:t>Appropriately coloured voting cards could be used with this classification activity to increase class participation.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B80E496A-408D-4B54-B29E-3A8A42099C40}" type="slidenum">
              <a:rPr lang="en-GB" sz="12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3731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7373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b="1" smtClean="0"/>
              <a:t>Teacher notes</a:t>
            </a:r>
          </a:p>
          <a:p>
            <a:pPr eaLnBrk="1" hangingPunct="1"/>
            <a:r>
              <a:rPr lang="en-GB" smtClean="0"/>
              <a:t>This true-or-false activity could be used as a plenary or revision exercise on dynamic equilibrium, or at the start of the lesson to gauge students’ existing knowledge of the subject matter. Coloured traffic light cards (red = false, yellow = don’t know, green = true) could be used to make this a whole-class exercise.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033D8668-1076-43A1-9D71-6FFE37861BD6}" type="slidenum">
              <a:rPr lang="en-GB" sz="1200" smtClean="0">
                <a:solidFill>
                  <a:schemeClr val="tx1"/>
                </a:solidFill>
              </a:rPr>
              <a:pPr eaLnBrk="1" hangingPunct="1"/>
              <a:t>23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4755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7475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/>
              <a:t>Teacher notes</a:t>
            </a:r>
          </a:p>
          <a:p>
            <a:pPr eaLnBrk="1" hangingPunct="1"/>
            <a:r>
              <a:rPr lang="en-GB" smtClean="0"/>
              <a:t>This is Le Chatelier’s principle.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CA10 title_slide_chem_ad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0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GB" sz="1000">
                <a:solidFill>
                  <a:srgbClr val="5B0091"/>
                </a:solidFill>
                <a:cs typeface="Arial" pitchFamily="34" charset="0"/>
              </a:rPr>
              <a:t>© Boardworks Ltd 2007</a:t>
            </a:r>
          </a:p>
        </p:txBody>
      </p:sp>
      <p:pic>
        <p:nvPicPr>
          <p:cNvPr id="4" name="Picture 21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19EEA5AA-B2D7-400F-BB80-6802AB35F0BC}" type="slidenum">
              <a:rPr lang="en-GB" sz="1000">
                <a:solidFill>
                  <a:srgbClr val="5B0091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r>
              <a:rPr lang="en-GB" sz="1000">
                <a:solidFill>
                  <a:srgbClr val="5B0091"/>
                </a:solidFill>
                <a:cs typeface="Arial" pitchFamily="34" charset="0"/>
              </a:rPr>
              <a:t> of 39</a:t>
            </a:r>
          </a:p>
        </p:txBody>
      </p:sp>
    </p:spTree>
    <p:extLst>
      <p:ext uri="{BB962C8B-B14F-4D97-AF65-F5344CB8AC3E}">
        <p14:creationId xmlns:p14="http://schemas.microsoft.com/office/powerpoint/2010/main" val="17626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34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36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41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4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9401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1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35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34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27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68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484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114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32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11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71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79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41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0227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32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7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1360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71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003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3245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928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54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882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887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785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9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522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56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21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00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11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6238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019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7365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33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458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60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790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69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6402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648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093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473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1239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2280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14665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80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6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232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926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105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857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65562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65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784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033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6900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97642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6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3855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756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69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9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51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10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7" descr="slide_background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2" name="Text Box 48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1DBDA990-379A-4BBF-AB74-66E6ABCFE744}" type="slidenum">
              <a:rPr lang="en-GB" sz="1000">
                <a:solidFill>
                  <a:srgbClr val="5B0091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r>
              <a:rPr lang="en-GB" sz="1000">
                <a:solidFill>
                  <a:srgbClr val="5B0091"/>
                </a:solidFill>
                <a:cs typeface="Arial" pitchFamily="34" charset="0"/>
              </a:rPr>
              <a:t> of 39</a:t>
            </a:r>
          </a:p>
        </p:txBody>
      </p:sp>
      <p:sp>
        <p:nvSpPr>
          <p:cNvPr id="1073" name="Text Box 49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GB" sz="1000">
                <a:solidFill>
                  <a:srgbClr val="5B0091"/>
                </a:solidFill>
                <a:cs typeface="Arial" pitchFamily="34" charset="0"/>
              </a:rPr>
              <a:t>© Boardworks Ltd 2007</a:t>
            </a:r>
          </a:p>
        </p:txBody>
      </p:sp>
      <p:pic>
        <p:nvPicPr>
          <p:cNvPr id="8197" name="Picture 50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557213" y="53975"/>
            <a:ext cx="72405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8199" name="Picture 60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0" name="Group 65"/>
          <p:cNvGrpSpPr>
            <a:grpSpLocks/>
          </p:cNvGrpSpPr>
          <p:nvPr userDrawn="1"/>
        </p:nvGrpSpPr>
        <p:grpSpPr bwMode="auto">
          <a:xfrm>
            <a:off x="222250" y="146050"/>
            <a:ext cx="360363" cy="360363"/>
            <a:chOff x="140" y="92"/>
            <a:chExt cx="227" cy="227"/>
          </a:xfrm>
        </p:grpSpPr>
        <p:sp>
          <p:nvSpPr>
            <p:cNvPr id="1078" name="Oval 54"/>
            <p:cNvSpPr>
              <a:spLocks noChangeArrowheads="1"/>
            </p:cNvSpPr>
            <p:nvPr userDrawn="1"/>
          </p:nvSpPr>
          <p:spPr bwMode="auto">
            <a:xfrm>
              <a:off x="140" y="92"/>
              <a:ext cx="227" cy="22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8202" name="Picture 64" descr="CA10 Small Circle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" y="106"/>
              <a:ext cx="19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 descr="CA10 CC_contents_5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08" name="Text Box 8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GB" sz="1000">
                <a:solidFill>
                  <a:srgbClr val="5B0091"/>
                </a:solidFill>
                <a:cs typeface="Arial" pitchFamily="34" charset="0"/>
              </a:rPr>
              <a:t>© Boardworks Ltd 2007</a:t>
            </a:r>
          </a:p>
        </p:txBody>
      </p:sp>
      <p:pic>
        <p:nvPicPr>
          <p:cNvPr id="9220" name="Picture 9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17" name="Text Box 17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3CF32A59-055B-4419-BF6D-F01A850B50D8}" type="slidenum">
              <a:rPr lang="en-GB" sz="1000">
                <a:solidFill>
                  <a:srgbClr val="5B0091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r>
              <a:rPr lang="en-GB" sz="1000">
                <a:solidFill>
                  <a:srgbClr val="5B0091"/>
                </a:solidFill>
                <a:cs typeface="Arial" pitchFamily="34" charset="0"/>
              </a:rPr>
              <a:t> of 39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CA10 CC_contents_5b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27" name="Text Box 3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GB" sz="1000">
                <a:solidFill>
                  <a:srgbClr val="5B0091"/>
                </a:solidFill>
                <a:cs typeface="Arial" pitchFamily="34" charset="0"/>
              </a:rPr>
              <a:t>© Boardworks Ltd 2007</a:t>
            </a:r>
          </a:p>
        </p:txBody>
      </p:sp>
      <p:pic>
        <p:nvPicPr>
          <p:cNvPr id="10244" name="Picture 4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32" name="Text Box 8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049F50CD-CF49-4EF8-9E75-ADBEA4580D29}" type="slidenum">
              <a:rPr lang="en-GB" sz="1000">
                <a:solidFill>
                  <a:srgbClr val="5B0091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r>
              <a:rPr lang="en-GB" sz="1000">
                <a:solidFill>
                  <a:srgbClr val="5B0091"/>
                </a:solidFill>
                <a:cs typeface="Arial" pitchFamily="34" charset="0"/>
              </a:rPr>
              <a:t> of 39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CA10 CC_contents_5c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51" name="Text Box 3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GB" sz="1000">
                <a:solidFill>
                  <a:srgbClr val="5B0091"/>
                </a:solidFill>
                <a:cs typeface="Arial" pitchFamily="34" charset="0"/>
              </a:rPr>
              <a:t>© Boardworks Ltd 2007</a:t>
            </a:r>
          </a:p>
        </p:txBody>
      </p:sp>
      <p:pic>
        <p:nvPicPr>
          <p:cNvPr id="11268" name="Picture 4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56" name="Text Box 8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B9A7C501-5A71-4682-9708-9F7221E3A890}" type="slidenum">
              <a:rPr lang="en-GB" sz="1000">
                <a:solidFill>
                  <a:srgbClr val="5B0091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r>
              <a:rPr lang="en-GB" sz="1000">
                <a:solidFill>
                  <a:srgbClr val="5B0091"/>
                </a:solidFill>
                <a:cs typeface="Arial" pitchFamily="34" charset="0"/>
              </a:rPr>
              <a:t> of 39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CA10 CC_contents_5d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675" name="Text Box 3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GB" sz="1000">
                <a:solidFill>
                  <a:srgbClr val="5B0091"/>
                </a:solidFill>
                <a:cs typeface="Arial" pitchFamily="34" charset="0"/>
              </a:rPr>
              <a:t>© Boardworks Ltd 2007</a:t>
            </a:r>
          </a:p>
        </p:txBody>
      </p:sp>
      <p:pic>
        <p:nvPicPr>
          <p:cNvPr id="12292" name="Picture 4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680" name="Text Box 8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CBCDA151-A00D-40EB-A8F1-D0FF644D9ACE}" type="slidenum">
              <a:rPr lang="en-GB" sz="1000">
                <a:solidFill>
                  <a:srgbClr val="5B0091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r>
              <a:rPr lang="en-GB" sz="1000">
                <a:solidFill>
                  <a:srgbClr val="5B0091"/>
                </a:solidFill>
                <a:cs typeface="Arial" pitchFamily="34" charset="0"/>
              </a:rPr>
              <a:t> of 39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CA10 CC_contents_5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699" name="Text Box 3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GB" sz="1000">
                <a:solidFill>
                  <a:srgbClr val="5B0091"/>
                </a:solidFill>
                <a:cs typeface="Arial" pitchFamily="34" charset="0"/>
              </a:rPr>
              <a:t>© Boardworks Ltd 2007</a:t>
            </a:r>
          </a:p>
        </p:txBody>
      </p:sp>
      <p:pic>
        <p:nvPicPr>
          <p:cNvPr id="13316" name="Picture 4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704" name="Text Box 8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02FBDBD3-6E9B-42D4-9FFD-6319314E7BCE}" type="slidenum">
              <a:rPr lang="en-GB" sz="1000">
                <a:solidFill>
                  <a:srgbClr val="5B0091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r>
              <a:rPr lang="en-GB" sz="1000">
                <a:solidFill>
                  <a:srgbClr val="5B0091"/>
                </a:solidFill>
                <a:cs typeface="Arial" pitchFamily="34" charset="0"/>
              </a:rPr>
              <a:t> of 39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5" Type="http://schemas.openxmlformats.org/officeDocument/2006/relationships/image" Target="../media/image7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5" Type="http://schemas.openxmlformats.org/officeDocument/2006/relationships/image" Target="../media/image31.jpe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control" Target="../activeX/activeX4.xml"/><Relationship Id="rId7" Type="http://schemas.openxmlformats.org/officeDocument/2006/relationships/image" Target="../media/image30.png"/><Relationship Id="rId2" Type="http://schemas.openxmlformats.org/officeDocument/2006/relationships/tags" Target="../tags/tag3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Relationship Id="rId5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control" Target="../activeX/activeX5.xml"/><Relationship Id="rId7" Type="http://schemas.openxmlformats.org/officeDocument/2006/relationships/image" Target="../media/image30.png"/><Relationship Id="rId2" Type="http://schemas.openxmlformats.org/officeDocument/2006/relationships/tags" Target="../tags/tag3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6.xml"/><Relationship Id="rId7" Type="http://schemas.openxmlformats.org/officeDocument/2006/relationships/image" Target="../media/image40.png"/><Relationship Id="rId2" Type="http://schemas.openxmlformats.org/officeDocument/2006/relationships/tags" Target="../tags/tag3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Relationship Id="rId5" Type="http://schemas.openxmlformats.org/officeDocument/2006/relationships/image" Target="../media/image7.png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7.xml"/><Relationship Id="rId2" Type="http://schemas.openxmlformats.org/officeDocument/2006/relationships/tags" Target="../tags/tag4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Irreversible reactions</a:t>
            </a:r>
          </a:p>
        </p:txBody>
      </p:sp>
      <p:sp>
        <p:nvSpPr>
          <p:cNvPr id="26627" name="Rectangle 27"/>
          <p:cNvSpPr>
            <a:spLocks noChangeArrowheads="1"/>
          </p:cNvSpPr>
          <p:nvPr/>
        </p:nvSpPr>
        <p:spPr bwMode="auto">
          <a:xfrm>
            <a:off x="563563" y="784225"/>
            <a:ext cx="7712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/>
              <a:t>Most chemical reactions are considered </a:t>
            </a:r>
            <a:r>
              <a:rPr lang="en-GB" b="1">
                <a:solidFill>
                  <a:srgbClr val="FF6600"/>
                </a:solidFill>
              </a:rPr>
              <a:t>irreversible</a:t>
            </a:r>
            <a:r>
              <a:rPr lang="en-GB"/>
              <a:t> –  the products that are made cannot readily be changed back into their reactants.</a:t>
            </a:r>
          </a:p>
        </p:txBody>
      </p:sp>
      <p:sp>
        <p:nvSpPr>
          <p:cNvPr id="805917" name="Rectangle 29"/>
          <p:cNvSpPr>
            <a:spLocks noChangeArrowheads="1"/>
          </p:cNvSpPr>
          <p:nvPr/>
        </p:nvSpPr>
        <p:spPr bwMode="auto">
          <a:xfrm>
            <a:off x="563563" y="2398713"/>
            <a:ext cx="44910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en-GB"/>
              <a:t>For example, when wood burns it is impossible to turn it back into unburnt wood again!</a:t>
            </a:r>
          </a:p>
        </p:txBody>
      </p:sp>
      <p:sp>
        <p:nvSpPr>
          <p:cNvPr id="26629" name="Text Box 30"/>
          <p:cNvSpPr txBox="1">
            <a:spLocks noChangeArrowheads="1"/>
          </p:cNvSpPr>
          <p:nvPr/>
        </p:nvSpPr>
        <p:spPr bwMode="auto">
          <a:xfrm>
            <a:off x="563563" y="4368800"/>
            <a:ext cx="782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GB"/>
          </a:p>
        </p:txBody>
      </p:sp>
      <p:sp>
        <p:nvSpPr>
          <p:cNvPr id="805923" name="Text Box 35"/>
          <p:cNvSpPr txBox="1">
            <a:spLocks noChangeArrowheads="1"/>
          </p:cNvSpPr>
          <p:nvPr/>
        </p:nvSpPr>
        <p:spPr bwMode="auto">
          <a:xfrm>
            <a:off x="563563" y="4013200"/>
            <a:ext cx="41179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GB"/>
              <a:t>Similarly, when magnesium reacts with hydrochloric acid to form magnesium chloride and hydrogen, it is not easy to reverse the reaction and obtain the magnesium.</a:t>
            </a:r>
          </a:p>
        </p:txBody>
      </p:sp>
      <p:pic>
        <p:nvPicPr>
          <p:cNvPr id="805926" name="Picture 38" descr="26815652_cred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1700213"/>
            <a:ext cx="2982912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0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0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17" grpId="0"/>
      <p:bldP spid="8059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Reversible or irreversible?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50" name="ShockwaveFlash1" r:id="rId3" imgW="8699111" imgH="5308229"/>
        </mc:Choice>
        <mc:Fallback>
          <p:control name="ShockwaveFlash1" r:id="rId3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True or false?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74" name="ShockwaveFlash1" r:id="rId3" imgW="8699111" imgH="5308229"/>
        </mc:Choice>
        <mc:Fallback>
          <p:control name="ShockwaveFlash1" r:id="rId3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01625" y="2946400"/>
            <a:ext cx="871537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200"/>
              </a:spcAft>
            </a:pPr>
            <a:r>
              <a:rPr lang="en-GB" sz="1800" b="1">
                <a:solidFill>
                  <a:srgbClr val="CC0000"/>
                </a:solidFill>
              </a:rPr>
              <a:t>”When a change is applied to a system in dynamic equilibrium, the </a:t>
            </a:r>
          </a:p>
          <a:p>
            <a:pPr algn="ctr" eaLnBrk="1" hangingPunct="1">
              <a:spcAft>
                <a:spcPts val="200"/>
              </a:spcAft>
            </a:pPr>
            <a:r>
              <a:rPr lang="en-GB" sz="1800" b="1">
                <a:solidFill>
                  <a:srgbClr val="CC0000"/>
                </a:solidFill>
              </a:rPr>
              <a:t>system reacts in such a way as to oppose the effect of the change.”</a:t>
            </a:r>
            <a:endParaRPr lang="en-GB" sz="1300"/>
          </a:p>
          <a:p>
            <a:pPr eaLnBrk="1" hangingPunct="1">
              <a:spcAft>
                <a:spcPts val="200"/>
              </a:spcAft>
            </a:pPr>
            <a:endParaRPr lang="en-GB" sz="1300"/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8826500" y="66294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H="1">
            <a:off x="139700" y="66294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09" name="Text Box 9"/>
          <p:cNvSpPr txBox="1">
            <a:spLocks noChangeArrowheads="1"/>
          </p:cNvSpPr>
          <p:nvPr/>
        </p:nvSpPr>
        <p:spPr bwMode="auto">
          <a:xfrm>
            <a:off x="1447800" y="179388"/>
            <a:ext cx="6248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CHATELIER’S PRINCIPLE</a:t>
            </a:r>
            <a:endParaRPr lang="en-US" sz="2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01625" y="742950"/>
            <a:ext cx="8715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200"/>
              </a:spcAft>
            </a:pPr>
            <a:r>
              <a:rPr lang="en-GB" sz="1800" b="1">
                <a:solidFill>
                  <a:srgbClr val="CC0000"/>
                </a:solidFill>
              </a:rPr>
              <a:t>CONCENTRATION</a:t>
            </a:r>
            <a:endParaRPr lang="en-GB" sz="1300"/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8826500" y="66294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H="1">
            <a:off x="139700" y="66294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01" name="Text Box 9"/>
          <p:cNvSpPr txBox="1">
            <a:spLocks noChangeArrowheads="1"/>
          </p:cNvSpPr>
          <p:nvPr/>
        </p:nvSpPr>
        <p:spPr bwMode="auto">
          <a:xfrm>
            <a:off x="584200" y="179388"/>
            <a:ext cx="8001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FACTORS AFFECTING THE POSITION OF EQUILIBRIUM</a:t>
            </a:r>
            <a:endParaRPr lang="en-US" sz="2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4225" name="Text Box 33"/>
          <p:cNvSpPr txBox="1">
            <a:spLocks noChangeArrowheads="1"/>
          </p:cNvSpPr>
          <p:nvPr/>
        </p:nvSpPr>
        <p:spPr bwMode="auto">
          <a:xfrm>
            <a:off x="641350" y="1495425"/>
            <a:ext cx="78105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200"/>
              </a:spcAft>
            </a:pPr>
            <a:r>
              <a:rPr lang="en-GB" sz="2000" b="1"/>
              <a:t>The </a:t>
            </a:r>
            <a:r>
              <a:rPr lang="en-GB" sz="2000" b="1">
                <a:solidFill>
                  <a:srgbClr val="CC0000"/>
                </a:solidFill>
              </a:rPr>
              <a:t>equilibrium constant is not affected by a change in concentration</a:t>
            </a:r>
            <a:r>
              <a:rPr lang="en-GB" sz="2000" b="1"/>
              <a:t> at constant temperature.  To maintain the constant, the composition of the equilibrium mixture changes.</a:t>
            </a:r>
          </a:p>
          <a:p>
            <a:pPr eaLnBrk="1" hangingPunct="1">
              <a:spcAft>
                <a:spcPts val="200"/>
              </a:spcAft>
            </a:pPr>
            <a:endParaRPr lang="en-GB" sz="2000" b="1"/>
          </a:p>
          <a:p>
            <a:pPr eaLnBrk="1" hangingPunct="1">
              <a:spcAft>
                <a:spcPts val="200"/>
              </a:spcAft>
            </a:pPr>
            <a:endParaRPr lang="en-GB" sz="2000" b="1"/>
          </a:p>
          <a:p>
            <a:pPr eaLnBrk="1" hangingPunct="1">
              <a:spcAft>
                <a:spcPts val="200"/>
              </a:spcAft>
            </a:pPr>
            <a:r>
              <a:rPr lang="en-GB" sz="2000" b="1"/>
              <a:t>If you increase the concentration of a substance, the value of K</a:t>
            </a:r>
            <a:r>
              <a:rPr lang="en-GB" sz="2000" b="1" baseline="-25000"/>
              <a:t>c</a:t>
            </a:r>
            <a:r>
              <a:rPr lang="en-GB" sz="2000" b="1"/>
              <a:t> will theoretically be affected.  As </a:t>
            </a:r>
            <a:r>
              <a:rPr lang="en-GB" sz="2000" b="1">
                <a:solidFill>
                  <a:srgbClr val="CC0000"/>
                </a:solidFill>
              </a:rPr>
              <a:t>it must remain constant at a particular temperature</a:t>
            </a:r>
            <a:r>
              <a:rPr lang="en-GB" sz="2000" b="1"/>
              <a:t>, the concentrations of the other species change to keep the constant the same.</a:t>
            </a:r>
            <a:endParaRPr lang="en-GB" sz="2000" b="1">
              <a:solidFill>
                <a:srgbClr val="000066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4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4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2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1026"/>
          <p:cNvSpPr>
            <a:spLocks noChangeShapeType="1"/>
          </p:cNvSpPr>
          <p:nvPr/>
        </p:nvSpPr>
        <p:spPr bwMode="auto">
          <a:xfrm>
            <a:off x="8826500" y="66294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AutoShape 10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Line 1028"/>
          <p:cNvSpPr>
            <a:spLocks noChangeShapeType="1"/>
          </p:cNvSpPr>
          <p:nvPr/>
        </p:nvSpPr>
        <p:spPr bwMode="auto">
          <a:xfrm flipH="1">
            <a:off x="139700" y="66294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AutoShape 102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02" name="Text Box 1030"/>
          <p:cNvSpPr txBox="1">
            <a:spLocks noChangeArrowheads="1"/>
          </p:cNvSpPr>
          <p:nvPr/>
        </p:nvSpPr>
        <p:spPr bwMode="auto">
          <a:xfrm>
            <a:off x="584200" y="179388"/>
            <a:ext cx="8001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FACTORS AFFECTING THE POSITION OF EQUILIBRIUM</a:t>
            </a:r>
            <a:endParaRPr lang="en-US" sz="2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8103" name="Text Box 1031"/>
          <p:cNvSpPr txBox="1">
            <a:spLocks noChangeArrowheads="1"/>
          </p:cNvSpPr>
          <p:nvPr/>
        </p:nvSpPr>
        <p:spPr bwMode="auto">
          <a:xfrm>
            <a:off x="419100" y="4594225"/>
            <a:ext cx="83185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200"/>
              </a:spcAft>
            </a:pPr>
            <a:r>
              <a:rPr lang="en-GB" sz="1600" b="1"/>
              <a:t>Predict the effect of </a:t>
            </a:r>
            <a:r>
              <a:rPr lang="en-GB" sz="1600" b="1">
                <a:solidFill>
                  <a:srgbClr val="CC0000"/>
                </a:solidFill>
              </a:rPr>
              <a:t>increasing the concentration of </a:t>
            </a:r>
            <a:r>
              <a:rPr lang="en-GB" sz="1600" b="1">
                <a:solidFill>
                  <a:srgbClr val="000066"/>
                </a:solidFill>
              </a:rPr>
              <a:t>O</a:t>
            </a:r>
            <a:r>
              <a:rPr lang="en-GB" sz="1600" b="1" baseline="-25000">
                <a:solidFill>
                  <a:srgbClr val="000066"/>
                </a:solidFill>
              </a:rPr>
              <a:t>2 </a:t>
            </a:r>
            <a:r>
              <a:rPr lang="en-GB" sz="1600" b="1"/>
              <a:t>on the equilibrium position</a:t>
            </a:r>
          </a:p>
          <a:p>
            <a:pPr eaLnBrk="1" hangingPunct="1">
              <a:lnSpc>
                <a:spcPct val="210000"/>
              </a:lnSpc>
              <a:spcAft>
                <a:spcPts val="200"/>
              </a:spcAft>
            </a:pPr>
            <a:r>
              <a:rPr lang="en-GB" sz="1400" b="1">
                <a:solidFill>
                  <a:srgbClr val="000066"/>
                </a:solidFill>
              </a:rPr>
              <a:t>	2SO</a:t>
            </a:r>
            <a:r>
              <a:rPr lang="en-GB" sz="1400" b="1" baseline="-25000">
                <a:solidFill>
                  <a:srgbClr val="000066"/>
                </a:solidFill>
              </a:rPr>
              <a:t>2</a:t>
            </a:r>
            <a:r>
              <a:rPr lang="en-GB" sz="1400" b="1">
                <a:solidFill>
                  <a:srgbClr val="CC0000"/>
                </a:solidFill>
              </a:rPr>
              <a:t>(g)</a:t>
            </a:r>
            <a:r>
              <a:rPr lang="en-GB" sz="1400" b="1">
                <a:solidFill>
                  <a:srgbClr val="000066"/>
                </a:solidFill>
              </a:rPr>
              <a:t> +  O</a:t>
            </a:r>
            <a:r>
              <a:rPr lang="en-GB" sz="1400" b="1" baseline="-25000">
                <a:solidFill>
                  <a:srgbClr val="000066"/>
                </a:solidFill>
              </a:rPr>
              <a:t>2</a:t>
            </a:r>
            <a:r>
              <a:rPr lang="en-GB" sz="1400" b="1">
                <a:solidFill>
                  <a:srgbClr val="CC0000"/>
                </a:solidFill>
              </a:rPr>
              <a:t>(g)</a:t>
            </a:r>
            <a:r>
              <a:rPr lang="en-GB" sz="1400" b="1">
                <a:solidFill>
                  <a:srgbClr val="000066"/>
                </a:solidFill>
              </a:rPr>
              <a:t> 	      2SO</a:t>
            </a:r>
            <a:r>
              <a:rPr lang="en-GB" sz="1400" b="1" baseline="-25000">
                <a:solidFill>
                  <a:srgbClr val="000066"/>
                </a:solidFill>
              </a:rPr>
              <a:t>3</a:t>
            </a:r>
            <a:r>
              <a:rPr lang="en-GB" sz="1400" b="1">
                <a:solidFill>
                  <a:srgbClr val="CC0000"/>
                </a:solidFill>
              </a:rPr>
              <a:t>(g)</a:t>
            </a:r>
            <a:r>
              <a:rPr lang="en-GB" sz="1400" b="1">
                <a:solidFill>
                  <a:srgbClr val="000066"/>
                </a:solidFill>
              </a:rPr>
              <a:t> </a:t>
            </a:r>
            <a:r>
              <a:rPr lang="en-GB" sz="1400">
                <a:solidFill>
                  <a:srgbClr val="000066"/>
                </a:solidFill>
              </a:rPr>
              <a:t>		</a:t>
            </a:r>
            <a:r>
              <a:rPr lang="en-GB" sz="1400" b="1">
                <a:solidFill>
                  <a:srgbClr val="000066"/>
                </a:solidFill>
              </a:rPr>
              <a:t> </a:t>
            </a:r>
          </a:p>
        </p:txBody>
      </p:sp>
      <p:grpSp>
        <p:nvGrpSpPr>
          <p:cNvPr id="36872" name="Group 1032"/>
          <p:cNvGrpSpPr>
            <a:grpSpLocks/>
          </p:cNvGrpSpPr>
          <p:nvPr/>
        </p:nvGrpSpPr>
        <p:grpSpPr bwMode="auto">
          <a:xfrm>
            <a:off x="2911475" y="5145088"/>
            <a:ext cx="468313" cy="123825"/>
            <a:chOff x="908" y="497"/>
            <a:chExt cx="302" cy="78"/>
          </a:xfrm>
        </p:grpSpPr>
        <p:grpSp>
          <p:nvGrpSpPr>
            <p:cNvPr id="36894" name="Group 1033"/>
            <p:cNvGrpSpPr>
              <a:grpSpLocks/>
            </p:cNvGrpSpPr>
            <p:nvPr/>
          </p:nvGrpSpPr>
          <p:grpSpPr bwMode="auto">
            <a:xfrm>
              <a:off x="912" y="497"/>
              <a:ext cx="298" cy="22"/>
              <a:chOff x="912" y="497"/>
              <a:chExt cx="298" cy="22"/>
            </a:xfrm>
          </p:grpSpPr>
          <p:sp>
            <p:nvSpPr>
              <p:cNvPr id="36898" name="Line 1034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9" name="Line 1035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95" name="Group 1036"/>
            <p:cNvGrpSpPr>
              <a:grpSpLocks/>
            </p:cNvGrpSpPr>
            <p:nvPr/>
          </p:nvGrpSpPr>
          <p:grpSpPr bwMode="auto">
            <a:xfrm rot="10800000">
              <a:off x="908" y="553"/>
              <a:ext cx="298" cy="22"/>
              <a:chOff x="912" y="497"/>
              <a:chExt cx="298" cy="22"/>
            </a:xfrm>
          </p:grpSpPr>
          <p:sp>
            <p:nvSpPr>
              <p:cNvPr id="36896" name="Line 1037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7" name="Line 1038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6873" name="Text Box 1039"/>
          <p:cNvSpPr txBox="1">
            <a:spLocks noChangeArrowheads="1"/>
          </p:cNvSpPr>
          <p:nvPr/>
        </p:nvSpPr>
        <p:spPr bwMode="auto">
          <a:xfrm>
            <a:off x="393700" y="742950"/>
            <a:ext cx="83439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200"/>
              </a:spcAft>
            </a:pPr>
            <a:r>
              <a:rPr lang="en-GB" b="1">
                <a:solidFill>
                  <a:srgbClr val="000066"/>
                </a:solidFill>
              </a:rPr>
              <a:t>SUMMARY</a:t>
            </a:r>
          </a:p>
          <a:p>
            <a:pPr algn="ctr" eaLnBrk="1" hangingPunct="1">
              <a:spcAft>
                <a:spcPts val="200"/>
              </a:spcAft>
            </a:pPr>
            <a:endParaRPr lang="en-GB" b="1">
              <a:solidFill>
                <a:srgbClr val="000066"/>
              </a:solidFill>
            </a:endParaRPr>
          </a:p>
          <a:p>
            <a:pPr algn="ctr" eaLnBrk="1" hangingPunct="1">
              <a:spcAft>
                <a:spcPts val="200"/>
              </a:spcAft>
            </a:pPr>
            <a:endParaRPr lang="en-GB" sz="1200" b="1">
              <a:solidFill>
                <a:srgbClr val="000066"/>
              </a:solidFill>
            </a:endParaRPr>
          </a:p>
          <a:p>
            <a:pPr eaLnBrk="1" hangingPunct="1">
              <a:spcAft>
                <a:spcPts val="200"/>
              </a:spcAft>
            </a:pPr>
            <a:r>
              <a:rPr lang="en-GB" sz="2000" b="1">
                <a:solidFill>
                  <a:srgbClr val="000066"/>
                </a:solidFill>
              </a:rPr>
              <a:t>		REACTANTS		  </a:t>
            </a:r>
            <a:r>
              <a:rPr lang="en-GB" sz="2000" b="1">
                <a:solidFill>
                  <a:srgbClr val="CC0000"/>
                </a:solidFill>
              </a:rPr>
              <a:t>PRODUCTS</a:t>
            </a:r>
            <a:endParaRPr lang="en-GB" sz="2000"/>
          </a:p>
        </p:txBody>
      </p:sp>
      <p:grpSp>
        <p:nvGrpSpPr>
          <p:cNvPr id="36874" name="Group 1040"/>
          <p:cNvGrpSpPr>
            <a:grpSpLocks/>
          </p:cNvGrpSpPr>
          <p:nvPr/>
        </p:nvGrpSpPr>
        <p:grpSpPr bwMode="auto">
          <a:xfrm>
            <a:off x="4251325" y="2220913"/>
            <a:ext cx="479425" cy="123825"/>
            <a:chOff x="908" y="497"/>
            <a:chExt cx="302" cy="78"/>
          </a:xfrm>
        </p:grpSpPr>
        <p:grpSp>
          <p:nvGrpSpPr>
            <p:cNvPr id="36888" name="Group 1041"/>
            <p:cNvGrpSpPr>
              <a:grpSpLocks/>
            </p:cNvGrpSpPr>
            <p:nvPr/>
          </p:nvGrpSpPr>
          <p:grpSpPr bwMode="auto">
            <a:xfrm>
              <a:off x="912" y="497"/>
              <a:ext cx="298" cy="22"/>
              <a:chOff x="912" y="497"/>
              <a:chExt cx="298" cy="22"/>
            </a:xfrm>
          </p:grpSpPr>
          <p:sp>
            <p:nvSpPr>
              <p:cNvPr id="36892" name="Line 1042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3" name="Line 1043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89" name="Group 1044"/>
            <p:cNvGrpSpPr>
              <a:grpSpLocks/>
            </p:cNvGrpSpPr>
            <p:nvPr/>
          </p:nvGrpSpPr>
          <p:grpSpPr bwMode="auto">
            <a:xfrm rot="10800000">
              <a:off x="908" y="553"/>
              <a:ext cx="298" cy="22"/>
              <a:chOff x="912" y="497"/>
              <a:chExt cx="298" cy="22"/>
            </a:xfrm>
          </p:grpSpPr>
          <p:sp>
            <p:nvSpPr>
              <p:cNvPr id="36890" name="Line 1045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1" name="Line 1046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6875" name="Group 1047"/>
          <p:cNvGrpSpPr>
            <a:grpSpLocks/>
          </p:cNvGrpSpPr>
          <p:nvPr/>
        </p:nvGrpSpPr>
        <p:grpSpPr bwMode="auto">
          <a:xfrm>
            <a:off x="457200" y="2436813"/>
            <a:ext cx="8178800" cy="1741487"/>
            <a:chOff x="304" y="2382"/>
            <a:chExt cx="5152" cy="1097"/>
          </a:xfrm>
        </p:grpSpPr>
        <p:sp>
          <p:nvSpPr>
            <p:cNvPr id="36879" name="Text Box 1048"/>
            <p:cNvSpPr txBox="1">
              <a:spLocks noChangeArrowheads="1"/>
            </p:cNvSpPr>
            <p:nvPr/>
          </p:nvSpPr>
          <p:spPr bwMode="auto">
            <a:xfrm>
              <a:off x="304" y="2571"/>
              <a:ext cx="2830" cy="227"/>
            </a:xfrm>
            <a:prstGeom prst="rect">
              <a:avLst/>
            </a:prstGeom>
            <a:solidFill>
              <a:srgbClr val="FFCC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400" b="1"/>
                <a:t>INCREASE CONCENTRATION OF A REACTANT</a:t>
              </a:r>
            </a:p>
          </p:txBody>
        </p:sp>
        <p:sp>
          <p:nvSpPr>
            <p:cNvPr id="36880" name="Text Box 1049"/>
            <p:cNvSpPr txBox="1">
              <a:spLocks noChangeArrowheads="1"/>
            </p:cNvSpPr>
            <p:nvPr/>
          </p:nvSpPr>
          <p:spPr bwMode="auto">
            <a:xfrm>
              <a:off x="3134" y="2571"/>
              <a:ext cx="2322" cy="227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400" b="1"/>
                <a:t>EQUILIBRIUM MOVES TO THE </a:t>
              </a:r>
              <a:r>
                <a:rPr lang="en-US" sz="1400" b="1">
                  <a:solidFill>
                    <a:srgbClr val="CC0000"/>
                  </a:solidFill>
                </a:rPr>
                <a:t>RIGHT</a:t>
              </a:r>
              <a:endParaRPr lang="en-US" sz="1400" b="1"/>
            </a:p>
          </p:txBody>
        </p:sp>
        <p:sp>
          <p:nvSpPr>
            <p:cNvPr id="36881" name="Text Box 1050"/>
            <p:cNvSpPr txBox="1">
              <a:spLocks noChangeArrowheads="1"/>
            </p:cNvSpPr>
            <p:nvPr/>
          </p:nvSpPr>
          <p:spPr bwMode="auto">
            <a:xfrm>
              <a:off x="304" y="2382"/>
              <a:ext cx="5152" cy="19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400" b="1"/>
                <a:t>THE EFFECT OF CHANGING THE CONCENTRATION ON THE POSITION OF EQUILIBRIUM</a:t>
              </a:r>
            </a:p>
          </p:txBody>
        </p:sp>
        <p:sp>
          <p:nvSpPr>
            <p:cNvPr id="36882" name="Text Box 1051"/>
            <p:cNvSpPr txBox="1">
              <a:spLocks noChangeArrowheads="1"/>
            </p:cNvSpPr>
            <p:nvPr/>
          </p:nvSpPr>
          <p:spPr bwMode="auto">
            <a:xfrm>
              <a:off x="304" y="2798"/>
              <a:ext cx="2830" cy="227"/>
            </a:xfrm>
            <a:prstGeom prst="rect">
              <a:avLst/>
            </a:prstGeom>
            <a:solidFill>
              <a:srgbClr val="FFCC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400" b="1"/>
                <a:t>DECREASE CONCENTRATION OF A REACTANT</a:t>
              </a:r>
            </a:p>
          </p:txBody>
        </p:sp>
        <p:sp>
          <p:nvSpPr>
            <p:cNvPr id="36883" name="Text Box 1052"/>
            <p:cNvSpPr txBox="1">
              <a:spLocks noChangeArrowheads="1"/>
            </p:cNvSpPr>
            <p:nvPr/>
          </p:nvSpPr>
          <p:spPr bwMode="auto">
            <a:xfrm>
              <a:off x="3134" y="2798"/>
              <a:ext cx="2322" cy="227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400" b="1"/>
                <a:t>EQUILIBRIUM MOVES TO THE </a:t>
              </a:r>
              <a:r>
                <a:rPr lang="en-US" sz="1400" b="1">
                  <a:solidFill>
                    <a:srgbClr val="CC0000"/>
                  </a:solidFill>
                </a:rPr>
                <a:t>LEFT</a:t>
              </a:r>
              <a:endParaRPr lang="en-US" sz="1400" b="1"/>
            </a:p>
          </p:txBody>
        </p:sp>
        <p:sp>
          <p:nvSpPr>
            <p:cNvPr id="36884" name="Text Box 1053"/>
            <p:cNvSpPr txBox="1">
              <a:spLocks noChangeArrowheads="1"/>
            </p:cNvSpPr>
            <p:nvPr/>
          </p:nvSpPr>
          <p:spPr bwMode="auto">
            <a:xfrm>
              <a:off x="304" y="3025"/>
              <a:ext cx="2830" cy="227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400" b="1"/>
                <a:t>INCREASE CONCENTRATION OF A PRODUCT</a:t>
              </a:r>
            </a:p>
          </p:txBody>
        </p:sp>
        <p:sp>
          <p:nvSpPr>
            <p:cNvPr id="36885" name="Text Box 1054"/>
            <p:cNvSpPr txBox="1">
              <a:spLocks noChangeArrowheads="1"/>
            </p:cNvSpPr>
            <p:nvPr/>
          </p:nvSpPr>
          <p:spPr bwMode="auto">
            <a:xfrm>
              <a:off x="3134" y="3025"/>
              <a:ext cx="2322" cy="227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400" b="1"/>
                <a:t>EQUILIBRIUM MOVES TO THE </a:t>
              </a:r>
              <a:r>
                <a:rPr lang="en-US" sz="1400" b="1">
                  <a:solidFill>
                    <a:srgbClr val="CC0000"/>
                  </a:solidFill>
                </a:rPr>
                <a:t>LEFT</a:t>
              </a:r>
              <a:endParaRPr lang="en-US" sz="1400" b="1"/>
            </a:p>
          </p:txBody>
        </p:sp>
        <p:sp>
          <p:nvSpPr>
            <p:cNvPr id="36886" name="Text Box 1055"/>
            <p:cNvSpPr txBox="1">
              <a:spLocks noChangeArrowheads="1"/>
            </p:cNvSpPr>
            <p:nvPr/>
          </p:nvSpPr>
          <p:spPr bwMode="auto">
            <a:xfrm>
              <a:off x="304" y="3252"/>
              <a:ext cx="2830" cy="227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400" b="1"/>
                <a:t>DECREASE CONCENTRATION OF A PRODUCT</a:t>
              </a:r>
            </a:p>
          </p:txBody>
        </p:sp>
        <p:sp>
          <p:nvSpPr>
            <p:cNvPr id="36887" name="Text Box 1056"/>
            <p:cNvSpPr txBox="1">
              <a:spLocks noChangeArrowheads="1"/>
            </p:cNvSpPr>
            <p:nvPr/>
          </p:nvSpPr>
          <p:spPr bwMode="auto">
            <a:xfrm>
              <a:off x="3134" y="3252"/>
              <a:ext cx="2322" cy="227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400" b="1"/>
                <a:t>EQUILIBRIUM MOVES TO THE </a:t>
              </a:r>
              <a:r>
                <a:rPr lang="en-US" sz="1400" b="1">
                  <a:solidFill>
                    <a:srgbClr val="CC0000"/>
                  </a:solidFill>
                </a:rPr>
                <a:t>RIGHT</a:t>
              </a:r>
              <a:endParaRPr lang="en-US" sz="1400" b="1"/>
            </a:p>
          </p:txBody>
        </p:sp>
      </p:grpSp>
      <p:sp>
        <p:nvSpPr>
          <p:cNvPr id="388129" name="Text Box 1057"/>
          <p:cNvSpPr txBox="1">
            <a:spLocks noChangeArrowheads="1"/>
          </p:cNvSpPr>
          <p:nvPr/>
        </p:nvSpPr>
        <p:spPr bwMode="auto">
          <a:xfrm>
            <a:off x="393700" y="5643563"/>
            <a:ext cx="83439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200"/>
              </a:spcAft>
            </a:pPr>
            <a:r>
              <a:rPr lang="en-GB" sz="1600" b="1"/>
              <a:t>Predict the effect of </a:t>
            </a:r>
            <a:r>
              <a:rPr lang="en-GB" sz="1600" b="1">
                <a:solidFill>
                  <a:srgbClr val="CC0000"/>
                </a:solidFill>
              </a:rPr>
              <a:t>decreasing the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concentration of </a:t>
            </a:r>
            <a:r>
              <a:rPr lang="en-GB" sz="1600" b="1">
                <a:solidFill>
                  <a:srgbClr val="000066"/>
                </a:solidFill>
              </a:rPr>
              <a:t>SO</a:t>
            </a:r>
            <a:r>
              <a:rPr lang="en-GB" sz="1600" b="1" baseline="-25000">
                <a:solidFill>
                  <a:srgbClr val="000066"/>
                </a:solidFill>
              </a:rPr>
              <a:t>3 </a:t>
            </a:r>
            <a:r>
              <a:rPr lang="en-GB" sz="1600" b="1"/>
              <a:t>on the equilibrium position	</a:t>
            </a:r>
            <a:endParaRPr lang="en-GB" sz="1400" b="1">
              <a:solidFill>
                <a:srgbClr val="000066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854700" y="5056188"/>
            <a:ext cx="2781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1400" b="1">
                <a:solidFill>
                  <a:srgbClr val="000066"/>
                </a:solidFill>
              </a:rPr>
              <a:t>EQUILIBRIUM</a:t>
            </a:r>
            <a:r>
              <a:rPr lang="en-GB" sz="1400">
                <a:solidFill>
                  <a:srgbClr val="000066"/>
                </a:solidFill>
              </a:rPr>
              <a:t> </a:t>
            </a:r>
            <a:r>
              <a:rPr lang="en-GB" sz="1400" b="1">
                <a:solidFill>
                  <a:srgbClr val="000066"/>
                </a:solidFill>
              </a:rPr>
              <a:t>MOVES TO RHS</a:t>
            </a:r>
            <a:endParaRPr lang="en-US" sz="1400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930900" y="5881688"/>
            <a:ext cx="2781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1400" b="1">
                <a:solidFill>
                  <a:srgbClr val="000066"/>
                </a:solidFill>
              </a:rPr>
              <a:t>EQUILIBRIUM</a:t>
            </a:r>
            <a:r>
              <a:rPr lang="en-GB" sz="1400">
                <a:solidFill>
                  <a:srgbClr val="000066"/>
                </a:solidFill>
              </a:rPr>
              <a:t> </a:t>
            </a:r>
            <a:r>
              <a:rPr lang="en-GB" sz="1400" b="1">
                <a:solidFill>
                  <a:srgbClr val="000066"/>
                </a:solidFill>
              </a:rPr>
              <a:t>MOVES TO RHS</a:t>
            </a:r>
            <a:endParaRPr lang="en-US" sz="1400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8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8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3" grpId="0" build="allAtOnce"/>
      <p:bldP spid="38812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Text Box 2"/>
          <p:cNvSpPr txBox="1">
            <a:spLocks noChangeArrowheads="1"/>
          </p:cNvSpPr>
          <p:nvPr/>
        </p:nvSpPr>
        <p:spPr bwMode="auto">
          <a:xfrm>
            <a:off x="301625" y="742950"/>
            <a:ext cx="871537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200"/>
              </a:spcAft>
            </a:pPr>
            <a:r>
              <a:rPr lang="en-GB" sz="1800" b="1"/>
              <a:t>PRESSURE</a:t>
            </a:r>
          </a:p>
          <a:p>
            <a:pPr algn="ctr" eaLnBrk="1" hangingPunct="1">
              <a:spcAft>
                <a:spcPts val="200"/>
              </a:spcAft>
            </a:pPr>
            <a:endParaRPr lang="en-GB" sz="1300"/>
          </a:p>
          <a:p>
            <a:pPr eaLnBrk="1" hangingPunct="1"/>
            <a:r>
              <a:rPr lang="en-GB" sz="1600" b="1"/>
              <a:t>When studying the effect of a change in pressure, we consider the number of gaseous molecules only.</a:t>
            </a:r>
          </a:p>
          <a:p>
            <a:pPr eaLnBrk="1" hangingPunct="1"/>
            <a:endParaRPr lang="en-GB" sz="1600" b="1"/>
          </a:p>
          <a:p>
            <a:pPr eaLnBrk="1" hangingPunct="1"/>
            <a:r>
              <a:rPr lang="en-GB" sz="1600" b="1"/>
              <a:t>The more particles you have in a given volume, the greater the pressure they exert.</a:t>
            </a:r>
          </a:p>
          <a:p>
            <a:pPr eaLnBrk="1" hangingPunct="1"/>
            <a:r>
              <a:rPr lang="en-GB" sz="1600" b="1"/>
              <a:t>If you apply a greater pressure they will become more crowded (i.e. they are under a greater stress). However, if the system can change it will move to the side with fewer gaseous molecules - it is less crowded.</a:t>
            </a:r>
          </a:p>
          <a:p>
            <a:pPr eaLnBrk="1" hangingPunct="1"/>
            <a:endParaRPr lang="en-GB" sz="1600"/>
          </a:p>
          <a:p>
            <a:pPr eaLnBrk="1" hangingPunct="1"/>
            <a:r>
              <a:rPr lang="en-GB" sz="1600" b="1"/>
              <a:t>No change occurs when equal numbers of gaseous molecules appear on both sides.</a:t>
            </a:r>
            <a:endParaRPr lang="en-GB" sz="1600"/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8826500" y="66294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H="1">
            <a:off x="139700" y="66294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47700" y="3933825"/>
            <a:ext cx="7848600" cy="935038"/>
            <a:chOff x="408" y="1870"/>
            <a:chExt cx="4944" cy="589"/>
          </a:xfrm>
        </p:grpSpPr>
        <p:sp>
          <p:nvSpPr>
            <p:cNvPr id="37914" name="Text Box 8"/>
            <p:cNvSpPr txBox="1">
              <a:spLocks noChangeArrowheads="1"/>
            </p:cNvSpPr>
            <p:nvPr/>
          </p:nvSpPr>
          <p:spPr bwMode="auto">
            <a:xfrm>
              <a:off x="408" y="2059"/>
              <a:ext cx="1464" cy="200"/>
            </a:xfrm>
            <a:prstGeom prst="rect">
              <a:avLst/>
            </a:prstGeom>
            <a:solidFill>
              <a:srgbClr val="FFCC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400" b="1"/>
                <a:t>INCREASE PRESSURE</a:t>
              </a:r>
            </a:p>
          </p:txBody>
        </p:sp>
        <p:sp>
          <p:nvSpPr>
            <p:cNvPr id="37915" name="Text Box 9"/>
            <p:cNvSpPr txBox="1">
              <a:spLocks noChangeArrowheads="1"/>
            </p:cNvSpPr>
            <p:nvPr/>
          </p:nvSpPr>
          <p:spPr bwMode="auto">
            <a:xfrm>
              <a:off x="1872" y="2059"/>
              <a:ext cx="3480" cy="200"/>
            </a:xfrm>
            <a:prstGeom prst="rect">
              <a:avLst/>
            </a:prstGeom>
            <a:solidFill>
              <a:srgbClr val="FFCC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400" b="1"/>
                <a:t>MOVES TO THE SIDE WITH </a:t>
              </a:r>
              <a:r>
                <a:rPr lang="en-US" sz="1400" b="1">
                  <a:solidFill>
                    <a:schemeClr val="accent2"/>
                  </a:solidFill>
                </a:rPr>
                <a:t>FEWER</a:t>
              </a:r>
              <a:r>
                <a:rPr lang="en-US" sz="1400" b="1"/>
                <a:t> GASEOUS MOLECULES</a:t>
              </a:r>
            </a:p>
          </p:txBody>
        </p:sp>
        <p:sp>
          <p:nvSpPr>
            <p:cNvPr id="37916" name="Text Box 10"/>
            <p:cNvSpPr txBox="1">
              <a:spLocks noChangeArrowheads="1"/>
            </p:cNvSpPr>
            <p:nvPr/>
          </p:nvSpPr>
          <p:spPr bwMode="auto">
            <a:xfrm>
              <a:off x="408" y="2259"/>
              <a:ext cx="1464" cy="200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400" b="1"/>
                <a:t>DECREASE PRESSURE</a:t>
              </a:r>
            </a:p>
          </p:txBody>
        </p:sp>
        <p:sp>
          <p:nvSpPr>
            <p:cNvPr id="37917" name="Text Box 11"/>
            <p:cNvSpPr txBox="1">
              <a:spLocks noChangeArrowheads="1"/>
            </p:cNvSpPr>
            <p:nvPr/>
          </p:nvSpPr>
          <p:spPr bwMode="auto">
            <a:xfrm>
              <a:off x="1872" y="2259"/>
              <a:ext cx="3480" cy="200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400" b="1"/>
                <a:t>MOVES TO THE SIDE WITH </a:t>
              </a:r>
              <a:r>
                <a:rPr lang="en-US" sz="1400"/>
                <a:t> </a:t>
              </a:r>
              <a:r>
                <a:rPr lang="en-US" sz="1400" b="1">
                  <a:solidFill>
                    <a:schemeClr val="accent2"/>
                  </a:solidFill>
                </a:rPr>
                <a:t>MORE</a:t>
              </a:r>
              <a:r>
                <a:rPr lang="en-US" sz="1400" b="1"/>
                <a:t> GASEOUS MOLECULES</a:t>
              </a:r>
            </a:p>
          </p:txBody>
        </p:sp>
        <p:sp>
          <p:nvSpPr>
            <p:cNvPr id="37918" name="Text Box 12"/>
            <p:cNvSpPr txBox="1">
              <a:spLocks noChangeArrowheads="1"/>
            </p:cNvSpPr>
            <p:nvPr/>
          </p:nvSpPr>
          <p:spPr bwMode="auto">
            <a:xfrm>
              <a:off x="408" y="1870"/>
              <a:ext cx="4944" cy="21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 b="1"/>
                <a:t>THE EFFECT OF PRESSURE ON THE POSITION OF EQUILIBRIUM</a:t>
              </a:r>
            </a:p>
          </p:txBody>
        </p:sp>
      </p:grpSp>
      <p:sp>
        <p:nvSpPr>
          <p:cNvPr id="389133" name="Text Box 13"/>
          <p:cNvSpPr txBox="1">
            <a:spLocks noChangeArrowheads="1"/>
          </p:cNvSpPr>
          <p:nvPr/>
        </p:nvSpPr>
        <p:spPr bwMode="auto">
          <a:xfrm>
            <a:off x="393700" y="5137150"/>
            <a:ext cx="86233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200"/>
              </a:spcAft>
            </a:pPr>
            <a:r>
              <a:rPr lang="en-GB" sz="1600" b="1"/>
              <a:t>Predict the effect of an </a:t>
            </a:r>
            <a:r>
              <a:rPr lang="en-GB" sz="1600" b="1">
                <a:solidFill>
                  <a:srgbClr val="CC0000"/>
                </a:solidFill>
              </a:rPr>
              <a:t>increase of pressure</a:t>
            </a:r>
            <a:r>
              <a:rPr lang="en-GB" sz="1600" b="1"/>
              <a:t> on the equilibrium position of..</a:t>
            </a:r>
          </a:p>
          <a:p>
            <a:pPr eaLnBrk="1" hangingPunct="1">
              <a:lnSpc>
                <a:spcPct val="210000"/>
              </a:lnSpc>
              <a:spcAft>
                <a:spcPts val="200"/>
              </a:spcAft>
            </a:pPr>
            <a:r>
              <a:rPr lang="en-GB" sz="1400" b="1">
                <a:solidFill>
                  <a:srgbClr val="000066"/>
                </a:solidFill>
              </a:rPr>
              <a:t>2SO</a:t>
            </a:r>
            <a:r>
              <a:rPr lang="en-GB" sz="1400" b="1" baseline="-25000">
                <a:solidFill>
                  <a:srgbClr val="000066"/>
                </a:solidFill>
              </a:rPr>
              <a:t>2</a:t>
            </a:r>
            <a:r>
              <a:rPr lang="en-GB" sz="1400" b="1">
                <a:solidFill>
                  <a:srgbClr val="CC0000"/>
                </a:solidFill>
              </a:rPr>
              <a:t>(g)</a:t>
            </a:r>
            <a:r>
              <a:rPr lang="en-GB" sz="1400" b="1">
                <a:solidFill>
                  <a:srgbClr val="000066"/>
                </a:solidFill>
              </a:rPr>
              <a:t> +  O</a:t>
            </a:r>
            <a:r>
              <a:rPr lang="en-GB" sz="1400" b="1" baseline="-25000">
                <a:solidFill>
                  <a:srgbClr val="000066"/>
                </a:solidFill>
              </a:rPr>
              <a:t>2</a:t>
            </a:r>
            <a:r>
              <a:rPr lang="en-GB" sz="1400" b="1">
                <a:solidFill>
                  <a:srgbClr val="CC0000"/>
                </a:solidFill>
              </a:rPr>
              <a:t>(g)</a:t>
            </a:r>
            <a:r>
              <a:rPr lang="en-GB" sz="1400" b="1">
                <a:solidFill>
                  <a:srgbClr val="000066"/>
                </a:solidFill>
              </a:rPr>
              <a:t> 	      2SO</a:t>
            </a:r>
            <a:r>
              <a:rPr lang="en-GB" sz="1400" b="1" baseline="-25000">
                <a:solidFill>
                  <a:srgbClr val="000066"/>
                </a:solidFill>
              </a:rPr>
              <a:t>3</a:t>
            </a:r>
            <a:r>
              <a:rPr lang="en-GB" sz="1400" b="1">
                <a:solidFill>
                  <a:srgbClr val="CC0000"/>
                </a:solidFill>
              </a:rPr>
              <a:t>(g)</a:t>
            </a:r>
            <a:r>
              <a:rPr lang="en-GB" sz="1400" b="1">
                <a:solidFill>
                  <a:srgbClr val="000066"/>
                </a:solidFill>
              </a:rPr>
              <a:t> </a:t>
            </a:r>
            <a:r>
              <a:rPr lang="en-GB" sz="1400">
                <a:solidFill>
                  <a:srgbClr val="000066"/>
                </a:solidFill>
              </a:rPr>
              <a:t>		</a:t>
            </a:r>
          </a:p>
          <a:p>
            <a:pPr eaLnBrk="1" hangingPunct="1">
              <a:lnSpc>
                <a:spcPct val="210000"/>
              </a:lnSpc>
              <a:spcAft>
                <a:spcPts val="200"/>
              </a:spcAft>
            </a:pPr>
            <a:r>
              <a:rPr lang="en-GB" sz="1400" b="1">
                <a:solidFill>
                  <a:srgbClr val="000066"/>
                </a:solidFill>
              </a:rPr>
              <a:t>H</a:t>
            </a:r>
            <a:r>
              <a:rPr lang="en-GB" sz="1400" b="1" baseline="-25000">
                <a:solidFill>
                  <a:srgbClr val="000066"/>
                </a:solidFill>
              </a:rPr>
              <a:t>2</a:t>
            </a:r>
            <a:r>
              <a:rPr lang="en-GB" sz="1400" b="1">
                <a:solidFill>
                  <a:srgbClr val="CC0000"/>
                </a:solidFill>
              </a:rPr>
              <a:t>(g)</a:t>
            </a:r>
            <a:r>
              <a:rPr lang="en-GB" sz="1400" b="1">
                <a:solidFill>
                  <a:srgbClr val="000066"/>
                </a:solidFill>
              </a:rPr>
              <a:t> +  CO</a:t>
            </a:r>
            <a:r>
              <a:rPr lang="en-GB" sz="1400" b="1" baseline="-25000">
                <a:solidFill>
                  <a:srgbClr val="000066"/>
                </a:solidFill>
              </a:rPr>
              <a:t>2</a:t>
            </a:r>
            <a:r>
              <a:rPr lang="en-GB" sz="1400" b="1">
                <a:solidFill>
                  <a:srgbClr val="CC0000"/>
                </a:solidFill>
              </a:rPr>
              <a:t>(g)</a:t>
            </a:r>
            <a:r>
              <a:rPr lang="en-GB" sz="1400" b="1">
                <a:solidFill>
                  <a:srgbClr val="000066"/>
                </a:solidFill>
              </a:rPr>
              <a:t> 	      CO</a:t>
            </a:r>
            <a:r>
              <a:rPr lang="en-GB" sz="1400" b="1">
                <a:solidFill>
                  <a:srgbClr val="CC0000"/>
                </a:solidFill>
              </a:rPr>
              <a:t>(g)</a:t>
            </a:r>
            <a:r>
              <a:rPr lang="en-GB" sz="1400" b="1">
                <a:solidFill>
                  <a:srgbClr val="000066"/>
                </a:solidFill>
              </a:rPr>
              <a:t> +  H</a:t>
            </a:r>
            <a:r>
              <a:rPr lang="en-GB" sz="1400" b="1" baseline="-25000">
                <a:solidFill>
                  <a:srgbClr val="000066"/>
                </a:solidFill>
              </a:rPr>
              <a:t>2</a:t>
            </a:r>
            <a:r>
              <a:rPr lang="en-GB" sz="1400" b="1">
                <a:solidFill>
                  <a:srgbClr val="000066"/>
                </a:solidFill>
              </a:rPr>
              <a:t>O</a:t>
            </a:r>
            <a:r>
              <a:rPr lang="en-GB" sz="1400" b="1">
                <a:solidFill>
                  <a:srgbClr val="CC0000"/>
                </a:solidFill>
              </a:rPr>
              <a:t>(g)	 	</a:t>
            </a:r>
            <a:endParaRPr lang="en-GB" sz="1400">
              <a:solidFill>
                <a:srgbClr val="000066"/>
              </a:solidFill>
            </a:endParaRPr>
          </a:p>
        </p:txBody>
      </p:sp>
      <p:grpSp>
        <p:nvGrpSpPr>
          <p:cNvPr id="37897" name="Group 14"/>
          <p:cNvGrpSpPr>
            <a:grpSpLocks/>
          </p:cNvGrpSpPr>
          <p:nvPr/>
        </p:nvGrpSpPr>
        <p:grpSpPr bwMode="auto">
          <a:xfrm>
            <a:off x="1943100" y="6164263"/>
            <a:ext cx="479425" cy="123825"/>
            <a:chOff x="908" y="497"/>
            <a:chExt cx="302" cy="78"/>
          </a:xfrm>
        </p:grpSpPr>
        <p:grpSp>
          <p:nvGrpSpPr>
            <p:cNvPr id="37908" name="Group 15"/>
            <p:cNvGrpSpPr>
              <a:grpSpLocks/>
            </p:cNvGrpSpPr>
            <p:nvPr/>
          </p:nvGrpSpPr>
          <p:grpSpPr bwMode="auto">
            <a:xfrm>
              <a:off x="912" y="497"/>
              <a:ext cx="298" cy="22"/>
              <a:chOff x="912" y="497"/>
              <a:chExt cx="298" cy="22"/>
            </a:xfrm>
          </p:grpSpPr>
          <p:sp>
            <p:nvSpPr>
              <p:cNvPr id="37912" name="Line 16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3" name="Line 17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09" name="Group 18"/>
            <p:cNvGrpSpPr>
              <a:grpSpLocks/>
            </p:cNvGrpSpPr>
            <p:nvPr/>
          </p:nvGrpSpPr>
          <p:grpSpPr bwMode="auto">
            <a:xfrm rot="10800000">
              <a:off x="908" y="553"/>
              <a:ext cx="298" cy="22"/>
              <a:chOff x="912" y="497"/>
              <a:chExt cx="298" cy="22"/>
            </a:xfrm>
          </p:grpSpPr>
          <p:sp>
            <p:nvSpPr>
              <p:cNvPr id="37910" name="Line 19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1" name="Line 20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7898" name="Group 21"/>
          <p:cNvGrpSpPr>
            <a:grpSpLocks/>
          </p:cNvGrpSpPr>
          <p:nvPr/>
        </p:nvGrpSpPr>
        <p:grpSpPr bwMode="auto">
          <a:xfrm>
            <a:off x="1951038" y="5688013"/>
            <a:ext cx="479425" cy="123825"/>
            <a:chOff x="908" y="497"/>
            <a:chExt cx="302" cy="78"/>
          </a:xfrm>
        </p:grpSpPr>
        <p:grpSp>
          <p:nvGrpSpPr>
            <p:cNvPr id="37902" name="Group 22"/>
            <p:cNvGrpSpPr>
              <a:grpSpLocks/>
            </p:cNvGrpSpPr>
            <p:nvPr/>
          </p:nvGrpSpPr>
          <p:grpSpPr bwMode="auto">
            <a:xfrm>
              <a:off x="912" y="497"/>
              <a:ext cx="298" cy="22"/>
              <a:chOff x="912" y="497"/>
              <a:chExt cx="298" cy="22"/>
            </a:xfrm>
          </p:grpSpPr>
          <p:sp>
            <p:nvSpPr>
              <p:cNvPr id="37906" name="Line 23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7" name="Line 24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03" name="Group 25"/>
            <p:cNvGrpSpPr>
              <a:grpSpLocks/>
            </p:cNvGrpSpPr>
            <p:nvPr/>
          </p:nvGrpSpPr>
          <p:grpSpPr bwMode="auto">
            <a:xfrm rot="10800000">
              <a:off x="908" y="553"/>
              <a:ext cx="298" cy="22"/>
              <a:chOff x="912" y="497"/>
              <a:chExt cx="298" cy="22"/>
            </a:xfrm>
          </p:grpSpPr>
          <p:sp>
            <p:nvSpPr>
              <p:cNvPr id="37904" name="Line 26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5" name="Line 27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89148" name="Text Box 28"/>
          <p:cNvSpPr txBox="1">
            <a:spLocks noChangeArrowheads="1"/>
          </p:cNvSpPr>
          <p:nvPr/>
        </p:nvSpPr>
        <p:spPr bwMode="auto">
          <a:xfrm>
            <a:off x="584200" y="179388"/>
            <a:ext cx="8001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FACTORS AFFECTING THE POSITION OF EQUILIBRIUM</a:t>
            </a:r>
            <a:endParaRPr lang="en-US" sz="2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900" name="TextBox 30"/>
          <p:cNvSpPr txBox="1">
            <a:spLocks noChangeArrowheads="1"/>
          </p:cNvSpPr>
          <p:nvPr/>
        </p:nvSpPr>
        <p:spPr bwMode="auto">
          <a:xfrm>
            <a:off x="4660900" y="5614988"/>
            <a:ext cx="416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1400" b="1">
                <a:solidFill>
                  <a:srgbClr val="000066"/>
                </a:solidFill>
              </a:rPr>
              <a:t>MOVES TO RHS :- fewer gaseous molecules</a:t>
            </a:r>
            <a:endParaRPr lang="en-US" sz="1400"/>
          </a:p>
        </p:txBody>
      </p:sp>
      <p:sp>
        <p:nvSpPr>
          <p:cNvPr id="37901" name="TextBox 31"/>
          <p:cNvSpPr txBox="1">
            <a:spLocks noChangeArrowheads="1"/>
          </p:cNvSpPr>
          <p:nvPr/>
        </p:nvSpPr>
        <p:spPr bwMode="auto">
          <a:xfrm>
            <a:off x="4673600" y="6018213"/>
            <a:ext cx="416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1400" b="1">
                <a:solidFill>
                  <a:srgbClr val="000066"/>
                </a:solidFill>
              </a:rPr>
              <a:t>NO CHANGE:- equal numbers on both sides</a:t>
            </a:r>
            <a:endParaRPr lang="en-US" sz="1400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9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9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9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9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9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9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9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2" grpId="0" build="allAtOnce"/>
      <p:bldP spid="38913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01625" y="739775"/>
            <a:ext cx="87153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200"/>
              </a:spcAft>
            </a:pPr>
            <a:r>
              <a:rPr lang="en-GB" sz="1800" b="1">
                <a:solidFill>
                  <a:srgbClr val="CC0000"/>
                </a:solidFill>
              </a:rPr>
              <a:t>TEMPERATURE</a:t>
            </a:r>
            <a:endParaRPr lang="en-GB" sz="1800"/>
          </a:p>
          <a:p>
            <a:pPr eaLnBrk="1" hangingPunct="1">
              <a:spcAft>
                <a:spcPts val="200"/>
              </a:spcAft>
            </a:pPr>
            <a:endParaRPr lang="en-GB" sz="1300"/>
          </a:p>
          <a:p>
            <a:pPr eaLnBrk="1" hangingPunct="1">
              <a:spcAft>
                <a:spcPts val="400"/>
              </a:spcAft>
            </a:pPr>
            <a:r>
              <a:rPr lang="en-GB" sz="1600" b="1"/>
              <a:t>•  temperature is the only thing that can change the value of the equilibrium constant.</a:t>
            </a:r>
          </a:p>
          <a:p>
            <a:pPr eaLnBrk="1" hangingPunct="1">
              <a:spcAft>
                <a:spcPts val="400"/>
              </a:spcAft>
            </a:pPr>
            <a:r>
              <a:rPr lang="en-GB" sz="1600" b="1"/>
              <a:t>•  altering the temperature affects the rate of both backward and forward reactions</a:t>
            </a:r>
          </a:p>
          <a:p>
            <a:pPr eaLnBrk="1" hangingPunct="1">
              <a:spcAft>
                <a:spcPts val="400"/>
              </a:spcAft>
            </a:pPr>
            <a:r>
              <a:rPr lang="en-GB" sz="1600" b="1"/>
              <a:t>•  it alters the rates to different extents</a:t>
            </a:r>
          </a:p>
          <a:p>
            <a:pPr eaLnBrk="1" hangingPunct="1">
              <a:spcAft>
                <a:spcPts val="400"/>
              </a:spcAft>
            </a:pPr>
            <a:r>
              <a:rPr lang="en-GB" sz="1600" b="1"/>
              <a:t>•  the equilibrium thus moves producing a new equilibrium constant.</a:t>
            </a:r>
          </a:p>
          <a:p>
            <a:pPr eaLnBrk="1" hangingPunct="1">
              <a:spcAft>
                <a:spcPts val="400"/>
              </a:spcAft>
            </a:pPr>
            <a:r>
              <a:rPr lang="en-GB" sz="1600" b="1"/>
              <a:t>•  the </a:t>
            </a:r>
            <a:r>
              <a:rPr lang="en-GB" sz="1600" b="1">
                <a:solidFill>
                  <a:srgbClr val="000066"/>
                </a:solidFill>
              </a:rPr>
              <a:t>direction of movement depends on the sign of the enthalpy change</a:t>
            </a:r>
            <a:r>
              <a:rPr lang="en-GB" sz="1600" b="1"/>
              <a:t>.</a:t>
            </a: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8826500" y="66294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139700" y="66294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67" name="Text Box 39"/>
          <p:cNvSpPr txBox="1">
            <a:spLocks noChangeArrowheads="1"/>
          </p:cNvSpPr>
          <p:nvPr/>
        </p:nvSpPr>
        <p:spPr bwMode="auto">
          <a:xfrm>
            <a:off x="584200" y="179388"/>
            <a:ext cx="8001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FACTORS AFFECTING THE POSITION OF EQUILIBRIUM</a:t>
            </a:r>
            <a:endParaRPr lang="en-US" sz="2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01625" y="739775"/>
            <a:ext cx="87153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200"/>
              </a:spcAft>
            </a:pPr>
            <a:r>
              <a:rPr lang="en-GB" sz="1800" b="1">
                <a:solidFill>
                  <a:srgbClr val="CC0000"/>
                </a:solidFill>
              </a:rPr>
              <a:t>TEMPERATURE</a:t>
            </a:r>
            <a:endParaRPr lang="en-GB" sz="1800"/>
          </a:p>
          <a:p>
            <a:pPr eaLnBrk="1" hangingPunct="1">
              <a:spcAft>
                <a:spcPts val="200"/>
              </a:spcAft>
            </a:pPr>
            <a:endParaRPr lang="en-GB" sz="1300"/>
          </a:p>
          <a:p>
            <a:pPr eaLnBrk="1" hangingPunct="1">
              <a:spcAft>
                <a:spcPts val="400"/>
              </a:spcAft>
            </a:pPr>
            <a:r>
              <a:rPr lang="en-GB" sz="1600" b="1"/>
              <a:t>•  temperature is the only thing that can change the value of the equilibrium constant.</a:t>
            </a:r>
          </a:p>
          <a:p>
            <a:pPr eaLnBrk="1" hangingPunct="1">
              <a:spcAft>
                <a:spcPts val="400"/>
              </a:spcAft>
            </a:pPr>
            <a:r>
              <a:rPr lang="en-GB" sz="1600" b="1"/>
              <a:t>•  altering the temperature affects the rate of both backward and forward reactions</a:t>
            </a:r>
          </a:p>
          <a:p>
            <a:pPr eaLnBrk="1" hangingPunct="1">
              <a:spcAft>
                <a:spcPts val="400"/>
              </a:spcAft>
            </a:pPr>
            <a:r>
              <a:rPr lang="en-GB" sz="1600" b="1"/>
              <a:t>•  it alters the rates to different extents</a:t>
            </a:r>
          </a:p>
          <a:p>
            <a:pPr eaLnBrk="1" hangingPunct="1">
              <a:spcAft>
                <a:spcPts val="400"/>
              </a:spcAft>
            </a:pPr>
            <a:r>
              <a:rPr lang="en-GB" sz="1600" b="1"/>
              <a:t>•  the equilibrium thus moves producing a new equilibrium constant.</a:t>
            </a:r>
          </a:p>
          <a:p>
            <a:pPr eaLnBrk="1" hangingPunct="1">
              <a:spcAft>
                <a:spcPts val="400"/>
              </a:spcAft>
            </a:pPr>
            <a:r>
              <a:rPr lang="en-GB" sz="1600" b="1"/>
              <a:t>•  the </a:t>
            </a:r>
            <a:r>
              <a:rPr lang="en-GB" sz="1600" b="1">
                <a:solidFill>
                  <a:srgbClr val="000066"/>
                </a:solidFill>
              </a:rPr>
              <a:t>direction of movement depends on the sign of the enthalpy change</a:t>
            </a:r>
            <a:r>
              <a:rPr lang="en-GB" sz="1600" b="1"/>
              <a:t>.</a:t>
            </a: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8826500" y="66294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H="1">
            <a:off x="139700" y="66294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43" name="Group 7"/>
          <p:cNvGrpSpPr>
            <a:grpSpLocks/>
          </p:cNvGrpSpPr>
          <p:nvPr/>
        </p:nvGrpSpPr>
        <p:grpSpPr bwMode="auto">
          <a:xfrm>
            <a:off x="952500" y="3074988"/>
            <a:ext cx="7137400" cy="1098550"/>
            <a:chOff x="656" y="2057"/>
            <a:chExt cx="4496" cy="692"/>
          </a:xfrm>
        </p:grpSpPr>
        <p:sp>
          <p:nvSpPr>
            <p:cNvPr id="39945" name="Text Box 8"/>
            <p:cNvSpPr txBox="1">
              <a:spLocks noChangeArrowheads="1"/>
            </p:cNvSpPr>
            <p:nvPr/>
          </p:nvSpPr>
          <p:spPr bwMode="auto">
            <a:xfrm>
              <a:off x="656" y="2057"/>
              <a:ext cx="1392" cy="218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REACTION TYPE</a:t>
              </a:r>
            </a:p>
          </p:txBody>
        </p:sp>
        <p:sp>
          <p:nvSpPr>
            <p:cNvPr id="39946" name="Text Box 9"/>
            <p:cNvSpPr txBox="1">
              <a:spLocks noChangeArrowheads="1"/>
            </p:cNvSpPr>
            <p:nvPr/>
          </p:nvSpPr>
          <p:spPr bwMode="auto">
            <a:xfrm>
              <a:off x="2048" y="2058"/>
              <a:ext cx="320" cy="218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>
                  <a:latin typeface="Symbol" pitchFamily="18" charset="2"/>
                </a:rPr>
                <a:t>DH</a:t>
              </a:r>
              <a:endParaRPr lang="en-US" sz="1600" b="1"/>
            </a:p>
          </p:txBody>
        </p:sp>
        <p:sp>
          <p:nvSpPr>
            <p:cNvPr id="39947" name="Text Box 10"/>
            <p:cNvSpPr txBox="1">
              <a:spLocks noChangeArrowheads="1"/>
            </p:cNvSpPr>
            <p:nvPr/>
          </p:nvSpPr>
          <p:spPr bwMode="auto">
            <a:xfrm>
              <a:off x="2368" y="2058"/>
              <a:ext cx="1384" cy="218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INCREASE TEMP</a:t>
              </a:r>
            </a:p>
          </p:txBody>
        </p:sp>
        <p:sp>
          <p:nvSpPr>
            <p:cNvPr id="39948" name="Text Box 11"/>
            <p:cNvSpPr txBox="1">
              <a:spLocks noChangeArrowheads="1"/>
            </p:cNvSpPr>
            <p:nvPr/>
          </p:nvSpPr>
          <p:spPr bwMode="auto">
            <a:xfrm>
              <a:off x="3752" y="2057"/>
              <a:ext cx="1400" cy="218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DECREASE TEMP</a:t>
              </a:r>
            </a:p>
          </p:txBody>
        </p:sp>
        <p:sp>
          <p:nvSpPr>
            <p:cNvPr id="39949" name="Text Box 12"/>
            <p:cNvSpPr txBox="1">
              <a:spLocks noChangeArrowheads="1"/>
            </p:cNvSpPr>
            <p:nvPr/>
          </p:nvSpPr>
          <p:spPr bwMode="auto">
            <a:xfrm>
              <a:off x="656" y="2275"/>
              <a:ext cx="1392" cy="237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EXOTHERMIC</a:t>
              </a:r>
            </a:p>
          </p:txBody>
        </p:sp>
        <p:sp>
          <p:nvSpPr>
            <p:cNvPr id="39950" name="Text Box 13"/>
            <p:cNvSpPr txBox="1">
              <a:spLocks noChangeArrowheads="1"/>
            </p:cNvSpPr>
            <p:nvPr/>
          </p:nvSpPr>
          <p:spPr bwMode="auto">
            <a:xfrm>
              <a:off x="2048" y="2275"/>
              <a:ext cx="320" cy="237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800" b="1"/>
                <a:t>-</a:t>
              </a:r>
              <a:endParaRPr lang="en-US" sz="1600" b="1"/>
            </a:p>
          </p:txBody>
        </p:sp>
        <p:sp>
          <p:nvSpPr>
            <p:cNvPr id="39951" name="Text Box 14"/>
            <p:cNvSpPr txBox="1">
              <a:spLocks noChangeArrowheads="1"/>
            </p:cNvSpPr>
            <p:nvPr/>
          </p:nvSpPr>
          <p:spPr bwMode="auto">
            <a:xfrm>
              <a:off x="2368" y="2275"/>
              <a:ext cx="1384" cy="237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TO THE LEFT</a:t>
              </a:r>
            </a:p>
          </p:txBody>
        </p:sp>
        <p:sp>
          <p:nvSpPr>
            <p:cNvPr id="39952" name="Text Box 15"/>
            <p:cNvSpPr txBox="1">
              <a:spLocks noChangeArrowheads="1"/>
            </p:cNvSpPr>
            <p:nvPr/>
          </p:nvSpPr>
          <p:spPr bwMode="auto">
            <a:xfrm>
              <a:off x="3752" y="2275"/>
              <a:ext cx="1400" cy="237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TO THE RIGHT</a:t>
              </a:r>
            </a:p>
          </p:txBody>
        </p:sp>
        <p:sp>
          <p:nvSpPr>
            <p:cNvPr id="39953" name="Text Box 16"/>
            <p:cNvSpPr txBox="1">
              <a:spLocks noChangeArrowheads="1"/>
            </p:cNvSpPr>
            <p:nvPr/>
          </p:nvSpPr>
          <p:spPr bwMode="auto">
            <a:xfrm>
              <a:off x="656" y="2512"/>
              <a:ext cx="1392" cy="237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ENDOTHERMIC</a:t>
              </a:r>
            </a:p>
          </p:txBody>
        </p:sp>
        <p:sp>
          <p:nvSpPr>
            <p:cNvPr id="39954" name="Text Box 17"/>
            <p:cNvSpPr txBox="1">
              <a:spLocks noChangeArrowheads="1"/>
            </p:cNvSpPr>
            <p:nvPr/>
          </p:nvSpPr>
          <p:spPr bwMode="auto">
            <a:xfrm>
              <a:off x="2048" y="2512"/>
              <a:ext cx="320" cy="237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+</a:t>
              </a:r>
            </a:p>
          </p:txBody>
        </p:sp>
        <p:sp>
          <p:nvSpPr>
            <p:cNvPr id="39955" name="Text Box 18"/>
            <p:cNvSpPr txBox="1">
              <a:spLocks noChangeArrowheads="1"/>
            </p:cNvSpPr>
            <p:nvPr/>
          </p:nvSpPr>
          <p:spPr bwMode="auto">
            <a:xfrm>
              <a:off x="2368" y="2512"/>
              <a:ext cx="1384" cy="237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TO THE RIGHT</a:t>
              </a:r>
            </a:p>
          </p:txBody>
        </p:sp>
        <p:sp>
          <p:nvSpPr>
            <p:cNvPr id="39956" name="Text Box 19"/>
            <p:cNvSpPr txBox="1">
              <a:spLocks noChangeArrowheads="1"/>
            </p:cNvSpPr>
            <p:nvPr/>
          </p:nvSpPr>
          <p:spPr bwMode="auto">
            <a:xfrm>
              <a:off x="3752" y="2512"/>
              <a:ext cx="1400" cy="237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TO THE LEFT</a:t>
              </a:r>
            </a:p>
          </p:txBody>
        </p:sp>
      </p:grpSp>
      <p:sp>
        <p:nvSpPr>
          <p:cNvPr id="313379" name="Text Box 35"/>
          <p:cNvSpPr txBox="1">
            <a:spLocks noChangeArrowheads="1"/>
          </p:cNvSpPr>
          <p:nvPr/>
        </p:nvSpPr>
        <p:spPr bwMode="auto">
          <a:xfrm>
            <a:off x="584200" y="179388"/>
            <a:ext cx="8001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FACTORS AFFECTING THE POSITION OF EQUILIBRIUM</a:t>
            </a:r>
            <a:endParaRPr lang="en-US" sz="2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01625" y="739775"/>
            <a:ext cx="8715375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200"/>
              </a:spcAft>
            </a:pPr>
            <a:r>
              <a:rPr lang="en-GB" sz="1800" b="1">
                <a:solidFill>
                  <a:srgbClr val="CC0000"/>
                </a:solidFill>
              </a:rPr>
              <a:t>TEMPERATURE</a:t>
            </a:r>
            <a:endParaRPr lang="en-GB" sz="1800"/>
          </a:p>
          <a:p>
            <a:pPr eaLnBrk="1" hangingPunct="1">
              <a:spcAft>
                <a:spcPts val="400"/>
              </a:spcAft>
            </a:pPr>
            <a:r>
              <a:rPr lang="en-GB" sz="1600" b="1"/>
              <a:t>•  temperature is the only thing that can change the value of the equilibrium constant.</a:t>
            </a:r>
          </a:p>
          <a:p>
            <a:pPr eaLnBrk="1" hangingPunct="1">
              <a:spcAft>
                <a:spcPts val="400"/>
              </a:spcAft>
            </a:pPr>
            <a:r>
              <a:rPr lang="en-GB" sz="1600" b="1"/>
              <a:t>•  altering the temperature affects the rate of both backward and forward reactions</a:t>
            </a:r>
          </a:p>
          <a:p>
            <a:pPr eaLnBrk="1" hangingPunct="1">
              <a:spcAft>
                <a:spcPts val="400"/>
              </a:spcAft>
            </a:pPr>
            <a:r>
              <a:rPr lang="en-GB" sz="1600" b="1"/>
              <a:t>•  it alters the rates to different extents</a:t>
            </a:r>
          </a:p>
          <a:p>
            <a:pPr eaLnBrk="1" hangingPunct="1">
              <a:spcAft>
                <a:spcPts val="400"/>
              </a:spcAft>
            </a:pPr>
            <a:r>
              <a:rPr lang="en-GB" sz="1600" b="1"/>
              <a:t>•  the equilibrium thus moves producing a new equilibrium constant.</a:t>
            </a:r>
          </a:p>
          <a:p>
            <a:pPr eaLnBrk="1" hangingPunct="1">
              <a:spcAft>
                <a:spcPts val="400"/>
              </a:spcAft>
            </a:pPr>
            <a:r>
              <a:rPr lang="en-GB" sz="1600" b="1"/>
              <a:t>•  the </a:t>
            </a:r>
            <a:r>
              <a:rPr lang="en-GB" sz="1600" b="1">
                <a:solidFill>
                  <a:srgbClr val="CC0000"/>
                </a:solidFill>
              </a:rPr>
              <a:t>direction of movement depends on the sign of the enthalpy change</a:t>
            </a:r>
            <a:r>
              <a:rPr lang="en-GB" sz="1600" b="1"/>
              <a:t>.</a:t>
            </a:r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8826500" y="66294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H="1">
            <a:off x="139700" y="66294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952500" y="3240088"/>
            <a:ext cx="7137400" cy="1098550"/>
            <a:chOff x="656" y="2057"/>
            <a:chExt cx="4496" cy="692"/>
          </a:xfrm>
        </p:grpSpPr>
        <p:sp>
          <p:nvSpPr>
            <p:cNvPr id="40984" name="Text Box 8"/>
            <p:cNvSpPr txBox="1">
              <a:spLocks noChangeArrowheads="1"/>
            </p:cNvSpPr>
            <p:nvPr/>
          </p:nvSpPr>
          <p:spPr bwMode="auto">
            <a:xfrm>
              <a:off x="656" y="2057"/>
              <a:ext cx="1392" cy="218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REACTION TYPE</a:t>
              </a:r>
            </a:p>
          </p:txBody>
        </p:sp>
        <p:sp>
          <p:nvSpPr>
            <p:cNvPr id="40985" name="Text Box 9"/>
            <p:cNvSpPr txBox="1">
              <a:spLocks noChangeArrowheads="1"/>
            </p:cNvSpPr>
            <p:nvPr/>
          </p:nvSpPr>
          <p:spPr bwMode="auto">
            <a:xfrm>
              <a:off x="2048" y="2058"/>
              <a:ext cx="320" cy="218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>
                  <a:latin typeface="Symbol" pitchFamily="18" charset="2"/>
                </a:rPr>
                <a:t>DH</a:t>
              </a:r>
              <a:endParaRPr lang="en-US" sz="1600" b="1"/>
            </a:p>
          </p:txBody>
        </p:sp>
        <p:sp>
          <p:nvSpPr>
            <p:cNvPr id="40986" name="Text Box 10"/>
            <p:cNvSpPr txBox="1">
              <a:spLocks noChangeArrowheads="1"/>
            </p:cNvSpPr>
            <p:nvPr/>
          </p:nvSpPr>
          <p:spPr bwMode="auto">
            <a:xfrm>
              <a:off x="2368" y="2058"/>
              <a:ext cx="1384" cy="218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INCREASE TEMP</a:t>
              </a:r>
            </a:p>
          </p:txBody>
        </p:sp>
        <p:sp>
          <p:nvSpPr>
            <p:cNvPr id="40987" name="Text Box 11"/>
            <p:cNvSpPr txBox="1">
              <a:spLocks noChangeArrowheads="1"/>
            </p:cNvSpPr>
            <p:nvPr/>
          </p:nvSpPr>
          <p:spPr bwMode="auto">
            <a:xfrm>
              <a:off x="3752" y="2057"/>
              <a:ext cx="1400" cy="218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DECREASE TEMP</a:t>
              </a:r>
            </a:p>
          </p:txBody>
        </p:sp>
        <p:sp>
          <p:nvSpPr>
            <p:cNvPr id="40988" name="Text Box 12"/>
            <p:cNvSpPr txBox="1">
              <a:spLocks noChangeArrowheads="1"/>
            </p:cNvSpPr>
            <p:nvPr/>
          </p:nvSpPr>
          <p:spPr bwMode="auto">
            <a:xfrm>
              <a:off x="656" y="2275"/>
              <a:ext cx="1392" cy="237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EXOTHERMIC</a:t>
              </a:r>
            </a:p>
          </p:txBody>
        </p:sp>
        <p:sp>
          <p:nvSpPr>
            <p:cNvPr id="40989" name="Text Box 13"/>
            <p:cNvSpPr txBox="1">
              <a:spLocks noChangeArrowheads="1"/>
            </p:cNvSpPr>
            <p:nvPr/>
          </p:nvSpPr>
          <p:spPr bwMode="auto">
            <a:xfrm>
              <a:off x="2048" y="2275"/>
              <a:ext cx="320" cy="237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800" b="1"/>
                <a:t>-</a:t>
              </a:r>
              <a:endParaRPr lang="en-US" sz="1600" b="1"/>
            </a:p>
          </p:txBody>
        </p:sp>
        <p:sp>
          <p:nvSpPr>
            <p:cNvPr id="40990" name="Text Box 14"/>
            <p:cNvSpPr txBox="1">
              <a:spLocks noChangeArrowheads="1"/>
            </p:cNvSpPr>
            <p:nvPr/>
          </p:nvSpPr>
          <p:spPr bwMode="auto">
            <a:xfrm>
              <a:off x="2368" y="2275"/>
              <a:ext cx="1384" cy="237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TO THE LEFT</a:t>
              </a:r>
            </a:p>
          </p:txBody>
        </p:sp>
        <p:sp>
          <p:nvSpPr>
            <p:cNvPr id="40991" name="Text Box 15"/>
            <p:cNvSpPr txBox="1">
              <a:spLocks noChangeArrowheads="1"/>
            </p:cNvSpPr>
            <p:nvPr/>
          </p:nvSpPr>
          <p:spPr bwMode="auto">
            <a:xfrm>
              <a:off x="3752" y="2275"/>
              <a:ext cx="1400" cy="237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TO THE RIGHT</a:t>
              </a:r>
            </a:p>
          </p:txBody>
        </p:sp>
        <p:sp>
          <p:nvSpPr>
            <p:cNvPr id="40992" name="Text Box 16"/>
            <p:cNvSpPr txBox="1">
              <a:spLocks noChangeArrowheads="1"/>
            </p:cNvSpPr>
            <p:nvPr/>
          </p:nvSpPr>
          <p:spPr bwMode="auto">
            <a:xfrm>
              <a:off x="656" y="2512"/>
              <a:ext cx="1392" cy="237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ENDOTHERMIC</a:t>
              </a:r>
            </a:p>
          </p:txBody>
        </p:sp>
        <p:sp>
          <p:nvSpPr>
            <p:cNvPr id="40993" name="Text Box 17"/>
            <p:cNvSpPr txBox="1">
              <a:spLocks noChangeArrowheads="1"/>
            </p:cNvSpPr>
            <p:nvPr/>
          </p:nvSpPr>
          <p:spPr bwMode="auto">
            <a:xfrm>
              <a:off x="2048" y="2512"/>
              <a:ext cx="320" cy="237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+</a:t>
              </a:r>
            </a:p>
          </p:txBody>
        </p:sp>
        <p:sp>
          <p:nvSpPr>
            <p:cNvPr id="40994" name="Text Box 18"/>
            <p:cNvSpPr txBox="1">
              <a:spLocks noChangeArrowheads="1"/>
            </p:cNvSpPr>
            <p:nvPr/>
          </p:nvSpPr>
          <p:spPr bwMode="auto">
            <a:xfrm>
              <a:off x="2368" y="2512"/>
              <a:ext cx="1384" cy="237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TO THE RIGHT</a:t>
              </a:r>
            </a:p>
          </p:txBody>
        </p:sp>
        <p:sp>
          <p:nvSpPr>
            <p:cNvPr id="40995" name="Text Box 19"/>
            <p:cNvSpPr txBox="1">
              <a:spLocks noChangeArrowheads="1"/>
            </p:cNvSpPr>
            <p:nvPr/>
          </p:nvSpPr>
          <p:spPr bwMode="auto">
            <a:xfrm>
              <a:off x="3752" y="2512"/>
              <a:ext cx="1400" cy="237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TO THE LEFT</a:t>
              </a:r>
            </a:p>
          </p:txBody>
        </p:sp>
      </p:grpSp>
      <p:sp>
        <p:nvSpPr>
          <p:cNvPr id="40968" name="Text Box 20"/>
          <p:cNvSpPr txBox="1">
            <a:spLocks noChangeArrowheads="1"/>
          </p:cNvSpPr>
          <p:nvPr/>
        </p:nvSpPr>
        <p:spPr bwMode="auto">
          <a:xfrm>
            <a:off x="190500" y="4668838"/>
            <a:ext cx="87884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200"/>
              </a:spcAft>
            </a:pPr>
            <a:r>
              <a:rPr lang="en-GB" sz="1600" b="1"/>
              <a:t>Predict the effect of a </a:t>
            </a:r>
            <a:r>
              <a:rPr lang="en-GB" sz="1600" b="1">
                <a:solidFill>
                  <a:srgbClr val="CC0000"/>
                </a:solidFill>
              </a:rPr>
              <a:t>temperature increase</a:t>
            </a:r>
            <a:r>
              <a:rPr lang="en-GB" sz="1600" b="1"/>
              <a:t> on the equilibrium position of...</a:t>
            </a:r>
          </a:p>
          <a:p>
            <a:pPr eaLnBrk="1" hangingPunct="1">
              <a:spcAft>
                <a:spcPts val="200"/>
              </a:spcAft>
            </a:pPr>
            <a:r>
              <a:rPr lang="en-GB" sz="1400" b="1">
                <a:solidFill>
                  <a:srgbClr val="000066"/>
                </a:solidFill>
              </a:rPr>
              <a:t>      </a:t>
            </a:r>
            <a:r>
              <a:rPr lang="en-GB" sz="1500" b="1">
                <a:solidFill>
                  <a:srgbClr val="000066"/>
                </a:solidFill>
              </a:rPr>
              <a:t>H</a:t>
            </a:r>
            <a:r>
              <a:rPr lang="en-GB" sz="1500" b="1" baseline="-25000">
                <a:solidFill>
                  <a:srgbClr val="000066"/>
                </a:solidFill>
              </a:rPr>
              <a:t>2</a:t>
            </a:r>
            <a:r>
              <a:rPr lang="en-GB" sz="1500" b="1">
                <a:solidFill>
                  <a:srgbClr val="CC0000"/>
                </a:solidFill>
              </a:rPr>
              <a:t>(g)</a:t>
            </a:r>
            <a:r>
              <a:rPr lang="en-GB" sz="1500" b="1">
                <a:solidFill>
                  <a:srgbClr val="000066"/>
                </a:solidFill>
              </a:rPr>
              <a:t> +  CO</a:t>
            </a:r>
            <a:r>
              <a:rPr lang="en-GB" sz="1500" b="1" baseline="-25000">
                <a:solidFill>
                  <a:srgbClr val="000066"/>
                </a:solidFill>
              </a:rPr>
              <a:t>2</a:t>
            </a:r>
            <a:r>
              <a:rPr lang="en-GB" sz="1500" b="1">
                <a:solidFill>
                  <a:srgbClr val="CC0000"/>
                </a:solidFill>
              </a:rPr>
              <a:t>(g)</a:t>
            </a:r>
            <a:r>
              <a:rPr lang="en-GB" sz="1500" b="1">
                <a:solidFill>
                  <a:srgbClr val="000066"/>
                </a:solidFill>
              </a:rPr>
              <a:t>	           CO</a:t>
            </a:r>
            <a:r>
              <a:rPr lang="en-GB" sz="1500" b="1">
                <a:solidFill>
                  <a:srgbClr val="CC0000"/>
                </a:solidFill>
              </a:rPr>
              <a:t>(g)</a:t>
            </a:r>
            <a:r>
              <a:rPr lang="en-GB" sz="1500" b="1">
                <a:solidFill>
                  <a:srgbClr val="000066"/>
                </a:solidFill>
              </a:rPr>
              <a:t> +  H</a:t>
            </a:r>
            <a:r>
              <a:rPr lang="en-GB" sz="1500" b="1" baseline="-25000">
                <a:solidFill>
                  <a:srgbClr val="000066"/>
                </a:solidFill>
              </a:rPr>
              <a:t>2</a:t>
            </a:r>
            <a:r>
              <a:rPr lang="en-GB" sz="1500" b="1">
                <a:solidFill>
                  <a:srgbClr val="000066"/>
                </a:solidFill>
              </a:rPr>
              <a:t>O</a:t>
            </a:r>
            <a:r>
              <a:rPr lang="en-GB" sz="1500" b="1">
                <a:solidFill>
                  <a:srgbClr val="CC0000"/>
                </a:solidFill>
              </a:rPr>
              <a:t>(g)</a:t>
            </a:r>
            <a:r>
              <a:rPr lang="en-GB" sz="1500" b="1">
                <a:solidFill>
                  <a:srgbClr val="000066"/>
                </a:solidFill>
              </a:rPr>
              <a:t>       </a:t>
            </a:r>
            <a:r>
              <a:rPr lang="en-GB" sz="1500" b="1">
                <a:solidFill>
                  <a:srgbClr val="000066"/>
                </a:solidFill>
                <a:latin typeface="Symbol" pitchFamily="18" charset="2"/>
              </a:rPr>
              <a:t>DH</a:t>
            </a:r>
            <a:r>
              <a:rPr lang="en-GB" sz="1500" b="1">
                <a:solidFill>
                  <a:srgbClr val="000066"/>
                </a:solidFill>
              </a:rPr>
              <a:t>  =  + 40 kJ mol</a:t>
            </a:r>
            <a:r>
              <a:rPr lang="en-GB" sz="1500" b="1" baseline="30000">
                <a:solidFill>
                  <a:srgbClr val="000066"/>
                </a:solidFill>
              </a:rPr>
              <a:t>-1</a:t>
            </a:r>
            <a:r>
              <a:rPr lang="en-GB" sz="1500">
                <a:solidFill>
                  <a:srgbClr val="000066"/>
                </a:solidFill>
              </a:rPr>
              <a:t>	</a:t>
            </a:r>
          </a:p>
          <a:p>
            <a:pPr eaLnBrk="1" hangingPunct="1">
              <a:spcAft>
                <a:spcPts val="200"/>
              </a:spcAft>
            </a:pPr>
            <a:endParaRPr lang="en-GB" sz="1500" b="1">
              <a:solidFill>
                <a:srgbClr val="000066"/>
              </a:solidFill>
            </a:endParaRPr>
          </a:p>
          <a:p>
            <a:pPr eaLnBrk="1" hangingPunct="1">
              <a:lnSpc>
                <a:spcPct val="130000"/>
              </a:lnSpc>
              <a:spcAft>
                <a:spcPts val="200"/>
              </a:spcAft>
            </a:pPr>
            <a:r>
              <a:rPr lang="en-GB" sz="1500"/>
              <a:t>    </a:t>
            </a:r>
            <a:r>
              <a:rPr lang="en-GB" sz="1500" b="1">
                <a:solidFill>
                  <a:srgbClr val="000066"/>
                </a:solidFill>
              </a:rPr>
              <a:t>2SO</a:t>
            </a:r>
            <a:r>
              <a:rPr lang="en-GB" sz="1500" b="1" baseline="-25000">
                <a:solidFill>
                  <a:srgbClr val="000066"/>
                </a:solidFill>
              </a:rPr>
              <a:t>2</a:t>
            </a:r>
            <a:r>
              <a:rPr lang="en-GB" sz="1500" b="1">
                <a:solidFill>
                  <a:srgbClr val="CC0000"/>
                </a:solidFill>
              </a:rPr>
              <a:t>(g)</a:t>
            </a:r>
            <a:r>
              <a:rPr lang="en-GB" sz="1500" b="1">
                <a:solidFill>
                  <a:srgbClr val="000066"/>
                </a:solidFill>
              </a:rPr>
              <a:t> +  O</a:t>
            </a:r>
            <a:r>
              <a:rPr lang="en-GB" sz="1500" b="1" baseline="-25000">
                <a:solidFill>
                  <a:srgbClr val="000066"/>
                </a:solidFill>
              </a:rPr>
              <a:t>2</a:t>
            </a:r>
            <a:r>
              <a:rPr lang="en-GB" sz="1500" b="1">
                <a:solidFill>
                  <a:srgbClr val="CC0000"/>
                </a:solidFill>
              </a:rPr>
              <a:t>(g)</a:t>
            </a:r>
            <a:r>
              <a:rPr lang="en-GB" sz="1500" b="1">
                <a:solidFill>
                  <a:srgbClr val="000066"/>
                </a:solidFill>
              </a:rPr>
              <a:t>	            2SO</a:t>
            </a:r>
            <a:r>
              <a:rPr lang="en-GB" sz="1500" b="1" baseline="-25000">
                <a:solidFill>
                  <a:srgbClr val="000066"/>
                </a:solidFill>
              </a:rPr>
              <a:t>3</a:t>
            </a:r>
            <a:r>
              <a:rPr lang="en-GB" sz="1500" b="1">
                <a:solidFill>
                  <a:srgbClr val="CC0000"/>
                </a:solidFill>
              </a:rPr>
              <a:t>(g)</a:t>
            </a:r>
            <a:r>
              <a:rPr lang="en-GB" sz="1500" b="1">
                <a:solidFill>
                  <a:srgbClr val="000066"/>
                </a:solidFill>
              </a:rPr>
              <a:t> 	        </a:t>
            </a:r>
            <a:r>
              <a:rPr lang="en-GB" sz="1500" b="1">
                <a:solidFill>
                  <a:srgbClr val="000066"/>
                </a:solidFill>
                <a:latin typeface="Symbol" pitchFamily="18" charset="2"/>
              </a:rPr>
              <a:t>DH</a:t>
            </a:r>
            <a:r>
              <a:rPr lang="en-GB" sz="1500" b="1">
                <a:solidFill>
                  <a:srgbClr val="000066"/>
                </a:solidFill>
              </a:rPr>
              <a:t>  = - ive		</a:t>
            </a:r>
            <a:endParaRPr lang="en-GB" sz="1500" b="1">
              <a:solidFill>
                <a:srgbClr val="CC0000"/>
              </a:solidFill>
            </a:endParaRPr>
          </a:p>
        </p:txBody>
      </p:sp>
      <p:grpSp>
        <p:nvGrpSpPr>
          <p:cNvPr id="40969" name="Group 21"/>
          <p:cNvGrpSpPr>
            <a:grpSpLocks/>
          </p:cNvGrpSpPr>
          <p:nvPr/>
        </p:nvGrpSpPr>
        <p:grpSpPr bwMode="auto">
          <a:xfrm>
            <a:off x="2014538" y="5929313"/>
            <a:ext cx="479425" cy="123825"/>
            <a:chOff x="908" y="497"/>
            <a:chExt cx="302" cy="78"/>
          </a:xfrm>
        </p:grpSpPr>
        <p:grpSp>
          <p:nvGrpSpPr>
            <p:cNvPr id="40978" name="Group 22"/>
            <p:cNvGrpSpPr>
              <a:grpSpLocks/>
            </p:cNvGrpSpPr>
            <p:nvPr/>
          </p:nvGrpSpPr>
          <p:grpSpPr bwMode="auto">
            <a:xfrm>
              <a:off x="912" y="497"/>
              <a:ext cx="298" cy="22"/>
              <a:chOff x="912" y="497"/>
              <a:chExt cx="298" cy="22"/>
            </a:xfrm>
          </p:grpSpPr>
          <p:sp>
            <p:nvSpPr>
              <p:cNvPr id="40982" name="Line 23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3" name="Line 24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979" name="Group 25"/>
            <p:cNvGrpSpPr>
              <a:grpSpLocks/>
            </p:cNvGrpSpPr>
            <p:nvPr/>
          </p:nvGrpSpPr>
          <p:grpSpPr bwMode="auto">
            <a:xfrm rot="10800000">
              <a:off x="908" y="553"/>
              <a:ext cx="298" cy="22"/>
              <a:chOff x="912" y="497"/>
              <a:chExt cx="298" cy="22"/>
            </a:xfrm>
          </p:grpSpPr>
          <p:sp>
            <p:nvSpPr>
              <p:cNvPr id="40980" name="Line 26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1" name="Line 27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0970" name="Group 28"/>
          <p:cNvGrpSpPr>
            <a:grpSpLocks/>
          </p:cNvGrpSpPr>
          <p:nvPr/>
        </p:nvGrpSpPr>
        <p:grpSpPr bwMode="auto">
          <a:xfrm>
            <a:off x="1968500" y="5183188"/>
            <a:ext cx="479425" cy="123825"/>
            <a:chOff x="908" y="497"/>
            <a:chExt cx="302" cy="78"/>
          </a:xfrm>
        </p:grpSpPr>
        <p:grpSp>
          <p:nvGrpSpPr>
            <p:cNvPr id="40972" name="Group 29"/>
            <p:cNvGrpSpPr>
              <a:grpSpLocks/>
            </p:cNvGrpSpPr>
            <p:nvPr/>
          </p:nvGrpSpPr>
          <p:grpSpPr bwMode="auto">
            <a:xfrm>
              <a:off x="912" y="497"/>
              <a:ext cx="298" cy="22"/>
              <a:chOff x="912" y="497"/>
              <a:chExt cx="298" cy="22"/>
            </a:xfrm>
          </p:grpSpPr>
          <p:sp>
            <p:nvSpPr>
              <p:cNvPr id="40976" name="Line 30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7" name="Line 31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973" name="Group 32"/>
            <p:cNvGrpSpPr>
              <a:grpSpLocks/>
            </p:cNvGrpSpPr>
            <p:nvPr/>
          </p:nvGrpSpPr>
          <p:grpSpPr bwMode="auto">
            <a:xfrm rot="10800000">
              <a:off x="908" y="553"/>
              <a:ext cx="298" cy="22"/>
              <a:chOff x="912" y="497"/>
              <a:chExt cx="298" cy="22"/>
            </a:xfrm>
          </p:grpSpPr>
          <p:sp>
            <p:nvSpPr>
              <p:cNvPr id="40974" name="Line 33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5" name="Line 34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5427" name="Text Box 35"/>
          <p:cNvSpPr txBox="1">
            <a:spLocks noChangeArrowheads="1"/>
          </p:cNvSpPr>
          <p:nvPr/>
        </p:nvSpPr>
        <p:spPr bwMode="auto">
          <a:xfrm>
            <a:off x="584200" y="179388"/>
            <a:ext cx="8001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FACTORS AFFECTING THE POSITION OF EQUILIBRIUM</a:t>
            </a:r>
            <a:endParaRPr lang="en-US" sz="2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01625" y="739775"/>
            <a:ext cx="87153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200"/>
              </a:spcAft>
            </a:pPr>
            <a:r>
              <a:rPr lang="en-GB" sz="1800" b="1">
                <a:solidFill>
                  <a:srgbClr val="CC0000"/>
                </a:solidFill>
              </a:rPr>
              <a:t>TEMPERATURE</a:t>
            </a:r>
            <a:endParaRPr lang="en-GB" sz="1800"/>
          </a:p>
          <a:p>
            <a:pPr eaLnBrk="1" hangingPunct="1">
              <a:spcAft>
                <a:spcPts val="200"/>
              </a:spcAft>
            </a:pPr>
            <a:endParaRPr lang="en-GB" sz="1300"/>
          </a:p>
          <a:p>
            <a:pPr eaLnBrk="1" hangingPunct="1">
              <a:spcAft>
                <a:spcPts val="400"/>
              </a:spcAft>
            </a:pPr>
            <a:r>
              <a:rPr lang="en-GB" sz="1600" b="1"/>
              <a:t>•  temperature is the only thing that can change the value of the equilibrium constant.</a:t>
            </a:r>
          </a:p>
          <a:p>
            <a:pPr eaLnBrk="1" hangingPunct="1">
              <a:spcAft>
                <a:spcPts val="400"/>
              </a:spcAft>
            </a:pPr>
            <a:r>
              <a:rPr lang="en-GB" sz="1600" b="1"/>
              <a:t>•  altering the temperature affects the rate of both backward and forward reactions</a:t>
            </a:r>
          </a:p>
          <a:p>
            <a:pPr eaLnBrk="1" hangingPunct="1">
              <a:spcAft>
                <a:spcPts val="400"/>
              </a:spcAft>
            </a:pPr>
            <a:r>
              <a:rPr lang="en-GB" sz="1600" b="1"/>
              <a:t>•  it alters the rates to different extents</a:t>
            </a:r>
          </a:p>
          <a:p>
            <a:pPr eaLnBrk="1" hangingPunct="1">
              <a:spcAft>
                <a:spcPts val="400"/>
              </a:spcAft>
            </a:pPr>
            <a:r>
              <a:rPr lang="en-GB" sz="1600" b="1"/>
              <a:t>•  the equilibrium thus moves producing a new equilibrium constant.</a:t>
            </a:r>
          </a:p>
          <a:p>
            <a:pPr eaLnBrk="1" hangingPunct="1">
              <a:spcAft>
                <a:spcPts val="400"/>
              </a:spcAft>
            </a:pPr>
            <a:r>
              <a:rPr lang="en-GB" sz="1600" b="1"/>
              <a:t>•  the </a:t>
            </a:r>
            <a:r>
              <a:rPr lang="en-GB" sz="1600" b="1">
                <a:solidFill>
                  <a:srgbClr val="000066"/>
                </a:solidFill>
              </a:rPr>
              <a:t>direction of movement depends on the sign of the enthalpy change</a:t>
            </a:r>
            <a:r>
              <a:rPr lang="en-GB" sz="1600" b="1"/>
              <a:t>.</a:t>
            </a:r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8826500" y="66294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H="1">
            <a:off x="139700" y="66294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991" name="Group 7"/>
          <p:cNvGrpSpPr>
            <a:grpSpLocks/>
          </p:cNvGrpSpPr>
          <p:nvPr/>
        </p:nvGrpSpPr>
        <p:grpSpPr bwMode="auto">
          <a:xfrm>
            <a:off x="952500" y="3074988"/>
            <a:ext cx="7137400" cy="1098550"/>
            <a:chOff x="656" y="2057"/>
            <a:chExt cx="4496" cy="692"/>
          </a:xfrm>
        </p:grpSpPr>
        <p:sp>
          <p:nvSpPr>
            <p:cNvPr id="42008" name="Text Box 8"/>
            <p:cNvSpPr txBox="1">
              <a:spLocks noChangeArrowheads="1"/>
            </p:cNvSpPr>
            <p:nvPr/>
          </p:nvSpPr>
          <p:spPr bwMode="auto">
            <a:xfrm>
              <a:off x="656" y="2057"/>
              <a:ext cx="1392" cy="218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REACTION TYPE</a:t>
              </a:r>
            </a:p>
          </p:txBody>
        </p:sp>
        <p:sp>
          <p:nvSpPr>
            <p:cNvPr id="42009" name="Text Box 9"/>
            <p:cNvSpPr txBox="1">
              <a:spLocks noChangeArrowheads="1"/>
            </p:cNvSpPr>
            <p:nvPr/>
          </p:nvSpPr>
          <p:spPr bwMode="auto">
            <a:xfrm>
              <a:off x="2048" y="2058"/>
              <a:ext cx="320" cy="218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>
                  <a:latin typeface="Symbol" pitchFamily="18" charset="2"/>
                </a:rPr>
                <a:t>DH</a:t>
              </a:r>
              <a:endParaRPr lang="en-US" sz="1600" b="1"/>
            </a:p>
          </p:txBody>
        </p:sp>
        <p:sp>
          <p:nvSpPr>
            <p:cNvPr id="42010" name="Text Box 10"/>
            <p:cNvSpPr txBox="1">
              <a:spLocks noChangeArrowheads="1"/>
            </p:cNvSpPr>
            <p:nvPr/>
          </p:nvSpPr>
          <p:spPr bwMode="auto">
            <a:xfrm>
              <a:off x="2368" y="2058"/>
              <a:ext cx="1384" cy="218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INCREASE TEMP</a:t>
              </a:r>
            </a:p>
          </p:txBody>
        </p:sp>
        <p:sp>
          <p:nvSpPr>
            <p:cNvPr id="42011" name="Text Box 11"/>
            <p:cNvSpPr txBox="1">
              <a:spLocks noChangeArrowheads="1"/>
            </p:cNvSpPr>
            <p:nvPr/>
          </p:nvSpPr>
          <p:spPr bwMode="auto">
            <a:xfrm>
              <a:off x="3752" y="2057"/>
              <a:ext cx="1400" cy="218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DECREASE TEMP</a:t>
              </a:r>
            </a:p>
          </p:txBody>
        </p:sp>
        <p:sp>
          <p:nvSpPr>
            <p:cNvPr id="42012" name="Text Box 12"/>
            <p:cNvSpPr txBox="1">
              <a:spLocks noChangeArrowheads="1"/>
            </p:cNvSpPr>
            <p:nvPr/>
          </p:nvSpPr>
          <p:spPr bwMode="auto">
            <a:xfrm>
              <a:off x="656" y="2275"/>
              <a:ext cx="1392" cy="237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EXOTHERMIC</a:t>
              </a:r>
            </a:p>
          </p:txBody>
        </p:sp>
        <p:sp>
          <p:nvSpPr>
            <p:cNvPr id="42013" name="Text Box 13"/>
            <p:cNvSpPr txBox="1">
              <a:spLocks noChangeArrowheads="1"/>
            </p:cNvSpPr>
            <p:nvPr/>
          </p:nvSpPr>
          <p:spPr bwMode="auto">
            <a:xfrm>
              <a:off x="2048" y="2275"/>
              <a:ext cx="320" cy="237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800" b="1"/>
                <a:t>-</a:t>
              </a:r>
              <a:endParaRPr lang="en-US" sz="1600" b="1"/>
            </a:p>
          </p:txBody>
        </p:sp>
        <p:sp>
          <p:nvSpPr>
            <p:cNvPr id="42014" name="Text Box 14"/>
            <p:cNvSpPr txBox="1">
              <a:spLocks noChangeArrowheads="1"/>
            </p:cNvSpPr>
            <p:nvPr/>
          </p:nvSpPr>
          <p:spPr bwMode="auto">
            <a:xfrm>
              <a:off x="2368" y="2275"/>
              <a:ext cx="1384" cy="237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TO THE LEFT</a:t>
              </a:r>
            </a:p>
          </p:txBody>
        </p:sp>
        <p:sp>
          <p:nvSpPr>
            <p:cNvPr id="42015" name="Text Box 15"/>
            <p:cNvSpPr txBox="1">
              <a:spLocks noChangeArrowheads="1"/>
            </p:cNvSpPr>
            <p:nvPr/>
          </p:nvSpPr>
          <p:spPr bwMode="auto">
            <a:xfrm>
              <a:off x="3752" y="2275"/>
              <a:ext cx="1400" cy="237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TO THE RIGHT</a:t>
              </a:r>
            </a:p>
          </p:txBody>
        </p:sp>
        <p:sp>
          <p:nvSpPr>
            <p:cNvPr id="42016" name="Text Box 16"/>
            <p:cNvSpPr txBox="1">
              <a:spLocks noChangeArrowheads="1"/>
            </p:cNvSpPr>
            <p:nvPr/>
          </p:nvSpPr>
          <p:spPr bwMode="auto">
            <a:xfrm>
              <a:off x="656" y="2512"/>
              <a:ext cx="1392" cy="237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ENDOTHERMIC</a:t>
              </a:r>
            </a:p>
          </p:txBody>
        </p:sp>
        <p:sp>
          <p:nvSpPr>
            <p:cNvPr id="42017" name="Text Box 17"/>
            <p:cNvSpPr txBox="1">
              <a:spLocks noChangeArrowheads="1"/>
            </p:cNvSpPr>
            <p:nvPr/>
          </p:nvSpPr>
          <p:spPr bwMode="auto">
            <a:xfrm>
              <a:off x="2048" y="2512"/>
              <a:ext cx="320" cy="237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+</a:t>
              </a:r>
            </a:p>
          </p:txBody>
        </p:sp>
        <p:sp>
          <p:nvSpPr>
            <p:cNvPr id="42018" name="Text Box 18"/>
            <p:cNvSpPr txBox="1">
              <a:spLocks noChangeArrowheads="1"/>
            </p:cNvSpPr>
            <p:nvPr/>
          </p:nvSpPr>
          <p:spPr bwMode="auto">
            <a:xfrm>
              <a:off x="2368" y="2512"/>
              <a:ext cx="1384" cy="237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TO THE RIGHT</a:t>
              </a:r>
            </a:p>
          </p:txBody>
        </p:sp>
        <p:sp>
          <p:nvSpPr>
            <p:cNvPr id="42019" name="Text Box 19"/>
            <p:cNvSpPr txBox="1">
              <a:spLocks noChangeArrowheads="1"/>
            </p:cNvSpPr>
            <p:nvPr/>
          </p:nvSpPr>
          <p:spPr bwMode="auto">
            <a:xfrm>
              <a:off x="3752" y="2512"/>
              <a:ext cx="1400" cy="237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TO THE LEFT</a:t>
              </a:r>
            </a:p>
          </p:txBody>
        </p:sp>
      </p:grpSp>
      <p:sp>
        <p:nvSpPr>
          <p:cNvPr id="41992" name="Text Box 20"/>
          <p:cNvSpPr txBox="1">
            <a:spLocks noChangeArrowheads="1"/>
          </p:cNvSpPr>
          <p:nvPr/>
        </p:nvSpPr>
        <p:spPr bwMode="auto">
          <a:xfrm>
            <a:off x="190500" y="4668838"/>
            <a:ext cx="8788400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200"/>
              </a:spcAft>
            </a:pPr>
            <a:r>
              <a:rPr lang="en-GB" sz="1600" b="1"/>
              <a:t>Predict the effect of a </a:t>
            </a:r>
            <a:r>
              <a:rPr lang="en-GB" sz="1600" b="1">
                <a:solidFill>
                  <a:srgbClr val="CC0000"/>
                </a:solidFill>
              </a:rPr>
              <a:t>temperature increase</a:t>
            </a:r>
            <a:r>
              <a:rPr lang="en-GB" sz="1600" b="1"/>
              <a:t> on the equilibrium position of...</a:t>
            </a:r>
          </a:p>
          <a:p>
            <a:pPr eaLnBrk="1" hangingPunct="1">
              <a:spcAft>
                <a:spcPts val="200"/>
              </a:spcAft>
            </a:pPr>
            <a:endParaRPr lang="en-GB" sz="1400"/>
          </a:p>
          <a:p>
            <a:pPr eaLnBrk="1" hangingPunct="1">
              <a:spcAft>
                <a:spcPts val="200"/>
              </a:spcAft>
            </a:pPr>
            <a:r>
              <a:rPr lang="en-GB" sz="1400" b="1">
                <a:solidFill>
                  <a:srgbClr val="000066"/>
                </a:solidFill>
              </a:rPr>
              <a:t>      </a:t>
            </a:r>
            <a:r>
              <a:rPr lang="en-GB" sz="1500" b="1">
                <a:solidFill>
                  <a:srgbClr val="000066"/>
                </a:solidFill>
              </a:rPr>
              <a:t>H</a:t>
            </a:r>
            <a:r>
              <a:rPr lang="en-GB" sz="1500" b="1" baseline="-25000">
                <a:solidFill>
                  <a:srgbClr val="000066"/>
                </a:solidFill>
              </a:rPr>
              <a:t>2</a:t>
            </a:r>
            <a:r>
              <a:rPr lang="en-GB" sz="1500" b="1">
                <a:solidFill>
                  <a:srgbClr val="CC0000"/>
                </a:solidFill>
              </a:rPr>
              <a:t>(g)</a:t>
            </a:r>
            <a:r>
              <a:rPr lang="en-GB" sz="1500" b="1">
                <a:solidFill>
                  <a:srgbClr val="000066"/>
                </a:solidFill>
              </a:rPr>
              <a:t> +  CO</a:t>
            </a:r>
            <a:r>
              <a:rPr lang="en-GB" sz="1500" b="1" baseline="-25000">
                <a:solidFill>
                  <a:srgbClr val="000066"/>
                </a:solidFill>
              </a:rPr>
              <a:t>2</a:t>
            </a:r>
            <a:r>
              <a:rPr lang="en-GB" sz="1500" b="1">
                <a:solidFill>
                  <a:srgbClr val="CC0000"/>
                </a:solidFill>
              </a:rPr>
              <a:t>(g)</a:t>
            </a:r>
            <a:r>
              <a:rPr lang="en-GB" sz="1500" b="1">
                <a:solidFill>
                  <a:srgbClr val="000066"/>
                </a:solidFill>
              </a:rPr>
              <a:t>	           CO</a:t>
            </a:r>
            <a:r>
              <a:rPr lang="en-GB" sz="1500" b="1">
                <a:solidFill>
                  <a:srgbClr val="CC0000"/>
                </a:solidFill>
              </a:rPr>
              <a:t>(g)</a:t>
            </a:r>
            <a:r>
              <a:rPr lang="en-GB" sz="1500" b="1">
                <a:solidFill>
                  <a:srgbClr val="000066"/>
                </a:solidFill>
              </a:rPr>
              <a:t> +  H</a:t>
            </a:r>
            <a:r>
              <a:rPr lang="en-GB" sz="1500" b="1" baseline="-25000">
                <a:solidFill>
                  <a:srgbClr val="000066"/>
                </a:solidFill>
              </a:rPr>
              <a:t>2</a:t>
            </a:r>
            <a:r>
              <a:rPr lang="en-GB" sz="1500" b="1">
                <a:solidFill>
                  <a:srgbClr val="000066"/>
                </a:solidFill>
              </a:rPr>
              <a:t>O</a:t>
            </a:r>
            <a:r>
              <a:rPr lang="en-GB" sz="1500" b="1">
                <a:solidFill>
                  <a:srgbClr val="CC0000"/>
                </a:solidFill>
              </a:rPr>
              <a:t>(g)</a:t>
            </a:r>
            <a:r>
              <a:rPr lang="en-GB" sz="1500" b="1">
                <a:solidFill>
                  <a:srgbClr val="000066"/>
                </a:solidFill>
              </a:rPr>
              <a:t>       </a:t>
            </a:r>
            <a:r>
              <a:rPr lang="en-GB" sz="1500" b="1">
                <a:solidFill>
                  <a:srgbClr val="000066"/>
                </a:solidFill>
                <a:latin typeface="Symbol" pitchFamily="18" charset="2"/>
              </a:rPr>
              <a:t>DH</a:t>
            </a:r>
            <a:r>
              <a:rPr lang="en-GB" sz="1500" b="1">
                <a:solidFill>
                  <a:srgbClr val="000066"/>
                </a:solidFill>
              </a:rPr>
              <a:t>  =  + 40 kJ mol</a:t>
            </a:r>
            <a:r>
              <a:rPr lang="en-GB" sz="1500" b="1" baseline="30000">
                <a:solidFill>
                  <a:srgbClr val="000066"/>
                </a:solidFill>
              </a:rPr>
              <a:t>-1</a:t>
            </a:r>
            <a:r>
              <a:rPr lang="en-GB" sz="1500">
                <a:solidFill>
                  <a:srgbClr val="000066"/>
                </a:solidFill>
              </a:rPr>
              <a:t>	 </a:t>
            </a:r>
            <a:r>
              <a:rPr lang="en-GB" sz="1500" b="1"/>
              <a:t>moves to the </a:t>
            </a:r>
            <a:r>
              <a:rPr lang="en-GB" sz="1500" b="1">
                <a:solidFill>
                  <a:srgbClr val="CC0000"/>
                </a:solidFill>
              </a:rPr>
              <a:t>RHS</a:t>
            </a:r>
            <a:endParaRPr lang="en-GB" sz="1500">
              <a:solidFill>
                <a:srgbClr val="000066"/>
              </a:solidFill>
            </a:endParaRPr>
          </a:p>
          <a:p>
            <a:pPr eaLnBrk="1" hangingPunct="1">
              <a:spcAft>
                <a:spcPts val="200"/>
              </a:spcAft>
            </a:pPr>
            <a:endParaRPr lang="en-GB" sz="1500" b="1">
              <a:solidFill>
                <a:srgbClr val="000066"/>
              </a:solidFill>
            </a:endParaRPr>
          </a:p>
          <a:p>
            <a:pPr eaLnBrk="1" hangingPunct="1">
              <a:lnSpc>
                <a:spcPct val="130000"/>
              </a:lnSpc>
              <a:spcAft>
                <a:spcPts val="200"/>
              </a:spcAft>
            </a:pPr>
            <a:r>
              <a:rPr lang="en-GB" sz="1500"/>
              <a:t>    </a:t>
            </a:r>
            <a:r>
              <a:rPr lang="en-GB" sz="1500" b="1">
                <a:solidFill>
                  <a:srgbClr val="000066"/>
                </a:solidFill>
              </a:rPr>
              <a:t>2SO</a:t>
            </a:r>
            <a:r>
              <a:rPr lang="en-GB" sz="1500" b="1" baseline="-25000">
                <a:solidFill>
                  <a:srgbClr val="000066"/>
                </a:solidFill>
              </a:rPr>
              <a:t>2</a:t>
            </a:r>
            <a:r>
              <a:rPr lang="en-GB" sz="1500" b="1">
                <a:solidFill>
                  <a:srgbClr val="CC0000"/>
                </a:solidFill>
              </a:rPr>
              <a:t>(g)</a:t>
            </a:r>
            <a:r>
              <a:rPr lang="en-GB" sz="1500" b="1">
                <a:solidFill>
                  <a:srgbClr val="000066"/>
                </a:solidFill>
              </a:rPr>
              <a:t> +  O</a:t>
            </a:r>
            <a:r>
              <a:rPr lang="en-GB" sz="1500" b="1" baseline="-25000">
                <a:solidFill>
                  <a:srgbClr val="000066"/>
                </a:solidFill>
              </a:rPr>
              <a:t>2</a:t>
            </a:r>
            <a:r>
              <a:rPr lang="en-GB" sz="1500" b="1">
                <a:solidFill>
                  <a:srgbClr val="CC0000"/>
                </a:solidFill>
              </a:rPr>
              <a:t>(g)</a:t>
            </a:r>
            <a:r>
              <a:rPr lang="en-GB" sz="1500" b="1">
                <a:solidFill>
                  <a:srgbClr val="000066"/>
                </a:solidFill>
              </a:rPr>
              <a:t>	            2SO</a:t>
            </a:r>
            <a:r>
              <a:rPr lang="en-GB" sz="1500" b="1" baseline="-25000">
                <a:solidFill>
                  <a:srgbClr val="000066"/>
                </a:solidFill>
              </a:rPr>
              <a:t>3</a:t>
            </a:r>
            <a:r>
              <a:rPr lang="en-GB" sz="1500" b="1">
                <a:solidFill>
                  <a:srgbClr val="CC0000"/>
                </a:solidFill>
              </a:rPr>
              <a:t>(g)</a:t>
            </a:r>
            <a:r>
              <a:rPr lang="en-GB" sz="1500" b="1">
                <a:solidFill>
                  <a:srgbClr val="000066"/>
                </a:solidFill>
              </a:rPr>
              <a:t> 	        </a:t>
            </a:r>
            <a:r>
              <a:rPr lang="en-GB" sz="1500" b="1">
                <a:solidFill>
                  <a:srgbClr val="000066"/>
                </a:solidFill>
                <a:latin typeface="Symbol" pitchFamily="18" charset="2"/>
              </a:rPr>
              <a:t>DH</a:t>
            </a:r>
            <a:r>
              <a:rPr lang="en-GB" sz="1500" b="1">
                <a:solidFill>
                  <a:srgbClr val="000066"/>
                </a:solidFill>
              </a:rPr>
              <a:t>  = - ive		 </a:t>
            </a:r>
            <a:r>
              <a:rPr lang="en-GB" sz="1500" b="1"/>
              <a:t>moves to the </a:t>
            </a:r>
            <a:r>
              <a:rPr lang="en-GB" sz="1500" b="1">
                <a:solidFill>
                  <a:srgbClr val="CC0000"/>
                </a:solidFill>
              </a:rPr>
              <a:t>LHS</a:t>
            </a:r>
          </a:p>
        </p:txBody>
      </p:sp>
      <p:grpSp>
        <p:nvGrpSpPr>
          <p:cNvPr id="41993" name="Group 21"/>
          <p:cNvGrpSpPr>
            <a:grpSpLocks/>
          </p:cNvGrpSpPr>
          <p:nvPr/>
        </p:nvGrpSpPr>
        <p:grpSpPr bwMode="auto">
          <a:xfrm>
            <a:off x="2014538" y="5865813"/>
            <a:ext cx="479425" cy="123825"/>
            <a:chOff x="908" y="497"/>
            <a:chExt cx="302" cy="78"/>
          </a:xfrm>
        </p:grpSpPr>
        <p:grpSp>
          <p:nvGrpSpPr>
            <p:cNvPr id="42002" name="Group 22"/>
            <p:cNvGrpSpPr>
              <a:grpSpLocks/>
            </p:cNvGrpSpPr>
            <p:nvPr/>
          </p:nvGrpSpPr>
          <p:grpSpPr bwMode="auto">
            <a:xfrm>
              <a:off x="912" y="497"/>
              <a:ext cx="298" cy="22"/>
              <a:chOff x="912" y="497"/>
              <a:chExt cx="298" cy="22"/>
            </a:xfrm>
          </p:grpSpPr>
          <p:sp>
            <p:nvSpPr>
              <p:cNvPr id="42006" name="Line 23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7" name="Line 24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03" name="Group 25"/>
            <p:cNvGrpSpPr>
              <a:grpSpLocks/>
            </p:cNvGrpSpPr>
            <p:nvPr/>
          </p:nvGrpSpPr>
          <p:grpSpPr bwMode="auto">
            <a:xfrm rot="10800000">
              <a:off x="908" y="553"/>
              <a:ext cx="298" cy="22"/>
              <a:chOff x="912" y="497"/>
              <a:chExt cx="298" cy="22"/>
            </a:xfrm>
          </p:grpSpPr>
          <p:sp>
            <p:nvSpPr>
              <p:cNvPr id="42004" name="Line 26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5" name="Line 27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1994" name="Group 28"/>
          <p:cNvGrpSpPr>
            <a:grpSpLocks/>
          </p:cNvGrpSpPr>
          <p:nvPr/>
        </p:nvGrpSpPr>
        <p:grpSpPr bwMode="auto">
          <a:xfrm>
            <a:off x="1968500" y="5310188"/>
            <a:ext cx="479425" cy="123825"/>
            <a:chOff x="908" y="497"/>
            <a:chExt cx="302" cy="78"/>
          </a:xfrm>
        </p:grpSpPr>
        <p:grpSp>
          <p:nvGrpSpPr>
            <p:cNvPr id="41996" name="Group 29"/>
            <p:cNvGrpSpPr>
              <a:grpSpLocks/>
            </p:cNvGrpSpPr>
            <p:nvPr/>
          </p:nvGrpSpPr>
          <p:grpSpPr bwMode="auto">
            <a:xfrm>
              <a:off x="912" y="497"/>
              <a:ext cx="298" cy="22"/>
              <a:chOff x="912" y="497"/>
              <a:chExt cx="298" cy="22"/>
            </a:xfrm>
          </p:grpSpPr>
          <p:sp>
            <p:nvSpPr>
              <p:cNvPr id="42000" name="Line 30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1" name="Line 31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997" name="Group 32"/>
            <p:cNvGrpSpPr>
              <a:grpSpLocks/>
            </p:cNvGrpSpPr>
            <p:nvPr/>
          </p:nvGrpSpPr>
          <p:grpSpPr bwMode="auto">
            <a:xfrm rot="10800000">
              <a:off x="908" y="553"/>
              <a:ext cx="298" cy="22"/>
              <a:chOff x="912" y="497"/>
              <a:chExt cx="298" cy="22"/>
            </a:xfrm>
          </p:grpSpPr>
          <p:sp>
            <p:nvSpPr>
              <p:cNvPr id="41998" name="Line 33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9" name="Line 34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4403" name="Text Box 35"/>
          <p:cNvSpPr txBox="1">
            <a:spLocks noChangeArrowheads="1"/>
          </p:cNvSpPr>
          <p:nvPr/>
        </p:nvSpPr>
        <p:spPr bwMode="auto">
          <a:xfrm>
            <a:off x="584200" y="179388"/>
            <a:ext cx="8001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FACTORS AFFECTING THE POSITION OF EQUILIBRIUM</a:t>
            </a:r>
            <a:endParaRPr lang="en-US" sz="2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1" descr="D:\Docs\ACHEM\equilgraph1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995488"/>
            <a:ext cx="31718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482600" y="5043488"/>
            <a:ext cx="4089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1500" b="1"/>
              <a:t>In an ordinary reaction; all reactants end up as products; there is 100% conversion</a:t>
            </a:r>
            <a:endParaRPr lang="en-GB" sz="1500"/>
          </a:p>
        </p:txBody>
      </p:sp>
      <p:sp>
        <p:nvSpPr>
          <p:cNvPr id="27652" name="Line 3"/>
          <p:cNvSpPr>
            <a:spLocks noChangeShapeType="1"/>
          </p:cNvSpPr>
          <p:nvPr/>
        </p:nvSpPr>
        <p:spPr bwMode="auto">
          <a:xfrm>
            <a:off x="8826500" y="66294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5"/>
          <p:cNvSpPr>
            <a:spLocks noChangeShapeType="1"/>
          </p:cNvSpPr>
          <p:nvPr/>
        </p:nvSpPr>
        <p:spPr bwMode="auto">
          <a:xfrm flipH="1">
            <a:off x="139700" y="66294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7" name="Text Box 9"/>
          <p:cNvSpPr txBox="1">
            <a:spLocks noChangeArrowheads="1"/>
          </p:cNvSpPr>
          <p:nvPr/>
        </p:nvSpPr>
        <p:spPr bwMode="auto">
          <a:xfrm>
            <a:off x="1447800" y="179388"/>
            <a:ext cx="6248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CONCENTRATION CHANGE IN A REACTION</a:t>
            </a:r>
            <a:endParaRPr lang="en-US" sz="2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7657" name="Picture 12" descr="equileq1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1931988"/>
            <a:ext cx="34004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Text Box 16"/>
          <p:cNvSpPr txBox="1">
            <a:spLocks noChangeArrowheads="1"/>
          </p:cNvSpPr>
          <p:nvPr/>
        </p:nvSpPr>
        <p:spPr bwMode="auto">
          <a:xfrm>
            <a:off x="301625" y="844550"/>
            <a:ext cx="85248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200"/>
              </a:spcAft>
            </a:pPr>
            <a:r>
              <a:rPr lang="en-GB" sz="1600" b="1"/>
              <a:t>As the rate of reaction is dependant on the concentration of reactants... the </a:t>
            </a:r>
            <a:r>
              <a:rPr lang="en-GB" sz="1600" b="1">
                <a:solidFill>
                  <a:srgbClr val="CC0000"/>
                </a:solidFill>
              </a:rPr>
              <a:t>forward reaction starts off fast </a:t>
            </a:r>
            <a:r>
              <a:rPr lang="en-GB" sz="1600" b="1"/>
              <a:t>but </a:t>
            </a:r>
            <a:r>
              <a:rPr lang="en-GB" sz="1600" b="1">
                <a:solidFill>
                  <a:srgbClr val="CC0000"/>
                </a:solidFill>
              </a:rPr>
              <a:t>slows as the reactants get less concentrated</a:t>
            </a:r>
            <a:endParaRPr lang="en-GB" sz="1600" b="1"/>
          </a:p>
        </p:txBody>
      </p:sp>
      <p:sp>
        <p:nvSpPr>
          <p:cNvPr id="27659" name="Text Box 17"/>
          <p:cNvSpPr txBox="1">
            <a:spLocks noChangeArrowheads="1"/>
          </p:cNvSpPr>
          <p:nvPr/>
        </p:nvSpPr>
        <p:spPr bwMode="auto">
          <a:xfrm>
            <a:off x="6096000" y="1803400"/>
            <a:ext cx="13843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200"/>
              </a:spcAft>
            </a:pPr>
            <a:r>
              <a:rPr lang="en-GB" sz="1200" b="1"/>
              <a:t>FASTEST AT</a:t>
            </a:r>
          </a:p>
          <a:p>
            <a:pPr algn="ctr" eaLnBrk="1" hangingPunct="1">
              <a:spcAft>
                <a:spcPts val="200"/>
              </a:spcAft>
            </a:pPr>
            <a:r>
              <a:rPr lang="en-GB" sz="1200" b="1"/>
              <a:t>THE START</a:t>
            </a:r>
          </a:p>
        </p:txBody>
      </p:sp>
      <p:sp>
        <p:nvSpPr>
          <p:cNvPr id="27660" name="Text Box 18"/>
          <p:cNvSpPr txBox="1">
            <a:spLocks noChangeArrowheads="1"/>
          </p:cNvSpPr>
          <p:nvPr/>
        </p:nvSpPr>
        <p:spPr bwMode="auto">
          <a:xfrm>
            <a:off x="6096000" y="3048000"/>
            <a:ext cx="13843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200"/>
              </a:spcAft>
            </a:pPr>
            <a:r>
              <a:rPr lang="en-GB" sz="1200" b="1"/>
              <a:t>SLOWS DOWN AS REACTANTS ARE USED UP</a:t>
            </a:r>
          </a:p>
        </p:txBody>
      </p:sp>
      <p:sp>
        <p:nvSpPr>
          <p:cNvPr id="27661" name="Text Box 19"/>
          <p:cNvSpPr txBox="1">
            <a:spLocks noChangeArrowheads="1"/>
          </p:cNvSpPr>
          <p:nvPr/>
        </p:nvSpPr>
        <p:spPr bwMode="auto">
          <a:xfrm>
            <a:off x="6070600" y="4656138"/>
            <a:ext cx="13843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200"/>
              </a:spcAft>
            </a:pPr>
            <a:r>
              <a:rPr lang="en-GB" sz="1200" b="1"/>
              <a:t>TOTAL CONVERSION TO PRODUCTS</a:t>
            </a:r>
          </a:p>
        </p:txBody>
      </p:sp>
      <p:sp>
        <p:nvSpPr>
          <p:cNvPr id="27662" name="Text Box 20"/>
          <p:cNvSpPr txBox="1">
            <a:spLocks noChangeArrowheads="1"/>
          </p:cNvSpPr>
          <p:nvPr/>
        </p:nvSpPr>
        <p:spPr bwMode="auto">
          <a:xfrm>
            <a:off x="1993900" y="3048000"/>
            <a:ext cx="2006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1200" b="1"/>
              <a:t>THE </a:t>
            </a:r>
            <a:r>
              <a:rPr lang="en-GB" sz="1200" b="1">
                <a:solidFill>
                  <a:srgbClr val="CC0000"/>
                </a:solidFill>
              </a:rPr>
              <a:t>STEEPER</a:t>
            </a:r>
            <a:r>
              <a:rPr lang="en-GB" sz="1200" b="1"/>
              <a:t> THE GRADIENT, THE </a:t>
            </a:r>
            <a:r>
              <a:rPr lang="en-GB" sz="1200" b="1">
                <a:solidFill>
                  <a:srgbClr val="CC0000"/>
                </a:solidFill>
              </a:rPr>
              <a:t>FASTER</a:t>
            </a:r>
            <a:r>
              <a:rPr lang="en-GB" sz="1200" b="1"/>
              <a:t> THE REACTION</a:t>
            </a:r>
            <a:endParaRPr lang="en-GB" sz="1200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25425" y="739775"/>
            <a:ext cx="87153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200"/>
              </a:spcAft>
            </a:pPr>
            <a:r>
              <a:rPr lang="en-GB" sz="1800" b="1">
                <a:solidFill>
                  <a:srgbClr val="CC0000"/>
                </a:solidFill>
              </a:rPr>
              <a:t>CATALYSTS</a:t>
            </a:r>
            <a:endParaRPr lang="en-GB" sz="1300"/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8826500" y="66294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H="1">
            <a:off x="139700" y="66294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23" name="Text Box 7"/>
          <p:cNvSpPr txBox="1">
            <a:spLocks noChangeArrowheads="1"/>
          </p:cNvSpPr>
          <p:nvPr/>
        </p:nvSpPr>
        <p:spPr bwMode="auto">
          <a:xfrm>
            <a:off x="584200" y="179388"/>
            <a:ext cx="8001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FACTORS AFFECTING THE POSITION OF EQUILIBRIUM</a:t>
            </a:r>
            <a:endParaRPr lang="en-US" sz="2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3016" name="Group 17"/>
          <p:cNvGrpSpPr>
            <a:grpSpLocks/>
          </p:cNvGrpSpPr>
          <p:nvPr/>
        </p:nvGrpSpPr>
        <p:grpSpPr bwMode="auto">
          <a:xfrm>
            <a:off x="314325" y="2492375"/>
            <a:ext cx="4257675" cy="3281363"/>
            <a:chOff x="238" y="1418"/>
            <a:chExt cx="2682" cy="2067"/>
          </a:xfrm>
        </p:grpSpPr>
        <p:pic>
          <p:nvPicPr>
            <p:cNvPr id="43019" name="Picture 8" descr="eacat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1472"/>
              <a:ext cx="2366" cy="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0" name="Text Box 9"/>
            <p:cNvSpPr txBox="1">
              <a:spLocks noChangeArrowheads="1"/>
            </p:cNvSpPr>
            <p:nvPr/>
          </p:nvSpPr>
          <p:spPr bwMode="auto">
            <a:xfrm>
              <a:off x="1672" y="3165"/>
              <a:ext cx="44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Aft>
                  <a:spcPts val="200"/>
                </a:spcAft>
              </a:pPr>
              <a:r>
                <a:rPr lang="en-US" sz="1400" b="1"/>
                <a:t>E</a:t>
              </a:r>
              <a:r>
                <a:rPr lang="en-US" sz="1400" b="1" baseline="-25000"/>
                <a:t>a</a:t>
              </a:r>
              <a:endParaRPr lang="en-US" sz="1200" b="1"/>
            </a:p>
          </p:txBody>
        </p:sp>
        <p:sp>
          <p:nvSpPr>
            <p:cNvPr id="43021" name="Line 10"/>
            <p:cNvSpPr>
              <a:spLocks noChangeShapeType="1"/>
            </p:cNvSpPr>
            <p:nvPr/>
          </p:nvSpPr>
          <p:spPr bwMode="auto">
            <a:xfrm flipH="1">
              <a:off x="1880" y="2696"/>
              <a:ext cx="264" cy="38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027" name="Text Box 11"/>
            <p:cNvSpPr txBox="1">
              <a:spLocks noChangeArrowheads="1"/>
            </p:cNvSpPr>
            <p:nvPr/>
          </p:nvSpPr>
          <p:spPr bwMode="auto">
            <a:xfrm>
              <a:off x="706" y="1440"/>
              <a:ext cx="2014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rgbClr val="000066"/>
                  </a:solidFill>
                </a:rPr>
                <a:t>MAXWELL-BOLTZMANN DISTRIBUTION OF MOLECULAR ENERGY</a:t>
              </a:r>
            </a:p>
          </p:txBody>
        </p:sp>
        <p:sp>
          <p:nvSpPr>
            <p:cNvPr id="43023" name="Text Box 12"/>
            <p:cNvSpPr txBox="1">
              <a:spLocks noChangeArrowheads="1"/>
            </p:cNvSpPr>
            <p:nvPr/>
          </p:nvSpPr>
          <p:spPr bwMode="auto">
            <a:xfrm>
              <a:off x="1800" y="2047"/>
              <a:ext cx="1120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Aft>
                  <a:spcPts val="200"/>
                </a:spcAft>
              </a:pPr>
              <a:r>
                <a:rPr lang="en-US" sz="1200" b="1">
                  <a:solidFill>
                    <a:srgbClr val="CC3300"/>
                  </a:solidFill>
                </a:rPr>
                <a:t>EXTRA</a:t>
              </a:r>
              <a:r>
                <a:rPr lang="en-US" sz="1200" b="1"/>
                <a:t> MOLECULES WITH SUFFICIENT ENERGY TO OVERCOME THE ENERGY BARRIER</a:t>
              </a:r>
            </a:p>
          </p:txBody>
        </p:sp>
        <p:sp>
          <p:nvSpPr>
            <p:cNvPr id="43024" name="Text Box 13"/>
            <p:cNvSpPr txBox="1">
              <a:spLocks noChangeArrowheads="1"/>
            </p:cNvSpPr>
            <p:nvPr/>
          </p:nvSpPr>
          <p:spPr bwMode="auto">
            <a:xfrm>
              <a:off x="714" y="3181"/>
              <a:ext cx="87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Aft>
                  <a:spcPts val="200"/>
                </a:spcAft>
              </a:pPr>
              <a:r>
                <a:rPr lang="en-US" sz="1200" b="1"/>
                <a:t>MOLECULAR ENERGY</a:t>
              </a:r>
            </a:p>
          </p:txBody>
        </p:sp>
        <p:sp>
          <p:nvSpPr>
            <p:cNvPr id="43025" name="Text Box 14"/>
            <p:cNvSpPr txBox="1">
              <a:spLocks noChangeArrowheads="1"/>
            </p:cNvSpPr>
            <p:nvPr/>
          </p:nvSpPr>
          <p:spPr bwMode="auto">
            <a:xfrm rot="-5400000">
              <a:off x="-430" y="2086"/>
              <a:ext cx="1609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Aft>
                  <a:spcPts val="200"/>
                </a:spcAft>
              </a:pPr>
              <a:r>
                <a:rPr lang="en-US" sz="1200" b="1"/>
                <a:t>NUMBER OF MOLECUES WITH</a:t>
              </a:r>
            </a:p>
            <a:p>
              <a:pPr algn="ctr" eaLnBrk="1" hangingPunct="1">
                <a:lnSpc>
                  <a:spcPct val="80000"/>
                </a:lnSpc>
                <a:spcAft>
                  <a:spcPts val="200"/>
                </a:spcAft>
              </a:pPr>
              <a:r>
                <a:rPr lang="en-US" sz="1200" b="1"/>
                <a:t> A PARTICULAR ENERGY</a:t>
              </a:r>
            </a:p>
          </p:txBody>
        </p:sp>
      </p:grpSp>
      <p:pic>
        <p:nvPicPr>
          <p:cNvPr id="43017" name="Picture 15" descr="D:\Docs\ACHEM\dhcat2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2513013"/>
            <a:ext cx="359092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Rectangle 18"/>
          <p:cNvSpPr>
            <a:spLocks noChangeArrowheads="1"/>
          </p:cNvSpPr>
          <p:nvPr/>
        </p:nvSpPr>
        <p:spPr bwMode="auto">
          <a:xfrm>
            <a:off x="1447800" y="1247775"/>
            <a:ext cx="6223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800" b="1"/>
              <a:t>Catalysts work by providing an alternative reaction pathway involving a lower activation energy.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01625" y="739775"/>
            <a:ext cx="87153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200"/>
              </a:spcAft>
            </a:pPr>
            <a:r>
              <a:rPr lang="en-GB" sz="1800" b="1">
                <a:solidFill>
                  <a:srgbClr val="CC0000"/>
                </a:solidFill>
              </a:rPr>
              <a:t>CATALYSTS</a:t>
            </a:r>
          </a:p>
          <a:p>
            <a:pPr eaLnBrk="1" hangingPunct="1">
              <a:spcAft>
                <a:spcPts val="200"/>
              </a:spcAft>
            </a:pPr>
            <a:endParaRPr lang="en-GB" sz="1300"/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An increase in temperature is used to speed up chemical reactions but it </a:t>
            </a:r>
            <a:r>
              <a:rPr lang="en-GB" sz="1600" b="1">
                <a:solidFill>
                  <a:srgbClr val="CC0000"/>
                </a:solidFill>
              </a:rPr>
              <a:t>can have an undesired effect when the reaction is reversible and exothermic</a:t>
            </a:r>
            <a:r>
              <a:rPr lang="en-GB" sz="1600" b="1"/>
              <a:t>.</a:t>
            </a:r>
          </a:p>
          <a:p>
            <a:pPr eaLnBrk="1" hangingPunct="1">
              <a:spcAft>
                <a:spcPts val="200"/>
              </a:spcAft>
            </a:pPr>
            <a:endParaRPr lang="en-GB" sz="1600" b="1"/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In this case you get to the equilibrium position quicker but with a reduced yield because the increased temperature moves the equilibrium to the left.</a:t>
            </a:r>
          </a:p>
          <a:p>
            <a:pPr eaLnBrk="1" hangingPunct="1">
              <a:spcAft>
                <a:spcPts val="200"/>
              </a:spcAft>
            </a:pPr>
            <a:endParaRPr lang="en-GB" sz="1600" b="1"/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In many industrial processes a compromise temperature is used (see Haber and Contact Processes).  To reduce the problem one must look for a way of increasing the rate of a reaction without decreasing the yield  i.e. with a catalyst.</a:t>
            </a: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8826500" y="66294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flipH="1">
            <a:off x="139700" y="66294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584200" y="179388"/>
            <a:ext cx="8001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FACTORS AFFECTING THE POSITION OF EQUILIBRIUM</a:t>
            </a:r>
            <a:endParaRPr lang="en-US" sz="2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01625" y="739775"/>
            <a:ext cx="87153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200"/>
              </a:spcAft>
            </a:pPr>
            <a:r>
              <a:rPr lang="en-GB" sz="1800" b="1">
                <a:solidFill>
                  <a:srgbClr val="CC0000"/>
                </a:solidFill>
              </a:rPr>
              <a:t>CATALYSTS</a:t>
            </a:r>
          </a:p>
          <a:p>
            <a:pPr eaLnBrk="1" hangingPunct="1">
              <a:spcAft>
                <a:spcPts val="200"/>
              </a:spcAft>
            </a:pPr>
            <a:endParaRPr lang="en-GB" sz="1300"/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chemeClr val="bg2"/>
                </a:solidFill>
              </a:rPr>
              <a:t>An increase in temperature is used to speed up chemical reactions but it can have an undesired effect when the reaction is reversible and exothermic.</a:t>
            </a:r>
          </a:p>
          <a:p>
            <a:pPr eaLnBrk="1" hangingPunct="1">
              <a:spcAft>
                <a:spcPts val="200"/>
              </a:spcAft>
            </a:pPr>
            <a:endParaRPr lang="en-GB" sz="1600" b="1">
              <a:solidFill>
                <a:schemeClr val="bg2"/>
              </a:solidFill>
            </a:endParaRP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chemeClr val="bg2"/>
                </a:solidFill>
              </a:rPr>
              <a:t>In this case you get to the equilibrium position quicker but with a reduced yield because the increased temperature moves the equilibrium to the left.</a:t>
            </a:r>
          </a:p>
          <a:p>
            <a:pPr eaLnBrk="1" hangingPunct="1">
              <a:spcAft>
                <a:spcPts val="200"/>
              </a:spcAft>
            </a:pPr>
            <a:endParaRPr lang="en-GB" sz="1600" b="1">
              <a:solidFill>
                <a:schemeClr val="bg2"/>
              </a:solidFill>
            </a:endParaRP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chemeClr val="bg2"/>
                </a:solidFill>
              </a:rPr>
              <a:t>In many industrial processes a compromise temperature is used (see Haber and Contact Processes).  To reduce the problem one must look for a way of increasing the rate of a reaction without decreasing the yield  i.e. with a catalyst.</a:t>
            </a:r>
          </a:p>
          <a:p>
            <a:pPr eaLnBrk="1" hangingPunct="1">
              <a:spcAft>
                <a:spcPts val="200"/>
              </a:spcAft>
            </a:pPr>
            <a:endParaRPr lang="en-GB" sz="1600" b="1"/>
          </a:p>
          <a:p>
            <a:pPr eaLnBrk="1" hangingPunct="1">
              <a:spcAft>
                <a:spcPts val="200"/>
              </a:spcAft>
            </a:pPr>
            <a:endParaRPr lang="en-GB" sz="1600" b="1">
              <a:solidFill>
                <a:srgbClr val="CC0000"/>
              </a:solidFill>
            </a:endParaRP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Adding a catalyst DOES NOT AFFECT THE POSITION OF EQUILIBRIUM</a:t>
            </a:r>
            <a:r>
              <a:rPr lang="en-GB" sz="1600" b="1"/>
              <a:t>.  However, it </a:t>
            </a:r>
            <a:r>
              <a:rPr lang="en-GB" sz="1600" b="1">
                <a:solidFill>
                  <a:srgbClr val="000066"/>
                </a:solidFill>
              </a:rPr>
              <a:t>does increase the rate of attainment of equilibrium</a:t>
            </a:r>
            <a:r>
              <a:rPr lang="en-GB" sz="1600" b="1"/>
              <a:t>.  This is especially important in reversible, exothermic industrial reactions such as the Haber or Contact Processes where economic factors are paramount.</a:t>
            </a: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8826500" y="66294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H="1">
            <a:off x="139700" y="66294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62" name="Text Box 10"/>
          <p:cNvSpPr txBox="1">
            <a:spLocks noChangeArrowheads="1"/>
          </p:cNvSpPr>
          <p:nvPr/>
        </p:nvSpPr>
        <p:spPr bwMode="auto">
          <a:xfrm>
            <a:off x="584200" y="179388"/>
            <a:ext cx="8001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FACTORS AFFECTING THE POSITION OF EQUILIBRIUM</a:t>
            </a:r>
            <a:endParaRPr lang="en-US" sz="2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Opposing change</a:t>
            </a:r>
          </a:p>
        </p:txBody>
      </p:sp>
      <p:sp>
        <p:nvSpPr>
          <p:cNvPr id="46083" name="Rectangle 6"/>
          <p:cNvSpPr>
            <a:spLocks noChangeArrowheads="1"/>
          </p:cNvSpPr>
          <p:nvPr/>
        </p:nvSpPr>
        <p:spPr bwMode="auto">
          <a:xfrm>
            <a:off x="563563" y="784225"/>
            <a:ext cx="8575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>
                <a:sym typeface="MS Reference 1" pitchFamily="2" charset="2"/>
              </a:rPr>
              <a:t>Whenever a change is made to a reversible reaction in dynamic equilibrium, the equilibrium will shift to try and oppose the change.</a:t>
            </a:r>
          </a:p>
        </p:txBody>
      </p:sp>
      <p:sp>
        <p:nvSpPr>
          <p:cNvPr id="966659" name="Text Box 3"/>
          <p:cNvSpPr txBox="1">
            <a:spLocks noChangeArrowheads="1"/>
          </p:cNvSpPr>
          <p:nvPr/>
        </p:nvSpPr>
        <p:spPr bwMode="auto">
          <a:xfrm>
            <a:off x="2562225" y="2751138"/>
            <a:ext cx="6264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/>
              <a:t>Increasing the temperature shifts the equilibrium in the direction that takes in heat.</a:t>
            </a:r>
          </a:p>
        </p:txBody>
      </p:sp>
      <p:sp>
        <p:nvSpPr>
          <p:cNvPr id="966660" name="Text Box 4"/>
          <p:cNvSpPr txBox="1">
            <a:spLocks noChangeArrowheads="1"/>
          </p:cNvSpPr>
          <p:nvPr/>
        </p:nvSpPr>
        <p:spPr bwMode="auto">
          <a:xfrm>
            <a:off x="2562225" y="3748088"/>
            <a:ext cx="62023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/>
              <a:t>Increasing the concentration of a substance shifts the equilibrium in the direction that produces less of that substance.</a:t>
            </a:r>
          </a:p>
        </p:txBody>
      </p:sp>
      <p:sp>
        <p:nvSpPr>
          <p:cNvPr id="966661" name="Text Box 5"/>
          <p:cNvSpPr txBox="1">
            <a:spLocks noChangeArrowheads="1"/>
          </p:cNvSpPr>
          <p:nvPr/>
        </p:nvSpPr>
        <p:spPr bwMode="auto">
          <a:xfrm>
            <a:off x="2562225" y="5083175"/>
            <a:ext cx="6276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/>
              <a:t>Increasing the pressure shifts the equilibrium in the direction that produces less gas.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92088" y="2109788"/>
            <a:ext cx="8753475" cy="3884612"/>
            <a:chOff x="121" y="1329"/>
            <a:chExt cx="5514" cy="2447"/>
          </a:xfrm>
        </p:grpSpPr>
        <p:sp>
          <p:nvSpPr>
            <p:cNvPr id="46090" name="AutoShape 9"/>
            <p:cNvSpPr>
              <a:spLocks noChangeArrowheads="1"/>
            </p:cNvSpPr>
            <p:nvPr/>
          </p:nvSpPr>
          <p:spPr bwMode="auto">
            <a:xfrm>
              <a:off x="121" y="1329"/>
              <a:ext cx="5510" cy="353"/>
            </a:xfrm>
            <a:prstGeom prst="roundRect">
              <a:avLst>
                <a:gd name="adj" fmla="val 13880"/>
              </a:avLst>
            </a:prstGeom>
            <a:solidFill>
              <a:srgbClr val="FFC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6091" name="Rectangle 11"/>
            <p:cNvSpPr>
              <a:spLocks noChangeArrowheads="1"/>
            </p:cNvSpPr>
            <p:nvPr/>
          </p:nvSpPr>
          <p:spPr bwMode="auto">
            <a:xfrm>
              <a:off x="5579" y="1626"/>
              <a:ext cx="56" cy="56"/>
            </a:xfrm>
            <a:prstGeom prst="rect">
              <a:avLst/>
            </a:prstGeom>
            <a:solidFill>
              <a:srgbClr val="FFC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092" name="AutoShape 13"/>
            <p:cNvSpPr>
              <a:spLocks noChangeArrowheads="1"/>
            </p:cNvSpPr>
            <p:nvPr/>
          </p:nvSpPr>
          <p:spPr bwMode="auto">
            <a:xfrm>
              <a:off x="130" y="1329"/>
              <a:ext cx="5500" cy="2447"/>
            </a:xfrm>
            <a:prstGeom prst="roundRect">
              <a:avLst>
                <a:gd name="adj" fmla="val 3542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Line 14"/>
            <p:cNvSpPr>
              <a:spLocks noChangeShapeType="1"/>
            </p:cNvSpPr>
            <p:nvPr/>
          </p:nvSpPr>
          <p:spPr bwMode="auto">
            <a:xfrm>
              <a:off x="1596" y="1333"/>
              <a:ext cx="2" cy="244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094" name="Line 15"/>
            <p:cNvSpPr>
              <a:spLocks noChangeShapeType="1"/>
            </p:cNvSpPr>
            <p:nvPr/>
          </p:nvSpPr>
          <p:spPr bwMode="auto">
            <a:xfrm rot="-5400000">
              <a:off x="2878" y="-1070"/>
              <a:ext cx="0" cy="5505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095" name="Line 16"/>
            <p:cNvSpPr>
              <a:spLocks noChangeShapeType="1"/>
            </p:cNvSpPr>
            <p:nvPr/>
          </p:nvSpPr>
          <p:spPr bwMode="auto">
            <a:xfrm rot="-5400000">
              <a:off x="2880" y="-446"/>
              <a:ext cx="0" cy="5497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096" name="Line 17"/>
            <p:cNvSpPr>
              <a:spLocks noChangeShapeType="1"/>
            </p:cNvSpPr>
            <p:nvPr/>
          </p:nvSpPr>
          <p:spPr bwMode="auto">
            <a:xfrm rot="-5400000">
              <a:off x="2876" y="408"/>
              <a:ext cx="0" cy="549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097" name="Text Box 19"/>
            <p:cNvSpPr txBox="1">
              <a:spLocks noChangeArrowheads="1"/>
            </p:cNvSpPr>
            <p:nvPr/>
          </p:nvSpPr>
          <p:spPr bwMode="auto">
            <a:xfrm>
              <a:off x="175" y="1733"/>
              <a:ext cx="13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b="1"/>
                <a:t>Temperature</a:t>
              </a:r>
            </a:p>
          </p:txBody>
        </p:sp>
        <p:sp>
          <p:nvSpPr>
            <p:cNvPr id="46098" name="Text Box 20"/>
            <p:cNvSpPr txBox="1">
              <a:spLocks noChangeArrowheads="1"/>
            </p:cNvSpPr>
            <p:nvPr/>
          </p:nvSpPr>
          <p:spPr bwMode="auto">
            <a:xfrm>
              <a:off x="175" y="2361"/>
              <a:ext cx="1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b="1"/>
                <a:t>Concentration</a:t>
              </a:r>
            </a:p>
          </p:txBody>
        </p:sp>
        <p:sp>
          <p:nvSpPr>
            <p:cNvPr id="46099" name="Text Box 21"/>
            <p:cNvSpPr txBox="1">
              <a:spLocks noChangeArrowheads="1"/>
            </p:cNvSpPr>
            <p:nvPr/>
          </p:nvSpPr>
          <p:spPr bwMode="auto">
            <a:xfrm>
              <a:off x="175" y="3202"/>
              <a:ext cx="10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b="1"/>
                <a:t>Pressure</a:t>
              </a:r>
            </a:p>
          </p:txBody>
        </p:sp>
        <p:sp>
          <p:nvSpPr>
            <p:cNvPr id="46100" name="Text Box 22"/>
            <p:cNvSpPr txBox="1">
              <a:spLocks noChangeArrowheads="1"/>
            </p:cNvSpPr>
            <p:nvPr/>
          </p:nvSpPr>
          <p:spPr bwMode="auto">
            <a:xfrm>
              <a:off x="175" y="1360"/>
              <a:ext cx="10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b="1"/>
                <a:t>Condition</a:t>
              </a:r>
            </a:p>
          </p:txBody>
        </p:sp>
        <p:sp>
          <p:nvSpPr>
            <p:cNvPr id="46101" name="Text Box 23"/>
            <p:cNvSpPr txBox="1">
              <a:spLocks noChangeArrowheads="1"/>
            </p:cNvSpPr>
            <p:nvPr/>
          </p:nvSpPr>
          <p:spPr bwMode="auto">
            <a:xfrm>
              <a:off x="1599" y="1368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b="1"/>
                <a:t>Effect</a:t>
              </a:r>
            </a:p>
          </p:txBody>
        </p:sp>
      </p:grpSp>
      <p:pic>
        <p:nvPicPr>
          <p:cNvPr id="46088" name="Picture 26" descr="notes_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150813"/>
            <a:ext cx="4429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6684" name="Picture 28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59" grpId="0"/>
      <p:bldP spid="966660" grpId="0"/>
      <p:bldP spid="9666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Exothermic and endothermic reactions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563563" y="755650"/>
            <a:ext cx="829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>
                <a:sym typeface="MS Reference 1" pitchFamily="2" charset="2"/>
              </a:rPr>
              <a:t>All reactions are </a:t>
            </a:r>
            <a:r>
              <a:rPr lang="en-GB" b="1">
                <a:solidFill>
                  <a:srgbClr val="FF0000"/>
                </a:solidFill>
                <a:sym typeface="MS Reference 1" pitchFamily="2" charset="2"/>
              </a:rPr>
              <a:t>exothermic</a:t>
            </a:r>
            <a:r>
              <a:rPr lang="en-GB">
                <a:sym typeface="MS Reference 1" pitchFamily="2" charset="2"/>
              </a:rPr>
              <a:t> (give out heat) in one direction and </a:t>
            </a:r>
            <a:r>
              <a:rPr lang="en-GB" b="1">
                <a:solidFill>
                  <a:srgbClr val="3366FF"/>
                </a:solidFill>
                <a:sym typeface="MS Reference 1" pitchFamily="2" charset="2"/>
              </a:rPr>
              <a:t>endothermic</a:t>
            </a:r>
            <a:r>
              <a:rPr lang="en-GB">
                <a:sym typeface="MS Reference 1" pitchFamily="2" charset="2"/>
              </a:rPr>
              <a:t> (take in heat) in the other.</a:t>
            </a:r>
          </a:p>
        </p:txBody>
      </p:sp>
      <p:sp>
        <p:nvSpPr>
          <p:cNvPr id="1032206" name="AutoShape 14"/>
          <p:cNvSpPr>
            <a:spLocks noChangeArrowheads="1"/>
          </p:cNvSpPr>
          <p:nvPr/>
        </p:nvSpPr>
        <p:spPr bwMode="auto">
          <a:xfrm>
            <a:off x="862013" y="1790700"/>
            <a:ext cx="7419975" cy="1695450"/>
          </a:xfrm>
          <a:prstGeom prst="roundRect">
            <a:avLst>
              <a:gd name="adj" fmla="val 10727"/>
            </a:avLst>
          </a:prstGeom>
          <a:solidFill>
            <a:srgbClr val="FFFFCC"/>
          </a:solid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2198" name="Text Box 6"/>
          <p:cNvSpPr txBox="1">
            <a:spLocks noChangeArrowheads="1"/>
          </p:cNvSpPr>
          <p:nvPr/>
        </p:nvSpPr>
        <p:spPr bwMode="auto">
          <a:xfrm>
            <a:off x="1098550" y="1862138"/>
            <a:ext cx="482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itchFamily="2" charset="2"/>
              <a:buNone/>
            </a:pPr>
            <a:r>
              <a:rPr lang="en-GB"/>
              <a:t>If the temperature is </a:t>
            </a:r>
            <a:r>
              <a:rPr lang="en-GB" b="1"/>
              <a:t>increased</a:t>
            </a:r>
            <a:r>
              <a:rPr lang="en-GB"/>
              <a:t>:</a:t>
            </a:r>
          </a:p>
        </p:txBody>
      </p:sp>
      <p:sp>
        <p:nvSpPr>
          <p:cNvPr id="1032207" name="AutoShape 15"/>
          <p:cNvSpPr>
            <a:spLocks noChangeArrowheads="1"/>
          </p:cNvSpPr>
          <p:nvPr/>
        </p:nvSpPr>
        <p:spPr bwMode="auto">
          <a:xfrm>
            <a:off x="862013" y="4062413"/>
            <a:ext cx="7419975" cy="1695450"/>
          </a:xfrm>
          <a:prstGeom prst="roundRect">
            <a:avLst>
              <a:gd name="adj" fmla="val 10727"/>
            </a:avLst>
          </a:prstGeom>
          <a:solidFill>
            <a:srgbClr val="FFFFCC"/>
          </a:solid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2202" name="Text Box 10"/>
          <p:cNvSpPr txBox="1">
            <a:spLocks noChangeArrowheads="1"/>
          </p:cNvSpPr>
          <p:nvPr/>
        </p:nvSpPr>
        <p:spPr bwMode="auto">
          <a:xfrm>
            <a:off x="1108075" y="4133850"/>
            <a:ext cx="5316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itchFamily="2" charset="2"/>
              <a:buNone/>
            </a:pPr>
            <a:r>
              <a:rPr lang="en-GB"/>
              <a:t>If the temperature is </a:t>
            </a:r>
            <a:r>
              <a:rPr lang="en-GB" b="1"/>
              <a:t>decreased</a:t>
            </a:r>
            <a:r>
              <a:rPr lang="en-GB"/>
              <a:t>:</a:t>
            </a:r>
          </a:p>
        </p:txBody>
      </p:sp>
      <p:sp>
        <p:nvSpPr>
          <p:cNvPr id="1032226" name="Text Box 34"/>
          <p:cNvSpPr txBox="1">
            <a:spLocks noChangeArrowheads="1"/>
          </p:cNvSpPr>
          <p:nvPr/>
        </p:nvSpPr>
        <p:spPr bwMode="auto">
          <a:xfrm>
            <a:off x="1098550" y="2409825"/>
            <a:ext cx="679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5600" indent="-355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en-GB"/>
              <a:t>equilibrium shifts to </a:t>
            </a:r>
            <a:r>
              <a:rPr lang="en-GB" b="1"/>
              <a:t>decrease</a:t>
            </a:r>
            <a:r>
              <a:rPr lang="en-GB"/>
              <a:t> the temperature</a:t>
            </a:r>
          </a:p>
        </p:txBody>
      </p:sp>
      <p:sp>
        <p:nvSpPr>
          <p:cNvPr id="1032227" name="Text Box 35"/>
          <p:cNvSpPr txBox="1">
            <a:spLocks noChangeArrowheads="1"/>
          </p:cNvSpPr>
          <p:nvPr/>
        </p:nvSpPr>
        <p:spPr bwMode="auto">
          <a:xfrm>
            <a:off x="1098550" y="2957513"/>
            <a:ext cx="679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5600" indent="-355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en-GB"/>
              <a:t>equilibrium shifts in the </a:t>
            </a:r>
            <a:r>
              <a:rPr lang="en-GB" b="1">
                <a:solidFill>
                  <a:srgbClr val="3366FF"/>
                </a:solidFill>
              </a:rPr>
              <a:t>endothermic</a:t>
            </a:r>
            <a:r>
              <a:rPr lang="en-GB"/>
              <a:t> direction</a:t>
            </a:r>
          </a:p>
        </p:txBody>
      </p:sp>
      <p:sp>
        <p:nvSpPr>
          <p:cNvPr id="1032232" name="Text Box 40"/>
          <p:cNvSpPr txBox="1">
            <a:spLocks noChangeArrowheads="1"/>
          </p:cNvSpPr>
          <p:nvPr/>
        </p:nvSpPr>
        <p:spPr bwMode="auto">
          <a:xfrm>
            <a:off x="1108075" y="4681538"/>
            <a:ext cx="671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5600" indent="-355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en-GB"/>
              <a:t>equilibrium shifts to </a:t>
            </a:r>
            <a:r>
              <a:rPr lang="en-GB" b="1"/>
              <a:t>increase</a:t>
            </a:r>
            <a:r>
              <a:rPr lang="en-GB"/>
              <a:t> the temperature</a:t>
            </a:r>
          </a:p>
        </p:txBody>
      </p:sp>
      <p:sp>
        <p:nvSpPr>
          <p:cNvPr id="1032233" name="Text Box 41"/>
          <p:cNvSpPr txBox="1">
            <a:spLocks noChangeArrowheads="1"/>
          </p:cNvSpPr>
          <p:nvPr/>
        </p:nvSpPr>
        <p:spPr bwMode="auto">
          <a:xfrm>
            <a:off x="1108075" y="5229225"/>
            <a:ext cx="659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5600" indent="-355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en-GB"/>
              <a:t>equilibrium shifts in the </a:t>
            </a:r>
            <a:r>
              <a:rPr lang="en-GB" b="1">
                <a:solidFill>
                  <a:srgbClr val="FF0000"/>
                </a:solidFill>
              </a:rPr>
              <a:t>exothermic</a:t>
            </a:r>
            <a:r>
              <a:rPr lang="en-GB"/>
              <a:t> direction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2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3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3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206" grpId="0" animBg="1"/>
      <p:bldP spid="1032198" grpId="0"/>
      <p:bldP spid="1032207" grpId="0" animBg="1"/>
      <p:bldP spid="1032202" grpId="0"/>
      <p:bldP spid="1032226" grpId="0"/>
      <p:bldP spid="1032227" grpId="0"/>
      <p:bldP spid="1032232" grpId="0"/>
      <p:bldP spid="10322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Opposing changes in temperature</a:t>
            </a:r>
          </a:p>
        </p:txBody>
      </p:sp>
      <p:sp>
        <p:nvSpPr>
          <p:cNvPr id="48131" name="Rectangle 12"/>
          <p:cNvSpPr>
            <a:spLocks noChangeArrowheads="1"/>
          </p:cNvSpPr>
          <p:nvPr/>
        </p:nvSpPr>
        <p:spPr bwMode="auto">
          <a:xfrm>
            <a:off x="563563" y="784225"/>
            <a:ext cx="79454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>
                <a:sym typeface="MS Reference 1" pitchFamily="2" charset="2"/>
              </a:rPr>
              <a:t>Nitrogen dioxide is in constant equilibrium with dinitrogen tetroxide. The forward reaction is </a:t>
            </a:r>
            <a:r>
              <a:rPr lang="en-GB" b="1">
                <a:solidFill>
                  <a:srgbClr val="FF0000"/>
                </a:solidFill>
                <a:sym typeface="MS Reference 1" pitchFamily="2" charset="2"/>
              </a:rPr>
              <a:t>exothermic</a:t>
            </a:r>
            <a:r>
              <a:rPr lang="en-GB">
                <a:sym typeface="MS Reference 1" pitchFamily="2" charset="2"/>
              </a:rPr>
              <a:t> and the backwards reaction is </a:t>
            </a:r>
            <a:r>
              <a:rPr lang="en-GB" b="1">
                <a:solidFill>
                  <a:srgbClr val="3366FF"/>
                </a:solidFill>
                <a:sym typeface="MS Reference 1" pitchFamily="2" charset="2"/>
              </a:rPr>
              <a:t>endothermic</a:t>
            </a:r>
            <a:r>
              <a:rPr lang="en-GB">
                <a:sym typeface="MS Reference 1" pitchFamily="2" charset="2"/>
              </a:rPr>
              <a:t>.</a:t>
            </a:r>
          </a:p>
        </p:txBody>
      </p:sp>
      <p:sp>
        <p:nvSpPr>
          <p:cNvPr id="1003533" name="Rectangle 13"/>
          <p:cNvSpPr>
            <a:spLocks noChangeArrowheads="1"/>
          </p:cNvSpPr>
          <p:nvPr/>
        </p:nvSpPr>
        <p:spPr bwMode="auto">
          <a:xfrm>
            <a:off x="563563" y="3630613"/>
            <a:ext cx="806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>
                <a:sym typeface="MS Reference 1" pitchFamily="2" charset="2"/>
              </a:rPr>
              <a:t>What will happen if the temperature is </a:t>
            </a:r>
            <a:r>
              <a:rPr lang="en-GB" b="1">
                <a:sym typeface="MS Reference 1" pitchFamily="2" charset="2"/>
              </a:rPr>
              <a:t>increased</a:t>
            </a:r>
            <a:r>
              <a:rPr lang="en-GB">
                <a:sym typeface="MS Reference 1" pitchFamily="2" charset="2"/>
              </a:rPr>
              <a:t>?</a:t>
            </a:r>
          </a:p>
        </p:txBody>
      </p:sp>
      <p:sp>
        <p:nvSpPr>
          <p:cNvPr id="1003535" name="Text Box 15"/>
          <p:cNvSpPr txBox="1">
            <a:spLocks noChangeArrowheads="1"/>
          </p:cNvSpPr>
          <p:nvPr/>
        </p:nvSpPr>
        <p:spPr bwMode="auto">
          <a:xfrm>
            <a:off x="563563" y="4138613"/>
            <a:ext cx="8191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en-GB">
                <a:sym typeface="MS Reference 1" pitchFamily="2" charset="2"/>
              </a:rPr>
              <a:t>The equilibrium will shift to </a:t>
            </a:r>
            <a:r>
              <a:rPr lang="en-GB" b="1">
                <a:sym typeface="MS Reference 1" pitchFamily="2" charset="2"/>
              </a:rPr>
              <a:t>decrease</a:t>
            </a:r>
            <a:r>
              <a:rPr lang="en-GB">
                <a:sym typeface="MS Reference 1" pitchFamily="2" charset="2"/>
              </a:rPr>
              <a:t> the temperature, i.e. to the left (</a:t>
            </a:r>
            <a:r>
              <a:rPr lang="en-GB" b="1">
                <a:solidFill>
                  <a:srgbClr val="3366FF"/>
                </a:solidFill>
                <a:sym typeface="MS Reference 1" pitchFamily="2" charset="2"/>
              </a:rPr>
              <a:t>endothermic</a:t>
            </a:r>
            <a:r>
              <a:rPr lang="en-GB">
                <a:sym typeface="MS Reference 1" pitchFamily="2" charset="2"/>
              </a:rPr>
              <a:t>).</a:t>
            </a:r>
          </a:p>
        </p:txBody>
      </p:sp>
      <p:sp>
        <p:nvSpPr>
          <p:cNvPr id="1003548" name="Text Box 28"/>
          <p:cNvSpPr txBox="1">
            <a:spLocks noChangeArrowheads="1"/>
          </p:cNvSpPr>
          <p:nvPr/>
        </p:nvSpPr>
        <p:spPr bwMode="auto">
          <a:xfrm>
            <a:off x="563563" y="5661025"/>
            <a:ext cx="849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ym typeface="MS Reference 1" pitchFamily="2" charset="2"/>
              </a:rPr>
              <a:t>If the temperature is </a:t>
            </a:r>
            <a:r>
              <a:rPr lang="en-GB" b="1">
                <a:sym typeface="MS Reference 1" pitchFamily="2" charset="2"/>
              </a:rPr>
              <a:t>decreased</a:t>
            </a:r>
            <a:r>
              <a:rPr lang="en-GB">
                <a:sym typeface="MS Reference 1" pitchFamily="2" charset="2"/>
              </a:rPr>
              <a:t>, more </a:t>
            </a:r>
            <a:r>
              <a:rPr lang="en-GB" b="1">
                <a:sym typeface="MS Reference 1" pitchFamily="2" charset="2"/>
              </a:rPr>
              <a:t>N</a:t>
            </a:r>
            <a:r>
              <a:rPr lang="en-GB" b="1" baseline="-25000">
                <a:sym typeface="MS Reference 1" pitchFamily="2" charset="2"/>
              </a:rPr>
              <a:t>2</a:t>
            </a:r>
            <a:r>
              <a:rPr lang="en-GB" b="1">
                <a:sym typeface="MS Reference 1" pitchFamily="2" charset="2"/>
              </a:rPr>
              <a:t>O</a:t>
            </a:r>
            <a:r>
              <a:rPr lang="en-GB" b="1" baseline="-25000">
                <a:sym typeface="MS Reference 1" pitchFamily="2" charset="2"/>
              </a:rPr>
              <a:t>4</a:t>
            </a:r>
            <a:r>
              <a:rPr lang="en-GB">
                <a:sym typeface="MS Reference 1" pitchFamily="2" charset="2"/>
              </a:rPr>
              <a:t> will be produced.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817563" y="2200275"/>
            <a:ext cx="7508875" cy="1201738"/>
            <a:chOff x="515" y="1386"/>
            <a:chExt cx="4730" cy="757"/>
          </a:xfrm>
        </p:grpSpPr>
        <p:sp>
          <p:nvSpPr>
            <p:cNvPr id="48137" name="AutoShape 17"/>
            <p:cNvSpPr>
              <a:spLocks noChangeArrowheads="1"/>
            </p:cNvSpPr>
            <p:nvPr/>
          </p:nvSpPr>
          <p:spPr bwMode="auto">
            <a:xfrm>
              <a:off x="515" y="1386"/>
              <a:ext cx="4730" cy="757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138" name="Group 38"/>
            <p:cNvGrpSpPr>
              <a:grpSpLocks/>
            </p:cNvGrpSpPr>
            <p:nvPr/>
          </p:nvGrpSpPr>
          <p:grpSpPr bwMode="auto">
            <a:xfrm>
              <a:off x="1064" y="1779"/>
              <a:ext cx="3403" cy="289"/>
              <a:chOff x="1064" y="1779"/>
              <a:chExt cx="3403" cy="289"/>
            </a:xfrm>
          </p:grpSpPr>
          <p:sp>
            <p:nvSpPr>
              <p:cNvPr id="48143" name="Text Box 23"/>
              <p:cNvSpPr txBox="1">
                <a:spLocks noChangeArrowheads="1"/>
              </p:cNvSpPr>
              <p:nvPr/>
            </p:nvSpPr>
            <p:spPr bwMode="auto">
              <a:xfrm>
                <a:off x="3594" y="1780"/>
                <a:ext cx="87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GB" b="1">
                    <a:solidFill>
                      <a:srgbClr val="000066"/>
                    </a:solidFill>
                  </a:rPr>
                  <a:t>N</a:t>
                </a:r>
                <a:r>
                  <a:rPr lang="en-GB" b="1" baseline="-25000">
                    <a:solidFill>
                      <a:srgbClr val="000066"/>
                    </a:solidFill>
                  </a:rPr>
                  <a:t>2</a:t>
                </a:r>
                <a:r>
                  <a:rPr lang="en-GB" b="1">
                    <a:solidFill>
                      <a:srgbClr val="000066"/>
                    </a:solidFill>
                  </a:rPr>
                  <a:t>O</a:t>
                </a:r>
                <a:r>
                  <a:rPr lang="en-GB" b="1" baseline="-25000">
                    <a:solidFill>
                      <a:srgbClr val="000066"/>
                    </a:solidFill>
                  </a:rPr>
                  <a:t>4</a:t>
                </a:r>
                <a:r>
                  <a:rPr lang="en-GB"/>
                  <a:t> </a:t>
                </a:r>
                <a:r>
                  <a:rPr lang="en-GB">
                    <a:solidFill>
                      <a:srgbClr val="000066"/>
                    </a:solidFill>
                  </a:rPr>
                  <a:t>(g)</a:t>
                </a:r>
              </a:p>
            </p:txBody>
          </p:sp>
          <p:sp>
            <p:nvSpPr>
              <p:cNvPr id="48144" name="Text Box 24"/>
              <p:cNvSpPr txBox="1">
                <a:spLocks noChangeArrowheads="1"/>
              </p:cNvSpPr>
              <p:nvPr/>
            </p:nvSpPr>
            <p:spPr bwMode="auto">
              <a:xfrm>
                <a:off x="1064" y="1779"/>
                <a:ext cx="95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GB" b="1">
                    <a:solidFill>
                      <a:srgbClr val="000066"/>
                    </a:solidFill>
                  </a:rPr>
                  <a:t>2NO</a:t>
                </a:r>
                <a:r>
                  <a:rPr lang="en-GB" b="1" baseline="-25000">
                    <a:solidFill>
                      <a:srgbClr val="000066"/>
                    </a:solidFill>
                  </a:rPr>
                  <a:t>2</a:t>
                </a:r>
                <a:r>
                  <a:rPr lang="en-GB" b="1">
                    <a:solidFill>
                      <a:srgbClr val="000066"/>
                    </a:solidFill>
                  </a:rPr>
                  <a:t> </a:t>
                </a:r>
                <a:r>
                  <a:rPr lang="en-GB">
                    <a:solidFill>
                      <a:srgbClr val="000066"/>
                    </a:solidFill>
                  </a:rPr>
                  <a:t>(g)</a:t>
                </a:r>
              </a:p>
            </p:txBody>
          </p:sp>
          <p:pic>
            <p:nvPicPr>
              <p:cNvPr id="48145" name="Picture 31" descr="reverse sig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5" y="1827"/>
                <a:ext cx="285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8139" name="Group 37"/>
            <p:cNvGrpSpPr>
              <a:grpSpLocks/>
            </p:cNvGrpSpPr>
            <p:nvPr/>
          </p:nvGrpSpPr>
          <p:grpSpPr bwMode="auto">
            <a:xfrm>
              <a:off x="736" y="1463"/>
              <a:ext cx="4253" cy="288"/>
              <a:chOff x="736" y="1463"/>
              <a:chExt cx="4253" cy="288"/>
            </a:xfrm>
          </p:grpSpPr>
          <p:pic>
            <p:nvPicPr>
              <p:cNvPr id="48140" name="Picture 30" descr="reverse sig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5" y="1510"/>
                <a:ext cx="285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41" name="Text Box 32"/>
              <p:cNvSpPr txBox="1">
                <a:spLocks noChangeArrowheads="1"/>
              </p:cNvSpPr>
              <p:nvPr/>
            </p:nvSpPr>
            <p:spPr bwMode="auto">
              <a:xfrm>
                <a:off x="736" y="1463"/>
                <a:ext cx="160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b="1">
                    <a:solidFill>
                      <a:srgbClr val="000066"/>
                    </a:solidFill>
                  </a:rPr>
                  <a:t>nitrogen dioxide</a:t>
                </a:r>
              </a:p>
            </p:txBody>
          </p:sp>
          <p:sp>
            <p:nvSpPr>
              <p:cNvPr id="48142" name="Text Box 33"/>
              <p:cNvSpPr txBox="1">
                <a:spLocks noChangeArrowheads="1"/>
              </p:cNvSpPr>
              <p:nvPr/>
            </p:nvSpPr>
            <p:spPr bwMode="auto">
              <a:xfrm>
                <a:off x="3072" y="1463"/>
                <a:ext cx="19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b="1">
                    <a:solidFill>
                      <a:srgbClr val="000066"/>
                    </a:solidFill>
                  </a:rPr>
                  <a:t>dinitrogen tetroxide</a:t>
                </a:r>
              </a:p>
            </p:txBody>
          </p:sp>
        </p:grpSp>
      </p:grpSp>
      <p:sp>
        <p:nvSpPr>
          <p:cNvPr id="1003561" name="Text Box 41"/>
          <p:cNvSpPr txBox="1">
            <a:spLocks noChangeArrowheads="1"/>
          </p:cNvSpPr>
          <p:nvPr/>
        </p:nvSpPr>
        <p:spPr bwMode="auto">
          <a:xfrm>
            <a:off x="576263" y="5065713"/>
            <a:ext cx="819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en-GB">
                <a:sym typeface="MS Reference 1" pitchFamily="2" charset="2"/>
              </a:rPr>
              <a:t>More </a:t>
            </a:r>
            <a:r>
              <a:rPr lang="en-GB" b="1">
                <a:sym typeface="MS Reference 1" pitchFamily="2" charset="2"/>
              </a:rPr>
              <a:t>NO</a:t>
            </a:r>
            <a:r>
              <a:rPr lang="en-GB" b="1" baseline="-25000">
                <a:sym typeface="MS Reference 1" pitchFamily="2" charset="2"/>
              </a:rPr>
              <a:t>2</a:t>
            </a:r>
            <a:r>
              <a:rPr lang="en-GB">
                <a:sym typeface="MS Reference 1" pitchFamily="2" charset="2"/>
              </a:rPr>
              <a:t> will be produced.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0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0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0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33" grpId="0"/>
      <p:bldP spid="1003535" grpId="0"/>
      <p:bldP spid="1003548" grpId="0"/>
      <p:bldP spid="10035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Concentration and equilibrium</a:t>
            </a:r>
          </a:p>
        </p:txBody>
      </p:sp>
      <p:sp>
        <p:nvSpPr>
          <p:cNvPr id="49155" name="Rectangle 16"/>
          <p:cNvSpPr>
            <a:spLocks noChangeArrowheads="1"/>
          </p:cNvSpPr>
          <p:nvPr/>
        </p:nvSpPr>
        <p:spPr bwMode="auto">
          <a:xfrm>
            <a:off x="563563" y="784225"/>
            <a:ext cx="8220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>
                <a:sym typeface="MS Reference 1" pitchFamily="2" charset="2"/>
              </a:rPr>
              <a:t>Changing the concentration of a substance affects the equilibrium of reversible reactions involving solutions.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73150" y="1978025"/>
            <a:ext cx="6996113" cy="1477963"/>
            <a:chOff x="676" y="1246"/>
            <a:chExt cx="4407" cy="931"/>
          </a:xfrm>
        </p:grpSpPr>
        <p:sp>
          <p:nvSpPr>
            <p:cNvPr id="49163" name="AutoShape 17"/>
            <p:cNvSpPr>
              <a:spLocks noChangeArrowheads="1"/>
            </p:cNvSpPr>
            <p:nvPr/>
          </p:nvSpPr>
          <p:spPr bwMode="auto">
            <a:xfrm>
              <a:off x="676" y="1246"/>
              <a:ext cx="4407" cy="931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4" name="Text Box 15"/>
            <p:cNvSpPr txBox="1">
              <a:spLocks noChangeArrowheads="1"/>
            </p:cNvSpPr>
            <p:nvPr/>
          </p:nvSpPr>
          <p:spPr bwMode="auto">
            <a:xfrm>
              <a:off x="772" y="1327"/>
              <a:ext cx="1552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GB" b="1"/>
                <a:t>increasing</a:t>
              </a:r>
              <a:r>
                <a:rPr lang="en-GB"/>
                <a:t> the</a:t>
              </a:r>
              <a:br>
                <a:rPr lang="en-GB"/>
              </a:br>
              <a:r>
                <a:rPr lang="en-GB"/>
                <a:t>concentration of </a:t>
              </a:r>
              <a:r>
                <a:rPr lang="en-GB" b="1"/>
                <a:t>substance A</a:t>
              </a:r>
            </a:p>
          </p:txBody>
        </p:sp>
        <p:grpSp>
          <p:nvGrpSpPr>
            <p:cNvPr id="49165" name="Group 20"/>
            <p:cNvGrpSpPr>
              <a:grpSpLocks/>
            </p:cNvGrpSpPr>
            <p:nvPr/>
          </p:nvGrpSpPr>
          <p:grpSpPr bwMode="auto">
            <a:xfrm>
              <a:off x="2340" y="1327"/>
              <a:ext cx="2708" cy="748"/>
              <a:chOff x="2340" y="1199"/>
              <a:chExt cx="2708" cy="748"/>
            </a:xfrm>
          </p:grpSpPr>
          <p:sp>
            <p:nvSpPr>
              <p:cNvPr id="49166" name="Text Box 21"/>
              <p:cNvSpPr txBox="1">
                <a:spLocks noChangeArrowheads="1"/>
              </p:cNvSpPr>
              <p:nvPr/>
            </p:nvSpPr>
            <p:spPr bwMode="auto">
              <a:xfrm>
                <a:off x="2340" y="1199"/>
                <a:ext cx="2708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542925" indent="-542925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r>
                  <a:rPr lang="en-GB"/>
                  <a:t>	equilibrium shifts to</a:t>
                </a:r>
                <a:br>
                  <a:rPr lang="en-GB"/>
                </a:br>
                <a:r>
                  <a:rPr lang="en-GB" b="1"/>
                  <a:t>decrease</a:t>
                </a:r>
                <a:r>
                  <a:rPr lang="en-GB"/>
                  <a:t> the amount of substance A</a:t>
                </a:r>
              </a:p>
            </p:txBody>
          </p:sp>
          <p:sp>
            <p:nvSpPr>
              <p:cNvPr id="49167" name="Text Box 22"/>
              <p:cNvSpPr txBox="1">
                <a:spLocks noChangeArrowheads="1"/>
              </p:cNvSpPr>
              <p:nvPr/>
            </p:nvSpPr>
            <p:spPr bwMode="auto">
              <a:xfrm>
                <a:off x="2340" y="1428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r>
                  <a:rPr lang="en-GB" b="1"/>
                  <a:t>=</a:t>
                </a:r>
              </a:p>
            </p:txBody>
          </p:sp>
        </p:grp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112838" y="3981450"/>
            <a:ext cx="6918325" cy="1458913"/>
            <a:chOff x="701" y="2508"/>
            <a:chExt cx="4358" cy="919"/>
          </a:xfrm>
        </p:grpSpPr>
        <p:sp>
          <p:nvSpPr>
            <p:cNvPr id="49158" name="AutoShape 19"/>
            <p:cNvSpPr>
              <a:spLocks noChangeArrowheads="1"/>
            </p:cNvSpPr>
            <p:nvPr/>
          </p:nvSpPr>
          <p:spPr bwMode="auto">
            <a:xfrm>
              <a:off x="701" y="2508"/>
              <a:ext cx="4358" cy="919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9" name="Text Box 18"/>
            <p:cNvSpPr txBox="1">
              <a:spLocks noChangeArrowheads="1"/>
            </p:cNvSpPr>
            <p:nvPr/>
          </p:nvSpPr>
          <p:spPr bwMode="auto">
            <a:xfrm>
              <a:off x="779" y="2589"/>
              <a:ext cx="151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GB" b="1"/>
                <a:t>decreasing</a:t>
              </a:r>
              <a:r>
                <a:rPr lang="en-GB"/>
                <a:t> the</a:t>
              </a:r>
              <a:br>
                <a:rPr lang="en-GB"/>
              </a:br>
              <a:r>
                <a:rPr lang="en-GB"/>
                <a:t>concentration of </a:t>
              </a:r>
              <a:r>
                <a:rPr lang="en-GB" b="1"/>
                <a:t>substance A</a:t>
              </a:r>
            </a:p>
          </p:txBody>
        </p:sp>
        <p:grpSp>
          <p:nvGrpSpPr>
            <p:cNvPr id="49160" name="Group 23"/>
            <p:cNvGrpSpPr>
              <a:grpSpLocks/>
            </p:cNvGrpSpPr>
            <p:nvPr/>
          </p:nvGrpSpPr>
          <p:grpSpPr bwMode="auto">
            <a:xfrm>
              <a:off x="2401" y="2589"/>
              <a:ext cx="2606" cy="748"/>
              <a:chOff x="2401" y="2589"/>
              <a:chExt cx="2606" cy="748"/>
            </a:xfrm>
          </p:grpSpPr>
          <p:sp>
            <p:nvSpPr>
              <p:cNvPr id="49161" name="Text Box 24"/>
              <p:cNvSpPr txBox="1">
                <a:spLocks noChangeArrowheads="1"/>
              </p:cNvSpPr>
              <p:nvPr/>
            </p:nvSpPr>
            <p:spPr bwMode="auto">
              <a:xfrm>
                <a:off x="2401" y="2589"/>
                <a:ext cx="2606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542925" indent="-542925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r>
                  <a:rPr lang="en-GB"/>
                  <a:t>	equilibrium shifts to</a:t>
                </a:r>
                <a:br>
                  <a:rPr lang="en-GB"/>
                </a:br>
                <a:r>
                  <a:rPr lang="en-GB" b="1"/>
                  <a:t>increase</a:t>
                </a:r>
                <a:r>
                  <a:rPr lang="en-GB"/>
                  <a:t> the amount of substance A</a:t>
                </a:r>
              </a:p>
            </p:txBody>
          </p:sp>
          <p:sp>
            <p:nvSpPr>
              <p:cNvPr id="49162" name="Text Box 25"/>
              <p:cNvSpPr txBox="1">
                <a:spLocks noChangeArrowheads="1"/>
              </p:cNvSpPr>
              <p:nvPr/>
            </p:nvSpPr>
            <p:spPr bwMode="auto">
              <a:xfrm>
                <a:off x="2403" y="282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r>
                  <a:rPr lang="en-GB" b="1"/>
                  <a:t>=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Opposing changes in concentration (1)</a:t>
            </a:r>
          </a:p>
        </p:txBody>
      </p:sp>
      <p:sp>
        <p:nvSpPr>
          <p:cNvPr id="50179" name="Rectangle 14"/>
          <p:cNvSpPr>
            <a:spLocks noChangeArrowheads="1"/>
          </p:cNvSpPr>
          <p:nvPr/>
        </p:nvSpPr>
        <p:spPr bwMode="auto">
          <a:xfrm>
            <a:off x="563563" y="784225"/>
            <a:ext cx="8575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>
                <a:sym typeface="MS Reference 1" pitchFamily="2" charset="2"/>
              </a:rPr>
              <a:t>Bismuth chloride reacts with water to produce a white precipitate of bismuth oxychloride and hydrochloric acid.</a:t>
            </a:r>
          </a:p>
        </p:txBody>
      </p:sp>
      <p:sp>
        <p:nvSpPr>
          <p:cNvPr id="1007648" name="Rectangle 32"/>
          <p:cNvSpPr>
            <a:spLocks noChangeArrowheads="1"/>
          </p:cNvSpPr>
          <p:nvPr/>
        </p:nvSpPr>
        <p:spPr bwMode="auto">
          <a:xfrm>
            <a:off x="563563" y="3549650"/>
            <a:ext cx="564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>
                <a:sym typeface="MS Reference 1" pitchFamily="2" charset="2"/>
              </a:rPr>
              <a:t>What will happen if </a:t>
            </a:r>
            <a:r>
              <a:rPr lang="en-GB" b="1">
                <a:sym typeface="MS Reference 1" pitchFamily="2" charset="2"/>
              </a:rPr>
              <a:t>more H</a:t>
            </a:r>
            <a:r>
              <a:rPr lang="en-GB" b="1" baseline="-25000">
                <a:sym typeface="MS Reference 1" pitchFamily="2" charset="2"/>
              </a:rPr>
              <a:t>2</a:t>
            </a:r>
            <a:r>
              <a:rPr lang="en-GB" b="1">
                <a:sym typeface="MS Reference 1" pitchFamily="2" charset="2"/>
              </a:rPr>
              <a:t>O</a:t>
            </a:r>
            <a:r>
              <a:rPr lang="en-GB">
                <a:sym typeface="MS Reference 1" pitchFamily="2" charset="2"/>
              </a:rPr>
              <a:t> is added?</a:t>
            </a:r>
          </a:p>
        </p:txBody>
      </p:sp>
      <p:sp>
        <p:nvSpPr>
          <p:cNvPr id="1007649" name="Rectangle 33"/>
          <p:cNvSpPr>
            <a:spLocks noChangeArrowheads="1"/>
          </p:cNvSpPr>
          <p:nvPr/>
        </p:nvSpPr>
        <p:spPr bwMode="auto">
          <a:xfrm>
            <a:off x="563563" y="5638800"/>
            <a:ext cx="8580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>
                <a:sym typeface="MS Reference 1" pitchFamily="2" charset="2"/>
              </a:rPr>
              <a:t>If H</a:t>
            </a:r>
            <a:r>
              <a:rPr lang="en-GB" baseline="-25000">
                <a:sym typeface="MS Reference 1" pitchFamily="2" charset="2"/>
              </a:rPr>
              <a:t>2</a:t>
            </a:r>
            <a:r>
              <a:rPr lang="en-GB">
                <a:sym typeface="MS Reference 1" pitchFamily="2" charset="2"/>
              </a:rPr>
              <a:t>O is </a:t>
            </a:r>
            <a:r>
              <a:rPr lang="en-GB" b="1">
                <a:sym typeface="MS Reference 1" pitchFamily="2" charset="2"/>
              </a:rPr>
              <a:t>removed</a:t>
            </a:r>
            <a:r>
              <a:rPr lang="en-GB">
                <a:sym typeface="MS Reference 1" pitchFamily="2" charset="2"/>
              </a:rPr>
              <a:t>, more </a:t>
            </a:r>
            <a:r>
              <a:rPr lang="en-GB" b="1">
                <a:sym typeface="MS Reference 1" pitchFamily="2" charset="2"/>
              </a:rPr>
              <a:t>BiCl</a:t>
            </a:r>
            <a:r>
              <a:rPr lang="en-GB" b="1" baseline="-25000">
                <a:sym typeface="MS Reference 1" pitchFamily="2" charset="2"/>
              </a:rPr>
              <a:t>3</a:t>
            </a:r>
            <a:r>
              <a:rPr lang="en-GB">
                <a:sym typeface="MS Reference 1" pitchFamily="2" charset="2"/>
              </a:rPr>
              <a:t> and </a:t>
            </a:r>
            <a:r>
              <a:rPr lang="en-GB" b="1">
                <a:sym typeface="MS Reference 1" pitchFamily="2" charset="2"/>
              </a:rPr>
              <a:t>H</a:t>
            </a:r>
            <a:r>
              <a:rPr lang="en-GB" b="1" baseline="-25000">
                <a:sym typeface="MS Reference 1" pitchFamily="2" charset="2"/>
              </a:rPr>
              <a:t>2</a:t>
            </a:r>
            <a:r>
              <a:rPr lang="en-GB" b="1">
                <a:sym typeface="MS Reference 1" pitchFamily="2" charset="2"/>
              </a:rPr>
              <a:t>O</a:t>
            </a:r>
            <a:r>
              <a:rPr lang="en-GB">
                <a:sym typeface="MS Reference 1" pitchFamily="2" charset="2"/>
              </a:rPr>
              <a:t> will be produced.</a:t>
            </a:r>
          </a:p>
        </p:txBody>
      </p:sp>
      <p:sp>
        <p:nvSpPr>
          <p:cNvPr id="1007650" name="Text Box 34"/>
          <p:cNvSpPr txBox="1">
            <a:spLocks noChangeArrowheads="1"/>
          </p:cNvSpPr>
          <p:nvPr/>
        </p:nvSpPr>
        <p:spPr bwMode="auto">
          <a:xfrm>
            <a:off x="563563" y="4057650"/>
            <a:ext cx="7616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en-GB">
                <a:sym typeface="MS Reference 1" pitchFamily="2" charset="2"/>
              </a:rPr>
              <a:t>The equilibrium will shift to </a:t>
            </a:r>
            <a:r>
              <a:rPr lang="en-GB" b="1">
                <a:sym typeface="MS Reference 1" pitchFamily="2" charset="2"/>
              </a:rPr>
              <a:t>decrease</a:t>
            </a:r>
            <a:r>
              <a:rPr lang="en-GB">
                <a:sym typeface="MS Reference 1" pitchFamily="2" charset="2"/>
              </a:rPr>
              <a:t> the amount of water, i.e. to the right.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11138" y="1768475"/>
            <a:ext cx="8723312" cy="1563688"/>
            <a:chOff x="133" y="1114"/>
            <a:chExt cx="5495" cy="985"/>
          </a:xfrm>
        </p:grpSpPr>
        <p:sp>
          <p:nvSpPr>
            <p:cNvPr id="50185" name="AutoShape 15"/>
            <p:cNvSpPr>
              <a:spLocks noChangeArrowheads="1"/>
            </p:cNvSpPr>
            <p:nvPr/>
          </p:nvSpPr>
          <p:spPr bwMode="auto">
            <a:xfrm>
              <a:off x="133" y="1114"/>
              <a:ext cx="5495" cy="985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6" name="Text Box 17"/>
            <p:cNvSpPr txBox="1">
              <a:spLocks noChangeArrowheads="1"/>
            </p:cNvSpPr>
            <p:nvPr/>
          </p:nvSpPr>
          <p:spPr bwMode="auto">
            <a:xfrm>
              <a:off x="2688" y="1156"/>
              <a:ext cx="120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b="1">
                  <a:solidFill>
                    <a:srgbClr val="000066"/>
                  </a:solidFill>
                </a:rPr>
                <a:t>bismuth oxychloride</a:t>
              </a:r>
            </a:p>
          </p:txBody>
        </p:sp>
        <p:sp>
          <p:nvSpPr>
            <p:cNvPr id="50187" name="Text Box 18"/>
            <p:cNvSpPr txBox="1">
              <a:spLocks noChangeArrowheads="1"/>
            </p:cNvSpPr>
            <p:nvPr/>
          </p:nvSpPr>
          <p:spPr bwMode="auto">
            <a:xfrm>
              <a:off x="191" y="1156"/>
              <a:ext cx="102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b="1">
                  <a:solidFill>
                    <a:srgbClr val="000066"/>
                  </a:solidFill>
                </a:rPr>
                <a:t>bismuth</a:t>
              </a:r>
              <a:br>
                <a:rPr lang="en-GB" b="1">
                  <a:solidFill>
                    <a:srgbClr val="000066"/>
                  </a:solidFill>
                </a:rPr>
              </a:br>
              <a:r>
                <a:rPr lang="en-GB" b="1">
                  <a:solidFill>
                    <a:srgbClr val="000066"/>
                  </a:solidFill>
                </a:rPr>
                <a:t>chloride</a:t>
              </a:r>
            </a:p>
          </p:txBody>
        </p:sp>
        <p:sp>
          <p:nvSpPr>
            <p:cNvPr id="50188" name="Text Box 20"/>
            <p:cNvSpPr txBox="1">
              <a:spLocks noChangeArrowheads="1"/>
            </p:cNvSpPr>
            <p:nvPr/>
          </p:nvSpPr>
          <p:spPr bwMode="auto">
            <a:xfrm>
              <a:off x="1585" y="1271"/>
              <a:ext cx="7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b="1">
                  <a:solidFill>
                    <a:srgbClr val="000066"/>
                  </a:solidFill>
                </a:rPr>
                <a:t>water</a:t>
              </a:r>
            </a:p>
          </p:txBody>
        </p:sp>
        <p:sp>
          <p:nvSpPr>
            <p:cNvPr id="50189" name="Text Box 21"/>
            <p:cNvSpPr txBox="1">
              <a:spLocks noChangeArrowheads="1"/>
            </p:cNvSpPr>
            <p:nvPr/>
          </p:nvSpPr>
          <p:spPr bwMode="auto">
            <a:xfrm>
              <a:off x="4269" y="1157"/>
              <a:ext cx="130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b="1">
                  <a:solidFill>
                    <a:srgbClr val="000066"/>
                  </a:solidFill>
                </a:rPr>
                <a:t>hydrochloric acid</a:t>
              </a:r>
            </a:p>
          </p:txBody>
        </p:sp>
        <p:sp>
          <p:nvSpPr>
            <p:cNvPr id="50190" name="Text Box 22"/>
            <p:cNvSpPr txBox="1">
              <a:spLocks noChangeArrowheads="1"/>
            </p:cNvSpPr>
            <p:nvPr/>
          </p:nvSpPr>
          <p:spPr bwMode="auto">
            <a:xfrm>
              <a:off x="1265" y="1242"/>
              <a:ext cx="26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3000" b="1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50191" name="Text Box 23"/>
            <p:cNvSpPr txBox="1">
              <a:spLocks noChangeArrowheads="1"/>
            </p:cNvSpPr>
            <p:nvPr/>
          </p:nvSpPr>
          <p:spPr bwMode="auto">
            <a:xfrm>
              <a:off x="3948" y="1242"/>
              <a:ext cx="26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3000" b="1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50192" name="Text Box 25"/>
            <p:cNvSpPr txBox="1">
              <a:spLocks noChangeArrowheads="1"/>
            </p:cNvSpPr>
            <p:nvPr/>
          </p:nvSpPr>
          <p:spPr bwMode="auto">
            <a:xfrm>
              <a:off x="2834" y="1727"/>
              <a:ext cx="9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b="1">
                  <a:solidFill>
                    <a:srgbClr val="000066"/>
                  </a:solidFill>
                </a:rPr>
                <a:t>BiOCl</a:t>
              </a:r>
              <a:r>
                <a:rPr lang="en-GB" b="1"/>
                <a:t> </a:t>
              </a:r>
              <a:r>
                <a:rPr lang="en-GB" b="1">
                  <a:solidFill>
                    <a:srgbClr val="000066"/>
                  </a:solidFill>
                </a:rPr>
                <a:t>(s)</a:t>
              </a:r>
            </a:p>
          </p:txBody>
        </p:sp>
        <p:sp>
          <p:nvSpPr>
            <p:cNvPr id="50193" name="Text Box 26"/>
            <p:cNvSpPr txBox="1">
              <a:spLocks noChangeArrowheads="1"/>
            </p:cNvSpPr>
            <p:nvPr/>
          </p:nvSpPr>
          <p:spPr bwMode="auto">
            <a:xfrm>
              <a:off x="160" y="1727"/>
              <a:ext cx="10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b="1">
                  <a:solidFill>
                    <a:srgbClr val="000066"/>
                  </a:solidFill>
                </a:rPr>
                <a:t>BiCl</a:t>
              </a:r>
              <a:r>
                <a:rPr lang="en-GB" b="1" baseline="-25000">
                  <a:solidFill>
                    <a:srgbClr val="000066"/>
                  </a:solidFill>
                </a:rPr>
                <a:t>3</a:t>
              </a:r>
              <a:r>
                <a:rPr lang="en-GB" b="1">
                  <a:solidFill>
                    <a:srgbClr val="000066"/>
                  </a:solidFill>
                </a:rPr>
                <a:t> (aq)</a:t>
              </a:r>
            </a:p>
          </p:txBody>
        </p:sp>
        <p:sp>
          <p:nvSpPr>
            <p:cNvPr id="50194" name="Text Box 28"/>
            <p:cNvSpPr txBox="1">
              <a:spLocks noChangeArrowheads="1"/>
            </p:cNvSpPr>
            <p:nvPr/>
          </p:nvSpPr>
          <p:spPr bwMode="auto">
            <a:xfrm>
              <a:off x="1533" y="1727"/>
              <a:ext cx="8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b="1">
                  <a:solidFill>
                    <a:srgbClr val="000066"/>
                  </a:solidFill>
                </a:rPr>
                <a:t>H</a:t>
              </a:r>
              <a:r>
                <a:rPr lang="en-GB" b="1" baseline="-25000">
                  <a:solidFill>
                    <a:srgbClr val="000066"/>
                  </a:solidFill>
                </a:rPr>
                <a:t>2</a:t>
              </a:r>
              <a:r>
                <a:rPr lang="en-GB" b="1">
                  <a:solidFill>
                    <a:srgbClr val="000066"/>
                  </a:solidFill>
                </a:rPr>
                <a:t>O (l)</a:t>
              </a:r>
            </a:p>
          </p:txBody>
        </p:sp>
        <p:sp>
          <p:nvSpPr>
            <p:cNvPr id="50195" name="Text Box 29"/>
            <p:cNvSpPr txBox="1">
              <a:spLocks noChangeArrowheads="1"/>
            </p:cNvSpPr>
            <p:nvPr/>
          </p:nvSpPr>
          <p:spPr bwMode="auto">
            <a:xfrm>
              <a:off x="4429" y="1727"/>
              <a:ext cx="9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b="1">
                  <a:solidFill>
                    <a:srgbClr val="000066"/>
                  </a:solidFill>
                </a:rPr>
                <a:t>2HCl</a:t>
              </a:r>
              <a:r>
                <a:rPr lang="en-GB" b="1"/>
                <a:t> </a:t>
              </a:r>
              <a:r>
                <a:rPr lang="en-GB" b="1">
                  <a:solidFill>
                    <a:srgbClr val="000066"/>
                  </a:solidFill>
                </a:rPr>
                <a:t>(aq)</a:t>
              </a:r>
            </a:p>
          </p:txBody>
        </p:sp>
        <p:sp>
          <p:nvSpPr>
            <p:cNvPr id="50196" name="Text Box 30"/>
            <p:cNvSpPr txBox="1">
              <a:spLocks noChangeArrowheads="1"/>
            </p:cNvSpPr>
            <p:nvPr/>
          </p:nvSpPr>
          <p:spPr bwMode="auto">
            <a:xfrm>
              <a:off x="1265" y="1698"/>
              <a:ext cx="26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3000" b="1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50197" name="Text Box 31"/>
            <p:cNvSpPr txBox="1">
              <a:spLocks noChangeArrowheads="1"/>
            </p:cNvSpPr>
            <p:nvPr/>
          </p:nvSpPr>
          <p:spPr bwMode="auto">
            <a:xfrm>
              <a:off x="3948" y="1698"/>
              <a:ext cx="26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3000" b="1">
                  <a:solidFill>
                    <a:srgbClr val="000066"/>
                  </a:solidFill>
                </a:rPr>
                <a:t>+</a:t>
              </a:r>
            </a:p>
          </p:txBody>
        </p:sp>
        <p:pic>
          <p:nvPicPr>
            <p:cNvPr id="50198" name="Picture 37" descr="reverse sig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8" y="1319"/>
              <a:ext cx="28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9" name="Picture 38" descr="reverse sig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8" y="1775"/>
              <a:ext cx="28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07655" name="Text Box 39"/>
          <p:cNvSpPr txBox="1">
            <a:spLocks noChangeArrowheads="1"/>
          </p:cNvSpPr>
          <p:nvPr/>
        </p:nvSpPr>
        <p:spPr bwMode="auto">
          <a:xfrm>
            <a:off x="563563" y="4972050"/>
            <a:ext cx="761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en-GB">
                <a:sym typeface="MS Reference 1" pitchFamily="2" charset="2"/>
              </a:rPr>
              <a:t>More </a:t>
            </a:r>
            <a:r>
              <a:rPr lang="en-GB" b="1">
                <a:sym typeface="MS Reference 1" pitchFamily="2" charset="2"/>
              </a:rPr>
              <a:t>BiOCl</a:t>
            </a:r>
            <a:r>
              <a:rPr lang="en-GB">
                <a:sym typeface="MS Reference 1" pitchFamily="2" charset="2"/>
              </a:rPr>
              <a:t> and </a:t>
            </a:r>
            <a:r>
              <a:rPr lang="en-GB" b="1">
                <a:sym typeface="MS Reference 1" pitchFamily="2" charset="2"/>
              </a:rPr>
              <a:t>HCl</a:t>
            </a:r>
            <a:r>
              <a:rPr lang="en-GB">
                <a:sym typeface="MS Reference 1" pitchFamily="2" charset="2"/>
              </a:rPr>
              <a:t> will be produced.</a:t>
            </a: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0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0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0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648" grpId="0"/>
      <p:bldP spid="1007649" grpId="0"/>
      <p:bldP spid="1007650" grpId="0"/>
      <p:bldP spid="10076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Opposing changes in concentration (2)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286500" y="4419600"/>
            <a:ext cx="2392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endParaRPr lang="en-GB" b="1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563563" y="784225"/>
            <a:ext cx="7945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endParaRPr lang="en-GB">
              <a:sym typeface="MS Reference 1" pitchFamily="2" charset="2"/>
            </a:endParaRPr>
          </a:p>
        </p:txBody>
      </p:sp>
      <p:sp>
        <p:nvSpPr>
          <p:cNvPr id="1034270" name="Text Box 30"/>
          <p:cNvSpPr txBox="1">
            <a:spLocks noChangeArrowheads="1"/>
          </p:cNvSpPr>
          <p:nvPr/>
        </p:nvSpPr>
        <p:spPr bwMode="auto">
          <a:xfrm>
            <a:off x="6121400" y="4362450"/>
            <a:ext cx="2392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/>
              <a:t>It will become </a:t>
            </a:r>
            <a:r>
              <a:rPr lang="en-GB" b="1">
                <a:solidFill>
                  <a:srgbClr val="EEC410"/>
                </a:solidFill>
              </a:rPr>
              <a:t>more yellow</a:t>
            </a:r>
            <a:r>
              <a:rPr lang="en-GB"/>
              <a:t>.</a:t>
            </a:r>
          </a:p>
        </p:txBody>
      </p:sp>
      <p:sp>
        <p:nvSpPr>
          <p:cNvPr id="51206" name="Rectangle 31"/>
          <p:cNvSpPr>
            <a:spLocks noChangeArrowheads="1"/>
          </p:cNvSpPr>
          <p:nvPr/>
        </p:nvSpPr>
        <p:spPr bwMode="auto">
          <a:xfrm>
            <a:off x="563563" y="784225"/>
            <a:ext cx="7826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>
                <a:sym typeface="MS Reference 1" pitchFamily="2" charset="2"/>
              </a:rPr>
              <a:t>Chlorine gas reacts with iodine chloride to produce iodine trichloride.</a:t>
            </a:r>
          </a:p>
        </p:txBody>
      </p:sp>
      <p:sp>
        <p:nvSpPr>
          <p:cNvPr id="1034273" name="Text Box 33"/>
          <p:cNvSpPr txBox="1">
            <a:spLocks noChangeArrowheads="1"/>
          </p:cNvSpPr>
          <p:nvPr/>
        </p:nvSpPr>
        <p:spPr bwMode="auto">
          <a:xfrm>
            <a:off x="563563" y="4362450"/>
            <a:ext cx="4940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/>
              <a:t>What effect will adding </a:t>
            </a:r>
            <a:r>
              <a:rPr lang="en-GB" b="1"/>
              <a:t>more Cl</a:t>
            </a:r>
            <a:r>
              <a:rPr lang="en-GB" b="1" baseline="-25000"/>
              <a:t>2</a:t>
            </a:r>
            <a:r>
              <a:rPr lang="en-GB"/>
              <a:t> have on the colour of the mixture?</a:t>
            </a:r>
          </a:p>
        </p:txBody>
      </p:sp>
      <p:sp>
        <p:nvSpPr>
          <p:cNvPr id="1034274" name="Text Box 34"/>
          <p:cNvSpPr txBox="1">
            <a:spLocks noChangeArrowheads="1"/>
          </p:cNvSpPr>
          <p:nvPr/>
        </p:nvSpPr>
        <p:spPr bwMode="auto">
          <a:xfrm>
            <a:off x="563563" y="5334000"/>
            <a:ext cx="482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/>
              <a:t>What effect will </a:t>
            </a:r>
            <a:r>
              <a:rPr lang="en-GB" b="1"/>
              <a:t>removing Cl</a:t>
            </a:r>
            <a:r>
              <a:rPr lang="en-GB" b="1" baseline="-25000"/>
              <a:t>2</a:t>
            </a:r>
            <a:r>
              <a:rPr lang="en-GB"/>
              <a:t> have on the colour of the mixture?</a:t>
            </a:r>
          </a:p>
        </p:txBody>
      </p:sp>
      <p:sp>
        <p:nvSpPr>
          <p:cNvPr id="1034275" name="Text Box 35"/>
          <p:cNvSpPr txBox="1">
            <a:spLocks noChangeArrowheads="1"/>
          </p:cNvSpPr>
          <p:nvPr/>
        </p:nvSpPr>
        <p:spPr bwMode="auto">
          <a:xfrm>
            <a:off x="6121400" y="5334000"/>
            <a:ext cx="2328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/>
              <a:t>It will become </a:t>
            </a:r>
            <a:r>
              <a:rPr lang="en-GB" b="1">
                <a:solidFill>
                  <a:srgbClr val="663300"/>
                </a:solidFill>
              </a:rPr>
              <a:t>more brown</a:t>
            </a:r>
            <a:r>
              <a:rPr lang="en-GB"/>
              <a:t>.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022350" y="1755775"/>
            <a:ext cx="7097713" cy="1498600"/>
            <a:chOff x="644" y="1106"/>
            <a:chExt cx="4471" cy="944"/>
          </a:xfrm>
        </p:grpSpPr>
        <p:sp>
          <p:nvSpPr>
            <p:cNvPr id="51220" name="AutoShape 32"/>
            <p:cNvSpPr>
              <a:spLocks noChangeArrowheads="1"/>
            </p:cNvSpPr>
            <p:nvPr/>
          </p:nvSpPr>
          <p:spPr bwMode="auto">
            <a:xfrm>
              <a:off x="644" y="1106"/>
              <a:ext cx="4471" cy="944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221" name="Group 36"/>
            <p:cNvGrpSpPr>
              <a:grpSpLocks/>
            </p:cNvGrpSpPr>
            <p:nvPr/>
          </p:nvGrpSpPr>
          <p:grpSpPr bwMode="auto">
            <a:xfrm>
              <a:off x="695" y="1164"/>
              <a:ext cx="4339" cy="519"/>
              <a:chOff x="695" y="1213"/>
              <a:chExt cx="4339" cy="519"/>
            </a:xfrm>
          </p:grpSpPr>
          <p:sp>
            <p:nvSpPr>
              <p:cNvPr id="51228" name="Text Box 37"/>
              <p:cNvSpPr txBox="1">
                <a:spLocks noChangeArrowheads="1"/>
              </p:cNvSpPr>
              <p:nvPr/>
            </p:nvSpPr>
            <p:spPr bwMode="auto">
              <a:xfrm>
                <a:off x="3828" y="1213"/>
                <a:ext cx="1206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GB" b="1">
                    <a:solidFill>
                      <a:srgbClr val="000066"/>
                    </a:solidFill>
                  </a:rPr>
                  <a:t>iodine</a:t>
                </a:r>
                <a:br>
                  <a:rPr lang="en-GB" b="1">
                    <a:solidFill>
                      <a:srgbClr val="000066"/>
                    </a:solidFill>
                  </a:rPr>
                </a:br>
                <a:r>
                  <a:rPr lang="en-GB" b="1">
                    <a:solidFill>
                      <a:srgbClr val="000066"/>
                    </a:solidFill>
                  </a:rPr>
                  <a:t>trichloride</a:t>
                </a:r>
              </a:p>
            </p:txBody>
          </p:sp>
          <p:sp>
            <p:nvSpPr>
              <p:cNvPr id="51229" name="Text Box 38"/>
              <p:cNvSpPr txBox="1">
                <a:spLocks noChangeArrowheads="1"/>
              </p:cNvSpPr>
              <p:nvPr/>
            </p:nvSpPr>
            <p:spPr bwMode="auto">
              <a:xfrm>
                <a:off x="695" y="1329"/>
                <a:ext cx="10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GB" b="1">
                    <a:solidFill>
                      <a:srgbClr val="000066"/>
                    </a:solidFill>
                  </a:rPr>
                  <a:t>chlorine</a:t>
                </a:r>
              </a:p>
            </p:txBody>
          </p:sp>
          <p:pic>
            <p:nvPicPr>
              <p:cNvPr id="51230" name="Picture 39" descr="reversible_arrow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3" y="1378"/>
                <a:ext cx="189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31" name="Text Box 40"/>
              <p:cNvSpPr txBox="1">
                <a:spLocks noChangeArrowheads="1"/>
              </p:cNvSpPr>
              <p:nvPr/>
            </p:nvSpPr>
            <p:spPr bwMode="auto">
              <a:xfrm>
                <a:off x="2199" y="1214"/>
                <a:ext cx="932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GB" b="1">
                    <a:solidFill>
                      <a:srgbClr val="000066"/>
                    </a:solidFill>
                  </a:rPr>
                  <a:t>iodine</a:t>
                </a:r>
                <a:br>
                  <a:rPr lang="en-GB" b="1">
                    <a:solidFill>
                      <a:srgbClr val="000066"/>
                    </a:solidFill>
                  </a:rPr>
                </a:br>
                <a:r>
                  <a:rPr lang="en-GB" b="1">
                    <a:solidFill>
                      <a:srgbClr val="000066"/>
                    </a:solidFill>
                  </a:rPr>
                  <a:t>chloride</a:t>
                </a:r>
              </a:p>
            </p:txBody>
          </p:sp>
          <p:sp>
            <p:nvSpPr>
              <p:cNvPr id="51232" name="Text Box 41"/>
              <p:cNvSpPr txBox="1">
                <a:spLocks noChangeArrowheads="1"/>
              </p:cNvSpPr>
              <p:nvPr/>
            </p:nvSpPr>
            <p:spPr bwMode="auto">
              <a:xfrm>
                <a:off x="1772" y="1299"/>
                <a:ext cx="26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GB" sz="3000" b="1">
                    <a:solidFill>
                      <a:srgbClr val="000066"/>
                    </a:solidFill>
                  </a:rPr>
                  <a:t>+</a:t>
                </a:r>
              </a:p>
            </p:txBody>
          </p:sp>
        </p:grpSp>
        <p:grpSp>
          <p:nvGrpSpPr>
            <p:cNvPr id="51222" name="Group 42"/>
            <p:cNvGrpSpPr>
              <a:grpSpLocks/>
            </p:cNvGrpSpPr>
            <p:nvPr/>
          </p:nvGrpSpPr>
          <p:grpSpPr bwMode="auto">
            <a:xfrm>
              <a:off x="664" y="1649"/>
              <a:ext cx="4325" cy="346"/>
              <a:chOff x="664" y="1698"/>
              <a:chExt cx="4325" cy="346"/>
            </a:xfrm>
          </p:grpSpPr>
          <p:sp>
            <p:nvSpPr>
              <p:cNvPr id="51223" name="Text Box 43"/>
              <p:cNvSpPr txBox="1">
                <a:spLocks noChangeArrowheads="1"/>
              </p:cNvSpPr>
              <p:nvPr/>
            </p:nvSpPr>
            <p:spPr bwMode="auto">
              <a:xfrm>
                <a:off x="4002" y="1727"/>
                <a:ext cx="98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GB" b="1">
                    <a:solidFill>
                      <a:srgbClr val="000066"/>
                    </a:solidFill>
                  </a:rPr>
                  <a:t>ICl</a:t>
                </a:r>
                <a:r>
                  <a:rPr lang="en-GB" b="1" baseline="-25000">
                    <a:solidFill>
                      <a:srgbClr val="000066"/>
                    </a:solidFill>
                  </a:rPr>
                  <a:t>3</a:t>
                </a:r>
                <a:r>
                  <a:rPr lang="en-GB"/>
                  <a:t> </a:t>
                </a:r>
                <a:r>
                  <a:rPr lang="en-GB">
                    <a:solidFill>
                      <a:srgbClr val="000066"/>
                    </a:solidFill>
                  </a:rPr>
                  <a:t>(s)</a:t>
                </a:r>
              </a:p>
            </p:txBody>
          </p:sp>
          <p:sp>
            <p:nvSpPr>
              <p:cNvPr id="51224" name="Text Box 44"/>
              <p:cNvSpPr txBox="1">
                <a:spLocks noChangeArrowheads="1"/>
              </p:cNvSpPr>
              <p:nvPr/>
            </p:nvSpPr>
            <p:spPr bwMode="auto">
              <a:xfrm>
                <a:off x="664" y="1727"/>
                <a:ext cx="108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GB" b="1">
                    <a:solidFill>
                      <a:srgbClr val="000066"/>
                    </a:solidFill>
                  </a:rPr>
                  <a:t>Cl</a:t>
                </a:r>
                <a:r>
                  <a:rPr lang="en-GB" b="1" baseline="-25000">
                    <a:solidFill>
                      <a:srgbClr val="000066"/>
                    </a:solidFill>
                  </a:rPr>
                  <a:t>2</a:t>
                </a:r>
                <a:r>
                  <a:rPr lang="en-GB" b="1">
                    <a:solidFill>
                      <a:srgbClr val="000066"/>
                    </a:solidFill>
                  </a:rPr>
                  <a:t> </a:t>
                </a:r>
                <a:r>
                  <a:rPr lang="en-GB">
                    <a:solidFill>
                      <a:srgbClr val="000066"/>
                    </a:solidFill>
                  </a:rPr>
                  <a:t>(g)</a:t>
                </a:r>
              </a:p>
            </p:txBody>
          </p:sp>
          <p:pic>
            <p:nvPicPr>
              <p:cNvPr id="51225" name="Picture 45" descr="reversible_arrow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3" y="1776"/>
                <a:ext cx="189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26" name="Text Box 46"/>
              <p:cNvSpPr txBox="1">
                <a:spLocks noChangeArrowheads="1"/>
              </p:cNvSpPr>
              <p:nvPr/>
            </p:nvSpPr>
            <p:spPr bwMode="auto">
              <a:xfrm>
                <a:off x="1772" y="1698"/>
                <a:ext cx="26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GB" sz="3000" b="1">
                    <a:solidFill>
                      <a:srgbClr val="000066"/>
                    </a:solidFill>
                  </a:rPr>
                  <a:t>+</a:t>
                </a:r>
              </a:p>
            </p:txBody>
          </p:sp>
          <p:sp>
            <p:nvSpPr>
              <p:cNvPr id="51227" name="Text Box 47"/>
              <p:cNvSpPr txBox="1">
                <a:spLocks noChangeArrowheads="1"/>
              </p:cNvSpPr>
              <p:nvPr/>
            </p:nvSpPr>
            <p:spPr bwMode="auto">
              <a:xfrm>
                <a:off x="2311" y="1727"/>
                <a:ext cx="7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GB" b="1">
                    <a:solidFill>
                      <a:srgbClr val="000066"/>
                    </a:solidFill>
                  </a:rPr>
                  <a:t>ICl </a:t>
                </a:r>
                <a:r>
                  <a:rPr lang="en-GB">
                    <a:solidFill>
                      <a:srgbClr val="000066"/>
                    </a:solidFill>
                  </a:rPr>
                  <a:t>(l)</a:t>
                </a:r>
              </a:p>
            </p:txBody>
          </p:sp>
        </p:grp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1004888" y="3144838"/>
            <a:ext cx="1833562" cy="1068387"/>
            <a:chOff x="633" y="1981"/>
            <a:chExt cx="1155" cy="673"/>
          </a:xfrm>
        </p:grpSpPr>
        <p:sp>
          <p:nvSpPr>
            <p:cNvPr id="51218" name="Text Box 49"/>
            <p:cNvSpPr txBox="1">
              <a:spLocks noChangeArrowheads="1"/>
            </p:cNvSpPr>
            <p:nvPr/>
          </p:nvSpPr>
          <p:spPr bwMode="auto">
            <a:xfrm>
              <a:off x="633" y="2366"/>
              <a:ext cx="1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b="1">
                  <a:solidFill>
                    <a:srgbClr val="10BC45"/>
                  </a:solidFill>
                </a:rPr>
                <a:t>pale green</a:t>
              </a:r>
            </a:p>
          </p:txBody>
        </p:sp>
        <p:sp>
          <p:nvSpPr>
            <p:cNvPr id="51219" name="Line 50"/>
            <p:cNvSpPr>
              <a:spLocks noChangeShapeType="1"/>
            </p:cNvSpPr>
            <p:nvPr/>
          </p:nvSpPr>
          <p:spPr bwMode="auto">
            <a:xfrm flipV="1">
              <a:off x="1217" y="1981"/>
              <a:ext cx="0" cy="3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3532188" y="3144838"/>
            <a:ext cx="1363662" cy="1068387"/>
            <a:chOff x="2225" y="1981"/>
            <a:chExt cx="859" cy="673"/>
          </a:xfrm>
        </p:grpSpPr>
        <p:sp>
          <p:nvSpPr>
            <p:cNvPr id="51216" name="Text Box 52"/>
            <p:cNvSpPr txBox="1">
              <a:spLocks noChangeArrowheads="1"/>
            </p:cNvSpPr>
            <p:nvPr/>
          </p:nvSpPr>
          <p:spPr bwMode="auto">
            <a:xfrm>
              <a:off x="2225" y="2366"/>
              <a:ext cx="8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b="1">
                  <a:solidFill>
                    <a:srgbClr val="663300"/>
                  </a:solidFill>
                </a:rPr>
                <a:t>brown</a:t>
              </a:r>
            </a:p>
          </p:txBody>
        </p:sp>
        <p:sp>
          <p:nvSpPr>
            <p:cNvPr id="51217" name="Line 53"/>
            <p:cNvSpPr>
              <a:spLocks noChangeShapeType="1"/>
            </p:cNvSpPr>
            <p:nvPr/>
          </p:nvSpPr>
          <p:spPr bwMode="auto">
            <a:xfrm flipV="1">
              <a:off x="2654" y="1981"/>
              <a:ext cx="0" cy="3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6402388" y="3144838"/>
            <a:ext cx="1452562" cy="1068387"/>
            <a:chOff x="4033" y="1981"/>
            <a:chExt cx="915" cy="673"/>
          </a:xfrm>
        </p:grpSpPr>
        <p:sp>
          <p:nvSpPr>
            <p:cNvPr id="51214" name="Text Box 55"/>
            <p:cNvSpPr txBox="1">
              <a:spLocks noChangeArrowheads="1"/>
            </p:cNvSpPr>
            <p:nvPr/>
          </p:nvSpPr>
          <p:spPr bwMode="auto">
            <a:xfrm>
              <a:off x="4033" y="2366"/>
              <a:ext cx="9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b="1">
                  <a:solidFill>
                    <a:srgbClr val="FFCC00"/>
                  </a:solidFill>
                </a:rPr>
                <a:t>yellow</a:t>
              </a:r>
            </a:p>
          </p:txBody>
        </p:sp>
        <p:sp>
          <p:nvSpPr>
            <p:cNvPr id="51215" name="Line 56"/>
            <p:cNvSpPr>
              <a:spLocks noChangeShapeType="1"/>
            </p:cNvSpPr>
            <p:nvPr/>
          </p:nvSpPr>
          <p:spPr bwMode="auto">
            <a:xfrm flipV="1">
              <a:off x="4490" y="1981"/>
              <a:ext cx="0" cy="3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3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34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3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3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0" grpId="0"/>
      <p:bldP spid="1034273" grpId="0"/>
      <p:bldP spid="1034274" grpId="0"/>
      <p:bldP spid="103427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Pressure and equilibrium</a:t>
            </a:r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563563" y="784225"/>
            <a:ext cx="7945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>
                <a:sym typeface="MS Reference 1" pitchFamily="2" charset="2"/>
              </a:rPr>
              <a:t>Changing the pressure has an effect on the equilibrium of reversible reactions involving gases.</a:t>
            </a:r>
          </a:p>
        </p:txBody>
      </p:sp>
      <p:sp>
        <p:nvSpPr>
          <p:cNvPr id="1036295" name="AutoShape 7"/>
          <p:cNvSpPr>
            <a:spLocks noChangeArrowheads="1"/>
          </p:cNvSpPr>
          <p:nvPr/>
        </p:nvSpPr>
        <p:spPr bwMode="auto">
          <a:xfrm>
            <a:off x="958850" y="1792288"/>
            <a:ext cx="7053263" cy="20018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294" name="Text Box 6"/>
          <p:cNvSpPr txBox="1">
            <a:spLocks noChangeArrowheads="1"/>
          </p:cNvSpPr>
          <p:nvPr/>
        </p:nvSpPr>
        <p:spPr bwMode="auto">
          <a:xfrm>
            <a:off x="1303338" y="1835150"/>
            <a:ext cx="636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GB"/>
              <a:t>If the pressure is </a:t>
            </a:r>
            <a:r>
              <a:rPr lang="en-GB" b="1"/>
              <a:t>increased:</a:t>
            </a:r>
          </a:p>
        </p:txBody>
      </p:sp>
      <p:sp>
        <p:nvSpPr>
          <p:cNvPr id="1036303" name="Text Box 15"/>
          <p:cNvSpPr txBox="1">
            <a:spLocks noChangeArrowheads="1"/>
          </p:cNvSpPr>
          <p:nvPr/>
        </p:nvSpPr>
        <p:spPr bwMode="auto">
          <a:xfrm>
            <a:off x="1303338" y="2336800"/>
            <a:ext cx="636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en-GB"/>
              <a:t>equilibrium shifts to </a:t>
            </a:r>
            <a:r>
              <a:rPr lang="en-GB" b="1"/>
              <a:t>decrease</a:t>
            </a:r>
            <a:r>
              <a:rPr lang="en-GB"/>
              <a:t> the pressure</a:t>
            </a:r>
          </a:p>
        </p:txBody>
      </p:sp>
      <p:sp>
        <p:nvSpPr>
          <p:cNvPr id="1036304" name="Text Box 16"/>
          <p:cNvSpPr txBox="1">
            <a:spLocks noChangeArrowheads="1"/>
          </p:cNvSpPr>
          <p:nvPr/>
        </p:nvSpPr>
        <p:spPr bwMode="auto">
          <a:xfrm>
            <a:off x="1303338" y="2838450"/>
            <a:ext cx="6365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en-GB"/>
              <a:t>equilibrium shifts in the direction of </a:t>
            </a:r>
            <a:r>
              <a:rPr lang="en-GB" b="1"/>
              <a:t>fewest</a:t>
            </a:r>
            <a:r>
              <a:rPr lang="en-GB"/>
              <a:t> molecules</a:t>
            </a:r>
          </a:p>
        </p:txBody>
      </p:sp>
      <p:sp>
        <p:nvSpPr>
          <p:cNvPr id="1036305" name="AutoShape 17"/>
          <p:cNvSpPr>
            <a:spLocks noChangeArrowheads="1"/>
          </p:cNvSpPr>
          <p:nvPr/>
        </p:nvSpPr>
        <p:spPr bwMode="auto">
          <a:xfrm>
            <a:off x="958850" y="4192588"/>
            <a:ext cx="7053263" cy="20018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306" name="Text Box 18"/>
          <p:cNvSpPr txBox="1">
            <a:spLocks noChangeArrowheads="1"/>
          </p:cNvSpPr>
          <p:nvPr/>
        </p:nvSpPr>
        <p:spPr bwMode="auto">
          <a:xfrm>
            <a:off x="1303338" y="4235450"/>
            <a:ext cx="636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GB"/>
              <a:t>If the pressure is </a:t>
            </a:r>
            <a:r>
              <a:rPr lang="en-GB" b="1"/>
              <a:t>decreased:</a:t>
            </a:r>
          </a:p>
        </p:txBody>
      </p:sp>
      <p:sp>
        <p:nvSpPr>
          <p:cNvPr id="1036307" name="Text Box 19"/>
          <p:cNvSpPr txBox="1">
            <a:spLocks noChangeArrowheads="1"/>
          </p:cNvSpPr>
          <p:nvPr/>
        </p:nvSpPr>
        <p:spPr bwMode="auto">
          <a:xfrm>
            <a:off x="1303338" y="4737100"/>
            <a:ext cx="636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en-GB"/>
              <a:t>equilibrium shifts to </a:t>
            </a:r>
            <a:r>
              <a:rPr lang="en-GB" b="1"/>
              <a:t>increase</a:t>
            </a:r>
            <a:r>
              <a:rPr lang="en-GB"/>
              <a:t> the pressure</a:t>
            </a:r>
          </a:p>
        </p:txBody>
      </p:sp>
      <p:sp>
        <p:nvSpPr>
          <p:cNvPr id="1036308" name="Text Box 20"/>
          <p:cNvSpPr txBox="1">
            <a:spLocks noChangeArrowheads="1"/>
          </p:cNvSpPr>
          <p:nvPr/>
        </p:nvSpPr>
        <p:spPr bwMode="auto">
          <a:xfrm>
            <a:off x="1303338" y="5238750"/>
            <a:ext cx="6365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en-GB"/>
              <a:t>equilibrium shifts in the direction of </a:t>
            </a:r>
            <a:r>
              <a:rPr lang="en-GB" b="1"/>
              <a:t>most</a:t>
            </a:r>
            <a:r>
              <a:rPr lang="en-GB"/>
              <a:t> molecules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6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6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6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6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6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6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3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295" grpId="0" animBg="1"/>
      <p:bldP spid="1036294" grpId="0"/>
      <p:bldP spid="1036303" grpId="0"/>
      <p:bldP spid="1036304" grpId="0"/>
      <p:bldP spid="1036305" grpId="0" animBg="1"/>
      <p:bldP spid="1036306" grpId="0"/>
      <p:bldP spid="1036307" grpId="0"/>
      <p:bldP spid="10363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are reversible reactions?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63563" y="4368800"/>
            <a:ext cx="782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GB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63563" y="784225"/>
            <a:ext cx="8575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b="1">
                <a:solidFill>
                  <a:srgbClr val="FF6600"/>
                </a:solidFill>
              </a:rPr>
              <a:t>Reversible</a:t>
            </a:r>
            <a:r>
              <a:rPr lang="en-GB"/>
              <a:t> reactions occur when the backwards reaction (products </a:t>
            </a:r>
            <a:r>
              <a:rPr lang="en-GB">
                <a:sym typeface="Wingdings" pitchFamily="2" charset="2"/>
              </a:rPr>
              <a:t> reactants) takes place relatively easily under certain conditions. The products turn back into the reactants. </a:t>
            </a:r>
            <a:endParaRPr lang="en-GB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214438" y="2187575"/>
            <a:ext cx="6715125" cy="1841500"/>
            <a:chOff x="765" y="1378"/>
            <a:chExt cx="4230" cy="1160"/>
          </a:xfrm>
        </p:grpSpPr>
        <p:sp>
          <p:nvSpPr>
            <p:cNvPr id="28681" name="AutoShape 8"/>
            <p:cNvSpPr>
              <a:spLocks noChangeArrowheads="1"/>
            </p:cNvSpPr>
            <p:nvPr/>
          </p:nvSpPr>
          <p:spPr bwMode="auto">
            <a:xfrm>
              <a:off x="765" y="1378"/>
              <a:ext cx="4230" cy="1160"/>
            </a:xfrm>
            <a:prstGeom prst="roundRect">
              <a:avLst>
                <a:gd name="adj" fmla="val 12500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1604" y="1576"/>
              <a:ext cx="26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3000" b="1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28683" name="Text Box 11"/>
            <p:cNvSpPr txBox="1">
              <a:spLocks noChangeArrowheads="1"/>
            </p:cNvSpPr>
            <p:nvPr/>
          </p:nvSpPr>
          <p:spPr bwMode="auto">
            <a:xfrm>
              <a:off x="1044" y="160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/>
                <a:t>A</a:t>
              </a:r>
            </a:p>
          </p:txBody>
        </p:sp>
        <p:sp>
          <p:nvSpPr>
            <p:cNvPr id="28684" name="Text Box 12"/>
            <p:cNvSpPr txBox="1">
              <a:spLocks noChangeArrowheads="1"/>
            </p:cNvSpPr>
            <p:nvPr/>
          </p:nvSpPr>
          <p:spPr bwMode="auto">
            <a:xfrm>
              <a:off x="2176" y="160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/>
                <a:t>B</a:t>
              </a:r>
            </a:p>
          </p:txBody>
        </p:sp>
        <p:sp>
          <p:nvSpPr>
            <p:cNvPr id="28685" name="Text Box 13"/>
            <p:cNvSpPr txBox="1">
              <a:spLocks noChangeArrowheads="1"/>
            </p:cNvSpPr>
            <p:nvPr/>
          </p:nvSpPr>
          <p:spPr bwMode="auto">
            <a:xfrm>
              <a:off x="3327" y="160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/>
                <a:t>C</a:t>
              </a:r>
            </a:p>
          </p:txBody>
        </p:sp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4460" y="160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/>
                <a:t>D</a:t>
              </a:r>
            </a:p>
          </p:txBody>
        </p:sp>
        <p:sp>
          <p:nvSpPr>
            <p:cNvPr id="28687" name="Text Box 15"/>
            <p:cNvSpPr txBox="1">
              <a:spLocks noChangeArrowheads="1"/>
            </p:cNvSpPr>
            <p:nvPr/>
          </p:nvSpPr>
          <p:spPr bwMode="auto">
            <a:xfrm>
              <a:off x="3888" y="1577"/>
              <a:ext cx="26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3000" b="1">
                  <a:solidFill>
                    <a:srgbClr val="000066"/>
                  </a:solidFill>
                </a:rPr>
                <a:t>+</a:t>
              </a:r>
            </a:p>
          </p:txBody>
        </p:sp>
        <p:pic>
          <p:nvPicPr>
            <p:cNvPr id="28688" name="Picture 16" descr="reverse sig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" y="1653"/>
              <a:ext cx="28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9" name="Text Box 17"/>
            <p:cNvSpPr txBox="1">
              <a:spLocks noChangeArrowheads="1"/>
            </p:cNvSpPr>
            <p:nvPr/>
          </p:nvSpPr>
          <p:spPr bwMode="auto">
            <a:xfrm>
              <a:off x="1221" y="2052"/>
              <a:ext cx="10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i="1"/>
                <a:t>(reactants)</a:t>
              </a:r>
            </a:p>
          </p:txBody>
        </p:sp>
        <p:sp>
          <p:nvSpPr>
            <p:cNvPr id="28690" name="Text Box 18"/>
            <p:cNvSpPr txBox="1">
              <a:spLocks noChangeArrowheads="1"/>
            </p:cNvSpPr>
            <p:nvPr/>
          </p:nvSpPr>
          <p:spPr bwMode="auto">
            <a:xfrm>
              <a:off x="3530" y="2052"/>
              <a:ext cx="9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i="1"/>
                <a:t>(products)</a:t>
              </a:r>
            </a:p>
          </p:txBody>
        </p:sp>
      </p:grpSp>
      <p:sp>
        <p:nvSpPr>
          <p:cNvPr id="28678" name="Text Box 19"/>
          <p:cNvSpPr txBox="1">
            <a:spLocks noChangeArrowheads="1"/>
          </p:cNvSpPr>
          <p:nvPr/>
        </p:nvSpPr>
        <p:spPr bwMode="auto">
          <a:xfrm>
            <a:off x="563563" y="4191000"/>
            <a:ext cx="835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983060" name="Text Box 20"/>
          <p:cNvSpPr txBox="1">
            <a:spLocks noChangeArrowheads="1"/>
          </p:cNvSpPr>
          <p:nvPr/>
        </p:nvSpPr>
        <p:spPr bwMode="auto">
          <a:xfrm>
            <a:off x="563563" y="4244975"/>
            <a:ext cx="7826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For example, during a reversible reaction reactants </a:t>
            </a:r>
            <a:r>
              <a:rPr lang="en-GB" b="1"/>
              <a:t>A</a:t>
            </a:r>
            <a:r>
              <a:rPr lang="en-GB"/>
              <a:t> and </a:t>
            </a:r>
            <a:r>
              <a:rPr lang="en-GB" b="1"/>
              <a:t>B</a:t>
            </a:r>
            <a:r>
              <a:rPr lang="en-GB"/>
              <a:t> react to make products </a:t>
            </a:r>
            <a:r>
              <a:rPr lang="en-GB" b="1"/>
              <a:t>C</a:t>
            </a:r>
            <a:r>
              <a:rPr lang="en-GB"/>
              <a:t> and </a:t>
            </a:r>
            <a:r>
              <a:rPr lang="en-GB" b="1"/>
              <a:t>D</a:t>
            </a:r>
            <a:r>
              <a:rPr lang="en-GB"/>
              <a:t>.</a:t>
            </a:r>
          </a:p>
        </p:txBody>
      </p:sp>
      <p:sp>
        <p:nvSpPr>
          <p:cNvPr id="983061" name="Text Box 21"/>
          <p:cNvSpPr txBox="1">
            <a:spLocks noChangeArrowheads="1"/>
          </p:cNvSpPr>
          <p:nvPr/>
        </p:nvSpPr>
        <p:spPr bwMode="auto">
          <a:xfrm>
            <a:off x="563563" y="5283200"/>
            <a:ext cx="8054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However, products </a:t>
            </a:r>
            <a:r>
              <a:rPr lang="en-GB" b="1"/>
              <a:t>C</a:t>
            </a:r>
            <a:r>
              <a:rPr lang="en-GB"/>
              <a:t> and </a:t>
            </a:r>
            <a:r>
              <a:rPr lang="en-GB" b="1"/>
              <a:t>D</a:t>
            </a:r>
            <a:r>
              <a:rPr lang="en-GB"/>
              <a:t> can also undergo the reverse reaction, and react together to form reactants </a:t>
            </a:r>
            <a:r>
              <a:rPr lang="en-GB" b="1"/>
              <a:t>A</a:t>
            </a:r>
            <a:r>
              <a:rPr lang="en-GB"/>
              <a:t> and </a:t>
            </a:r>
            <a:r>
              <a:rPr lang="en-GB" b="1"/>
              <a:t>B</a:t>
            </a:r>
            <a:r>
              <a:rPr lang="en-GB"/>
              <a:t>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8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0" grpId="0"/>
      <p:bldP spid="98306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Opposing changes in pressure</a:t>
            </a:r>
          </a:p>
        </p:txBody>
      </p:sp>
      <p:sp>
        <p:nvSpPr>
          <p:cNvPr id="53251" name="Rectangle 12"/>
          <p:cNvSpPr>
            <a:spLocks noChangeArrowheads="1"/>
          </p:cNvSpPr>
          <p:nvPr/>
        </p:nvSpPr>
        <p:spPr bwMode="auto">
          <a:xfrm>
            <a:off x="563563" y="784225"/>
            <a:ext cx="8058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>
                <a:sym typeface="MS Reference 1" pitchFamily="2" charset="2"/>
              </a:rPr>
              <a:t>Nitrogen dioxide is in constant equilibrium with dinitrogen tetroxide. Two molecules of nitrogen dioxide react to form one molecule of dinitrogen tetroxide.</a:t>
            </a:r>
          </a:p>
        </p:txBody>
      </p:sp>
      <p:sp>
        <p:nvSpPr>
          <p:cNvPr id="1013784" name="Rectangle 24"/>
          <p:cNvSpPr>
            <a:spLocks noChangeArrowheads="1"/>
          </p:cNvSpPr>
          <p:nvPr/>
        </p:nvSpPr>
        <p:spPr bwMode="auto">
          <a:xfrm>
            <a:off x="563563" y="5638800"/>
            <a:ext cx="794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>
                <a:sym typeface="MS Reference 1" pitchFamily="2" charset="2"/>
              </a:rPr>
              <a:t>If the pressure is </a:t>
            </a:r>
            <a:r>
              <a:rPr lang="en-GB" b="1">
                <a:sym typeface="MS Reference 1" pitchFamily="2" charset="2"/>
              </a:rPr>
              <a:t>decreased</a:t>
            </a:r>
            <a:r>
              <a:rPr lang="en-GB">
                <a:sym typeface="MS Reference 1" pitchFamily="2" charset="2"/>
              </a:rPr>
              <a:t>, more </a:t>
            </a:r>
            <a:r>
              <a:rPr lang="en-GB" b="1">
                <a:sym typeface="MS Reference 1" pitchFamily="2" charset="2"/>
              </a:rPr>
              <a:t>NO</a:t>
            </a:r>
            <a:r>
              <a:rPr lang="en-GB" b="1" baseline="-25000">
                <a:sym typeface="MS Reference 1" pitchFamily="2" charset="2"/>
              </a:rPr>
              <a:t>2</a:t>
            </a:r>
            <a:r>
              <a:rPr lang="en-GB">
                <a:sym typeface="MS Reference 1" pitchFamily="2" charset="2"/>
              </a:rPr>
              <a:t> will be produced.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084263" y="2151063"/>
            <a:ext cx="6975475" cy="1201737"/>
            <a:chOff x="683" y="1355"/>
            <a:chExt cx="4394" cy="757"/>
          </a:xfrm>
        </p:grpSpPr>
        <p:sp>
          <p:nvSpPr>
            <p:cNvPr id="53257" name="AutoShape 13"/>
            <p:cNvSpPr>
              <a:spLocks noChangeArrowheads="1"/>
            </p:cNvSpPr>
            <p:nvPr/>
          </p:nvSpPr>
          <p:spPr bwMode="auto">
            <a:xfrm>
              <a:off x="710" y="1355"/>
              <a:ext cx="4367" cy="757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8" name="Text Box 19"/>
            <p:cNvSpPr txBox="1">
              <a:spLocks noChangeArrowheads="1"/>
            </p:cNvSpPr>
            <p:nvPr/>
          </p:nvSpPr>
          <p:spPr bwMode="auto">
            <a:xfrm>
              <a:off x="3607" y="1749"/>
              <a:ext cx="8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b="1">
                  <a:solidFill>
                    <a:srgbClr val="000066"/>
                  </a:solidFill>
                </a:rPr>
                <a:t>N</a:t>
              </a:r>
              <a:r>
                <a:rPr lang="en-GB" b="1" baseline="-25000">
                  <a:solidFill>
                    <a:srgbClr val="000066"/>
                  </a:solidFill>
                </a:rPr>
                <a:t>2</a:t>
              </a:r>
              <a:r>
                <a:rPr lang="en-GB" b="1">
                  <a:solidFill>
                    <a:srgbClr val="000066"/>
                  </a:solidFill>
                </a:rPr>
                <a:t>O</a:t>
              </a:r>
              <a:r>
                <a:rPr lang="en-GB" b="1" baseline="-25000">
                  <a:solidFill>
                    <a:srgbClr val="000066"/>
                  </a:solidFill>
                </a:rPr>
                <a:t>4</a:t>
              </a:r>
              <a:r>
                <a:rPr lang="en-GB"/>
                <a:t> </a:t>
              </a:r>
              <a:r>
                <a:rPr lang="en-GB">
                  <a:solidFill>
                    <a:srgbClr val="000066"/>
                  </a:solidFill>
                </a:rPr>
                <a:t>(g)</a:t>
              </a:r>
            </a:p>
          </p:txBody>
        </p:sp>
        <p:sp>
          <p:nvSpPr>
            <p:cNvPr id="53259" name="Text Box 20"/>
            <p:cNvSpPr txBox="1">
              <a:spLocks noChangeArrowheads="1"/>
            </p:cNvSpPr>
            <p:nvPr/>
          </p:nvSpPr>
          <p:spPr bwMode="auto">
            <a:xfrm>
              <a:off x="1078" y="1748"/>
              <a:ext cx="9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b="1">
                  <a:solidFill>
                    <a:srgbClr val="000066"/>
                  </a:solidFill>
                </a:rPr>
                <a:t>2NO</a:t>
              </a:r>
              <a:r>
                <a:rPr lang="en-GB" b="1" baseline="-25000">
                  <a:solidFill>
                    <a:srgbClr val="000066"/>
                  </a:solidFill>
                </a:rPr>
                <a:t>2</a:t>
              </a:r>
              <a:r>
                <a:rPr lang="en-GB" b="1">
                  <a:solidFill>
                    <a:srgbClr val="000066"/>
                  </a:solidFill>
                </a:rPr>
                <a:t> </a:t>
              </a:r>
              <a:r>
                <a:rPr lang="en-GB">
                  <a:solidFill>
                    <a:srgbClr val="000066"/>
                  </a:solidFill>
                </a:rPr>
                <a:t>(g)</a:t>
              </a:r>
            </a:p>
          </p:txBody>
        </p:sp>
        <p:grpSp>
          <p:nvGrpSpPr>
            <p:cNvPr id="53260" name="Group 32"/>
            <p:cNvGrpSpPr>
              <a:grpSpLocks/>
            </p:cNvGrpSpPr>
            <p:nvPr/>
          </p:nvGrpSpPr>
          <p:grpSpPr bwMode="auto">
            <a:xfrm>
              <a:off x="683" y="1431"/>
              <a:ext cx="4354" cy="289"/>
              <a:chOff x="683" y="1431"/>
              <a:chExt cx="4354" cy="289"/>
            </a:xfrm>
          </p:grpSpPr>
          <p:sp>
            <p:nvSpPr>
              <p:cNvPr id="53262" name="Text Box 15"/>
              <p:cNvSpPr txBox="1">
                <a:spLocks noChangeArrowheads="1"/>
              </p:cNvSpPr>
              <p:nvPr/>
            </p:nvSpPr>
            <p:spPr bwMode="auto">
              <a:xfrm>
                <a:off x="3051" y="1432"/>
                <a:ext cx="198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GB" b="1">
                    <a:solidFill>
                      <a:srgbClr val="000066"/>
                    </a:solidFill>
                  </a:rPr>
                  <a:t>dinitrogen tetroxide</a:t>
                </a:r>
              </a:p>
            </p:txBody>
          </p:sp>
          <p:sp>
            <p:nvSpPr>
              <p:cNvPr id="53263" name="Text Box 16"/>
              <p:cNvSpPr txBox="1">
                <a:spLocks noChangeArrowheads="1"/>
              </p:cNvSpPr>
              <p:nvPr/>
            </p:nvSpPr>
            <p:spPr bwMode="auto">
              <a:xfrm>
                <a:off x="683" y="1431"/>
                <a:ext cx="17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GB" b="1">
                    <a:solidFill>
                      <a:srgbClr val="000066"/>
                    </a:solidFill>
                  </a:rPr>
                  <a:t>nitrogen dioxide</a:t>
                </a:r>
              </a:p>
            </p:txBody>
          </p:sp>
          <p:pic>
            <p:nvPicPr>
              <p:cNvPr id="53264" name="Picture 26" descr="reverse sig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1" y="1479"/>
                <a:ext cx="285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3261" name="Picture 27" descr="reverse sig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1" y="1796"/>
              <a:ext cx="28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13782" name="Text Box 22"/>
          <p:cNvSpPr txBox="1">
            <a:spLocks noChangeArrowheads="1"/>
          </p:cNvSpPr>
          <p:nvPr/>
        </p:nvSpPr>
        <p:spPr bwMode="auto">
          <a:xfrm>
            <a:off x="563563" y="4087813"/>
            <a:ext cx="7232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en-GB">
                <a:sym typeface="MS Reference 1" pitchFamily="2" charset="2"/>
              </a:rPr>
              <a:t>The equilibrium will shift to </a:t>
            </a:r>
            <a:r>
              <a:rPr lang="en-GB" b="1">
                <a:sym typeface="MS Reference 1" pitchFamily="2" charset="2"/>
              </a:rPr>
              <a:t>reduce</a:t>
            </a:r>
            <a:r>
              <a:rPr lang="en-GB">
                <a:sym typeface="MS Reference 1" pitchFamily="2" charset="2"/>
              </a:rPr>
              <a:t> the number of molecules, i.e. to the right (only 1 molecule).</a:t>
            </a:r>
            <a:endParaRPr lang="en-GB"/>
          </a:p>
        </p:txBody>
      </p:sp>
      <p:sp>
        <p:nvSpPr>
          <p:cNvPr id="1013788" name="Rectangle 28"/>
          <p:cNvSpPr>
            <a:spLocks noChangeArrowheads="1"/>
          </p:cNvSpPr>
          <p:nvPr/>
        </p:nvSpPr>
        <p:spPr bwMode="auto">
          <a:xfrm>
            <a:off x="563563" y="3533775"/>
            <a:ext cx="669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sym typeface="MS Reference 1" pitchFamily="2" charset="2"/>
              </a:rPr>
              <a:t>What will happen if the pressure is </a:t>
            </a:r>
            <a:r>
              <a:rPr lang="en-GB" b="1">
                <a:sym typeface="MS Reference 1" pitchFamily="2" charset="2"/>
              </a:rPr>
              <a:t>increased</a:t>
            </a:r>
            <a:r>
              <a:rPr lang="en-GB">
                <a:sym typeface="MS Reference 1" pitchFamily="2" charset="2"/>
              </a:rPr>
              <a:t>?</a:t>
            </a:r>
          </a:p>
        </p:txBody>
      </p:sp>
      <p:sp>
        <p:nvSpPr>
          <p:cNvPr id="1013794" name="Text Box 34"/>
          <p:cNvSpPr txBox="1">
            <a:spLocks noChangeArrowheads="1"/>
          </p:cNvSpPr>
          <p:nvPr/>
        </p:nvSpPr>
        <p:spPr bwMode="auto">
          <a:xfrm>
            <a:off x="563563" y="5000625"/>
            <a:ext cx="4376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5600" indent="-355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en-GB">
                <a:sym typeface="MS Reference 1" pitchFamily="2" charset="2"/>
              </a:rPr>
              <a:t>More </a:t>
            </a:r>
            <a:r>
              <a:rPr lang="en-GB" b="1">
                <a:sym typeface="MS Reference 1" pitchFamily="2" charset="2"/>
              </a:rPr>
              <a:t>N</a:t>
            </a:r>
            <a:r>
              <a:rPr lang="en-GB" b="1" baseline="-25000">
                <a:sym typeface="MS Reference 1" pitchFamily="2" charset="2"/>
              </a:rPr>
              <a:t>2</a:t>
            </a:r>
            <a:r>
              <a:rPr lang="en-GB" b="1">
                <a:sym typeface="MS Reference 1" pitchFamily="2" charset="2"/>
              </a:rPr>
              <a:t>O</a:t>
            </a:r>
            <a:r>
              <a:rPr lang="en-GB" b="1" baseline="-25000">
                <a:sym typeface="MS Reference 1" pitchFamily="2" charset="2"/>
              </a:rPr>
              <a:t>4</a:t>
            </a:r>
            <a:r>
              <a:rPr lang="en-GB">
                <a:sym typeface="MS Reference 1" pitchFamily="2" charset="2"/>
              </a:rPr>
              <a:t> will be produced.</a:t>
            </a: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1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4" grpId="0"/>
      <p:bldP spid="1013782" grpId="0"/>
      <p:bldP spid="1013788" grpId="0"/>
      <p:bldP spid="101379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ammonia?</a:t>
            </a:r>
          </a:p>
        </p:txBody>
      </p:sp>
      <p:sp>
        <p:nvSpPr>
          <p:cNvPr id="970769" name="Text Box 17"/>
          <p:cNvSpPr txBox="1">
            <a:spLocks noChangeArrowheads="1"/>
          </p:cNvSpPr>
          <p:nvPr/>
        </p:nvSpPr>
        <p:spPr bwMode="auto">
          <a:xfrm>
            <a:off x="563563" y="2435225"/>
            <a:ext cx="52101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>
                <a:sym typeface="MS Reference 1" pitchFamily="2" charset="2"/>
              </a:rPr>
              <a:t>It is made industrially by reacting nitrogen with hydrogen in the </a:t>
            </a:r>
            <a:r>
              <a:rPr lang="en-GB" b="1">
                <a:solidFill>
                  <a:srgbClr val="FF6600"/>
                </a:solidFill>
                <a:sym typeface="MS Reference 1" pitchFamily="2" charset="2"/>
              </a:rPr>
              <a:t>Haber process</a:t>
            </a:r>
            <a:r>
              <a:rPr lang="en-GB">
                <a:sym typeface="MS Reference 1" pitchFamily="2" charset="2"/>
              </a:rPr>
              <a:t>. It is a reversible reaction, so it never goes to completion.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876300" y="5102225"/>
            <a:ext cx="7291388" cy="1362075"/>
            <a:chOff x="552" y="3214"/>
            <a:chExt cx="4593" cy="858"/>
          </a:xfrm>
        </p:grpSpPr>
        <p:sp>
          <p:nvSpPr>
            <p:cNvPr id="54280" name="AutoShape 4"/>
            <p:cNvSpPr>
              <a:spLocks noChangeArrowheads="1"/>
            </p:cNvSpPr>
            <p:nvPr/>
          </p:nvSpPr>
          <p:spPr bwMode="auto">
            <a:xfrm>
              <a:off x="552" y="3214"/>
              <a:ext cx="4593" cy="858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281" name="Group 28"/>
            <p:cNvGrpSpPr>
              <a:grpSpLocks/>
            </p:cNvGrpSpPr>
            <p:nvPr/>
          </p:nvGrpSpPr>
          <p:grpSpPr bwMode="auto">
            <a:xfrm>
              <a:off x="729" y="3269"/>
              <a:ext cx="4240" cy="346"/>
              <a:chOff x="761" y="3109"/>
              <a:chExt cx="4240" cy="346"/>
            </a:xfrm>
          </p:grpSpPr>
          <p:sp>
            <p:nvSpPr>
              <p:cNvPr id="54288" name="Text Box 6"/>
              <p:cNvSpPr txBox="1">
                <a:spLocks noChangeArrowheads="1"/>
              </p:cNvSpPr>
              <p:nvPr/>
            </p:nvSpPr>
            <p:spPr bwMode="auto">
              <a:xfrm>
                <a:off x="2338" y="3138"/>
                <a:ext cx="103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GB" b="1">
                    <a:solidFill>
                      <a:srgbClr val="000066"/>
                    </a:solidFill>
                  </a:rPr>
                  <a:t>hydrogen</a:t>
                </a:r>
              </a:p>
            </p:txBody>
          </p:sp>
          <p:sp>
            <p:nvSpPr>
              <p:cNvPr id="54289" name="Text Box 7"/>
              <p:cNvSpPr txBox="1">
                <a:spLocks noChangeArrowheads="1"/>
              </p:cNvSpPr>
              <p:nvPr/>
            </p:nvSpPr>
            <p:spPr bwMode="auto">
              <a:xfrm>
                <a:off x="761" y="3138"/>
                <a:ext cx="93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GB" b="1">
                    <a:solidFill>
                      <a:srgbClr val="000066"/>
                    </a:solidFill>
                  </a:rPr>
                  <a:t>nitrogen</a:t>
                </a:r>
              </a:p>
            </p:txBody>
          </p:sp>
          <p:sp>
            <p:nvSpPr>
              <p:cNvPr id="54290" name="Text Box 8"/>
              <p:cNvSpPr txBox="1">
                <a:spLocks noChangeArrowheads="1"/>
              </p:cNvSpPr>
              <p:nvPr/>
            </p:nvSpPr>
            <p:spPr bwMode="auto">
              <a:xfrm>
                <a:off x="1888" y="3109"/>
                <a:ext cx="26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GB" sz="3000" b="1">
                    <a:solidFill>
                      <a:srgbClr val="000066"/>
                    </a:solidFill>
                  </a:rPr>
                  <a:t>+</a:t>
                </a:r>
              </a:p>
            </p:txBody>
          </p:sp>
          <p:sp>
            <p:nvSpPr>
              <p:cNvPr id="54291" name="Text Box 9"/>
              <p:cNvSpPr txBox="1">
                <a:spLocks noChangeArrowheads="1"/>
              </p:cNvSpPr>
              <p:nvPr/>
            </p:nvSpPr>
            <p:spPr bwMode="auto">
              <a:xfrm>
                <a:off x="4033" y="3138"/>
                <a:ext cx="9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GB" b="1">
                    <a:solidFill>
                      <a:srgbClr val="000066"/>
                    </a:solidFill>
                  </a:rPr>
                  <a:t>ammonia</a:t>
                </a:r>
              </a:p>
            </p:txBody>
          </p:sp>
          <p:pic>
            <p:nvPicPr>
              <p:cNvPr id="54292" name="Picture 18" descr="reverse sig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" y="3186"/>
                <a:ext cx="285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4282" name="Group 29"/>
            <p:cNvGrpSpPr>
              <a:grpSpLocks/>
            </p:cNvGrpSpPr>
            <p:nvPr/>
          </p:nvGrpSpPr>
          <p:grpSpPr bwMode="auto">
            <a:xfrm>
              <a:off x="881" y="3670"/>
              <a:ext cx="4050" cy="346"/>
              <a:chOff x="913" y="3510"/>
              <a:chExt cx="4050" cy="346"/>
            </a:xfrm>
          </p:grpSpPr>
          <p:sp>
            <p:nvSpPr>
              <p:cNvPr id="54283" name="Text Box 12"/>
              <p:cNvSpPr txBox="1">
                <a:spLocks noChangeArrowheads="1"/>
              </p:cNvSpPr>
              <p:nvPr/>
            </p:nvSpPr>
            <p:spPr bwMode="auto">
              <a:xfrm>
                <a:off x="913" y="3539"/>
                <a:ext cx="63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GB" b="1">
                    <a:solidFill>
                      <a:srgbClr val="000066"/>
                    </a:solidFill>
                  </a:rPr>
                  <a:t>N</a:t>
                </a:r>
                <a:r>
                  <a:rPr lang="en-GB" b="1" baseline="-25000">
                    <a:solidFill>
                      <a:srgbClr val="000066"/>
                    </a:solidFill>
                  </a:rPr>
                  <a:t>2</a:t>
                </a:r>
                <a:r>
                  <a:rPr lang="en-GB" b="1">
                    <a:solidFill>
                      <a:srgbClr val="000066"/>
                    </a:solidFill>
                  </a:rPr>
                  <a:t> </a:t>
                </a:r>
                <a:r>
                  <a:rPr lang="en-GB">
                    <a:solidFill>
                      <a:srgbClr val="000066"/>
                    </a:solidFill>
                  </a:rPr>
                  <a:t>(g)</a:t>
                </a:r>
              </a:p>
            </p:txBody>
          </p:sp>
          <p:sp>
            <p:nvSpPr>
              <p:cNvPr id="54284" name="Text Box 13"/>
              <p:cNvSpPr txBox="1">
                <a:spLocks noChangeArrowheads="1"/>
              </p:cNvSpPr>
              <p:nvPr/>
            </p:nvSpPr>
            <p:spPr bwMode="auto">
              <a:xfrm>
                <a:off x="2469" y="3539"/>
                <a:ext cx="76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GB" b="1">
                    <a:solidFill>
                      <a:srgbClr val="000066"/>
                    </a:solidFill>
                  </a:rPr>
                  <a:t>3H</a:t>
                </a:r>
                <a:r>
                  <a:rPr lang="en-GB" b="1" baseline="-25000">
                    <a:solidFill>
                      <a:srgbClr val="000066"/>
                    </a:solidFill>
                  </a:rPr>
                  <a:t>2</a:t>
                </a:r>
                <a:r>
                  <a:rPr lang="en-GB" b="1">
                    <a:solidFill>
                      <a:srgbClr val="000066"/>
                    </a:solidFill>
                  </a:rPr>
                  <a:t> </a:t>
                </a:r>
                <a:r>
                  <a:rPr lang="en-GB">
                    <a:solidFill>
                      <a:srgbClr val="000066"/>
                    </a:solidFill>
                  </a:rPr>
                  <a:t>(g)</a:t>
                </a:r>
              </a:p>
            </p:txBody>
          </p:sp>
          <p:sp>
            <p:nvSpPr>
              <p:cNvPr id="54285" name="Text Box 14"/>
              <p:cNvSpPr txBox="1">
                <a:spLocks noChangeArrowheads="1"/>
              </p:cNvSpPr>
              <p:nvPr/>
            </p:nvSpPr>
            <p:spPr bwMode="auto">
              <a:xfrm>
                <a:off x="4070" y="3539"/>
                <a:ext cx="89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GB" b="1">
                    <a:solidFill>
                      <a:srgbClr val="000066"/>
                    </a:solidFill>
                  </a:rPr>
                  <a:t>2NH</a:t>
                </a:r>
                <a:r>
                  <a:rPr lang="en-GB" b="1" baseline="-25000">
                    <a:solidFill>
                      <a:srgbClr val="000066"/>
                    </a:solidFill>
                  </a:rPr>
                  <a:t>3</a:t>
                </a:r>
                <a:r>
                  <a:rPr lang="en-GB" b="1">
                    <a:solidFill>
                      <a:srgbClr val="000066"/>
                    </a:solidFill>
                  </a:rPr>
                  <a:t> </a:t>
                </a:r>
                <a:r>
                  <a:rPr lang="en-GB">
                    <a:solidFill>
                      <a:srgbClr val="000066"/>
                    </a:solidFill>
                  </a:rPr>
                  <a:t>(g)</a:t>
                </a:r>
              </a:p>
            </p:txBody>
          </p:sp>
          <p:sp>
            <p:nvSpPr>
              <p:cNvPr id="54286" name="Text Box 16"/>
              <p:cNvSpPr txBox="1">
                <a:spLocks noChangeArrowheads="1"/>
              </p:cNvSpPr>
              <p:nvPr/>
            </p:nvSpPr>
            <p:spPr bwMode="auto">
              <a:xfrm>
                <a:off x="1888" y="3510"/>
                <a:ext cx="26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GB" sz="3000" b="1">
                    <a:solidFill>
                      <a:srgbClr val="000066"/>
                    </a:solidFill>
                  </a:rPr>
                  <a:t>+</a:t>
                </a:r>
              </a:p>
            </p:txBody>
          </p:sp>
          <p:pic>
            <p:nvPicPr>
              <p:cNvPr id="54287" name="Picture 19" descr="reverse sig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" y="3587"/>
                <a:ext cx="285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4277" name="Text Box 25"/>
          <p:cNvSpPr txBox="1">
            <a:spLocks noChangeArrowheads="1"/>
          </p:cNvSpPr>
          <p:nvPr/>
        </p:nvSpPr>
        <p:spPr bwMode="auto">
          <a:xfrm>
            <a:off x="563563" y="784225"/>
            <a:ext cx="53371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b="1">
                <a:solidFill>
                  <a:srgbClr val="FF6600"/>
                </a:solidFill>
                <a:sym typeface="MS Reference 1" pitchFamily="2" charset="2"/>
              </a:rPr>
              <a:t>Ammonia</a:t>
            </a:r>
            <a:r>
              <a:rPr lang="en-GB">
                <a:sym typeface="MS Reference 1" pitchFamily="2" charset="2"/>
              </a:rPr>
              <a:t> is an important compound in the manufacture of fertilizer and other chemicals such as cleaning fluids and floor waxes.</a:t>
            </a:r>
            <a:endParaRPr lang="en-GB"/>
          </a:p>
        </p:txBody>
      </p:sp>
      <p:pic>
        <p:nvPicPr>
          <p:cNvPr id="54278" name="Picture 26" descr="30899358_cred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903288"/>
            <a:ext cx="2533650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0779" name="Text Box 27"/>
          <p:cNvSpPr txBox="1">
            <a:spLocks noChangeArrowheads="1"/>
          </p:cNvSpPr>
          <p:nvPr/>
        </p:nvSpPr>
        <p:spPr bwMode="auto">
          <a:xfrm>
            <a:off x="563563" y="4127500"/>
            <a:ext cx="5311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>
                <a:sym typeface="MS Reference 1" pitchFamily="2" charset="2"/>
              </a:rPr>
              <a:t>Why is this a problem for companies making ammonia?</a:t>
            </a: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0769" grpId="0"/>
      <p:bldP spid="97077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Haber process</a:t>
            </a:r>
          </a:p>
        </p:txBody>
      </p:sp>
      <p:pic>
        <p:nvPicPr>
          <p:cNvPr id="4100" name="Picture 11" descr="flash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" descr="notes_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150813"/>
            <a:ext cx="4429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4098" name="ShockwaveFlash1" r:id="rId3" imgW="8699111" imgH="5308229"/>
        </mc:Choice>
        <mc:Fallback>
          <p:control name="ShockwaveFlash1" r:id="rId3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yield?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563563" y="784225"/>
            <a:ext cx="80978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>
                <a:sym typeface="MS Reference 1" pitchFamily="2" charset="2"/>
              </a:rPr>
              <a:t>The amount of product made in a reaction is called the </a:t>
            </a:r>
            <a:r>
              <a:rPr lang="en-GB" b="1">
                <a:solidFill>
                  <a:srgbClr val="FF6600"/>
                </a:solidFill>
                <a:sym typeface="MS Reference 1" pitchFamily="2" charset="2"/>
              </a:rPr>
              <a:t>yield</a:t>
            </a:r>
            <a:r>
              <a:rPr lang="en-GB">
                <a:sym typeface="MS Reference 1" pitchFamily="2" charset="2"/>
              </a:rPr>
              <a:t> and is usually expressed as a percentage.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458913" y="2828925"/>
            <a:ext cx="6226175" cy="3662363"/>
            <a:chOff x="1006" y="1726"/>
            <a:chExt cx="3922" cy="2307"/>
          </a:xfrm>
        </p:grpSpPr>
        <p:pic>
          <p:nvPicPr>
            <p:cNvPr id="55303" name="Picture 12" descr="ammonia yiel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" y="1726"/>
              <a:ext cx="3520" cy="2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4" name="Text Box 13"/>
            <p:cNvSpPr txBox="1">
              <a:spLocks noChangeArrowheads="1"/>
            </p:cNvSpPr>
            <p:nvPr/>
          </p:nvSpPr>
          <p:spPr bwMode="auto">
            <a:xfrm rot="-5400000">
              <a:off x="249" y="2597"/>
              <a:ext cx="18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/>
                <a:t>ammonia yield (%)</a:t>
              </a:r>
            </a:p>
          </p:txBody>
        </p:sp>
        <p:sp>
          <p:nvSpPr>
            <p:cNvPr id="55305" name="Text Box 14"/>
            <p:cNvSpPr txBox="1">
              <a:spLocks noChangeArrowheads="1"/>
            </p:cNvSpPr>
            <p:nvPr/>
          </p:nvSpPr>
          <p:spPr bwMode="auto">
            <a:xfrm>
              <a:off x="2442" y="3745"/>
              <a:ext cx="14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/>
                <a:t>pressure (atm)</a:t>
              </a:r>
            </a:p>
          </p:txBody>
        </p:sp>
      </p:grpSp>
      <p:sp>
        <p:nvSpPr>
          <p:cNvPr id="1019920" name="Rectangle 16"/>
          <p:cNvSpPr>
            <a:spLocks noChangeArrowheads="1"/>
          </p:cNvSpPr>
          <p:nvPr/>
        </p:nvSpPr>
        <p:spPr bwMode="auto">
          <a:xfrm>
            <a:off x="563563" y="1825625"/>
            <a:ext cx="82629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>
                <a:sym typeface="MS Reference 1" pitchFamily="2" charset="2"/>
              </a:rPr>
              <a:t>The yield of ammonia produced by the Haber process depends on the </a:t>
            </a:r>
            <a:r>
              <a:rPr lang="en-GB" b="1">
                <a:sym typeface="MS Reference 1" pitchFamily="2" charset="2"/>
              </a:rPr>
              <a:t>temperature</a:t>
            </a:r>
            <a:r>
              <a:rPr lang="en-GB">
                <a:sym typeface="MS Reference 1" pitchFamily="2" charset="2"/>
              </a:rPr>
              <a:t> and </a:t>
            </a:r>
            <a:r>
              <a:rPr lang="en-GB" b="1">
                <a:sym typeface="MS Reference 1" pitchFamily="2" charset="2"/>
              </a:rPr>
              <a:t>pressure</a:t>
            </a:r>
            <a:r>
              <a:rPr lang="en-GB">
                <a:sym typeface="MS Reference 1" pitchFamily="2" charset="2"/>
              </a:rPr>
              <a:t> of the reaction.</a:t>
            </a:r>
          </a:p>
        </p:txBody>
      </p:sp>
      <p:pic>
        <p:nvPicPr>
          <p:cNvPr id="55302" name="Picture 18" descr="notes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150813"/>
            <a:ext cx="4429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9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the Haber compromise?</a:t>
            </a:r>
          </a:p>
        </p:txBody>
      </p:sp>
      <p:sp>
        <p:nvSpPr>
          <p:cNvPr id="1038358" name="Rectangle 22"/>
          <p:cNvSpPr>
            <a:spLocks noChangeArrowheads="1"/>
          </p:cNvSpPr>
          <p:nvPr/>
        </p:nvSpPr>
        <p:spPr bwMode="auto">
          <a:xfrm>
            <a:off x="563563" y="2427288"/>
            <a:ext cx="44656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>
                <a:sym typeface="MS Reference 1" pitchFamily="2" charset="2"/>
              </a:rPr>
              <a:t>In practice, though, these conditions are not used. Why?</a:t>
            </a:r>
          </a:p>
        </p:txBody>
      </p:sp>
      <p:sp>
        <p:nvSpPr>
          <p:cNvPr id="56324" name="Rectangle 21"/>
          <p:cNvSpPr>
            <a:spLocks noChangeArrowheads="1"/>
          </p:cNvSpPr>
          <p:nvPr/>
        </p:nvSpPr>
        <p:spPr bwMode="auto">
          <a:xfrm>
            <a:off x="563563" y="784225"/>
            <a:ext cx="42497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sym typeface="MS Reference 1" pitchFamily="2" charset="2"/>
              </a:rPr>
              <a:t>The highest yield of ammonia is theoretically produced by using a low temperature and a high pressure</a:t>
            </a:r>
            <a:r>
              <a:rPr lang="en-GB"/>
              <a:t>.</a:t>
            </a:r>
            <a:endParaRPr lang="en-GB">
              <a:sym typeface="MS Reference 1" pitchFamily="2" charset="2"/>
            </a:endParaRPr>
          </a:p>
        </p:txBody>
      </p:sp>
      <p:sp>
        <p:nvSpPr>
          <p:cNvPr id="1038375" name="Rectangle 39"/>
          <p:cNvSpPr>
            <a:spLocks noChangeArrowheads="1"/>
          </p:cNvSpPr>
          <p:nvPr/>
        </p:nvSpPr>
        <p:spPr bwMode="auto">
          <a:xfrm>
            <a:off x="576263" y="5530850"/>
            <a:ext cx="78565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>
                <a:sym typeface="MS Reference 1" pitchFamily="2" charset="2"/>
              </a:rPr>
              <a:t>A compromise is reached to make an acceptable yield in a reasonable timeframe while keeping costs down.</a:t>
            </a:r>
          </a:p>
        </p:txBody>
      </p:sp>
      <p:sp>
        <p:nvSpPr>
          <p:cNvPr id="1038376" name="Text Box 40"/>
          <p:cNvSpPr txBox="1">
            <a:spLocks noChangeArrowheads="1"/>
          </p:cNvSpPr>
          <p:nvPr/>
        </p:nvSpPr>
        <p:spPr bwMode="auto">
          <a:xfrm>
            <a:off x="563563" y="3340100"/>
            <a:ext cx="8131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/>
              <a:t>Lowering the temperature slows down the rate of reaction. </a:t>
            </a:r>
            <a:r>
              <a:rPr lang="en-GB">
                <a:sym typeface="MS Reference 1" pitchFamily="2" charset="2"/>
              </a:rPr>
              <a:t>This means it takes longer for ammonia to be produced.</a:t>
            </a:r>
            <a:endParaRPr lang="en-GB"/>
          </a:p>
        </p:txBody>
      </p:sp>
      <p:sp>
        <p:nvSpPr>
          <p:cNvPr id="1038377" name="Text Box 41"/>
          <p:cNvSpPr txBox="1">
            <a:spLocks noChangeArrowheads="1"/>
          </p:cNvSpPr>
          <p:nvPr/>
        </p:nvSpPr>
        <p:spPr bwMode="auto">
          <a:xfrm>
            <a:off x="563563" y="4252913"/>
            <a:ext cx="83597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/>
              <a:t>Increasing the pressure means stronger, more expensive equipment is needed. This increases the cost of producing the ammonia.</a:t>
            </a:r>
          </a:p>
        </p:txBody>
      </p:sp>
      <p:pic>
        <p:nvPicPr>
          <p:cNvPr id="56328" name="Picture 43" descr="e778047_cred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914400"/>
            <a:ext cx="3659187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58" grpId="0"/>
      <p:bldP spid="1038375" grpId="0"/>
      <p:bldP spid="1038376" grpId="0"/>
      <p:bldP spid="103837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Temperature, pressure and yield</a:t>
            </a:r>
          </a:p>
        </p:txBody>
      </p:sp>
      <p:pic>
        <p:nvPicPr>
          <p:cNvPr id="5124" name="Picture 5" descr="flash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notes_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150813"/>
            <a:ext cx="4429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5122" name="ShockwaveFlash1" r:id="rId3" imgW="8699111" imgH="5308229"/>
        </mc:Choice>
        <mc:Fallback>
          <p:control name="ShockwaveFlash1" r:id="rId3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Changing the yield of ammonia</a:t>
            </a:r>
          </a:p>
        </p:txBody>
      </p:sp>
      <p:pic>
        <p:nvPicPr>
          <p:cNvPr id="6148" name="Picture 6" descr="flash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6146" name="ShockwaveFlash1" r:id="rId3" imgW="8699111" imgH="5308229"/>
        </mc:Choice>
        <mc:Fallback>
          <p:control name="ShockwaveFlash1" r:id="rId3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01625" y="844550"/>
            <a:ext cx="87153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003399"/>
                </a:solidFill>
              </a:rPr>
              <a:t>		N</a:t>
            </a:r>
            <a:r>
              <a:rPr lang="en-GB" sz="1600" b="1" baseline="-25000">
                <a:solidFill>
                  <a:srgbClr val="003399"/>
                </a:solidFill>
              </a:rPr>
              <a:t>2</a:t>
            </a:r>
            <a:r>
              <a:rPr lang="en-GB" sz="1600" b="1">
                <a:solidFill>
                  <a:srgbClr val="003399"/>
                </a:solidFill>
              </a:rPr>
              <a:t>(g)   +   3H</a:t>
            </a:r>
            <a:r>
              <a:rPr lang="en-GB" sz="1600" b="1" baseline="-25000">
                <a:solidFill>
                  <a:srgbClr val="003399"/>
                </a:solidFill>
              </a:rPr>
              <a:t>2</a:t>
            </a:r>
            <a:r>
              <a:rPr lang="en-GB" sz="1600" b="1">
                <a:solidFill>
                  <a:srgbClr val="003399"/>
                </a:solidFill>
              </a:rPr>
              <a:t>(g)               2NH</a:t>
            </a:r>
            <a:r>
              <a:rPr lang="en-GB" sz="1600" b="1" baseline="-25000">
                <a:solidFill>
                  <a:srgbClr val="003399"/>
                </a:solidFill>
              </a:rPr>
              <a:t>3</a:t>
            </a:r>
            <a:r>
              <a:rPr lang="en-GB" sz="1600" b="1">
                <a:solidFill>
                  <a:srgbClr val="003399"/>
                </a:solidFill>
              </a:rPr>
              <a:t>(g)   	        : </a:t>
            </a:r>
            <a:r>
              <a:rPr lang="en-GB" sz="1600" b="1">
                <a:solidFill>
                  <a:srgbClr val="003399"/>
                </a:solidFill>
                <a:latin typeface="Symbol" pitchFamily="18" charset="2"/>
              </a:rPr>
              <a:t>DH</a:t>
            </a:r>
            <a:r>
              <a:rPr lang="en-GB" sz="1600" b="1">
                <a:solidFill>
                  <a:srgbClr val="003399"/>
                </a:solidFill>
              </a:rPr>
              <a:t> = - 92 kJ mol</a:t>
            </a:r>
            <a:r>
              <a:rPr lang="en-GB" sz="1600" b="1" baseline="30000">
                <a:solidFill>
                  <a:srgbClr val="003399"/>
                </a:solidFill>
              </a:rPr>
              <a:t>-1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Conditions</a:t>
            </a:r>
            <a:r>
              <a:rPr lang="en-GB" sz="1600" b="1"/>
              <a:t>	Pressure		20000 kPa (200 atmospheres)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		Temperature	380-450°C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		Catalyst		iron</a:t>
            </a:r>
          </a:p>
          <a:p>
            <a:pPr eaLnBrk="1" hangingPunct="1">
              <a:spcAft>
                <a:spcPts val="200"/>
              </a:spcAft>
            </a:pPr>
            <a:endParaRPr lang="en-GB" sz="1600" b="1"/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8826500" y="66294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 flipH="1">
            <a:off x="139700" y="66294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5" name="Text Box 9"/>
          <p:cNvSpPr txBox="1">
            <a:spLocks noChangeArrowheads="1"/>
          </p:cNvSpPr>
          <p:nvPr/>
        </p:nvSpPr>
        <p:spPr bwMode="auto">
          <a:xfrm>
            <a:off x="1447800" y="179388"/>
            <a:ext cx="6248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HABER PROCESS</a:t>
            </a:r>
            <a:endParaRPr lang="en-US" sz="2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57352" name="Group 10"/>
          <p:cNvGrpSpPr>
            <a:grpSpLocks/>
          </p:cNvGrpSpPr>
          <p:nvPr/>
        </p:nvGrpSpPr>
        <p:grpSpPr bwMode="auto">
          <a:xfrm>
            <a:off x="3992563" y="971550"/>
            <a:ext cx="479425" cy="123825"/>
            <a:chOff x="908" y="497"/>
            <a:chExt cx="302" cy="78"/>
          </a:xfrm>
        </p:grpSpPr>
        <p:grpSp>
          <p:nvGrpSpPr>
            <p:cNvPr id="57353" name="Group 11"/>
            <p:cNvGrpSpPr>
              <a:grpSpLocks/>
            </p:cNvGrpSpPr>
            <p:nvPr/>
          </p:nvGrpSpPr>
          <p:grpSpPr bwMode="auto">
            <a:xfrm>
              <a:off x="912" y="497"/>
              <a:ext cx="298" cy="22"/>
              <a:chOff x="912" y="497"/>
              <a:chExt cx="298" cy="22"/>
            </a:xfrm>
          </p:grpSpPr>
          <p:sp>
            <p:nvSpPr>
              <p:cNvPr id="57357" name="Line 12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58" name="Line 13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354" name="Group 14"/>
            <p:cNvGrpSpPr>
              <a:grpSpLocks/>
            </p:cNvGrpSpPr>
            <p:nvPr/>
          </p:nvGrpSpPr>
          <p:grpSpPr bwMode="auto">
            <a:xfrm rot="10800000">
              <a:off x="908" y="553"/>
              <a:ext cx="298" cy="22"/>
              <a:chOff x="912" y="497"/>
              <a:chExt cx="298" cy="22"/>
            </a:xfrm>
          </p:grpSpPr>
          <p:sp>
            <p:nvSpPr>
              <p:cNvPr id="57355" name="Line 15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56" name="Line 16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301625" y="844550"/>
            <a:ext cx="8715375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003399"/>
                </a:solidFill>
              </a:rPr>
              <a:t>		N</a:t>
            </a:r>
            <a:r>
              <a:rPr lang="en-GB" sz="1600" b="1" baseline="-25000">
                <a:solidFill>
                  <a:srgbClr val="003399"/>
                </a:solidFill>
              </a:rPr>
              <a:t>2</a:t>
            </a:r>
            <a:r>
              <a:rPr lang="en-GB" sz="1600" b="1">
                <a:solidFill>
                  <a:srgbClr val="003399"/>
                </a:solidFill>
              </a:rPr>
              <a:t>(g)   +   3H</a:t>
            </a:r>
            <a:r>
              <a:rPr lang="en-GB" sz="1600" b="1" baseline="-25000">
                <a:solidFill>
                  <a:srgbClr val="003399"/>
                </a:solidFill>
              </a:rPr>
              <a:t>2</a:t>
            </a:r>
            <a:r>
              <a:rPr lang="en-GB" sz="1600" b="1">
                <a:solidFill>
                  <a:srgbClr val="003399"/>
                </a:solidFill>
              </a:rPr>
              <a:t>(g)               2NH</a:t>
            </a:r>
            <a:r>
              <a:rPr lang="en-GB" sz="1600" b="1" baseline="-25000">
                <a:solidFill>
                  <a:srgbClr val="003399"/>
                </a:solidFill>
              </a:rPr>
              <a:t>3</a:t>
            </a:r>
            <a:r>
              <a:rPr lang="en-GB" sz="1600" b="1">
                <a:solidFill>
                  <a:srgbClr val="003399"/>
                </a:solidFill>
              </a:rPr>
              <a:t>(g)   	        : </a:t>
            </a:r>
            <a:r>
              <a:rPr lang="en-GB" sz="1600" b="1">
                <a:solidFill>
                  <a:srgbClr val="003399"/>
                </a:solidFill>
                <a:latin typeface="Symbol" pitchFamily="18" charset="2"/>
              </a:rPr>
              <a:t>DH</a:t>
            </a:r>
            <a:r>
              <a:rPr lang="en-GB" sz="1600" b="1">
                <a:solidFill>
                  <a:srgbClr val="003399"/>
                </a:solidFill>
              </a:rPr>
              <a:t> = - 92 kJ mol</a:t>
            </a:r>
            <a:r>
              <a:rPr lang="en-GB" sz="1600" b="1" baseline="30000">
                <a:solidFill>
                  <a:srgbClr val="003399"/>
                </a:solidFill>
              </a:rPr>
              <a:t>-1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Conditions</a:t>
            </a:r>
            <a:r>
              <a:rPr lang="en-GB" sz="1600" b="1"/>
              <a:t>	Pressure		20000 kPa (200 atmospheres)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		Temperature	380-450°C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		Catalyst		iron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Equilibrium</a:t>
            </a:r>
            <a:r>
              <a:rPr lang="en-GB" sz="1600" b="1"/>
              <a:t> </a:t>
            </a:r>
            <a:r>
              <a:rPr lang="en-GB" sz="1600" b="1">
                <a:solidFill>
                  <a:srgbClr val="CC0000"/>
                </a:solidFill>
              </a:rPr>
              <a:t>theory favours</a:t>
            </a:r>
            <a:endParaRPr lang="en-GB" sz="1600" b="1"/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  low temperature	      exothermic reaction - higher yield at lower temperature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  high pressure	      decrease in number of gaseous molecules</a:t>
            </a:r>
          </a:p>
          <a:p>
            <a:pPr eaLnBrk="1" hangingPunct="1">
              <a:spcAft>
                <a:spcPts val="200"/>
              </a:spcAft>
            </a:pPr>
            <a:endParaRPr lang="en-GB" sz="1600" b="1"/>
          </a:p>
        </p:txBody>
      </p:sp>
      <p:sp>
        <p:nvSpPr>
          <p:cNvPr id="58371" name="Line 3"/>
          <p:cNvSpPr>
            <a:spLocks noChangeShapeType="1"/>
          </p:cNvSpPr>
          <p:nvPr/>
        </p:nvSpPr>
        <p:spPr bwMode="auto">
          <a:xfrm>
            <a:off x="8826500" y="66294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 flipH="1">
            <a:off x="139700" y="66294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7" name="Text Box 7"/>
          <p:cNvSpPr txBox="1">
            <a:spLocks noChangeArrowheads="1"/>
          </p:cNvSpPr>
          <p:nvPr/>
        </p:nvSpPr>
        <p:spPr bwMode="auto">
          <a:xfrm>
            <a:off x="1447800" y="179388"/>
            <a:ext cx="6248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HABER PROCESS</a:t>
            </a:r>
            <a:endParaRPr lang="en-US" sz="2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58376" name="Group 8"/>
          <p:cNvGrpSpPr>
            <a:grpSpLocks/>
          </p:cNvGrpSpPr>
          <p:nvPr/>
        </p:nvGrpSpPr>
        <p:grpSpPr bwMode="auto">
          <a:xfrm>
            <a:off x="3992563" y="971550"/>
            <a:ext cx="479425" cy="123825"/>
            <a:chOff x="908" y="497"/>
            <a:chExt cx="302" cy="78"/>
          </a:xfrm>
        </p:grpSpPr>
        <p:grpSp>
          <p:nvGrpSpPr>
            <p:cNvPr id="58377" name="Group 9"/>
            <p:cNvGrpSpPr>
              <a:grpSpLocks/>
            </p:cNvGrpSpPr>
            <p:nvPr/>
          </p:nvGrpSpPr>
          <p:grpSpPr bwMode="auto">
            <a:xfrm>
              <a:off x="912" y="497"/>
              <a:ext cx="298" cy="22"/>
              <a:chOff x="912" y="497"/>
              <a:chExt cx="298" cy="22"/>
            </a:xfrm>
          </p:grpSpPr>
          <p:sp>
            <p:nvSpPr>
              <p:cNvPr id="58381" name="Line 10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82" name="Line 11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378" name="Group 12"/>
            <p:cNvGrpSpPr>
              <a:grpSpLocks/>
            </p:cNvGrpSpPr>
            <p:nvPr/>
          </p:nvGrpSpPr>
          <p:grpSpPr bwMode="auto">
            <a:xfrm rot="10800000">
              <a:off x="908" y="553"/>
              <a:ext cx="298" cy="22"/>
              <a:chOff x="912" y="497"/>
              <a:chExt cx="298" cy="22"/>
            </a:xfrm>
          </p:grpSpPr>
          <p:sp>
            <p:nvSpPr>
              <p:cNvPr id="58379" name="Line 13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80" name="Line 14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01625" y="844550"/>
            <a:ext cx="871537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003399"/>
                </a:solidFill>
              </a:rPr>
              <a:t>		N</a:t>
            </a:r>
            <a:r>
              <a:rPr lang="en-GB" sz="1600" b="1" baseline="-25000">
                <a:solidFill>
                  <a:srgbClr val="003399"/>
                </a:solidFill>
              </a:rPr>
              <a:t>2</a:t>
            </a:r>
            <a:r>
              <a:rPr lang="en-GB" sz="1600" b="1">
                <a:solidFill>
                  <a:srgbClr val="003399"/>
                </a:solidFill>
              </a:rPr>
              <a:t>(g)   +   3H</a:t>
            </a:r>
            <a:r>
              <a:rPr lang="en-GB" sz="1600" b="1" baseline="-25000">
                <a:solidFill>
                  <a:srgbClr val="003399"/>
                </a:solidFill>
              </a:rPr>
              <a:t>2</a:t>
            </a:r>
            <a:r>
              <a:rPr lang="en-GB" sz="1600" b="1">
                <a:solidFill>
                  <a:srgbClr val="003399"/>
                </a:solidFill>
              </a:rPr>
              <a:t>(g)               2NH</a:t>
            </a:r>
            <a:r>
              <a:rPr lang="en-GB" sz="1600" b="1" baseline="-25000">
                <a:solidFill>
                  <a:srgbClr val="003399"/>
                </a:solidFill>
              </a:rPr>
              <a:t>3</a:t>
            </a:r>
            <a:r>
              <a:rPr lang="en-GB" sz="1600" b="1">
                <a:solidFill>
                  <a:srgbClr val="003399"/>
                </a:solidFill>
              </a:rPr>
              <a:t>(g)   	        : </a:t>
            </a:r>
            <a:r>
              <a:rPr lang="en-GB" sz="1600" b="1">
                <a:solidFill>
                  <a:srgbClr val="003399"/>
                </a:solidFill>
                <a:latin typeface="Symbol" pitchFamily="18" charset="2"/>
              </a:rPr>
              <a:t>DH</a:t>
            </a:r>
            <a:r>
              <a:rPr lang="en-GB" sz="1600" b="1">
                <a:solidFill>
                  <a:srgbClr val="003399"/>
                </a:solidFill>
              </a:rPr>
              <a:t> = - 92 kJ mol</a:t>
            </a:r>
            <a:r>
              <a:rPr lang="en-GB" sz="1600" b="1" baseline="30000">
                <a:solidFill>
                  <a:srgbClr val="003399"/>
                </a:solidFill>
              </a:rPr>
              <a:t>-1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Conditions</a:t>
            </a:r>
            <a:r>
              <a:rPr lang="en-GB" sz="1600" b="1"/>
              <a:t>	Pressure		20000 kPa (200 atmospheres)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		Temperature	380-450°C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		Catalyst		iron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Equilibrium</a:t>
            </a:r>
            <a:r>
              <a:rPr lang="en-GB" sz="1600" b="1"/>
              <a:t> </a:t>
            </a:r>
            <a:r>
              <a:rPr lang="en-GB" sz="1600" b="1">
                <a:solidFill>
                  <a:srgbClr val="CC0000"/>
                </a:solidFill>
              </a:rPr>
              <a:t>theory favours</a:t>
            </a:r>
            <a:endParaRPr lang="en-GB" sz="1600" b="1"/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  low temperature	      exothermic reaction - higher yield at lower temperature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  high pressure	      decrease in number of gaseous molecules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Kinetic</a:t>
            </a:r>
            <a:r>
              <a:rPr lang="en-GB" sz="1600" b="1"/>
              <a:t> </a:t>
            </a:r>
            <a:r>
              <a:rPr lang="en-GB" sz="1600" b="1">
                <a:solidFill>
                  <a:srgbClr val="CC0000"/>
                </a:solidFill>
              </a:rPr>
              <a:t>theory favours</a:t>
            </a:r>
            <a:endParaRPr lang="en-GB" sz="1600" b="1"/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  high temperature       greater average energy + more frequent collisions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  high pressure	      more frequent collisions for gaseous molecules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  catalyst	      	      lower activation energy</a:t>
            </a:r>
          </a:p>
          <a:p>
            <a:pPr eaLnBrk="1" hangingPunct="1">
              <a:spcAft>
                <a:spcPts val="200"/>
              </a:spcAft>
            </a:pPr>
            <a:endParaRPr lang="en-GB" sz="1600" b="1"/>
          </a:p>
        </p:txBody>
      </p:sp>
      <p:sp>
        <p:nvSpPr>
          <p:cNvPr id="59395" name="Line 3"/>
          <p:cNvSpPr>
            <a:spLocks noChangeShapeType="1"/>
          </p:cNvSpPr>
          <p:nvPr/>
        </p:nvSpPr>
        <p:spPr bwMode="auto">
          <a:xfrm>
            <a:off x="8826500" y="66294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 flipH="1">
            <a:off x="139700" y="66294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1447800" y="179388"/>
            <a:ext cx="6248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HABER PROCESS</a:t>
            </a:r>
            <a:endParaRPr lang="en-US" sz="2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59400" name="Group 8"/>
          <p:cNvGrpSpPr>
            <a:grpSpLocks/>
          </p:cNvGrpSpPr>
          <p:nvPr/>
        </p:nvGrpSpPr>
        <p:grpSpPr bwMode="auto">
          <a:xfrm>
            <a:off x="3992563" y="971550"/>
            <a:ext cx="479425" cy="123825"/>
            <a:chOff x="908" y="497"/>
            <a:chExt cx="302" cy="78"/>
          </a:xfrm>
        </p:grpSpPr>
        <p:grpSp>
          <p:nvGrpSpPr>
            <p:cNvPr id="59401" name="Group 9"/>
            <p:cNvGrpSpPr>
              <a:grpSpLocks/>
            </p:cNvGrpSpPr>
            <p:nvPr/>
          </p:nvGrpSpPr>
          <p:grpSpPr bwMode="auto">
            <a:xfrm>
              <a:off x="912" y="497"/>
              <a:ext cx="298" cy="22"/>
              <a:chOff x="912" y="497"/>
              <a:chExt cx="298" cy="22"/>
            </a:xfrm>
          </p:grpSpPr>
          <p:sp>
            <p:nvSpPr>
              <p:cNvPr id="59405" name="Line 10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6" name="Line 11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9402" name="Group 12"/>
            <p:cNvGrpSpPr>
              <a:grpSpLocks/>
            </p:cNvGrpSpPr>
            <p:nvPr/>
          </p:nvGrpSpPr>
          <p:grpSpPr bwMode="auto">
            <a:xfrm rot="10800000">
              <a:off x="908" y="553"/>
              <a:ext cx="298" cy="22"/>
              <a:chOff x="912" y="497"/>
              <a:chExt cx="298" cy="22"/>
            </a:xfrm>
          </p:grpSpPr>
          <p:sp>
            <p:nvSpPr>
              <p:cNvPr id="59403" name="Line 13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4" name="Line 14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Reversible and irreversible reactions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63563" y="784225"/>
            <a:ext cx="804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What kind of reactions are reversible and irreversible?</a:t>
            </a:r>
          </a:p>
        </p:txBody>
      </p:sp>
      <p:pic>
        <p:nvPicPr>
          <p:cNvPr id="29700" name="Picture 9" descr="CA10 Pat Cartoon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295400"/>
            <a:ext cx="7804150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301625" y="666750"/>
            <a:ext cx="871537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003399"/>
                </a:solidFill>
              </a:rPr>
              <a:t>		N</a:t>
            </a:r>
            <a:r>
              <a:rPr lang="en-GB" sz="1600" b="1" baseline="-25000">
                <a:solidFill>
                  <a:srgbClr val="003399"/>
                </a:solidFill>
              </a:rPr>
              <a:t>2</a:t>
            </a:r>
            <a:r>
              <a:rPr lang="en-GB" sz="1600" b="1">
                <a:solidFill>
                  <a:srgbClr val="003399"/>
                </a:solidFill>
              </a:rPr>
              <a:t>(g)   +   3H</a:t>
            </a:r>
            <a:r>
              <a:rPr lang="en-GB" sz="1600" b="1" baseline="-25000">
                <a:solidFill>
                  <a:srgbClr val="003399"/>
                </a:solidFill>
              </a:rPr>
              <a:t>2</a:t>
            </a:r>
            <a:r>
              <a:rPr lang="en-GB" sz="1600" b="1">
                <a:solidFill>
                  <a:srgbClr val="003399"/>
                </a:solidFill>
              </a:rPr>
              <a:t>(g)               2NH</a:t>
            </a:r>
            <a:r>
              <a:rPr lang="en-GB" sz="1600" b="1" baseline="-25000">
                <a:solidFill>
                  <a:srgbClr val="003399"/>
                </a:solidFill>
              </a:rPr>
              <a:t>3</a:t>
            </a:r>
            <a:r>
              <a:rPr lang="en-GB" sz="1600" b="1">
                <a:solidFill>
                  <a:srgbClr val="003399"/>
                </a:solidFill>
              </a:rPr>
              <a:t>(g)   	        : </a:t>
            </a:r>
            <a:r>
              <a:rPr lang="en-GB" sz="1600" b="1">
                <a:solidFill>
                  <a:srgbClr val="003399"/>
                </a:solidFill>
                <a:latin typeface="Symbol" pitchFamily="18" charset="2"/>
              </a:rPr>
              <a:t>DH</a:t>
            </a:r>
            <a:r>
              <a:rPr lang="en-GB" sz="1600" b="1">
                <a:solidFill>
                  <a:srgbClr val="003399"/>
                </a:solidFill>
              </a:rPr>
              <a:t> = - 92 kJ mol</a:t>
            </a:r>
            <a:r>
              <a:rPr lang="en-GB" sz="1600" b="1" baseline="30000">
                <a:solidFill>
                  <a:srgbClr val="003399"/>
                </a:solidFill>
              </a:rPr>
              <a:t>-1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Conditions</a:t>
            </a:r>
            <a:r>
              <a:rPr lang="en-GB" sz="1600" b="1"/>
              <a:t>	Pressure		20000 kPa (200 atmospheres)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		Temperature	380-450°C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		Catalyst		iron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Equilibrium</a:t>
            </a:r>
            <a:r>
              <a:rPr lang="en-GB" sz="1600" b="1"/>
              <a:t> </a:t>
            </a:r>
            <a:r>
              <a:rPr lang="en-GB" sz="1600" b="1">
                <a:solidFill>
                  <a:srgbClr val="CC0000"/>
                </a:solidFill>
              </a:rPr>
              <a:t>theory favours</a:t>
            </a:r>
            <a:endParaRPr lang="en-GB" sz="1600" b="1"/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  low temperature	      exothermic reaction - higher yield at lower temperature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  high pressure	      decrease in number of gaseous molecules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Kinetic</a:t>
            </a:r>
            <a:r>
              <a:rPr lang="en-GB" sz="1600" b="1"/>
              <a:t> </a:t>
            </a:r>
            <a:r>
              <a:rPr lang="en-GB" sz="1600" b="1">
                <a:solidFill>
                  <a:srgbClr val="CC0000"/>
                </a:solidFill>
              </a:rPr>
              <a:t>theory favours</a:t>
            </a:r>
            <a:endParaRPr lang="en-GB" sz="1600" b="1"/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  high temperature       greater average energy + more frequent collisions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  high pressure	      more frequent collisions for gaseous molecules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  catalyst	      	      lower activation energy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Compromise</a:t>
            </a:r>
            <a:r>
              <a:rPr lang="en-GB" sz="1600" b="1"/>
              <a:t> </a:t>
            </a:r>
            <a:r>
              <a:rPr lang="en-GB" sz="1600" b="1">
                <a:solidFill>
                  <a:srgbClr val="CC0000"/>
                </a:solidFill>
              </a:rPr>
              <a:t>conditions</a:t>
            </a:r>
            <a:endParaRPr lang="en-GB" sz="1600" b="1"/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Which is better?	    A low yield in a shorter time      or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		    a high yield over a longer period. </a:t>
            </a:r>
          </a:p>
          <a:p>
            <a:pPr algn="ctr" eaLnBrk="1" hangingPunct="1"/>
            <a:r>
              <a:rPr lang="en-GB" sz="1600" b="1">
                <a:solidFill>
                  <a:srgbClr val="000066"/>
                </a:solidFill>
              </a:rPr>
              <a:t>The conditions used are a compromise with the catalyst</a:t>
            </a:r>
          </a:p>
          <a:p>
            <a:pPr algn="ctr" eaLnBrk="1" hangingPunct="1"/>
            <a:r>
              <a:rPr lang="en-GB" sz="1600" b="1">
                <a:solidFill>
                  <a:srgbClr val="000066"/>
                </a:solidFill>
              </a:rPr>
              <a:t>enabling the rate to be kept up, even at a lower temperature.</a:t>
            </a:r>
            <a:endParaRPr lang="en-GB" sz="1600" b="1">
              <a:solidFill>
                <a:srgbClr val="CC0000"/>
              </a:solidFill>
            </a:endParaRPr>
          </a:p>
        </p:txBody>
      </p:sp>
      <p:sp>
        <p:nvSpPr>
          <p:cNvPr id="60419" name="Line 3"/>
          <p:cNvSpPr>
            <a:spLocks noChangeShapeType="1"/>
          </p:cNvSpPr>
          <p:nvPr/>
        </p:nvSpPr>
        <p:spPr bwMode="auto">
          <a:xfrm>
            <a:off x="8826500" y="66294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 flipH="1">
            <a:off x="139700" y="66294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4071" name="Text Box 7"/>
          <p:cNvSpPr txBox="1">
            <a:spLocks noChangeArrowheads="1"/>
          </p:cNvSpPr>
          <p:nvPr/>
        </p:nvSpPr>
        <p:spPr bwMode="auto">
          <a:xfrm>
            <a:off x="1447800" y="179388"/>
            <a:ext cx="6248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HABER PROCESS</a:t>
            </a:r>
            <a:endParaRPr lang="en-US" sz="2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60424" name="Group 8"/>
          <p:cNvGrpSpPr>
            <a:grpSpLocks/>
          </p:cNvGrpSpPr>
          <p:nvPr/>
        </p:nvGrpSpPr>
        <p:grpSpPr bwMode="auto">
          <a:xfrm>
            <a:off x="3992563" y="971550"/>
            <a:ext cx="479425" cy="123825"/>
            <a:chOff x="908" y="497"/>
            <a:chExt cx="302" cy="78"/>
          </a:xfrm>
        </p:grpSpPr>
        <p:grpSp>
          <p:nvGrpSpPr>
            <p:cNvPr id="60425" name="Group 9"/>
            <p:cNvGrpSpPr>
              <a:grpSpLocks/>
            </p:cNvGrpSpPr>
            <p:nvPr/>
          </p:nvGrpSpPr>
          <p:grpSpPr bwMode="auto">
            <a:xfrm>
              <a:off x="912" y="497"/>
              <a:ext cx="298" cy="22"/>
              <a:chOff x="912" y="497"/>
              <a:chExt cx="298" cy="22"/>
            </a:xfrm>
          </p:grpSpPr>
          <p:sp>
            <p:nvSpPr>
              <p:cNvPr id="60429" name="Line 10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0" name="Line 11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426" name="Group 12"/>
            <p:cNvGrpSpPr>
              <a:grpSpLocks/>
            </p:cNvGrpSpPr>
            <p:nvPr/>
          </p:nvGrpSpPr>
          <p:grpSpPr bwMode="auto">
            <a:xfrm rot="10800000">
              <a:off x="908" y="553"/>
              <a:ext cx="298" cy="22"/>
              <a:chOff x="912" y="497"/>
              <a:chExt cx="298" cy="22"/>
            </a:xfrm>
          </p:grpSpPr>
          <p:sp>
            <p:nvSpPr>
              <p:cNvPr id="60427" name="Line 13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8" name="Line 14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01625" y="830263"/>
            <a:ext cx="871537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200"/>
              </a:spcAft>
            </a:pPr>
            <a:r>
              <a:rPr lang="en-GB" sz="1800" b="1">
                <a:solidFill>
                  <a:srgbClr val="CC0000"/>
                </a:solidFill>
              </a:rPr>
              <a:t>IMPORTANT USES OF AMMONIA AND ITS COMPOUNDS</a:t>
            </a:r>
          </a:p>
          <a:p>
            <a:pPr eaLnBrk="1" hangingPunct="1">
              <a:spcAft>
                <a:spcPts val="200"/>
              </a:spcAft>
            </a:pPr>
            <a:endParaRPr lang="en-GB" sz="1300"/>
          </a:p>
          <a:p>
            <a:pPr eaLnBrk="1" hangingPunct="1">
              <a:spcAft>
                <a:spcPts val="200"/>
              </a:spcAft>
            </a:pPr>
            <a:endParaRPr lang="en-GB" sz="1300"/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MAKING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FERTILISERS</a:t>
            </a:r>
            <a:r>
              <a:rPr lang="en-GB" sz="1600">
                <a:solidFill>
                  <a:srgbClr val="000066"/>
                </a:solidFill>
              </a:rPr>
              <a:t>	</a:t>
            </a:r>
            <a:r>
              <a:rPr lang="en-GB" sz="1600" b="1"/>
              <a:t>80% of the ammonia produced goes to make fertilisers such as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		</a:t>
            </a:r>
            <a:r>
              <a:rPr lang="en-GB" sz="1600" b="1">
                <a:solidFill>
                  <a:srgbClr val="000066"/>
                </a:solidFill>
              </a:rPr>
              <a:t>ammonium nitrate</a:t>
            </a:r>
            <a:r>
              <a:rPr lang="en-GB" sz="1600" b="1"/>
              <a:t> (NITRAM)  and  </a:t>
            </a:r>
            <a:r>
              <a:rPr lang="en-GB" sz="1600" b="1">
                <a:solidFill>
                  <a:srgbClr val="000066"/>
                </a:solidFill>
              </a:rPr>
              <a:t>ammonium sulphate</a:t>
            </a:r>
            <a:endParaRPr lang="en-GB" sz="1600" b="1"/>
          </a:p>
          <a:p>
            <a:pPr eaLnBrk="1" hangingPunct="1">
              <a:spcAft>
                <a:spcPts val="200"/>
              </a:spcAft>
            </a:pPr>
            <a:endParaRPr lang="en-GB" sz="1600"/>
          </a:p>
          <a:p>
            <a:pPr eaLnBrk="1" hangingPunct="1">
              <a:spcAft>
                <a:spcPts val="200"/>
              </a:spcAft>
            </a:pPr>
            <a:r>
              <a:rPr lang="en-GB" sz="1600"/>
              <a:t>			    </a:t>
            </a:r>
            <a:r>
              <a:rPr lang="en-GB" sz="1600" b="1">
                <a:solidFill>
                  <a:srgbClr val="000066"/>
                </a:solidFill>
              </a:rPr>
              <a:t>NH</a:t>
            </a:r>
            <a:r>
              <a:rPr lang="en-GB" sz="1600" b="1" baseline="-25000">
                <a:solidFill>
                  <a:srgbClr val="000066"/>
                </a:solidFill>
              </a:rPr>
              <a:t>3</a:t>
            </a:r>
            <a:r>
              <a:rPr lang="en-GB" sz="1600" b="1">
                <a:solidFill>
                  <a:srgbClr val="000066"/>
                </a:solidFill>
              </a:rPr>
              <a:t>   +   HNO</a:t>
            </a:r>
            <a:r>
              <a:rPr lang="en-GB" sz="1600" b="1" baseline="-25000">
                <a:solidFill>
                  <a:srgbClr val="000066"/>
                </a:solidFill>
              </a:rPr>
              <a:t>3</a:t>
            </a:r>
            <a:r>
              <a:rPr lang="en-GB" sz="1600" b="1">
                <a:solidFill>
                  <a:srgbClr val="000066"/>
                </a:solidFill>
              </a:rPr>
              <a:t> 	——&gt;     NH</a:t>
            </a:r>
            <a:r>
              <a:rPr lang="en-GB" sz="1600" b="1" baseline="-25000">
                <a:solidFill>
                  <a:srgbClr val="000066"/>
                </a:solidFill>
              </a:rPr>
              <a:t>4</a:t>
            </a:r>
            <a:r>
              <a:rPr lang="en-GB" sz="1600" b="1">
                <a:solidFill>
                  <a:srgbClr val="000066"/>
                </a:solidFill>
              </a:rPr>
              <a:t>NO</a:t>
            </a:r>
            <a:r>
              <a:rPr lang="en-GB" sz="1600" b="1" baseline="-25000">
                <a:solidFill>
                  <a:srgbClr val="000066"/>
                </a:solidFill>
              </a:rPr>
              <a:t>3</a:t>
            </a:r>
            <a:r>
              <a:rPr lang="en-GB" sz="1600" b="1">
                <a:solidFill>
                  <a:srgbClr val="000066"/>
                </a:solidFill>
              </a:rPr>
              <a:t> </a:t>
            </a:r>
          </a:p>
          <a:p>
            <a:pPr eaLnBrk="1" hangingPunct="1">
              <a:lnSpc>
                <a:spcPct val="140000"/>
              </a:lnSpc>
              <a:spcAft>
                <a:spcPts val="200"/>
              </a:spcAft>
            </a:pPr>
            <a:r>
              <a:rPr lang="en-GB" sz="1600" b="1">
                <a:solidFill>
                  <a:srgbClr val="000066"/>
                </a:solidFill>
              </a:rPr>
              <a:t>			   2NH</a:t>
            </a:r>
            <a:r>
              <a:rPr lang="en-GB" sz="1600" b="1" baseline="-25000">
                <a:solidFill>
                  <a:srgbClr val="000066"/>
                </a:solidFill>
              </a:rPr>
              <a:t>3   </a:t>
            </a:r>
            <a:r>
              <a:rPr lang="en-GB" sz="1600" b="1">
                <a:solidFill>
                  <a:srgbClr val="000066"/>
                </a:solidFill>
              </a:rPr>
              <a:t> +   H</a:t>
            </a:r>
            <a:r>
              <a:rPr lang="en-GB" sz="1600" b="1" baseline="-25000">
                <a:solidFill>
                  <a:srgbClr val="000066"/>
                </a:solidFill>
              </a:rPr>
              <a:t>2</a:t>
            </a:r>
            <a:r>
              <a:rPr lang="en-GB" sz="1600" b="1">
                <a:solidFill>
                  <a:srgbClr val="000066"/>
                </a:solidFill>
              </a:rPr>
              <a:t>SO</a:t>
            </a:r>
            <a:r>
              <a:rPr lang="en-GB" sz="1600" b="1" baseline="-25000">
                <a:solidFill>
                  <a:srgbClr val="000066"/>
                </a:solidFill>
              </a:rPr>
              <a:t>4</a:t>
            </a:r>
            <a:r>
              <a:rPr lang="en-GB" sz="1600" b="1">
                <a:solidFill>
                  <a:srgbClr val="000066"/>
                </a:solidFill>
              </a:rPr>
              <a:t>	——&gt;     (NH</a:t>
            </a:r>
            <a:r>
              <a:rPr lang="en-GB" sz="1600" b="1" baseline="-25000">
                <a:solidFill>
                  <a:srgbClr val="000066"/>
                </a:solidFill>
              </a:rPr>
              <a:t>4</a:t>
            </a:r>
            <a:r>
              <a:rPr lang="en-GB" sz="1600" b="1">
                <a:solidFill>
                  <a:srgbClr val="000066"/>
                </a:solidFill>
              </a:rPr>
              <a:t>)</a:t>
            </a:r>
            <a:r>
              <a:rPr lang="en-GB" sz="1600" b="1" baseline="-25000">
                <a:solidFill>
                  <a:srgbClr val="000066"/>
                </a:solidFill>
              </a:rPr>
              <a:t>2</a:t>
            </a:r>
            <a:r>
              <a:rPr lang="en-GB" sz="1600" b="1">
                <a:solidFill>
                  <a:srgbClr val="000066"/>
                </a:solidFill>
              </a:rPr>
              <a:t>SO</a:t>
            </a:r>
            <a:r>
              <a:rPr lang="en-GB" sz="1600" b="1" baseline="-25000">
                <a:solidFill>
                  <a:srgbClr val="000066"/>
                </a:solidFill>
              </a:rPr>
              <a:t>4</a:t>
            </a:r>
            <a:endParaRPr lang="en-GB" sz="1600"/>
          </a:p>
          <a:p>
            <a:pPr eaLnBrk="1" hangingPunct="1">
              <a:spcAft>
                <a:spcPts val="200"/>
              </a:spcAft>
            </a:pPr>
            <a:r>
              <a:rPr lang="en-GB" sz="1600"/>
              <a:t>		</a:t>
            </a:r>
            <a:endParaRPr lang="en-GB" sz="1600">
              <a:solidFill>
                <a:srgbClr val="000066"/>
              </a:solidFill>
            </a:endParaRPr>
          </a:p>
          <a:p>
            <a:pPr eaLnBrk="1" hangingPunct="1">
              <a:spcAft>
                <a:spcPts val="200"/>
              </a:spcAft>
            </a:pPr>
            <a:endParaRPr lang="en-GB" sz="1600">
              <a:solidFill>
                <a:srgbClr val="000066"/>
              </a:solidFill>
            </a:endParaRP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MAKING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NITRIC ACID</a:t>
            </a:r>
            <a:r>
              <a:rPr lang="en-GB" sz="1600"/>
              <a:t>	</a:t>
            </a:r>
            <a:r>
              <a:rPr lang="en-GB" sz="1600" b="1"/>
              <a:t>ammonia can be </a:t>
            </a:r>
            <a:r>
              <a:rPr lang="en-GB" sz="1600" b="1">
                <a:solidFill>
                  <a:srgbClr val="000066"/>
                </a:solidFill>
              </a:rPr>
              <a:t>oxidised to nitric acid</a:t>
            </a:r>
            <a:endParaRPr lang="en-GB" sz="1600" b="1"/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			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		nitric acid is used to manufacture...</a:t>
            </a:r>
            <a:r>
              <a:rPr lang="en-GB" sz="1600" b="1">
                <a:solidFill>
                  <a:srgbClr val="000066"/>
                </a:solidFill>
              </a:rPr>
              <a:t> 	fertilisers </a:t>
            </a:r>
            <a:r>
              <a:rPr lang="en-GB" sz="1600" b="1"/>
              <a:t>(ammonium nitrate)</a:t>
            </a:r>
            <a:endParaRPr lang="en-GB" sz="1600" b="1">
              <a:solidFill>
                <a:srgbClr val="000066"/>
              </a:solidFill>
            </a:endParaRP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000066"/>
                </a:solidFill>
              </a:rPr>
              <a:t>						explosives</a:t>
            </a:r>
            <a:r>
              <a:rPr lang="en-GB" sz="1600" b="1"/>
              <a:t> (TNT)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						</a:t>
            </a:r>
            <a:r>
              <a:rPr lang="en-GB" sz="1600" b="1">
                <a:solidFill>
                  <a:srgbClr val="000066"/>
                </a:solidFill>
              </a:rPr>
              <a:t>polyamide polymers</a:t>
            </a:r>
            <a:r>
              <a:rPr lang="en-GB" sz="1600" b="1"/>
              <a:t> (NYLON)</a:t>
            </a:r>
            <a:endParaRPr lang="en-GB" sz="1600"/>
          </a:p>
        </p:txBody>
      </p:sp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8826500" y="66294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 flipH="1">
            <a:off x="139700" y="66294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681" name="Text Box 9"/>
          <p:cNvSpPr txBox="1">
            <a:spLocks noChangeArrowheads="1"/>
          </p:cNvSpPr>
          <p:nvPr/>
        </p:nvSpPr>
        <p:spPr bwMode="auto">
          <a:xfrm>
            <a:off x="1447800" y="179388"/>
            <a:ext cx="6248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HABER PROCESS</a:t>
            </a:r>
            <a:endParaRPr lang="en-US" sz="2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Haber compromise</a:t>
            </a:r>
          </a:p>
        </p:txBody>
      </p:sp>
      <p:sp>
        <p:nvSpPr>
          <p:cNvPr id="62467" name="Rectangle 13"/>
          <p:cNvSpPr>
            <a:spLocks noChangeArrowheads="1"/>
          </p:cNvSpPr>
          <p:nvPr/>
        </p:nvSpPr>
        <p:spPr bwMode="auto">
          <a:xfrm>
            <a:off x="563563" y="784225"/>
            <a:ext cx="79454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/>
              <a:t>To produce a high yield of ammonia, but with a fast rate of reaction and without the need for overly expensive equipment, the Haber process is carried out at </a:t>
            </a:r>
            <a:r>
              <a:rPr lang="en-GB" b="1">
                <a:solidFill>
                  <a:srgbClr val="FF6600"/>
                </a:solidFill>
              </a:rPr>
              <a:t>450</a:t>
            </a:r>
            <a:r>
              <a:rPr lang="en-GB" sz="1000" b="1">
                <a:solidFill>
                  <a:srgbClr val="FF6600"/>
                </a:solidFill>
              </a:rPr>
              <a:t> </a:t>
            </a:r>
            <a:r>
              <a:rPr lang="en-US" b="1">
                <a:solidFill>
                  <a:srgbClr val="FF6600"/>
                </a:solidFill>
              </a:rPr>
              <a:t>°</a:t>
            </a:r>
            <a:r>
              <a:rPr lang="en-GB" b="1">
                <a:solidFill>
                  <a:srgbClr val="FF6600"/>
                </a:solidFill>
              </a:rPr>
              <a:t>C</a:t>
            </a:r>
            <a:r>
              <a:rPr lang="en-GB"/>
              <a:t> and </a:t>
            </a:r>
            <a:r>
              <a:rPr lang="en-GB" b="1">
                <a:solidFill>
                  <a:srgbClr val="FF6600"/>
                </a:solidFill>
              </a:rPr>
              <a:t>200 </a:t>
            </a:r>
            <a:r>
              <a:rPr lang="en-US" b="1">
                <a:solidFill>
                  <a:srgbClr val="FF6600"/>
                </a:solidFill>
              </a:rPr>
              <a:t>atmospheres</a:t>
            </a:r>
            <a:r>
              <a:rPr lang="en-US"/>
              <a:t>.</a:t>
            </a:r>
            <a:endParaRPr lang="en-GB"/>
          </a:p>
        </p:txBody>
      </p:sp>
      <p:sp>
        <p:nvSpPr>
          <p:cNvPr id="1046545" name="Rectangle 17"/>
          <p:cNvSpPr>
            <a:spLocks noChangeArrowheads="1"/>
          </p:cNvSpPr>
          <p:nvPr/>
        </p:nvSpPr>
        <p:spPr bwMode="auto">
          <a:xfrm>
            <a:off x="563563" y="2511425"/>
            <a:ext cx="48339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sym typeface="MS Reference 1" pitchFamily="2" charset="2"/>
              </a:rPr>
              <a:t>The most important factor in deciding what conditions to use is therefore not yield, but </a:t>
            </a:r>
            <a:r>
              <a:rPr lang="en-GB" b="1">
                <a:sym typeface="MS Reference 1" pitchFamily="2" charset="2"/>
              </a:rPr>
              <a:t>total cost</a:t>
            </a:r>
            <a:r>
              <a:rPr lang="en-GB">
                <a:sym typeface="MS Reference 1" pitchFamily="2" charset="2"/>
              </a:rPr>
              <a:t>. </a:t>
            </a:r>
          </a:p>
        </p:txBody>
      </p:sp>
      <p:sp>
        <p:nvSpPr>
          <p:cNvPr id="1046546" name="Text Box 18"/>
          <p:cNvSpPr txBox="1">
            <a:spLocks noChangeArrowheads="1"/>
          </p:cNvSpPr>
          <p:nvPr/>
        </p:nvSpPr>
        <p:spPr bwMode="auto">
          <a:xfrm>
            <a:off x="563563" y="5237163"/>
            <a:ext cx="24892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FF6600"/>
              </a:buClr>
              <a:buFont typeface="Wingdings" pitchFamily="2" charset="2"/>
              <a:buChar char="l"/>
            </a:pPr>
            <a:r>
              <a:rPr lang="en-GB">
                <a:sym typeface="MS Reference 1" pitchFamily="2" charset="2"/>
              </a:rPr>
              <a:t>raw materials</a:t>
            </a:r>
          </a:p>
          <a:p>
            <a:pPr eaLnBrk="1" hangingPunct="1">
              <a:buClr>
                <a:srgbClr val="FF6600"/>
              </a:buClr>
              <a:buFont typeface="Wingdings" pitchFamily="2" charset="2"/>
              <a:buChar char="l"/>
            </a:pPr>
            <a:r>
              <a:rPr lang="en-GB">
                <a:sym typeface="MS Reference 1" pitchFamily="2" charset="2"/>
              </a:rPr>
              <a:t>equipment</a:t>
            </a:r>
          </a:p>
        </p:txBody>
      </p:sp>
      <p:sp>
        <p:nvSpPr>
          <p:cNvPr id="1046550" name="Text Box 22"/>
          <p:cNvSpPr txBox="1">
            <a:spLocks noChangeArrowheads="1"/>
          </p:cNvSpPr>
          <p:nvPr/>
        </p:nvSpPr>
        <p:spPr bwMode="auto">
          <a:xfrm>
            <a:off x="3463925" y="5237163"/>
            <a:ext cx="14732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5600" indent="-355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FF6600"/>
              </a:buClr>
              <a:buFont typeface="Wingdings" pitchFamily="2" charset="2"/>
              <a:buChar char="l"/>
            </a:pPr>
            <a:r>
              <a:rPr lang="en-GB">
                <a:sym typeface="MS Reference 1" pitchFamily="2" charset="2"/>
              </a:rPr>
              <a:t>energy</a:t>
            </a:r>
          </a:p>
          <a:p>
            <a:pPr eaLnBrk="1" hangingPunct="1">
              <a:buClr>
                <a:srgbClr val="FF6600"/>
              </a:buClr>
              <a:buFont typeface="Wingdings" pitchFamily="2" charset="2"/>
              <a:buChar char="l"/>
            </a:pPr>
            <a:r>
              <a:rPr lang="en-GB">
                <a:sym typeface="MS Reference 1" pitchFamily="2" charset="2"/>
              </a:rPr>
              <a:t>wages</a:t>
            </a:r>
            <a:endParaRPr lang="en-GB"/>
          </a:p>
        </p:txBody>
      </p:sp>
      <p:sp>
        <p:nvSpPr>
          <p:cNvPr id="1046551" name="Text Box 23"/>
          <p:cNvSpPr txBox="1">
            <a:spLocks noChangeArrowheads="1"/>
          </p:cNvSpPr>
          <p:nvPr/>
        </p:nvSpPr>
        <p:spPr bwMode="auto">
          <a:xfrm>
            <a:off x="563563" y="3873500"/>
            <a:ext cx="4029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ym typeface="MS Reference 1" pitchFamily="2" charset="2"/>
              </a:rPr>
              <a:t>What costs are involved in the industrial production of ammonia?</a:t>
            </a:r>
            <a:endParaRPr lang="en-GB"/>
          </a:p>
        </p:txBody>
      </p:sp>
      <p:pic>
        <p:nvPicPr>
          <p:cNvPr id="1046553" name="Picture 25" descr="30522807_cred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2092325"/>
            <a:ext cx="2860675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554" name="Picture 2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4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4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4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46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4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46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545" grpId="0"/>
      <p:bldP spid="104655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Maximizing productivity</a:t>
            </a:r>
          </a:p>
        </p:txBody>
      </p:sp>
      <p:sp>
        <p:nvSpPr>
          <p:cNvPr id="63491" name="Rectangle 6"/>
          <p:cNvSpPr>
            <a:spLocks noChangeArrowheads="1"/>
          </p:cNvSpPr>
          <p:nvPr/>
        </p:nvSpPr>
        <p:spPr bwMode="auto">
          <a:xfrm>
            <a:off x="563563" y="784225"/>
            <a:ext cx="8385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sym typeface="MS Reference 1" pitchFamily="2" charset="2"/>
              </a:rPr>
              <a:t>What else can be done to maximise productivity in the manufacture of ammonia?</a:t>
            </a:r>
          </a:p>
        </p:txBody>
      </p:sp>
      <p:sp>
        <p:nvSpPr>
          <p:cNvPr id="1048583" name="Rectangle 7"/>
          <p:cNvSpPr>
            <a:spLocks noChangeArrowheads="1"/>
          </p:cNvSpPr>
          <p:nvPr/>
        </p:nvSpPr>
        <p:spPr bwMode="auto">
          <a:xfrm>
            <a:off x="563563" y="1846263"/>
            <a:ext cx="79454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0363" indent="-360363">
              <a:buClr>
                <a:srgbClr val="FF6600"/>
              </a:buClr>
              <a:buFont typeface="Wingdings" pitchFamily="2" charset="2"/>
              <a:buChar char="l"/>
            </a:pPr>
            <a:r>
              <a:rPr lang="en-GB">
                <a:sym typeface="MS Reference 1" pitchFamily="2" charset="2"/>
              </a:rPr>
              <a:t>An iron catalyst is used to increase the rate of reaction. It speeds up both the forward and backward reaction, so the position of equilibrium is not affected.</a:t>
            </a:r>
          </a:p>
        </p:txBody>
      </p:sp>
      <p:sp>
        <p:nvSpPr>
          <p:cNvPr id="1048584" name="Rectangle 8"/>
          <p:cNvSpPr>
            <a:spLocks noChangeArrowheads="1"/>
          </p:cNvSpPr>
          <p:nvPr/>
        </p:nvSpPr>
        <p:spPr bwMode="auto">
          <a:xfrm>
            <a:off x="563563" y="3275013"/>
            <a:ext cx="79454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0363" indent="-360363">
              <a:buClr>
                <a:srgbClr val="FF6600"/>
              </a:buClr>
              <a:buFont typeface="Wingdings" pitchFamily="2" charset="2"/>
              <a:buChar char="l"/>
            </a:pPr>
            <a:r>
              <a:rPr lang="en-GB">
                <a:sym typeface="MS Reference 1" pitchFamily="2" charset="2"/>
              </a:rPr>
              <a:t>The ammonia is cooled, liquefied and then removed as it is produced. This causes the equilibrium to shift to the right to produce more ammonia.</a:t>
            </a:r>
          </a:p>
        </p:txBody>
      </p:sp>
      <p:sp>
        <p:nvSpPr>
          <p:cNvPr id="1048585" name="Rectangle 9"/>
          <p:cNvSpPr>
            <a:spLocks noChangeArrowheads="1"/>
          </p:cNvSpPr>
          <p:nvPr/>
        </p:nvSpPr>
        <p:spPr bwMode="auto">
          <a:xfrm>
            <a:off x="563563" y="4703763"/>
            <a:ext cx="7945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0363" indent="-360363">
              <a:buClr>
                <a:srgbClr val="FF6600"/>
              </a:buClr>
              <a:buFont typeface="Wingdings" pitchFamily="2" charset="2"/>
              <a:buChar char="l"/>
            </a:pPr>
            <a:r>
              <a:rPr lang="en-GB">
                <a:sym typeface="MS Reference 1" pitchFamily="2" charset="2"/>
              </a:rPr>
              <a:t>Unreacted nitrogen and hydrogen are recycled and given another chance to react.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3" grpId="0"/>
      <p:bldP spid="1048584" grpId="0"/>
      <p:bldP spid="104858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Stages of the Haber process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7170" name="ShockwaveFlash1" r:id="rId3" imgW="8699111" imgH="5308229"/>
        </mc:Choice>
        <mc:Fallback>
          <p:control name="ShockwaveFlash1" r:id="rId3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Glossary</a:t>
            </a:r>
          </a:p>
        </p:txBody>
      </p:sp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200025" y="833438"/>
            <a:ext cx="88773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 marL="361950" indent="-3619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7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en-GB" sz="2800" b="1">
                <a:solidFill>
                  <a:srgbClr val="FF6600"/>
                </a:solidFill>
              </a:rPr>
              <a:t>closed system – </a:t>
            </a:r>
            <a:r>
              <a:rPr lang="en-GB">
                <a:solidFill>
                  <a:srgbClr val="000066"/>
                </a:solidFill>
              </a:rPr>
              <a:t>A system in which reactants and products cannot be added or removed once the reaction has begun.</a:t>
            </a:r>
          </a:p>
          <a:p>
            <a:pPr eaLnBrk="1" hangingPunct="1">
              <a:lnSpc>
                <a:spcPct val="97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en-GB" sz="2800" b="1">
                <a:solidFill>
                  <a:srgbClr val="FF6600"/>
                </a:solidFill>
              </a:rPr>
              <a:t>dynamic –</a:t>
            </a:r>
            <a:r>
              <a:rPr lang="en-GB">
                <a:solidFill>
                  <a:srgbClr val="FF6600"/>
                </a:solidFill>
              </a:rPr>
              <a:t> </a:t>
            </a:r>
            <a:r>
              <a:rPr lang="en-GB"/>
              <a:t>An equilibrium in which the forward and backward reactions take place at the same rate, so no overall change takes place.</a:t>
            </a:r>
          </a:p>
          <a:p>
            <a:pPr eaLnBrk="1" hangingPunct="1">
              <a:lnSpc>
                <a:spcPct val="97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en-GB" sz="2800" b="1">
                <a:solidFill>
                  <a:srgbClr val="FF6600"/>
                </a:solidFill>
              </a:rPr>
              <a:t>Haber process –</a:t>
            </a:r>
            <a:r>
              <a:rPr lang="en-GB"/>
              <a:t> The industrial-scale process for making ammonia from nitrogen and hydrogen.</a:t>
            </a:r>
          </a:p>
          <a:p>
            <a:pPr eaLnBrk="1" hangingPunct="1">
              <a:lnSpc>
                <a:spcPct val="97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en-GB" sz="2800" b="1">
                <a:solidFill>
                  <a:srgbClr val="FF6600"/>
                </a:solidFill>
              </a:rPr>
              <a:t>irreversible –</a:t>
            </a:r>
            <a:r>
              <a:rPr lang="en-GB"/>
              <a:t> A reaction that is impossible or very difficult to reverse.</a:t>
            </a:r>
          </a:p>
          <a:p>
            <a:pPr eaLnBrk="1" hangingPunct="1">
              <a:lnSpc>
                <a:spcPct val="97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en-GB" sz="2800" b="1">
                <a:solidFill>
                  <a:srgbClr val="FF6600"/>
                </a:solidFill>
              </a:rPr>
              <a:t>reversible –</a:t>
            </a:r>
            <a:r>
              <a:rPr lang="en-GB"/>
              <a:t> A reaction in which the product(s) can be turned back into the reactants.</a:t>
            </a:r>
          </a:p>
          <a:p>
            <a:pPr eaLnBrk="1" hangingPunct="1">
              <a:lnSpc>
                <a:spcPct val="97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en-GB" sz="2800" b="1">
                <a:solidFill>
                  <a:srgbClr val="FF6600"/>
                </a:solidFill>
              </a:rPr>
              <a:t>yield –</a:t>
            </a:r>
            <a:r>
              <a:rPr lang="en-GB"/>
              <a:t> The amount of product obtained from a reaction, </a:t>
            </a:r>
          </a:p>
        </p:txBody>
      </p:sp>
      <p:sp>
        <p:nvSpPr>
          <p:cNvPr id="64516" name="Rectangle 7"/>
          <p:cNvSpPr>
            <a:spLocks noChangeArrowheads="1"/>
          </p:cNvSpPr>
          <p:nvPr/>
        </p:nvSpPr>
        <p:spPr bwMode="auto">
          <a:xfrm>
            <a:off x="657225" y="5792788"/>
            <a:ext cx="489108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bIns="0">
            <a:spAutoFit/>
          </a:bodyPr>
          <a:lstStyle/>
          <a:p>
            <a:r>
              <a:rPr lang="en-GB"/>
              <a:t>usually expressed as a percentage.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214438" y="4418013"/>
            <a:ext cx="6715125" cy="749300"/>
            <a:chOff x="765" y="2708"/>
            <a:chExt cx="4230" cy="472"/>
          </a:xfrm>
        </p:grpSpPr>
        <p:sp>
          <p:nvSpPr>
            <p:cNvPr id="30728" name="AutoShape 44"/>
            <p:cNvSpPr>
              <a:spLocks noChangeArrowheads="1"/>
            </p:cNvSpPr>
            <p:nvPr/>
          </p:nvSpPr>
          <p:spPr bwMode="auto">
            <a:xfrm>
              <a:off x="765" y="2708"/>
              <a:ext cx="4230" cy="472"/>
            </a:xfrm>
            <a:prstGeom prst="roundRect">
              <a:avLst>
                <a:gd name="adj" fmla="val 12500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29" name="Group 45"/>
            <p:cNvGrpSpPr>
              <a:grpSpLocks/>
            </p:cNvGrpSpPr>
            <p:nvPr/>
          </p:nvGrpSpPr>
          <p:grpSpPr bwMode="auto">
            <a:xfrm>
              <a:off x="1103" y="2771"/>
              <a:ext cx="3554" cy="346"/>
              <a:chOff x="1556" y="2511"/>
              <a:chExt cx="3554" cy="346"/>
            </a:xfrm>
          </p:grpSpPr>
          <p:sp>
            <p:nvSpPr>
              <p:cNvPr id="30730" name="Text Box 38"/>
              <p:cNvSpPr txBox="1">
                <a:spLocks noChangeArrowheads="1"/>
              </p:cNvSpPr>
              <p:nvPr/>
            </p:nvSpPr>
            <p:spPr bwMode="auto">
              <a:xfrm>
                <a:off x="1556" y="2540"/>
                <a:ext cx="372" cy="28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b="1"/>
                  <a:t>Hb</a:t>
                </a:r>
              </a:p>
            </p:txBody>
          </p:sp>
          <p:sp>
            <p:nvSpPr>
              <p:cNvPr id="30731" name="Text Box 40"/>
              <p:cNvSpPr txBox="1">
                <a:spLocks noChangeArrowheads="1"/>
              </p:cNvSpPr>
              <p:nvPr/>
            </p:nvSpPr>
            <p:spPr bwMode="auto">
              <a:xfrm>
                <a:off x="2287" y="2511"/>
                <a:ext cx="266" cy="346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GB" sz="3000" b="1">
                    <a:solidFill>
                      <a:srgbClr val="000066"/>
                    </a:solidFill>
                  </a:rPr>
                  <a:t>+</a:t>
                </a:r>
              </a:p>
            </p:txBody>
          </p:sp>
          <p:pic>
            <p:nvPicPr>
              <p:cNvPr id="30732" name="Picture 41" descr="reverse sig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4" y="2588"/>
                <a:ext cx="285" cy="193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33" name="Text Box 42"/>
              <p:cNvSpPr txBox="1">
                <a:spLocks noChangeArrowheads="1"/>
              </p:cNvSpPr>
              <p:nvPr/>
            </p:nvSpPr>
            <p:spPr bwMode="auto">
              <a:xfrm>
                <a:off x="2912" y="2540"/>
                <a:ext cx="443" cy="28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b="1"/>
                  <a:t>4O</a:t>
                </a:r>
                <a:r>
                  <a:rPr lang="en-GB" b="1" baseline="-25000"/>
                  <a:t>2</a:t>
                </a:r>
              </a:p>
            </p:txBody>
          </p:sp>
          <p:sp>
            <p:nvSpPr>
              <p:cNvPr id="30734" name="Text Box 43"/>
              <p:cNvSpPr txBox="1">
                <a:spLocks noChangeArrowheads="1"/>
              </p:cNvSpPr>
              <p:nvPr/>
            </p:nvSpPr>
            <p:spPr bwMode="auto">
              <a:xfrm>
                <a:off x="4358" y="2540"/>
                <a:ext cx="752" cy="28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b="1"/>
                  <a:t>Hb.4O</a:t>
                </a:r>
                <a:r>
                  <a:rPr lang="en-GB" b="1" baseline="-25000"/>
                  <a:t>2</a:t>
                </a:r>
                <a:endParaRPr lang="en-GB" b="1"/>
              </a:p>
            </p:txBody>
          </p:sp>
        </p:grpSp>
      </p:grpSp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Reversible biochemical reactions</a:t>
            </a:r>
          </a:p>
        </p:txBody>
      </p:sp>
      <p:sp>
        <p:nvSpPr>
          <p:cNvPr id="30724" name="Text Box 35"/>
          <p:cNvSpPr txBox="1">
            <a:spLocks noChangeArrowheads="1"/>
          </p:cNvSpPr>
          <p:nvPr/>
        </p:nvSpPr>
        <p:spPr bwMode="auto">
          <a:xfrm>
            <a:off x="563563" y="784225"/>
            <a:ext cx="8372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/>
              <a:t>Many biochemical reactions (those that take place inside organisms) are reversible. </a:t>
            </a:r>
          </a:p>
        </p:txBody>
      </p:sp>
      <p:sp>
        <p:nvSpPr>
          <p:cNvPr id="981028" name="Text Box 36"/>
          <p:cNvSpPr txBox="1">
            <a:spLocks noChangeArrowheads="1"/>
          </p:cNvSpPr>
          <p:nvPr/>
        </p:nvSpPr>
        <p:spPr bwMode="auto">
          <a:xfrm>
            <a:off x="563563" y="5435600"/>
            <a:ext cx="7826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/>
              <a:t>There are also some very important industrial reactions, like the Haber process, that are reversible.</a:t>
            </a:r>
          </a:p>
        </p:txBody>
      </p:sp>
      <p:sp>
        <p:nvSpPr>
          <p:cNvPr id="981029" name="Text Box 37"/>
          <p:cNvSpPr txBox="1">
            <a:spLocks noChangeArrowheads="1"/>
          </p:cNvSpPr>
          <p:nvPr/>
        </p:nvSpPr>
        <p:spPr bwMode="auto">
          <a:xfrm>
            <a:off x="563563" y="1873250"/>
            <a:ext cx="82835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For example, in the lungs, oxygen binds to haemoglobin (Hb) in red blood cells to create oxyhaemoglobin.</a:t>
            </a:r>
          </a:p>
        </p:txBody>
      </p:sp>
      <p:sp>
        <p:nvSpPr>
          <p:cNvPr id="981040" name="Text Box 48"/>
          <p:cNvSpPr txBox="1">
            <a:spLocks noChangeArrowheads="1"/>
          </p:cNvSpPr>
          <p:nvPr/>
        </p:nvSpPr>
        <p:spPr bwMode="auto">
          <a:xfrm>
            <a:off x="563563" y="2963863"/>
            <a:ext cx="80597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When the red blood cells are transported to tissues, the oxyhaemoglobin dissociates back to haemoglobin and oxygen.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8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1028" grpId="0"/>
      <p:bldP spid="981029" grpId="0"/>
      <p:bldP spid="9810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Heating copper sulfate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26" name="ShockwaveFlash1" r:id="rId3" imgW="8699111" imgH="5308229"/>
        </mc:Choice>
        <mc:Fallback>
          <p:control name="ShockwaveFlash1" r:id="rId3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978" name="Picture 34" descr="ammonium chlor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597275"/>
            <a:ext cx="23622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4813300" y="5889625"/>
            <a:ext cx="500063" cy="107950"/>
            <a:chOff x="3278" y="3264"/>
            <a:chExt cx="288" cy="68"/>
          </a:xfrm>
        </p:grpSpPr>
        <p:sp>
          <p:nvSpPr>
            <p:cNvPr id="31770" name="Line 4"/>
            <p:cNvSpPr>
              <a:spLocks noChangeShapeType="1"/>
            </p:cNvSpPr>
            <p:nvPr/>
          </p:nvSpPr>
          <p:spPr bwMode="auto">
            <a:xfrm>
              <a:off x="3301" y="3264"/>
              <a:ext cx="26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Line 5"/>
            <p:cNvSpPr>
              <a:spLocks noChangeShapeType="1"/>
            </p:cNvSpPr>
            <p:nvPr/>
          </p:nvSpPr>
          <p:spPr bwMode="auto">
            <a:xfrm flipH="1">
              <a:off x="3278" y="3332"/>
              <a:ext cx="26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4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Heating ammonium chloride</a:t>
            </a:r>
          </a:p>
        </p:txBody>
      </p:sp>
      <p:sp>
        <p:nvSpPr>
          <p:cNvPr id="31749" name="Rectangle 35"/>
          <p:cNvSpPr>
            <a:spLocks noChangeArrowheads="1"/>
          </p:cNvSpPr>
          <p:nvPr/>
        </p:nvSpPr>
        <p:spPr bwMode="auto">
          <a:xfrm>
            <a:off x="563563" y="784225"/>
            <a:ext cx="79454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/>
              <a:t>An ammonium salt can be made by reacting ammonia with an acid. Some of the salt will decompose back into the reactants when heated.</a:t>
            </a: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747713" y="2039938"/>
            <a:ext cx="7650162" cy="1547812"/>
            <a:chOff x="471" y="1285"/>
            <a:chExt cx="4819" cy="975"/>
          </a:xfrm>
        </p:grpSpPr>
        <p:sp>
          <p:nvSpPr>
            <p:cNvPr id="31757" name="AutoShape 54"/>
            <p:cNvSpPr>
              <a:spLocks noChangeArrowheads="1"/>
            </p:cNvSpPr>
            <p:nvPr/>
          </p:nvSpPr>
          <p:spPr bwMode="auto">
            <a:xfrm>
              <a:off x="471" y="1285"/>
              <a:ext cx="4819" cy="975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758" name="Group 36"/>
            <p:cNvGrpSpPr>
              <a:grpSpLocks/>
            </p:cNvGrpSpPr>
            <p:nvPr/>
          </p:nvGrpSpPr>
          <p:grpSpPr bwMode="auto">
            <a:xfrm>
              <a:off x="731" y="1310"/>
              <a:ext cx="4297" cy="519"/>
              <a:chOff x="552" y="1520"/>
              <a:chExt cx="4297" cy="519"/>
            </a:xfrm>
          </p:grpSpPr>
          <p:sp>
            <p:nvSpPr>
              <p:cNvPr id="31765" name="Text Box 37"/>
              <p:cNvSpPr txBox="1">
                <a:spLocks noChangeArrowheads="1"/>
              </p:cNvSpPr>
              <p:nvPr/>
            </p:nvSpPr>
            <p:spPr bwMode="auto">
              <a:xfrm>
                <a:off x="3610" y="1520"/>
                <a:ext cx="1239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GB" b="1">
                    <a:solidFill>
                      <a:srgbClr val="000066"/>
                    </a:solidFill>
                  </a:rPr>
                  <a:t>ammonium chloride</a:t>
                </a:r>
              </a:p>
            </p:txBody>
          </p:sp>
          <p:sp>
            <p:nvSpPr>
              <p:cNvPr id="31766" name="Text Box 38"/>
              <p:cNvSpPr txBox="1">
                <a:spLocks noChangeArrowheads="1"/>
              </p:cNvSpPr>
              <p:nvPr/>
            </p:nvSpPr>
            <p:spPr bwMode="auto">
              <a:xfrm>
                <a:off x="552" y="1635"/>
                <a:ext cx="111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GB" b="1">
                    <a:solidFill>
                      <a:srgbClr val="000066"/>
                    </a:solidFill>
                  </a:rPr>
                  <a:t>ammonia</a:t>
                </a:r>
              </a:p>
            </p:txBody>
          </p:sp>
          <p:sp>
            <p:nvSpPr>
              <p:cNvPr id="31767" name="Text Box 39"/>
              <p:cNvSpPr txBox="1">
                <a:spLocks noChangeArrowheads="1"/>
              </p:cNvSpPr>
              <p:nvPr/>
            </p:nvSpPr>
            <p:spPr bwMode="auto">
              <a:xfrm>
                <a:off x="1714" y="1606"/>
                <a:ext cx="26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GB" sz="3000" b="1">
                    <a:solidFill>
                      <a:srgbClr val="000066"/>
                    </a:solidFill>
                  </a:rPr>
                  <a:t>+</a:t>
                </a:r>
              </a:p>
            </p:txBody>
          </p:sp>
          <p:sp>
            <p:nvSpPr>
              <p:cNvPr id="31768" name="Text Box 40"/>
              <p:cNvSpPr txBox="1">
                <a:spLocks noChangeArrowheads="1"/>
              </p:cNvSpPr>
              <p:nvPr/>
            </p:nvSpPr>
            <p:spPr bwMode="auto">
              <a:xfrm>
                <a:off x="2048" y="1521"/>
                <a:ext cx="1028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GB" b="1">
                    <a:solidFill>
                      <a:srgbClr val="000066"/>
                    </a:solidFill>
                  </a:rPr>
                  <a:t>hydrogen</a:t>
                </a:r>
                <a:br>
                  <a:rPr lang="en-GB" b="1">
                    <a:solidFill>
                      <a:srgbClr val="000066"/>
                    </a:solidFill>
                  </a:rPr>
                </a:br>
                <a:r>
                  <a:rPr lang="en-GB" b="1">
                    <a:solidFill>
                      <a:srgbClr val="000066"/>
                    </a:solidFill>
                  </a:rPr>
                  <a:t>chloride</a:t>
                </a:r>
              </a:p>
            </p:txBody>
          </p:sp>
          <p:pic>
            <p:nvPicPr>
              <p:cNvPr id="31769" name="Picture 41" descr="reversible_arrow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4" y="1685"/>
                <a:ext cx="189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759" name="Group 42"/>
            <p:cNvGrpSpPr>
              <a:grpSpLocks/>
            </p:cNvGrpSpPr>
            <p:nvPr/>
          </p:nvGrpSpPr>
          <p:grpSpPr bwMode="auto">
            <a:xfrm>
              <a:off x="856" y="1830"/>
              <a:ext cx="4048" cy="346"/>
              <a:chOff x="674" y="2088"/>
              <a:chExt cx="4048" cy="346"/>
            </a:xfrm>
          </p:grpSpPr>
          <p:sp>
            <p:nvSpPr>
              <p:cNvPr id="31760" name="Text Box 43"/>
              <p:cNvSpPr txBox="1">
                <a:spLocks noChangeArrowheads="1"/>
              </p:cNvSpPr>
              <p:nvPr/>
            </p:nvSpPr>
            <p:spPr bwMode="auto">
              <a:xfrm>
                <a:off x="674" y="2118"/>
                <a:ext cx="87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GB" b="1">
                    <a:solidFill>
                      <a:srgbClr val="000066"/>
                    </a:solidFill>
                  </a:rPr>
                  <a:t>NH</a:t>
                </a:r>
                <a:r>
                  <a:rPr lang="en-GB" b="1" baseline="-25000">
                    <a:solidFill>
                      <a:srgbClr val="000066"/>
                    </a:solidFill>
                  </a:rPr>
                  <a:t>3</a:t>
                </a:r>
                <a:r>
                  <a:rPr lang="en-GB" b="1">
                    <a:solidFill>
                      <a:srgbClr val="000066"/>
                    </a:solidFill>
                  </a:rPr>
                  <a:t> </a:t>
                </a:r>
                <a:r>
                  <a:rPr lang="en-GB">
                    <a:solidFill>
                      <a:srgbClr val="000066"/>
                    </a:solidFill>
                  </a:rPr>
                  <a:t>(g)</a:t>
                </a:r>
              </a:p>
            </p:txBody>
          </p:sp>
          <p:sp>
            <p:nvSpPr>
              <p:cNvPr id="31761" name="Text Box 44"/>
              <p:cNvSpPr txBox="1">
                <a:spLocks noChangeArrowheads="1"/>
              </p:cNvSpPr>
              <p:nvPr/>
            </p:nvSpPr>
            <p:spPr bwMode="auto">
              <a:xfrm>
                <a:off x="3737" y="2118"/>
                <a:ext cx="98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GB" b="1">
                    <a:solidFill>
                      <a:srgbClr val="000066"/>
                    </a:solidFill>
                  </a:rPr>
                  <a:t>NH</a:t>
                </a:r>
                <a:r>
                  <a:rPr lang="en-GB" b="1" baseline="-25000">
                    <a:solidFill>
                      <a:srgbClr val="000066"/>
                    </a:solidFill>
                  </a:rPr>
                  <a:t>4</a:t>
                </a:r>
                <a:r>
                  <a:rPr lang="en-GB" b="1">
                    <a:solidFill>
                      <a:srgbClr val="000066"/>
                    </a:solidFill>
                  </a:rPr>
                  <a:t>Cl </a:t>
                </a:r>
                <a:r>
                  <a:rPr lang="en-GB">
                    <a:solidFill>
                      <a:srgbClr val="000066"/>
                    </a:solidFill>
                  </a:rPr>
                  <a:t>(s)</a:t>
                </a:r>
              </a:p>
            </p:txBody>
          </p:sp>
          <p:sp>
            <p:nvSpPr>
              <p:cNvPr id="31762" name="Text Box 45"/>
              <p:cNvSpPr txBox="1">
                <a:spLocks noChangeArrowheads="1"/>
              </p:cNvSpPr>
              <p:nvPr/>
            </p:nvSpPr>
            <p:spPr bwMode="auto">
              <a:xfrm>
                <a:off x="2188" y="2117"/>
                <a:ext cx="74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GB" b="1">
                    <a:solidFill>
                      <a:srgbClr val="000066"/>
                    </a:solidFill>
                  </a:rPr>
                  <a:t>HCl </a:t>
                </a:r>
                <a:r>
                  <a:rPr lang="en-GB">
                    <a:solidFill>
                      <a:srgbClr val="000066"/>
                    </a:solidFill>
                  </a:rPr>
                  <a:t>(g)</a:t>
                </a:r>
              </a:p>
            </p:txBody>
          </p:sp>
          <p:pic>
            <p:nvPicPr>
              <p:cNvPr id="31763" name="Picture 46" descr="reversible_arrow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4" y="2167"/>
                <a:ext cx="189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64" name="Text Box 47"/>
              <p:cNvSpPr txBox="1">
                <a:spLocks noChangeArrowheads="1"/>
              </p:cNvSpPr>
              <p:nvPr/>
            </p:nvSpPr>
            <p:spPr bwMode="auto">
              <a:xfrm>
                <a:off x="1714" y="2088"/>
                <a:ext cx="26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GB" sz="3000" b="1">
                    <a:solidFill>
                      <a:srgbClr val="000066"/>
                    </a:solidFill>
                  </a:rPr>
                  <a:t>+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63563" y="4492625"/>
            <a:ext cx="3859212" cy="1552575"/>
            <a:chOff x="355" y="2830"/>
            <a:chExt cx="2431" cy="978"/>
          </a:xfrm>
        </p:grpSpPr>
        <p:sp>
          <p:nvSpPr>
            <p:cNvPr id="31755" name="Text Box 49"/>
            <p:cNvSpPr txBox="1">
              <a:spLocks noChangeArrowheads="1"/>
            </p:cNvSpPr>
            <p:nvPr/>
          </p:nvSpPr>
          <p:spPr bwMode="auto">
            <a:xfrm>
              <a:off x="355" y="2830"/>
              <a:ext cx="1884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>
                  <a:solidFill>
                    <a:srgbClr val="000066"/>
                  </a:solidFill>
                </a:rPr>
                <a:t>NH</a:t>
              </a:r>
              <a:r>
                <a:rPr lang="en-GB" baseline="-25000">
                  <a:solidFill>
                    <a:srgbClr val="000066"/>
                  </a:solidFill>
                </a:rPr>
                <a:t>4</a:t>
              </a:r>
              <a:r>
                <a:rPr lang="en-GB">
                  <a:solidFill>
                    <a:srgbClr val="000066"/>
                  </a:solidFill>
                </a:rPr>
                <a:t>Cl decomposes back into NH</a:t>
              </a:r>
              <a:r>
                <a:rPr lang="en-GB" baseline="-25000">
                  <a:solidFill>
                    <a:srgbClr val="000066"/>
                  </a:solidFill>
                </a:rPr>
                <a:t>3</a:t>
              </a:r>
              <a:r>
                <a:rPr lang="en-GB">
                  <a:solidFill>
                    <a:srgbClr val="000066"/>
                  </a:solidFill>
                </a:rPr>
                <a:t> and HCl gases when heated</a:t>
              </a:r>
            </a:p>
          </p:txBody>
        </p:sp>
        <p:sp>
          <p:nvSpPr>
            <p:cNvPr id="31756" name="Line 50"/>
            <p:cNvSpPr>
              <a:spLocks noChangeShapeType="1"/>
            </p:cNvSpPr>
            <p:nvPr/>
          </p:nvSpPr>
          <p:spPr bwMode="auto">
            <a:xfrm flipV="1">
              <a:off x="1949" y="3077"/>
              <a:ext cx="837" cy="3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5202238" y="4086225"/>
            <a:ext cx="3556000" cy="1187450"/>
            <a:chOff x="3277" y="2574"/>
            <a:chExt cx="2240" cy="748"/>
          </a:xfrm>
        </p:grpSpPr>
        <p:sp>
          <p:nvSpPr>
            <p:cNvPr id="31753" name="Text Box 52"/>
            <p:cNvSpPr txBox="1">
              <a:spLocks noChangeArrowheads="1"/>
            </p:cNvSpPr>
            <p:nvPr/>
          </p:nvSpPr>
          <p:spPr bwMode="auto">
            <a:xfrm>
              <a:off x="3861" y="2574"/>
              <a:ext cx="165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>
                  <a:solidFill>
                    <a:srgbClr val="000066"/>
                  </a:solidFill>
                </a:rPr>
                <a:t>NH</a:t>
              </a:r>
              <a:r>
                <a:rPr lang="en-GB" baseline="-25000">
                  <a:solidFill>
                    <a:srgbClr val="000066"/>
                  </a:solidFill>
                </a:rPr>
                <a:t>4</a:t>
              </a:r>
              <a:r>
                <a:rPr lang="en-GB">
                  <a:solidFill>
                    <a:srgbClr val="000066"/>
                  </a:solidFill>
                </a:rPr>
                <a:t>Cl reforms   in the cooler part   of the test tube</a:t>
              </a:r>
            </a:p>
          </p:txBody>
        </p:sp>
        <p:sp>
          <p:nvSpPr>
            <p:cNvPr id="31754" name="Line 53"/>
            <p:cNvSpPr>
              <a:spLocks noChangeShapeType="1"/>
            </p:cNvSpPr>
            <p:nvPr/>
          </p:nvSpPr>
          <p:spPr bwMode="auto">
            <a:xfrm flipH="1" flipV="1">
              <a:off x="3277" y="2590"/>
              <a:ext cx="496" cy="3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oval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7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068" descr="D:\Docs\ACHEM\equilgraph2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4525"/>
            <a:ext cx="31718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2050"/>
          <p:cNvSpPr txBox="1">
            <a:spLocks noChangeArrowheads="1"/>
          </p:cNvSpPr>
          <p:nvPr/>
        </p:nvSpPr>
        <p:spPr bwMode="auto">
          <a:xfrm>
            <a:off x="301625" y="844550"/>
            <a:ext cx="85248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200"/>
              </a:spcAft>
            </a:pPr>
            <a:r>
              <a:rPr lang="en-GB" sz="1600" b="1"/>
              <a:t>Initially, there is no backward reaction but, as products form, it speeds up and provided the temperature remains constant there will come a time when the backward and forward reactions are equal and opposite; the reaction has reached equilibrium.</a:t>
            </a:r>
          </a:p>
        </p:txBody>
      </p:sp>
      <p:sp>
        <p:nvSpPr>
          <p:cNvPr id="32772" name="Line 2051"/>
          <p:cNvSpPr>
            <a:spLocks noChangeShapeType="1"/>
          </p:cNvSpPr>
          <p:nvPr/>
        </p:nvSpPr>
        <p:spPr bwMode="auto">
          <a:xfrm>
            <a:off x="8826500" y="66294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AutoShape 205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Line 2053"/>
          <p:cNvSpPr>
            <a:spLocks noChangeShapeType="1"/>
          </p:cNvSpPr>
          <p:nvPr/>
        </p:nvSpPr>
        <p:spPr bwMode="auto">
          <a:xfrm flipH="1">
            <a:off x="139700" y="66294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AutoShape 205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9" name="Text Box 2057"/>
          <p:cNvSpPr txBox="1">
            <a:spLocks noChangeArrowheads="1"/>
          </p:cNvSpPr>
          <p:nvPr/>
        </p:nvSpPr>
        <p:spPr bwMode="auto">
          <a:xfrm>
            <a:off x="1447800" y="179388"/>
            <a:ext cx="6248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EQUILIBRIUM REACTIONS</a:t>
            </a:r>
            <a:endParaRPr lang="en-US" sz="2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2777" name="Picture 2063" descr="equileq2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2041525"/>
            <a:ext cx="2989263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Text Box 2064"/>
          <p:cNvSpPr txBox="1">
            <a:spLocks noChangeArrowheads="1"/>
          </p:cNvSpPr>
          <p:nvPr/>
        </p:nvSpPr>
        <p:spPr bwMode="auto">
          <a:xfrm>
            <a:off x="330200" y="4941888"/>
            <a:ext cx="424180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200"/>
              </a:spcAft>
            </a:pPr>
            <a:r>
              <a:rPr lang="en-GB" sz="1500" b="1"/>
              <a:t>In an equilibrium reaction, not all the reactants end up as products; there is not a 100% conversion.</a:t>
            </a:r>
            <a:endParaRPr lang="en-GB" sz="1300"/>
          </a:p>
          <a:p>
            <a:pPr eaLnBrk="1" hangingPunct="1"/>
            <a:endParaRPr lang="en-GB" sz="1300"/>
          </a:p>
          <a:p>
            <a:pPr algn="ctr" eaLnBrk="1" hangingPunct="1"/>
            <a:r>
              <a:rPr lang="en-GB" sz="1300" b="1">
                <a:solidFill>
                  <a:srgbClr val="CC0000"/>
                </a:solidFill>
              </a:rPr>
              <a:t>BUT IT DOESN’T MEAN THE REACTION</a:t>
            </a:r>
          </a:p>
          <a:p>
            <a:pPr algn="ctr" eaLnBrk="1" hangingPunct="1"/>
            <a:r>
              <a:rPr lang="en-GB" sz="1300" b="1">
                <a:solidFill>
                  <a:srgbClr val="CC0000"/>
                </a:solidFill>
              </a:rPr>
              <a:t>IS STUCK IN THE MIDDLE</a:t>
            </a:r>
          </a:p>
        </p:txBody>
      </p:sp>
      <p:sp>
        <p:nvSpPr>
          <p:cNvPr id="32779" name="Text Box 2065"/>
          <p:cNvSpPr txBox="1">
            <a:spLocks noChangeArrowheads="1"/>
          </p:cNvSpPr>
          <p:nvPr/>
        </p:nvSpPr>
        <p:spPr bwMode="auto">
          <a:xfrm>
            <a:off x="6548438" y="1939925"/>
            <a:ext cx="22780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200"/>
              </a:spcAft>
            </a:pPr>
            <a:r>
              <a:rPr lang="en-GB" sz="1200" b="1"/>
              <a:t>FASTEST AT THE START</a:t>
            </a:r>
          </a:p>
          <a:p>
            <a:pPr algn="ctr" eaLnBrk="1" hangingPunct="1">
              <a:spcAft>
                <a:spcPts val="200"/>
              </a:spcAft>
            </a:pPr>
            <a:r>
              <a:rPr lang="en-GB" sz="1200" b="1"/>
              <a:t>NO BACKWARD REACTION</a:t>
            </a:r>
            <a:endParaRPr lang="en-GB" sz="1000" b="1"/>
          </a:p>
        </p:txBody>
      </p:sp>
      <p:sp>
        <p:nvSpPr>
          <p:cNvPr id="32780" name="Text Box 2066"/>
          <p:cNvSpPr txBox="1">
            <a:spLocks noChangeArrowheads="1"/>
          </p:cNvSpPr>
          <p:nvPr/>
        </p:nvSpPr>
        <p:spPr bwMode="auto">
          <a:xfrm>
            <a:off x="6032500" y="3048000"/>
            <a:ext cx="30226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GB" sz="1200" b="1"/>
              <a:t>FORWARD REACTION SLOWS DOWN AS REACTANTS ARE USED UP</a:t>
            </a:r>
          </a:p>
          <a:p>
            <a:pPr algn="ctr" eaLnBrk="1" hangingPunct="1">
              <a:lnSpc>
                <a:spcPct val="140000"/>
              </a:lnSpc>
              <a:spcAft>
                <a:spcPts val="200"/>
              </a:spcAft>
            </a:pPr>
            <a:endParaRPr lang="en-GB" sz="1200" b="1"/>
          </a:p>
          <a:p>
            <a:pPr algn="ctr" eaLnBrk="1" hangingPunct="1">
              <a:lnSpc>
                <a:spcPct val="120000"/>
              </a:lnSpc>
              <a:spcAft>
                <a:spcPts val="200"/>
              </a:spcAft>
            </a:pPr>
            <a:endParaRPr lang="en-GB" sz="1200" b="1"/>
          </a:p>
          <a:p>
            <a:pPr eaLnBrk="1" hangingPunct="1">
              <a:spcAft>
                <a:spcPts val="200"/>
              </a:spcAft>
            </a:pPr>
            <a:r>
              <a:rPr lang="en-GB" sz="1200" b="1"/>
              <a:t>               BACKWARD REACTION</a:t>
            </a:r>
          </a:p>
          <a:p>
            <a:pPr eaLnBrk="1" hangingPunct="1">
              <a:spcAft>
                <a:spcPts val="200"/>
              </a:spcAft>
            </a:pPr>
            <a:r>
              <a:rPr lang="en-GB" sz="1200" b="1"/>
              <a:t>               STARTS TO INCREASE</a:t>
            </a:r>
          </a:p>
        </p:txBody>
      </p:sp>
      <p:sp>
        <p:nvSpPr>
          <p:cNvPr id="32781" name="Text Box 2067"/>
          <p:cNvSpPr txBox="1">
            <a:spLocks noChangeArrowheads="1"/>
          </p:cNvSpPr>
          <p:nvPr/>
        </p:nvSpPr>
        <p:spPr bwMode="auto">
          <a:xfrm>
            <a:off x="5753100" y="5657850"/>
            <a:ext cx="29083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200"/>
              </a:spcAft>
            </a:pPr>
            <a:r>
              <a:rPr lang="en-GB" sz="1200" b="1"/>
              <a:t>AT EQUILIBRIUM THE BACKWARD AND FORWARD REACTIONS ARE EQUAL AND OPPOSITE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ext Box 1026"/>
          <p:cNvSpPr txBox="1">
            <a:spLocks noChangeArrowheads="1"/>
          </p:cNvSpPr>
          <p:nvPr/>
        </p:nvSpPr>
        <p:spPr bwMode="auto">
          <a:xfrm>
            <a:off x="482600" y="844550"/>
            <a:ext cx="83439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200"/>
              </a:spcAft>
            </a:pPr>
            <a:r>
              <a:rPr lang="en-GB" sz="1800" b="1">
                <a:solidFill>
                  <a:srgbClr val="CC0000"/>
                </a:solidFill>
              </a:rPr>
              <a:t>IMPORTANT REMINDERS</a:t>
            </a:r>
          </a:p>
          <a:p>
            <a:pPr eaLnBrk="1" hangingPunct="1">
              <a:spcAft>
                <a:spcPts val="200"/>
              </a:spcAft>
            </a:pPr>
            <a:endParaRPr lang="en-GB" sz="1400"/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•  a reversible chemical reaction is a </a:t>
            </a:r>
            <a:r>
              <a:rPr lang="en-GB" sz="1600" b="1">
                <a:solidFill>
                  <a:srgbClr val="CC0000"/>
                </a:solidFill>
              </a:rPr>
              <a:t>dynamic</a:t>
            </a:r>
            <a:r>
              <a:rPr lang="en-GB" sz="1600" b="1"/>
              <a:t> process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•  everything may appear stationary but the reactions are moving both ways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•  the </a:t>
            </a:r>
            <a:r>
              <a:rPr lang="en-GB" sz="1600" b="1">
                <a:solidFill>
                  <a:srgbClr val="CC0000"/>
                </a:solidFill>
              </a:rPr>
              <a:t>position of equilibrium can be varied</a:t>
            </a:r>
            <a:r>
              <a:rPr lang="en-GB" sz="1600" b="1"/>
              <a:t> by changing certain conditions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Trying to get up a “down” escalator gives an excellent idea of a non-chemical situation involving dynamic equilibrium.</a:t>
            </a:r>
          </a:p>
          <a:p>
            <a:pPr eaLnBrk="1" hangingPunct="1">
              <a:spcAft>
                <a:spcPts val="200"/>
              </a:spcAft>
            </a:pPr>
            <a:endParaRPr lang="en-GB" sz="1600" b="1">
              <a:solidFill>
                <a:srgbClr val="CC0000"/>
              </a:solidFill>
            </a:endParaRPr>
          </a:p>
        </p:txBody>
      </p:sp>
      <p:sp>
        <p:nvSpPr>
          <p:cNvPr id="33795" name="Line 1027"/>
          <p:cNvSpPr>
            <a:spLocks noChangeShapeType="1"/>
          </p:cNvSpPr>
          <p:nvPr/>
        </p:nvSpPr>
        <p:spPr bwMode="auto">
          <a:xfrm>
            <a:off x="8826500" y="66294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AutoShape 102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Line 1029"/>
          <p:cNvSpPr>
            <a:spLocks noChangeShapeType="1"/>
          </p:cNvSpPr>
          <p:nvPr/>
        </p:nvSpPr>
        <p:spPr bwMode="auto">
          <a:xfrm flipH="1">
            <a:off x="139700" y="66294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AutoShape 103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705" name="Text Box 1033"/>
          <p:cNvSpPr txBox="1">
            <a:spLocks noChangeArrowheads="1"/>
          </p:cNvSpPr>
          <p:nvPr/>
        </p:nvSpPr>
        <p:spPr bwMode="auto">
          <a:xfrm>
            <a:off x="1447800" y="179388"/>
            <a:ext cx="6248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DYNAMIC EQUILIBRIUM</a:t>
            </a:r>
            <a:endParaRPr lang="en-US" sz="2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46100" y="3503613"/>
            <a:ext cx="8496300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Summary</a:t>
            </a:r>
            <a:r>
              <a:rPr lang="en-GB" sz="1600"/>
              <a:t>   </a:t>
            </a:r>
            <a:r>
              <a:rPr lang="en-GB" sz="1600" b="1"/>
              <a:t> </a:t>
            </a:r>
            <a:r>
              <a:rPr lang="en-GB" sz="1600" b="1">
                <a:solidFill>
                  <a:srgbClr val="000066"/>
                </a:solidFill>
              </a:rPr>
              <a:t>When a chemical equilibrium is established ...</a:t>
            </a:r>
          </a:p>
          <a:p>
            <a:pPr>
              <a:spcAft>
                <a:spcPts val="200"/>
              </a:spcAft>
            </a:pPr>
            <a:endParaRPr lang="en-GB" sz="1600"/>
          </a:p>
          <a:p>
            <a:pPr>
              <a:spcAft>
                <a:spcPts val="200"/>
              </a:spcAft>
            </a:pPr>
            <a:r>
              <a:rPr lang="en-GB" sz="1600"/>
              <a:t>•  </a:t>
            </a:r>
            <a:r>
              <a:rPr lang="en-GB" sz="1600" b="1"/>
              <a:t>both the reactants and the products are present at all times</a:t>
            </a:r>
          </a:p>
          <a:p>
            <a:pPr>
              <a:spcAft>
                <a:spcPts val="200"/>
              </a:spcAft>
            </a:pPr>
            <a:r>
              <a:rPr lang="en-GB" sz="1600"/>
              <a:t>•</a:t>
            </a:r>
            <a:r>
              <a:rPr lang="en-GB" sz="1600" b="1"/>
              <a:t>  the equilibrium can be approached from either side</a:t>
            </a:r>
          </a:p>
          <a:p>
            <a:pPr>
              <a:spcAft>
                <a:spcPts val="200"/>
              </a:spcAft>
            </a:pPr>
            <a:r>
              <a:rPr lang="en-GB" sz="1600"/>
              <a:t>•</a:t>
            </a:r>
            <a:r>
              <a:rPr lang="en-GB" sz="1600" b="1"/>
              <a:t>  the reaction is dynamic - it is moving forwards and backwards</a:t>
            </a:r>
          </a:p>
          <a:p>
            <a:pPr>
              <a:spcAft>
                <a:spcPts val="200"/>
              </a:spcAft>
            </a:pPr>
            <a:r>
              <a:rPr lang="en-GB" sz="1600"/>
              <a:t>•</a:t>
            </a:r>
            <a:r>
              <a:rPr lang="en-GB" sz="1600" b="1"/>
              <a:t>  the concentrations of reactants and products remain constant</a:t>
            </a:r>
            <a:endParaRPr lang="en-GB" sz="1600">
              <a:solidFill>
                <a:srgbClr val="003399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5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5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5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5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5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 build="p"/>
      <p:bldP spid="1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2c9985e-6045-4aad-a342-02cbc095ad8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f13c889-16a0-4a50-8427-8eabdae166d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a35243c-bf14-4090-9b95-2790f9fc6bb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4a69de9-31e1-49a2-9f0b-d06de99439a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bb8ca5d-03c6-47ad-a872-924b3c66d32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c8d9b3b-a7a9-4186-bd58-cc0e389254d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84775ef-bdf7-4119-8f74-7d359ff3706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41cef1a-b471-48d0-9e73-e612df83555b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6806d44-033d-4db0-9e21-248e91db17c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c9bf598-df40-45d7-8cd8-d1e9bdfd9eb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7576e1e-fa45-4924-8f23-2860b8b2562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9088c11-8f1a-4bdc-8a13-ddcbce37982f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2a57222-c6f4-48db-ab81-f8604da9cad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0391e3c-e797-4eaf-ae2c-6a4e828735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d6127ad-ee83-4ac8-b034-e15489d7346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d4ea88b-3023-4c88-a9ef-fff09a9ca58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c319ea4-afd9-4826-9c9e-94b8b157965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7ce9896-df38-48c4-b557-44d023c6c3f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2a0537e-6a01-4be7-8e75-60fe571c92f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3805401-4188-43a9-9d5c-08c551341eb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912444a-5d5a-4e5a-a066-da1309fd65b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b913237-e435-4429-8331-45b2b3cf320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d1058b6-797f-411e-9c75-a3263bfbf23f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f24ed09-9dd1-4c8e-beb2-c261c323f7d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ad8e370-7db3-4d23-aed7-9efc7c6ee95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a72c38d-4a70-4499-b98a-ce3d5195e5d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3a8d4cc-01d8-4375-b372-df298d38a90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308ec28-c531-44e6-9222-807ea3d5796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d97126c-de11-43bc-babd-3156b30440c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d8f422c-e119-46aa-b4bd-b6315bb29b6f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4ea2eb3-ec18-464b-9218-29c5b0d92e8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0eb7560-b357-4432-8c4c-108cdab2ecb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714debb-02a4-43dc-a980-3e4f65ed986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9e8c2c8-736b-44a6-918c-1ea9d204f8d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1515119-5367-4df8-b7aa-efa7bf29f6bb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c340065-2ff7-491b-ab5f-1c38f118b3fb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af0dc07-4cab-4494-adef-2574927dc5e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0a8c416-cffc-4ea3-b734-c4fb72ca1beb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5e770fa-9cd3-4257-aaca-07ab11c7e0a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7d1353c-672b-444c-92d5-cf37437f3ee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596f957-af61-4d01-893a-6ffcce9b53c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075ed86-f4b9-42e9-b9bb-d3f8e7958e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976a602-2268-4f4c-b0cb-18bc4022f8a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df8b7e7-45ac-4e0d-8980-6497bf87416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501120a-6f49-4a1c-8825-91232642503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25821</TotalTime>
  <Words>3323</Words>
  <Application>Microsoft Office PowerPoint</Application>
  <PresentationFormat>On-screen Show (4:3)</PresentationFormat>
  <Paragraphs>530</Paragraphs>
  <Slides>45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Wingdings</vt:lpstr>
      <vt:lpstr>Symbol</vt:lpstr>
      <vt:lpstr>MS Reference 1</vt:lpstr>
      <vt:lpstr>Default Design</vt:lpstr>
      <vt:lpstr>Custom Design</vt:lpstr>
      <vt:lpstr>1_Custom Design</vt:lpstr>
      <vt:lpstr>2_Custom Design</vt:lpstr>
      <vt:lpstr>3_Custom Design</vt:lpstr>
      <vt:lpstr>4_Custom Design</vt:lpstr>
      <vt:lpstr>Irreversible reactions</vt:lpstr>
      <vt:lpstr>PowerPoint Presentation</vt:lpstr>
      <vt:lpstr>What are reversible reactions?</vt:lpstr>
      <vt:lpstr>Reversible and irreversible reactions</vt:lpstr>
      <vt:lpstr>Reversible biochemical reactions</vt:lpstr>
      <vt:lpstr>Heating copper sulfate</vt:lpstr>
      <vt:lpstr>Heating ammonium chloride</vt:lpstr>
      <vt:lpstr>PowerPoint Presentation</vt:lpstr>
      <vt:lpstr>PowerPoint Presentation</vt:lpstr>
      <vt:lpstr>Reversible or irreversible?</vt:lpstr>
      <vt:lpstr>True or false?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Opposing change</vt:lpstr>
      <vt:lpstr>Exothermic and endothermic reactions</vt:lpstr>
      <vt:lpstr>Opposing changes in temperature</vt:lpstr>
      <vt:lpstr>Concentration and equilibrium</vt:lpstr>
      <vt:lpstr>Opposing changes in concentration (1)</vt:lpstr>
      <vt:lpstr>Opposing changes in concentration (2)</vt:lpstr>
      <vt:lpstr>Pressure and equilibrium</vt:lpstr>
      <vt:lpstr>Opposing changes in pressure</vt:lpstr>
      <vt:lpstr>What is ammonia?</vt:lpstr>
      <vt:lpstr>The Haber process</vt:lpstr>
      <vt:lpstr>What is yield?</vt:lpstr>
      <vt:lpstr>What is the Haber compromise?</vt:lpstr>
      <vt:lpstr>Temperature, pressure and yield</vt:lpstr>
      <vt:lpstr>Changing the yield of ammonia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Haber compromise</vt:lpstr>
      <vt:lpstr>Maximizing productivity</vt:lpstr>
      <vt:lpstr>Stages of the Haber process</vt:lpstr>
      <vt:lpstr>Glossary</vt:lpstr>
    </vt:vector>
  </TitlesOfParts>
  <Company>Boardworks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Reversible Reactions</dc:title>
  <dc:subject>GCSE Additional Science - Chemistry (Spring 2007)</dc:subject>
  <dc:creator>Boardworks Ltd.</dc:creator>
  <cp:lastModifiedBy>Teacher E-Solutions</cp:lastModifiedBy>
  <cp:revision>849</cp:revision>
  <dcterms:created xsi:type="dcterms:W3CDTF">2003-09-13T07:39:42Z</dcterms:created>
  <dcterms:modified xsi:type="dcterms:W3CDTF">2019-01-18T16:41:14Z</dcterms:modified>
</cp:coreProperties>
</file>