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94"/>
  </p:notesMasterIdLst>
  <p:handoutMasterIdLst>
    <p:handoutMasterId r:id="rId95"/>
  </p:handoutMasterIdLst>
  <p:sldIdLst>
    <p:sldId id="256" r:id="rId2"/>
    <p:sldId id="260" r:id="rId3"/>
    <p:sldId id="354" r:id="rId4"/>
    <p:sldId id="263" r:id="rId5"/>
    <p:sldId id="353" r:id="rId6"/>
    <p:sldId id="264" r:id="rId7"/>
    <p:sldId id="325" r:id="rId8"/>
    <p:sldId id="265" r:id="rId9"/>
    <p:sldId id="327" r:id="rId10"/>
    <p:sldId id="352" r:id="rId11"/>
    <p:sldId id="330" r:id="rId12"/>
    <p:sldId id="268" r:id="rId13"/>
    <p:sldId id="269" r:id="rId14"/>
    <p:sldId id="270" r:id="rId15"/>
    <p:sldId id="331" r:id="rId16"/>
    <p:sldId id="332" r:id="rId17"/>
    <p:sldId id="333" r:id="rId18"/>
    <p:sldId id="334" r:id="rId19"/>
    <p:sldId id="335" r:id="rId20"/>
    <p:sldId id="355" r:id="rId21"/>
    <p:sldId id="275" r:id="rId22"/>
    <p:sldId id="276" r:id="rId23"/>
    <p:sldId id="337" r:id="rId24"/>
    <p:sldId id="277" r:id="rId25"/>
    <p:sldId id="444" r:id="rId26"/>
    <p:sldId id="279" r:id="rId27"/>
    <p:sldId id="278" r:id="rId28"/>
    <p:sldId id="338" r:id="rId29"/>
    <p:sldId id="356" r:id="rId30"/>
    <p:sldId id="280" r:id="rId31"/>
    <p:sldId id="281" r:id="rId32"/>
    <p:sldId id="282" r:id="rId33"/>
    <p:sldId id="283" r:id="rId34"/>
    <p:sldId id="339" r:id="rId35"/>
    <p:sldId id="370" r:id="rId36"/>
    <p:sldId id="284" r:id="rId37"/>
    <p:sldId id="357" r:id="rId38"/>
    <p:sldId id="340" r:id="rId39"/>
    <p:sldId id="286" r:id="rId40"/>
    <p:sldId id="361" r:id="rId41"/>
    <p:sldId id="341" r:id="rId42"/>
    <p:sldId id="358" r:id="rId43"/>
    <p:sldId id="287" r:id="rId44"/>
    <p:sldId id="342" r:id="rId45"/>
    <p:sldId id="360" r:id="rId46"/>
    <p:sldId id="288" r:id="rId47"/>
    <p:sldId id="362" r:id="rId48"/>
    <p:sldId id="363" r:id="rId49"/>
    <p:sldId id="290" r:id="rId50"/>
    <p:sldId id="344" r:id="rId51"/>
    <p:sldId id="291" r:id="rId52"/>
    <p:sldId id="359" r:id="rId53"/>
    <p:sldId id="345" r:id="rId54"/>
    <p:sldId id="346" r:id="rId55"/>
    <p:sldId id="366" r:id="rId56"/>
    <p:sldId id="364" r:id="rId57"/>
    <p:sldId id="347" r:id="rId58"/>
    <p:sldId id="365" r:id="rId59"/>
    <p:sldId id="367" r:id="rId60"/>
    <p:sldId id="296" r:id="rId61"/>
    <p:sldId id="299" r:id="rId62"/>
    <p:sldId id="301" r:id="rId63"/>
    <p:sldId id="369" r:id="rId64"/>
    <p:sldId id="348" r:id="rId65"/>
    <p:sldId id="298" r:id="rId66"/>
    <p:sldId id="375" r:id="rId67"/>
    <p:sldId id="383" r:id="rId68"/>
    <p:sldId id="384" r:id="rId69"/>
    <p:sldId id="385" r:id="rId70"/>
    <p:sldId id="386" r:id="rId71"/>
    <p:sldId id="387" r:id="rId72"/>
    <p:sldId id="389" r:id="rId73"/>
    <p:sldId id="388" r:id="rId74"/>
    <p:sldId id="391" r:id="rId75"/>
    <p:sldId id="390" r:id="rId76"/>
    <p:sldId id="392" r:id="rId77"/>
    <p:sldId id="393" r:id="rId78"/>
    <p:sldId id="394" r:id="rId79"/>
    <p:sldId id="402" r:id="rId80"/>
    <p:sldId id="403" r:id="rId81"/>
    <p:sldId id="305" r:id="rId82"/>
    <p:sldId id="350" r:id="rId83"/>
    <p:sldId id="430" r:id="rId84"/>
    <p:sldId id="306" r:id="rId85"/>
    <p:sldId id="441" r:id="rId86"/>
    <p:sldId id="442" r:id="rId87"/>
    <p:sldId id="351" r:id="rId88"/>
    <p:sldId id="317" r:id="rId89"/>
    <p:sldId id="443" r:id="rId90"/>
    <p:sldId id="318" r:id="rId91"/>
    <p:sldId id="319" r:id="rId92"/>
    <p:sldId id="320" r:id="rId9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CC33"/>
    <a:srgbClr val="3399FF"/>
    <a:srgbClr val="66CCFF"/>
    <a:srgbClr val="0033CC"/>
    <a:srgbClr val="FF0000"/>
    <a:srgbClr val="9900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5" autoAdjust="0"/>
    <p:restoredTop sz="94660"/>
  </p:normalViewPr>
  <p:slideViewPr>
    <p:cSldViewPr>
      <p:cViewPr varScale="1">
        <p:scale>
          <a:sx n="41" d="100"/>
          <a:sy n="41" d="100"/>
        </p:scale>
        <p:origin x="-6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8488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23EBC476-B6AE-4CD7-8893-DD3B729D799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129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48488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4E35EBFB-0582-4042-9319-B1A3AD4B0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89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4969BE-DEAE-4F9B-954F-CE0CC451FC1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655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55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3811-D668-4329-9AEC-67E5511F7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1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F3A3-522C-45B0-98D0-4F2143DB8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9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E5A8-DABD-4250-BC13-4015ED97F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58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3E8E-9ADF-4443-824F-1E58EDE76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ECF4-5797-4EE8-9427-495E32540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9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CB8E0-3096-468B-8AD1-48F48AA21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2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9691-1585-4A3A-9313-3EB0DF800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4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4ADE6-108D-4DE2-87D0-AED892A54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5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3598-750A-4FCE-8093-B2C25B72F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1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D1AF1-96D3-4088-B941-E20ADA76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4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3231-F5BE-4BAF-BF00-3413640E8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2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D7EC-8E35-4424-9F0A-EF68B31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3770-BE1C-4BF0-B653-7D90788EC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5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36454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454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454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45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01DF59D-EDDC-43C9-81B6-C2FB853EB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</a:t>
            </a:r>
            <a:r>
              <a:rPr lang="en-US" sz="2500" smtClean="0"/>
              <a:t>ELECTROCHEMISTRY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76525B7-DCF4-45B4-A2C8-9FEF9BEAC50E}" type="slidenum">
              <a:rPr lang="en-US" smtClean="0">
                <a:latin typeface="Arial Black" pitchFamily="34" charset="0"/>
              </a:rPr>
              <a:pPr/>
              <a:t>10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47663" y="3810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CA" sz="4200">
                <a:solidFill>
                  <a:schemeClr val="tx2"/>
                </a:solidFill>
              </a:rPr>
              <a:t>Half-reactions</a:t>
            </a:r>
          </a:p>
        </p:txBody>
      </p:sp>
      <p:pic>
        <p:nvPicPr>
          <p:cNvPr id="1029" name="Picture 7" descr="FG21_0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71600"/>
            <a:ext cx="3703638" cy="4648200"/>
          </a:xfrm>
          <a:noFill/>
        </p:spPr>
      </p:pic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4941888" y="2362200"/>
          <a:ext cx="363061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1942920" imgH="482400" progId="Equation.3">
                  <p:embed/>
                </p:oleObj>
              </mc:Choice>
              <mc:Fallback>
                <p:oleObj name="Equation" r:id="rId4" imgW="194292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2362200"/>
                        <a:ext cx="3630612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105400" y="3276600"/>
            <a:ext cx="3429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/>
              <a:t>The electrons stay on the metal electrode and are </a:t>
            </a:r>
            <a:r>
              <a:rPr lang="en-US" sz="2800">
                <a:solidFill>
                  <a:srgbClr val="FF3300"/>
                </a:solidFill>
              </a:rPr>
              <a:t>NEVER</a:t>
            </a:r>
            <a:r>
              <a:rPr lang="en-US" sz="2800"/>
              <a:t> found in solution!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7540AB8-7A35-4F70-9F8D-1593D911DD7B}" type="slidenum">
              <a:rPr lang="en-US" smtClean="0">
                <a:latin typeface="Arial Black" pitchFamily="34" charset="0"/>
              </a:rPr>
              <a:pPr/>
              <a:t>11</a:t>
            </a:fld>
            <a:endParaRPr lang="en-US" smtClean="0">
              <a:latin typeface="Arial Black" pitchFamily="34" charset="0"/>
            </a:endParaRPr>
          </a:p>
        </p:txBody>
      </p:sp>
      <p:pic>
        <p:nvPicPr>
          <p:cNvPr id="34819" name="Picture 3" descr="FG18_01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28600"/>
            <a:ext cx="5202238" cy="6049963"/>
          </a:xfrm>
          <a:noFill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32004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zh-CN" sz="2300">
                <a:ea typeface="SimSun" pitchFamily="2" charset="-122"/>
              </a:rPr>
              <a:t>Since the chemicals are in direct contact with each other, the </a:t>
            </a:r>
            <a:r>
              <a:rPr lang="en-CA" altLang="zh-CN" sz="2300" b="1">
                <a:solidFill>
                  <a:srgbClr val="FF3300"/>
                </a:solidFill>
                <a:ea typeface="SimSun" pitchFamily="2" charset="-122"/>
              </a:rPr>
              <a:t>electron transfer occurs </a:t>
            </a:r>
            <a:r>
              <a:rPr lang="en-CA" altLang="zh-CN" sz="2300" b="1" u="sng">
                <a:solidFill>
                  <a:srgbClr val="FF3300"/>
                </a:solidFill>
                <a:ea typeface="SimSun" pitchFamily="2" charset="-122"/>
              </a:rPr>
              <a:t>directly</a:t>
            </a:r>
            <a:r>
              <a:rPr lang="en-CA" altLang="zh-CN" sz="2300">
                <a:ea typeface="SimSun" pitchFamily="2" charset="-122"/>
              </a:rPr>
              <a:t> and </a:t>
            </a:r>
            <a:r>
              <a:rPr lang="en-CA" altLang="zh-CN" sz="2300" b="1">
                <a:solidFill>
                  <a:srgbClr val="0033CC"/>
                </a:solidFill>
                <a:ea typeface="SimSun" pitchFamily="2" charset="-122"/>
              </a:rPr>
              <a:t>we can’t use the electrons </a:t>
            </a:r>
            <a:r>
              <a:rPr lang="en-CA" altLang="zh-CN" sz="2300" b="1" u="sng">
                <a:solidFill>
                  <a:srgbClr val="0033CC"/>
                </a:solidFill>
                <a:ea typeface="SimSun" pitchFamily="2" charset="-122"/>
              </a:rPr>
              <a:t>to do anything useful</a:t>
            </a:r>
            <a:r>
              <a:rPr lang="en-CA" altLang="zh-CN" sz="2300" b="1">
                <a:solidFill>
                  <a:srgbClr val="0033CC"/>
                </a:solidFill>
                <a:ea typeface="SimSun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CA" altLang="zh-CN" sz="2300">
                <a:ea typeface="SimSun" pitchFamily="2" charset="-122"/>
              </a:rPr>
              <a:t>How can we separate the chemicals but </a:t>
            </a:r>
            <a:r>
              <a:rPr lang="en-CA" altLang="zh-CN" sz="2300" b="1">
                <a:solidFill>
                  <a:srgbClr val="FF3300"/>
                </a:solidFill>
                <a:ea typeface="SimSun" pitchFamily="2" charset="-122"/>
              </a:rPr>
              <a:t>allow the electrons to transfer </a:t>
            </a:r>
            <a:r>
              <a:rPr lang="en-CA" altLang="zh-CN" sz="2300" b="1" u="sng">
                <a:solidFill>
                  <a:srgbClr val="FF3300"/>
                </a:solidFill>
                <a:ea typeface="SimSun" pitchFamily="2" charset="-122"/>
              </a:rPr>
              <a:t>indirectly</a:t>
            </a:r>
            <a:r>
              <a:rPr lang="en-CA" altLang="zh-CN" sz="2300">
                <a:ea typeface="SimSun" pitchFamily="2" charset="-122"/>
              </a:rPr>
              <a:t> </a:t>
            </a:r>
            <a:r>
              <a:rPr lang="en-CA" altLang="zh-CN" sz="2300" b="1">
                <a:solidFill>
                  <a:srgbClr val="0033CC"/>
                </a:solidFill>
                <a:ea typeface="SimSun" pitchFamily="2" charset="-122"/>
              </a:rPr>
              <a:t>so we </a:t>
            </a:r>
            <a:r>
              <a:rPr lang="en-CA" altLang="zh-CN" sz="2300" b="1" u="sng">
                <a:solidFill>
                  <a:srgbClr val="0033CC"/>
                </a:solidFill>
                <a:ea typeface="SimSun" pitchFamily="2" charset="-122"/>
              </a:rPr>
              <a:t>can use them</a:t>
            </a:r>
            <a:r>
              <a:rPr lang="en-CA" altLang="zh-CN" sz="2300" b="1">
                <a:solidFill>
                  <a:srgbClr val="0033CC"/>
                </a:solidFill>
                <a:ea typeface="SimSun" pitchFamily="2" charset="-122"/>
              </a:rPr>
              <a:t>?</a:t>
            </a:r>
            <a:endParaRPr lang="en-CA" sz="2300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A030112-9194-4183-82F3-5E26A2E6CAE9}" type="slidenum">
              <a:rPr lang="en-US" smtClean="0">
                <a:latin typeface="Arial Black" pitchFamily="34" charset="0"/>
              </a:rPr>
              <a:pPr/>
              <a:t>12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600" smtClean="0"/>
              <a:t>Copper in Ag</a:t>
            </a:r>
            <a:r>
              <a:rPr lang="en-CA" sz="3600" baseline="30000" smtClean="0"/>
              <a:t>+</a:t>
            </a:r>
            <a:r>
              <a:rPr lang="en-CA" sz="3600" smtClean="0"/>
              <a:t> solution is spontaneous</a:t>
            </a:r>
          </a:p>
        </p:txBody>
      </p:sp>
      <p:pic>
        <p:nvPicPr>
          <p:cNvPr id="35844" name="Picture 7" descr="FG21_0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371600"/>
            <a:ext cx="5334000" cy="4835525"/>
          </a:xfrm>
          <a:noFill/>
        </p:spPr>
      </p:pic>
      <p:pic>
        <p:nvPicPr>
          <p:cNvPr id="35845" name="Picture 8" descr="silverco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23844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9"/>
          <p:cNvSpPr>
            <a:spLocks noChangeArrowheads="1"/>
          </p:cNvSpPr>
          <p:nvPr/>
        </p:nvSpPr>
        <p:spPr bwMode="auto">
          <a:xfrm>
            <a:off x="1752600" y="2667000"/>
            <a:ext cx="2057400" cy="1143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>
              <a:alpha val="349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73C1D1F-2C8C-4FBB-8DE0-856BD2D3A464}" type="slidenum">
              <a:rPr lang="en-US" smtClean="0">
                <a:latin typeface="Arial Black" pitchFamily="34" charset="0"/>
              </a:rPr>
              <a:pPr/>
              <a:t>13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762000" y="4545013"/>
            <a:ext cx="7772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CA" sz="2400"/>
              <a:t>Since a </a:t>
            </a:r>
            <a:r>
              <a:rPr lang="en-CA" sz="2400" b="1">
                <a:solidFill>
                  <a:srgbClr val="33CC33"/>
                </a:solidFill>
              </a:rPr>
              <a:t>half-reaction</a:t>
            </a:r>
            <a:r>
              <a:rPr lang="en-CA" sz="2400"/>
              <a:t> </a:t>
            </a:r>
            <a:r>
              <a:rPr lang="en-CA" sz="2400" b="1"/>
              <a:t>cannot take place by itself</a:t>
            </a:r>
            <a:r>
              <a:rPr lang="en-CA" sz="2400"/>
              <a:t> we need to </a:t>
            </a:r>
            <a:r>
              <a:rPr lang="en-CA" sz="2400" b="1" u="sng"/>
              <a:t>connect</a:t>
            </a:r>
            <a:r>
              <a:rPr lang="en-CA" sz="2400"/>
              <a:t> the </a:t>
            </a:r>
            <a:r>
              <a:rPr lang="en-CA" sz="2400" b="1">
                <a:solidFill>
                  <a:srgbClr val="33CC33"/>
                </a:solidFill>
              </a:rPr>
              <a:t>half-cells</a:t>
            </a:r>
            <a:r>
              <a:rPr lang="en-CA" sz="2400"/>
              <a:t> together. </a:t>
            </a:r>
            <a:r>
              <a:rPr lang="en-CA" sz="2400" b="1"/>
              <a:t>It turns out that we must make </a:t>
            </a:r>
            <a:r>
              <a:rPr lang="en-CA" sz="2400" b="1">
                <a:solidFill>
                  <a:srgbClr val="660066"/>
                </a:solidFill>
              </a:rPr>
              <a:t>a circuit</a:t>
            </a:r>
            <a:r>
              <a:rPr lang="en-CA" sz="2400" b="1"/>
              <a:t> </a:t>
            </a:r>
            <a:r>
              <a:rPr lang="en-CA" sz="2400" b="1">
                <a:solidFill>
                  <a:srgbClr val="FF3300"/>
                </a:solidFill>
              </a:rPr>
              <a:t>(two connections!)</a:t>
            </a:r>
            <a:r>
              <a:rPr lang="en-CA" sz="2400" b="1"/>
              <a:t> for the entire </a:t>
            </a:r>
            <a:r>
              <a:rPr lang="en-CA" sz="2400" b="1" u="sng">
                <a:solidFill>
                  <a:srgbClr val="660066"/>
                </a:solidFill>
              </a:rPr>
              <a:t>galvanic cell</a:t>
            </a:r>
            <a:r>
              <a:rPr lang="en-CA" sz="2400" b="1"/>
              <a:t> to work.</a:t>
            </a:r>
            <a:r>
              <a:rPr lang="en-CA" sz="2400"/>
              <a:t> 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381000" y="1371600"/>
            <a:ext cx="3429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3000"/>
              <a:t>The </a:t>
            </a:r>
            <a:r>
              <a:rPr lang="en-CA" sz="3000" b="1">
                <a:solidFill>
                  <a:srgbClr val="33CC33"/>
                </a:solidFill>
              </a:rPr>
              <a:t>half-reactions</a:t>
            </a:r>
            <a:r>
              <a:rPr lang="en-CA" sz="3000"/>
              <a:t> </a:t>
            </a:r>
          </a:p>
          <a:p>
            <a:pPr algn="ctr"/>
            <a:r>
              <a:rPr lang="en-CA" sz="3000"/>
              <a:t>to take place in separate containers </a:t>
            </a:r>
          </a:p>
          <a:p>
            <a:pPr algn="ctr"/>
            <a:r>
              <a:rPr lang="en-CA" sz="3000"/>
              <a:t>(called </a:t>
            </a:r>
            <a:r>
              <a:rPr lang="en-CA" sz="3000" b="1">
                <a:solidFill>
                  <a:srgbClr val="33CC33"/>
                </a:solidFill>
              </a:rPr>
              <a:t>half-cells</a:t>
            </a:r>
            <a:r>
              <a:rPr lang="en-CA" sz="3000"/>
              <a:t>).</a:t>
            </a:r>
            <a:endParaRPr lang="en-US" sz="3000"/>
          </a:p>
        </p:txBody>
      </p:sp>
      <p:pic>
        <p:nvPicPr>
          <p:cNvPr id="36869" name="Picture 11" descr="FG21_0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52400"/>
            <a:ext cx="48768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3D3AE06-1C1E-45AA-8809-5381EBFC9AD2}" type="slidenum">
              <a:rPr lang="en-US" smtClean="0">
                <a:latin typeface="Arial Black" pitchFamily="34" charset="0"/>
              </a:rPr>
              <a:pPr/>
              <a:t>14</a:t>
            </a:fld>
            <a:endParaRPr lang="en-US" smtClean="0">
              <a:latin typeface="Arial Black" pitchFamily="34" charset="0"/>
            </a:endParaRPr>
          </a:p>
        </p:txBody>
      </p:sp>
      <p:pic>
        <p:nvPicPr>
          <p:cNvPr id="37891" name="Picture 8" descr="FG21_0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28600"/>
            <a:ext cx="4495800" cy="4075113"/>
          </a:xfr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7200" y="1439863"/>
            <a:ext cx="33528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CA" sz="2400"/>
              <a:t>The </a:t>
            </a:r>
            <a:r>
              <a:rPr lang="en-CA" sz="2400" b="1">
                <a:solidFill>
                  <a:srgbClr val="33CC33"/>
                </a:solidFill>
              </a:rPr>
              <a:t>left half-cell</a:t>
            </a:r>
            <a:r>
              <a:rPr lang="en-CA" sz="2400"/>
              <a:t> has a solid </a:t>
            </a:r>
            <a:r>
              <a:rPr lang="en-CA" sz="2400" b="1">
                <a:solidFill>
                  <a:srgbClr val="FF3300"/>
                </a:solidFill>
              </a:rPr>
              <a:t>copper</a:t>
            </a:r>
            <a:r>
              <a:rPr lang="en-CA" sz="2400">
                <a:solidFill>
                  <a:srgbClr val="FF3300"/>
                </a:solidFill>
              </a:rPr>
              <a:t> </a:t>
            </a:r>
            <a:r>
              <a:rPr lang="en-CA" sz="2400" b="1" u="sng">
                <a:solidFill>
                  <a:srgbClr val="FF3300"/>
                </a:solidFill>
              </a:rPr>
              <a:t>electrode</a:t>
            </a:r>
            <a:r>
              <a:rPr lang="en-CA" sz="2400"/>
              <a:t> in a </a:t>
            </a:r>
            <a:r>
              <a:rPr lang="en-CA" sz="2400" b="1">
                <a:solidFill>
                  <a:srgbClr val="FF33CC"/>
                </a:solidFill>
              </a:rPr>
              <a:t>Cu</a:t>
            </a:r>
            <a:r>
              <a:rPr lang="en-CA" sz="2400" b="1" baseline="30000">
                <a:solidFill>
                  <a:srgbClr val="FF33CC"/>
                </a:solidFill>
              </a:rPr>
              <a:t>2+</a:t>
            </a:r>
            <a:r>
              <a:rPr lang="en-CA" sz="2400" b="1">
                <a:solidFill>
                  <a:srgbClr val="FF33CC"/>
                </a:solidFill>
              </a:rPr>
              <a:t> ion solution</a:t>
            </a:r>
            <a:r>
              <a:rPr lang="en-CA" sz="2400"/>
              <a:t>, while the </a:t>
            </a:r>
            <a:r>
              <a:rPr lang="en-CA" sz="2400" b="1">
                <a:solidFill>
                  <a:srgbClr val="33CC33"/>
                </a:solidFill>
              </a:rPr>
              <a:t>right half-cell </a:t>
            </a:r>
            <a:r>
              <a:rPr lang="en-CA" sz="2400"/>
              <a:t>has a solid</a:t>
            </a:r>
            <a:r>
              <a:rPr lang="en-CA" sz="2400" b="1">
                <a:solidFill>
                  <a:srgbClr val="FF3300"/>
                </a:solidFill>
              </a:rPr>
              <a:t> </a:t>
            </a:r>
            <a:r>
              <a:rPr lang="en-CA" sz="2400" b="1">
                <a:solidFill>
                  <a:srgbClr val="0033CC"/>
                </a:solidFill>
              </a:rPr>
              <a:t>silver </a:t>
            </a:r>
            <a:r>
              <a:rPr lang="en-CA" sz="2400" b="1" u="sng">
                <a:solidFill>
                  <a:srgbClr val="0033CC"/>
                </a:solidFill>
              </a:rPr>
              <a:t>electrode</a:t>
            </a:r>
            <a:r>
              <a:rPr lang="en-CA" sz="2400"/>
              <a:t> in a </a:t>
            </a:r>
            <a:r>
              <a:rPr lang="en-CA" sz="2400" b="1">
                <a:solidFill>
                  <a:srgbClr val="6699FF"/>
                </a:solidFill>
              </a:rPr>
              <a:t>Ag</a:t>
            </a:r>
            <a:r>
              <a:rPr lang="en-CA" sz="2400" b="1" baseline="30000">
                <a:solidFill>
                  <a:srgbClr val="6699FF"/>
                </a:solidFill>
              </a:rPr>
              <a:t>+</a:t>
            </a:r>
            <a:r>
              <a:rPr lang="en-CA" sz="2400" b="1">
                <a:solidFill>
                  <a:srgbClr val="6699FF"/>
                </a:solidFill>
              </a:rPr>
              <a:t> ion solution</a:t>
            </a:r>
            <a:r>
              <a:rPr lang="en-CA" sz="2400"/>
              <a:t>.</a:t>
            </a:r>
            <a:r>
              <a:rPr lang="en-CA" sz="2800"/>
              <a:t> 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33400" y="4267200"/>
            <a:ext cx="8153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00"/>
              <a:t>A</a:t>
            </a:r>
            <a:r>
              <a:rPr lang="en-US" sz="2600">
                <a:solidFill>
                  <a:srgbClr val="660066"/>
                </a:solidFill>
              </a:rPr>
              <a:t> </a:t>
            </a:r>
            <a:r>
              <a:rPr lang="en-US" sz="2600" b="1">
                <a:solidFill>
                  <a:srgbClr val="660066"/>
                </a:solidFill>
              </a:rPr>
              <a:t>wire</a:t>
            </a:r>
            <a:r>
              <a:rPr lang="en-US" sz="2600">
                <a:solidFill>
                  <a:srgbClr val="660066"/>
                </a:solidFill>
              </a:rPr>
              <a:t> </a:t>
            </a:r>
            <a:r>
              <a:rPr lang="en-US" sz="2600"/>
              <a:t>can connect the two solid electrodes for the </a:t>
            </a:r>
            <a:r>
              <a:rPr lang="en-US" sz="2600" b="1" u="sng">
                <a:solidFill>
                  <a:schemeClr val="hlink"/>
                </a:solidFill>
              </a:rPr>
              <a:t>electrons</a:t>
            </a:r>
            <a:r>
              <a:rPr lang="en-US" sz="2600"/>
              <a:t> to move through.  To connect the two solutions so that </a:t>
            </a:r>
            <a:r>
              <a:rPr lang="en-US" sz="2600" b="1" u="sng">
                <a:solidFill>
                  <a:srgbClr val="660066"/>
                </a:solidFill>
              </a:rPr>
              <a:t>ions</a:t>
            </a:r>
            <a:r>
              <a:rPr lang="en-US" sz="2600" b="1">
                <a:solidFill>
                  <a:srgbClr val="660066"/>
                </a:solidFill>
              </a:rPr>
              <a:t> can move</a:t>
            </a:r>
            <a:r>
              <a:rPr lang="en-US" sz="2600"/>
              <a:t> </a:t>
            </a:r>
            <a:r>
              <a:rPr lang="en-US" sz="2600" b="1" u="sng"/>
              <a:t>between</a:t>
            </a:r>
            <a:r>
              <a:rPr lang="en-US" sz="2600"/>
              <a:t> the </a:t>
            </a:r>
            <a:r>
              <a:rPr lang="en-US" sz="2600" b="1">
                <a:solidFill>
                  <a:srgbClr val="33CC33"/>
                </a:solidFill>
              </a:rPr>
              <a:t>half-cells</a:t>
            </a:r>
            <a:r>
              <a:rPr lang="en-US" sz="2600"/>
              <a:t> requires us to use a </a:t>
            </a:r>
            <a:r>
              <a:rPr lang="en-US" sz="2600" b="1">
                <a:solidFill>
                  <a:schemeClr val="bg2"/>
                </a:solidFill>
              </a:rPr>
              <a:t>salt bridge</a:t>
            </a:r>
            <a:r>
              <a:rPr lang="en-US" sz="2600"/>
              <a:t>, which is just another solution of 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7F833E7-91EB-4167-BF1E-6DD6D2209D75}" type="slidenum">
              <a:rPr lang="en-US" smtClean="0">
                <a:latin typeface="Arial Black" pitchFamily="34" charset="0"/>
              </a:rPr>
              <a:pPr/>
              <a:t>15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533400" y="1492250"/>
            <a:ext cx="3352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CA" sz="3000" b="1">
                <a:solidFill>
                  <a:srgbClr val="FF3300"/>
                </a:solidFill>
              </a:rPr>
              <a:t>Oxidation </a:t>
            </a:r>
            <a:r>
              <a:rPr lang="en-CA" sz="3000"/>
              <a:t>occurs at the </a:t>
            </a:r>
            <a:r>
              <a:rPr lang="en-CA" sz="3000">
                <a:solidFill>
                  <a:srgbClr val="FF3300"/>
                </a:solidFill>
              </a:rPr>
              <a:t>copper electrode</a:t>
            </a:r>
            <a:r>
              <a:rPr lang="en-CA" sz="3000"/>
              <a:t>, which we give the special name</a:t>
            </a:r>
          </a:p>
          <a:p>
            <a:pPr algn="ctr" eaLnBrk="1" hangingPunct="1"/>
            <a:r>
              <a:rPr lang="en-CA" sz="3000" b="1">
                <a:solidFill>
                  <a:srgbClr val="FF3300"/>
                </a:solidFill>
              </a:rPr>
              <a:t>ANODE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304800" y="556260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CA" sz="5000" b="1">
                <a:solidFill>
                  <a:srgbClr val="FF3300"/>
                </a:solidFill>
              </a:rPr>
              <a:t>Cu (s)</a:t>
            </a:r>
            <a:r>
              <a:rPr lang="en-CA" sz="5000" b="1"/>
              <a:t> </a:t>
            </a:r>
            <a:r>
              <a:rPr lang="en-CA" sz="5000" b="1">
                <a:sym typeface="Wingdings" pitchFamily="2" charset="2"/>
              </a:rPr>
              <a:t></a:t>
            </a:r>
            <a:r>
              <a:rPr lang="en-CA" sz="5000" b="1"/>
              <a:t> </a:t>
            </a:r>
            <a:r>
              <a:rPr lang="en-CA" sz="5000" b="1">
                <a:solidFill>
                  <a:srgbClr val="FF99CC"/>
                </a:solidFill>
              </a:rPr>
              <a:t>Cu</a:t>
            </a:r>
            <a:r>
              <a:rPr lang="en-CA" sz="5000" b="1" baseline="30000">
                <a:solidFill>
                  <a:srgbClr val="FF99CC"/>
                </a:solidFill>
              </a:rPr>
              <a:t>2+</a:t>
            </a:r>
            <a:r>
              <a:rPr lang="en-CA" sz="5000" b="1">
                <a:solidFill>
                  <a:srgbClr val="FF99CC"/>
                </a:solidFill>
              </a:rPr>
              <a:t> (aq)</a:t>
            </a:r>
            <a:r>
              <a:rPr lang="en-CA" sz="5000" b="1"/>
              <a:t> + </a:t>
            </a:r>
            <a:r>
              <a:rPr lang="en-CA" sz="5000" b="1">
                <a:solidFill>
                  <a:srgbClr val="33CC33"/>
                </a:solidFill>
              </a:rPr>
              <a:t>2 e</a:t>
            </a:r>
            <a:r>
              <a:rPr lang="en-CA" sz="5000" b="1" baseline="30000">
                <a:solidFill>
                  <a:srgbClr val="33CC33"/>
                </a:solidFill>
              </a:rPr>
              <a:t>-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533400" y="4343400"/>
            <a:ext cx="8001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00"/>
              <a:t>Since the </a:t>
            </a:r>
            <a:r>
              <a:rPr lang="en-US" sz="2600" b="1">
                <a:solidFill>
                  <a:srgbClr val="FF3300"/>
                </a:solidFill>
              </a:rPr>
              <a:t>anode</a:t>
            </a:r>
            <a:r>
              <a:rPr lang="en-US" sz="2600"/>
              <a:t> </a:t>
            </a:r>
            <a:r>
              <a:rPr lang="en-US" sz="2600" b="1"/>
              <a:t>collects the electrons</a:t>
            </a:r>
            <a:r>
              <a:rPr lang="en-US" sz="2600"/>
              <a:t> that </a:t>
            </a:r>
            <a:r>
              <a:rPr lang="en-US" sz="2600" b="1">
                <a:solidFill>
                  <a:srgbClr val="FF3300"/>
                </a:solidFill>
              </a:rPr>
              <a:t>are lost</a:t>
            </a:r>
            <a:r>
              <a:rPr lang="en-US" sz="2600"/>
              <a:t>, it has a </a:t>
            </a:r>
            <a:r>
              <a:rPr lang="en-US" sz="2600" b="1" u="sng">
                <a:solidFill>
                  <a:srgbClr val="FF3300"/>
                </a:solidFill>
              </a:rPr>
              <a:t>negative charge</a:t>
            </a:r>
            <a:r>
              <a:rPr lang="en-US" sz="2600"/>
              <a:t> and </a:t>
            </a:r>
            <a:r>
              <a:rPr lang="en-US" sz="2600" b="1">
                <a:solidFill>
                  <a:srgbClr val="FF99CC"/>
                </a:solidFill>
              </a:rPr>
              <a:t>positive copper ions</a:t>
            </a:r>
            <a:r>
              <a:rPr lang="en-US" sz="2600"/>
              <a:t> </a:t>
            </a:r>
            <a:r>
              <a:rPr lang="en-US" sz="2600" b="1" u="sng"/>
              <a:t>leave</a:t>
            </a:r>
            <a:r>
              <a:rPr lang="en-US" sz="2600" b="1"/>
              <a:t> the </a:t>
            </a:r>
            <a:r>
              <a:rPr lang="en-US" sz="2600" b="1">
                <a:solidFill>
                  <a:srgbClr val="FF3300"/>
                </a:solidFill>
              </a:rPr>
              <a:t>anode</a:t>
            </a:r>
            <a:r>
              <a:rPr lang="en-US" sz="2600"/>
              <a:t>!</a:t>
            </a:r>
          </a:p>
        </p:txBody>
      </p:sp>
      <p:pic>
        <p:nvPicPr>
          <p:cNvPr id="38918" name="Picture 7" descr="FG2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8750"/>
            <a:ext cx="45720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E40A59F-5E09-4598-90DE-23328851DDF1}" type="slidenum">
              <a:rPr lang="en-US" smtClean="0">
                <a:latin typeface="Arial Black" pitchFamily="34" charset="0"/>
              </a:rPr>
              <a:pPr/>
              <a:t>16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533400" y="1271588"/>
            <a:ext cx="3581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CA" sz="3000" b="1">
                <a:solidFill>
                  <a:srgbClr val="660066"/>
                </a:solidFill>
              </a:rPr>
              <a:t>Electrons </a:t>
            </a:r>
            <a:r>
              <a:rPr lang="en-CA" sz="3000" b="1" u="sng">
                <a:solidFill>
                  <a:srgbClr val="660066"/>
                </a:solidFill>
              </a:rPr>
              <a:t>move</a:t>
            </a:r>
            <a:r>
              <a:rPr lang="en-CA" sz="3000" b="1" u="sng">
                <a:solidFill>
                  <a:srgbClr val="FF3300"/>
                </a:solidFill>
              </a:rPr>
              <a:t> </a:t>
            </a:r>
            <a:r>
              <a:rPr lang="en-CA" sz="3000"/>
              <a:t>from the </a:t>
            </a:r>
          </a:p>
          <a:p>
            <a:pPr algn="ctr" eaLnBrk="1" hangingPunct="1"/>
            <a:r>
              <a:rPr lang="en-CA" sz="3000" b="1">
                <a:solidFill>
                  <a:srgbClr val="FF3300"/>
                </a:solidFill>
              </a:rPr>
              <a:t>ANODE</a:t>
            </a:r>
          </a:p>
          <a:p>
            <a:pPr algn="ctr" eaLnBrk="1" hangingPunct="1"/>
            <a:r>
              <a:rPr lang="en-CA" sz="3000" b="1"/>
              <a:t>to the </a:t>
            </a:r>
            <a:r>
              <a:rPr lang="en-CA" sz="3000" b="1">
                <a:solidFill>
                  <a:srgbClr val="0033CC"/>
                </a:solidFill>
              </a:rPr>
              <a:t>silver electrode</a:t>
            </a:r>
            <a:r>
              <a:rPr lang="en-CA" sz="3000" b="1"/>
              <a:t> through the wire</a:t>
            </a: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533400" y="4191000"/>
            <a:ext cx="8229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/>
              <a:t>We can </a:t>
            </a:r>
            <a:r>
              <a:rPr lang="en-US" sz="4600" b="1">
                <a:solidFill>
                  <a:srgbClr val="33CC33"/>
                </a:solidFill>
              </a:rPr>
              <a:t>get them to do </a:t>
            </a:r>
            <a:r>
              <a:rPr lang="en-US" sz="4600" b="1" u="sng">
                <a:solidFill>
                  <a:srgbClr val="33CC33"/>
                </a:solidFill>
              </a:rPr>
              <a:t>something useful</a:t>
            </a:r>
            <a:r>
              <a:rPr lang="en-US" sz="4600"/>
              <a:t>, like light a bulb!</a:t>
            </a:r>
          </a:p>
        </p:txBody>
      </p:sp>
      <p:pic>
        <p:nvPicPr>
          <p:cNvPr id="39941" name="Picture 8" descr="FG2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8450"/>
            <a:ext cx="44196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DB93F9-93CE-4E69-A4A8-20CD2B6D72A3}" type="slidenum">
              <a:rPr lang="en-US" smtClean="0">
                <a:latin typeface="Arial Black" pitchFamily="34" charset="0"/>
              </a:rPr>
              <a:pPr/>
              <a:t>17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57200" y="1330325"/>
            <a:ext cx="3581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CA" sz="3000" b="1">
                <a:solidFill>
                  <a:srgbClr val="0033CC"/>
                </a:solidFill>
              </a:rPr>
              <a:t>Reduction</a:t>
            </a:r>
            <a:r>
              <a:rPr lang="en-CA" sz="3000" b="1">
                <a:solidFill>
                  <a:srgbClr val="FF3300"/>
                </a:solidFill>
              </a:rPr>
              <a:t> </a:t>
            </a:r>
            <a:r>
              <a:rPr lang="en-CA" sz="3000"/>
              <a:t>occurs at the </a:t>
            </a:r>
            <a:r>
              <a:rPr lang="en-CA" sz="3000" b="1">
                <a:solidFill>
                  <a:srgbClr val="0033CC"/>
                </a:solidFill>
              </a:rPr>
              <a:t>silver electrode</a:t>
            </a:r>
            <a:r>
              <a:rPr lang="en-CA" sz="3000"/>
              <a:t>, which we give the special name</a:t>
            </a:r>
          </a:p>
          <a:p>
            <a:pPr algn="ctr" eaLnBrk="1" hangingPunct="1"/>
            <a:r>
              <a:rPr lang="en-CA" sz="3000" b="1">
                <a:solidFill>
                  <a:srgbClr val="0033CC"/>
                </a:solidFill>
              </a:rPr>
              <a:t>CATHODE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381000" y="556260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CA" sz="5000" b="1">
                <a:solidFill>
                  <a:srgbClr val="6699FF"/>
                </a:solidFill>
              </a:rPr>
              <a:t>Ag</a:t>
            </a:r>
            <a:r>
              <a:rPr lang="en-CA" sz="5000" b="1" baseline="30000">
                <a:solidFill>
                  <a:srgbClr val="6699FF"/>
                </a:solidFill>
              </a:rPr>
              <a:t>+</a:t>
            </a:r>
            <a:r>
              <a:rPr lang="en-CA" sz="5000" b="1">
                <a:solidFill>
                  <a:srgbClr val="6699FF"/>
                </a:solidFill>
              </a:rPr>
              <a:t> (aq)</a:t>
            </a:r>
            <a:r>
              <a:rPr lang="en-CA" sz="5000" b="1"/>
              <a:t> + </a:t>
            </a:r>
            <a:r>
              <a:rPr lang="en-CA" sz="5000" b="1">
                <a:solidFill>
                  <a:srgbClr val="33CC33"/>
                </a:solidFill>
              </a:rPr>
              <a:t>e</a:t>
            </a:r>
            <a:r>
              <a:rPr lang="en-CA" sz="5000" b="1" baseline="30000">
                <a:solidFill>
                  <a:srgbClr val="33CC33"/>
                </a:solidFill>
              </a:rPr>
              <a:t>-</a:t>
            </a:r>
            <a:r>
              <a:rPr lang="en-CA" sz="5000" b="1"/>
              <a:t> </a:t>
            </a:r>
            <a:r>
              <a:rPr lang="en-CA" sz="5000" b="1">
                <a:sym typeface="Wingdings" pitchFamily="2" charset="2"/>
              </a:rPr>
              <a:t></a:t>
            </a:r>
            <a:r>
              <a:rPr lang="en-CA" sz="5000" b="1"/>
              <a:t> </a:t>
            </a:r>
            <a:r>
              <a:rPr lang="en-CA" sz="5000" b="1">
                <a:solidFill>
                  <a:srgbClr val="0033CC"/>
                </a:solidFill>
              </a:rPr>
              <a:t>Ag (s)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533400" y="4343400"/>
            <a:ext cx="8001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00"/>
              <a:t>Since the </a:t>
            </a:r>
            <a:r>
              <a:rPr lang="en-US" sz="2600" b="1">
                <a:solidFill>
                  <a:srgbClr val="0033CC"/>
                </a:solidFill>
              </a:rPr>
              <a:t>cathode</a:t>
            </a:r>
            <a:r>
              <a:rPr lang="en-US" sz="2600"/>
              <a:t> </a:t>
            </a:r>
            <a:r>
              <a:rPr lang="en-US" sz="2600" b="1" u="sng"/>
              <a:t>collects</a:t>
            </a:r>
            <a:r>
              <a:rPr lang="en-US" sz="2600" b="1"/>
              <a:t> the </a:t>
            </a:r>
            <a:r>
              <a:rPr lang="en-US" sz="2600" b="1">
                <a:solidFill>
                  <a:srgbClr val="6699FF"/>
                </a:solidFill>
              </a:rPr>
              <a:t>positive silver ions</a:t>
            </a:r>
            <a:r>
              <a:rPr lang="en-US" sz="2600"/>
              <a:t> so they can </a:t>
            </a:r>
            <a:r>
              <a:rPr lang="en-US" sz="2600" b="1" u="sng"/>
              <a:t>gain the electrons</a:t>
            </a:r>
            <a:r>
              <a:rPr lang="en-US" sz="2600"/>
              <a:t>, the </a:t>
            </a:r>
            <a:r>
              <a:rPr lang="en-US" sz="2600" b="1">
                <a:solidFill>
                  <a:srgbClr val="0033CC"/>
                </a:solidFill>
              </a:rPr>
              <a:t>cathode</a:t>
            </a:r>
            <a:r>
              <a:rPr lang="en-US" sz="2600"/>
              <a:t> has a </a:t>
            </a:r>
            <a:r>
              <a:rPr lang="en-US" sz="2600" b="1" u="sng">
                <a:solidFill>
                  <a:srgbClr val="0033CC"/>
                </a:solidFill>
              </a:rPr>
              <a:t>positive charge</a:t>
            </a:r>
            <a:r>
              <a:rPr lang="en-US" sz="2600"/>
              <a:t>!</a:t>
            </a:r>
          </a:p>
        </p:txBody>
      </p:sp>
      <p:pic>
        <p:nvPicPr>
          <p:cNvPr id="40966" name="Picture 8" descr="FG2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8450"/>
            <a:ext cx="44196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694982C-D61C-4EE9-A4C7-F33A8451FA05}" type="slidenum">
              <a:rPr lang="en-US" smtClean="0">
                <a:latin typeface="Arial Black" pitchFamily="34" charset="0"/>
              </a:rPr>
              <a:pPr/>
              <a:t>18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3400" y="1630363"/>
            <a:ext cx="3581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CA" sz="3000"/>
              <a:t>Positive ions leave the </a:t>
            </a:r>
            <a:r>
              <a:rPr lang="en-CA" sz="3000" b="1">
                <a:solidFill>
                  <a:srgbClr val="FF3300"/>
                </a:solidFill>
              </a:rPr>
              <a:t>anode</a:t>
            </a:r>
            <a:r>
              <a:rPr lang="en-CA" sz="3000" b="1"/>
              <a:t> </a:t>
            </a:r>
            <a:r>
              <a:rPr lang="en-CA" sz="3000"/>
              <a:t>while the </a:t>
            </a:r>
            <a:r>
              <a:rPr lang="en-CA" sz="3000" b="1">
                <a:solidFill>
                  <a:srgbClr val="0033CC"/>
                </a:solidFill>
              </a:rPr>
              <a:t>cathode</a:t>
            </a:r>
            <a:r>
              <a:rPr lang="en-CA" sz="3000"/>
              <a:t> collects positive ions.</a:t>
            </a:r>
          </a:p>
          <a:p>
            <a:pPr algn="ctr" eaLnBrk="1" hangingPunct="1"/>
            <a:r>
              <a:rPr lang="en-CA" sz="3000"/>
              <a:t>Alternatively, negative ions  collect at the </a:t>
            </a:r>
            <a:r>
              <a:rPr lang="en-CA" sz="3000" b="1">
                <a:solidFill>
                  <a:srgbClr val="FF3300"/>
                </a:solidFill>
              </a:rPr>
              <a:t>anode</a:t>
            </a:r>
            <a:r>
              <a:rPr lang="en-CA" sz="3000"/>
              <a:t> and move away from the </a:t>
            </a:r>
            <a:r>
              <a:rPr lang="en-CA" sz="3000" b="1">
                <a:solidFill>
                  <a:srgbClr val="0033CC"/>
                </a:solidFill>
              </a:rPr>
              <a:t>cathode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4191000" y="4419600"/>
            <a:ext cx="4343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00" b="1"/>
              <a:t>The </a:t>
            </a:r>
            <a:r>
              <a:rPr lang="en-US" sz="2600" b="1" u="sng">
                <a:solidFill>
                  <a:srgbClr val="660066"/>
                </a:solidFill>
              </a:rPr>
              <a:t>ions</a:t>
            </a:r>
            <a:r>
              <a:rPr lang="en-US" sz="2600" b="1"/>
              <a:t> are free to move through the</a:t>
            </a:r>
            <a:r>
              <a:rPr lang="en-US" sz="2600" b="1">
                <a:solidFill>
                  <a:schemeClr val="tx2"/>
                </a:solidFill>
              </a:rPr>
              <a:t> </a:t>
            </a:r>
            <a:r>
              <a:rPr lang="en-US" sz="2600" b="1">
                <a:solidFill>
                  <a:schemeClr val="bg2"/>
                </a:solidFill>
              </a:rPr>
              <a:t>salt bridge</a:t>
            </a:r>
            <a:r>
              <a:rPr lang="en-US" sz="2600" b="1">
                <a:solidFill>
                  <a:schemeClr val="tx2"/>
                </a:solidFill>
              </a:rPr>
              <a:t> </a:t>
            </a:r>
            <a:r>
              <a:rPr lang="en-US" sz="2600" b="1"/>
              <a:t>and are </a:t>
            </a:r>
            <a:r>
              <a:rPr lang="en-US" sz="2600" b="1" u="sng">
                <a:solidFill>
                  <a:srgbClr val="660066"/>
                </a:solidFill>
              </a:rPr>
              <a:t>REQUIRED</a:t>
            </a:r>
            <a:r>
              <a:rPr lang="en-US" sz="2600" b="1">
                <a:solidFill>
                  <a:srgbClr val="660066"/>
                </a:solidFill>
              </a:rPr>
              <a:t> </a:t>
            </a:r>
            <a:r>
              <a:rPr lang="en-US" sz="2600" b="1"/>
              <a:t>to complete the circuit!</a:t>
            </a:r>
          </a:p>
        </p:txBody>
      </p:sp>
      <p:pic>
        <p:nvPicPr>
          <p:cNvPr id="41989" name="Picture 6" descr="FG2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6863"/>
            <a:ext cx="44196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1411B44-79EF-423B-A39C-7373807A2BE9}" type="slidenum">
              <a:rPr lang="en-US" smtClean="0">
                <a:latin typeface="Arial Black" pitchFamily="34" charset="0"/>
              </a:rPr>
              <a:pPr/>
              <a:t>19</a:t>
            </a:fld>
            <a:endParaRPr lang="en-US" smtClean="0">
              <a:latin typeface="Arial Black" pitchFamily="34" charset="0"/>
            </a:endParaRPr>
          </a:p>
        </p:txBody>
      </p:sp>
      <p:pic>
        <p:nvPicPr>
          <p:cNvPr id="43011" name="Picture 5" descr="FG2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4958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04800" y="1674813"/>
            <a:ext cx="41910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CA" sz="3000"/>
              <a:t>Overall, </a:t>
            </a:r>
            <a:r>
              <a:rPr lang="en-CA" sz="3000">
                <a:solidFill>
                  <a:srgbClr val="33CC33"/>
                </a:solidFill>
              </a:rPr>
              <a:t>negative charges (electrons and negative ions)</a:t>
            </a:r>
            <a:r>
              <a:rPr lang="en-CA" sz="3000"/>
              <a:t> </a:t>
            </a:r>
            <a:r>
              <a:rPr lang="en-CA" sz="3000">
                <a:solidFill>
                  <a:srgbClr val="660066"/>
                </a:solidFill>
              </a:rPr>
              <a:t>are moving </a:t>
            </a:r>
            <a:r>
              <a:rPr lang="en-CA" sz="3000" u="sng">
                <a:solidFill>
                  <a:srgbClr val="660066"/>
                </a:solidFill>
              </a:rPr>
              <a:t>clockwise</a:t>
            </a:r>
            <a:endParaRPr lang="en-CA" sz="3000">
              <a:solidFill>
                <a:srgbClr val="660066"/>
              </a:solidFill>
            </a:endParaRPr>
          </a:p>
          <a:p>
            <a:pPr algn="ctr" eaLnBrk="1" hangingPunct="1"/>
            <a:r>
              <a:rPr lang="en-CA" sz="3000"/>
              <a:t>Overall, </a:t>
            </a:r>
            <a:r>
              <a:rPr lang="en-CA" sz="3000">
                <a:solidFill>
                  <a:schemeClr val="bg2"/>
                </a:solidFill>
              </a:rPr>
              <a:t>positive charges (positive ions and electron “holes”)</a:t>
            </a:r>
            <a:r>
              <a:rPr lang="en-CA" sz="3000"/>
              <a:t> are </a:t>
            </a:r>
            <a:r>
              <a:rPr lang="en-CA" sz="3000" u="sng">
                <a:solidFill>
                  <a:srgbClr val="660066"/>
                </a:solidFill>
              </a:rPr>
              <a:t>moving counterclockwise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892D66C-1036-48D0-BC5C-F7021FE92243}" type="slidenum">
              <a:rPr lang="en-US" smtClean="0">
                <a:latin typeface="Arial Black" pitchFamily="34" charset="0"/>
              </a:rPr>
              <a:pPr/>
              <a:t>2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Galvanic cells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572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4000" b="1" smtClean="0">
                <a:solidFill>
                  <a:srgbClr val="F72603"/>
                </a:solidFill>
              </a:rPr>
              <a:t>Electrochemical cells fall into one of two basic types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800" b="1" smtClean="0">
              <a:solidFill>
                <a:srgbClr val="F7260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4000" b="1" smtClean="0">
                <a:solidFill>
                  <a:srgbClr val="0000FF"/>
                </a:solidFill>
              </a:rPr>
              <a:t>Galvanic cells</a:t>
            </a:r>
            <a:r>
              <a:rPr lang="en-CA" sz="4000" b="1" smtClean="0"/>
              <a:t> </a:t>
            </a:r>
            <a:r>
              <a:rPr lang="en-CA" sz="4000" smtClean="0"/>
              <a:t>convert chemical energy into electrical energy (batteries)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8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4000" b="1" smtClean="0">
                <a:solidFill>
                  <a:srgbClr val="0000FF"/>
                </a:solidFill>
              </a:rPr>
              <a:t>Electrolytic cells</a:t>
            </a:r>
            <a:r>
              <a:rPr lang="en-CA" sz="4000" smtClean="0"/>
              <a:t> convert electrical energy into chemical energy.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3644C7-67F9-4642-B631-06F0196F1BFB}" type="slidenum">
              <a:rPr lang="en-US" smtClean="0">
                <a:latin typeface="Arial Black" pitchFamily="34" charset="0"/>
              </a:rPr>
              <a:pPr/>
              <a:t>20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1377950"/>
            <a:ext cx="35814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CA" sz="2200"/>
              <a:t>The </a:t>
            </a:r>
            <a:r>
              <a:rPr lang="en-CA" sz="2200" b="1">
                <a:solidFill>
                  <a:srgbClr val="33CC33"/>
                </a:solidFill>
              </a:rPr>
              <a:t>overall reaction is </a:t>
            </a:r>
            <a:r>
              <a:rPr lang="en-CA" sz="2200" b="1" u="sng">
                <a:solidFill>
                  <a:srgbClr val="33CC33"/>
                </a:solidFill>
              </a:rPr>
              <a:t>exactly the same</a:t>
            </a:r>
            <a:r>
              <a:rPr lang="en-CA" sz="2200"/>
              <a:t> as when we place </a:t>
            </a:r>
            <a:r>
              <a:rPr lang="en-CA" sz="2200" b="1">
                <a:solidFill>
                  <a:srgbClr val="FF3300"/>
                </a:solidFill>
              </a:rPr>
              <a:t>solid copper</a:t>
            </a:r>
            <a:r>
              <a:rPr lang="en-CA" sz="2200"/>
              <a:t> in a </a:t>
            </a:r>
            <a:r>
              <a:rPr lang="en-CA" sz="2200" b="1">
                <a:solidFill>
                  <a:srgbClr val="6699FF"/>
                </a:solidFill>
              </a:rPr>
              <a:t>Ag</a:t>
            </a:r>
            <a:r>
              <a:rPr lang="en-CA" sz="2200" b="1" baseline="30000">
                <a:solidFill>
                  <a:srgbClr val="6699FF"/>
                </a:solidFill>
              </a:rPr>
              <a:t>+</a:t>
            </a:r>
            <a:r>
              <a:rPr lang="en-CA" sz="2200" b="1">
                <a:solidFill>
                  <a:srgbClr val="6699FF"/>
                </a:solidFill>
              </a:rPr>
              <a:t> solution</a:t>
            </a:r>
            <a:r>
              <a:rPr lang="en-CA" sz="2200"/>
              <a:t>, but since we have separated the </a:t>
            </a:r>
            <a:r>
              <a:rPr lang="en-CA" sz="2200" b="1">
                <a:solidFill>
                  <a:srgbClr val="33CC33"/>
                </a:solidFill>
              </a:rPr>
              <a:t>half-cells</a:t>
            </a:r>
            <a:r>
              <a:rPr lang="en-CA" sz="2200"/>
              <a:t>, we can </a:t>
            </a:r>
            <a:r>
              <a:rPr lang="en-CA" sz="2200" b="1">
                <a:solidFill>
                  <a:srgbClr val="660066"/>
                </a:solidFill>
              </a:rPr>
              <a:t>look at the separate half-reactions as they occur</a:t>
            </a:r>
            <a:r>
              <a:rPr lang="en-CA" sz="2200">
                <a:solidFill>
                  <a:srgbClr val="660066"/>
                </a:solidFill>
              </a:rPr>
              <a:t>.</a:t>
            </a:r>
            <a:r>
              <a:rPr lang="en-CA" sz="2400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1000" y="4191000"/>
            <a:ext cx="83058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CA" sz="2600" b="1">
                <a:solidFill>
                  <a:srgbClr val="FF3300"/>
                </a:solidFill>
              </a:rPr>
              <a:t>Cu (s)</a:t>
            </a:r>
            <a:r>
              <a:rPr lang="en-CA" sz="2600" b="1"/>
              <a:t> </a:t>
            </a:r>
            <a:r>
              <a:rPr lang="en-CA" sz="2600" b="1">
                <a:sym typeface="Wingdings" pitchFamily="2" charset="2"/>
              </a:rPr>
              <a:t></a:t>
            </a:r>
            <a:r>
              <a:rPr lang="en-CA" sz="2600" b="1"/>
              <a:t> </a:t>
            </a:r>
            <a:r>
              <a:rPr lang="en-CA" sz="2600" b="1">
                <a:solidFill>
                  <a:srgbClr val="FF99CC"/>
                </a:solidFill>
              </a:rPr>
              <a:t>Cu</a:t>
            </a:r>
            <a:r>
              <a:rPr lang="en-CA" sz="2600" b="1" baseline="30000">
                <a:solidFill>
                  <a:srgbClr val="FF99CC"/>
                </a:solidFill>
              </a:rPr>
              <a:t>2+</a:t>
            </a:r>
            <a:r>
              <a:rPr lang="en-CA" sz="2600" b="1">
                <a:solidFill>
                  <a:srgbClr val="FF99CC"/>
                </a:solidFill>
              </a:rPr>
              <a:t> (aq)</a:t>
            </a:r>
            <a:r>
              <a:rPr lang="en-CA" sz="2600" b="1"/>
              <a:t> + </a:t>
            </a:r>
            <a:r>
              <a:rPr lang="en-CA" sz="2600" b="1">
                <a:solidFill>
                  <a:srgbClr val="33CC33"/>
                </a:solidFill>
              </a:rPr>
              <a:t>2 e</a:t>
            </a:r>
            <a:r>
              <a:rPr lang="en-CA" sz="2600" b="1" baseline="30000">
                <a:solidFill>
                  <a:srgbClr val="33CC33"/>
                </a:solidFill>
              </a:rPr>
              <a:t>-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CA" sz="2600" b="1" u="sng">
                <a:solidFill>
                  <a:srgbClr val="33CC33"/>
                </a:solidFill>
              </a:rPr>
              <a:t>2 x</a:t>
            </a:r>
            <a:r>
              <a:rPr lang="en-CA" sz="2600" b="1" u="sng">
                <a:solidFill>
                  <a:srgbClr val="6699FF"/>
                </a:solidFill>
              </a:rPr>
              <a:t> [Ag</a:t>
            </a:r>
            <a:r>
              <a:rPr lang="en-CA" sz="2600" b="1" u="sng" baseline="30000">
                <a:solidFill>
                  <a:srgbClr val="6699FF"/>
                </a:solidFill>
              </a:rPr>
              <a:t>+</a:t>
            </a:r>
            <a:r>
              <a:rPr lang="en-CA" sz="2600" b="1" u="sng">
                <a:solidFill>
                  <a:srgbClr val="6699FF"/>
                </a:solidFill>
              </a:rPr>
              <a:t> (aq)</a:t>
            </a:r>
            <a:r>
              <a:rPr lang="en-CA" sz="2600" b="1" u="sng"/>
              <a:t> + </a:t>
            </a:r>
            <a:r>
              <a:rPr lang="en-CA" sz="2600" b="1" u="sng">
                <a:solidFill>
                  <a:srgbClr val="33CC33"/>
                </a:solidFill>
              </a:rPr>
              <a:t>1 e</a:t>
            </a:r>
            <a:r>
              <a:rPr lang="en-CA" sz="2600" b="1" u="sng" baseline="30000">
                <a:solidFill>
                  <a:srgbClr val="33CC33"/>
                </a:solidFill>
              </a:rPr>
              <a:t>-</a:t>
            </a:r>
            <a:r>
              <a:rPr lang="en-CA" sz="2600" b="1" u="sng"/>
              <a:t> </a:t>
            </a:r>
            <a:r>
              <a:rPr lang="en-CA" sz="2600" b="1" u="sng">
                <a:sym typeface="Wingdings" pitchFamily="2" charset="2"/>
              </a:rPr>
              <a:t></a:t>
            </a:r>
            <a:r>
              <a:rPr lang="en-CA" sz="2600" b="1" u="sng"/>
              <a:t> </a:t>
            </a:r>
            <a:r>
              <a:rPr lang="en-CA" sz="2600" b="1" u="sng">
                <a:solidFill>
                  <a:srgbClr val="0033CC"/>
                </a:solidFill>
              </a:rPr>
              <a:t>Ag (s)]</a:t>
            </a:r>
            <a:endParaRPr lang="en-CA" sz="260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CA" sz="2500" b="1">
                <a:solidFill>
                  <a:srgbClr val="FF3300"/>
                </a:solidFill>
              </a:rPr>
              <a:t>Cu (s)</a:t>
            </a:r>
            <a:r>
              <a:rPr lang="en-CA" sz="2500" b="1"/>
              <a:t> + </a:t>
            </a:r>
            <a:r>
              <a:rPr lang="en-CA" sz="2500" b="1">
                <a:solidFill>
                  <a:srgbClr val="6699FF"/>
                </a:solidFill>
              </a:rPr>
              <a:t>2 Ag</a:t>
            </a:r>
            <a:r>
              <a:rPr lang="en-CA" sz="2500" b="1" baseline="30000">
                <a:solidFill>
                  <a:srgbClr val="6699FF"/>
                </a:solidFill>
              </a:rPr>
              <a:t>+</a:t>
            </a:r>
            <a:r>
              <a:rPr lang="en-CA" sz="2500" b="1">
                <a:solidFill>
                  <a:srgbClr val="6699FF"/>
                </a:solidFill>
              </a:rPr>
              <a:t> (aq)</a:t>
            </a:r>
            <a:r>
              <a:rPr lang="en-CA" sz="2500" b="1"/>
              <a:t> + </a:t>
            </a:r>
            <a:r>
              <a:rPr lang="en-CA" sz="2500" b="1">
                <a:solidFill>
                  <a:srgbClr val="33CC33"/>
                </a:solidFill>
              </a:rPr>
              <a:t>2 e</a:t>
            </a:r>
            <a:r>
              <a:rPr lang="en-CA" sz="2500" b="1" baseline="30000">
                <a:solidFill>
                  <a:srgbClr val="33CC33"/>
                </a:solidFill>
              </a:rPr>
              <a:t>-</a:t>
            </a:r>
            <a:r>
              <a:rPr lang="en-CA" sz="2500" b="1"/>
              <a:t> </a:t>
            </a:r>
            <a:r>
              <a:rPr lang="en-CA" sz="2500" b="1">
                <a:sym typeface="Wingdings" pitchFamily="2" charset="2"/>
              </a:rPr>
              <a:t></a:t>
            </a:r>
            <a:r>
              <a:rPr lang="en-CA" sz="2500" b="1"/>
              <a:t> </a:t>
            </a:r>
            <a:r>
              <a:rPr lang="en-CA" sz="2500" b="1">
                <a:solidFill>
                  <a:srgbClr val="FF99CC"/>
                </a:solidFill>
              </a:rPr>
              <a:t>Cu</a:t>
            </a:r>
            <a:r>
              <a:rPr lang="en-CA" sz="2500" b="1" baseline="30000">
                <a:solidFill>
                  <a:srgbClr val="FF99CC"/>
                </a:solidFill>
              </a:rPr>
              <a:t>2+</a:t>
            </a:r>
            <a:r>
              <a:rPr lang="en-CA" sz="2500" b="1">
                <a:solidFill>
                  <a:srgbClr val="FF99CC"/>
                </a:solidFill>
              </a:rPr>
              <a:t> (aq)</a:t>
            </a:r>
            <a:r>
              <a:rPr lang="en-CA" sz="2500" b="1"/>
              <a:t> + </a:t>
            </a:r>
            <a:r>
              <a:rPr lang="en-CA" sz="2500" b="1">
                <a:solidFill>
                  <a:srgbClr val="33CC33"/>
                </a:solidFill>
              </a:rPr>
              <a:t>2 e</a:t>
            </a:r>
            <a:r>
              <a:rPr lang="en-CA" sz="2500" b="1" baseline="30000">
                <a:solidFill>
                  <a:srgbClr val="33CC33"/>
                </a:solidFill>
              </a:rPr>
              <a:t>-</a:t>
            </a:r>
            <a:r>
              <a:rPr lang="en-CA" sz="2500" b="1"/>
              <a:t> + </a:t>
            </a:r>
            <a:r>
              <a:rPr lang="en-CA" sz="2500" b="1">
                <a:solidFill>
                  <a:srgbClr val="0000FF"/>
                </a:solidFill>
              </a:rPr>
              <a:t>2 </a:t>
            </a:r>
            <a:r>
              <a:rPr lang="en-CA" sz="2500" b="1">
                <a:solidFill>
                  <a:srgbClr val="0033CC"/>
                </a:solidFill>
              </a:rPr>
              <a:t>Ag (s)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CA" sz="2600" b="1">
                <a:solidFill>
                  <a:srgbClr val="FF3300"/>
                </a:solidFill>
              </a:rPr>
              <a:t>Cu (s)</a:t>
            </a:r>
            <a:r>
              <a:rPr lang="en-CA" sz="2600" b="1"/>
              <a:t> + </a:t>
            </a:r>
            <a:r>
              <a:rPr lang="en-CA" sz="2600" b="1">
                <a:solidFill>
                  <a:srgbClr val="6699FF"/>
                </a:solidFill>
              </a:rPr>
              <a:t>2 Ag</a:t>
            </a:r>
            <a:r>
              <a:rPr lang="en-CA" sz="2600" b="1" baseline="30000">
                <a:solidFill>
                  <a:srgbClr val="6699FF"/>
                </a:solidFill>
              </a:rPr>
              <a:t>+</a:t>
            </a:r>
            <a:r>
              <a:rPr lang="en-CA" sz="2600" b="1">
                <a:solidFill>
                  <a:srgbClr val="6699FF"/>
                </a:solidFill>
              </a:rPr>
              <a:t> (aq)</a:t>
            </a:r>
            <a:r>
              <a:rPr lang="en-CA" sz="2600" b="1"/>
              <a:t> </a:t>
            </a:r>
            <a:r>
              <a:rPr lang="en-CA" sz="2600" b="1">
                <a:sym typeface="Wingdings" pitchFamily="2" charset="2"/>
              </a:rPr>
              <a:t></a:t>
            </a:r>
            <a:r>
              <a:rPr lang="en-CA" sz="2600" b="1"/>
              <a:t> </a:t>
            </a:r>
            <a:r>
              <a:rPr lang="en-CA" sz="2600" b="1">
                <a:solidFill>
                  <a:srgbClr val="FF99CC"/>
                </a:solidFill>
              </a:rPr>
              <a:t>Cu</a:t>
            </a:r>
            <a:r>
              <a:rPr lang="en-CA" sz="2600" b="1" baseline="30000">
                <a:solidFill>
                  <a:srgbClr val="FF99CC"/>
                </a:solidFill>
              </a:rPr>
              <a:t>2+</a:t>
            </a:r>
            <a:r>
              <a:rPr lang="en-CA" sz="2600" b="1">
                <a:solidFill>
                  <a:srgbClr val="FF99CC"/>
                </a:solidFill>
              </a:rPr>
              <a:t> (aq)</a:t>
            </a:r>
            <a:r>
              <a:rPr lang="en-CA" sz="2600" b="1"/>
              <a:t> + </a:t>
            </a:r>
            <a:r>
              <a:rPr lang="en-CA" sz="2600" b="1">
                <a:solidFill>
                  <a:srgbClr val="0000FF"/>
                </a:solidFill>
              </a:rPr>
              <a:t>2 </a:t>
            </a:r>
            <a:r>
              <a:rPr lang="en-CA" sz="2600" b="1">
                <a:solidFill>
                  <a:srgbClr val="0033CC"/>
                </a:solidFill>
              </a:rPr>
              <a:t>Ag (s)</a:t>
            </a:r>
            <a:endParaRPr lang="en-US" sz="2600" b="1">
              <a:solidFill>
                <a:srgbClr val="0033CC"/>
              </a:solidFill>
            </a:endParaRPr>
          </a:p>
        </p:txBody>
      </p:sp>
      <p:pic>
        <p:nvPicPr>
          <p:cNvPr id="44037" name="Picture 5" descr="FG2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1148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0" y="3733800"/>
            <a:ext cx="6629400" cy="1828800"/>
            <a:chOff x="1296" y="2400"/>
            <a:chExt cx="4320" cy="1104"/>
          </a:xfrm>
        </p:grpSpPr>
        <p:sp>
          <p:nvSpPr>
            <p:cNvPr id="44039" name="AutoShape 7"/>
            <p:cNvSpPr>
              <a:spLocks noChangeArrowheads="1"/>
            </p:cNvSpPr>
            <p:nvPr/>
          </p:nvSpPr>
          <p:spPr bwMode="auto">
            <a:xfrm>
              <a:off x="1296" y="2400"/>
              <a:ext cx="4320" cy="1104"/>
            </a:xfrm>
            <a:prstGeom prst="rightArrow">
              <a:avLst>
                <a:gd name="adj1" fmla="val 50000"/>
                <a:gd name="adj2" fmla="val 97826"/>
              </a:avLst>
            </a:prstGeom>
            <a:solidFill>
              <a:schemeClr val="accent1">
                <a:alpha val="2588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4416" y="2688"/>
              <a:ext cx="912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/>
                <a:t>Note # of e</a:t>
              </a:r>
              <a:r>
                <a:rPr lang="en-US" b="1" baseline="30000"/>
                <a:t>- </a:t>
              </a:r>
              <a:r>
                <a:rPr lang="en-US" b="1"/>
                <a:t>must balance!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276193A-4345-4799-A540-E87D838552D4}" type="slidenum">
              <a:rPr lang="en-US" smtClean="0">
                <a:latin typeface="Arial Black" pitchFamily="34" charset="0"/>
              </a:rPr>
              <a:pPr/>
              <a:t>21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smtClean="0"/>
              <a:t>Shorthand notation for galvanic cells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2800" smtClean="0"/>
              <a:t>Drawing a diagram for a galvanic cell or describing it as we did in the previous problem is too time-consuming to do on a regular basis.</a:t>
            </a:r>
            <a:r>
              <a:rPr lang="en-CA" sz="2400" smtClean="0"/>
              <a:t>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80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4000" b="1" smtClean="0">
                <a:solidFill>
                  <a:srgbClr val="660066"/>
                </a:solidFill>
              </a:rPr>
              <a:t>We can use a shorthand notation!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900" b="1" smtClean="0">
              <a:solidFill>
                <a:srgbClr val="660066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b="1" smtClean="0">
                <a:solidFill>
                  <a:srgbClr val="FF3300"/>
                </a:solidFill>
              </a:rPr>
              <a:t>Cu (s)</a:t>
            </a:r>
            <a:r>
              <a:rPr lang="en-CA" b="1" smtClean="0"/>
              <a:t> + </a:t>
            </a:r>
            <a:r>
              <a:rPr lang="en-CA" b="1" smtClean="0">
                <a:solidFill>
                  <a:srgbClr val="6699FF"/>
                </a:solidFill>
              </a:rPr>
              <a:t>2 Ag</a:t>
            </a:r>
            <a:r>
              <a:rPr lang="en-CA" b="1" baseline="30000" smtClean="0">
                <a:solidFill>
                  <a:srgbClr val="6699FF"/>
                </a:solidFill>
              </a:rPr>
              <a:t>+</a:t>
            </a:r>
            <a:r>
              <a:rPr lang="en-CA" b="1" smtClean="0">
                <a:solidFill>
                  <a:srgbClr val="6699FF"/>
                </a:solidFill>
              </a:rPr>
              <a:t> (aq)</a:t>
            </a:r>
            <a:r>
              <a:rPr lang="en-CA" b="1" smtClean="0"/>
              <a:t> </a:t>
            </a:r>
            <a:r>
              <a:rPr lang="en-CA" b="1" smtClean="0">
                <a:sym typeface="Wingdings" pitchFamily="2" charset="2"/>
              </a:rPr>
              <a:t></a:t>
            </a:r>
            <a:r>
              <a:rPr lang="en-CA" b="1" smtClean="0"/>
              <a:t> </a:t>
            </a:r>
            <a:r>
              <a:rPr lang="en-CA" b="1" smtClean="0">
                <a:solidFill>
                  <a:srgbClr val="FF99CC"/>
                </a:solidFill>
              </a:rPr>
              <a:t>Cu</a:t>
            </a:r>
            <a:r>
              <a:rPr lang="en-CA" b="1" baseline="30000" smtClean="0">
                <a:solidFill>
                  <a:srgbClr val="FF99CC"/>
                </a:solidFill>
              </a:rPr>
              <a:t>2+</a:t>
            </a:r>
            <a:r>
              <a:rPr lang="en-CA" b="1" smtClean="0">
                <a:solidFill>
                  <a:srgbClr val="FF99CC"/>
                </a:solidFill>
              </a:rPr>
              <a:t> (aq)</a:t>
            </a:r>
            <a:r>
              <a:rPr lang="en-CA" b="1" smtClean="0"/>
              <a:t> + </a:t>
            </a:r>
            <a:r>
              <a:rPr lang="en-CA" b="1" smtClean="0">
                <a:solidFill>
                  <a:srgbClr val="0033CC"/>
                </a:solidFill>
              </a:rPr>
              <a:t>2</a:t>
            </a:r>
            <a:r>
              <a:rPr lang="en-CA" b="1" smtClean="0"/>
              <a:t> </a:t>
            </a:r>
            <a:r>
              <a:rPr lang="en-CA" b="1" smtClean="0">
                <a:solidFill>
                  <a:srgbClr val="0033CC"/>
                </a:solidFill>
              </a:rPr>
              <a:t>Ag (s)</a:t>
            </a:r>
            <a:endParaRPr lang="en-CA" sz="240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240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3600" b="1" smtClean="0">
                <a:solidFill>
                  <a:srgbClr val="FF3300"/>
                </a:solidFill>
              </a:rPr>
              <a:t>Cu (s)</a:t>
            </a:r>
            <a:r>
              <a:rPr lang="en-CA" sz="3600" b="1" smtClean="0"/>
              <a:t> | </a:t>
            </a:r>
            <a:r>
              <a:rPr lang="en-CA" sz="3600" b="1" smtClean="0">
                <a:solidFill>
                  <a:srgbClr val="FF99CC"/>
                </a:solidFill>
              </a:rPr>
              <a:t>Cu</a:t>
            </a:r>
            <a:r>
              <a:rPr lang="en-CA" sz="3600" b="1" baseline="30000" smtClean="0">
                <a:solidFill>
                  <a:srgbClr val="FF99CC"/>
                </a:solidFill>
              </a:rPr>
              <a:t>2+</a:t>
            </a:r>
            <a:r>
              <a:rPr lang="en-CA" sz="3600" b="1" smtClean="0">
                <a:solidFill>
                  <a:srgbClr val="FF99CC"/>
                </a:solidFill>
              </a:rPr>
              <a:t> (aq)</a:t>
            </a:r>
            <a:r>
              <a:rPr lang="en-CA" sz="3600" b="1" smtClean="0"/>
              <a:t> || </a:t>
            </a:r>
            <a:r>
              <a:rPr lang="en-CA" sz="3600" b="1" smtClean="0">
                <a:solidFill>
                  <a:srgbClr val="6699FF"/>
                </a:solidFill>
              </a:rPr>
              <a:t>Ag</a:t>
            </a:r>
            <a:r>
              <a:rPr lang="en-CA" sz="3600" b="1" baseline="30000" smtClean="0">
                <a:solidFill>
                  <a:srgbClr val="6699FF"/>
                </a:solidFill>
              </a:rPr>
              <a:t>+</a:t>
            </a:r>
            <a:r>
              <a:rPr lang="en-CA" sz="3600" b="1" smtClean="0">
                <a:solidFill>
                  <a:srgbClr val="6699FF"/>
                </a:solidFill>
              </a:rPr>
              <a:t> (aq)</a:t>
            </a:r>
            <a:r>
              <a:rPr lang="en-CA" sz="3600" b="1" smtClean="0"/>
              <a:t> | </a:t>
            </a:r>
            <a:r>
              <a:rPr lang="en-CA" sz="3600" b="1" smtClean="0">
                <a:solidFill>
                  <a:srgbClr val="0033CC"/>
                </a:solidFill>
              </a:rPr>
              <a:t>Ag 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488B911-A3EF-496D-B998-9F2C2B9B33CF}" type="slidenum">
              <a:rPr lang="en-US" smtClean="0">
                <a:latin typeface="Arial Black" pitchFamily="34" charset="0"/>
              </a:rPr>
              <a:pPr/>
              <a:t>22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400" b="1" smtClean="0">
                <a:solidFill>
                  <a:srgbClr val="FF3300"/>
                </a:solidFill>
              </a:rPr>
              <a:t>Cu (s)</a:t>
            </a:r>
            <a:r>
              <a:rPr lang="en-CA" sz="3400" b="1" smtClean="0"/>
              <a:t> | </a:t>
            </a:r>
            <a:r>
              <a:rPr lang="en-CA" sz="3400" b="1" smtClean="0">
                <a:solidFill>
                  <a:srgbClr val="FF99CC"/>
                </a:solidFill>
              </a:rPr>
              <a:t>Cu</a:t>
            </a:r>
            <a:r>
              <a:rPr lang="en-CA" sz="3400" b="1" baseline="30000" smtClean="0">
                <a:solidFill>
                  <a:srgbClr val="FF99CC"/>
                </a:solidFill>
              </a:rPr>
              <a:t>2+</a:t>
            </a:r>
            <a:r>
              <a:rPr lang="en-CA" sz="3400" b="1" smtClean="0">
                <a:solidFill>
                  <a:srgbClr val="FF99CC"/>
                </a:solidFill>
              </a:rPr>
              <a:t> (aq)</a:t>
            </a:r>
            <a:r>
              <a:rPr lang="en-CA" sz="3400" b="1" smtClean="0"/>
              <a:t> || </a:t>
            </a:r>
            <a:r>
              <a:rPr lang="en-CA" sz="3400" b="1" smtClean="0">
                <a:solidFill>
                  <a:srgbClr val="6699FF"/>
                </a:solidFill>
              </a:rPr>
              <a:t>Ag</a:t>
            </a:r>
            <a:r>
              <a:rPr lang="en-CA" sz="3400" b="1" baseline="30000" smtClean="0">
                <a:solidFill>
                  <a:srgbClr val="6699FF"/>
                </a:solidFill>
              </a:rPr>
              <a:t>+</a:t>
            </a:r>
            <a:r>
              <a:rPr lang="en-CA" sz="3400" b="1" smtClean="0">
                <a:solidFill>
                  <a:srgbClr val="6699FF"/>
                </a:solidFill>
              </a:rPr>
              <a:t> (aq)</a:t>
            </a:r>
            <a:r>
              <a:rPr lang="en-CA" sz="3400" b="1" smtClean="0"/>
              <a:t> | </a:t>
            </a:r>
            <a:r>
              <a:rPr lang="en-CA" sz="3400" b="1" smtClean="0">
                <a:solidFill>
                  <a:srgbClr val="0033CC"/>
                </a:solidFill>
              </a:rPr>
              <a:t>Ag (s)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400" smtClean="0"/>
              <a:t>A </a:t>
            </a:r>
            <a:r>
              <a:rPr lang="en-CA" sz="3400" b="1" smtClean="0">
                <a:solidFill>
                  <a:srgbClr val="660066"/>
                </a:solidFill>
              </a:rPr>
              <a:t>single vertical line</a:t>
            </a:r>
            <a:r>
              <a:rPr lang="en-CA" sz="3400" smtClean="0"/>
              <a:t> indicates a </a:t>
            </a:r>
            <a:r>
              <a:rPr lang="en-CA" sz="3400" b="1" smtClean="0"/>
              <a:t>change in phase</a:t>
            </a:r>
            <a:r>
              <a:rPr lang="en-CA" sz="3400" smtClean="0"/>
              <a:t>, like that between a </a:t>
            </a:r>
            <a:r>
              <a:rPr lang="en-CA" sz="3400" b="1" smtClean="0">
                <a:solidFill>
                  <a:srgbClr val="FF3300"/>
                </a:solidFill>
              </a:rPr>
              <a:t>solid electrode</a:t>
            </a:r>
            <a:r>
              <a:rPr lang="en-CA" sz="3400" smtClean="0"/>
              <a:t> and the </a:t>
            </a:r>
            <a:r>
              <a:rPr lang="en-CA" sz="3400" b="1" smtClean="0">
                <a:solidFill>
                  <a:srgbClr val="FF99CC"/>
                </a:solidFill>
              </a:rPr>
              <a:t>solution its immersed in</a:t>
            </a:r>
            <a:r>
              <a:rPr lang="en-CA" sz="3400" smtClean="0"/>
              <a:t>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400" smtClean="0"/>
              <a:t>A </a:t>
            </a:r>
            <a:r>
              <a:rPr lang="en-CA" sz="3400" b="1" smtClean="0">
                <a:solidFill>
                  <a:srgbClr val="660066"/>
                </a:solidFill>
              </a:rPr>
              <a:t>double vertical line</a:t>
            </a:r>
            <a:r>
              <a:rPr lang="en-CA" sz="3400" smtClean="0"/>
              <a:t> indicates a </a:t>
            </a:r>
            <a:r>
              <a:rPr lang="en-CA" sz="3400" b="1" smtClean="0">
                <a:solidFill>
                  <a:schemeClr val="bg2"/>
                </a:solidFill>
              </a:rPr>
              <a:t>salt bridge</a:t>
            </a:r>
            <a:r>
              <a:rPr lang="en-CA" sz="3400" smtClean="0"/>
              <a:t>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400" smtClean="0"/>
              <a:t>What is not shown in the shorthand </a:t>
            </a:r>
            <a:r>
              <a:rPr lang="en-CA" sz="3400" b="1" smtClean="0"/>
              <a:t>(but is always implied)</a:t>
            </a:r>
            <a:r>
              <a:rPr lang="en-CA" sz="3400" smtClean="0"/>
              <a:t> is the </a:t>
            </a:r>
            <a:r>
              <a:rPr lang="en-CA" sz="3400" b="1" smtClean="0">
                <a:solidFill>
                  <a:schemeClr val="bg2"/>
                </a:solidFill>
              </a:rPr>
              <a:t>wire</a:t>
            </a:r>
            <a:r>
              <a:rPr lang="en-CA" sz="3400" smtClean="0"/>
              <a:t> connecting the two electrodes to </a:t>
            </a:r>
            <a:r>
              <a:rPr lang="en-CA" sz="3400" b="1" u="sng" smtClean="0">
                <a:solidFill>
                  <a:srgbClr val="660066"/>
                </a:solidFill>
              </a:rPr>
              <a:t>complete the circuit.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340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52A7391-FC06-4529-BA88-6E9D86D76A4B}" type="slidenum">
              <a:rPr lang="en-US" smtClean="0">
                <a:latin typeface="Arial Black" pitchFamily="34" charset="0"/>
              </a:rPr>
              <a:pPr/>
              <a:t>23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400" b="1" smtClean="0">
                <a:solidFill>
                  <a:srgbClr val="FF3300"/>
                </a:solidFill>
              </a:rPr>
              <a:t>Cu (s)</a:t>
            </a:r>
            <a:r>
              <a:rPr lang="en-CA" sz="3400" b="1" smtClean="0"/>
              <a:t> | </a:t>
            </a:r>
            <a:r>
              <a:rPr lang="en-CA" sz="3400" b="1" smtClean="0">
                <a:solidFill>
                  <a:srgbClr val="FF99CC"/>
                </a:solidFill>
              </a:rPr>
              <a:t>Cu</a:t>
            </a:r>
            <a:r>
              <a:rPr lang="en-CA" sz="3400" b="1" baseline="30000" smtClean="0">
                <a:solidFill>
                  <a:srgbClr val="FF99CC"/>
                </a:solidFill>
              </a:rPr>
              <a:t>2+</a:t>
            </a:r>
            <a:r>
              <a:rPr lang="en-CA" sz="3400" b="1" smtClean="0">
                <a:solidFill>
                  <a:srgbClr val="FF99CC"/>
                </a:solidFill>
              </a:rPr>
              <a:t> (aq)</a:t>
            </a:r>
            <a:r>
              <a:rPr lang="en-CA" sz="3400" b="1" smtClean="0"/>
              <a:t> || </a:t>
            </a:r>
            <a:r>
              <a:rPr lang="en-CA" sz="3400" b="1" smtClean="0">
                <a:solidFill>
                  <a:srgbClr val="6699FF"/>
                </a:solidFill>
              </a:rPr>
              <a:t>Ag</a:t>
            </a:r>
            <a:r>
              <a:rPr lang="en-CA" sz="3400" b="1" baseline="30000" smtClean="0">
                <a:solidFill>
                  <a:srgbClr val="6699FF"/>
                </a:solidFill>
              </a:rPr>
              <a:t>+</a:t>
            </a:r>
            <a:r>
              <a:rPr lang="en-CA" sz="3400" b="1" smtClean="0">
                <a:solidFill>
                  <a:srgbClr val="6699FF"/>
                </a:solidFill>
              </a:rPr>
              <a:t> (aq)</a:t>
            </a:r>
            <a:r>
              <a:rPr lang="en-CA" sz="3400" b="1" smtClean="0"/>
              <a:t> | </a:t>
            </a:r>
            <a:r>
              <a:rPr lang="en-CA" sz="3400" b="1" smtClean="0">
                <a:solidFill>
                  <a:srgbClr val="0033CC"/>
                </a:solidFill>
              </a:rPr>
              <a:t>Ag (s)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CA" sz="3600" smtClean="0"/>
              <a:t>If we read the shorthand notation from </a:t>
            </a:r>
            <a:r>
              <a:rPr lang="en-CA" sz="3600" b="1" u="sng" smtClean="0">
                <a:solidFill>
                  <a:srgbClr val="33CC33"/>
                </a:solidFill>
              </a:rPr>
              <a:t>left to right</a:t>
            </a:r>
            <a:r>
              <a:rPr lang="en-CA" sz="3600" b="1" smtClean="0">
                <a:solidFill>
                  <a:srgbClr val="33CC33"/>
                </a:solidFill>
              </a:rPr>
              <a:t> </a:t>
            </a:r>
            <a:r>
              <a:rPr lang="en-CA" sz="3600" b="1" smtClean="0"/>
              <a:t>it says: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3600" smtClean="0"/>
              <a:t>“</a:t>
            </a:r>
            <a:r>
              <a:rPr lang="en-CA" sz="3600" b="1" smtClean="0"/>
              <a:t>A </a:t>
            </a:r>
            <a:r>
              <a:rPr lang="en-CA" sz="3600" b="1" smtClean="0">
                <a:solidFill>
                  <a:srgbClr val="FF3300"/>
                </a:solidFill>
              </a:rPr>
              <a:t>solid copper </a:t>
            </a:r>
            <a:r>
              <a:rPr lang="en-CA" sz="3600" b="1" u="sng" smtClean="0">
                <a:solidFill>
                  <a:srgbClr val="FF3300"/>
                </a:solidFill>
              </a:rPr>
              <a:t>anode</a:t>
            </a:r>
            <a:r>
              <a:rPr lang="en-CA" sz="3600" smtClean="0"/>
              <a:t> is in a solution of </a:t>
            </a:r>
            <a:r>
              <a:rPr lang="en-CA" sz="3600" b="1" smtClean="0">
                <a:solidFill>
                  <a:srgbClr val="FF99CC"/>
                </a:solidFill>
              </a:rPr>
              <a:t>copper (II) ions</a:t>
            </a:r>
            <a:r>
              <a:rPr lang="en-CA" sz="3600" smtClean="0"/>
              <a:t> which is connected by a </a:t>
            </a:r>
            <a:r>
              <a:rPr lang="en-CA" sz="3600" b="1" smtClean="0">
                <a:solidFill>
                  <a:schemeClr val="bg2"/>
                </a:solidFill>
              </a:rPr>
              <a:t>salt bridge</a:t>
            </a:r>
            <a:r>
              <a:rPr lang="en-CA" sz="3600" smtClean="0"/>
              <a:t> to a solution of </a:t>
            </a:r>
            <a:r>
              <a:rPr lang="en-CA" sz="3600" b="1" smtClean="0">
                <a:solidFill>
                  <a:srgbClr val="6699FF"/>
                </a:solidFill>
              </a:rPr>
              <a:t>silver (I) ions</a:t>
            </a:r>
            <a:r>
              <a:rPr lang="en-CA" sz="3600" smtClean="0"/>
              <a:t> into which a </a:t>
            </a:r>
            <a:r>
              <a:rPr lang="en-CA" sz="3600" b="1" smtClean="0">
                <a:solidFill>
                  <a:srgbClr val="0033CC"/>
                </a:solidFill>
              </a:rPr>
              <a:t>solid silver </a:t>
            </a:r>
            <a:r>
              <a:rPr lang="en-CA" sz="3600" b="1" u="sng" smtClean="0">
                <a:solidFill>
                  <a:srgbClr val="0033CC"/>
                </a:solidFill>
              </a:rPr>
              <a:t>cathode</a:t>
            </a:r>
            <a:r>
              <a:rPr lang="en-CA" sz="3600" b="1" smtClean="0"/>
              <a:t> </a:t>
            </a:r>
            <a:r>
              <a:rPr lang="en-CA" sz="3600" smtClean="0"/>
              <a:t>has been placed.  The electrodes are connected by a wire.”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sz="8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D9492DE-4C16-4694-B3AE-B7C26BF5238E}" type="slidenum">
              <a:rPr lang="en-US" smtClean="0">
                <a:latin typeface="Arial Black" pitchFamily="34" charset="0"/>
              </a:rPr>
              <a:pPr/>
              <a:t>24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900" smtClean="0"/>
              <a:t>We </a:t>
            </a:r>
            <a:r>
              <a:rPr lang="en-CA" sz="2900" b="1" smtClean="0">
                <a:solidFill>
                  <a:srgbClr val="660066"/>
                </a:solidFill>
              </a:rPr>
              <a:t>ALWAYS</a:t>
            </a:r>
            <a:r>
              <a:rPr lang="en-CA" sz="2900" smtClean="0"/>
              <a:t> choose to write the cell notation with the </a:t>
            </a:r>
            <a:r>
              <a:rPr lang="en-CA" sz="2900" b="1" smtClean="0">
                <a:solidFill>
                  <a:srgbClr val="FF3300"/>
                </a:solidFill>
              </a:rPr>
              <a:t>oxidation reaction first</a:t>
            </a:r>
            <a:r>
              <a:rPr lang="en-CA" sz="2900" smtClean="0"/>
              <a:t> and then the </a:t>
            </a:r>
            <a:r>
              <a:rPr lang="en-CA" sz="2900" b="1" smtClean="0">
                <a:solidFill>
                  <a:srgbClr val="0033CC"/>
                </a:solidFill>
              </a:rPr>
              <a:t>reduction reaction.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8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900" smtClean="0"/>
              <a:t>This means the </a:t>
            </a:r>
            <a:r>
              <a:rPr lang="en-CA" sz="2900" b="1" smtClean="0">
                <a:solidFill>
                  <a:srgbClr val="660066"/>
                </a:solidFill>
              </a:rPr>
              <a:t>leftmost chemical</a:t>
            </a:r>
            <a:r>
              <a:rPr lang="en-CA" sz="2900" smtClean="0"/>
              <a:t> in the notation is </a:t>
            </a:r>
            <a:r>
              <a:rPr lang="en-CA" sz="2900" b="1" smtClean="0">
                <a:solidFill>
                  <a:srgbClr val="FF3300"/>
                </a:solidFill>
              </a:rPr>
              <a:t>ALWAYS</a:t>
            </a:r>
            <a:r>
              <a:rPr lang="en-CA" sz="2900" smtClean="0"/>
              <a:t> the </a:t>
            </a:r>
            <a:r>
              <a:rPr lang="en-CA" sz="2900" b="1" u="sng" smtClean="0">
                <a:solidFill>
                  <a:srgbClr val="FF3300"/>
                </a:solidFill>
              </a:rPr>
              <a:t>anode</a:t>
            </a:r>
            <a:r>
              <a:rPr lang="en-CA" sz="2900" smtClean="0"/>
              <a:t>, while the </a:t>
            </a:r>
            <a:r>
              <a:rPr lang="en-CA" sz="2900" b="1" smtClean="0">
                <a:solidFill>
                  <a:srgbClr val="660066"/>
                </a:solidFill>
              </a:rPr>
              <a:t>rightmost chemical</a:t>
            </a:r>
            <a:r>
              <a:rPr lang="en-CA" sz="2900" smtClean="0"/>
              <a:t> is </a:t>
            </a:r>
            <a:r>
              <a:rPr lang="en-CA" sz="2900" b="1" smtClean="0">
                <a:solidFill>
                  <a:srgbClr val="0033CC"/>
                </a:solidFill>
              </a:rPr>
              <a:t>ALWAYS</a:t>
            </a:r>
            <a:r>
              <a:rPr lang="en-CA" sz="2900" smtClean="0"/>
              <a:t> the </a:t>
            </a:r>
            <a:r>
              <a:rPr lang="en-CA" sz="2900" b="1" u="sng" smtClean="0">
                <a:solidFill>
                  <a:srgbClr val="0033CC"/>
                </a:solidFill>
              </a:rPr>
              <a:t>cathode</a:t>
            </a:r>
            <a:r>
              <a:rPr lang="en-CA" sz="2900" smtClean="0"/>
              <a:t>.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900" smtClean="0"/>
              <a:t>Additionally, the </a:t>
            </a:r>
            <a:r>
              <a:rPr lang="en-CA" sz="2900" b="1" smtClean="0">
                <a:solidFill>
                  <a:srgbClr val="33CC33"/>
                </a:solidFill>
              </a:rPr>
              <a:t>electrons ALWAYS flow from left to right </a:t>
            </a:r>
            <a:r>
              <a:rPr lang="en-CA" sz="2900" b="1" u="sng" smtClean="0">
                <a:solidFill>
                  <a:srgbClr val="33CC33"/>
                </a:solidFill>
              </a:rPr>
              <a:t>through the wire</a:t>
            </a:r>
            <a:r>
              <a:rPr lang="en-CA" sz="2900" smtClean="0"/>
              <a:t>, which is the way we read the shorthand.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29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A0FE6DD-F47F-4C87-86B0-306F55A233A3}" type="slidenum">
              <a:rPr lang="en-US" smtClean="0">
                <a:latin typeface="Arial Black" pitchFamily="34" charset="0"/>
              </a:rPr>
              <a:pPr/>
              <a:t>25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NOTATION</a:t>
            </a:r>
          </a:p>
        </p:txBody>
      </p:sp>
      <p:pic>
        <p:nvPicPr>
          <p:cNvPr id="49156" name="Picture 4" descr="FG18_03-02UN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435225"/>
            <a:ext cx="7924800" cy="2749550"/>
          </a:xfrm>
          <a:noFill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124200" y="5029200"/>
            <a:ext cx="2743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0033"/>
                </a:solidFill>
              </a:rPr>
              <a:t>(through the wire connecting the electrodes)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1039087-03D1-4A3F-A101-8F090DCE4C34}" type="slidenum">
              <a:rPr lang="en-US" smtClean="0">
                <a:latin typeface="Arial Black" pitchFamily="34" charset="0"/>
              </a:rPr>
              <a:pPr/>
              <a:t>26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CA" sz="3800" smtClean="0"/>
              <a:t>Galvanic cells – Easy as ABC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>
                <a:solidFill>
                  <a:srgbClr val="FF0000"/>
                </a:solidFill>
              </a:rPr>
              <a:t>A</a:t>
            </a:r>
            <a:r>
              <a:rPr lang="en-CA" smtClean="0"/>
              <a:t>node </a:t>
            </a:r>
            <a:r>
              <a:rPr lang="en-CA" smtClean="0">
                <a:sym typeface="Wingdings" pitchFamily="2" charset="2"/>
              </a:rPr>
              <a:t></a:t>
            </a:r>
            <a:r>
              <a:rPr lang="en-CA" smtClean="0"/>
              <a:t> </a:t>
            </a:r>
            <a:r>
              <a:rPr lang="en-CA" b="1" smtClean="0">
                <a:solidFill>
                  <a:srgbClr val="0033CC"/>
                </a:solidFill>
              </a:rPr>
              <a:t>C</a:t>
            </a:r>
            <a:r>
              <a:rPr lang="en-CA" smtClean="0"/>
              <a:t>athode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>
                <a:solidFill>
                  <a:srgbClr val="FF0000"/>
                </a:solidFill>
              </a:rPr>
              <a:t>N</a:t>
            </a:r>
            <a:r>
              <a:rPr lang="en-CA" smtClean="0"/>
              <a:t>egative </a:t>
            </a:r>
            <a:r>
              <a:rPr lang="en-CA" smtClean="0">
                <a:sym typeface="Wingdings" pitchFamily="2" charset="2"/>
              </a:rPr>
              <a:t></a:t>
            </a:r>
            <a:r>
              <a:rPr lang="en-CA" smtClean="0"/>
              <a:t> </a:t>
            </a:r>
            <a:r>
              <a:rPr lang="en-CA" b="1" smtClean="0">
                <a:solidFill>
                  <a:srgbClr val="0033CC"/>
                </a:solidFill>
              </a:rPr>
              <a:t>P</a:t>
            </a:r>
            <a:r>
              <a:rPr lang="en-CA" smtClean="0"/>
              <a:t>ositive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>
                <a:solidFill>
                  <a:srgbClr val="FF0000"/>
                </a:solidFill>
              </a:rPr>
              <a:t>O</a:t>
            </a:r>
            <a:r>
              <a:rPr lang="en-CA" smtClean="0"/>
              <a:t>xidation </a:t>
            </a:r>
            <a:r>
              <a:rPr lang="en-CA" smtClean="0">
                <a:sym typeface="Wingdings" pitchFamily="2" charset="2"/>
              </a:rPr>
              <a:t></a:t>
            </a:r>
            <a:r>
              <a:rPr lang="en-CA" smtClean="0"/>
              <a:t> </a:t>
            </a:r>
            <a:r>
              <a:rPr lang="en-CA" b="1" smtClean="0">
                <a:solidFill>
                  <a:srgbClr val="0033CC"/>
                </a:solidFill>
              </a:rPr>
              <a:t>R</a:t>
            </a:r>
            <a:r>
              <a:rPr lang="en-CA" smtClean="0"/>
              <a:t>eduction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>
                <a:solidFill>
                  <a:schemeClr val="bg2"/>
                </a:solidFill>
              </a:rPr>
              <a:t>L</a:t>
            </a:r>
            <a:r>
              <a:rPr lang="en-CA" smtClean="0"/>
              <a:t>eft </a:t>
            </a:r>
            <a:r>
              <a:rPr lang="en-CA" smtClean="0">
                <a:sym typeface="Wingdings" pitchFamily="2" charset="2"/>
              </a:rPr>
              <a:t></a:t>
            </a:r>
            <a:r>
              <a:rPr lang="en-CA" smtClean="0"/>
              <a:t> </a:t>
            </a:r>
            <a:r>
              <a:rPr lang="en-CA" b="1" smtClean="0">
                <a:solidFill>
                  <a:schemeClr val="bg2"/>
                </a:solidFill>
              </a:rPr>
              <a:t>R</a:t>
            </a:r>
            <a:r>
              <a:rPr lang="en-CA" smtClean="0"/>
              <a:t>ight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CA" smtClean="0"/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457200" y="3657600"/>
            <a:ext cx="81534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2600"/>
              <a:t>“The </a:t>
            </a:r>
            <a:r>
              <a:rPr lang="en-CA" sz="2600" b="1" u="sng">
                <a:solidFill>
                  <a:srgbClr val="FF3300"/>
                </a:solidFill>
              </a:rPr>
              <a:t>anode</a:t>
            </a:r>
            <a:r>
              <a:rPr lang="en-CA" sz="2600"/>
              <a:t> is the </a:t>
            </a:r>
            <a:r>
              <a:rPr lang="en-CA" sz="2600" b="1">
                <a:solidFill>
                  <a:srgbClr val="FF3300"/>
                </a:solidFill>
              </a:rPr>
              <a:t>negative electrode</a:t>
            </a:r>
            <a:r>
              <a:rPr lang="en-CA" sz="2600"/>
              <a:t> where </a:t>
            </a:r>
            <a:r>
              <a:rPr lang="en-CA" sz="2600" b="1">
                <a:solidFill>
                  <a:srgbClr val="FF3300"/>
                </a:solidFill>
              </a:rPr>
              <a:t>oxidation</a:t>
            </a:r>
            <a:r>
              <a:rPr lang="en-CA" sz="2600"/>
              <a:t> takes place.  We put it on the </a:t>
            </a:r>
            <a:r>
              <a:rPr lang="en-CA" sz="2600" b="1">
                <a:solidFill>
                  <a:schemeClr val="bg2"/>
                </a:solidFill>
              </a:rPr>
              <a:t>left</a:t>
            </a:r>
            <a:r>
              <a:rPr lang="en-CA" sz="2600"/>
              <a:t> in shorthand notation.”</a:t>
            </a:r>
          </a:p>
          <a:p>
            <a:pPr algn="ctr"/>
            <a:r>
              <a:rPr lang="en-CA" sz="2600"/>
              <a:t>“The </a:t>
            </a:r>
            <a:r>
              <a:rPr lang="en-CA" sz="2600" b="1" u="sng">
                <a:solidFill>
                  <a:srgbClr val="0033CC"/>
                </a:solidFill>
              </a:rPr>
              <a:t>cathode</a:t>
            </a:r>
            <a:r>
              <a:rPr lang="en-CA" sz="2600"/>
              <a:t> is the </a:t>
            </a:r>
            <a:r>
              <a:rPr lang="en-CA" sz="2600" b="1">
                <a:solidFill>
                  <a:srgbClr val="0033CC"/>
                </a:solidFill>
              </a:rPr>
              <a:t>positive electrode</a:t>
            </a:r>
            <a:r>
              <a:rPr lang="en-CA" sz="2600"/>
              <a:t> where </a:t>
            </a:r>
            <a:r>
              <a:rPr lang="en-CA" sz="2600" b="1">
                <a:solidFill>
                  <a:srgbClr val="0033CC"/>
                </a:solidFill>
              </a:rPr>
              <a:t>reduction</a:t>
            </a:r>
            <a:r>
              <a:rPr lang="en-CA" sz="2600"/>
              <a:t> takes place.  We put it on the </a:t>
            </a:r>
            <a:r>
              <a:rPr lang="en-CA" sz="2600" b="1">
                <a:solidFill>
                  <a:schemeClr val="bg2"/>
                </a:solidFill>
              </a:rPr>
              <a:t>right</a:t>
            </a:r>
            <a:r>
              <a:rPr lang="en-CA" sz="2600"/>
              <a:t> in shorthand notation.”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C3152F-5756-466A-A4C4-CD05CAD67F11}" type="slidenum">
              <a:rPr lang="en-US" smtClean="0">
                <a:latin typeface="Arial Black" pitchFamily="34" charset="0"/>
              </a:rPr>
              <a:pPr/>
              <a:t>27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1066800"/>
          </a:xfrm>
        </p:spPr>
        <p:txBody>
          <a:bodyPr/>
          <a:lstStyle/>
          <a:p>
            <a:pPr eaLnBrk="1" hangingPunct="1"/>
            <a:r>
              <a:rPr lang="en-CA" sz="3200" smtClean="0"/>
              <a:t>Other shorthand notation considerations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4000" smtClean="0"/>
              <a:t>Sometimes </a:t>
            </a:r>
            <a:r>
              <a:rPr lang="en-CA" sz="4000" b="1" smtClean="0">
                <a:solidFill>
                  <a:srgbClr val="33CC33"/>
                </a:solidFill>
              </a:rPr>
              <a:t>gases</a:t>
            </a:r>
            <a:r>
              <a:rPr lang="en-CA" sz="4000" smtClean="0"/>
              <a:t> are involved in </a:t>
            </a:r>
            <a:r>
              <a:rPr lang="en-CA" sz="4000" b="1" smtClean="0">
                <a:solidFill>
                  <a:srgbClr val="660066"/>
                </a:solidFill>
              </a:rPr>
              <a:t>galvanic cells</a:t>
            </a:r>
            <a:r>
              <a:rPr lang="en-CA" sz="4000" smtClean="0">
                <a:solidFill>
                  <a:srgbClr val="660066"/>
                </a:solidFill>
              </a:rPr>
              <a:t>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4000" smtClean="0">
              <a:solidFill>
                <a:srgbClr val="660066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4000" smtClean="0"/>
              <a:t>Including them in the shorthand is easy </a:t>
            </a:r>
            <a:r>
              <a:rPr lang="en-CA" sz="4000" b="1" smtClean="0">
                <a:solidFill>
                  <a:srgbClr val="33CC33"/>
                </a:solidFill>
              </a:rPr>
              <a:t>once we realize the gas is just a </a:t>
            </a:r>
            <a:r>
              <a:rPr lang="en-CA" sz="4000" b="1" u="sng" smtClean="0">
                <a:solidFill>
                  <a:srgbClr val="33CC33"/>
                </a:solidFill>
              </a:rPr>
              <a:t>separate phase</a:t>
            </a:r>
            <a:r>
              <a:rPr lang="en-CA" sz="4000" smtClean="0"/>
              <a:t> and </a:t>
            </a:r>
            <a:r>
              <a:rPr lang="en-CA" sz="4000" b="1" smtClean="0">
                <a:solidFill>
                  <a:srgbClr val="660066"/>
                </a:solidFill>
              </a:rPr>
              <a:t>must be separated from other phases by a </a:t>
            </a:r>
            <a:r>
              <a:rPr lang="en-CA" sz="4000" b="1" u="sng" smtClean="0">
                <a:solidFill>
                  <a:srgbClr val="660066"/>
                </a:solidFill>
              </a:rPr>
              <a:t>vertical line</a:t>
            </a:r>
            <a:r>
              <a:rPr lang="en-CA" sz="4000" b="1" smtClean="0">
                <a:solidFill>
                  <a:srgbClr val="660066"/>
                </a:solidFill>
              </a:rPr>
              <a:t>.</a:t>
            </a:r>
            <a:r>
              <a:rPr lang="en-CA" sz="2100" smtClean="0">
                <a:solidFill>
                  <a:srgbClr val="660066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E4CE184-2A98-48BE-956F-A8D2F86FC086}" type="slidenum">
              <a:rPr lang="en-US" smtClean="0">
                <a:latin typeface="Arial Black" pitchFamily="34" charset="0"/>
              </a:rPr>
              <a:pPr/>
              <a:t>28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800" smtClean="0"/>
              <a:t>Consider this reaction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8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500" b="1" smtClean="0">
                <a:solidFill>
                  <a:srgbClr val="FF3300"/>
                </a:solidFill>
              </a:rPr>
              <a:t>Cu (s)</a:t>
            </a:r>
            <a:r>
              <a:rPr lang="en-CA" sz="3500" b="1" smtClean="0"/>
              <a:t> + </a:t>
            </a:r>
            <a:r>
              <a:rPr lang="en-CA" sz="3500" b="1" smtClean="0">
                <a:solidFill>
                  <a:srgbClr val="6699FF"/>
                </a:solidFill>
              </a:rPr>
              <a:t>Cl</a:t>
            </a:r>
            <a:r>
              <a:rPr lang="en-CA" sz="3500" b="1" baseline="-25000" smtClean="0">
                <a:solidFill>
                  <a:srgbClr val="6699FF"/>
                </a:solidFill>
              </a:rPr>
              <a:t>2</a:t>
            </a:r>
            <a:r>
              <a:rPr lang="en-CA" sz="3500" b="1" smtClean="0">
                <a:solidFill>
                  <a:srgbClr val="6699FF"/>
                </a:solidFill>
              </a:rPr>
              <a:t> (g)</a:t>
            </a:r>
            <a:r>
              <a:rPr lang="en-CA" sz="3500" b="1" smtClean="0"/>
              <a:t> </a:t>
            </a:r>
            <a:r>
              <a:rPr lang="en-CA" sz="3500" b="1" smtClean="0">
                <a:sym typeface="Wingdings" pitchFamily="2" charset="2"/>
              </a:rPr>
              <a:t></a:t>
            </a:r>
            <a:r>
              <a:rPr lang="en-CA" sz="3500" b="1" smtClean="0"/>
              <a:t> </a:t>
            </a:r>
            <a:r>
              <a:rPr lang="en-CA" sz="3500" b="1" smtClean="0">
                <a:solidFill>
                  <a:srgbClr val="FF99CC"/>
                </a:solidFill>
              </a:rPr>
              <a:t>Cu</a:t>
            </a:r>
            <a:r>
              <a:rPr lang="en-CA" sz="3500" b="1" baseline="30000" smtClean="0">
                <a:solidFill>
                  <a:srgbClr val="FF99CC"/>
                </a:solidFill>
              </a:rPr>
              <a:t>2+</a:t>
            </a:r>
            <a:r>
              <a:rPr lang="en-CA" sz="3500" b="1" smtClean="0">
                <a:solidFill>
                  <a:srgbClr val="FF99CC"/>
                </a:solidFill>
              </a:rPr>
              <a:t> (aq)</a:t>
            </a:r>
            <a:r>
              <a:rPr lang="en-CA" sz="3500" b="1" smtClean="0"/>
              <a:t> + </a:t>
            </a:r>
            <a:r>
              <a:rPr lang="en-CA" sz="3500" b="1" smtClean="0">
                <a:solidFill>
                  <a:srgbClr val="0033CC"/>
                </a:solidFill>
              </a:rPr>
              <a:t>2 Cl</a:t>
            </a:r>
            <a:r>
              <a:rPr lang="en-CA" sz="3500" b="1" baseline="30000" smtClean="0">
                <a:solidFill>
                  <a:srgbClr val="0033CC"/>
                </a:solidFill>
              </a:rPr>
              <a:t>-</a:t>
            </a:r>
            <a:r>
              <a:rPr lang="en-CA" sz="3500" b="1" smtClean="0">
                <a:solidFill>
                  <a:srgbClr val="0033CC"/>
                </a:solidFill>
              </a:rPr>
              <a:t> (aq)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8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800" smtClean="0"/>
              <a:t>Since we </a:t>
            </a:r>
            <a:r>
              <a:rPr lang="en-CA" sz="2800" b="1" smtClean="0">
                <a:solidFill>
                  <a:srgbClr val="660066"/>
                </a:solidFill>
              </a:rPr>
              <a:t>CAN’T</a:t>
            </a:r>
            <a:r>
              <a:rPr lang="en-CA" sz="2800" smtClean="0">
                <a:solidFill>
                  <a:srgbClr val="660066"/>
                </a:solidFill>
              </a:rPr>
              <a:t> </a:t>
            </a:r>
            <a:r>
              <a:rPr lang="en-CA" sz="2800" b="1" smtClean="0"/>
              <a:t>use a gas</a:t>
            </a:r>
            <a:r>
              <a:rPr lang="en-CA" sz="2800" smtClean="0"/>
              <a:t> </a:t>
            </a:r>
            <a:r>
              <a:rPr lang="en-CA" sz="2800" b="1" smtClean="0"/>
              <a:t>as an electrode</a:t>
            </a:r>
            <a:r>
              <a:rPr lang="en-CA" sz="2800" smtClean="0"/>
              <a:t> we need some solid substance to do that job.  In this case we bubble the gas by a </a:t>
            </a:r>
            <a:r>
              <a:rPr lang="en-CA" sz="2800" b="1" smtClean="0">
                <a:solidFill>
                  <a:schemeClr val="bg2"/>
                </a:solidFill>
              </a:rPr>
              <a:t>carbon rod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8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800" smtClean="0"/>
              <a:t>The cell notation </a:t>
            </a:r>
            <a:r>
              <a:rPr lang="en-CA" sz="2800" b="1" smtClean="0">
                <a:solidFill>
                  <a:srgbClr val="0033CC"/>
                </a:solidFill>
              </a:rPr>
              <a:t>with the carbon acting as the cathode</a:t>
            </a:r>
            <a:r>
              <a:rPr lang="en-CA" sz="2800" smtClean="0"/>
              <a:t> is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8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300" b="1" smtClean="0">
                <a:solidFill>
                  <a:srgbClr val="FF3300"/>
                </a:solidFill>
              </a:rPr>
              <a:t>Cu (s)</a:t>
            </a:r>
            <a:r>
              <a:rPr lang="en-CA" sz="3300" b="1" smtClean="0"/>
              <a:t> | </a:t>
            </a:r>
            <a:r>
              <a:rPr lang="en-CA" sz="3300" b="1" smtClean="0">
                <a:solidFill>
                  <a:srgbClr val="FF99CC"/>
                </a:solidFill>
              </a:rPr>
              <a:t>Cu</a:t>
            </a:r>
            <a:r>
              <a:rPr lang="en-CA" sz="3300" b="1" baseline="30000" smtClean="0">
                <a:solidFill>
                  <a:srgbClr val="FF99CC"/>
                </a:solidFill>
              </a:rPr>
              <a:t>2+</a:t>
            </a:r>
            <a:r>
              <a:rPr lang="en-CA" sz="3300" b="1" smtClean="0">
                <a:solidFill>
                  <a:srgbClr val="FF99CC"/>
                </a:solidFill>
              </a:rPr>
              <a:t> (aq)</a:t>
            </a:r>
            <a:r>
              <a:rPr lang="en-CA" sz="3300" b="1" smtClean="0"/>
              <a:t> || </a:t>
            </a:r>
            <a:r>
              <a:rPr lang="en-CA" sz="3300" b="1" smtClean="0">
                <a:solidFill>
                  <a:srgbClr val="6699FF"/>
                </a:solidFill>
              </a:rPr>
              <a:t>Cl</a:t>
            </a:r>
            <a:r>
              <a:rPr lang="en-CA" sz="3300" b="1" baseline="-25000" smtClean="0">
                <a:solidFill>
                  <a:srgbClr val="6699FF"/>
                </a:solidFill>
              </a:rPr>
              <a:t>2</a:t>
            </a:r>
            <a:r>
              <a:rPr lang="en-CA" sz="3300" b="1" smtClean="0">
                <a:solidFill>
                  <a:srgbClr val="6699FF"/>
                </a:solidFill>
              </a:rPr>
              <a:t> (g)</a:t>
            </a:r>
            <a:r>
              <a:rPr lang="en-CA" sz="3300" b="1" smtClean="0"/>
              <a:t> | </a:t>
            </a:r>
            <a:r>
              <a:rPr lang="en-CA" sz="3300" b="1" smtClean="0">
                <a:solidFill>
                  <a:srgbClr val="0033CC"/>
                </a:solidFill>
              </a:rPr>
              <a:t>Cl</a:t>
            </a:r>
            <a:r>
              <a:rPr lang="en-CA" sz="3300" b="1" baseline="30000" smtClean="0">
                <a:solidFill>
                  <a:srgbClr val="0033CC"/>
                </a:solidFill>
              </a:rPr>
              <a:t>-</a:t>
            </a:r>
            <a:r>
              <a:rPr lang="en-CA" sz="3300" b="1" smtClean="0">
                <a:solidFill>
                  <a:srgbClr val="0033CC"/>
                </a:solidFill>
              </a:rPr>
              <a:t> (aq)</a:t>
            </a:r>
            <a:r>
              <a:rPr lang="en-CA" sz="3300" b="1" smtClean="0"/>
              <a:t> | C (s)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800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57200" y="2286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CA" sz="3200">
                <a:solidFill>
                  <a:schemeClr val="tx2"/>
                </a:solidFill>
              </a:rPr>
              <a:t>Other shorthand notation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CA58F4F-4FEB-48AE-A291-D35096CA66BB}" type="slidenum">
              <a:rPr lang="en-US" smtClean="0">
                <a:latin typeface="Arial Black" pitchFamily="34" charset="0"/>
              </a:rPr>
              <a:pPr/>
              <a:t>29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8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300" b="1" smtClean="0">
                <a:solidFill>
                  <a:srgbClr val="FF3300"/>
                </a:solidFill>
              </a:rPr>
              <a:t>Cu (s)</a:t>
            </a:r>
            <a:r>
              <a:rPr lang="en-CA" sz="3300" b="1" smtClean="0"/>
              <a:t> | </a:t>
            </a:r>
            <a:r>
              <a:rPr lang="en-CA" sz="3300" b="1" smtClean="0">
                <a:solidFill>
                  <a:srgbClr val="FF99CC"/>
                </a:solidFill>
              </a:rPr>
              <a:t>Cu</a:t>
            </a:r>
            <a:r>
              <a:rPr lang="en-CA" sz="3300" b="1" baseline="30000" smtClean="0">
                <a:solidFill>
                  <a:srgbClr val="FF99CC"/>
                </a:solidFill>
              </a:rPr>
              <a:t>2+</a:t>
            </a:r>
            <a:r>
              <a:rPr lang="en-CA" sz="3300" b="1" smtClean="0">
                <a:solidFill>
                  <a:srgbClr val="FF99CC"/>
                </a:solidFill>
              </a:rPr>
              <a:t> (aq)</a:t>
            </a:r>
            <a:r>
              <a:rPr lang="en-CA" sz="3300" b="1" smtClean="0"/>
              <a:t> || </a:t>
            </a:r>
            <a:r>
              <a:rPr lang="en-CA" sz="3300" b="1" smtClean="0">
                <a:solidFill>
                  <a:srgbClr val="6699FF"/>
                </a:solidFill>
              </a:rPr>
              <a:t>Cl</a:t>
            </a:r>
            <a:r>
              <a:rPr lang="en-CA" sz="3300" b="1" baseline="-25000" smtClean="0">
                <a:solidFill>
                  <a:srgbClr val="6699FF"/>
                </a:solidFill>
              </a:rPr>
              <a:t>2</a:t>
            </a:r>
            <a:r>
              <a:rPr lang="en-CA" sz="3300" b="1" smtClean="0">
                <a:solidFill>
                  <a:srgbClr val="6699FF"/>
                </a:solidFill>
              </a:rPr>
              <a:t> (g)</a:t>
            </a:r>
            <a:r>
              <a:rPr lang="en-CA" sz="3300" b="1" smtClean="0"/>
              <a:t> | </a:t>
            </a:r>
            <a:r>
              <a:rPr lang="en-CA" sz="3300" b="1" smtClean="0">
                <a:solidFill>
                  <a:srgbClr val="0033CC"/>
                </a:solidFill>
              </a:rPr>
              <a:t>Cl</a:t>
            </a:r>
            <a:r>
              <a:rPr lang="en-CA" sz="3300" b="1" baseline="30000" smtClean="0">
                <a:solidFill>
                  <a:srgbClr val="0033CC"/>
                </a:solidFill>
              </a:rPr>
              <a:t>-</a:t>
            </a:r>
            <a:r>
              <a:rPr lang="en-CA" sz="3300" b="1" smtClean="0">
                <a:solidFill>
                  <a:srgbClr val="0033CC"/>
                </a:solidFill>
              </a:rPr>
              <a:t> (aq)</a:t>
            </a:r>
            <a:r>
              <a:rPr lang="en-CA" sz="3300" b="1" smtClean="0"/>
              <a:t> | C (s)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8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600" smtClean="0"/>
              <a:t>We can also be more specific by </a:t>
            </a:r>
            <a:r>
              <a:rPr lang="en-CA" sz="3600" b="1" smtClean="0">
                <a:solidFill>
                  <a:srgbClr val="33CC33"/>
                </a:solidFill>
              </a:rPr>
              <a:t>giving concentration</a:t>
            </a:r>
            <a:r>
              <a:rPr lang="en-CA" sz="3600" smtClean="0"/>
              <a:t> and </a:t>
            </a:r>
            <a:r>
              <a:rPr lang="en-CA" sz="3600" b="1" smtClean="0">
                <a:solidFill>
                  <a:srgbClr val="6699FF"/>
                </a:solidFill>
              </a:rPr>
              <a:t>pressure data</a:t>
            </a:r>
            <a:r>
              <a:rPr lang="en-CA" sz="3600" smtClean="0"/>
              <a:t> for any of the </a:t>
            </a:r>
            <a:r>
              <a:rPr lang="en-CA" sz="3600" b="1" smtClean="0">
                <a:solidFill>
                  <a:srgbClr val="33CC33"/>
                </a:solidFill>
              </a:rPr>
              <a:t>aqueous</a:t>
            </a:r>
            <a:r>
              <a:rPr lang="en-CA" sz="3600" smtClean="0"/>
              <a:t> or </a:t>
            </a:r>
            <a:r>
              <a:rPr lang="en-CA" sz="3600" b="1" smtClean="0">
                <a:solidFill>
                  <a:srgbClr val="6699FF"/>
                </a:solidFill>
              </a:rPr>
              <a:t>gaseous</a:t>
            </a:r>
            <a:r>
              <a:rPr lang="en-CA" sz="3600" b="1" smtClean="0">
                <a:solidFill>
                  <a:srgbClr val="0033CC"/>
                </a:solidFill>
              </a:rPr>
              <a:t> </a:t>
            </a:r>
            <a:r>
              <a:rPr lang="en-CA" sz="3600" smtClean="0"/>
              <a:t>chemicals of the system.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600" smtClean="0"/>
              <a:t>e.g. </a:t>
            </a:r>
            <a:r>
              <a:rPr lang="en-CA" sz="3300" b="1" smtClean="0">
                <a:solidFill>
                  <a:srgbClr val="FF99CC"/>
                </a:solidFill>
              </a:rPr>
              <a:t>Cu</a:t>
            </a:r>
            <a:r>
              <a:rPr lang="en-CA" sz="3300" b="1" baseline="30000" smtClean="0">
                <a:solidFill>
                  <a:srgbClr val="FF99CC"/>
                </a:solidFill>
              </a:rPr>
              <a:t>2+</a:t>
            </a:r>
            <a:r>
              <a:rPr lang="en-CA" sz="3300" b="1" smtClean="0">
                <a:solidFill>
                  <a:srgbClr val="FF99CC"/>
                </a:solidFill>
              </a:rPr>
              <a:t> (aq, 0.58 M)</a:t>
            </a:r>
            <a:r>
              <a:rPr lang="en-CA" sz="3300" b="1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300" b="1" smtClean="0"/>
              <a:t>and  </a:t>
            </a:r>
            <a:r>
              <a:rPr lang="en-CA" sz="3300" b="1" smtClean="0">
                <a:solidFill>
                  <a:srgbClr val="0033CC"/>
                </a:solidFill>
              </a:rPr>
              <a:t>Cl</a:t>
            </a:r>
            <a:r>
              <a:rPr lang="en-CA" sz="3300" b="1" baseline="30000" smtClean="0">
                <a:solidFill>
                  <a:srgbClr val="0033CC"/>
                </a:solidFill>
              </a:rPr>
              <a:t>-</a:t>
            </a:r>
            <a:r>
              <a:rPr lang="en-CA" sz="3300" b="1" smtClean="0">
                <a:solidFill>
                  <a:srgbClr val="0033CC"/>
                </a:solidFill>
              </a:rPr>
              <a:t> (aq, 0.34 M)</a:t>
            </a:r>
            <a:r>
              <a:rPr lang="en-CA" sz="3300" b="1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300" b="1" smtClean="0"/>
              <a:t>and </a:t>
            </a:r>
            <a:r>
              <a:rPr lang="en-CA" sz="3300" b="1" smtClean="0">
                <a:solidFill>
                  <a:srgbClr val="6699FF"/>
                </a:solidFill>
              </a:rPr>
              <a:t>Cl</a:t>
            </a:r>
            <a:r>
              <a:rPr lang="en-CA" sz="3300" b="1" baseline="-25000" smtClean="0">
                <a:solidFill>
                  <a:srgbClr val="6699FF"/>
                </a:solidFill>
              </a:rPr>
              <a:t>2</a:t>
            </a:r>
            <a:r>
              <a:rPr lang="en-CA" sz="3300" b="1" smtClean="0">
                <a:solidFill>
                  <a:srgbClr val="6699FF"/>
                </a:solidFill>
              </a:rPr>
              <a:t> (g, 0.89 bar)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457200" y="2286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CA" sz="3200">
                <a:solidFill>
                  <a:schemeClr val="tx2"/>
                </a:solidFill>
              </a:rPr>
              <a:t>Other shorthand notation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6123EE1-C671-4870-9043-A89B24752009}" type="slidenum">
              <a:rPr lang="en-US" smtClean="0">
                <a:latin typeface="Arial Black" pitchFamily="34" charset="0"/>
              </a:rPr>
              <a:pPr/>
              <a:t>3</a:t>
            </a:fld>
            <a:endParaRPr lang="en-US" smtClean="0">
              <a:latin typeface="Arial Black" pitchFamily="34" charset="0"/>
            </a:endParaRPr>
          </a:p>
        </p:txBody>
      </p:sp>
      <p:pic>
        <p:nvPicPr>
          <p:cNvPr id="27651" name="Picture 3" descr="FG18_01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6775" y="228600"/>
            <a:ext cx="5267325" cy="6126163"/>
          </a:xfr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2971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zh-CN" sz="2800">
                <a:ea typeface="SimSun" pitchFamily="2" charset="-122"/>
              </a:rPr>
              <a:t>Here we put a piece of </a:t>
            </a:r>
            <a:r>
              <a:rPr lang="en-CA" altLang="zh-CN" sz="2800" b="1">
                <a:solidFill>
                  <a:srgbClr val="FF3300"/>
                </a:solidFill>
                <a:ea typeface="SimSun" pitchFamily="2" charset="-122"/>
              </a:rPr>
              <a:t>zinc metal</a:t>
            </a:r>
            <a:r>
              <a:rPr lang="en-CA" altLang="zh-CN" sz="2800">
                <a:ea typeface="SimSun" pitchFamily="2" charset="-122"/>
              </a:rPr>
              <a:t> into a </a:t>
            </a:r>
            <a:r>
              <a:rPr lang="en-CA" altLang="zh-CN" sz="2800" b="1">
                <a:solidFill>
                  <a:srgbClr val="6699FF"/>
                </a:solidFill>
                <a:ea typeface="SimSun" pitchFamily="2" charset="-122"/>
              </a:rPr>
              <a:t>Cu</a:t>
            </a:r>
            <a:r>
              <a:rPr lang="en-CA" altLang="zh-CN" sz="2800" b="1" baseline="30000">
                <a:solidFill>
                  <a:srgbClr val="6699FF"/>
                </a:solidFill>
                <a:ea typeface="SimSun" pitchFamily="2" charset="-122"/>
              </a:rPr>
              <a:t>2+</a:t>
            </a:r>
            <a:r>
              <a:rPr lang="en-CA" altLang="zh-CN" sz="2800" b="1">
                <a:solidFill>
                  <a:srgbClr val="6699FF"/>
                </a:solidFill>
                <a:ea typeface="SimSun" pitchFamily="2" charset="-122"/>
              </a:rPr>
              <a:t> ion solution</a:t>
            </a:r>
            <a:r>
              <a:rPr lang="en-CA" altLang="zh-CN" sz="2800">
                <a:ea typeface="SimSun" pitchFamily="2" charset="-122"/>
              </a:rPr>
              <a:t>.  A reaction occurs where we get </a:t>
            </a:r>
            <a:r>
              <a:rPr lang="en-CA" altLang="zh-CN" sz="2800" b="1">
                <a:solidFill>
                  <a:srgbClr val="FF33CC"/>
                </a:solidFill>
                <a:ea typeface="SimSun" pitchFamily="2" charset="-122"/>
              </a:rPr>
              <a:t>Zn</a:t>
            </a:r>
            <a:r>
              <a:rPr lang="en-CA" altLang="zh-CN" sz="2800" b="1" baseline="30000">
                <a:solidFill>
                  <a:srgbClr val="FF33CC"/>
                </a:solidFill>
                <a:ea typeface="SimSun" pitchFamily="2" charset="-122"/>
              </a:rPr>
              <a:t>2+</a:t>
            </a:r>
            <a:r>
              <a:rPr lang="en-CA" altLang="zh-CN" sz="2800" b="1">
                <a:solidFill>
                  <a:srgbClr val="FF33CC"/>
                </a:solidFill>
                <a:ea typeface="SimSun" pitchFamily="2" charset="-122"/>
              </a:rPr>
              <a:t> ions</a:t>
            </a:r>
            <a:r>
              <a:rPr lang="en-CA" altLang="zh-CN" sz="2800">
                <a:ea typeface="SimSun" pitchFamily="2" charset="-122"/>
              </a:rPr>
              <a:t> and </a:t>
            </a:r>
            <a:r>
              <a:rPr lang="en-CA" altLang="zh-CN" sz="2800" b="1">
                <a:solidFill>
                  <a:srgbClr val="0000FF"/>
                </a:solidFill>
                <a:ea typeface="SimSun" pitchFamily="2" charset="-122"/>
              </a:rPr>
              <a:t>solid copper</a:t>
            </a:r>
            <a:r>
              <a:rPr lang="en-CA" altLang="zh-CN" sz="2800">
                <a:ea typeface="SimSun" pitchFamily="2" charset="-122"/>
              </a:rPr>
              <a:t> deposited on the zinc surface.</a:t>
            </a:r>
            <a:endParaRPr lang="en-CA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E27DE92-E2B8-4158-B99C-6E5FF75C9CA6}" type="slidenum">
              <a:rPr lang="en-US" smtClean="0">
                <a:latin typeface="Arial Black" pitchFamily="34" charset="0"/>
              </a:rPr>
              <a:pPr/>
              <a:t>30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Problem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b="1" smtClean="0">
                <a:solidFill>
                  <a:srgbClr val="0033CC"/>
                </a:solidFill>
              </a:rPr>
              <a:t>Write the shorthand notation for a galvanic cell that uses the reaction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sz="900" b="1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>
                <a:solidFill>
                  <a:srgbClr val="FF3300"/>
                </a:solidFill>
              </a:rPr>
              <a:t>Fe (s) + Sn</a:t>
            </a:r>
            <a:r>
              <a:rPr lang="en-CA" b="1" baseline="30000" smtClean="0">
                <a:solidFill>
                  <a:srgbClr val="FF3300"/>
                </a:solidFill>
              </a:rPr>
              <a:t>2+</a:t>
            </a:r>
            <a:r>
              <a:rPr lang="en-CA" b="1" smtClean="0">
                <a:solidFill>
                  <a:srgbClr val="FF3300"/>
                </a:solidFill>
              </a:rPr>
              <a:t> (aq) </a:t>
            </a:r>
            <a:r>
              <a:rPr lang="en-CA" b="1" smtClean="0">
                <a:solidFill>
                  <a:srgbClr val="FF3300"/>
                </a:solidFill>
                <a:sym typeface="Wingdings" pitchFamily="2" charset="2"/>
              </a:rPr>
              <a:t></a:t>
            </a:r>
            <a:r>
              <a:rPr lang="en-CA" b="1" smtClean="0">
                <a:solidFill>
                  <a:srgbClr val="FF3300"/>
                </a:solidFill>
              </a:rPr>
              <a:t> Fe</a:t>
            </a:r>
            <a:r>
              <a:rPr lang="en-CA" b="1" baseline="30000" smtClean="0">
                <a:solidFill>
                  <a:srgbClr val="FF3300"/>
                </a:solidFill>
              </a:rPr>
              <a:t>2+</a:t>
            </a:r>
            <a:r>
              <a:rPr lang="en-CA" b="1" smtClean="0">
                <a:solidFill>
                  <a:srgbClr val="FF3300"/>
                </a:solidFill>
              </a:rPr>
              <a:t> (aq) + Sn (s)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CA" sz="1000" b="1" smtClean="0"/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457200" y="4343400"/>
            <a:ext cx="81534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CA" sz="3600" b="1">
                <a:solidFill>
                  <a:srgbClr val="FF3300"/>
                </a:solidFill>
              </a:rPr>
              <a:t>Fe (s)</a:t>
            </a:r>
            <a:r>
              <a:rPr lang="en-CA" sz="3600" b="1"/>
              <a:t> | </a:t>
            </a:r>
            <a:r>
              <a:rPr lang="en-CA" sz="3600" b="1">
                <a:solidFill>
                  <a:srgbClr val="FF99CC"/>
                </a:solidFill>
              </a:rPr>
              <a:t>Fe</a:t>
            </a:r>
            <a:r>
              <a:rPr lang="en-CA" sz="3600" b="1" baseline="30000">
                <a:solidFill>
                  <a:srgbClr val="FF99CC"/>
                </a:solidFill>
              </a:rPr>
              <a:t>2+</a:t>
            </a:r>
            <a:r>
              <a:rPr lang="en-CA" sz="3600" b="1">
                <a:solidFill>
                  <a:srgbClr val="FF99CC"/>
                </a:solidFill>
              </a:rPr>
              <a:t> (aq)</a:t>
            </a:r>
            <a:r>
              <a:rPr lang="en-CA" sz="3600" b="1"/>
              <a:t> || </a:t>
            </a:r>
            <a:r>
              <a:rPr lang="en-CA" sz="3600" b="1">
                <a:solidFill>
                  <a:srgbClr val="6699FF"/>
                </a:solidFill>
              </a:rPr>
              <a:t>Sn</a:t>
            </a:r>
            <a:r>
              <a:rPr lang="en-CA" sz="3600" b="1" baseline="30000">
                <a:solidFill>
                  <a:srgbClr val="6699FF"/>
                </a:solidFill>
              </a:rPr>
              <a:t>2+</a:t>
            </a:r>
            <a:r>
              <a:rPr lang="en-CA" sz="3600" b="1">
                <a:solidFill>
                  <a:srgbClr val="6699FF"/>
                </a:solidFill>
              </a:rPr>
              <a:t> (aq)</a:t>
            </a:r>
            <a:r>
              <a:rPr lang="en-CA" sz="3600" b="1"/>
              <a:t> | </a:t>
            </a:r>
            <a:r>
              <a:rPr lang="en-CA" sz="3600" b="1">
                <a:solidFill>
                  <a:srgbClr val="0033CC"/>
                </a:solidFill>
              </a:rPr>
              <a:t>Sn (s)</a:t>
            </a:r>
            <a:endParaRPr lang="en-CA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B1486D8-D80D-4B4C-B28C-6F3D76340076}" type="slidenum">
              <a:rPr lang="en-US" smtClean="0">
                <a:latin typeface="Arial Black" pitchFamily="34" charset="0"/>
              </a:rPr>
              <a:pPr/>
              <a:t>31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Problem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b="1" smtClean="0">
                <a:solidFill>
                  <a:srgbClr val="0033CC"/>
                </a:solidFill>
              </a:rPr>
              <a:t>Write a balanced equation for the overall cell reaction and give a brief description of the galvanic cell represented by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sz="1200" b="1" smtClean="0">
              <a:solidFill>
                <a:srgbClr val="0033CC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>
                <a:solidFill>
                  <a:srgbClr val="FF3300"/>
                </a:solidFill>
              </a:rPr>
              <a:t>Pb (s) | Pb</a:t>
            </a:r>
            <a:r>
              <a:rPr lang="en-CA" b="1" baseline="30000" smtClean="0">
                <a:solidFill>
                  <a:srgbClr val="FF3300"/>
                </a:solidFill>
              </a:rPr>
              <a:t>2+</a:t>
            </a:r>
            <a:r>
              <a:rPr lang="en-CA" b="1" smtClean="0">
                <a:solidFill>
                  <a:srgbClr val="FF3300"/>
                </a:solidFill>
              </a:rPr>
              <a:t> (aq) || Br</a:t>
            </a:r>
            <a:r>
              <a:rPr lang="en-CA" b="1" baseline="-25000" smtClean="0">
                <a:solidFill>
                  <a:srgbClr val="FF3300"/>
                </a:solidFill>
              </a:rPr>
              <a:t>2</a:t>
            </a:r>
            <a:r>
              <a:rPr lang="en-CA" b="1" smtClean="0">
                <a:solidFill>
                  <a:srgbClr val="FF3300"/>
                </a:solidFill>
              </a:rPr>
              <a:t> (l) | Br</a:t>
            </a:r>
            <a:r>
              <a:rPr lang="en-CA" b="1" baseline="30000" smtClean="0">
                <a:solidFill>
                  <a:srgbClr val="FF3300"/>
                </a:solidFill>
              </a:rPr>
              <a:t>-</a:t>
            </a:r>
            <a:r>
              <a:rPr lang="en-CA" b="1" smtClean="0">
                <a:solidFill>
                  <a:srgbClr val="FF3300"/>
                </a:solidFill>
              </a:rPr>
              <a:t> (aq) | Pt (s)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CA" sz="1200" b="1" smtClean="0"/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304800" y="4191000"/>
            <a:ext cx="8305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CA" sz="3600" b="1">
                <a:solidFill>
                  <a:srgbClr val="FF3300"/>
                </a:solidFill>
              </a:rPr>
              <a:t>Pb (s)</a:t>
            </a:r>
            <a:r>
              <a:rPr lang="en-CA" sz="3600" b="1"/>
              <a:t> + </a:t>
            </a:r>
            <a:r>
              <a:rPr lang="en-CA" sz="3600" b="1">
                <a:solidFill>
                  <a:srgbClr val="6699FF"/>
                </a:solidFill>
              </a:rPr>
              <a:t>Br</a:t>
            </a:r>
            <a:r>
              <a:rPr lang="en-CA" sz="3600" b="1" baseline="-25000">
                <a:solidFill>
                  <a:srgbClr val="6699FF"/>
                </a:solidFill>
              </a:rPr>
              <a:t>2</a:t>
            </a:r>
            <a:r>
              <a:rPr lang="en-CA" sz="3600" b="1">
                <a:solidFill>
                  <a:srgbClr val="6699FF"/>
                </a:solidFill>
              </a:rPr>
              <a:t> (l)</a:t>
            </a:r>
            <a:r>
              <a:rPr lang="en-CA" sz="3600" b="1"/>
              <a:t> </a:t>
            </a:r>
            <a:r>
              <a:rPr lang="en-CA" sz="3600" b="1">
                <a:sym typeface="Wingdings" pitchFamily="2" charset="2"/>
              </a:rPr>
              <a:t></a:t>
            </a:r>
            <a:r>
              <a:rPr lang="en-CA" sz="3600" b="1"/>
              <a:t> </a:t>
            </a:r>
            <a:r>
              <a:rPr lang="en-CA" sz="3600" b="1">
                <a:solidFill>
                  <a:srgbClr val="FF99CC"/>
                </a:solidFill>
              </a:rPr>
              <a:t>Pb</a:t>
            </a:r>
            <a:r>
              <a:rPr lang="en-CA" sz="3600" b="1" baseline="30000">
                <a:solidFill>
                  <a:srgbClr val="FF99CC"/>
                </a:solidFill>
              </a:rPr>
              <a:t>2+</a:t>
            </a:r>
            <a:r>
              <a:rPr lang="en-CA" sz="3600" b="1">
                <a:solidFill>
                  <a:srgbClr val="FF99CC"/>
                </a:solidFill>
              </a:rPr>
              <a:t> (aq)</a:t>
            </a:r>
            <a:r>
              <a:rPr lang="en-CA" sz="3600" b="1"/>
              <a:t> + </a:t>
            </a:r>
            <a:r>
              <a:rPr lang="en-CA" sz="3600" b="1">
                <a:solidFill>
                  <a:srgbClr val="0000FF"/>
                </a:solidFill>
              </a:rPr>
              <a:t>2 </a:t>
            </a:r>
            <a:r>
              <a:rPr lang="en-CA" sz="3600" b="1">
                <a:solidFill>
                  <a:srgbClr val="0033CC"/>
                </a:solidFill>
              </a:rPr>
              <a:t>Br</a:t>
            </a:r>
            <a:r>
              <a:rPr lang="en-CA" sz="3600" b="1" baseline="30000">
                <a:solidFill>
                  <a:srgbClr val="0033CC"/>
                </a:solidFill>
              </a:rPr>
              <a:t>-</a:t>
            </a:r>
            <a:r>
              <a:rPr lang="en-CA" sz="3600" b="1">
                <a:solidFill>
                  <a:srgbClr val="0033CC"/>
                </a:solidFill>
              </a:rPr>
              <a:t> (aq)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600" b="1"/>
              <a:t>The reduction of Br</a:t>
            </a:r>
            <a:r>
              <a:rPr lang="en-US" sz="3600" b="1" baseline="-25000"/>
              <a:t>2</a:t>
            </a:r>
            <a:r>
              <a:rPr lang="en-US" sz="3600" b="1"/>
              <a:t> to Br</a:t>
            </a:r>
            <a:r>
              <a:rPr lang="en-US" sz="3600" b="1" baseline="30000"/>
              <a:t>- </a:t>
            </a:r>
            <a:r>
              <a:rPr lang="en-US" sz="3600" b="1"/>
              <a:t>occurs on the surface of a Pt cathode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98FC675-018F-443B-BE11-D972DEB17560}" type="slidenum">
              <a:rPr lang="en-US" smtClean="0">
                <a:latin typeface="Arial Black" pitchFamily="34" charset="0"/>
              </a:rPr>
              <a:pPr/>
              <a:t>32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smtClean="0"/>
              <a:t>Cell potentials for cell reactions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4343400" cy="32321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sz="2700" b="1" smtClean="0">
                <a:solidFill>
                  <a:srgbClr val="660066"/>
                </a:solidFill>
              </a:rPr>
              <a:t>Electrons move</a:t>
            </a:r>
            <a:r>
              <a:rPr lang="en-CA" sz="2700" smtClean="0"/>
              <a:t> from the </a:t>
            </a:r>
            <a:r>
              <a:rPr lang="en-CA" sz="2700" b="1" smtClean="0">
                <a:solidFill>
                  <a:srgbClr val="FF3300"/>
                </a:solidFill>
              </a:rPr>
              <a:t>copper anode</a:t>
            </a:r>
            <a:r>
              <a:rPr lang="en-CA" sz="2700" smtClean="0"/>
              <a:t> through the wire to the </a:t>
            </a:r>
            <a:r>
              <a:rPr lang="en-CA" sz="2700" b="1" smtClean="0">
                <a:solidFill>
                  <a:srgbClr val="0033CC"/>
                </a:solidFill>
              </a:rPr>
              <a:t>silver cathode</a:t>
            </a:r>
            <a:r>
              <a:rPr lang="en-CA" sz="2700" smtClean="0"/>
              <a:t> because it is </a:t>
            </a:r>
            <a:r>
              <a:rPr lang="en-CA" sz="2700" b="1" smtClean="0">
                <a:solidFill>
                  <a:srgbClr val="33CC33"/>
                </a:solidFill>
              </a:rPr>
              <a:t>energetically favourable</a:t>
            </a:r>
            <a:r>
              <a:rPr lang="en-CA" sz="2700" smtClean="0"/>
              <a:t> for the electrons to move!</a:t>
            </a:r>
            <a:endParaRPr lang="en-CA" sz="2800" smtClean="0">
              <a:solidFill>
                <a:srgbClr val="660066"/>
              </a:solidFill>
            </a:endParaRPr>
          </a:p>
        </p:txBody>
      </p:sp>
      <p:sp>
        <p:nvSpPr>
          <p:cNvPr id="56325" name="Rectangle 12"/>
          <p:cNvSpPr>
            <a:spLocks noChangeArrowheads="1"/>
          </p:cNvSpPr>
          <p:nvPr/>
        </p:nvSpPr>
        <p:spPr bwMode="auto">
          <a:xfrm>
            <a:off x="457200" y="4038600"/>
            <a:ext cx="8229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CA" sz="2600"/>
              <a:t>An</a:t>
            </a:r>
            <a:r>
              <a:rPr lang="en-CA" sz="2600" b="1">
                <a:solidFill>
                  <a:srgbClr val="0033CC"/>
                </a:solidFill>
              </a:rPr>
              <a:t> electron in a siver atom</a:t>
            </a:r>
            <a:r>
              <a:rPr lang="en-CA" sz="2600"/>
              <a:t> has </a:t>
            </a:r>
            <a:r>
              <a:rPr lang="en-CA" sz="2600" b="1">
                <a:solidFill>
                  <a:schemeClr val="bg2"/>
                </a:solidFill>
              </a:rPr>
              <a:t>less free energy</a:t>
            </a:r>
            <a:r>
              <a:rPr lang="en-CA" sz="2600"/>
              <a:t> than the </a:t>
            </a:r>
            <a:r>
              <a:rPr lang="en-CA" sz="2600" b="1">
                <a:solidFill>
                  <a:srgbClr val="FF3300"/>
                </a:solidFill>
              </a:rPr>
              <a:t>same electron in a copper atom</a:t>
            </a:r>
            <a:r>
              <a:rPr lang="en-CA" sz="2600"/>
              <a:t>. </a:t>
            </a:r>
            <a:endParaRPr lang="en-CA" sz="80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CA" sz="2600"/>
              <a:t>Much like a </a:t>
            </a:r>
            <a:r>
              <a:rPr lang="en-CA" sz="2600" b="1">
                <a:solidFill>
                  <a:srgbClr val="660066"/>
                </a:solidFill>
              </a:rPr>
              <a:t>ball wants to roll down a hill</a:t>
            </a:r>
            <a:r>
              <a:rPr lang="en-CA" sz="2600"/>
              <a:t> so it ends up where it has the </a:t>
            </a:r>
            <a:r>
              <a:rPr lang="en-CA" sz="2600" b="1">
                <a:solidFill>
                  <a:schemeClr val="bg2"/>
                </a:solidFill>
              </a:rPr>
              <a:t>lower potential energy</a:t>
            </a:r>
            <a:r>
              <a:rPr lang="en-CA" sz="2600"/>
              <a:t>, an </a:t>
            </a:r>
            <a:r>
              <a:rPr lang="en-CA" sz="2600" b="1">
                <a:solidFill>
                  <a:srgbClr val="660066"/>
                </a:solidFill>
              </a:rPr>
              <a:t>electron wants to move to the atom</a:t>
            </a:r>
            <a:r>
              <a:rPr lang="en-CA" sz="2600"/>
              <a:t> where it has the </a:t>
            </a:r>
            <a:r>
              <a:rPr lang="en-CA" sz="2600" b="1">
                <a:solidFill>
                  <a:schemeClr val="bg2"/>
                </a:solidFill>
              </a:rPr>
              <a:t>lower </a:t>
            </a:r>
            <a:r>
              <a:rPr lang="en-CA" sz="2600" b="1" u="sng">
                <a:solidFill>
                  <a:schemeClr val="bg2"/>
                </a:solidFill>
              </a:rPr>
              <a:t>free</a:t>
            </a:r>
            <a:r>
              <a:rPr lang="en-CA" sz="2600" b="1">
                <a:solidFill>
                  <a:schemeClr val="bg2"/>
                </a:solidFill>
              </a:rPr>
              <a:t> energy.</a:t>
            </a:r>
          </a:p>
        </p:txBody>
      </p:sp>
      <p:pic>
        <p:nvPicPr>
          <p:cNvPr id="56326" name="Picture 13" descr="FG2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2819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B33E150-5779-4D98-9047-4C08098CAD6C}" type="slidenum">
              <a:rPr lang="en-US" smtClean="0">
                <a:latin typeface="Arial Black" pitchFamily="34" charset="0"/>
              </a:rPr>
              <a:pPr/>
              <a:t>33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/>
            <a:r>
              <a:rPr lang="en-CA" smtClean="0"/>
              <a:t>Potential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smtClean="0"/>
              <a:t>The </a:t>
            </a:r>
            <a:r>
              <a:rPr lang="en-CA" b="1" smtClean="0">
                <a:solidFill>
                  <a:schemeClr val="bg2"/>
                </a:solidFill>
              </a:rPr>
              <a:t>difference in the free energy</a:t>
            </a:r>
            <a:r>
              <a:rPr lang="en-CA" smtClean="0"/>
              <a:t> for the electrons in the </a:t>
            </a:r>
            <a:r>
              <a:rPr lang="en-CA" b="1" smtClean="0">
                <a:solidFill>
                  <a:srgbClr val="FF3300"/>
                </a:solidFill>
              </a:rPr>
              <a:t>anode</a:t>
            </a:r>
            <a:r>
              <a:rPr lang="en-CA" smtClean="0"/>
              <a:t> and the </a:t>
            </a:r>
            <a:r>
              <a:rPr lang="en-CA" b="1" smtClean="0">
                <a:solidFill>
                  <a:srgbClr val="0033CC"/>
                </a:solidFill>
              </a:rPr>
              <a:t>cathode</a:t>
            </a:r>
            <a:r>
              <a:rPr lang="en-CA" smtClean="0"/>
              <a:t> is somewhat like </a:t>
            </a:r>
            <a:r>
              <a:rPr lang="en-CA" b="1" smtClean="0">
                <a:solidFill>
                  <a:srgbClr val="660066"/>
                </a:solidFill>
              </a:rPr>
              <a:t>the </a:t>
            </a:r>
            <a:r>
              <a:rPr lang="en-CA" b="1" u="sng" smtClean="0">
                <a:solidFill>
                  <a:srgbClr val="660066"/>
                </a:solidFill>
              </a:rPr>
              <a:t>slope</a:t>
            </a:r>
            <a:r>
              <a:rPr lang="en-CA" b="1" smtClean="0">
                <a:solidFill>
                  <a:srgbClr val="660066"/>
                </a:solidFill>
              </a:rPr>
              <a:t> from the top to the bottom of the hill</a:t>
            </a:r>
            <a:r>
              <a:rPr lang="en-CA" smtClean="0">
                <a:solidFill>
                  <a:srgbClr val="660066"/>
                </a:solidFill>
              </a:rPr>
              <a:t>. 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smtClean="0">
              <a:solidFill>
                <a:srgbClr val="660066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CA" smtClean="0"/>
              <a:t>If the </a:t>
            </a:r>
            <a:r>
              <a:rPr lang="en-CA" b="1" smtClean="0">
                <a:solidFill>
                  <a:srgbClr val="660066"/>
                </a:solidFill>
              </a:rPr>
              <a:t>hill</a:t>
            </a:r>
            <a:r>
              <a:rPr lang="en-CA" smtClean="0"/>
              <a:t> is </a:t>
            </a:r>
            <a:r>
              <a:rPr lang="en-CA" b="1" smtClean="0">
                <a:solidFill>
                  <a:schemeClr val="bg2"/>
                </a:solidFill>
              </a:rPr>
              <a:t>“steep”,</a:t>
            </a:r>
            <a:r>
              <a:rPr lang="en-CA" smtClean="0"/>
              <a:t> the ball experiences </a:t>
            </a:r>
            <a:r>
              <a:rPr lang="en-CA" b="1" smtClean="0"/>
              <a:t>more of the </a:t>
            </a:r>
            <a:r>
              <a:rPr lang="en-CA" b="1" u="sng" smtClean="0">
                <a:solidFill>
                  <a:srgbClr val="FF0000"/>
                </a:solidFill>
              </a:rPr>
              <a:t>force of gravity</a:t>
            </a:r>
            <a:r>
              <a:rPr lang="en-CA" smtClean="0"/>
              <a:t> than it does on a </a:t>
            </a:r>
            <a:r>
              <a:rPr lang="en-CA" b="1" smtClean="0">
                <a:solidFill>
                  <a:schemeClr val="bg2"/>
                </a:solidFill>
              </a:rPr>
              <a:t>“gentle”</a:t>
            </a:r>
            <a:r>
              <a:rPr lang="en-CA" smtClean="0"/>
              <a:t> hill.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D32D688-2E60-4495-8D0E-192D8F4739D9}" type="slidenum">
              <a:rPr lang="en-US" smtClean="0">
                <a:latin typeface="Arial Black" pitchFamily="34" charset="0"/>
              </a:rPr>
              <a:pPr/>
              <a:t>34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/>
            <a:r>
              <a:rPr lang="en-CA" smtClean="0"/>
              <a:t>Potential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3300" smtClean="0"/>
              <a:t>The </a:t>
            </a:r>
            <a:r>
              <a:rPr lang="en-CA" sz="3300" b="1" smtClean="0"/>
              <a:t>equivalent</a:t>
            </a:r>
            <a:r>
              <a:rPr lang="en-CA" sz="3300" smtClean="0"/>
              <a:t> of the </a:t>
            </a:r>
            <a:r>
              <a:rPr lang="en-CA" sz="3300" b="1" u="sng" smtClean="0">
                <a:solidFill>
                  <a:srgbClr val="FF0000"/>
                </a:solidFill>
              </a:rPr>
              <a:t>force of gravity</a:t>
            </a:r>
            <a:r>
              <a:rPr lang="en-CA" sz="3300" b="1" smtClean="0">
                <a:solidFill>
                  <a:schemeClr val="bg2"/>
                </a:solidFill>
              </a:rPr>
              <a:t> </a:t>
            </a:r>
            <a:r>
              <a:rPr lang="en-CA" sz="3300" smtClean="0"/>
              <a:t>to the </a:t>
            </a:r>
            <a:r>
              <a:rPr lang="en-CA" sz="3300" b="1" smtClean="0">
                <a:solidFill>
                  <a:srgbClr val="9933FF"/>
                </a:solidFill>
              </a:rPr>
              <a:t>difference in the free energy of electrons in different atoms</a:t>
            </a:r>
            <a:r>
              <a:rPr lang="en-CA" sz="3300" smtClean="0"/>
              <a:t> is called the </a:t>
            </a:r>
            <a:r>
              <a:rPr lang="en-CA" sz="3300" b="1" smtClean="0">
                <a:solidFill>
                  <a:srgbClr val="33CC33"/>
                </a:solidFill>
              </a:rPr>
              <a:t>electromotive force (emf)</a:t>
            </a:r>
            <a:r>
              <a:rPr lang="en-CA" sz="3300" smtClean="0"/>
              <a:t> –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3300" smtClean="0"/>
              <a:t>also known as the </a:t>
            </a:r>
            <a:r>
              <a:rPr lang="en-CA" sz="3300" b="1" smtClean="0">
                <a:solidFill>
                  <a:srgbClr val="33CC33"/>
                </a:solidFill>
              </a:rPr>
              <a:t>cell potential (E)</a:t>
            </a:r>
            <a:r>
              <a:rPr lang="en-CA" sz="3300" smtClean="0"/>
              <a:t>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3300" smtClean="0"/>
              <a:t>or the </a:t>
            </a:r>
            <a:r>
              <a:rPr lang="en-CA" sz="3300" b="1" smtClean="0">
                <a:solidFill>
                  <a:srgbClr val="33CC33"/>
                </a:solidFill>
              </a:rPr>
              <a:t>cell voltage (V)</a:t>
            </a:r>
            <a:r>
              <a:rPr lang="en-CA" sz="3300" smtClean="0">
                <a:solidFill>
                  <a:srgbClr val="33CC33"/>
                </a:solidFill>
              </a:rPr>
              <a:t>.</a:t>
            </a:r>
            <a:r>
              <a:rPr lang="en-CA" sz="3300" smtClean="0"/>
              <a:t> 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3300" b="1" smtClean="0">
                <a:solidFill>
                  <a:srgbClr val="660066"/>
                </a:solidFill>
              </a:rPr>
              <a:t>Like a ball on a steep hill</a:t>
            </a:r>
            <a:r>
              <a:rPr lang="en-CA" sz="3300" smtClean="0"/>
              <a:t>, electrons are under a </a:t>
            </a:r>
            <a:r>
              <a:rPr lang="en-CA" sz="3300" b="1" smtClean="0">
                <a:solidFill>
                  <a:schemeClr val="bg2"/>
                </a:solidFill>
              </a:rPr>
              <a:t>“greater” force</a:t>
            </a:r>
            <a:r>
              <a:rPr lang="en-CA" sz="3300" smtClean="0"/>
              <a:t> to transfer from the </a:t>
            </a:r>
            <a:r>
              <a:rPr lang="en-CA" sz="3300" b="1" smtClean="0">
                <a:solidFill>
                  <a:srgbClr val="FF3300"/>
                </a:solidFill>
              </a:rPr>
              <a:t>anode</a:t>
            </a:r>
            <a:r>
              <a:rPr lang="en-CA" sz="3300" smtClean="0"/>
              <a:t> to the </a:t>
            </a:r>
            <a:r>
              <a:rPr lang="en-CA" sz="3300" b="1" smtClean="0">
                <a:solidFill>
                  <a:srgbClr val="0033CC"/>
                </a:solidFill>
              </a:rPr>
              <a:t>cathode</a:t>
            </a:r>
            <a:r>
              <a:rPr lang="en-CA" sz="3300" smtClean="0"/>
              <a:t> when the </a:t>
            </a:r>
            <a:r>
              <a:rPr lang="en-CA" sz="3300" b="1" smtClean="0">
                <a:solidFill>
                  <a:srgbClr val="33CC33"/>
                </a:solidFill>
              </a:rPr>
              <a:t>cell potential</a:t>
            </a:r>
            <a:r>
              <a:rPr lang="en-CA" sz="3300" smtClean="0"/>
              <a:t> has a </a:t>
            </a:r>
            <a:r>
              <a:rPr lang="en-CA" sz="3300" b="1" smtClean="0"/>
              <a:t>larger magnitude</a:t>
            </a:r>
            <a:r>
              <a:rPr lang="en-CA" sz="33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9B64BF5-4007-44BB-8054-92DBF4580E2A}" type="slidenum">
              <a:rPr lang="en-US" smtClean="0">
                <a:latin typeface="Arial Black" pitchFamily="34" charset="0"/>
              </a:rPr>
              <a:pPr/>
              <a:t>35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/>
            <a:r>
              <a:rPr lang="en-CA" smtClean="0"/>
              <a:t>Potential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sz="3000" smtClean="0"/>
              <a:t>Because there is a </a:t>
            </a:r>
            <a:r>
              <a:rPr lang="en-CA" sz="3000" b="1" smtClean="0">
                <a:solidFill>
                  <a:srgbClr val="9933FF"/>
                </a:solidFill>
              </a:rPr>
              <a:t>free energy difference</a:t>
            </a:r>
            <a:r>
              <a:rPr lang="en-CA" sz="3000" smtClean="0"/>
              <a:t> for an </a:t>
            </a:r>
            <a:r>
              <a:rPr lang="en-CA" sz="3000" b="1" smtClean="0">
                <a:solidFill>
                  <a:srgbClr val="FF3300"/>
                </a:solidFill>
              </a:rPr>
              <a:t>electron in the anode</a:t>
            </a:r>
            <a:r>
              <a:rPr lang="en-CA" sz="3000" smtClean="0"/>
              <a:t> as </a:t>
            </a:r>
            <a:r>
              <a:rPr lang="en-CA" sz="3000" b="1" smtClean="0">
                <a:solidFill>
                  <a:srgbClr val="0033CC"/>
                </a:solidFill>
              </a:rPr>
              <a:t>compared to the same electron in the cathode</a:t>
            </a:r>
            <a:r>
              <a:rPr lang="en-CA" sz="3000" smtClean="0"/>
              <a:t>, the</a:t>
            </a:r>
            <a:r>
              <a:rPr lang="en-CA" sz="3000" smtClean="0">
                <a:solidFill>
                  <a:srgbClr val="660066"/>
                </a:solidFill>
              </a:rPr>
              <a:t> </a:t>
            </a:r>
            <a:r>
              <a:rPr lang="en-CA" sz="3000" b="1" smtClean="0">
                <a:solidFill>
                  <a:srgbClr val="660066"/>
                </a:solidFill>
              </a:rPr>
              <a:t>electron must </a:t>
            </a:r>
            <a:r>
              <a:rPr lang="en-CA" sz="3000" b="1" u="sng" smtClean="0">
                <a:solidFill>
                  <a:srgbClr val="660066"/>
                </a:solidFill>
              </a:rPr>
              <a:t>lose</a:t>
            </a:r>
            <a:r>
              <a:rPr lang="en-CA" sz="3000" b="1" smtClean="0">
                <a:solidFill>
                  <a:srgbClr val="660066"/>
                </a:solidFill>
              </a:rPr>
              <a:t> free energy</a:t>
            </a:r>
            <a:r>
              <a:rPr lang="en-CA" sz="3000" smtClean="0"/>
              <a:t> during the trip, just like a </a:t>
            </a:r>
            <a:r>
              <a:rPr lang="en-CA" sz="3000" b="1" smtClean="0">
                <a:solidFill>
                  <a:srgbClr val="660066"/>
                </a:solidFill>
              </a:rPr>
              <a:t>ball loses potential energy (as motion!)</a:t>
            </a:r>
            <a:r>
              <a:rPr lang="en-CA" sz="3000" smtClean="0">
                <a:solidFill>
                  <a:srgbClr val="660066"/>
                </a:solidFill>
              </a:rPr>
              <a:t> </a:t>
            </a:r>
            <a:r>
              <a:rPr lang="en-CA" sz="3000" b="1" smtClean="0">
                <a:solidFill>
                  <a:srgbClr val="660066"/>
                </a:solidFill>
              </a:rPr>
              <a:t>as it rolls down the hill</a:t>
            </a:r>
            <a:r>
              <a:rPr lang="en-CA" sz="3000" smtClean="0"/>
              <a:t>.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3000" b="1" smtClean="0"/>
              <a:t>The</a:t>
            </a:r>
            <a:r>
              <a:rPr lang="en-CA" sz="3000" b="1" smtClean="0">
                <a:solidFill>
                  <a:srgbClr val="FF3300"/>
                </a:solidFill>
              </a:rPr>
              <a:t> </a:t>
            </a:r>
            <a:r>
              <a:rPr lang="en-CA" sz="3000" b="1" u="sng" smtClean="0">
                <a:solidFill>
                  <a:srgbClr val="FF3300"/>
                </a:solidFill>
              </a:rPr>
              <a:t>free energy change is negative</a:t>
            </a:r>
            <a:r>
              <a:rPr lang="en-CA" sz="3000" b="1" smtClean="0">
                <a:solidFill>
                  <a:srgbClr val="FF3300"/>
                </a:solidFill>
              </a:rPr>
              <a:t> </a:t>
            </a:r>
            <a:r>
              <a:rPr lang="en-CA" sz="3000" b="1" smtClean="0"/>
              <a:t>and so the movement of the electrons is a</a:t>
            </a:r>
            <a:r>
              <a:rPr lang="en-CA" sz="3000" b="1" smtClean="0">
                <a:solidFill>
                  <a:srgbClr val="FF3300"/>
                </a:solidFill>
              </a:rPr>
              <a:t> </a:t>
            </a:r>
            <a:r>
              <a:rPr lang="en-CA" sz="3000" b="1" u="sng" smtClean="0">
                <a:solidFill>
                  <a:srgbClr val="FF3300"/>
                </a:solidFill>
              </a:rPr>
              <a:t>spontaneous process!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sz="30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B71CBD5-59AE-4410-94C9-173E96B3495F}" type="slidenum">
              <a:rPr lang="en-US" smtClean="0">
                <a:latin typeface="Arial Black" pitchFamily="34" charset="0"/>
              </a:rPr>
              <a:pPr/>
              <a:t>36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/>
            <a:r>
              <a:rPr lang="en-CA" smtClean="0"/>
              <a:t>Potential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CA" sz="3400" b="1" smtClean="0"/>
              <a:t>The</a:t>
            </a:r>
            <a:r>
              <a:rPr lang="en-CA" sz="3400" b="1" smtClean="0">
                <a:solidFill>
                  <a:srgbClr val="FF3300"/>
                </a:solidFill>
              </a:rPr>
              <a:t> </a:t>
            </a:r>
            <a:r>
              <a:rPr lang="en-CA" sz="3400" b="1" u="sng" smtClean="0">
                <a:solidFill>
                  <a:srgbClr val="FF3300"/>
                </a:solidFill>
              </a:rPr>
              <a:t>free energy change is negative</a:t>
            </a:r>
            <a:r>
              <a:rPr lang="en-CA" sz="3400" b="1" smtClean="0">
                <a:solidFill>
                  <a:srgbClr val="FF3300"/>
                </a:solidFill>
              </a:rPr>
              <a:t> </a:t>
            </a:r>
            <a:r>
              <a:rPr lang="en-CA" sz="3400" b="1" smtClean="0"/>
              <a:t>and so the movement of the electrons is a</a:t>
            </a:r>
            <a:r>
              <a:rPr lang="en-CA" sz="3400" b="1" smtClean="0">
                <a:solidFill>
                  <a:srgbClr val="FF3300"/>
                </a:solidFill>
              </a:rPr>
              <a:t> </a:t>
            </a:r>
            <a:r>
              <a:rPr lang="en-CA" sz="3400" b="1" u="sng" smtClean="0">
                <a:solidFill>
                  <a:srgbClr val="FF3300"/>
                </a:solidFill>
              </a:rPr>
              <a:t>spontaneous process!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CA" sz="4400" b="1" smtClean="0"/>
              <a:t>This occurs when the</a:t>
            </a:r>
            <a:r>
              <a:rPr lang="en-CA" sz="4400" b="1" u="sng" smtClean="0">
                <a:solidFill>
                  <a:srgbClr val="FF3300"/>
                </a:solidFill>
              </a:rPr>
              <a:t> potential is positive</a:t>
            </a:r>
            <a:r>
              <a:rPr lang="en-CA" sz="4400" b="1" smtClean="0"/>
              <a:t> so a </a:t>
            </a:r>
            <a:r>
              <a:rPr lang="en-CA" sz="4400" b="1" u="sng" smtClean="0">
                <a:solidFill>
                  <a:srgbClr val="0033CC"/>
                </a:solidFill>
              </a:rPr>
              <a:t>positive potential</a:t>
            </a:r>
            <a:r>
              <a:rPr lang="en-CA" sz="4400" b="1" smtClean="0">
                <a:solidFill>
                  <a:srgbClr val="0033CC"/>
                </a:solidFill>
              </a:rPr>
              <a:t> indicates a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4400" b="1" u="sng" smtClean="0">
                <a:solidFill>
                  <a:srgbClr val="0033CC"/>
                </a:solidFill>
              </a:rPr>
              <a:t>spontaneous process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20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DAC4EC-DCAA-4085-8E96-9BBDFE142D8F}" type="slidenum">
              <a:rPr lang="en-US" smtClean="0">
                <a:latin typeface="Arial Black" pitchFamily="34" charset="0"/>
              </a:rPr>
              <a:pPr/>
              <a:t>37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/>
            <a:r>
              <a:rPr lang="en-CA" smtClean="0"/>
              <a:t>Potential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800" smtClean="0"/>
              <a:t>We can get </a:t>
            </a:r>
            <a:r>
              <a:rPr lang="en-CA" sz="3800" b="1" smtClean="0">
                <a:solidFill>
                  <a:schemeClr val="bg2"/>
                </a:solidFill>
              </a:rPr>
              <a:t>energy out of a ball</a:t>
            </a:r>
            <a:r>
              <a:rPr lang="en-CA" sz="3800" smtClean="0"/>
              <a:t> (with its </a:t>
            </a:r>
            <a:r>
              <a:rPr lang="en-CA" sz="3800" b="1" smtClean="0">
                <a:solidFill>
                  <a:srgbClr val="33CC33"/>
                </a:solidFill>
              </a:rPr>
              <a:t>certain mass</a:t>
            </a:r>
            <a:r>
              <a:rPr lang="en-CA" sz="3800" smtClean="0"/>
              <a:t>) </a:t>
            </a:r>
            <a:r>
              <a:rPr lang="en-CA" sz="3800" b="1" smtClean="0">
                <a:solidFill>
                  <a:srgbClr val="660066"/>
                </a:solidFill>
              </a:rPr>
              <a:t>rolling down a slope</a:t>
            </a:r>
            <a:r>
              <a:rPr lang="en-CA" sz="3800" smtClean="0"/>
              <a:t> (the </a:t>
            </a:r>
            <a:r>
              <a:rPr lang="en-CA" sz="3800" b="1" smtClean="0">
                <a:solidFill>
                  <a:srgbClr val="9933FF"/>
                </a:solidFill>
              </a:rPr>
              <a:t>experienced gravity</a:t>
            </a:r>
            <a:r>
              <a:rPr lang="en-CA" sz="3800" smtClean="0"/>
              <a:t>),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800" smtClean="0"/>
              <a:t>We can get </a:t>
            </a:r>
            <a:r>
              <a:rPr lang="en-CA" sz="3800" b="1" smtClean="0">
                <a:solidFill>
                  <a:schemeClr val="bg2"/>
                </a:solidFill>
              </a:rPr>
              <a:t>energy out of an electron</a:t>
            </a:r>
            <a:r>
              <a:rPr lang="en-CA" sz="3800" smtClean="0"/>
              <a:t> (with </a:t>
            </a:r>
            <a:r>
              <a:rPr lang="en-CA" sz="3800" b="1" smtClean="0">
                <a:solidFill>
                  <a:srgbClr val="33CC33"/>
                </a:solidFill>
              </a:rPr>
              <a:t>electrical charge</a:t>
            </a:r>
            <a:r>
              <a:rPr lang="en-CA" sz="3800" smtClean="0"/>
              <a:t>) that </a:t>
            </a:r>
            <a:r>
              <a:rPr lang="en-CA" sz="3800" b="1" smtClean="0">
                <a:solidFill>
                  <a:srgbClr val="660066"/>
                </a:solidFill>
              </a:rPr>
              <a:t>“rolls down the slope”</a:t>
            </a:r>
            <a:r>
              <a:rPr lang="en-CA" sz="3800" smtClean="0"/>
              <a:t> that is the </a:t>
            </a:r>
            <a:r>
              <a:rPr lang="en-CA" sz="3800" b="1" u="sng" smtClean="0">
                <a:solidFill>
                  <a:srgbClr val="9933FF"/>
                </a:solidFill>
              </a:rPr>
              <a:t>potential difference</a:t>
            </a:r>
            <a:r>
              <a:rPr lang="en-CA" sz="3800" b="1" smtClean="0">
                <a:solidFill>
                  <a:srgbClr val="9933FF"/>
                </a:solidFill>
              </a:rPr>
              <a:t> of electron free energy </a:t>
            </a:r>
            <a:r>
              <a:rPr lang="en-CA" sz="3800" b="1" smtClean="0">
                <a:solidFill>
                  <a:srgbClr val="0033CC"/>
                </a:solidFill>
              </a:rPr>
              <a:t>between the two electrodes</a:t>
            </a:r>
            <a:r>
              <a:rPr lang="en-CA" sz="3800" smtClean="0"/>
              <a:t>.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3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1D33B6-D970-43C4-AB64-965DA4458274}" type="slidenum">
              <a:rPr lang="en-US" smtClean="0">
                <a:latin typeface="Arial Black" pitchFamily="34" charset="0"/>
              </a:rPr>
              <a:pPr/>
              <a:t>38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hangingPunct="1"/>
            <a:r>
              <a:rPr lang="en-CA" smtClean="0"/>
              <a:t>Potential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4000" smtClean="0"/>
              <a:t>In terms of units, we can define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4000" b="1" u="sng" smtClean="0">
                <a:solidFill>
                  <a:schemeClr val="bg2"/>
                </a:solidFill>
              </a:rPr>
              <a:t>one Joule</a:t>
            </a:r>
            <a:r>
              <a:rPr lang="en-CA" sz="4000" b="1" smtClean="0">
                <a:solidFill>
                  <a:schemeClr val="bg2"/>
                </a:solidFill>
              </a:rPr>
              <a:t> as the energy</a:t>
            </a:r>
            <a:r>
              <a:rPr lang="en-CA" sz="4000" smtClean="0"/>
              <a:t>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4000" smtClean="0"/>
              <a:t>we get from a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4000" b="1" smtClean="0">
                <a:solidFill>
                  <a:srgbClr val="33CC33"/>
                </a:solidFill>
              </a:rPr>
              <a:t>charge of </a:t>
            </a:r>
            <a:r>
              <a:rPr lang="en-CA" sz="4000" b="1" u="sng" smtClean="0">
                <a:solidFill>
                  <a:srgbClr val="33CC33"/>
                </a:solidFill>
              </a:rPr>
              <a:t>one Coulomb</a:t>
            </a:r>
            <a:r>
              <a:rPr lang="en-CA" sz="4000" smtClean="0"/>
              <a:t>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4000" smtClean="0"/>
              <a:t>multiplied by the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4000" b="1" smtClean="0">
                <a:solidFill>
                  <a:srgbClr val="9933FF"/>
                </a:solidFill>
              </a:rPr>
              <a:t>potential of </a:t>
            </a:r>
            <a:r>
              <a:rPr lang="en-CA" sz="4000" b="1" u="sng" smtClean="0">
                <a:solidFill>
                  <a:srgbClr val="9933FF"/>
                </a:solidFill>
              </a:rPr>
              <a:t>one volt</a:t>
            </a:r>
            <a:r>
              <a:rPr lang="en-CA" sz="4000" smtClean="0"/>
              <a:t>.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4000" b="1" smtClean="0">
                <a:solidFill>
                  <a:schemeClr val="bg2"/>
                </a:solidFill>
              </a:rPr>
              <a:t>1 J</a:t>
            </a:r>
            <a:r>
              <a:rPr lang="en-CA" sz="4000" smtClean="0"/>
              <a:t> = </a:t>
            </a:r>
            <a:r>
              <a:rPr lang="en-CA" sz="4000" b="1" smtClean="0"/>
              <a:t>1</a:t>
            </a:r>
            <a:r>
              <a:rPr lang="en-CA" sz="4000" smtClean="0"/>
              <a:t> </a:t>
            </a:r>
            <a:r>
              <a:rPr lang="en-CA" sz="4000" b="1" smtClean="0">
                <a:solidFill>
                  <a:srgbClr val="33CC33"/>
                </a:solidFill>
              </a:rPr>
              <a:t>C</a:t>
            </a:r>
            <a:r>
              <a:rPr lang="en-CA" sz="4000" smtClean="0"/>
              <a:t>·</a:t>
            </a:r>
            <a:r>
              <a:rPr lang="en-CA" sz="4000" b="1" smtClean="0">
                <a:solidFill>
                  <a:srgbClr val="9933FF"/>
                </a:solidFill>
              </a:rPr>
              <a:t>V</a:t>
            </a:r>
            <a:r>
              <a:rPr lang="en-CA" sz="4000" smtClean="0"/>
              <a:t> (one </a:t>
            </a:r>
            <a:r>
              <a:rPr lang="en-CA" sz="4000" b="1" smtClean="0">
                <a:solidFill>
                  <a:srgbClr val="33CC33"/>
                </a:solidFill>
              </a:rPr>
              <a:t>Coulomb</a:t>
            </a:r>
            <a:r>
              <a:rPr lang="en-CA" sz="4000" smtClean="0"/>
              <a:t>-</a:t>
            </a:r>
            <a:r>
              <a:rPr lang="en-CA" sz="4000" b="1" smtClean="0">
                <a:solidFill>
                  <a:srgbClr val="9933FF"/>
                </a:solidFill>
              </a:rPr>
              <a:t>volt</a:t>
            </a:r>
            <a:r>
              <a:rPr lang="en-CA" sz="40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02B1FC5-08C0-40BF-B4B3-CA89D68E8B89}" type="slidenum">
              <a:rPr lang="en-US" smtClean="0">
                <a:latin typeface="Arial Black" pitchFamily="34" charset="0"/>
              </a:rPr>
              <a:pPr/>
              <a:t>39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/>
            <a:r>
              <a:rPr lang="en-CA" smtClean="0"/>
              <a:t>Potential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CA" sz="4000" smtClean="0"/>
              <a:t>A </a:t>
            </a:r>
            <a:r>
              <a:rPr lang="en-CA" sz="4000" b="1" smtClean="0">
                <a:solidFill>
                  <a:srgbClr val="33CC33"/>
                </a:solidFill>
              </a:rPr>
              <a:t>Coulomb</a:t>
            </a:r>
            <a:r>
              <a:rPr lang="en-CA" sz="4000" smtClean="0"/>
              <a:t> is a </a:t>
            </a:r>
            <a:r>
              <a:rPr lang="en-CA" sz="4000" b="1" u="sng" smtClean="0">
                <a:solidFill>
                  <a:srgbClr val="33CC33"/>
                </a:solidFill>
              </a:rPr>
              <a:t>very large</a:t>
            </a:r>
            <a:r>
              <a:rPr lang="en-CA" sz="4000" b="1" smtClean="0">
                <a:solidFill>
                  <a:srgbClr val="33CC33"/>
                </a:solidFill>
              </a:rPr>
              <a:t> unit of charge</a:t>
            </a:r>
            <a:r>
              <a:rPr lang="en-CA" sz="4000" smtClean="0"/>
              <a:t>!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4000" smtClean="0"/>
              <a:t>The charge on </a:t>
            </a:r>
            <a:r>
              <a:rPr lang="en-CA" sz="4000" b="1" u="sng" smtClean="0">
                <a:solidFill>
                  <a:srgbClr val="660066"/>
                </a:solidFill>
              </a:rPr>
              <a:t>one</a:t>
            </a:r>
            <a:r>
              <a:rPr lang="en-CA" sz="4000" b="1" smtClean="0">
                <a:solidFill>
                  <a:srgbClr val="660066"/>
                </a:solidFill>
              </a:rPr>
              <a:t> electron</a:t>
            </a:r>
            <a:r>
              <a:rPr lang="en-CA" sz="4000" smtClean="0"/>
              <a:t> is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4000" b="1" smtClean="0">
                <a:solidFill>
                  <a:srgbClr val="33CC33"/>
                </a:solidFill>
              </a:rPr>
              <a:t>1.60 x 10</a:t>
            </a:r>
            <a:r>
              <a:rPr lang="en-CA" sz="4000" b="1" baseline="30000" smtClean="0">
                <a:solidFill>
                  <a:srgbClr val="33CC33"/>
                </a:solidFill>
              </a:rPr>
              <a:t>-19</a:t>
            </a:r>
            <a:r>
              <a:rPr lang="en-CA" sz="4000" b="1" smtClean="0">
                <a:solidFill>
                  <a:srgbClr val="33CC33"/>
                </a:solidFill>
              </a:rPr>
              <a:t> C</a:t>
            </a:r>
            <a:r>
              <a:rPr lang="en-CA" sz="4000" smtClean="0"/>
              <a:t>, so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4000" b="1" smtClean="0">
                <a:solidFill>
                  <a:srgbClr val="33CC33"/>
                </a:solidFill>
              </a:rPr>
              <a:t>one Coulomb</a:t>
            </a:r>
            <a:r>
              <a:rPr lang="en-CA" sz="4000" smtClean="0"/>
              <a:t> is the charge of about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4000" b="1" u="sng" smtClean="0">
                <a:solidFill>
                  <a:srgbClr val="660066"/>
                </a:solidFill>
              </a:rPr>
              <a:t>6 billion billion</a:t>
            </a:r>
            <a:r>
              <a:rPr lang="en-CA" sz="4000" b="1" smtClean="0">
                <a:solidFill>
                  <a:srgbClr val="660066"/>
                </a:solidFill>
              </a:rPr>
              <a:t> electrons</a:t>
            </a:r>
            <a:r>
              <a:rPr lang="en-CA" sz="4000" smtClean="0"/>
              <a:t>!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CA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2A22E7-32FE-4607-A788-58B1509B7B2E}" type="slidenum">
              <a:rPr lang="en-US" smtClean="0">
                <a:latin typeface="Arial Black" pitchFamily="34" charset="0"/>
              </a:rPr>
              <a:pPr/>
              <a:t>4</a:t>
            </a:fld>
            <a:endParaRPr lang="en-US" smtClean="0">
              <a:latin typeface="Arial Black" pitchFamily="34" charset="0"/>
            </a:endParaRPr>
          </a:p>
        </p:txBody>
      </p:sp>
      <p:pic>
        <p:nvPicPr>
          <p:cNvPr id="28675" name="Picture 3" descr="FG18_01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6775" y="228600"/>
            <a:ext cx="5267325" cy="6126163"/>
          </a:xfrm>
          <a:noFill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2971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zh-CN" sz="2200">
                <a:ea typeface="SimSun" pitchFamily="2" charset="-122"/>
              </a:rPr>
              <a:t>This is an </a:t>
            </a:r>
            <a:r>
              <a:rPr lang="en-CA" altLang="zh-CN" sz="2200" b="1">
                <a:ea typeface="SimSun" pitchFamily="2" charset="-122"/>
              </a:rPr>
              <a:t>oxidation-reduction (redox)</a:t>
            </a:r>
            <a:r>
              <a:rPr lang="en-CA" altLang="zh-CN" sz="2200">
                <a:ea typeface="SimSun" pitchFamily="2" charset="-122"/>
              </a:rPr>
              <a:t> process where </a:t>
            </a:r>
            <a:r>
              <a:rPr lang="en-CA" altLang="zh-CN" sz="2200" b="1" u="sng">
                <a:solidFill>
                  <a:srgbClr val="F20000"/>
                </a:solidFill>
                <a:ea typeface="SimSun" pitchFamily="2" charset="-122"/>
              </a:rPr>
              <a:t>electrons are transferred</a:t>
            </a:r>
            <a:r>
              <a:rPr lang="en-CA" altLang="zh-CN" sz="2200">
                <a:ea typeface="SimSun" pitchFamily="2" charset="-122"/>
              </a:rPr>
              <a:t> from one chemical to another.  One chemical </a:t>
            </a:r>
            <a:r>
              <a:rPr lang="en-CA" altLang="zh-CN" sz="2200" b="1">
                <a:solidFill>
                  <a:srgbClr val="F20000"/>
                </a:solidFill>
                <a:ea typeface="SimSun" pitchFamily="2" charset="-122"/>
              </a:rPr>
              <a:t>loses electrons </a:t>
            </a:r>
            <a:r>
              <a:rPr lang="en-CA" altLang="zh-CN" sz="2200" b="1">
                <a:solidFill>
                  <a:srgbClr val="0000FF"/>
                </a:solidFill>
                <a:ea typeface="SimSun" pitchFamily="2" charset="-122"/>
              </a:rPr>
              <a:t>in a process called </a:t>
            </a:r>
            <a:r>
              <a:rPr lang="en-CA" altLang="zh-CN" sz="2200" b="1" u="sng">
                <a:solidFill>
                  <a:srgbClr val="0000FF"/>
                </a:solidFill>
                <a:ea typeface="SimSun" pitchFamily="2" charset="-122"/>
              </a:rPr>
              <a:t>oxidation</a:t>
            </a:r>
            <a:r>
              <a:rPr lang="en-CA" altLang="zh-CN" sz="2200" b="1">
                <a:solidFill>
                  <a:srgbClr val="0000FF"/>
                </a:solidFill>
                <a:ea typeface="SimSun" pitchFamily="2" charset="-122"/>
              </a:rPr>
              <a:t>,</a:t>
            </a:r>
            <a:r>
              <a:rPr lang="en-CA" altLang="zh-CN" sz="2200">
                <a:ea typeface="SimSun" pitchFamily="2" charset="-122"/>
              </a:rPr>
              <a:t> while the other chemical </a:t>
            </a:r>
            <a:r>
              <a:rPr lang="en-CA" altLang="zh-CN" sz="2200" b="1">
                <a:solidFill>
                  <a:srgbClr val="F20000"/>
                </a:solidFill>
                <a:ea typeface="SimSun" pitchFamily="2" charset="-122"/>
              </a:rPr>
              <a:t>gains electrons </a:t>
            </a:r>
            <a:r>
              <a:rPr lang="en-CA" altLang="zh-CN" sz="2200" b="1">
                <a:solidFill>
                  <a:srgbClr val="0000FF"/>
                </a:solidFill>
                <a:ea typeface="SimSun" pitchFamily="2" charset="-122"/>
              </a:rPr>
              <a:t>in a process called </a:t>
            </a:r>
            <a:r>
              <a:rPr lang="en-CA" altLang="zh-CN" sz="2200" b="1" u="sng">
                <a:solidFill>
                  <a:srgbClr val="0000FF"/>
                </a:solidFill>
                <a:ea typeface="SimSun" pitchFamily="2" charset="-122"/>
              </a:rPr>
              <a:t>reduction</a:t>
            </a:r>
            <a:r>
              <a:rPr lang="en-CA" altLang="zh-CN" sz="2200" b="1">
                <a:solidFill>
                  <a:srgbClr val="0000FF"/>
                </a:solidFill>
                <a:ea typeface="SimSun" pitchFamily="2" charset="-122"/>
              </a:rPr>
              <a:t>.</a:t>
            </a:r>
            <a:endParaRPr lang="en-CA" sz="2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2AD4556-406C-4A39-BE19-394C82F09E28}" type="slidenum">
              <a:rPr lang="en-US" smtClean="0">
                <a:latin typeface="Arial Black" pitchFamily="34" charset="0"/>
              </a:rPr>
              <a:pPr/>
              <a:t>40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/>
            <a:r>
              <a:rPr lang="en-CA" smtClean="0"/>
              <a:t>Potential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CA" sz="80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mtClean="0"/>
              <a:t>It is generally easier to talk about the charge of </a:t>
            </a:r>
            <a:r>
              <a:rPr lang="en-CA" b="1" u="sng" smtClean="0">
                <a:solidFill>
                  <a:srgbClr val="660066"/>
                </a:solidFill>
              </a:rPr>
              <a:t>one mole</a:t>
            </a:r>
            <a:r>
              <a:rPr lang="en-CA" b="1" smtClean="0">
                <a:solidFill>
                  <a:schemeClr val="tx2"/>
                </a:solidFill>
              </a:rPr>
              <a:t> </a:t>
            </a:r>
            <a:r>
              <a:rPr lang="en-CA" b="1" smtClean="0">
                <a:solidFill>
                  <a:srgbClr val="660066"/>
                </a:solidFill>
              </a:rPr>
              <a:t>of electrons</a:t>
            </a:r>
            <a:r>
              <a:rPr lang="en-CA" smtClean="0"/>
              <a:t>, which we give the special name of 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CA" sz="80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>
                <a:solidFill>
                  <a:srgbClr val="FF33CC"/>
                </a:solidFill>
              </a:rPr>
              <a:t>Faraday Constant or faraday (F)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CA" sz="800" b="1" smtClean="0">
              <a:solidFill>
                <a:srgbClr val="FF33CC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CA" sz="800" b="1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2800" b="1" smtClean="0">
                <a:solidFill>
                  <a:srgbClr val="FF33CC"/>
                </a:solidFill>
              </a:rPr>
              <a:t>1 faraday</a:t>
            </a:r>
            <a:r>
              <a:rPr lang="en-CA" sz="2800" smtClean="0"/>
              <a:t> = 6.022 x 10</a:t>
            </a:r>
            <a:r>
              <a:rPr lang="en-CA" sz="2800" baseline="30000" smtClean="0"/>
              <a:t>23</a:t>
            </a:r>
            <a:r>
              <a:rPr lang="en-CA" sz="2800" smtClean="0"/>
              <a:t> mol</a:t>
            </a:r>
            <a:r>
              <a:rPr lang="en-CA" sz="2800" baseline="30000" smtClean="0"/>
              <a:t>-1 </a:t>
            </a:r>
            <a:r>
              <a:rPr lang="en-CA" sz="2800" smtClean="0"/>
              <a:t>e</a:t>
            </a:r>
            <a:r>
              <a:rPr lang="en-CA" sz="2800" baseline="30000" smtClean="0"/>
              <a:t>-</a:t>
            </a:r>
            <a:r>
              <a:rPr lang="en-CA" sz="2800" smtClean="0"/>
              <a:t> x </a:t>
            </a:r>
            <a:r>
              <a:rPr lang="en-CA" sz="2800" b="1" smtClean="0">
                <a:solidFill>
                  <a:srgbClr val="33CC33"/>
                </a:solidFill>
              </a:rPr>
              <a:t>1.60 x 10</a:t>
            </a:r>
            <a:r>
              <a:rPr lang="en-CA" sz="2800" b="1" baseline="30000" smtClean="0">
                <a:solidFill>
                  <a:srgbClr val="33CC33"/>
                </a:solidFill>
              </a:rPr>
              <a:t>-19</a:t>
            </a:r>
            <a:r>
              <a:rPr lang="en-CA" sz="2800" b="1" smtClean="0">
                <a:solidFill>
                  <a:srgbClr val="33CC33"/>
                </a:solidFill>
              </a:rPr>
              <a:t> C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>
                <a:solidFill>
                  <a:srgbClr val="FF33CC"/>
                </a:solidFill>
              </a:rPr>
              <a:t>1 faraday</a:t>
            </a:r>
            <a:r>
              <a:rPr lang="en-CA" smtClean="0"/>
              <a:t> = 9.65 x 10</a:t>
            </a:r>
            <a:r>
              <a:rPr lang="en-CA" baseline="30000" smtClean="0"/>
              <a:t>4</a:t>
            </a:r>
            <a:r>
              <a:rPr lang="en-CA" smtClean="0"/>
              <a:t> C·mol</a:t>
            </a:r>
            <a:r>
              <a:rPr lang="en-CA" baseline="30000" smtClean="0"/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E6B919-A14A-471D-AB96-E7F7290EC112}" type="slidenum">
              <a:rPr lang="en-US" smtClean="0">
                <a:latin typeface="Arial Black" pitchFamily="34" charset="0"/>
              </a:rPr>
              <a:pPr/>
              <a:t>41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/>
            <a:r>
              <a:rPr lang="en-CA" smtClean="0"/>
              <a:t>Potential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mtClean="0"/>
              <a:t>We can measure the</a:t>
            </a:r>
            <a:r>
              <a:rPr lang="en-CA" smtClean="0">
                <a:solidFill>
                  <a:srgbClr val="660066"/>
                </a:solidFill>
              </a:rPr>
              <a:t> </a:t>
            </a:r>
            <a:r>
              <a:rPr lang="en-CA" b="1" smtClean="0">
                <a:solidFill>
                  <a:srgbClr val="660066"/>
                </a:solidFill>
              </a:rPr>
              <a:t>potential</a:t>
            </a:r>
            <a:r>
              <a:rPr lang="en-CA" smtClean="0">
                <a:solidFill>
                  <a:srgbClr val="660066"/>
                </a:solidFill>
              </a:rPr>
              <a:t> </a:t>
            </a:r>
            <a:r>
              <a:rPr lang="en-CA" smtClean="0"/>
              <a:t>between </a:t>
            </a:r>
            <a:r>
              <a:rPr lang="en-CA" b="1" smtClean="0">
                <a:solidFill>
                  <a:srgbClr val="FF3300"/>
                </a:solidFill>
              </a:rPr>
              <a:t>two electrodes</a:t>
            </a:r>
            <a:r>
              <a:rPr lang="en-CA" smtClean="0"/>
              <a:t> with a </a:t>
            </a:r>
            <a:r>
              <a:rPr lang="en-CA" b="1" smtClean="0"/>
              <a:t>voltmeter</a:t>
            </a:r>
            <a:r>
              <a:rPr lang="en-CA" smtClean="0"/>
              <a:t>, which should give a </a:t>
            </a:r>
            <a:r>
              <a:rPr lang="en-CA" b="1" smtClean="0">
                <a:solidFill>
                  <a:srgbClr val="0000FF"/>
                </a:solidFill>
              </a:rPr>
              <a:t>positive reading when the positive terminal of the voltmeter is connected to the positive electrode (the cathode),</a:t>
            </a:r>
            <a:r>
              <a:rPr lang="en-CA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b="1" smtClean="0"/>
              <a:t>and</a:t>
            </a:r>
            <a:r>
              <a:rPr lang="en-CA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b="1" smtClean="0">
                <a:solidFill>
                  <a:srgbClr val="FF3300"/>
                </a:solidFill>
              </a:rPr>
              <a:t>the negative terminal is connected to the negative electrode (the anode).</a:t>
            </a:r>
            <a:r>
              <a:rPr lang="en-CA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mtClean="0"/>
              <a:t> When the voltmeter gives a </a:t>
            </a:r>
            <a:r>
              <a:rPr lang="en-CA" b="1" smtClean="0">
                <a:solidFill>
                  <a:srgbClr val="660066"/>
                </a:solidFill>
              </a:rPr>
              <a:t>positive potential</a:t>
            </a:r>
            <a:r>
              <a:rPr lang="en-CA" smtClean="0"/>
              <a:t>, </a:t>
            </a:r>
            <a:r>
              <a:rPr lang="en-CA" b="1" smtClean="0">
                <a:solidFill>
                  <a:srgbClr val="33CC33"/>
                </a:solidFill>
              </a:rPr>
              <a:t>we have identified the direction of </a:t>
            </a:r>
            <a:r>
              <a:rPr lang="en-CA" b="1" u="sng" smtClean="0">
                <a:solidFill>
                  <a:srgbClr val="33CC33"/>
                </a:solidFill>
              </a:rPr>
              <a:t>spontaneous change!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85C6D32-FEB6-43DF-8F08-A029EBA02750}" type="slidenum">
              <a:rPr lang="en-US" smtClean="0">
                <a:latin typeface="Arial Black" pitchFamily="34" charset="0"/>
              </a:rPr>
              <a:pPr/>
              <a:t>42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600" smtClean="0"/>
              <a:t>Copper in Ag</a:t>
            </a:r>
            <a:r>
              <a:rPr lang="en-CA" sz="3600" baseline="30000" smtClean="0"/>
              <a:t>+</a:t>
            </a:r>
            <a:r>
              <a:rPr lang="en-CA" sz="3600" smtClean="0"/>
              <a:t> solution is spontaneous</a:t>
            </a:r>
          </a:p>
        </p:txBody>
      </p:sp>
      <p:pic>
        <p:nvPicPr>
          <p:cNvPr id="66564" name="Picture 3" descr="FG21_0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371600"/>
            <a:ext cx="5334000" cy="4835525"/>
          </a:xfrm>
          <a:noFill/>
        </p:spPr>
      </p:pic>
      <p:pic>
        <p:nvPicPr>
          <p:cNvPr id="66565" name="Picture 4" descr="silverco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23844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AutoShape 5"/>
          <p:cNvSpPr>
            <a:spLocks noChangeArrowheads="1"/>
          </p:cNvSpPr>
          <p:nvPr/>
        </p:nvSpPr>
        <p:spPr bwMode="auto">
          <a:xfrm>
            <a:off x="1752600" y="2667000"/>
            <a:ext cx="2057400" cy="1143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>
              <a:alpha val="349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8F7E614-462D-465B-B092-C3B3A7044226}" type="slidenum">
              <a:rPr lang="en-US" smtClean="0">
                <a:latin typeface="Arial Black" pitchFamily="34" charset="0"/>
              </a:rPr>
              <a:pPr/>
              <a:t>43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/>
            <a:r>
              <a:rPr lang="en-CA" smtClean="0"/>
              <a:t>Standard cell potentials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CA" sz="3100" b="1" smtClean="0">
                <a:solidFill>
                  <a:srgbClr val="660066"/>
                </a:solidFill>
              </a:rPr>
              <a:t>Cell potentials</a:t>
            </a:r>
            <a:r>
              <a:rPr lang="en-CA" sz="3100" smtClean="0"/>
              <a:t> depend on </a:t>
            </a:r>
            <a:r>
              <a:rPr lang="en-CA" sz="3100" b="1" smtClean="0">
                <a:solidFill>
                  <a:schemeClr val="bg2"/>
                </a:solidFill>
              </a:rPr>
              <a:t>many factors</a:t>
            </a:r>
            <a:r>
              <a:rPr lang="en-CA" sz="3100" smtClean="0"/>
              <a:t> other than the chemicals in the system, including the </a:t>
            </a:r>
            <a:r>
              <a:rPr lang="en-CA" sz="3100" b="1" smtClean="0">
                <a:solidFill>
                  <a:schemeClr val="folHlink"/>
                </a:solidFill>
              </a:rPr>
              <a:t>temperature</a:t>
            </a:r>
            <a:r>
              <a:rPr lang="en-CA" sz="3100" smtClean="0"/>
              <a:t>, </a:t>
            </a:r>
            <a:r>
              <a:rPr lang="en-CA" sz="3100" b="1" smtClean="0">
                <a:solidFill>
                  <a:schemeClr val="accent2"/>
                </a:solidFill>
              </a:rPr>
              <a:t>ion concentrations</a:t>
            </a:r>
            <a:r>
              <a:rPr lang="en-CA" sz="3100" smtClean="0"/>
              <a:t>, and </a:t>
            </a:r>
            <a:r>
              <a:rPr lang="en-CA" sz="3100" b="1" smtClean="0">
                <a:solidFill>
                  <a:schemeClr val="hlink"/>
                </a:solidFill>
              </a:rPr>
              <a:t>pressure</a:t>
            </a:r>
            <a:r>
              <a:rPr lang="en-CA" sz="3100" smtClean="0"/>
              <a:t>.  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CA" sz="310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3100" smtClean="0"/>
              <a:t>Like in the thermodynamics chapter, where we defined a </a:t>
            </a:r>
            <a:r>
              <a:rPr lang="en-CA" sz="3100" b="1" smtClean="0">
                <a:solidFill>
                  <a:srgbClr val="33CC33"/>
                </a:solidFill>
              </a:rPr>
              <a:t>standard state</a:t>
            </a:r>
            <a:r>
              <a:rPr lang="en-CA" sz="3100" smtClean="0"/>
              <a:t> of conditions for enthalpy tables, we can do the same to define </a:t>
            </a:r>
            <a:r>
              <a:rPr lang="en-CA" sz="3100" b="1" smtClean="0">
                <a:solidFill>
                  <a:srgbClr val="33CC33"/>
                </a:solidFill>
              </a:rPr>
              <a:t>standard cell potentials E°</a:t>
            </a:r>
            <a:r>
              <a:rPr lang="en-CA" sz="3100" smtClean="0">
                <a:solidFill>
                  <a:srgbClr val="33CC33"/>
                </a:solidFill>
              </a:rPr>
              <a:t>.</a:t>
            </a:r>
            <a:r>
              <a:rPr lang="en-CA" sz="3100" smtClean="0"/>
              <a:t> 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sz="3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9D6F955-7600-4DE1-A303-5B8AC115FA47}" type="slidenum">
              <a:rPr lang="en-US" smtClean="0">
                <a:latin typeface="Arial Black" pitchFamily="34" charset="0"/>
              </a:rPr>
              <a:pPr/>
              <a:t>44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/>
            <a:r>
              <a:rPr lang="en-CA" smtClean="0"/>
              <a:t>Standard cell potentials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CA" smtClean="0"/>
              <a:t>We can only measure a </a:t>
            </a:r>
            <a:r>
              <a:rPr lang="en-CA" b="1" smtClean="0">
                <a:solidFill>
                  <a:srgbClr val="33CC33"/>
                </a:solidFill>
              </a:rPr>
              <a:t>standard cell potential</a:t>
            </a:r>
            <a:r>
              <a:rPr lang="en-CA" smtClean="0"/>
              <a:t> if we have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>
                <a:solidFill>
                  <a:schemeClr val="folHlink"/>
                </a:solidFill>
              </a:rPr>
              <a:t>pure solids and liquids (</a:t>
            </a:r>
            <a:r>
              <a:rPr lang="en-CA" b="1" u="sng" smtClean="0">
                <a:solidFill>
                  <a:schemeClr val="folHlink"/>
                </a:solidFill>
              </a:rPr>
              <a:t>activities</a:t>
            </a:r>
            <a:r>
              <a:rPr lang="en-CA" b="1" smtClean="0">
                <a:solidFill>
                  <a:schemeClr val="folHlink"/>
                </a:solidFill>
              </a:rPr>
              <a:t> of 1)</a:t>
            </a:r>
            <a:r>
              <a:rPr lang="en-CA" smtClean="0"/>
              <a:t>,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>
                <a:solidFill>
                  <a:schemeClr val="accent2"/>
                </a:solidFill>
              </a:rPr>
              <a:t>all solution </a:t>
            </a:r>
            <a:r>
              <a:rPr lang="en-CA" b="1" u="sng" smtClean="0">
                <a:solidFill>
                  <a:schemeClr val="accent2"/>
                </a:solidFill>
              </a:rPr>
              <a:t>activities</a:t>
            </a:r>
            <a:r>
              <a:rPr lang="en-CA" b="1" smtClean="0">
                <a:solidFill>
                  <a:schemeClr val="accent2"/>
                </a:solidFill>
              </a:rPr>
              <a:t> are 1 (@1 mol</a:t>
            </a:r>
            <a:r>
              <a:rPr lang="en-CA" b="1" smtClean="0">
                <a:solidFill>
                  <a:schemeClr val="accent2"/>
                </a:solidFill>
                <a:sym typeface="Symbol" pitchFamily="18" charset="2"/>
              </a:rPr>
              <a:t></a:t>
            </a:r>
            <a:r>
              <a:rPr lang="en-CA" b="1" smtClean="0">
                <a:solidFill>
                  <a:schemeClr val="accent2"/>
                </a:solidFill>
              </a:rPr>
              <a:t>L</a:t>
            </a:r>
            <a:r>
              <a:rPr lang="en-CA" b="1" baseline="30000" smtClean="0">
                <a:solidFill>
                  <a:schemeClr val="accent2"/>
                </a:solidFill>
              </a:rPr>
              <a:t>-1</a:t>
            </a:r>
            <a:r>
              <a:rPr lang="en-CA" b="1" smtClean="0">
                <a:solidFill>
                  <a:schemeClr val="accent2"/>
                </a:solidFill>
              </a:rPr>
              <a:t>)</a:t>
            </a:r>
            <a:r>
              <a:rPr lang="en-CA" smtClean="0"/>
              <a:t>,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>
                <a:solidFill>
                  <a:schemeClr val="hlink"/>
                </a:solidFill>
              </a:rPr>
              <a:t>all gas </a:t>
            </a:r>
            <a:r>
              <a:rPr lang="en-CA" b="1" u="sng" smtClean="0">
                <a:solidFill>
                  <a:schemeClr val="hlink"/>
                </a:solidFill>
              </a:rPr>
              <a:t>activities</a:t>
            </a:r>
            <a:r>
              <a:rPr lang="en-CA" b="1" smtClean="0">
                <a:solidFill>
                  <a:schemeClr val="hlink"/>
                </a:solidFill>
              </a:rPr>
              <a:t> are 1 (@1 atm)</a:t>
            </a:r>
            <a:r>
              <a:rPr lang="en-CA" smtClean="0"/>
              <a:t>,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>
                <a:solidFill>
                  <a:schemeClr val="folHlink"/>
                </a:solidFill>
              </a:rPr>
              <a:t>and the temperature is specified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>
                <a:solidFill>
                  <a:schemeClr val="folHlink"/>
                </a:solidFill>
              </a:rPr>
              <a:t>(usually 25 °C).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sz="1000" smtClean="0"/>
          </a:p>
          <a:p>
            <a:pPr marL="0" indent="0" eaLnBrk="1" hangingPunct="1">
              <a:buFont typeface="Wingdings" pitchFamily="2" charset="2"/>
              <a:buNone/>
            </a:pPr>
            <a:endParaRPr lang="en-CA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1D7476-6E4B-4444-BEC1-2F063F8F30DD}" type="slidenum">
              <a:rPr lang="en-US" smtClean="0">
                <a:latin typeface="Arial Black" pitchFamily="34" charset="0"/>
              </a:rPr>
              <a:pPr/>
              <a:t>45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/>
            <a:r>
              <a:rPr lang="en-CA" smtClean="0"/>
              <a:t>Standard cell potentials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CA" sz="3600" b="1" smtClean="0">
                <a:solidFill>
                  <a:srgbClr val="FF3300"/>
                </a:solidFill>
              </a:rPr>
              <a:t>Zn (s)</a:t>
            </a:r>
            <a:r>
              <a:rPr lang="en-CA" sz="3600" b="1" smtClean="0"/>
              <a:t> | </a:t>
            </a:r>
            <a:r>
              <a:rPr lang="en-CA" sz="3600" b="1" smtClean="0">
                <a:solidFill>
                  <a:srgbClr val="FF99CC"/>
                </a:solidFill>
              </a:rPr>
              <a:t>Zn</a:t>
            </a:r>
            <a:r>
              <a:rPr lang="en-CA" sz="3600" b="1" baseline="30000" smtClean="0">
                <a:solidFill>
                  <a:srgbClr val="FF99CC"/>
                </a:solidFill>
              </a:rPr>
              <a:t>2+</a:t>
            </a:r>
            <a:r>
              <a:rPr lang="en-CA" sz="3600" b="1" smtClean="0">
                <a:solidFill>
                  <a:srgbClr val="FF99CC"/>
                </a:solidFill>
              </a:rPr>
              <a:t> (aq)</a:t>
            </a:r>
            <a:r>
              <a:rPr lang="en-CA" sz="3600" b="1" smtClean="0"/>
              <a:t> || </a:t>
            </a:r>
            <a:r>
              <a:rPr lang="en-CA" sz="3600" b="1" smtClean="0">
                <a:solidFill>
                  <a:srgbClr val="6699FF"/>
                </a:solidFill>
              </a:rPr>
              <a:t>Cu</a:t>
            </a:r>
            <a:r>
              <a:rPr lang="en-CA" sz="3600" b="1" baseline="30000" smtClean="0">
                <a:solidFill>
                  <a:srgbClr val="6699FF"/>
                </a:solidFill>
              </a:rPr>
              <a:t>2+</a:t>
            </a:r>
            <a:r>
              <a:rPr lang="en-CA" sz="3600" b="1" smtClean="0">
                <a:solidFill>
                  <a:srgbClr val="6699FF"/>
                </a:solidFill>
              </a:rPr>
              <a:t> (aq)</a:t>
            </a:r>
            <a:r>
              <a:rPr lang="en-CA" sz="3600" b="1" smtClean="0"/>
              <a:t> | </a:t>
            </a:r>
            <a:r>
              <a:rPr lang="en-CA" sz="3600" b="1" smtClean="0">
                <a:solidFill>
                  <a:srgbClr val="0033CC"/>
                </a:solidFill>
              </a:rPr>
              <a:t>Cu (s)</a:t>
            </a:r>
            <a:endParaRPr lang="en-CA" sz="3600" smtClean="0"/>
          </a:p>
          <a:p>
            <a:pPr marL="0" indent="0" eaLnBrk="1" hangingPunct="1">
              <a:buFont typeface="Wingdings" pitchFamily="2" charset="2"/>
              <a:buNone/>
            </a:pPr>
            <a:endParaRPr lang="en-CA" sz="10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CA" b="1" smtClean="0"/>
              <a:t>we can only measure the </a:t>
            </a:r>
            <a:r>
              <a:rPr lang="en-CA" b="1" u="sng" smtClean="0"/>
              <a:t>STANDARD</a:t>
            </a:r>
            <a:r>
              <a:rPr lang="en-CA" b="1" smtClean="0"/>
              <a:t> cell potential if the [</a:t>
            </a:r>
            <a:r>
              <a:rPr lang="en-CA" b="1" smtClean="0">
                <a:solidFill>
                  <a:srgbClr val="FF99CC"/>
                </a:solidFill>
              </a:rPr>
              <a:t>Zn</a:t>
            </a:r>
            <a:r>
              <a:rPr lang="en-CA" b="1" baseline="30000" smtClean="0">
                <a:solidFill>
                  <a:srgbClr val="FF99CC"/>
                </a:solidFill>
              </a:rPr>
              <a:t>2+</a:t>
            </a:r>
            <a:r>
              <a:rPr lang="en-CA" b="1" smtClean="0"/>
              <a:t>]</a:t>
            </a:r>
            <a:r>
              <a:rPr lang="en-CA" b="1" smtClean="0">
                <a:solidFill>
                  <a:srgbClr val="FF99CC"/>
                </a:solidFill>
              </a:rPr>
              <a:t> </a:t>
            </a:r>
            <a:r>
              <a:rPr lang="en-CA" b="1" smtClean="0"/>
              <a:t>and [</a:t>
            </a:r>
            <a:r>
              <a:rPr lang="en-CA" b="1" smtClean="0">
                <a:solidFill>
                  <a:srgbClr val="6699FF"/>
                </a:solidFill>
              </a:rPr>
              <a:t>Cu</a:t>
            </a:r>
            <a:r>
              <a:rPr lang="en-CA" b="1" baseline="30000" smtClean="0">
                <a:solidFill>
                  <a:srgbClr val="6699FF"/>
                </a:solidFill>
              </a:rPr>
              <a:t>2+</a:t>
            </a:r>
            <a:r>
              <a:rPr lang="en-CA" b="1" smtClean="0"/>
              <a:t>] are both </a:t>
            </a:r>
            <a:r>
              <a:rPr lang="en-CA" b="1" smtClean="0">
                <a:solidFill>
                  <a:schemeClr val="accent2"/>
                </a:solidFill>
              </a:rPr>
              <a:t>1 mol</a:t>
            </a:r>
            <a:r>
              <a:rPr lang="en-CA" b="1" smtClean="0">
                <a:solidFill>
                  <a:schemeClr val="accent2"/>
                </a:solidFill>
                <a:sym typeface="Symbol" pitchFamily="18" charset="2"/>
              </a:rPr>
              <a:t></a:t>
            </a:r>
            <a:r>
              <a:rPr lang="en-CA" b="1" smtClean="0">
                <a:solidFill>
                  <a:schemeClr val="accent2"/>
                </a:solidFill>
              </a:rPr>
              <a:t>L</a:t>
            </a:r>
            <a:r>
              <a:rPr lang="en-CA" b="1" baseline="30000" smtClean="0">
                <a:solidFill>
                  <a:schemeClr val="accent2"/>
                </a:solidFill>
              </a:rPr>
              <a:t>-1 </a:t>
            </a:r>
            <a:r>
              <a:rPr lang="en-CA" b="1" smtClean="0">
                <a:solidFill>
                  <a:schemeClr val="accent2"/>
                </a:solidFill>
              </a:rPr>
              <a:t>,</a:t>
            </a:r>
            <a:r>
              <a:rPr lang="en-CA" b="1" smtClean="0"/>
              <a:t> and the </a:t>
            </a:r>
            <a:r>
              <a:rPr lang="en-CA" b="1" smtClean="0">
                <a:solidFill>
                  <a:schemeClr val="folHlink"/>
                </a:solidFill>
              </a:rPr>
              <a:t>copper and zinc electrodes are pure</a:t>
            </a:r>
            <a:r>
              <a:rPr lang="en-CA" b="1" smtClean="0"/>
              <a:t>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sz="1000" b="1" smtClean="0">
              <a:solidFill>
                <a:srgbClr val="33CC33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3600" b="1" smtClean="0">
                <a:solidFill>
                  <a:srgbClr val="33CC33"/>
                </a:solidFill>
              </a:rPr>
              <a:t>The E° for this cell is 1.10 V </a:t>
            </a:r>
            <a:r>
              <a:rPr lang="en-CA" sz="3600" b="1" smtClean="0"/>
              <a:t>at 25 °C.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169F0D8-6139-42E7-92AF-5539C44C4D5A}" type="slidenum">
              <a:rPr lang="en-US" smtClean="0">
                <a:latin typeface="Arial Black" pitchFamily="34" charset="0"/>
              </a:rPr>
              <a:pPr/>
              <a:t>46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Standard electrode potentials</a:t>
            </a:r>
          </a:p>
        </p:txBody>
      </p:sp>
      <p:sp>
        <p:nvSpPr>
          <p:cNvPr id="70660" name="Rectangle 7"/>
          <p:cNvSpPr>
            <a:spLocks noChangeArrowheads="1"/>
          </p:cNvSpPr>
          <p:nvPr/>
        </p:nvSpPr>
        <p:spPr bwMode="auto">
          <a:xfrm>
            <a:off x="381000" y="1447800"/>
            <a:ext cx="838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4000"/>
              <a:t>The </a:t>
            </a:r>
            <a:r>
              <a:rPr lang="en-CA" sz="4000" b="1">
                <a:solidFill>
                  <a:srgbClr val="33CC33"/>
                </a:solidFill>
              </a:rPr>
              <a:t>standard cell potential E</a:t>
            </a:r>
            <a:r>
              <a:rPr lang="en-CA" sz="4000" b="1">
                <a:solidFill>
                  <a:srgbClr val="33CC33"/>
                </a:solidFill>
                <a:sym typeface="Symbol" pitchFamily="18" charset="2"/>
              </a:rPr>
              <a:t></a:t>
            </a:r>
            <a:r>
              <a:rPr lang="en-CA" sz="4000"/>
              <a:t> for any galvanic cell can be expressed as the </a:t>
            </a:r>
            <a:r>
              <a:rPr lang="en-CA" sz="4000" b="1" u="sng">
                <a:solidFill>
                  <a:srgbClr val="660066"/>
                </a:solidFill>
              </a:rPr>
              <a:t>difference</a:t>
            </a:r>
            <a:r>
              <a:rPr lang="en-CA" sz="4000">
                <a:solidFill>
                  <a:srgbClr val="660066"/>
                </a:solidFill>
              </a:rPr>
              <a:t> </a:t>
            </a:r>
            <a:r>
              <a:rPr lang="en-CA" sz="4000"/>
              <a:t>of the </a:t>
            </a:r>
            <a:r>
              <a:rPr lang="en-CA" sz="4000" b="1">
                <a:solidFill>
                  <a:srgbClr val="33CC33"/>
                </a:solidFill>
              </a:rPr>
              <a:t>standard electrode potentials</a:t>
            </a:r>
            <a:r>
              <a:rPr lang="en-CA" sz="4000"/>
              <a:t> for </a:t>
            </a:r>
            <a:r>
              <a:rPr lang="en-CA" sz="4000" b="1">
                <a:solidFill>
                  <a:srgbClr val="0033CC"/>
                </a:solidFill>
              </a:rPr>
              <a:t>the cathode </a:t>
            </a:r>
            <a:r>
              <a:rPr lang="en-CA" sz="4000" b="1"/>
              <a:t>and the</a:t>
            </a:r>
            <a:r>
              <a:rPr lang="en-CA" sz="4000" b="1">
                <a:solidFill>
                  <a:srgbClr val="0033CC"/>
                </a:solidFill>
              </a:rPr>
              <a:t> </a:t>
            </a:r>
            <a:r>
              <a:rPr lang="en-CA" sz="4000" b="1">
                <a:solidFill>
                  <a:srgbClr val="FF3300"/>
                </a:solidFill>
              </a:rPr>
              <a:t>the anode</a:t>
            </a:r>
            <a:r>
              <a:rPr lang="en-CA" sz="4000"/>
              <a:t> </a:t>
            </a:r>
            <a:endParaRPr lang="en-CA" sz="4000" b="1">
              <a:solidFill>
                <a:srgbClr val="0033CC"/>
              </a:solidFill>
            </a:endParaRPr>
          </a:p>
          <a:p>
            <a:pPr algn="ctr"/>
            <a:r>
              <a:rPr lang="it-IT" sz="4400" b="1">
                <a:solidFill>
                  <a:srgbClr val="33CC33"/>
                </a:solidFill>
              </a:rPr>
              <a:t>E</a:t>
            </a:r>
            <a:r>
              <a:rPr lang="en-CA" sz="4400" b="1" baseline="30000">
                <a:solidFill>
                  <a:srgbClr val="33CC33"/>
                </a:solidFill>
                <a:sym typeface="Symbol" pitchFamily="18" charset="2"/>
              </a:rPr>
              <a:t></a:t>
            </a:r>
            <a:r>
              <a:rPr lang="it-IT" sz="4400" b="1" baseline="-25000">
                <a:solidFill>
                  <a:srgbClr val="33CC33"/>
                </a:solidFill>
              </a:rPr>
              <a:t>cell</a:t>
            </a:r>
            <a:r>
              <a:rPr lang="it-IT" sz="4400"/>
              <a:t> = </a:t>
            </a:r>
            <a:r>
              <a:rPr lang="it-IT" sz="4400" b="1">
                <a:solidFill>
                  <a:srgbClr val="0000FF"/>
                </a:solidFill>
              </a:rPr>
              <a:t>E</a:t>
            </a:r>
            <a:r>
              <a:rPr lang="en-CA" sz="4400" b="1" baseline="30000">
                <a:solidFill>
                  <a:srgbClr val="0000FF"/>
                </a:solidFill>
                <a:sym typeface="Symbol" pitchFamily="18" charset="2"/>
              </a:rPr>
              <a:t></a:t>
            </a:r>
            <a:r>
              <a:rPr lang="en-CA" sz="4400" b="1" baseline="-25000">
                <a:solidFill>
                  <a:srgbClr val="0000FF"/>
                </a:solidFill>
                <a:sym typeface="Symbol" pitchFamily="18" charset="2"/>
              </a:rPr>
              <a:t>(</a:t>
            </a:r>
            <a:r>
              <a:rPr lang="it-IT" sz="4400" b="1" baseline="-25000">
                <a:solidFill>
                  <a:srgbClr val="0000FF"/>
                </a:solidFill>
              </a:rPr>
              <a:t>red),cathode</a:t>
            </a:r>
            <a:r>
              <a:rPr lang="it-IT" sz="4400"/>
              <a:t> - </a:t>
            </a:r>
            <a:r>
              <a:rPr lang="it-IT" sz="4400" b="1">
                <a:solidFill>
                  <a:srgbClr val="FF3300"/>
                </a:solidFill>
              </a:rPr>
              <a:t>E</a:t>
            </a:r>
            <a:r>
              <a:rPr lang="en-CA" sz="4400" b="1" baseline="30000">
                <a:solidFill>
                  <a:srgbClr val="FF3300"/>
                </a:solidFill>
                <a:sym typeface="Symbol" pitchFamily="18" charset="2"/>
              </a:rPr>
              <a:t></a:t>
            </a:r>
            <a:r>
              <a:rPr lang="en-CA" sz="4400" b="1" baseline="-25000">
                <a:solidFill>
                  <a:srgbClr val="FF3300"/>
                </a:solidFill>
                <a:sym typeface="Symbol" pitchFamily="18" charset="2"/>
              </a:rPr>
              <a:t>(</a:t>
            </a:r>
            <a:r>
              <a:rPr lang="it-IT" sz="4400" b="1" baseline="-25000">
                <a:solidFill>
                  <a:srgbClr val="FF3300"/>
                </a:solidFill>
              </a:rPr>
              <a:t>red),anode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A5736B3-56A9-48CE-9846-7D1D95189E81}" type="slidenum">
              <a:rPr lang="en-US" smtClean="0">
                <a:latin typeface="Arial Black" pitchFamily="34" charset="0"/>
              </a:rPr>
              <a:pPr/>
              <a:t>47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Standard electrode potentials</a:t>
            </a: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81000" y="1447800"/>
            <a:ext cx="83820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3800"/>
              <a:t>The </a:t>
            </a:r>
            <a:r>
              <a:rPr lang="en-CA" sz="3800" b="1">
                <a:solidFill>
                  <a:srgbClr val="33CC33"/>
                </a:solidFill>
              </a:rPr>
              <a:t>standard electrode potential </a:t>
            </a:r>
            <a:r>
              <a:rPr lang="en-CA" sz="3800"/>
              <a:t>depends on whether the electrode </a:t>
            </a:r>
            <a:r>
              <a:rPr lang="en-CA" sz="3800" b="1"/>
              <a:t>is</a:t>
            </a:r>
            <a:r>
              <a:rPr lang="en-CA" sz="3800" b="1">
                <a:solidFill>
                  <a:srgbClr val="0033CC"/>
                </a:solidFill>
              </a:rPr>
              <a:t> </a:t>
            </a:r>
            <a:r>
              <a:rPr lang="en-CA" sz="3800" b="1" u="sng"/>
              <a:t>acting as</a:t>
            </a:r>
            <a:r>
              <a:rPr lang="en-CA" sz="3800" b="1">
                <a:solidFill>
                  <a:srgbClr val="0033CC"/>
                </a:solidFill>
              </a:rPr>
              <a:t> the cathode </a:t>
            </a:r>
            <a:r>
              <a:rPr lang="en-CA" sz="3800" b="1"/>
              <a:t>or</a:t>
            </a:r>
            <a:r>
              <a:rPr lang="en-CA" sz="3800" b="1">
                <a:solidFill>
                  <a:srgbClr val="FF3300"/>
                </a:solidFill>
              </a:rPr>
              <a:t> the anode</a:t>
            </a:r>
            <a:r>
              <a:rPr lang="en-CA" sz="3800"/>
              <a:t>.</a:t>
            </a:r>
          </a:p>
          <a:p>
            <a:pPr algn="ctr"/>
            <a:r>
              <a:rPr lang="en-CA" sz="3800"/>
              <a:t>However, the </a:t>
            </a:r>
            <a:r>
              <a:rPr lang="en-CA" sz="3800">
                <a:solidFill>
                  <a:srgbClr val="0000FF"/>
                </a:solidFill>
              </a:rPr>
              <a:t>process at the cathode </a:t>
            </a:r>
            <a:r>
              <a:rPr lang="en-CA" sz="3800" b="1">
                <a:solidFill>
                  <a:srgbClr val="0000FF"/>
                </a:solidFill>
              </a:rPr>
              <a:t>(reduction)</a:t>
            </a:r>
            <a:r>
              <a:rPr lang="en-CA" sz="3800"/>
              <a:t> is the opposite process that would occur</a:t>
            </a:r>
            <a:r>
              <a:rPr lang="en-CA" sz="3800" b="1">
                <a:solidFill>
                  <a:srgbClr val="0033CC"/>
                </a:solidFill>
              </a:rPr>
              <a:t> </a:t>
            </a:r>
            <a:r>
              <a:rPr lang="en-CA" sz="3800"/>
              <a:t>if it were happening at the</a:t>
            </a:r>
            <a:r>
              <a:rPr lang="en-CA" sz="3800" b="1">
                <a:solidFill>
                  <a:srgbClr val="0033CC"/>
                </a:solidFill>
              </a:rPr>
              <a:t> </a:t>
            </a:r>
            <a:r>
              <a:rPr lang="en-CA" sz="3800" b="1">
                <a:solidFill>
                  <a:srgbClr val="FF3300"/>
                </a:solidFill>
              </a:rPr>
              <a:t>anode (oxidation).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BAEC34-7477-4107-88D5-A06ED5186398}" type="slidenum">
              <a:rPr lang="en-US" smtClean="0">
                <a:latin typeface="Arial Black" pitchFamily="34" charset="0"/>
              </a:rPr>
              <a:pPr/>
              <a:t>48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Standard electrode potentials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381000" y="1447800"/>
            <a:ext cx="8382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3600" b="1">
                <a:solidFill>
                  <a:srgbClr val="FF3300"/>
                </a:solidFill>
              </a:rPr>
              <a:t>Reversing a process</a:t>
            </a:r>
            <a:r>
              <a:rPr lang="en-CA" sz="3600" b="1"/>
              <a:t> </a:t>
            </a:r>
            <a:r>
              <a:rPr lang="en-CA" sz="3600" b="1">
                <a:solidFill>
                  <a:srgbClr val="0033CC"/>
                </a:solidFill>
              </a:rPr>
              <a:t>changes the sign</a:t>
            </a:r>
            <a:r>
              <a:rPr lang="en-CA" sz="3600" b="1"/>
              <a:t> of the </a:t>
            </a:r>
            <a:r>
              <a:rPr lang="en-CA" sz="3600" b="1">
                <a:solidFill>
                  <a:srgbClr val="33CC33"/>
                </a:solidFill>
              </a:rPr>
              <a:t>electrode potential</a:t>
            </a:r>
            <a:r>
              <a:rPr lang="en-CA" sz="3600"/>
              <a:t> associated with the process.  </a:t>
            </a:r>
          </a:p>
          <a:p>
            <a:pPr algn="ctr"/>
            <a:r>
              <a:rPr lang="en-CA" sz="3600"/>
              <a:t>Therefore we choose to report </a:t>
            </a:r>
          </a:p>
          <a:p>
            <a:pPr algn="ctr"/>
            <a:r>
              <a:rPr lang="en-CA" sz="3600" b="1" u="sng">
                <a:solidFill>
                  <a:srgbClr val="33CC33"/>
                </a:solidFill>
              </a:rPr>
              <a:t>ALL</a:t>
            </a:r>
            <a:r>
              <a:rPr lang="en-CA" sz="3600" b="1">
                <a:solidFill>
                  <a:srgbClr val="33CC33"/>
                </a:solidFill>
              </a:rPr>
              <a:t> standard electrode potentials</a:t>
            </a:r>
          </a:p>
          <a:p>
            <a:pPr algn="ctr"/>
            <a:r>
              <a:rPr lang="en-CA" sz="3600"/>
              <a:t> as </a:t>
            </a:r>
            <a:r>
              <a:rPr lang="en-CA" sz="3600" b="1" u="sng">
                <a:solidFill>
                  <a:srgbClr val="0000FF"/>
                </a:solidFill>
              </a:rPr>
              <a:t>reduction processes</a:t>
            </a:r>
          </a:p>
          <a:p>
            <a:pPr algn="ctr"/>
            <a:r>
              <a:rPr lang="en-CA" sz="3600" b="1"/>
              <a:t>because for any </a:t>
            </a:r>
            <a:r>
              <a:rPr lang="en-CA" sz="3600" b="1" u="sng"/>
              <a:t>specific</a:t>
            </a:r>
            <a:r>
              <a:rPr lang="en-CA" sz="3600" b="1"/>
              <a:t> electrode</a:t>
            </a:r>
          </a:p>
          <a:p>
            <a:pPr algn="ctr"/>
            <a:r>
              <a:rPr lang="en-CA" sz="5000" b="1">
                <a:solidFill>
                  <a:srgbClr val="0033CC"/>
                </a:solidFill>
              </a:rPr>
              <a:t>E</a:t>
            </a:r>
            <a:r>
              <a:rPr lang="en-CA" sz="5000" b="1">
                <a:solidFill>
                  <a:srgbClr val="0033CC"/>
                </a:solidFill>
                <a:sym typeface="Symbol" pitchFamily="18" charset="2"/>
              </a:rPr>
              <a:t></a:t>
            </a:r>
            <a:r>
              <a:rPr lang="en-CA" sz="5000" b="1" baseline="-25000">
                <a:solidFill>
                  <a:srgbClr val="0033CC"/>
                </a:solidFill>
                <a:sym typeface="Symbol" pitchFamily="18" charset="2"/>
              </a:rPr>
              <a:t>(red),cathode</a:t>
            </a:r>
            <a:r>
              <a:rPr lang="en-CA" sz="5000" b="1" baseline="-25000">
                <a:sym typeface="Symbol" pitchFamily="18" charset="2"/>
              </a:rPr>
              <a:t> </a:t>
            </a:r>
            <a:r>
              <a:rPr lang="en-CA" sz="5000" b="1">
                <a:sym typeface="Symbol" pitchFamily="18" charset="2"/>
              </a:rPr>
              <a:t>= </a:t>
            </a:r>
            <a:r>
              <a:rPr lang="en-CA" sz="5000" b="1">
                <a:solidFill>
                  <a:srgbClr val="FF3300"/>
                </a:solidFill>
                <a:sym typeface="Symbol" pitchFamily="18" charset="2"/>
              </a:rPr>
              <a:t>- </a:t>
            </a:r>
            <a:r>
              <a:rPr lang="en-CA" sz="5000" b="1">
                <a:solidFill>
                  <a:srgbClr val="FF3300"/>
                </a:solidFill>
              </a:rPr>
              <a:t>E</a:t>
            </a:r>
            <a:r>
              <a:rPr lang="en-CA" sz="5000" b="1">
                <a:solidFill>
                  <a:srgbClr val="FF3300"/>
                </a:solidFill>
                <a:sym typeface="Symbol" pitchFamily="18" charset="2"/>
              </a:rPr>
              <a:t></a:t>
            </a:r>
            <a:r>
              <a:rPr lang="en-CA" sz="5000" b="1" baseline="-25000">
                <a:solidFill>
                  <a:srgbClr val="FF3300"/>
                </a:solidFill>
                <a:sym typeface="Symbol" pitchFamily="18" charset="2"/>
              </a:rPr>
              <a:t>(red),anode</a:t>
            </a:r>
            <a:r>
              <a:rPr lang="en-CA" sz="5000" b="1" baseline="-2500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F876AA-5056-4BCB-8C82-867BDA06562D}" type="slidenum">
              <a:rPr lang="en-US" smtClean="0">
                <a:latin typeface="Arial Black" pitchFamily="34" charset="0"/>
              </a:rPr>
              <a:pPr/>
              <a:t>49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73731" name="Rectangle 6"/>
          <p:cNvSpPr>
            <a:spLocks noChangeArrowheads="1"/>
          </p:cNvSpPr>
          <p:nvPr/>
        </p:nvSpPr>
        <p:spPr bwMode="auto">
          <a:xfrm>
            <a:off x="457200" y="1587500"/>
            <a:ext cx="81534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CA" sz="3400">
                <a:cs typeface="Times New Roman" pitchFamily="18" charset="0"/>
              </a:rPr>
              <a:t>It would be nice to create a table of </a:t>
            </a:r>
            <a:r>
              <a:rPr lang="en-CA" sz="3400" b="1">
                <a:solidFill>
                  <a:srgbClr val="33CC33"/>
                </a:solidFill>
                <a:cs typeface="Times New Roman" pitchFamily="18" charset="0"/>
              </a:rPr>
              <a:t>standard electrode potentials</a:t>
            </a:r>
            <a:r>
              <a:rPr lang="en-CA" sz="3400">
                <a:cs typeface="Times New Roman" pitchFamily="18" charset="0"/>
              </a:rPr>
              <a:t> for all possible electrodes, then we could find </a:t>
            </a:r>
            <a:r>
              <a:rPr lang="en-CA" sz="3400" b="1">
                <a:solidFill>
                  <a:srgbClr val="33CC33"/>
                </a:solidFill>
                <a:cs typeface="Times New Roman" pitchFamily="18" charset="0"/>
              </a:rPr>
              <a:t>standard cell potentials</a:t>
            </a:r>
            <a:r>
              <a:rPr lang="en-CA" sz="3400">
                <a:cs typeface="Times New Roman" pitchFamily="18" charset="0"/>
              </a:rPr>
              <a:t> for any cell.  </a:t>
            </a:r>
          </a:p>
          <a:p>
            <a:pPr algn="ctr" eaLnBrk="1" hangingPunct="1"/>
            <a:r>
              <a:rPr lang="en-CA" sz="3800" b="1">
                <a:solidFill>
                  <a:srgbClr val="FF3300"/>
                </a:solidFill>
                <a:cs typeface="Times New Roman" pitchFamily="18" charset="0"/>
              </a:rPr>
              <a:t>However, there is one problem!</a:t>
            </a:r>
            <a:r>
              <a:rPr lang="en-CA" sz="3400">
                <a:cs typeface="Times New Roman" pitchFamily="18" charset="0"/>
              </a:rPr>
              <a:t>  </a:t>
            </a:r>
          </a:p>
          <a:p>
            <a:pPr algn="ctr" eaLnBrk="1" hangingPunct="1"/>
            <a:r>
              <a:rPr lang="en-CA" sz="3400" b="1">
                <a:cs typeface="Times New Roman" pitchFamily="18" charset="0"/>
              </a:rPr>
              <a:t>We’ve already seen that </a:t>
            </a:r>
          </a:p>
          <a:p>
            <a:pPr algn="ctr" eaLnBrk="1" hangingPunct="1"/>
            <a:r>
              <a:rPr lang="en-CA" sz="3400" b="1">
                <a:cs typeface="Times New Roman" pitchFamily="18" charset="0"/>
              </a:rPr>
              <a:t>half-reactions cannot occur </a:t>
            </a:r>
          </a:p>
          <a:p>
            <a:pPr algn="ctr" eaLnBrk="1" hangingPunct="1"/>
            <a:r>
              <a:rPr lang="en-CA" sz="3400" b="1">
                <a:cs typeface="Times New Roman" pitchFamily="18" charset="0"/>
              </a:rPr>
              <a:t>without another half-reaction!</a:t>
            </a:r>
            <a:r>
              <a:rPr lang="en-CA" sz="3600">
                <a:cs typeface="Times New Roman" pitchFamily="18" charset="0"/>
              </a:rPr>
              <a:t>  </a:t>
            </a:r>
            <a:endParaRPr lang="en-CA" sz="3600"/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mtClean="0"/>
              <a:t>Standard electrode potentials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60C2190-C033-46B7-8ADF-1B77652D36A8}" type="slidenum">
              <a:rPr lang="en-US" smtClean="0">
                <a:latin typeface="Arial Black" pitchFamily="34" charset="0"/>
              </a:rPr>
              <a:pPr/>
              <a:t>5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CA" sz="3800" smtClean="0"/>
              <a:t>Zinc in Cu</a:t>
            </a:r>
            <a:r>
              <a:rPr lang="en-CA" sz="3800" baseline="30000" smtClean="0"/>
              <a:t>2+</a:t>
            </a:r>
            <a:r>
              <a:rPr lang="en-CA" sz="3800" smtClean="0"/>
              <a:t> solution is spontaneous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200400" y="1371600"/>
            <a:ext cx="3124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zh-CN" sz="2400">
                <a:ea typeface="SimSun" pitchFamily="2" charset="-122"/>
              </a:rPr>
              <a:t>Since we actually see </a:t>
            </a:r>
            <a:r>
              <a:rPr lang="en-CA" altLang="zh-CN" sz="2400" b="1">
                <a:ea typeface="SimSun" pitchFamily="2" charset="-122"/>
              </a:rPr>
              <a:t>this reaction</a:t>
            </a:r>
            <a:r>
              <a:rPr lang="en-CA" altLang="zh-CN" sz="2400">
                <a:ea typeface="SimSun" pitchFamily="2" charset="-122"/>
              </a:rPr>
              <a:t> occurring, this reaction </a:t>
            </a:r>
            <a:r>
              <a:rPr lang="en-CA" altLang="zh-CN" sz="2400" b="1">
                <a:solidFill>
                  <a:srgbClr val="0033CC"/>
                </a:solidFill>
                <a:ea typeface="SimSun" pitchFamily="2" charset="-122"/>
              </a:rPr>
              <a:t>must be spontaneous!</a:t>
            </a:r>
          </a:p>
          <a:p>
            <a:pPr algn="ctr">
              <a:spcBef>
                <a:spcPct val="50000"/>
              </a:spcBef>
            </a:pPr>
            <a:endParaRPr lang="en-CA" altLang="zh-CN" sz="2400">
              <a:ea typeface="SimSun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en-CA" altLang="zh-CN" sz="2400">
                <a:ea typeface="SimSun" pitchFamily="2" charset="-122"/>
              </a:rPr>
              <a:t>The reverse reaction, where we put copper metal into a Zn</a:t>
            </a:r>
            <a:r>
              <a:rPr lang="en-CA" altLang="zh-CN" sz="2400" baseline="30000">
                <a:ea typeface="SimSun" pitchFamily="2" charset="-122"/>
              </a:rPr>
              <a:t>2+</a:t>
            </a:r>
            <a:r>
              <a:rPr lang="en-CA" altLang="zh-CN" sz="2400">
                <a:ea typeface="SimSun" pitchFamily="2" charset="-122"/>
              </a:rPr>
              <a:t> ion solution </a:t>
            </a:r>
            <a:r>
              <a:rPr lang="en-CA" altLang="zh-CN" sz="2400" b="1">
                <a:solidFill>
                  <a:srgbClr val="FF3300"/>
                </a:solidFill>
                <a:ea typeface="SimSun" pitchFamily="2" charset="-122"/>
              </a:rPr>
              <a:t>is non-spontaneous!</a:t>
            </a:r>
            <a:endParaRPr lang="en-CA" sz="2400" b="1">
              <a:solidFill>
                <a:srgbClr val="FF3300"/>
              </a:solidFill>
              <a:ea typeface="SimSun" pitchFamily="2" charset="-122"/>
            </a:endParaRPr>
          </a:p>
        </p:txBody>
      </p:sp>
      <p:pic>
        <p:nvPicPr>
          <p:cNvPr id="29701" name="Picture 8" descr="electrochemspo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2859088" cy="4724400"/>
          </a:xfrm>
          <a:noFill/>
        </p:spPr>
      </p:pic>
      <p:pic>
        <p:nvPicPr>
          <p:cNvPr id="29702" name="Picture 9" descr="electochemnonsp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4082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AutoShape 11"/>
          <p:cNvSpPr>
            <a:spLocks noChangeArrowheads="1"/>
          </p:cNvSpPr>
          <p:nvPr/>
        </p:nvSpPr>
        <p:spPr bwMode="auto">
          <a:xfrm>
            <a:off x="2057400" y="1676400"/>
            <a:ext cx="3733800" cy="685800"/>
          </a:xfrm>
          <a:prstGeom prst="leftArrow">
            <a:avLst>
              <a:gd name="adj1" fmla="val 50000"/>
              <a:gd name="adj2" fmla="val 136111"/>
            </a:avLst>
          </a:prstGeom>
          <a:solidFill>
            <a:schemeClr val="accent1"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AutoShape 12"/>
          <p:cNvSpPr>
            <a:spLocks noChangeArrowheads="1"/>
          </p:cNvSpPr>
          <p:nvPr/>
        </p:nvSpPr>
        <p:spPr bwMode="auto">
          <a:xfrm>
            <a:off x="3886200" y="3810000"/>
            <a:ext cx="3276600" cy="762000"/>
          </a:xfrm>
          <a:prstGeom prst="rightArrow">
            <a:avLst>
              <a:gd name="adj1" fmla="val 50000"/>
              <a:gd name="adj2" fmla="val 107500"/>
            </a:avLst>
          </a:prstGeom>
          <a:solidFill>
            <a:srgbClr val="FF000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9CDAF2B-A3F5-46DC-B832-5014466737C0}" type="slidenum">
              <a:rPr lang="en-US" smtClean="0">
                <a:latin typeface="Arial Black" pitchFamily="34" charset="0"/>
              </a:rPr>
              <a:pPr/>
              <a:t>50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457200" y="1598613"/>
            <a:ext cx="81534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CA" sz="3200"/>
              <a:t>We got around a problem like this in thermodynamics by defining the </a:t>
            </a:r>
            <a:r>
              <a:rPr lang="en-CA" sz="3200" b="1">
                <a:solidFill>
                  <a:srgbClr val="FF3300"/>
                </a:solidFill>
              </a:rPr>
              <a:t>standard enthalpy of formation of elements</a:t>
            </a:r>
            <a:r>
              <a:rPr lang="en-CA" sz="3200"/>
              <a:t> </a:t>
            </a:r>
            <a:r>
              <a:rPr lang="en-CA" sz="3200" b="1"/>
              <a:t>in their standard states</a:t>
            </a:r>
            <a:r>
              <a:rPr lang="en-CA" sz="3200"/>
              <a:t> </a:t>
            </a:r>
            <a:r>
              <a:rPr lang="en-CA" sz="3200" b="1">
                <a:solidFill>
                  <a:srgbClr val="0000FF"/>
                </a:solidFill>
              </a:rPr>
              <a:t>as </a:t>
            </a:r>
            <a:r>
              <a:rPr lang="en-CA" sz="3200" b="1" u="sng">
                <a:solidFill>
                  <a:srgbClr val="0000FF"/>
                </a:solidFill>
              </a:rPr>
              <a:t>ZERO</a:t>
            </a:r>
            <a:r>
              <a:rPr lang="en-CA" sz="3200"/>
              <a:t>. </a:t>
            </a:r>
          </a:p>
          <a:p>
            <a:pPr algn="ctr" eaLnBrk="1" hangingPunct="1"/>
            <a:r>
              <a:rPr lang="en-CA" sz="3200"/>
              <a:t> We can do the same for </a:t>
            </a:r>
            <a:r>
              <a:rPr lang="en-CA" sz="3200" b="1">
                <a:solidFill>
                  <a:srgbClr val="33CC33"/>
                </a:solidFill>
              </a:rPr>
              <a:t>electrode potentials</a:t>
            </a:r>
            <a:r>
              <a:rPr lang="en-CA" sz="3200"/>
              <a:t> and </a:t>
            </a:r>
            <a:r>
              <a:rPr lang="en-CA" sz="3200" b="1"/>
              <a:t>set the potential for</a:t>
            </a:r>
            <a:r>
              <a:rPr lang="en-CA" sz="3200" b="1">
                <a:solidFill>
                  <a:schemeClr val="tx2"/>
                </a:solidFill>
              </a:rPr>
              <a:t> </a:t>
            </a:r>
            <a:r>
              <a:rPr lang="en-CA" sz="3200" b="1" u="sng">
                <a:solidFill>
                  <a:srgbClr val="FF3300"/>
                </a:solidFill>
              </a:rPr>
              <a:t>a specific</a:t>
            </a:r>
            <a:r>
              <a:rPr lang="en-CA" sz="3200" b="1">
                <a:solidFill>
                  <a:srgbClr val="FF3300"/>
                </a:solidFill>
              </a:rPr>
              <a:t> electrode</a:t>
            </a:r>
            <a:r>
              <a:rPr lang="en-CA" sz="3200" b="1">
                <a:solidFill>
                  <a:schemeClr val="tx2"/>
                </a:solidFill>
              </a:rPr>
              <a:t> </a:t>
            </a:r>
            <a:r>
              <a:rPr lang="en-CA" sz="3200" b="1" u="sng">
                <a:solidFill>
                  <a:srgbClr val="FF3300"/>
                </a:solidFill>
              </a:rPr>
              <a:t>as ZERO</a:t>
            </a:r>
            <a:r>
              <a:rPr lang="en-CA" sz="3200" b="1">
                <a:solidFill>
                  <a:schemeClr val="tx2"/>
                </a:solidFill>
              </a:rPr>
              <a:t> </a:t>
            </a:r>
            <a:r>
              <a:rPr lang="en-CA" sz="3200" b="1"/>
              <a:t>and measure</a:t>
            </a:r>
            <a:r>
              <a:rPr lang="en-CA" sz="3200" b="1">
                <a:solidFill>
                  <a:srgbClr val="660066"/>
                </a:solidFill>
              </a:rPr>
              <a:t> </a:t>
            </a:r>
            <a:r>
              <a:rPr lang="en-CA" sz="3200" b="1">
                <a:solidFill>
                  <a:srgbClr val="33CC33"/>
                </a:solidFill>
              </a:rPr>
              <a:t>all other electrode potentials</a:t>
            </a:r>
            <a:r>
              <a:rPr lang="en-CA" sz="3200" b="1">
                <a:solidFill>
                  <a:schemeClr val="tx2"/>
                </a:solidFill>
              </a:rPr>
              <a:t> </a:t>
            </a:r>
            <a:r>
              <a:rPr lang="en-CA" sz="3200" b="1" u="sng">
                <a:solidFill>
                  <a:srgbClr val="0000FF"/>
                </a:solidFill>
              </a:rPr>
              <a:t>in comparison</a:t>
            </a:r>
            <a:r>
              <a:rPr lang="en-CA" sz="3200" b="1">
                <a:solidFill>
                  <a:srgbClr val="0000FF"/>
                </a:solidFill>
              </a:rPr>
              <a:t> to the standard.</a:t>
            </a:r>
            <a:r>
              <a:rPr lang="en-CA" sz="3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E2C7B33-F5E2-4600-B322-0EC2844057FE}" type="slidenum">
              <a:rPr lang="en-US" smtClean="0">
                <a:latin typeface="Arial Black" pitchFamily="34" charset="0"/>
              </a:rPr>
              <a:pPr/>
              <a:t>51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smtClean="0"/>
              <a:t>Standard hydrogen electrode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smtClean="0"/>
              <a:t>The </a:t>
            </a:r>
            <a:r>
              <a:rPr lang="en-CA" b="1" smtClean="0">
                <a:solidFill>
                  <a:srgbClr val="33CC33"/>
                </a:solidFill>
              </a:rPr>
              <a:t>standard electrode for potentials</a:t>
            </a:r>
            <a:r>
              <a:rPr lang="en-CA" smtClean="0"/>
              <a:t> is the </a:t>
            </a:r>
            <a:r>
              <a:rPr lang="en-CA" b="1" smtClean="0">
                <a:solidFill>
                  <a:schemeClr val="bg2"/>
                </a:solidFill>
              </a:rPr>
              <a:t>standard hydrogen electrode (S.H.E)</a:t>
            </a:r>
            <a:r>
              <a:rPr lang="en-CA" smtClean="0"/>
              <a:t>.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mtClean="0"/>
              <a:t>The electrode consists of </a:t>
            </a:r>
            <a:r>
              <a:rPr lang="en-CA" b="1" smtClean="0">
                <a:solidFill>
                  <a:srgbClr val="0033CC"/>
                </a:solidFill>
              </a:rPr>
              <a:t>hydrogen gas</a:t>
            </a:r>
            <a:r>
              <a:rPr lang="en-CA" smtClean="0"/>
              <a:t> at </a:t>
            </a:r>
            <a:r>
              <a:rPr lang="en-CA" b="1" smtClean="0">
                <a:solidFill>
                  <a:schemeClr val="hlink"/>
                </a:solidFill>
              </a:rPr>
              <a:t>1 bar </a:t>
            </a:r>
            <a:r>
              <a:rPr lang="en-CA" smtClean="0"/>
              <a:t>bubbling through a </a:t>
            </a:r>
            <a:r>
              <a:rPr lang="en-CA" b="1" smtClean="0">
                <a:solidFill>
                  <a:schemeClr val="accent2"/>
                </a:solidFill>
              </a:rPr>
              <a:t>1 mol</a:t>
            </a:r>
            <a:r>
              <a:rPr lang="en-CA" b="1" smtClean="0">
                <a:solidFill>
                  <a:schemeClr val="accent2"/>
                </a:solidFill>
                <a:sym typeface="Symbol" pitchFamily="18" charset="2"/>
              </a:rPr>
              <a:t></a:t>
            </a:r>
            <a:r>
              <a:rPr lang="en-CA" b="1" smtClean="0">
                <a:solidFill>
                  <a:schemeClr val="accent2"/>
                </a:solidFill>
              </a:rPr>
              <a:t>L</a:t>
            </a:r>
            <a:r>
              <a:rPr lang="en-CA" b="1" baseline="30000" smtClean="0">
                <a:solidFill>
                  <a:schemeClr val="accent2"/>
                </a:solidFill>
              </a:rPr>
              <a:t>-1</a:t>
            </a:r>
            <a:r>
              <a:rPr lang="en-CA" b="1" smtClean="0">
                <a:solidFill>
                  <a:schemeClr val="accent2"/>
                </a:solidFill>
              </a:rPr>
              <a:t> (actually activity of 1) solution of </a:t>
            </a:r>
            <a:r>
              <a:rPr lang="en-CA" b="1" smtClean="0">
                <a:solidFill>
                  <a:srgbClr val="6699FF"/>
                </a:solidFill>
              </a:rPr>
              <a:t>H</a:t>
            </a:r>
            <a:r>
              <a:rPr lang="en-CA" b="1" baseline="30000" smtClean="0">
                <a:solidFill>
                  <a:srgbClr val="6699FF"/>
                </a:solidFill>
              </a:rPr>
              <a:t>+</a:t>
            </a:r>
            <a:r>
              <a:rPr lang="en-CA" smtClean="0"/>
              <a:t> </a:t>
            </a:r>
            <a:r>
              <a:rPr lang="en-CA" smtClean="0">
                <a:solidFill>
                  <a:srgbClr val="660066"/>
                </a:solidFill>
              </a:rPr>
              <a:t>past a </a:t>
            </a:r>
            <a:r>
              <a:rPr lang="en-CA" b="1" smtClean="0">
                <a:solidFill>
                  <a:srgbClr val="660066"/>
                </a:solidFill>
              </a:rPr>
              <a:t>platinum electrode</a:t>
            </a:r>
            <a:r>
              <a:rPr lang="en-CA" smtClean="0">
                <a:solidFill>
                  <a:srgbClr val="660066"/>
                </a:solidFill>
              </a:rPr>
              <a:t>.</a:t>
            </a:r>
            <a:r>
              <a:rPr lang="en-CA" smtClean="0"/>
              <a:t>  Therefore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CA" b="1" smtClean="0">
                <a:solidFill>
                  <a:srgbClr val="6699FF"/>
                </a:solidFill>
              </a:rPr>
              <a:t>2 H</a:t>
            </a:r>
            <a:r>
              <a:rPr lang="en-CA" b="1" baseline="30000" smtClean="0">
                <a:solidFill>
                  <a:srgbClr val="6699FF"/>
                </a:solidFill>
              </a:rPr>
              <a:t>+</a:t>
            </a:r>
            <a:r>
              <a:rPr lang="en-CA" b="1" smtClean="0">
                <a:solidFill>
                  <a:srgbClr val="6699FF"/>
                </a:solidFill>
              </a:rPr>
              <a:t> (aq, a = 1)</a:t>
            </a:r>
            <a:r>
              <a:rPr lang="en-CA" b="1" smtClean="0"/>
              <a:t> + </a:t>
            </a:r>
            <a:r>
              <a:rPr lang="en-CA" b="1" smtClean="0">
                <a:solidFill>
                  <a:srgbClr val="33CC33"/>
                </a:solidFill>
              </a:rPr>
              <a:t>2 e</a:t>
            </a:r>
            <a:r>
              <a:rPr lang="en-CA" b="1" baseline="30000" smtClean="0">
                <a:solidFill>
                  <a:srgbClr val="33CC33"/>
                </a:solidFill>
              </a:rPr>
              <a:t>-</a:t>
            </a:r>
            <a:r>
              <a:rPr lang="en-CA" sz="1800" smtClean="0"/>
              <a:t>  </a:t>
            </a:r>
            <a:r>
              <a:rPr lang="en-CA" b="1" smtClean="0">
                <a:sym typeface="Wingdings 3" pitchFamily="18" charset="2"/>
              </a:rPr>
              <a:t> </a:t>
            </a:r>
            <a:r>
              <a:rPr lang="en-CA" b="1" smtClean="0">
                <a:solidFill>
                  <a:srgbClr val="0000FF"/>
                </a:solidFill>
              </a:rPr>
              <a:t>H</a:t>
            </a:r>
            <a:r>
              <a:rPr lang="en-CA" b="1" baseline="-25000" smtClean="0">
                <a:solidFill>
                  <a:srgbClr val="0000FF"/>
                </a:solidFill>
              </a:rPr>
              <a:t>2</a:t>
            </a:r>
            <a:r>
              <a:rPr lang="en-CA" b="1" smtClean="0">
                <a:solidFill>
                  <a:srgbClr val="0000FF"/>
                </a:solidFill>
              </a:rPr>
              <a:t> (g, 1 Atm)</a:t>
            </a:r>
            <a:endParaRPr lang="en-CA" b="1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4200" b="1" smtClean="0">
                <a:solidFill>
                  <a:srgbClr val="0033CC"/>
                </a:solidFill>
              </a:rPr>
              <a:t>E</a:t>
            </a:r>
            <a:r>
              <a:rPr lang="en-CA" sz="4200" b="1" smtClean="0">
                <a:solidFill>
                  <a:srgbClr val="0033CC"/>
                </a:solidFill>
                <a:sym typeface="Symbol" pitchFamily="18" charset="2"/>
              </a:rPr>
              <a:t></a:t>
            </a:r>
            <a:r>
              <a:rPr lang="en-CA" sz="4200" b="1" baseline="-25000" smtClean="0">
                <a:solidFill>
                  <a:srgbClr val="0033CC"/>
                </a:solidFill>
                <a:sym typeface="Symbol" pitchFamily="18" charset="2"/>
              </a:rPr>
              <a:t>(red),cathode</a:t>
            </a:r>
            <a:r>
              <a:rPr lang="en-CA" sz="4200" b="1" smtClean="0">
                <a:solidFill>
                  <a:srgbClr val="0033CC"/>
                </a:solidFill>
              </a:rPr>
              <a:t> = E</a:t>
            </a:r>
            <a:r>
              <a:rPr lang="en-CA" sz="4200" b="1" smtClean="0">
                <a:solidFill>
                  <a:srgbClr val="0033CC"/>
                </a:solidFill>
                <a:sym typeface="Symbol" pitchFamily="18" charset="2"/>
              </a:rPr>
              <a:t></a:t>
            </a:r>
            <a:r>
              <a:rPr lang="en-CA" sz="4200" b="1" baseline="-25000" smtClean="0">
                <a:solidFill>
                  <a:srgbClr val="0033CC"/>
                </a:solidFill>
                <a:sym typeface="Symbol" pitchFamily="18" charset="2"/>
              </a:rPr>
              <a:t>H</a:t>
            </a:r>
            <a:r>
              <a:rPr lang="en-CA" sz="2800" b="1" baseline="-2000" smtClean="0">
                <a:solidFill>
                  <a:srgbClr val="0033CC"/>
                </a:solidFill>
                <a:sym typeface="Symbol" pitchFamily="18" charset="2"/>
              </a:rPr>
              <a:t>+</a:t>
            </a:r>
            <a:r>
              <a:rPr lang="en-CA" sz="4200" b="1" baseline="-25000" smtClean="0">
                <a:solidFill>
                  <a:srgbClr val="0033CC"/>
                </a:solidFill>
                <a:sym typeface="Symbol" pitchFamily="18" charset="2"/>
              </a:rPr>
              <a:t>/H</a:t>
            </a:r>
            <a:r>
              <a:rPr lang="en-CA" sz="2800" b="1" baseline="-60000" smtClean="0">
                <a:solidFill>
                  <a:srgbClr val="0033CC"/>
                </a:solidFill>
                <a:sym typeface="Symbol" pitchFamily="18" charset="2"/>
              </a:rPr>
              <a:t>2</a:t>
            </a:r>
            <a:r>
              <a:rPr lang="en-CA" sz="4200" b="1" smtClean="0">
                <a:solidFill>
                  <a:srgbClr val="0033CC"/>
                </a:solidFill>
              </a:rPr>
              <a:t> = 0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77260F1-E308-4665-8A1E-4012339AF89F}" type="slidenum">
              <a:rPr lang="en-US" smtClean="0">
                <a:latin typeface="Arial Black" pitchFamily="34" charset="0"/>
              </a:rPr>
              <a:pPr/>
              <a:t>52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smtClean="0"/>
              <a:t>Standard hydrogen electrode</a:t>
            </a:r>
          </a:p>
        </p:txBody>
      </p:sp>
      <p:pic>
        <p:nvPicPr>
          <p:cNvPr id="76804" name="Picture 4" descr="FG21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052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724400" y="1371600"/>
            <a:ext cx="34290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/>
              <a:t>If the </a:t>
            </a:r>
            <a:r>
              <a:rPr lang="en-US" sz="2200" b="1">
                <a:solidFill>
                  <a:srgbClr val="FF3300"/>
                </a:solidFill>
              </a:rPr>
              <a:t>oxidation reaction</a:t>
            </a:r>
            <a:r>
              <a:rPr lang="en-US" sz="2200" b="1"/>
              <a:t> occurs instead in this half-cell as an </a:t>
            </a:r>
            <a:r>
              <a:rPr lang="en-US" sz="2200" b="1">
                <a:solidFill>
                  <a:srgbClr val="FF3300"/>
                </a:solidFill>
              </a:rPr>
              <a:t>anode</a:t>
            </a:r>
            <a:r>
              <a:rPr lang="en-US" sz="2200" b="1"/>
              <a:t>, the overall reaction is</a:t>
            </a:r>
          </a:p>
          <a:p>
            <a:pPr>
              <a:spcBef>
                <a:spcPct val="50000"/>
              </a:spcBef>
            </a:pPr>
            <a:endParaRPr lang="en-US" sz="2200" b="1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505200" y="2895600"/>
            <a:ext cx="51054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CA" sz="3200" b="1">
                <a:solidFill>
                  <a:srgbClr val="FF3300"/>
                </a:solidFill>
              </a:rPr>
              <a:t>H</a:t>
            </a:r>
            <a:r>
              <a:rPr lang="en-CA" sz="3200" b="1" baseline="-25000">
                <a:solidFill>
                  <a:srgbClr val="FF3300"/>
                </a:solidFill>
              </a:rPr>
              <a:t>2</a:t>
            </a:r>
            <a:r>
              <a:rPr lang="en-CA" sz="3200" b="1">
                <a:solidFill>
                  <a:srgbClr val="FF3300"/>
                </a:solidFill>
              </a:rPr>
              <a:t> (g, 1 bar)</a:t>
            </a:r>
            <a:r>
              <a:rPr lang="en-CA" sz="3200" b="1"/>
              <a:t> </a:t>
            </a:r>
            <a:r>
              <a:rPr lang="en-CA" sz="3200" b="1">
                <a:sym typeface="Wingdings 3" pitchFamily="18" charset="2"/>
              </a:rPr>
              <a:t></a:t>
            </a:r>
            <a:r>
              <a:rPr lang="en-CA" sz="3200" b="1"/>
              <a:t> </a:t>
            </a:r>
          </a:p>
          <a:p>
            <a:pPr algn="r">
              <a:lnSpc>
                <a:spcPct val="90000"/>
              </a:lnSpc>
            </a:pPr>
            <a:r>
              <a:rPr lang="en-CA" sz="3200" b="1">
                <a:solidFill>
                  <a:srgbClr val="FF33CC"/>
                </a:solidFill>
              </a:rPr>
              <a:t>2 H</a:t>
            </a:r>
            <a:r>
              <a:rPr lang="en-CA" sz="3200" b="1" baseline="30000">
                <a:solidFill>
                  <a:srgbClr val="FF33CC"/>
                </a:solidFill>
              </a:rPr>
              <a:t>+</a:t>
            </a:r>
            <a:r>
              <a:rPr lang="en-CA" sz="3200" b="1">
                <a:solidFill>
                  <a:srgbClr val="FF33CC"/>
                </a:solidFill>
              </a:rPr>
              <a:t> (aq, 1 mol</a:t>
            </a:r>
            <a:r>
              <a:rPr lang="en-CA" sz="3200" b="1">
                <a:solidFill>
                  <a:srgbClr val="FF33CC"/>
                </a:solidFill>
                <a:sym typeface="Symbol" pitchFamily="18" charset="2"/>
              </a:rPr>
              <a:t></a:t>
            </a:r>
            <a:r>
              <a:rPr lang="en-CA" sz="3200" b="1">
                <a:solidFill>
                  <a:srgbClr val="FF33CC"/>
                </a:solidFill>
              </a:rPr>
              <a:t>L</a:t>
            </a:r>
            <a:r>
              <a:rPr lang="en-CA" sz="3200" b="1" baseline="30000">
                <a:solidFill>
                  <a:srgbClr val="FF33CC"/>
                </a:solidFill>
              </a:rPr>
              <a:t>-1</a:t>
            </a:r>
            <a:r>
              <a:rPr lang="en-CA" sz="3200" b="1">
                <a:solidFill>
                  <a:srgbClr val="FF33CC"/>
                </a:solidFill>
              </a:rPr>
              <a:t>)</a:t>
            </a:r>
            <a:r>
              <a:rPr lang="en-CA" sz="3200" b="1"/>
              <a:t> + </a:t>
            </a:r>
            <a:r>
              <a:rPr lang="en-CA" sz="3200" b="1">
                <a:solidFill>
                  <a:srgbClr val="33CC33"/>
                </a:solidFill>
              </a:rPr>
              <a:t>2 e</a:t>
            </a:r>
            <a:r>
              <a:rPr lang="en-CA" sz="3200" b="1" baseline="30000">
                <a:solidFill>
                  <a:srgbClr val="33CC33"/>
                </a:solidFill>
              </a:rPr>
              <a:t>-</a:t>
            </a:r>
            <a:endParaRPr lang="en-US" sz="3200" b="1" baseline="30000">
              <a:solidFill>
                <a:srgbClr val="33CC33"/>
              </a:solidFill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105400" y="3810000"/>
            <a:ext cx="35814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3300"/>
                </a:solidFill>
              </a:rPr>
              <a:t>Reversing a reaction</a:t>
            </a:r>
            <a:r>
              <a:rPr lang="en-US" sz="2200" b="1"/>
              <a:t> </a:t>
            </a:r>
            <a:r>
              <a:rPr lang="en-US" sz="2200" b="1">
                <a:solidFill>
                  <a:srgbClr val="0000FF"/>
                </a:solidFill>
              </a:rPr>
              <a:t>changes the sign</a:t>
            </a:r>
            <a:r>
              <a:rPr lang="en-US" sz="2200" b="1"/>
              <a:t> of the potential.  For the S.H.E.</a:t>
            </a:r>
          </a:p>
          <a:p>
            <a:pPr algn="ctr">
              <a:spcBef>
                <a:spcPct val="50000"/>
              </a:spcBef>
            </a:pPr>
            <a:endParaRPr lang="en-US" sz="42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US" sz="2200" b="1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762000" y="4800600"/>
            <a:ext cx="7620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3600" b="1">
                <a:solidFill>
                  <a:srgbClr val="FF3300"/>
                </a:solidFill>
              </a:rPr>
              <a:t>E</a:t>
            </a:r>
            <a:r>
              <a:rPr lang="en-CA" sz="3600" b="1">
                <a:solidFill>
                  <a:srgbClr val="FF3300"/>
                </a:solidFill>
                <a:sym typeface="Symbol" pitchFamily="18" charset="2"/>
              </a:rPr>
              <a:t></a:t>
            </a:r>
            <a:r>
              <a:rPr lang="en-CA" sz="3600" b="1" baseline="-25000">
                <a:solidFill>
                  <a:srgbClr val="FF3300"/>
                </a:solidFill>
                <a:sym typeface="Symbol" pitchFamily="18" charset="2"/>
              </a:rPr>
              <a:t>(red),anode</a:t>
            </a:r>
            <a:r>
              <a:rPr lang="en-CA" sz="3600" b="1">
                <a:solidFill>
                  <a:srgbClr val="FF3300"/>
                </a:solidFill>
              </a:rPr>
              <a:t> </a:t>
            </a:r>
            <a:r>
              <a:rPr lang="en-CA" sz="3600" b="1"/>
              <a:t>=</a:t>
            </a:r>
            <a:r>
              <a:rPr lang="en-CA" sz="3600" b="1">
                <a:solidFill>
                  <a:srgbClr val="FF3300"/>
                </a:solidFill>
              </a:rPr>
              <a:t> </a:t>
            </a:r>
            <a:r>
              <a:rPr lang="en-CA" sz="3600" b="1">
                <a:solidFill>
                  <a:srgbClr val="0033CC"/>
                </a:solidFill>
              </a:rPr>
              <a:t>- E</a:t>
            </a:r>
            <a:r>
              <a:rPr lang="en-CA" sz="3600" b="1">
                <a:solidFill>
                  <a:srgbClr val="0033CC"/>
                </a:solidFill>
                <a:sym typeface="Symbol" pitchFamily="18" charset="2"/>
              </a:rPr>
              <a:t></a:t>
            </a:r>
            <a:r>
              <a:rPr lang="en-CA" sz="3600" b="1" baseline="-25000">
                <a:solidFill>
                  <a:srgbClr val="0033CC"/>
                </a:solidFill>
                <a:sym typeface="Symbol" pitchFamily="18" charset="2"/>
              </a:rPr>
              <a:t>(red),cathode</a:t>
            </a:r>
            <a:r>
              <a:rPr lang="en-CA" sz="3600" b="1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CA" sz="3600" b="1"/>
              <a:t>=</a:t>
            </a:r>
            <a:r>
              <a:rPr lang="en-CA" sz="3600" b="1">
                <a:solidFill>
                  <a:srgbClr val="0033CC"/>
                </a:solidFill>
              </a:rPr>
              <a:t> - E</a:t>
            </a:r>
            <a:r>
              <a:rPr lang="en-CA" sz="3600" b="1">
                <a:solidFill>
                  <a:srgbClr val="0033CC"/>
                </a:solidFill>
                <a:sym typeface="Symbol" pitchFamily="18" charset="2"/>
              </a:rPr>
              <a:t></a:t>
            </a:r>
            <a:r>
              <a:rPr lang="en-CA" sz="3600" b="1" baseline="-25000">
                <a:solidFill>
                  <a:srgbClr val="0033CC"/>
                </a:solidFill>
                <a:sym typeface="Symbol" pitchFamily="18" charset="2"/>
              </a:rPr>
              <a:t>H</a:t>
            </a:r>
            <a:r>
              <a:rPr lang="en-CA" sz="3600" b="1" baseline="-2000">
                <a:solidFill>
                  <a:srgbClr val="0033CC"/>
                </a:solidFill>
                <a:sym typeface="Symbol" pitchFamily="18" charset="2"/>
              </a:rPr>
              <a:t>+</a:t>
            </a:r>
            <a:r>
              <a:rPr lang="en-CA" sz="3600" b="1" baseline="-25000">
                <a:solidFill>
                  <a:srgbClr val="0033CC"/>
                </a:solidFill>
                <a:sym typeface="Symbol" pitchFamily="18" charset="2"/>
              </a:rPr>
              <a:t>/H</a:t>
            </a:r>
            <a:r>
              <a:rPr lang="en-CA" sz="3600" b="1" baseline="-60000">
                <a:solidFill>
                  <a:srgbClr val="0033CC"/>
                </a:solidFill>
                <a:sym typeface="Symbol" pitchFamily="18" charset="2"/>
              </a:rPr>
              <a:t>2</a:t>
            </a:r>
            <a:r>
              <a:rPr lang="en-CA" sz="3600" b="1">
                <a:solidFill>
                  <a:srgbClr val="0033CC"/>
                </a:solidFill>
              </a:rPr>
              <a:t> </a:t>
            </a:r>
            <a:r>
              <a:rPr lang="en-CA" sz="3600" b="1"/>
              <a:t>=</a:t>
            </a:r>
            <a:r>
              <a:rPr lang="en-CA" sz="3600" b="1">
                <a:solidFill>
                  <a:srgbClr val="0033CC"/>
                </a:solidFill>
              </a:rPr>
              <a:t> 0 V</a:t>
            </a:r>
            <a:endParaRPr lang="en-US" sz="3600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59C33EE-FFEB-414C-ABAE-61A5775F6BDB}" type="slidenum">
              <a:rPr lang="en-US" smtClean="0">
                <a:latin typeface="Arial Black" pitchFamily="34" charset="0"/>
              </a:rPr>
              <a:pPr/>
              <a:t>53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533400" y="2208213"/>
            <a:ext cx="35814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CA" sz="2600">
                <a:ea typeface="Times New Roman" pitchFamily="18" charset="0"/>
                <a:cs typeface="Arial" pitchFamily="34" charset="0"/>
              </a:rPr>
              <a:t>The </a:t>
            </a:r>
            <a:r>
              <a:rPr lang="en-CA" sz="2600" b="1">
                <a:solidFill>
                  <a:srgbClr val="33CC33"/>
                </a:solidFill>
                <a:ea typeface="Times New Roman" pitchFamily="18" charset="0"/>
                <a:cs typeface="Arial" pitchFamily="34" charset="0"/>
              </a:rPr>
              <a:t>standard potential for this cell</a:t>
            </a:r>
            <a:r>
              <a:rPr lang="en-CA" sz="2600">
                <a:ea typeface="Times New Roman" pitchFamily="18" charset="0"/>
                <a:cs typeface="Arial" pitchFamily="34" charset="0"/>
              </a:rPr>
              <a:t> has been measured as 0.340 V at 25 </a:t>
            </a:r>
            <a:r>
              <a:rPr lang="en-CA" sz="2600">
                <a:ea typeface="Times New Roman" pitchFamily="18" charset="0"/>
                <a:cs typeface="Arial" pitchFamily="34" charset="0"/>
                <a:sym typeface="Symbol" pitchFamily="18" charset="2"/>
              </a:rPr>
              <a:t></a:t>
            </a:r>
            <a:r>
              <a:rPr lang="en-CA" sz="2600">
                <a:ea typeface="Times New Roman" pitchFamily="18" charset="0"/>
                <a:cs typeface="Arial" pitchFamily="34" charset="0"/>
              </a:rPr>
              <a:t>C, and our </a:t>
            </a:r>
            <a:r>
              <a:rPr lang="en-CA" sz="2600" b="1">
                <a:solidFill>
                  <a:srgbClr val="FF3300"/>
                </a:solidFill>
                <a:ea typeface="Times New Roman" pitchFamily="18" charset="0"/>
                <a:cs typeface="Arial" pitchFamily="34" charset="0"/>
              </a:rPr>
              <a:t>anode is the standard hydrogen electrode!</a:t>
            </a:r>
            <a:endParaRPr lang="en-CA" sz="2600" b="1">
              <a:solidFill>
                <a:srgbClr val="FF3300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endParaRPr lang="en-CA" sz="2600"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647700" y="5565775"/>
          <a:ext cx="792321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3492360" imgH="279360" progId="Equation.3">
                  <p:embed/>
                </p:oleObj>
              </mc:Choice>
              <mc:Fallback>
                <p:oleObj name="Equation" r:id="rId3" imgW="34923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5565775"/>
                        <a:ext cx="7923213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46100" y="1362075"/>
            <a:ext cx="7897813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CA" sz="3200" b="1"/>
              <a:t>Pt (s) | </a:t>
            </a:r>
            <a:r>
              <a:rPr lang="en-CA" sz="3200" b="1">
                <a:solidFill>
                  <a:srgbClr val="FF3300"/>
                </a:solidFill>
              </a:rPr>
              <a:t>H</a:t>
            </a:r>
            <a:r>
              <a:rPr lang="en-CA" sz="3200" b="1" baseline="-25000">
                <a:solidFill>
                  <a:srgbClr val="FF3300"/>
                </a:solidFill>
              </a:rPr>
              <a:t>2</a:t>
            </a:r>
            <a:r>
              <a:rPr lang="en-CA" sz="3200" b="1">
                <a:solidFill>
                  <a:srgbClr val="FF3300"/>
                </a:solidFill>
              </a:rPr>
              <a:t> (g)</a:t>
            </a:r>
            <a:r>
              <a:rPr lang="en-CA" sz="3200" b="1"/>
              <a:t> | </a:t>
            </a:r>
            <a:r>
              <a:rPr lang="en-CA" sz="3200" b="1">
                <a:solidFill>
                  <a:srgbClr val="FF33CC"/>
                </a:solidFill>
              </a:rPr>
              <a:t>H</a:t>
            </a:r>
            <a:r>
              <a:rPr lang="en-CA" sz="3200" b="1" baseline="30000">
                <a:solidFill>
                  <a:srgbClr val="FF33CC"/>
                </a:solidFill>
              </a:rPr>
              <a:t>+</a:t>
            </a:r>
            <a:r>
              <a:rPr lang="en-CA" sz="3200" b="1">
                <a:solidFill>
                  <a:srgbClr val="FF33CC"/>
                </a:solidFill>
              </a:rPr>
              <a:t> (aq)</a:t>
            </a:r>
            <a:r>
              <a:rPr lang="en-CA" sz="3200" b="1"/>
              <a:t> || </a:t>
            </a:r>
            <a:r>
              <a:rPr lang="en-CA" sz="3200" b="1">
                <a:solidFill>
                  <a:srgbClr val="6699FF"/>
                </a:solidFill>
              </a:rPr>
              <a:t>Cu</a:t>
            </a:r>
            <a:r>
              <a:rPr lang="en-CA" sz="3200" b="1" baseline="30000">
                <a:solidFill>
                  <a:srgbClr val="6699FF"/>
                </a:solidFill>
              </a:rPr>
              <a:t>2+</a:t>
            </a:r>
            <a:r>
              <a:rPr lang="en-CA" sz="3200" b="1">
                <a:solidFill>
                  <a:srgbClr val="6699FF"/>
                </a:solidFill>
              </a:rPr>
              <a:t> (aq)</a:t>
            </a:r>
            <a:r>
              <a:rPr lang="en-CA" sz="3200" b="1"/>
              <a:t> | </a:t>
            </a:r>
            <a:r>
              <a:rPr lang="en-CA" sz="3200" b="1">
                <a:solidFill>
                  <a:srgbClr val="0033CC"/>
                </a:solidFill>
              </a:rPr>
              <a:t>Cu (s)</a:t>
            </a:r>
            <a:endParaRPr lang="en-US" sz="3200" b="1">
              <a:solidFill>
                <a:srgbClr val="0033CC"/>
              </a:solidFill>
            </a:endParaRPr>
          </a:p>
        </p:txBody>
      </p:sp>
      <p:pic>
        <p:nvPicPr>
          <p:cNvPr id="2054" name="Picture 9" descr="shecopper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133600"/>
            <a:ext cx="3657600" cy="340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4393D62-0B7C-46FA-BDFD-2D45B258669D}" type="slidenum">
              <a:rPr lang="en-US" smtClean="0">
                <a:latin typeface="Arial Black" pitchFamily="34" charset="0"/>
              </a:rPr>
              <a:pPr/>
              <a:t>54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04800" y="1447800"/>
            <a:ext cx="83058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3900"/>
              <a:t>We have defined the </a:t>
            </a:r>
            <a:r>
              <a:rPr lang="en-CA" sz="3900" b="1">
                <a:solidFill>
                  <a:srgbClr val="33CC33"/>
                </a:solidFill>
              </a:rPr>
              <a:t>standard electrode potential</a:t>
            </a:r>
            <a:r>
              <a:rPr lang="en-CA" sz="3900"/>
              <a:t> of the </a:t>
            </a:r>
            <a:r>
              <a:rPr lang="en-CA" sz="3900" b="1">
                <a:solidFill>
                  <a:srgbClr val="0033CC"/>
                </a:solidFill>
              </a:rPr>
              <a:t>reduction</a:t>
            </a:r>
            <a:r>
              <a:rPr lang="en-CA" sz="3900"/>
              <a:t> of </a:t>
            </a:r>
            <a:r>
              <a:rPr lang="en-CA" sz="3900" b="1">
                <a:solidFill>
                  <a:srgbClr val="6699FF"/>
                </a:solidFill>
              </a:rPr>
              <a:t>Cu</a:t>
            </a:r>
            <a:r>
              <a:rPr lang="en-CA" sz="3900" b="1" baseline="30000">
                <a:solidFill>
                  <a:srgbClr val="6699FF"/>
                </a:solidFill>
              </a:rPr>
              <a:t>2+</a:t>
            </a:r>
            <a:r>
              <a:rPr lang="en-CA" sz="3900"/>
              <a:t> ions to </a:t>
            </a:r>
            <a:r>
              <a:rPr lang="en-CA" sz="3900" b="1">
                <a:solidFill>
                  <a:srgbClr val="0033CC"/>
                </a:solidFill>
              </a:rPr>
              <a:t>solid Cu!</a:t>
            </a:r>
            <a:r>
              <a:rPr lang="en-CA" sz="3900"/>
              <a:t>  </a:t>
            </a:r>
            <a:r>
              <a:rPr lang="en-CA" sz="3300"/>
              <a:t>This is also known as a </a:t>
            </a:r>
          </a:p>
          <a:p>
            <a:pPr algn="ctr"/>
            <a:r>
              <a:rPr lang="en-CA" sz="4000" b="1" u="sng">
                <a:solidFill>
                  <a:srgbClr val="33CC33"/>
                </a:solidFill>
              </a:rPr>
              <a:t>standard </a:t>
            </a:r>
            <a:r>
              <a:rPr lang="en-CA" sz="4000" b="1" u="sng">
                <a:solidFill>
                  <a:srgbClr val="0000FF"/>
                </a:solidFill>
              </a:rPr>
              <a:t>reduction</a:t>
            </a:r>
            <a:r>
              <a:rPr lang="en-CA" sz="4000" b="1">
                <a:solidFill>
                  <a:srgbClr val="33CC33"/>
                </a:solidFill>
              </a:rPr>
              <a:t> potential</a:t>
            </a:r>
            <a:r>
              <a:rPr lang="en-CA" sz="4000"/>
              <a:t>.</a:t>
            </a:r>
          </a:p>
          <a:p>
            <a:pPr algn="ctr"/>
            <a:r>
              <a:rPr lang="en-CA" sz="5000" b="1">
                <a:solidFill>
                  <a:srgbClr val="6699FF"/>
                </a:solidFill>
              </a:rPr>
              <a:t>Cu</a:t>
            </a:r>
            <a:r>
              <a:rPr lang="en-CA" sz="5000" b="1" baseline="30000">
                <a:solidFill>
                  <a:srgbClr val="6699FF"/>
                </a:solidFill>
              </a:rPr>
              <a:t>2+</a:t>
            </a:r>
            <a:r>
              <a:rPr lang="en-CA" sz="5000" b="1">
                <a:solidFill>
                  <a:srgbClr val="6699FF"/>
                </a:solidFill>
              </a:rPr>
              <a:t> (aq)</a:t>
            </a:r>
            <a:r>
              <a:rPr lang="en-CA" sz="5000" b="1"/>
              <a:t> + </a:t>
            </a:r>
            <a:r>
              <a:rPr lang="en-CA" sz="5000" b="1">
                <a:solidFill>
                  <a:srgbClr val="33CC33"/>
                </a:solidFill>
              </a:rPr>
              <a:t>2 e</a:t>
            </a:r>
            <a:r>
              <a:rPr lang="en-CA" sz="5000" b="1" baseline="30000">
                <a:solidFill>
                  <a:srgbClr val="33CC33"/>
                </a:solidFill>
              </a:rPr>
              <a:t>-</a:t>
            </a:r>
            <a:r>
              <a:rPr lang="en-CA" sz="5000" b="1"/>
              <a:t> </a:t>
            </a:r>
            <a:r>
              <a:rPr lang="en-CA" sz="5000" b="1">
                <a:sym typeface="Wingdings 3" pitchFamily="18" charset="2"/>
              </a:rPr>
              <a:t></a:t>
            </a:r>
            <a:r>
              <a:rPr lang="en-CA" sz="5000" b="1"/>
              <a:t> </a:t>
            </a:r>
            <a:r>
              <a:rPr lang="en-CA" sz="5000" b="1">
                <a:solidFill>
                  <a:srgbClr val="0033CC"/>
                </a:solidFill>
              </a:rPr>
              <a:t>Cu (s)</a:t>
            </a:r>
            <a:r>
              <a:rPr lang="en-CA" sz="5000" b="1"/>
              <a:t> </a:t>
            </a:r>
          </a:p>
          <a:p>
            <a:pPr algn="ctr"/>
            <a:r>
              <a:rPr lang="en-CA" sz="5000" b="1">
                <a:solidFill>
                  <a:srgbClr val="0033CC"/>
                </a:solidFill>
                <a:sym typeface="Symbol" pitchFamily="18" charset="2"/>
              </a:rPr>
              <a:t>E</a:t>
            </a:r>
            <a:r>
              <a:rPr lang="en-CA" sz="5000" b="1" baseline="-25000">
                <a:solidFill>
                  <a:srgbClr val="0033CC"/>
                </a:solidFill>
                <a:sym typeface="Symbol" pitchFamily="18" charset="2"/>
              </a:rPr>
              <a:t>(red)</a:t>
            </a:r>
            <a:r>
              <a:rPr lang="en-CA" sz="5000" b="1">
                <a:solidFill>
                  <a:srgbClr val="0033CC"/>
                </a:solidFill>
              </a:rPr>
              <a:t> = 0.340 V</a:t>
            </a:r>
            <a:endParaRPr lang="en-CA" sz="3900" b="1">
              <a:solidFill>
                <a:srgbClr val="0033CC"/>
              </a:solidFill>
            </a:endParaRPr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>
            <p:ph sz="half" idx="1"/>
          </p:nvPr>
        </p:nvGraphicFramePr>
        <p:xfrm>
          <a:off x="152400" y="304800"/>
          <a:ext cx="8077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3492360" imgH="279360" progId="Equation.3">
                  <p:embed/>
                </p:oleObj>
              </mc:Choice>
              <mc:Fallback>
                <p:oleObj name="Equation" r:id="rId3" imgW="3492360" imgH="2793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8077200" cy="644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27BE6C-EAD9-4D25-B9C7-9DEFD9D581B1}" type="slidenum">
              <a:rPr lang="en-US" smtClean="0">
                <a:latin typeface="Arial Black" pitchFamily="34" charset="0"/>
              </a:rPr>
              <a:pPr/>
              <a:t>55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1447800"/>
            <a:ext cx="83058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3800"/>
              <a:t>If we reverse the half-reaction we’ll get the </a:t>
            </a:r>
          </a:p>
          <a:p>
            <a:pPr algn="ctr"/>
            <a:r>
              <a:rPr lang="en-CA" sz="3800" b="1">
                <a:solidFill>
                  <a:srgbClr val="33CC33"/>
                </a:solidFill>
              </a:rPr>
              <a:t>standard </a:t>
            </a:r>
            <a:r>
              <a:rPr lang="en-CA" sz="3800" b="1">
                <a:solidFill>
                  <a:srgbClr val="FF3300"/>
                </a:solidFill>
              </a:rPr>
              <a:t>OXIDATION </a:t>
            </a:r>
            <a:r>
              <a:rPr lang="en-CA" sz="3800" b="1">
                <a:solidFill>
                  <a:srgbClr val="33CC33"/>
                </a:solidFill>
              </a:rPr>
              <a:t>potential</a:t>
            </a:r>
            <a:r>
              <a:rPr lang="en-CA" sz="3800"/>
              <a:t> </a:t>
            </a:r>
          </a:p>
          <a:p>
            <a:pPr algn="ctr"/>
            <a:r>
              <a:rPr lang="en-CA" sz="3800"/>
              <a:t>for the oxidation of </a:t>
            </a:r>
            <a:r>
              <a:rPr lang="en-CA" sz="3800" b="1">
                <a:solidFill>
                  <a:srgbClr val="FF3300"/>
                </a:solidFill>
              </a:rPr>
              <a:t>solid Cu</a:t>
            </a:r>
            <a:r>
              <a:rPr lang="en-CA" sz="3800"/>
              <a:t> to </a:t>
            </a:r>
            <a:r>
              <a:rPr lang="en-CA" sz="3800" b="1">
                <a:solidFill>
                  <a:srgbClr val="FF33CC"/>
                </a:solidFill>
              </a:rPr>
              <a:t>Cu</a:t>
            </a:r>
            <a:r>
              <a:rPr lang="en-CA" sz="3800" b="1" baseline="30000">
                <a:solidFill>
                  <a:srgbClr val="FF33CC"/>
                </a:solidFill>
              </a:rPr>
              <a:t>2+</a:t>
            </a:r>
            <a:r>
              <a:rPr lang="en-CA" sz="3800"/>
              <a:t> ions…</a:t>
            </a:r>
          </a:p>
          <a:p>
            <a:pPr algn="ctr"/>
            <a:r>
              <a:rPr lang="en-CA" sz="5000" b="1">
                <a:solidFill>
                  <a:srgbClr val="FF3300"/>
                </a:solidFill>
              </a:rPr>
              <a:t>Cu (s)</a:t>
            </a:r>
            <a:r>
              <a:rPr lang="en-CA" sz="5000" b="1"/>
              <a:t> </a:t>
            </a:r>
            <a:r>
              <a:rPr lang="en-CA" sz="5000" b="1">
                <a:sym typeface="Wingdings 3" pitchFamily="18" charset="2"/>
              </a:rPr>
              <a:t></a:t>
            </a:r>
            <a:r>
              <a:rPr lang="en-CA" sz="5000" b="1"/>
              <a:t> </a:t>
            </a:r>
            <a:r>
              <a:rPr lang="en-CA" sz="5000" b="1">
                <a:solidFill>
                  <a:srgbClr val="FF33CC"/>
                </a:solidFill>
              </a:rPr>
              <a:t>Cu</a:t>
            </a:r>
            <a:r>
              <a:rPr lang="en-CA" sz="5000" b="1" baseline="30000">
                <a:solidFill>
                  <a:srgbClr val="FF33CC"/>
                </a:solidFill>
              </a:rPr>
              <a:t>2+</a:t>
            </a:r>
            <a:r>
              <a:rPr lang="en-CA" sz="5000" b="1"/>
              <a:t> </a:t>
            </a:r>
            <a:r>
              <a:rPr lang="en-CA" sz="5000" b="1">
                <a:solidFill>
                  <a:srgbClr val="FF33CC"/>
                </a:solidFill>
              </a:rPr>
              <a:t>(aq)</a:t>
            </a:r>
            <a:r>
              <a:rPr lang="en-CA" sz="5000" b="1"/>
              <a:t> + </a:t>
            </a:r>
            <a:r>
              <a:rPr lang="en-CA" sz="5000" b="1">
                <a:solidFill>
                  <a:srgbClr val="33CC33"/>
                </a:solidFill>
              </a:rPr>
              <a:t>2 e</a:t>
            </a:r>
            <a:r>
              <a:rPr lang="en-CA" sz="5000" b="1" baseline="30000">
                <a:solidFill>
                  <a:srgbClr val="33CC33"/>
                </a:solidFill>
              </a:rPr>
              <a:t>-</a:t>
            </a:r>
            <a:r>
              <a:rPr lang="en-CA" sz="5000" b="1"/>
              <a:t>  </a:t>
            </a:r>
          </a:p>
          <a:p>
            <a:pPr algn="ctr"/>
            <a:r>
              <a:rPr lang="en-CA" sz="5000" b="1">
                <a:solidFill>
                  <a:srgbClr val="FF0000"/>
                </a:solidFill>
              </a:rPr>
              <a:t>E</a:t>
            </a:r>
            <a:r>
              <a:rPr lang="en-CA" sz="5000" b="1">
                <a:solidFill>
                  <a:srgbClr val="FF0000"/>
                </a:solidFill>
                <a:sym typeface="Symbol" pitchFamily="18" charset="2"/>
              </a:rPr>
              <a:t></a:t>
            </a:r>
            <a:r>
              <a:rPr lang="en-CA" sz="5000" b="1" baseline="-25000">
                <a:solidFill>
                  <a:srgbClr val="FF0000"/>
                </a:solidFill>
                <a:sym typeface="Symbol" pitchFamily="18" charset="2"/>
              </a:rPr>
              <a:t>(ox)</a:t>
            </a:r>
            <a:r>
              <a:rPr lang="en-CA" sz="5000" b="1">
                <a:solidFill>
                  <a:srgbClr val="FF0000"/>
                </a:solidFill>
              </a:rPr>
              <a:t> = -0.340 V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type="title"/>
          </p:nvPr>
        </p:nvGraphicFramePr>
        <p:xfrm>
          <a:off x="228600" y="458788"/>
          <a:ext cx="81534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3581280" imgH="253800" progId="Equation.3">
                  <p:embed/>
                </p:oleObj>
              </mc:Choice>
              <mc:Fallback>
                <p:oleObj name="Equation" r:id="rId3" imgW="358128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8788"/>
                        <a:ext cx="8153400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709CBD7-8837-4512-9183-96672A3C6440}" type="slidenum">
              <a:rPr lang="en-US" smtClean="0">
                <a:latin typeface="Arial Black" pitchFamily="34" charset="0"/>
              </a:rPr>
              <a:pPr/>
              <a:t>56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533400" y="2406650"/>
            <a:ext cx="35814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CA" sz="2600">
                <a:ea typeface="Times New Roman" pitchFamily="18" charset="0"/>
                <a:cs typeface="Arial" pitchFamily="34" charset="0"/>
              </a:rPr>
              <a:t>The </a:t>
            </a:r>
            <a:r>
              <a:rPr lang="en-CA" sz="2600" b="1">
                <a:solidFill>
                  <a:srgbClr val="33CC33"/>
                </a:solidFill>
                <a:ea typeface="Times New Roman" pitchFamily="18" charset="0"/>
                <a:cs typeface="Arial" pitchFamily="34" charset="0"/>
              </a:rPr>
              <a:t>standard potential for this cell</a:t>
            </a:r>
            <a:r>
              <a:rPr lang="en-CA" sz="2600">
                <a:ea typeface="Times New Roman" pitchFamily="18" charset="0"/>
                <a:cs typeface="Arial" pitchFamily="34" charset="0"/>
              </a:rPr>
              <a:t> has been measured as 0.763 V at 25 </a:t>
            </a:r>
            <a:r>
              <a:rPr lang="en-CA" sz="2600">
                <a:ea typeface="Times New Roman" pitchFamily="18" charset="0"/>
                <a:cs typeface="Arial" pitchFamily="34" charset="0"/>
                <a:sym typeface="Symbol" pitchFamily="18" charset="2"/>
              </a:rPr>
              <a:t></a:t>
            </a:r>
            <a:r>
              <a:rPr lang="en-CA" sz="2600">
                <a:ea typeface="Times New Roman" pitchFamily="18" charset="0"/>
                <a:cs typeface="Arial" pitchFamily="34" charset="0"/>
              </a:rPr>
              <a:t>C, and our </a:t>
            </a:r>
            <a:r>
              <a:rPr lang="en-CA" sz="2600" b="1">
                <a:solidFill>
                  <a:srgbClr val="FF3300"/>
                </a:solidFill>
                <a:ea typeface="Times New Roman" pitchFamily="18" charset="0"/>
                <a:cs typeface="Arial" pitchFamily="34" charset="0"/>
              </a:rPr>
              <a:t>anode is the zinc electrode!</a:t>
            </a:r>
            <a:endParaRPr lang="en-CA" sz="2600" b="1">
              <a:solidFill>
                <a:srgbClr val="FF3300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endParaRPr lang="en-CA" sz="2600"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92163" y="5568950"/>
          <a:ext cx="763111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3390840" imgH="279360" progId="Equation.3">
                  <p:embed/>
                </p:oleObj>
              </mc:Choice>
              <mc:Fallback>
                <p:oleObj name="Equation" r:id="rId3" imgW="339084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5568950"/>
                        <a:ext cx="763111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34988" y="1362075"/>
            <a:ext cx="791845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CA" sz="3200" b="1">
                <a:solidFill>
                  <a:srgbClr val="FF3300"/>
                </a:solidFill>
              </a:rPr>
              <a:t>Zn (s)</a:t>
            </a:r>
            <a:r>
              <a:rPr lang="en-CA" sz="3200" b="1"/>
              <a:t> | </a:t>
            </a:r>
            <a:r>
              <a:rPr lang="en-CA" sz="3200" b="1">
                <a:solidFill>
                  <a:srgbClr val="FF33CC"/>
                </a:solidFill>
              </a:rPr>
              <a:t>Zn</a:t>
            </a:r>
            <a:r>
              <a:rPr lang="en-CA" sz="3200" b="1" baseline="30000">
                <a:solidFill>
                  <a:srgbClr val="FF33CC"/>
                </a:solidFill>
              </a:rPr>
              <a:t>2+</a:t>
            </a:r>
            <a:r>
              <a:rPr lang="en-CA" sz="3200" b="1">
                <a:solidFill>
                  <a:srgbClr val="FF33CC"/>
                </a:solidFill>
              </a:rPr>
              <a:t> (aq)</a:t>
            </a:r>
            <a:r>
              <a:rPr lang="en-CA" sz="3200" b="1"/>
              <a:t> || </a:t>
            </a:r>
            <a:r>
              <a:rPr lang="en-CA" sz="3200" b="1">
                <a:solidFill>
                  <a:srgbClr val="6699FF"/>
                </a:solidFill>
              </a:rPr>
              <a:t>H</a:t>
            </a:r>
            <a:r>
              <a:rPr lang="en-CA" sz="3200" b="1" baseline="30000">
                <a:solidFill>
                  <a:srgbClr val="6699FF"/>
                </a:solidFill>
              </a:rPr>
              <a:t>+</a:t>
            </a:r>
            <a:r>
              <a:rPr lang="en-CA" sz="3200" b="1">
                <a:solidFill>
                  <a:srgbClr val="6699FF"/>
                </a:solidFill>
              </a:rPr>
              <a:t> (aq)</a:t>
            </a:r>
            <a:r>
              <a:rPr lang="en-CA" sz="3200" b="1"/>
              <a:t> | </a:t>
            </a:r>
            <a:r>
              <a:rPr lang="en-CA" sz="3200" b="1">
                <a:solidFill>
                  <a:srgbClr val="0033CC"/>
                </a:solidFill>
              </a:rPr>
              <a:t>H</a:t>
            </a:r>
            <a:r>
              <a:rPr lang="en-CA" sz="3200" b="1" baseline="-25000">
                <a:solidFill>
                  <a:srgbClr val="0033CC"/>
                </a:solidFill>
              </a:rPr>
              <a:t>2</a:t>
            </a:r>
            <a:r>
              <a:rPr lang="en-CA" sz="3200" b="1">
                <a:solidFill>
                  <a:srgbClr val="0033CC"/>
                </a:solidFill>
              </a:rPr>
              <a:t> (g) </a:t>
            </a:r>
            <a:r>
              <a:rPr lang="en-CA" sz="3200" b="1"/>
              <a:t>|</a:t>
            </a:r>
            <a:r>
              <a:rPr lang="en-CA" sz="3200" b="1">
                <a:solidFill>
                  <a:srgbClr val="0033CC"/>
                </a:solidFill>
              </a:rPr>
              <a:t> </a:t>
            </a:r>
            <a:r>
              <a:rPr lang="en-CA" sz="3200" b="1"/>
              <a:t>Pt (s) </a:t>
            </a:r>
            <a:endParaRPr lang="en-US" sz="3200" b="1"/>
          </a:p>
        </p:txBody>
      </p:sp>
      <p:pic>
        <p:nvPicPr>
          <p:cNvPr id="5126" name="Picture 9" descr="zincshe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2675"/>
            <a:ext cx="3886200" cy="2914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BCB93D-2B8C-4324-B5D0-46F26A6BF687}" type="slidenum">
              <a:rPr lang="en-US" smtClean="0">
                <a:latin typeface="Arial Black" pitchFamily="34" charset="0"/>
              </a:rPr>
              <a:pPr/>
              <a:t>57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" y="1447800"/>
            <a:ext cx="8153400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3900"/>
              <a:t>We have found the </a:t>
            </a:r>
            <a:r>
              <a:rPr lang="en-CA" sz="3900" b="1">
                <a:solidFill>
                  <a:srgbClr val="33CC33"/>
                </a:solidFill>
              </a:rPr>
              <a:t>standard potential</a:t>
            </a:r>
            <a:r>
              <a:rPr lang="en-CA" sz="3900"/>
              <a:t> of the </a:t>
            </a:r>
            <a:r>
              <a:rPr lang="en-CA" sz="3900" b="1">
                <a:solidFill>
                  <a:srgbClr val="FF3300"/>
                </a:solidFill>
              </a:rPr>
              <a:t>oxidation</a:t>
            </a:r>
            <a:r>
              <a:rPr lang="en-CA" sz="3900"/>
              <a:t> of </a:t>
            </a:r>
            <a:r>
              <a:rPr lang="en-CA" sz="3900" b="1">
                <a:solidFill>
                  <a:srgbClr val="FF3300"/>
                </a:solidFill>
              </a:rPr>
              <a:t>solid zinc</a:t>
            </a:r>
            <a:r>
              <a:rPr lang="en-CA" sz="3900"/>
              <a:t> to </a:t>
            </a:r>
            <a:r>
              <a:rPr lang="en-CA" sz="3900" b="1">
                <a:solidFill>
                  <a:srgbClr val="FF33CC"/>
                </a:solidFill>
              </a:rPr>
              <a:t>zinc ions!</a:t>
            </a:r>
            <a:r>
              <a:rPr lang="en-CA" sz="3900"/>
              <a:t>  </a:t>
            </a:r>
          </a:p>
          <a:p>
            <a:pPr algn="ctr"/>
            <a:r>
              <a:rPr lang="en-CA" sz="3900"/>
              <a:t>This is a </a:t>
            </a:r>
          </a:p>
          <a:p>
            <a:pPr algn="ctr"/>
            <a:r>
              <a:rPr lang="en-CA" sz="3900" b="1" u="sng">
                <a:solidFill>
                  <a:srgbClr val="33CC33"/>
                </a:solidFill>
              </a:rPr>
              <a:t>standard </a:t>
            </a:r>
            <a:r>
              <a:rPr lang="en-CA" sz="3900" b="1" u="sng">
                <a:solidFill>
                  <a:srgbClr val="FF3300"/>
                </a:solidFill>
              </a:rPr>
              <a:t>oxidation</a:t>
            </a:r>
            <a:r>
              <a:rPr lang="en-CA" sz="3900" b="1" u="sng">
                <a:solidFill>
                  <a:srgbClr val="33CC33"/>
                </a:solidFill>
              </a:rPr>
              <a:t> potential</a:t>
            </a:r>
            <a:r>
              <a:rPr lang="en-CA" sz="3900"/>
              <a:t>.</a:t>
            </a:r>
          </a:p>
          <a:p>
            <a:pPr algn="ctr"/>
            <a:r>
              <a:rPr lang="en-CA" sz="5000" b="1">
                <a:solidFill>
                  <a:srgbClr val="FF3300"/>
                </a:solidFill>
              </a:rPr>
              <a:t>Zn (s)</a:t>
            </a:r>
            <a:r>
              <a:rPr lang="en-CA" sz="5000" b="1"/>
              <a:t> </a:t>
            </a:r>
            <a:r>
              <a:rPr lang="en-CA" sz="5000" b="1">
                <a:sym typeface="Wingdings 3" pitchFamily="18" charset="2"/>
              </a:rPr>
              <a:t></a:t>
            </a:r>
            <a:r>
              <a:rPr lang="en-CA" sz="5000" b="1"/>
              <a:t> </a:t>
            </a:r>
            <a:r>
              <a:rPr lang="en-CA" sz="5000" b="1">
                <a:solidFill>
                  <a:srgbClr val="FF33CC"/>
                </a:solidFill>
              </a:rPr>
              <a:t>Zn</a:t>
            </a:r>
            <a:r>
              <a:rPr lang="en-CA" sz="5000" b="1" baseline="30000">
                <a:solidFill>
                  <a:srgbClr val="FF33CC"/>
                </a:solidFill>
              </a:rPr>
              <a:t>2+</a:t>
            </a:r>
            <a:r>
              <a:rPr lang="en-CA" sz="5000" b="1"/>
              <a:t> (aq) + 2 e</a:t>
            </a:r>
            <a:r>
              <a:rPr lang="en-CA" sz="5000" b="1" baseline="30000"/>
              <a:t>-</a:t>
            </a:r>
            <a:r>
              <a:rPr lang="en-CA" sz="5000" b="1"/>
              <a:t> </a:t>
            </a:r>
          </a:p>
          <a:p>
            <a:pPr algn="ctr"/>
            <a:r>
              <a:rPr lang="en-CA" sz="5000" b="1">
                <a:solidFill>
                  <a:srgbClr val="FF0000"/>
                </a:solidFill>
              </a:rPr>
              <a:t>E</a:t>
            </a:r>
            <a:r>
              <a:rPr lang="en-CA" sz="5000" b="1">
                <a:solidFill>
                  <a:srgbClr val="FF0000"/>
                </a:solidFill>
                <a:sym typeface="Symbol" pitchFamily="18" charset="2"/>
              </a:rPr>
              <a:t></a:t>
            </a:r>
            <a:r>
              <a:rPr lang="en-CA" sz="5000" b="1" baseline="-25000">
                <a:solidFill>
                  <a:srgbClr val="FF0000"/>
                </a:solidFill>
                <a:sym typeface="Symbol" pitchFamily="18" charset="2"/>
              </a:rPr>
              <a:t>(ox)</a:t>
            </a:r>
            <a:r>
              <a:rPr lang="en-CA" sz="5000" b="1">
                <a:solidFill>
                  <a:srgbClr val="FF0000"/>
                </a:solidFill>
              </a:rPr>
              <a:t> = 0.763 V</a:t>
            </a:r>
          </a:p>
          <a:p>
            <a:pPr algn="ctr"/>
            <a:endParaRPr lang="en-CA" sz="5000" b="1">
              <a:solidFill>
                <a:srgbClr val="33CC33"/>
              </a:solidFill>
            </a:endParaRPr>
          </a:p>
          <a:p>
            <a:pPr algn="ctr"/>
            <a:endParaRPr lang="en-CA" sz="800" b="1">
              <a:solidFill>
                <a:srgbClr val="33CC33"/>
              </a:solidFill>
            </a:endParaRP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152400" y="387350"/>
          <a:ext cx="80772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3492360" imgH="253800" progId="Equation.3">
                  <p:embed/>
                </p:oleObj>
              </mc:Choice>
              <mc:Fallback>
                <p:oleObj name="Equation" r:id="rId3" imgW="349236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7350"/>
                        <a:ext cx="8077200" cy="587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19EFACF-E5AC-4C4A-9006-9AB591A182F0}" type="slidenum">
              <a:rPr lang="en-US" smtClean="0">
                <a:latin typeface="Arial Black" pitchFamily="34" charset="0"/>
              </a:rPr>
              <a:pPr/>
              <a:t>58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457200" y="1447800"/>
            <a:ext cx="81534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3900"/>
              <a:t>If we reverse the half-reaction we’ll get the </a:t>
            </a:r>
            <a:r>
              <a:rPr lang="en-CA" sz="3900" b="1">
                <a:solidFill>
                  <a:srgbClr val="33CC33"/>
                </a:solidFill>
              </a:rPr>
              <a:t>standard </a:t>
            </a:r>
            <a:r>
              <a:rPr lang="en-CA" sz="3900" b="1">
                <a:solidFill>
                  <a:srgbClr val="0033CC"/>
                </a:solidFill>
              </a:rPr>
              <a:t>reduction</a:t>
            </a:r>
            <a:r>
              <a:rPr lang="en-CA" sz="3900" b="1">
                <a:solidFill>
                  <a:srgbClr val="FF3300"/>
                </a:solidFill>
              </a:rPr>
              <a:t> </a:t>
            </a:r>
            <a:r>
              <a:rPr lang="en-CA" sz="3900" b="1">
                <a:solidFill>
                  <a:srgbClr val="33CC33"/>
                </a:solidFill>
              </a:rPr>
              <a:t>potential</a:t>
            </a:r>
            <a:r>
              <a:rPr lang="en-CA" sz="3900"/>
              <a:t> for </a:t>
            </a:r>
            <a:r>
              <a:rPr lang="en-CA" sz="3900" b="1">
                <a:solidFill>
                  <a:srgbClr val="FF33CC"/>
                </a:solidFill>
              </a:rPr>
              <a:t>Zn</a:t>
            </a:r>
            <a:r>
              <a:rPr lang="en-CA" sz="3900" b="1" baseline="30000">
                <a:solidFill>
                  <a:srgbClr val="FF33CC"/>
                </a:solidFill>
              </a:rPr>
              <a:t>2+</a:t>
            </a:r>
            <a:r>
              <a:rPr lang="en-CA" sz="3900"/>
              <a:t> ions to </a:t>
            </a:r>
            <a:r>
              <a:rPr lang="en-CA" sz="3900" b="1">
                <a:solidFill>
                  <a:srgbClr val="0033CC"/>
                </a:solidFill>
              </a:rPr>
              <a:t>solid zinc</a:t>
            </a:r>
          </a:p>
          <a:p>
            <a:pPr algn="ctr"/>
            <a:r>
              <a:rPr lang="en-CA" sz="5000" b="1">
                <a:solidFill>
                  <a:srgbClr val="6699FF"/>
                </a:solidFill>
              </a:rPr>
              <a:t>Zn</a:t>
            </a:r>
            <a:r>
              <a:rPr lang="en-CA" sz="5000" b="1" baseline="30000">
                <a:solidFill>
                  <a:srgbClr val="6699FF"/>
                </a:solidFill>
              </a:rPr>
              <a:t>2+</a:t>
            </a:r>
            <a:r>
              <a:rPr lang="en-CA" sz="5000" b="1"/>
              <a:t> (aq) + 2 e</a:t>
            </a:r>
            <a:r>
              <a:rPr lang="en-CA" sz="5000" b="1" baseline="30000"/>
              <a:t>-</a:t>
            </a:r>
            <a:r>
              <a:rPr lang="en-CA" sz="5000" b="1"/>
              <a:t> </a:t>
            </a:r>
            <a:r>
              <a:rPr lang="en-CA" sz="5000" b="1">
                <a:sym typeface="Wingdings 3" pitchFamily="18" charset="2"/>
              </a:rPr>
              <a:t></a:t>
            </a:r>
            <a:r>
              <a:rPr lang="en-CA" sz="5000" b="1"/>
              <a:t> </a:t>
            </a:r>
            <a:r>
              <a:rPr lang="en-CA" sz="5000" b="1">
                <a:solidFill>
                  <a:srgbClr val="0033CC"/>
                </a:solidFill>
              </a:rPr>
              <a:t>Zn (s)</a:t>
            </a:r>
            <a:r>
              <a:rPr lang="en-CA" sz="5000" b="1"/>
              <a:t> </a:t>
            </a:r>
          </a:p>
          <a:p>
            <a:pPr algn="ctr"/>
            <a:r>
              <a:rPr lang="en-CA" sz="5000" b="1">
                <a:solidFill>
                  <a:srgbClr val="0000FF"/>
                </a:solidFill>
              </a:rPr>
              <a:t>E</a:t>
            </a:r>
            <a:r>
              <a:rPr lang="en-CA" sz="5000" b="1">
                <a:solidFill>
                  <a:srgbClr val="0000FF"/>
                </a:solidFill>
                <a:sym typeface="Symbol" pitchFamily="18" charset="2"/>
              </a:rPr>
              <a:t></a:t>
            </a:r>
            <a:r>
              <a:rPr lang="en-CA" sz="5000" b="1" baseline="-25000">
                <a:solidFill>
                  <a:srgbClr val="0000FF"/>
                </a:solidFill>
                <a:sym typeface="Symbol" pitchFamily="18" charset="2"/>
              </a:rPr>
              <a:t>(red)</a:t>
            </a:r>
            <a:r>
              <a:rPr lang="en-CA" sz="5000" b="1">
                <a:solidFill>
                  <a:srgbClr val="0000FF"/>
                </a:solidFill>
              </a:rPr>
              <a:t> = -0.763 V</a:t>
            </a:r>
          </a:p>
          <a:p>
            <a:pPr algn="ctr"/>
            <a:r>
              <a:rPr lang="en-CA" sz="3900" b="1"/>
              <a:t>We report this value as the</a:t>
            </a:r>
            <a:r>
              <a:rPr lang="en-CA" sz="3900" b="1">
                <a:solidFill>
                  <a:srgbClr val="33CC33"/>
                </a:solidFill>
              </a:rPr>
              <a:t> </a:t>
            </a:r>
          </a:p>
          <a:p>
            <a:pPr algn="ctr"/>
            <a:r>
              <a:rPr lang="en-CA" sz="4200" b="1">
                <a:solidFill>
                  <a:srgbClr val="33CC33"/>
                </a:solidFill>
              </a:rPr>
              <a:t>standard electrode potential!</a:t>
            </a:r>
          </a:p>
          <a:p>
            <a:pPr algn="ctr"/>
            <a:endParaRPr lang="en-CA" sz="5000" b="1">
              <a:solidFill>
                <a:srgbClr val="33CC33"/>
              </a:solidFill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52400" y="387350"/>
          <a:ext cx="80772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3492360" imgH="253800" progId="Equation.3">
                  <p:embed/>
                </p:oleObj>
              </mc:Choice>
              <mc:Fallback>
                <p:oleObj name="Equation" r:id="rId3" imgW="349236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7350"/>
                        <a:ext cx="8077200" cy="587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5D0869-8F2D-4EA4-9F29-022B35114D25}" type="slidenum">
              <a:rPr lang="en-US" smtClean="0">
                <a:latin typeface="Arial Black" pitchFamily="34" charset="0"/>
              </a:rPr>
              <a:pPr/>
              <a:t>59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533400" y="2093913"/>
            <a:ext cx="35814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CA" sz="2600">
                <a:ea typeface="Times New Roman" pitchFamily="18" charset="0"/>
                <a:cs typeface="Arial" pitchFamily="34" charset="0"/>
              </a:rPr>
              <a:t>The </a:t>
            </a:r>
            <a:r>
              <a:rPr lang="en-CA" sz="2600" b="1">
                <a:solidFill>
                  <a:srgbClr val="33CC33"/>
                </a:solidFill>
                <a:ea typeface="Times New Roman" pitchFamily="18" charset="0"/>
                <a:cs typeface="Arial" pitchFamily="34" charset="0"/>
              </a:rPr>
              <a:t>standard cell potential </a:t>
            </a:r>
            <a:r>
              <a:rPr lang="en-CA" sz="2600" b="1">
                <a:ea typeface="Times New Roman" pitchFamily="18" charset="0"/>
                <a:cs typeface="Arial" pitchFamily="34" charset="0"/>
              </a:rPr>
              <a:t>for this cell</a:t>
            </a:r>
            <a:r>
              <a:rPr lang="en-CA" sz="2600">
                <a:ea typeface="Times New Roman" pitchFamily="18" charset="0"/>
                <a:cs typeface="Arial" pitchFamily="34" charset="0"/>
              </a:rPr>
              <a:t> can be calculated if we know the </a:t>
            </a:r>
            <a:r>
              <a:rPr lang="en-CA" sz="2600" b="1">
                <a:solidFill>
                  <a:srgbClr val="FF3300"/>
                </a:solidFill>
                <a:ea typeface="Times New Roman" pitchFamily="18" charset="0"/>
                <a:cs typeface="Arial" pitchFamily="34" charset="0"/>
              </a:rPr>
              <a:t>anode is the zinc electrode </a:t>
            </a:r>
            <a:r>
              <a:rPr lang="en-CA" sz="2600" b="1">
                <a:ea typeface="Times New Roman" pitchFamily="18" charset="0"/>
                <a:cs typeface="Arial" pitchFamily="34" charset="0"/>
              </a:rPr>
              <a:t>and the</a:t>
            </a:r>
            <a:r>
              <a:rPr lang="en-CA" sz="2600" b="1">
                <a:solidFill>
                  <a:srgbClr val="FF33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CA" sz="2600" b="1">
                <a:solidFill>
                  <a:srgbClr val="0033CC"/>
                </a:solidFill>
                <a:ea typeface="Times New Roman" pitchFamily="18" charset="0"/>
                <a:cs typeface="Arial" pitchFamily="34" charset="0"/>
              </a:rPr>
              <a:t>cathode is the copper electrode!</a:t>
            </a:r>
            <a:endParaRPr lang="en-CA" sz="2600" b="1">
              <a:solidFill>
                <a:srgbClr val="0033CC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endParaRPr lang="en-CA" sz="2600">
              <a:solidFill>
                <a:srgbClr val="0033CC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524000" y="5038725"/>
          <a:ext cx="6324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2793960" imgH="482400" progId="Equation.3">
                  <p:embed/>
                </p:oleObj>
              </mc:Choice>
              <mc:Fallback>
                <p:oleObj name="Equation" r:id="rId3" imgW="27939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38725"/>
                        <a:ext cx="63246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596900" y="1371600"/>
            <a:ext cx="7794625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3200" b="1">
                <a:solidFill>
                  <a:srgbClr val="FF3300"/>
                </a:solidFill>
              </a:rPr>
              <a:t>Zn (s)</a:t>
            </a:r>
            <a:r>
              <a:rPr lang="en-CA" sz="3200" b="1"/>
              <a:t> | </a:t>
            </a:r>
            <a:r>
              <a:rPr lang="en-CA" sz="3200" b="1">
                <a:solidFill>
                  <a:srgbClr val="FF33CC"/>
                </a:solidFill>
              </a:rPr>
              <a:t>Zn</a:t>
            </a:r>
            <a:r>
              <a:rPr lang="en-CA" sz="3200" b="1" baseline="30000">
                <a:solidFill>
                  <a:srgbClr val="FF33CC"/>
                </a:solidFill>
              </a:rPr>
              <a:t>2+</a:t>
            </a:r>
            <a:r>
              <a:rPr lang="en-CA" sz="3200" b="1">
                <a:solidFill>
                  <a:srgbClr val="FF33CC"/>
                </a:solidFill>
              </a:rPr>
              <a:t> (aq)</a:t>
            </a:r>
            <a:r>
              <a:rPr lang="en-CA" sz="3200" b="1"/>
              <a:t> || </a:t>
            </a:r>
            <a:r>
              <a:rPr lang="en-CA" sz="3200" b="1">
                <a:solidFill>
                  <a:srgbClr val="6699FF"/>
                </a:solidFill>
              </a:rPr>
              <a:t>Cu</a:t>
            </a:r>
            <a:r>
              <a:rPr lang="en-CA" sz="3200" b="1" baseline="30000">
                <a:solidFill>
                  <a:srgbClr val="6699FF"/>
                </a:solidFill>
              </a:rPr>
              <a:t>2+</a:t>
            </a:r>
            <a:r>
              <a:rPr lang="en-CA" sz="3200" b="1">
                <a:solidFill>
                  <a:srgbClr val="6699FF"/>
                </a:solidFill>
              </a:rPr>
              <a:t> (aq)</a:t>
            </a:r>
            <a:r>
              <a:rPr lang="en-CA" sz="3200" b="1"/>
              <a:t> | </a:t>
            </a:r>
            <a:r>
              <a:rPr lang="en-CA" sz="3200" b="1">
                <a:solidFill>
                  <a:srgbClr val="0000FF"/>
                </a:solidFill>
              </a:rPr>
              <a:t>Cu (s)</a:t>
            </a:r>
            <a:endParaRPr lang="en-US" sz="3200" b="1">
              <a:solidFill>
                <a:srgbClr val="0000FF"/>
              </a:solidFill>
            </a:endParaRPr>
          </a:p>
        </p:txBody>
      </p:sp>
      <p:pic>
        <p:nvPicPr>
          <p:cNvPr id="8198" name="Picture 7" descr="FG21_04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076450"/>
            <a:ext cx="3657600" cy="3025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30CC4D4-FB53-4ADE-A443-D1D1C801BBB7}" type="slidenum">
              <a:rPr lang="en-US" smtClean="0">
                <a:latin typeface="Arial Black" pitchFamily="34" charset="0"/>
              </a:rPr>
              <a:pPr/>
              <a:t>6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600" smtClean="0">
                <a:solidFill>
                  <a:srgbClr val="F20000"/>
                </a:solidFill>
              </a:rPr>
              <a:t>Zn (s)</a:t>
            </a:r>
            <a:r>
              <a:rPr lang="en-CA" sz="3600" smtClean="0"/>
              <a:t> + </a:t>
            </a:r>
            <a:r>
              <a:rPr lang="en-CA" sz="3600" smtClean="0">
                <a:solidFill>
                  <a:srgbClr val="6699FF"/>
                </a:solidFill>
              </a:rPr>
              <a:t>Cu</a:t>
            </a:r>
            <a:r>
              <a:rPr lang="en-CA" sz="3600" baseline="30000" smtClean="0">
                <a:solidFill>
                  <a:srgbClr val="6699FF"/>
                </a:solidFill>
              </a:rPr>
              <a:t>2+</a:t>
            </a:r>
            <a:r>
              <a:rPr lang="en-CA" sz="3600" smtClean="0">
                <a:solidFill>
                  <a:srgbClr val="6699FF"/>
                </a:solidFill>
              </a:rPr>
              <a:t> (aq)</a:t>
            </a:r>
            <a:r>
              <a:rPr lang="en-CA" sz="3600" smtClean="0"/>
              <a:t> </a:t>
            </a:r>
            <a:r>
              <a:rPr lang="en-CA" sz="3600" smtClean="0">
                <a:sym typeface="Wingdings" pitchFamily="2" charset="2"/>
              </a:rPr>
              <a:t></a:t>
            </a:r>
            <a:r>
              <a:rPr lang="en-CA" sz="3600" smtClean="0"/>
              <a:t> </a:t>
            </a:r>
            <a:r>
              <a:rPr lang="en-CA" sz="3600" smtClean="0">
                <a:solidFill>
                  <a:srgbClr val="FF99CC"/>
                </a:solidFill>
              </a:rPr>
              <a:t>Zn</a:t>
            </a:r>
            <a:r>
              <a:rPr lang="en-CA" sz="3600" baseline="30000" smtClean="0">
                <a:solidFill>
                  <a:srgbClr val="FF99CC"/>
                </a:solidFill>
              </a:rPr>
              <a:t>2+</a:t>
            </a:r>
            <a:r>
              <a:rPr lang="en-CA" sz="3600" smtClean="0">
                <a:solidFill>
                  <a:srgbClr val="FF99CC"/>
                </a:solidFill>
              </a:rPr>
              <a:t> (aq)</a:t>
            </a:r>
            <a:r>
              <a:rPr lang="en-CA" sz="3600" smtClean="0"/>
              <a:t> + </a:t>
            </a:r>
            <a:r>
              <a:rPr lang="en-CA" sz="3600" smtClean="0">
                <a:solidFill>
                  <a:srgbClr val="0033CC"/>
                </a:solidFill>
              </a:rPr>
              <a:t>Cu (s)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44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4200" smtClean="0"/>
              <a:t>we can see that each </a:t>
            </a:r>
            <a:r>
              <a:rPr lang="en-CA" sz="4200" b="1" smtClean="0">
                <a:solidFill>
                  <a:srgbClr val="FF3300"/>
                </a:solidFill>
              </a:rPr>
              <a:t>zinc atom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4200" smtClean="0"/>
              <a:t> </a:t>
            </a:r>
            <a:r>
              <a:rPr lang="en-CA" sz="4200" b="1" smtClean="0">
                <a:solidFill>
                  <a:srgbClr val="33CC33"/>
                </a:solidFill>
              </a:rPr>
              <a:t>gives away 2 electrons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4200" smtClean="0"/>
              <a:t> to a </a:t>
            </a:r>
            <a:r>
              <a:rPr lang="en-CA" sz="4200" b="1" smtClean="0">
                <a:solidFill>
                  <a:srgbClr val="6699FF"/>
                </a:solidFill>
              </a:rPr>
              <a:t>copper (II) ion</a:t>
            </a:r>
            <a:r>
              <a:rPr lang="en-CA" sz="4200" smtClean="0"/>
              <a:t> to give us a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4200" b="1" smtClean="0">
                <a:solidFill>
                  <a:srgbClr val="0033CC"/>
                </a:solidFill>
              </a:rPr>
              <a:t>copper atom</a:t>
            </a:r>
            <a:r>
              <a:rPr lang="en-CA" sz="4200" smtClean="0"/>
              <a:t> and a </a:t>
            </a:r>
            <a:r>
              <a:rPr lang="en-CA" sz="4200" b="1" smtClean="0">
                <a:solidFill>
                  <a:srgbClr val="FF99CC"/>
                </a:solidFill>
              </a:rPr>
              <a:t>zinc (II) ion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4200" b="1" smtClean="0">
                <a:solidFill>
                  <a:srgbClr val="660066"/>
                </a:solidFill>
              </a:rPr>
              <a:t>in the spontaneous reaction!</a:t>
            </a:r>
            <a:endParaRPr lang="en-CA" sz="4200" smtClean="0">
              <a:solidFill>
                <a:srgbClr val="660066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4400" smtClean="0">
              <a:solidFill>
                <a:srgbClr val="660066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mtClean="0"/>
              <a:t>Redox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6156A9E-B123-49FB-89D9-25629A842E91}" type="slidenum">
              <a:rPr lang="en-US" smtClean="0">
                <a:latin typeface="Arial Black" pitchFamily="34" charset="0"/>
              </a:rPr>
              <a:pPr/>
              <a:t>60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CA" sz="3800" smtClean="0"/>
              <a:t>Standard electrode potentials E</a:t>
            </a:r>
            <a:r>
              <a:rPr lang="en-CA" sz="3800" smtClean="0">
                <a:sym typeface="Symbol" pitchFamily="18" charset="2"/>
              </a:rPr>
              <a:t></a:t>
            </a:r>
            <a:r>
              <a:rPr lang="en-CA" sz="3800" baseline="-25000" smtClean="0"/>
              <a:t>(red)</a:t>
            </a:r>
          </a:p>
        </p:txBody>
      </p:sp>
      <p:pic>
        <p:nvPicPr>
          <p:cNvPr id="77828" name="Picture 15" descr="septabl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8" y="1295400"/>
            <a:ext cx="88900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02DDDAD-F511-4C3F-A739-AB95E15271C6}" type="slidenum">
              <a:rPr lang="en-US" smtClean="0">
                <a:latin typeface="Arial Black" pitchFamily="34" charset="0"/>
              </a:rPr>
              <a:pPr/>
              <a:t>61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smtClean="0"/>
              <a:t>Using standard electrode potentials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sz="2800" smtClean="0"/>
              <a:t>Using tabulated </a:t>
            </a:r>
            <a:r>
              <a:rPr lang="en-CA" sz="2800" b="1" smtClean="0">
                <a:solidFill>
                  <a:srgbClr val="33CC33"/>
                </a:solidFill>
              </a:rPr>
              <a:t>standard electrode potential</a:t>
            </a:r>
            <a:r>
              <a:rPr lang="en-CA" sz="2800" smtClean="0"/>
              <a:t> data is accomplished </a:t>
            </a:r>
            <a:r>
              <a:rPr lang="en-CA" sz="2800" b="1" smtClean="0">
                <a:solidFill>
                  <a:srgbClr val="FF0000"/>
                </a:solidFill>
              </a:rPr>
              <a:t>much like</a:t>
            </a:r>
            <a:r>
              <a:rPr lang="en-CA" sz="2800" smtClean="0"/>
              <a:t> a Hess’s Law problem </a:t>
            </a:r>
            <a:r>
              <a:rPr lang="en-CA" sz="2800" b="1" u="sng" smtClean="0">
                <a:solidFill>
                  <a:srgbClr val="FF0000"/>
                </a:solidFill>
              </a:rPr>
              <a:t>with one very important difference!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sz="12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CA" sz="2800" smtClean="0"/>
              <a:t>Let’s consider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sz="120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3400" b="1" smtClean="0">
                <a:solidFill>
                  <a:srgbClr val="FF3300"/>
                </a:solidFill>
              </a:rPr>
              <a:t>Zn (s)</a:t>
            </a:r>
            <a:r>
              <a:rPr lang="en-CA" sz="3400" b="1" smtClean="0"/>
              <a:t> | </a:t>
            </a:r>
            <a:r>
              <a:rPr lang="en-CA" sz="3400" b="1" smtClean="0">
                <a:solidFill>
                  <a:srgbClr val="FF33CC"/>
                </a:solidFill>
              </a:rPr>
              <a:t>Zn</a:t>
            </a:r>
            <a:r>
              <a:rPr lang="en-CA" sz="3400" b="1" baseline="30000" smtClean="0">
                <a:solidFill>
                  <a:srgbClr val="FF33CC"/>
                </a:solidFill>
              </a:rPr>
              <a:t>2+</a:t>
            </a:r>
            <a:r>
              <a:rPr lang="en-CA" sz="3400" b="1" smtClean="0">
                <a:solidFill>
                  <a:srgbClr val="FF33CC"/>
                </a:solidFill>
              </a:rPr>
              <a:t> (aq)</a:t>
            </a:r>
            <a:r>
              <a:rPr lang="en-CA" sz="3400" b="1" smtClean="0"/>
              <a:t> || </a:t>
            </a:r>
            <a:r>
              <a:rPr lang="en-CA" sz="3400" b="1" smtClean="0">
                <a:solidFill>
                  <a:srgbClr val="6699FF"/>
                </a:solidFill>
              </a:rPr>
              <a:t>Ag</a:t>
            </a:r>
            <a:r>
              <a:rPr lang="en-CA" sz="3400" b="1" baseline="30000" smtClean="0">
                <a:solidFill>
                  <a:srgbClr val="6699FF"/>
                </a:solidFill>
              </a:rPr>
              <a:t>+</a:t>
            </a:r>
            <a:r>
              <a:rPr lang="en-CA" sz="3400" b="1" smtClean="0">
                <a:solidFill>
                  <a:srgbClr val="6699FF"/>
                </a:solidFill>
              </a:rPr>
              <a:t> (aq)</a:t>
            </a:r>
            <a:r>
              <a:rPr lang="en-CA" sz="3400" b="1" smtClean="0"/>
              <a:t> | Ag (s)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CA" sz="1200" b="1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CA" sz="2800" smtClean="0"/>
              <a:t>which has the balanced equation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sz="120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>
                <a:solidFill>
                  <a:srgbClr val="6699FF"/>
                </a:solidFill>
              </a:rPr>
              <a:t>2 Ag</a:t>
            </a:r>
            <a:r>
              <a:rPr lang="en-CA" b="1" baseline="30000" smtClean="0">
                <a:solidFill>
                  <a:srgbClr val="6699FF"/>
                </a:solidFill>
              </a:rPr>
              <a:t>+</a:t>
            </a:r>
            <a:r>
              <a:rPr lang="en-CA" b="1" smtClean="0">
                <a:solidFill>
                  <a:srgbClr val="6699FF"/>
                </a:solidFill>
              </a:rPr>
              <a:t> (aq)</a:t>
            </a:r>
            <a:r>
              <a:rPr lang="en-CA" b="1" smtClean="0"/>
              <a:t> + </a:t>
            </a:r>
            <a:r>
              <a:rPr lang="en-CA" b="1" smtClean="0">
                <a:solidFill>
                  <a:srgbClr val="FF3300"/>
                </a:solidFill>
              </a:rPr>
              <a:t>Zn (s)</a:t>
            </a:r>
            <a:r>
              <a:rPr lang="en-CA" b="1" smtClean="0"/>
              <a:t> </a:t>
            </a:r>
            <a:r>
              <a:rPr lang="en-CA" b="1" smtClean="0">
                <a:sym typeface="Wingdings 3" pitchFamily="18" charset="2"/>
              </a:rPr>
              <a:t></a:t>
            </a:r>
            <a:r>
              <a:rPr lang="en-CA" b="1" smtClean="0"/>
              <a:t> </a:t>
            </a:r>
            <a:r>
              <a:rPr lang="en-CA" b="1" smtClean="0">
                <a:solidFill>
                  <a:srgbClr val="0000FF"/>
                </a:solidFill>
              </a:rPr>
              <a:t>2 Ag (s)</a:t>
            </a:r>
            <a:r>
              <a:rPr lang="en-CA" b="1" smtClean="0"/>
              <a:t> + </a:t>
            </a:r>
            <a:r>
              <a:rPr lang="en-CA" b="1" smtClean="0">
                <a:solidFill>
                  <a:srgbClr val="FF33CC"/>
                </a:solidFill>
              </a:rPr>
              <a:t>Zn</a:t>
            </a:r>
            <a:r>
              <a:rPr lang="en-CA" b="1" baseline="30000" smtClean="0">
                <a:solidFill>
                  <a:srgbClr val="FF33CC"/>
                </a:solidFill>
              </a:rPr>
              <a:t>2+</a:t>
            </a:r>
            <a:r>
              <a:rPr lang="en-CA" b="1" smtClean="0">
                <a:solidFill>
                  <a:srgbClr val="FF33CC"/>
                </a:solidFill>
              </a:rPr>
              <a:t> (aq)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50B75D-B39A-4729-B005-76661F53ED73}" type="slidenum">
              <a:rPr lang="en-US" smtClean="0">
                <a:latin typeface="Arial Black" pitchFamily="34" charset="0"/>
              </a:rPr>
              <a:pPr/>
              <a:t>62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smtClean="0"/>
              <a:t>Using standard electrode potentials</a:t>
            </a:r>
            <a:endParaRPr lang="en-US" sz="380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b="1" smtClean="0">
                <a:solidFill>
                  <a:srgbClr val="FF0000"/>
                </a:solidFill>
              </a:rPr>
              <a:t>Oxidation   </a:t>
            </a:r>
            <a:r>
              <a:rPr lang="en-CA" b="1" smtClean="0">
                <a:solidFill>
                  <a:srgbClr val="FF3300"/>
                </a:solidFill>
              </a:rPr>
              <a:t>Zn (s)</a:t>
            </a:r>
            <a:r>
              <a:rPr lang="en-CA" b="1" smtClean="0"/>
              <a:t> </a:t>
            </a:r>
            <a:r>
              <a:rPr lang="en-CA" b="1" smtClean="0">
                <a:sym typeface="Wingdings 3" pitchFamily="18" charset="2"/>
              </a:rPr>
              <a:t></a:t>
            </a:r>
            <a:r>
              <a:rPr lang="en-CA" b="1" smtClean="0"/>
              <a:t> </a:t>
            </a:r>
            <a:r>
              <a:rPr lang="en-CA" b="1" smtClean="0">
                <a:solidFill>
                  <a:srgbClr val="FF33CC"/>
                </a:solidFill>
              </a:rPr>
              <a:t>Zn</a:t>
            </a:r>
            <a:r>
              <a:rPr lang="en-CA" b="1" baseline="30000" smtClean="0">
                <a:solidFill>
                  <a:srgbClr val="FF33CC"/>
                </a:solidFill>
              </a:rPr>
              <a:t>2+</a:t>
            </a:r>
            <a:r>
              <a:rPr lang="en-CA" b="1" smtClean="0">
                <a:solidFill>
                  <a:srgbClr val="FF33CC"/>
                </a:solidFill>
              </a:rPr>
              <a:t> (aq)</a:t>
            </a:r>
            <a:r>
              <a:rPr lang="en-CA" b="1" smtClean="0"/>
              <a:t> + </a:t>
            </a:r>
            <a:r>
              <a:rPr lang="en-CA" b="1" smtClean="0">
                <a:solidFill>
                  <a:srgbClr val="33CC33"/>
                </a:solidFill>
              </a:rPr>
              <a:t>2 e</a:t>
            </a:r>
            <a:r>
              <a:rPr lang="en-CA" b="1" baseline="30000" smtClean="0">
                <a:solidFill>
                  <a:srgbClr val="33CC33"/>
                </a:solidFill>
              </a:rPr>
              <a:t>-</a:t>
            </a:r>
            <a:r>
              <a:rPr lang="en-CA" b="1" baseline="30000" smtClean="0"/>
              <a:t>	</a:t>
            </a:r>
            <a:r>
              <a:rPr lang="en-CA" b="1" smtClean="0"/>
              <a:t>      </a:t>
            </a:r>
            <a:endParaRPr lang="en-CA" b="1" baseline="30000" smtClean="0">
              <a:solidFill>
                <a:srgbClr val="33CC33"/>
              </a:solidFill>
              <a:sym typeface="Symbol" pitchFamily="18" charset="2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CA" b="1" smtClean="0">
                <a:solidFill>
                  <a:srgbClr val="3366FF"/>
                </a:solidFill>
              </a:rPr>
              <a:t>Reduction  </a:t>
            </a:r>
            <a:r>
              <a:rPr lang="en-CA" b="1" u="sng" smtClean="0">
                <a:solidFill>
                  <a:srgbClr val="3366FF"/>
                </a:solidFill>
              </a:rPr>
              <a:t>2 [</a:t>
            </a:r>
            <a:r>
              <a:rPr lang="en-CA" b="1" u="sng" smtClean="0">
                <a:solidFill>
                  <a:srgbClr val="6699FF"/>
                </a:solidFill>
              </a:rPr>
              <a:t>Ag</a:t>
            </a:r>
            <a:r>
              <a:rPr lang="en-CA" b="1" u="sng" baseline="30000" smtClean="0">
                <a:solidFill>
                  <a:srgbClr val="6699FF"/>
                </a:solidFill>
              </a:rPr>
              <a:t>+</a:t>
            </a:r>
            <a:r>
              <a:rPr lang="en-CA" b="1" u="sng" smtClean="0">
                <a:solidFill>
                  <a:srgbClr val="6699FF"/>
                </a:solidFill>
              </a:rPr>
              <a:t> (aq)</a:t>
            </a:r>
            <a:r>
              <a:rPr lang="en-CA" b="1" u="sng" smtClean="0"/>
              <a:t> + </a:t>
            </a:r>
            <a:r>
              <a:rPr lang="en-CA" b="1" u="sng" smtClean="0">
                <a:solidFill>
                  <a:srgbClr val="33CC33"/>
                </a:solidFill>
              </a:rPr>
              <a:t>1 e</a:t>
            </a:r>
            <a:r>
              <a:rPr lang="en-CA" b="1" u="sng" baseline="30000" smtClean="0">
                <a:solidFill>
                  <a:srgbClr val="33CC33"/>
                </a:solidFill>
              </a:rPr>
              <a:t>-</a:t>
            </a:r>
            <a:r>
              <a:rPr lang="en-CA" b="1" u="sng" baseline="30000" smtClean="0"/>
              <a:t> </a:t>
            </a:r>
            <a:r>
              <a:rPr lang="en-CA" b="1" u="sng" smtClean="0">
                <a:sym typeface="Wingdings 3" pitchFamily="18" charset="2"/>
              </a:rPr>
              <a:t></a:t>
            </a:r>
            <a:r>
              <a:rPr lang="en-CA" b="1" u="sng" smtClean="0"/>
              <a:t> </a:t>
            </a:r>
            <a:r>
              <a:rPr lang="en-CA" b="1" u="sng" smtClean="0">
                <a:solidFill>
                  <a:srgbClr val="0033CC"/>
                </a:solidFill>
              </a:rPr>
              <a:t>Ag (s)]</a:t>
            </a:r>
            <a:r>
              <a:rPr lang="en-CA" b="1" smtClean="0">
                <a:solidFill>
                  <a:srgbClr val="0033CC"/>
                </a:solidFill>
              </a:rPr>
              <a:t>  </a:t>
            </a:r>
            <a:endParaRPr lang="en-CA" b="1" smtClean="0">
              <a:solidFill>
                <a:srgbClr val="33CC33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CA" b="1" smtClean="0">
                <a:solidFill>
                  <a:srgbClr val="6699FF"/>
                </a:solidFill>
              </a:rPr>
              <a:t>2 Ag</a:t>
            </a:r>
            <a:r>
              <a:rPr lang="en-CA" b="1" baseline="30000" smtClean="0">
                <a:solidFill>
                  <a:srgbClr val="6699FF"/>
                </a:solidFill>
              </a:rPr>
              <a:t>+</a:t>
            </a:r>
            <a:r>
              <a:rPr lang="en-CA" b="1" smtClean="0">
                <a:solidFill>
                  <a:srgbClr val="6699FF"/>
                </a:solidFill>
              </a:rPr>
              <a:t> (aq)</a:t>
            </a:r>
            <a:r>
              <a:rPr lang="en-CA" b="1" smtClean="0"/>
              <a:t> + </a:t>
            </a:r>
            <a:r>
              <a:rPr lang="en-CA" b="1" smtClean="0">
                <a:solidFill>
                  <a:srgbClr val="FF3300"/>
                </a:solidFill>
              </a:rPr>
              <a:t>Zn (s)</a:t>
            </a:r>
            <a:r>
              <a:rPr lang="en-CA" b="1" smtClean="0"/>
              <a:t> </a:t>
            </a:r>
            <a:r>
              <a:rPr lang="en-CA" b="1" smtClean="0">
                <a:sym typeface="Wingdings 3" pitchFamily="18" charset="2"/>
              </a:rPr>
              <a:t></a:t>
            </a:r>
            <a:r>
              <a:rPr lang="en-CA" b="1" smtClean="0"/>
              <a:t> </a:t>
            </a:r>
            <a:r>
              <a:rPr lang="en-CA" b="1" smtClean="0">
                <a:solidFill>
                  <a:srgbClr val="0033CC"/>
                </a:solidFill>
              </a:rPr>
              <a:t>2 Ag (s)</a:t>
            </a:r>
            <a:r>
              <a:rPr lang="en-CA" b="1" smtClean="0"/>
              <a:t> + </a:t>
            </a:r>
            <a:r>
              <a:rPr lang="en-CA" b="1" smtClean="0">
                <a:solidFill>
                  <a:srgbClr val="FF33CC"/>
                </a:solidFill>
              </a:rPr>
              <a:t>Zn</a:t>
            </a:r>
            <a:r>
              <a:rPr lang="en-CA" b="1" baseline="30000" smtClean="0">
                <a:solidFill>
                  <a:srgbClr val="FF33CC"/>
                </a:solidFill>
              </a:rPr>
              <a:t>2+</a:t>
            </a:r>
            <a:r>
              <a:rPr lang="en-CA" b="1" smtClean="0">
                <a:solidFill>
                  <a:srgbClr val="FF33CC"/>
                </a:solidFill>
              </a:rPr>
              <a:t> (aq)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CA" sz="2800" b="1" smtClean="0">
              <a:solidFill>
                <a:srgbClr val="FF33CC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CA" sz="2800" b="1" smtClean="0">
              <a:solidFill>
                <a:srgbClr val="FF33CC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/>
              <a:t> 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5000" b="1" smtClean="0">
                <a:solidFill>
                  <a:srgbClr val="33CC33"/>
                </a:solidFill>
              </a:rPr>
              <a:t>E</a:t>
            </a:r>
            <a:r>
              <a:rPr lang="en-CA" sz="5000" b="1" smtClean="0">
                <a:solidFill>
                  <a:srgbClr val="33CC33"/>
                </a:solidFill>
                <a:sym typeface="Symbol" pitchFamily="18" charset="2"/>
              </a:rPr>
              <a:t></a:t>
            </a:r>
            <a:r>
              <a:rPr lang="en-CA" sz="5000" b="1" baseline="-25000" smtClean="0">
                <a:solidFill>
                  <a:srgbClr val="33CC33"/>
                </a:solidFill>
                <a:sym typeface="Symbol" pitchFamily="18" charset="2"/>
              </a:rPr>
              <a:t>cell</a:t>
            </a:r>
            <a:r>
              <a:rPr lang="en-CA" sz="5000" b="1" smtClean="0">
                <a:solidFill>
                  <a:srgbClr val="33CC33"/>
                </a:solidFill>
              </a:rPr>
              <a:t> = 1.563 V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CA" sz="2200" smtClean="0">
              <a:solidFill>
                <a:srgbClr val="33CC33"/>
              </a:solidFill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838200" y="3609975"/>
          <a:ext cx="71628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2768400" imgH="507960" progId="Equation.3">
                  <p:embed/>
                </p:oleObj>
              </mc:Choice>
              <mc:Fallback>
                <p:oleObj name="Equation" r:id="rId3" imgW="276840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09975"/>
                        <a:ext cx="71628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93F87BA-B216-4D35-8689-41BFE2D9353B}" type="slidenum">
              <a:rPr lang="en-US" smtClean="0">
                <a:latin typeface="Arial Black" pitchFamily="34" charset="0"/>
              </a:rPr>
              <a:pPr/>
              <a:t>63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3000" smtClean="0"/>
              <a:t>Like Hess’s Law, we look up the </a:t>
            </a:r>
            <a:r>
              <a:rPr lang="en-CA" sz="3000" b="1" smtClean="0">
                <a:solidFill>
                  <a:srgbClr val="33CC33"/>
                </a:solidFill>
              </a:rPr>
              <a:t>standard electrode potential</a:t>
            </a:r>
            <a:r>
              <a:rPr lang="en-CA" sz="3000" smtClean="0"/>
              <a:t> reactions for both our sets of chemicals and then </a:t>
            </a:r>
            <a:r>
              <a:rPr lang="en-CA" sz="3000" b="1" u="sng" smtClean="0">
                <a:solidFill>
                  <a:srgbClr val="FF3300"/>
                </a:solidFill>
              </a:rPr>
              <a:t>reverse</a:t>
            </a:r>
            <a:r>
              <a:rPr lang="en-CA" sz="3000" b="1" smtClean="0">
                <a:solidFill>
                  <a:srgbClr val="FF3300"/>
                </a:solidFill>
              </a:rPr>
              <a:t> the half-reaction for the set undergoing oxidation</a:t>
            </a:r>
            <a:r>
              <a:rPr lang="en-CA" sz="3000" smtClean="0"/>
              <a:t> while </a:t>
            </a:r>
            <a:r>
              <a:rPr lang="en-CA" sz="3000" b="1" smtClean="0">
                <a:solidFill>
                  <a:srgbClr val="0000FF"/>
                </a:solidFill>
              </a:rPr>
              <a:t>changing the sign</a:t>
            </a:r>
            <a:r>
              <a:rPr lang="en-CA" sz="3000" b="1" smtClean="0"/>
              <a:t> of the electrode potential </a:t>
            </a:r>
            <a:r>
              <a:rPr lang="en-CA" sz="3000" b="1" smtClean="0">
                <a:solidFill>
                  <a:srgbClr val="FF3300"/>
                </a:solidFill>
              </a:rPr>
              <a:t>(- E</a:t>
            </a:r>
            <a:r>
              <a:rPr lang="en-CA" sz="3000" b="1" smtClean="0">
                <a:solidFill>
                  <a:srgbClr val="FF3300"/>
                </a:solidFill>
                <a:sym typeface="Symbol" pitchFamily="18" charset="2"/>
              </a:rPr>
              <a:t></a:t>
            </a:r>
            <a:r>
              <a:rPr lang="en-CA" sz="3000" b="1" baseline="-25000" smtClean="0">
                <a:solidFill>
                  <a:srgbClr val="FF3300"/>
                </a:solidFill>
                <a:sym typeface="Symbol" pitchFamily="18" charset="2"/>
              </a:rPr>
              <a:t>(red),</a:t>
            </a:r>
            <a:r>
              <a:rPr lang="en-CA" sz="3000" b="1" baseline="-25000" smtClean="0">
                <a:solidFill>
                  <a:srgbClr val="FF3300"/>
                </a:solidFill>
              </a:rPr>
              <a:t>anode</a:t>
            </a:r>
            <a:r>
              <a:rPr lang="en-CA" sz="3000" b="1" smtClean="0">
                <a:solidFill>
                  <a:srgbClr val="FF3300"/>
                </a:solidFill>
              </a:rPr>
              <a:t>!)</a:t>
            </a:r>
            <a:r>
              <a:rPr lang="en-CA" sz="3000" b="1" smtClean="0"/>
              <a:t> 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90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3600" b="1" smtClean="0">
                <a:solidFill>
                  <a:srgbClr val="FF3300"/>
                </a:solidFill>
              </a:rPr>
              <a:t>However, we </a:t>
            </a:r>
            <a:r>
              <a:rPr lang="en-CA" sz="3600" b="1" u="sng" smtClean="0">
                <a:solidFill>
                  <a:srgbClr val="FF3300"/>
                </a:solidFill>
              </a:rPr>
              <a:t>DO NOT</a:t>
            </a:r>
            <a:r>
              <a:rPr lang="en-CA" sz="3600" b="1" smtClean="0">
                <a:solidFill>
                  <a:srgbClr val="FF3300"/>
                </a:solidFill>
              </a:rPr>
              <a:t> multiply the potential for either half-reaction.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80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5600" b="1" smtClean="0">
                <a:solidFill>
                  <a:srgbClr val="FF3300"/>
                </a:solidFill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3B3191F-50FD-4E03-9BBD-2EB3D87F8C1F}" type="slidenum">
              <a:rPr lang="en-US" smtClean="0">
                <a:latin typeface="Arial Black" pitchFamily="34" charset="0"/>
              </a:rPr>
              <a:pPr/>
              <a:t>64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Potential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4496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400" b="1" smtClean="0">
                <a:solidFill>
                  <a:srgbClr val="660066"/>
                </a:solidFill>
              </a:rPr>
              <a:t>Recall the potential is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400" b="1" smtClean="0">
                <a:solidFill>
                  <a:srgbClr val="660066"/>
                </a:solidFill>
              </a:rPr>
              <a:t>like the </a:t>
            </a:r>
            <a:r>
              <a:rPr lang="en-US" sz="5000" b="1" u="sng" smtClean="0">
                <a:solidFill>
                  <a:srgbClr val="660066"/>
                </a:solidFill>
              </a:rPr>
              <a:t>slope of a hill.</a:t>
            </a:r>
            <a:r>
              <a:rPr lang="en-US" sz="3400" smtClean="0">
                <a:solidFill>
                  <a:srgbClr val="660066"/>
                </a:solidFill>
              </a:rPr>
              <a:t> 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400" b="1" smtClean="0">
                <a:solidFill>
                  <a:srgbClr val="FF3300"/>
                </a:solidFill>
              </a:rPr>
              <a:t>A hill </a:t>
            </a:r>
            <a:r>
              <a:rPr lang="en-US" sz="3400" b="1" u="sng" smtClean="0">
                <a:solidFill>
                  <a:srgbClr val="FF3300"/>
                </a:solidFill>
              </a:rPr>
              <a:t>does not change</a:t>
            </a:r>
            <a:r>
              <a:rPr lang="en-US" sz="3400" b="1" smtClean="0">
                <a:solidFill>
                  <a:srgbClr val="FF3300"/>
                </a:solidFill>
              </a:rPr>
              <a:t> its slope</a:t>
            </a:r>
            <a:r>
              <a:rPr lang="en-US" sz="3400" smtClean="0"/>
              <a:t> if we have </a:t>
            </a:r>
            <a:r>
              <a:rPr lang="en-US" sz="3400" b="1" u="sng" smtClean="0">
                <a:solidFill>
                  <a:srgbClr val="0033CC"/>
                </a:solidFill>
              </a:rPr>
              <a:t>two (or more!) balls</a:t>
            </a:r>
            <a:r>
              <a:rPr lang="en-US" sz="3400" b="1" smtClean="0">
                <a:solidFill>
                  <a:srgbClr val="0033CC"/>
                </a:solidFill>
              </a:rPr>
              <a:t> rolling downhill instead of </a:t>
            </a:r>
            <a:r>
              <a:rPr lang="en-US" sz="3400" b="1" u="sng" smtClean="0">
                <a:solidFill>
                  <a:srgbClr val="0033CC"/>
                </a:solidFill>
              </a:rPr>
              <a:t>one ball</a:t>
            </a:r>
            <a:r>
              <a:rPr lang="en-US" sz="3400" b="1" smtClean="0">
                <a:solidFill>
                  <a:srgbClr val="0033CC"/>
                </a:solidFill>
              </a:rPr>
              <a:t>.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400" smtClean="0"/>
              <a:t>Therefore the </a:t>
            </a:r>
            <a:r>
              <a:rPr lang="en-US" sz="3400" b="1" smtClean="0">
                <a:solidFill>
                  <a:srgbClr val="FF3300"/>
                </a:solidFill>
              </a:rPr>
              <a:t>potential of an electrode </a:t>
            </a:r>
            <a:r>
              <a:rPr lang="en-US" sz="3400" b="1" u="sng" smtClean="0">
                <a:solidFill>
                  <a:srgbClr val="FF3300"/>
                </a:solidFill>
              </a:rPr>
              <a:t>does not change</a:t>
            </a:r>
            <a:r>
              <a:rPr lang="en-US" sz="3400" smtClean="0"/>
              <a:t> if we </a:t>
            </a:r>
            <a:r>
              <a:rPr lang="en-US" sz="3400" b="1" u="sng" smtClean="0">
                <a:solidFill>
                  <a:srgbClr val="0000FF"/>
                </a:solidFill>
              </a:rPr>
              <a:t>multiply</a:t>
            </a:r>
            <a:r>
              <a:rPr lang="en-US" sz="3400" b="1" smtClean="0">
                <a:solidFill>
                  <a:srgbClr val="0000FF"/>
                </a:solidFill>
              </a:rPr>
              <a:t> to get the right number of electrons!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3400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9E7C7FA-A7C1-48FC-8463-7860F1C61AA3}" type="slidenum">
              <a:rPr lang="en-US" smtClean="0">
                <a:latin typeface="Arial Black" pitchFamily="34" charset="0"/>
              </a:rPr>
              <a:pPr/>
              <a:t>65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Problem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33400" y="1593850"/>
            <a:ext cx="80772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CA" sz="3200">
                <a:solidFill>
                  <a:srgbClr val="FF3300"/>
                </a:solidFill>
                <a:ea typeface="Times New Roman" pitchFamily="18" charset="0"/>
                <a:cs typeface="Arial" pitchFamily="34" charset="0"/>
              </a:rPr>
              <a:t>The standard cell potential for the following galvanic cell is 0.78 V</a:t>
            </a:r>
          </a:p>
          <a:p>
            <a:pPr algn="ctr" eaLnBrk="1" hangingPunct="1"/>
            <a:r>
              <a:rPr lang="en-CA" sz="3200">
                <a:solidFill>
                  <a:srgbClr val="FF3300"/>
                </a:solidFill>
                <a:ea typeface="Times New Roman" pitchFamily="18" charset="0"/>
                <a:cs typeface="Arial" pitchFamily="34" charset="0"/>
              </a:rPr>
              <a:t>Al (s)</a:t>
            </a:r>
            <a:r>
              <a:rPr lang="en-CA" sz="3200">
                <a:ea typeface="Times New Roman" pitchFamily="18" charset="0"/>
                <a:cs typeface="Arial" pitchFamily="34" charset="0"/>
              </a:rPr>
              <a:t> | </a:t>
            </a:r>
            <a:r>
              <a:rPr lang="en-CA" sz="3200">
                <a:solidFill>
                  <a:srgbClr val="FF33CC"/>
                </a:solidFill>
                <a:ea typeface="Times New Roman" pitchFamily="18" charset="0"/>
                <a:cs typeface="Arial" pitchFamily="34" charset="0"/>
              </a:rPr>
              <a:t>Al</a:t>
            </a:r>
            <a:r>
              <a:rPr lang="en-CA" sz="3200" baseline="30000">
                <a:solidFill>
                  <a:srgbClr val="FF33CC"/>
                </a:solidFill>
                <a:ea typeface="Times New Roman" pitchFamily="18" charset="0"/>
                <a:cs typeface="Arial" pitchFamily="34" charset="0"/>
              </a:rPr>
              <a:t>3+</a:t>
            </a:r>
            <a:r>
              <a:rPr lang="en-CA" sz="3200">
                <a:solidFill>
                  <a:srgbClr val="FF33CC"/>
                </a:solidFill>
                <a:ea typeface="Times New Roman" pitchFamily="18" charset="0"/>
                <a:cs typeface="Arial" pitchFamily="34" charset="0"/>
              </a:rPr>
              <a:t> (aq)</a:t>
            </a:r>
            <a:r>
              <a:rPr lang="en-CA" sz="3200">
                <a:ea typeface="Times New Roman" pitchFamily="18" charset="0"/>
                <a:cs typeface="Arial" pitchFamily="34" charset="0"/>
              </a:rPr>
              <a:t> || </a:t>
            </a:r>
            <a:r>
              <a:rPr lang="en-CA" sz="3200">
                <a:solidFill>
                  <a:srgbClr val="6699FF"/>
                </a:solidFill>
                <a:ea typeface="Times New Roman" pitchFamily="18" charset="0"/>
                <a:cs typeface="Arial" pitchFamily="34" charset="0"/>
              </a:rPr>
              <a:t>Cr</a:t>
            </a:r>
            <a:r>
              <a:rPr lang="en-CA" sz="3200" baseline="30000">
                <a:solidFill>
                  <a:srgbClr val="6699FF"/>
                </a:solidFill>
                <a:ea typeface="Times New Roman" pitchFamily="18" charset="0"/>
                <a:cs typeface="Arial" pitchFamily="34" charset="0"/>
              </a:rPr>
              <a:t>2+</a:t>
            </a:r>
            <a:r>
              <a:rPr lang="en-CA" sz="3200">
                <a:solidFill>
                  <a:srgbClr val="6699FF"/>
                </a:solidFill>
                <a:ea typeface="Times New Roman" pitchFamily="18" charset="0"/>
                <a:cs typeface="Arial" pitchFamily="34" charset="0"/>
              </a:rPr>
              <a:t> (aq)</a:t>
            </a:r>
            <a:r>
              <a:rPr lang="en-CA" sz="3200">
                <a:ea typeface="Times New Roman" pitchFamily="18" charset="0"/>
                <a:cs typeface="Arial" pitchFamily="34" charset="0"/>
              </a:rPr>
              <a:t> | </a:t>
            </a:r>
            <a:r>
              <a:rPr lang="en-CA" sz="3200">
                <a:solidFill>
                  <a:srgbClr val="0033CC"/>
                </a:solidFill>
                <a:ea typeface="Times New Roman" pitchFamily="18" charset="0"/>
                <a:cs typeface="Arial" pitchFamily="34" charset="0"/>
              </a:rPr>
              <a:t>Cr (s)</a:t>
            </a:r>
          </a:p>
          <a:p>
            <a:r>
              <a:rPr lang="en-CA" sz="3200">
                <a:solidFill>
                  <a:srgbClr val="FF3300"/>
                </a:solidFill>
                <a:ea typeface="Times New Roman" pitchFamily="18" charset="0"/>
                <a:cs typeface="Arial" pitchFamily="34" charset="0"/>
              </a:rPr>
              <a:t>The standard electrode potential for the Al electrode is -1.676 V.</a:t>
            </a:r>
            <a:r>
              <a:rPr lang="en-CA" sz="3200">
                <a:solidFill>
                  <a:srgbClr val="33CC33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CA" sz="3200">
                <a:solidFill>
                  <a:srgbClr val="0033CC"/>
                </a:solidFill>
                <a:ea typeface="Times New Roman" pitchFamily="18" charset="0"/>
                <a:cs typeface="Arial" pitchFamily="34" charset="0"/>
              </a:rPr>
              <a:t>Calculate the standard electrode potential for the Cr electrode.</a:t>
            </a:r>
          </a:p>
          <a:p>
            <a:endParaRPr lang="en-CA" sz="3200"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99015" name="Object 7"/>
          <p:cNvGraphicFramePr>
            <a:graphicFrameLocks noChangeAspect="1"/>
          </p:cNvGraphicFramePr>
          <p:nvPr>
            <p:ph idx="1"/>
          </p:nvPr>
        </p:nvGraphicFramePr>
        <p:xfrm>
          <a:off x="2533650" y="4573588"/>
          <a:ext cx="5980113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3390840" imgH="812520" progId="Equation.3">
                  <p:embed/>
                </p:oleObj>
              </mc:Choice>
              <mc:Fallback>
                <p:oleObj name="Equation" r:id="rId3" imgW="3390840" imgH="8125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573588"/>
                        <a:ext cx="5980113" cy="143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87FE15-819D-42EA-9D00-B10CDC8A60A1}" type="slidenum">
              <a:rPr lang="en-US" smtClean="0">
                <a:latin typeface="Arial Black" pitchFamily="34" charset="0"/>
              </a:rPr>
              <a:pPr/>
              <a:t>66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 energy and electrical work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000" smtClean="0"/>
              <a:t>The </a:t>
            </a:r>
            <a:r>
              <a:rPr lang="en-US" sz="3000" b="1" smtClean="0">
                <a:solidFill>
                  <a:srgbClr val="33CC33"/>
                </a:solidFill>
              </a:rPr>
              <a:t>constant of proportionality k</a:t>
            </a:r>
            <a:r>
              <a:rPr lang="en-US" sz="3000" b="1" baseline="-25000" smtClean="0">
                <a:solidFill>
                  <a:srgbClr val="33CC33"/>
                </a:solidFill>
              </a:rPr>
              <a:t>elec</a:t>
            </a:r>
            <a:r>
              <a:rPr lang="en-US" sz="3000" smtClean="0"/>
              <a:t> must </a:t>
            </a:r>
            <a:r>
              <a:rPr lang="en-US" sz="3000" b="1" smtClean="0">
                <a:solidFill>
                  <a:srgbClr val="FF3300"/>
                </a:solidFill>
              </a:rPr>
              <a:t>depend on </a:t>
            </a:r>
            <a:r>
              <a:rPr lang="en-US" sz="3000" b="1" u="sng" smtClean="0">
                <a:solidFill>
                  <a:srgbClr val="FF3300"/>
                </a:solidFill>
              </a:rPr>
              <a:t>two things</a:t>
            </a:r>
            <a:r>
              <a:rPr lang="en-US" sz="3000" smtClean="0"/>
              <a:t>.  First, it depends on </a:t>
            </a:r>
            <a:r>
              <a:rPr lang="en-US" sz="3000" b="1" u="sng" smtClean="0">
                <a:solidFill>
                  <a:srgbClr val="0033CC"/>
                </a:solidFill>
              </a:rPr>
              <a:t>how many electrons</a:t>
            </a:r>
            <a:r>
              <a:rPr lang="en-US" sz="3000" smtClean="0"/>
              <a:t> we have </a:t>
            </a:r>
            <a:r>
              <a:rPr lang="en-US" sz="3000" b="1" u="sng" smtClean="0">
                <a:solidFill>
                  <a:srgbClr val="0033CC"/>
                </a:solidFill>
              </a:rPr>
              <a:t>moved</a:t>
            </a:r>
            <a:r>
              <a:rPr lang="en-US" sz="3000" smtClean="0"/>
              <a:t> through the wire.  </a:t>
            </a:r>
            <a:r>
              <a:rPr lang="en-US" sz="3000" b="1" smtClean="0">
                <a:solidFill>
                  <a:srgbClr val="990033"/>
                </a:solidFill>
              </a:rPr>
              <a:t>Twice as many electrons should mean twice as much work…</a:t>
            </a:r>
            <a:r>
              <a:rPr lang="en-US" sz="3000" smtClean="0"/>
              <a:t>  </a:t>
            </a:r>
            <a:endParaRPr lang="en-US" sz="450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500" smtClean="0"/>
              <a:t>We will usually measure </a:t>
            </a:r>
            <a:r>
              <a:rPr lang="en-US" sz="4500" b="1" smtClean="0">
                <a:solidFill>
                  <a:srgbClr val="0000FF"/>
                </a:solidFill>
              </a:rPr>
              <a:t>numbers of electrons </a:t>
            </a:r>
            <a:r>
              <a:rPr lang="en-US" sz="4500" b="1" u="sng" smtClean="0">
                <a:solidFill>
                  <a:srgbClr val="0000FF"/>
                </a:solidFill>
              </a:rPr>
              <a:t>in moles</a:t>
            </a:r>
            <a:r>
              <a:rPr lang="en-US" sz="4500" smtClean="0"/>
              <a:t> and symbolize it by </a:t>
            </a:r>
            <a:r>
              <a:rPr lang="en-US" sz="4500" b="1" u="sng" smtClean="0">
                <a:solidFill>
                  <a:srgbClr val="0000FF"/>
                </a:solidFill>
              </a:rPr>
              <a:t>n</a:t>
            </a:r>
            <a:r>
              <a:rPr lang="en-US" sz="4500" smtClean="0"/>
              <a:t>.</a:t>
            </a:r>
            <a:endParaRPr lang="en-US" sz="4500" b="1" smtClean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C578509-C928-4CBA-B60A-BD9FBD7ABA94}" type="slidenum">
              <a:rPr lang="en-US" smtClean="0">
                <a:latin typeface="Arial Black" pitchFamily="34" charset="0"/>
              </a:rPr>
              <a:pPr/>
              <a:t>67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When </a:t>
            </a:r>
            <a:r>
              <a:rPr lang="en-US" smtClean="0">
                <a:solidFill>
                  <a:srgbClr val="FF3300"/>
                </a:solidFill>
              </a:rPr>
              <a:t>sodium metal is added to seawater</a:t>
            </a:r>
            <a:r>
              <a:rPr lang="en-US" smtClean="0"/>
              <a:t>, which has </a:t>
            </a:r>
            <a:r>
              <a:rPr lang="en-US" smtClean="0">
                <a:solidFill>
                  <a:srgbClr val="FF3300"/>
                </a:solidFill>
              </a:rPr>
              <a:t>[Mg</a:t>
            </a:r>
            <a:r>
              <a:rPr lang="en-US" baseline="30000" smtClean="0">
                <a:solidFill>
                  <a:srgbClr val="FF3300"/>
                </a:solidFill>
              </a:rPr>
              <a:t>2+</a:t>
            </a:r>
            <a:r>
              <a:rPr lang="en-US" smtClean="0">
                <a:solidFill>
                  <a:srgbClr val="FF3300"/>
                </a:solidFill>
              </a:rPr>
              <a:t>] = 0.0512 M</a:t>
            </a:r>
            <a:r>
              <a:rPr lang="en-US" smtClean="0"/>
              <a:t>, no magnesium metal is obtained.  </a:t>
            </a:r>
            <a:r>
              <a:rPr lang="en-US" smtClean="0">
                <a:solidFill>
                  <a:srgbClr val="FF3300"/>
                </a:solidFill>
              </a:rPr>
              <a:t>According to the data below</a:t>
            </a:r>
            <a:r>
              <a:rPr lang="en-US" smtClean="0">
                <a:solidFill>
                  <a:srgbClr val="0033CC"/>
                </a:solidFill>
              </a:rPr>
              <a:t>, should this reaction occur?  What reaction does occur?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Na</a:t>
            </a:r>
            <a:r>
              <a:rPr lang="en-US" sz="2300" baseline="30000" smtClean="0">
                <a:solidFill>
                  <a:srgbClr val="FF3300"/>
                </a:solidFill>
                <a:sym typeface="Symbol" pitchFamily="18" charset="2"/>
              </a:rPr>
              <a:t>+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(aq) + 1 e</a:t>
            </a:r>
            <a:r>
              <a:rPr lang="en-US" sz="2300" baseline="30000" smtClean="0">
                <a:solidFill>
                  <a:srgbClr val="FF3300"/>
                </a:solidFill>
                <a:sym typeface="Symbol" pitchFamily="18" charset="2"/>
              </a:rPr>
              <a:t>-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 Na (s)		    E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Na</a:t>
            </a:r>
            <a:r>
              <a:rPr lang="en-US" sz="2300" baseline="-2000" smtClean="0">
                <a:solidFill>
                  <a:srgbClr val="FF3300"/>
                </a:solidFill>
                <a:sym typeface="Symbol" pitchFamily="18" charset="2"/>
              </a:rPr>
              <a:t>+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/Na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  = -2.713 V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Mg</a:t>
            </a:r>
            <a:r>
              <a:rPr lang="en-US" sz="2300" baseline="30000" smtClean="0">
                <a:solidFill>
                  <a:srgbClr val="FF3300"/>
                </a:solidFill>
                <a:sym typeface="Symbol" pitchFamily="18" charset="2"/>
              </a:rPr>
              <a:t>2+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(aq) + 2 e</a:t>
            </a:r>
            <a:r>
              <a:rPr lang="en-US" sz="2300" baseline="30000" smtClean="0">
                <a:solidFill>
                  <a:srgbClr val="FF3300"/>
                </a:solidFill>
                <a:sym typeface="Symbol" pitchFamily="18" charset="2"/>
              </a:rPr>
              <a:t>-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 Mg (s)		    E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Mg</a:t>
            </a:r>
            <a:r>
              <a:rPr lang="en-US" sz="2300" baseline="-2000" smtClean="0">
                <a:solidFill>
                  <a:srgbClr val="FF3300"/>
                </a:solidFill>
                <a:sym typeface="Symbol" pitchFamily="18" charset="2"/>
              </a:rPr>
              <a:t>2+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/Mg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= -2.356 V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2 H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O (l) + 2 e</a:t>
            </a:r>
            <a:r>
              <a:rPr lang="en-US" sz="2300" baseline="30000" smtClean="0">
                <a:solidFill>
                  <a:srgbClr val="FF3300"/>
                </a:solidFill>
                <a:sym typeface="Symbol" pitchFamily="18" charset="2"/>
              </a:rPr>
              <a:t>- 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 H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(g) + 2 OH</a:t>
            </a:r>
            <a:r>
              <a:rPr lang="en-US" sz="2300" baseline="30000" smtClean="0">
                <a:solidFill>
                  <a:srgbClr val="FF3300"/>
                </a:solidFill>
                <a:sym typeface="Symbol" pitchFamily="18" charset="2"/>
              </a:rPr>
              <a:t>-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(aq)  E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H</a:t>
            </a:r>
            <a:r>
              <a:rPr lang="en-US" sz="2300" baseline="-48000" smtClean="0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O/H</a:t>
            </a:r>
            <a:r>
              <a:rPr lang="en-US" sz="2300" baseline="-48000" smtClean="0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 = -0.828 V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30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0BD5A9D-9ABD-4854-8614-A25B0A8FE22D}" type="slidenum">
              <a:rPr lang="en-US" smtClean="0">
                <a:latin typeface="Arial Black" pitchFamily="34" charset="0"/>
              </a:rPr>
              <a:pPr/>
              <a:t>68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answer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For the reaction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>
                <a:solidFill>
                  <a:srgbClr val="FF3300"/>
                </a:solidFill>
              </a:rPr>
              <a:t>2 Na (s) + Mg</a:t>
            </a:r>
            <a:r>
              <a:rPr lang="en-US" sz="2500" baseline="30000" smtClean="0">
                <a:solidFill>
                  <a:srgbClr val="FF3300"/>
                </a:solidFill>
              </a:rPr>
              <a:t>2+</a:t>
            </a:r>
            <a:r>
              <a:rPr lang="en-US" sz="2500" smtClean="0">
                <a:solidFill>
                  <a:srgbClr val="FF3300"/>
                </a:solidFill>
              </a:rPr>
              <a:t> (aq) </a:t>
            </a:r>
            <a:r>
              <a:rPr lang="en-US" sz="2500" smtClean="0">
                <a:solidFill>
                  <a:srgbClr val="FF3300"/>
                </a:solidFill>
                <a:sym typeface="Symbol" pitchFamily="18" charset="2"/>
              </a:rPr>
              <a:t> 2 Na</a:t>
            </a:r>
            <a:r>
              <a:rPr lang="en-US" sz="2500" baseline="30000" smtClean="0">
                <a:solidFill>
                  <a:srgbClr val="FF3300"/>
                </a:solidFill>
                <a:sym typeface="Symbol" pitchFamily="18" charset="2"/>
              </a:rPr>
              <a:t>+</a:t>
            </a:r>
            <a:r>
              <a:rPr lang="en-US" sz="2500" smtClean="0">
                <a:solidFill>
                  <a:srgbClr val="FF3300"/>
                </a:solidFill>
                <a:sym typeface="Symbol" pitchFamily="18" charset="2"/>
              </a:rPr>
              <a:t> (aq) + Mg (s)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b="1" smtClean="0">
                <a:solidFill>
                  <a:srgbClr val="33CC33"/>
                </a:solidFill>
                <a:sym typeface="Symbol" pitchFamily="18" charset="2"/>
              </a:rPr>
              <a:t>E</a:t>
            </a:r>
            <a:r>
              <a:rPr lang="en-US" sz="2500" b="1" baseline="-25000" smtClean="0">
                <a:solidFill>
                  <a:srgbClr val="33CC33"/>
                </a:solidFill>
                <a:sym typeface="Symbol" pitchFamily="18" charset="2"/>
              </a:rPr>
              <a:t>cell</a:t>
            </a:r>
            <a:r>
              <a:rPr lang="en-US" sz="2500" b="1" smtClean="0">
                <a:solidFill>
                  <a:srgbClr val="33CC33"/>
                </a:solidFill>
                <a:sym typeface="Symbol" pitchFamily="18" charset="2"/>
              </a:rPr>
              <a:t> = 0.357 V</a:t>
            </a:r>
            <a:r>
              <a:rPr lang="en-US" sz="2500" smtClean="0">
                <a:sym typeface="Symbol" pitchFamily="18" charset="2"/>
              </a:rPr>
              <a:t> and the reaction </a:t>
            </a:r>
            <a:r>
              <a:rPr lang="en-US" sz="2500" b="1" u="sng" smtClean="0">
                <a:solidFill>
                  <a:srgbClr val="660066"/>
                </a:solidFill>
                <a:sym typeface="Symbol" pitchFamily="18" charset="2"/>
              </a:rPr>
              <a:t>should be spontaneous</a:t>
            </a:r>
            <a:r>
              <a:rPr lang="en-US" sz="2500" smtClean="0">
                <a:sym typeface="Symbol" pitchFamily="18" charset="2"/>
              </a:rPr>
              <a:t>.  However, the reaction of sodium with water is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>
                <a:solidFill>
                  <a:srgbClr val="0000FF"/>
                </a:solidFill>
              </a:rPr>
              <a:t>2 Na (s) + 2 H</a:t>
            </a:r>
            <a:r>
              <a:rPr lang="en-US" sz="2500" baseline="-25000" smtClean="0">
                <a:solidFill>
                  <a:srgbClr val="0000FF"/>
                </a:solidFill>
              </a:rPr>
              <a:t>2</a:t>
            </a:r>
            <a:r>
              <a:rPr lang="en-US" sz="2500" smtClean="0">
                <a:solidFill>
                  <a:srgbClr val="0000FF"/>
                </a:solidFill>
              </a:rPr>
              <a:t>O (l) </a:t>
            </a:r>
            <a:r>
              <a:rPr lang="en-US" sz="2500" smtClean="0">
                <a:solidFill>
                  <a:srgbClr val="0000FF"/>
                </a:solidFill>
                <a:sym typeface="Symbol" pitchFamily="18" charset="2"/>
              </a:rPr>
              <a:t> 2 Na</a:t>
            </a:r>
            <a:r>
              <a:rPr lang="en-US" sz="2500" baseline="30000" smtClean="0">
                <a:solidFill>
                  <a:srgbClr val="0000FF"/>
                </a:solidFill>
                <a:sym typeface="Symbol" pitchFamily="18" charset="2"/>
              </a:rPr>
              <a:t>+</a:t>
            </a:r>
            <a:r>
              <a:rPr lang="en-US" sz="2500" smtClean="0">
                <a:solidFill>
                  <a:srgbClr val="0000FF"/>
                </a:solidFill>
                <a:sym typeface="Symbol" pitchFamily="18" charset="2"/>
              </a:rPr>
              <a:t> (aq) + H</a:t>
            </a:r>
            <a:r>
              <a:rPr lang="en-US" sz="2500" baseline="-25000" smtClean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500" smtClean="0">
                <a:solidFill>
                  <a:srgbClr val="0000FF"/>
                </a:solidFill>
                <a:sym typeface="Symbol" pitchFamily="18" charset="2"/>
              </a:rPr>
              <a:t> (g) + 2 OH</a:t>
            </a:r>
            <a:r>
              <a:rPr lang="en-US" sz="2500" baseline="30000" smtClean="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lang="en-US" sz="2500" smtClean="0">
                <a:solidFill>
                  <a:srgbClr val="0000FF"/>
                </a:solidFill>
                <a:sym typeface="Symbol" pitchFamily="18" charset="2"/>
              </a:rPr>
              <a:t> (aq)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>
                <a:sym typeface="Symbol" pitchFamily="18" charset="2"/>
              </a:rPr>
              <a:t>and has </a:t>
            </a:r>
            <a:r>
              <a:rPr lang="en-US" sz="2500" b="1" smtClean="0">
                <a:solidFill>
                  <a:srgbClr val="33CC33"/>
                </a:solidFill>
                <a:sym typeface="Symbol" pitchFamily="18" charset="2"/>
              </a:rPr>
              <a:t>E</a:t>
            </a:r>
            <a:r>
              <a:rPr lang="en-US" sz="2500" b="1" baseline="-25000" smtClean="0">
                <a:solidFill>
                  <a:srgbClr val="33CC33"/>
                </a:solidFill>
                <a:sym typeface="Symbol" pitchFamily="18" charset="2"/>
              </a:rPr>
              <a:t>cell</a:t>
            </a:r>
            <a:r>
              <a:rPr lang="en-US" sz="2500" b="1" smtClean="0">
                <a:solidFill>
                  <a:srgbClr val="33CC33"/>
                </a:solidFill>
                <a:sym typeface="Symbol" pitchFamily="18" charset="2"/>
              </a:rPr>
              <a:t> = 1.885 V</a:t>
            </a:r>
            <a:r>
              <a:rPr lang="en-US" sz="2500" smtClean="0">
                <a:sym typeface="Symbol" pitchFamily="18" charset="2"/>
              </a:rPr>
              <a:t> and this reaction </a:t>
            </a:r>
            <a:r>
              <a:rPr lang="en-US" sz="2500" b="1" u="sng" smtClean="0">
                <a:solidFill>
                  <a:srgbClr val="660066"/>
                </a:solidFill>
                <a:sym typeface="Symbol" pitchFamily="18" charset="2"/>
              </a:rPr>
              <a:t>should also be spontaneous</a:t>
            </a:r>
            <a:r>
              <a:rPr lang="en-US" sz="2500" smtClean="0">
                <a:sym typeface="Symbol" pitchFamily="18" charset="2"/>
              </a:rPr>
              <a:t>.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>
                <a:sym typeface="Symbol" pitchFamily="18" charset="2"/>
              </a:rPr>
              <a:t>Since this reaction is </a:t>
            </a:r>
            <a:r>
              <a:rPr lang="en-US" sz="2500" b="1" u="sng" smtClean="0">
                <a:solidFill>
                  <a:srgbClr val="FF3300"/>
                </a:solidFill>
                <a:sym typeface="Symbol" pitchFamily="18" charset="2"/>
              </a:rPr>
              <a:t>“more spontaneous”</a:t>
            </a:r>
            <a:r>
              <a:rPr lang="en-US" sz="2500" smtClean="0">
                <a:sym typeface="Symbol" pitchFamily="18" charset="2"/>
              </a:rPr>
              <a:t> </a:t>
            </a:r>
            <a:r>
              <a:rPr lang="en-US" sz="2500" b="1" smtClean="0">
                <a:solidFill>
                  <a:srgbClr val="33CC33"/>
                </a:solidFill>
                <a:sym typeface="Symbol" pitchFamily="18" charset="2"/>
              </a:rPr>
              <a:t>(higher</a:t>
            </a:r>
            <a:r>
              <a:rPr lang="en-US" sz="2500" smtClean="0">
                <a:sym typeface="Symbol" pitchFamily="18" charset="2"/>
              </a:rPr>
              <a:t> </a:t>
            </a:r>
            <a:r>
              <a:rPr lang="en-US" sz="2500" b="1" smtClean="0">
                <a:solidFill>
                  <a:srgbClr val="33CC33"/>
                </a:solidFill>
                <a:sym typeface="Symbol" pitchFamily="18" charset="2"/>
              </a:rPr>
              <a:t>E</a:t>
            </a:r>
            <a:r>
              <a:rPr lang="en-US" sz="2500" b="1" baseline="-25000" smtClean="0">
                <a:solidFill>
                  <a:srgbClr val="33CC33"/>
                </a:solidFill>
                <a:sym typeface="Symbol" pitchFamily="18" charset="2"/>
              </a:rPr>
              <a:t>cell</a:t>
            </a:r>
            <a:r>
              <a:rPr lang="en-US" sz="2500" b="1" smtClean="0">
                <a:solidFill>
                  <a:srgbClr val="33CC33"/>
                </a:solidFill>
                <a:sym typeface="Symbol" pitchFamily="18" charset="2"/>
              </a:rPr>
              <a:t>) </a:t>
            </a:r>
            <a:r>
              <a:rPr lang="en-US" sz="2500" smtClean="0">
                <a:sym typeface="Symbol" pitchFamily="18" charset="2"/>
              </a:rPr>
              <a:t>sodium </a:t>
            </a:r>
            <a:r>
              <a:rPr lang="en-US" sz="2500" b="1" u="sng" smtClean="0">
                <a:solidFill>
                  <a:srgbClr val="660066"/>
                </a:solidFill>
                <a:sym typeface="Symbol" pitchFamily="18" charset="2"/>
              </a:rPr>
              <a:t>preferentially</a:t>
            </a:r>
            <a:r>
              <a:rPr lang="en-US" sz="2500" smtClean="0">
                <a:sym typeface="Symbol" pitchFamily="18" charset="2"/>
              </a:rPr>
              <a:t> reacts with water and not magnesium ions!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CA3D99A-EDAD-4043-A7AF-A3352C933A5A}" type="slidenum">
              <a:rPr lang="en-US" smtClean="0">
                <a:latin typeface="Arial Black" pitchFamily="34" charset="0"/>
              </a:rPr>
              <a:pPr/>
              <a:t>69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33CC"/>
                </a:solidFill>
              </a:rPr>
              <a:t>Without using the data for a detailed calculation, explain why </a:t>
            </a:r>
            <a:r>
              <a:rPr lang="en-US" smtClean="0">
                <a:solidFill>
                  <a:srgbClr val="FF3300"/>
                </a:solidFill>
              </a:rPr>
              <a:t>Sn</a:t>
            </a:r>
            <a:r>
              <a:rPr lang="en-US" baseline="30000" smtClean="0">
                <a:solidFill>
                  <a:srgbClr val="FF3300"/>
                </a:solidFill>
              </a:rPr>
              <a:t>2+</a:t>
            </a:r>
            <a:r>
              <a:rPr lang="en-US" smtClean="0">
                <a:solidFill>
                  <a:srgbClr val="FF3300"/>
                </a:solidFill>
              </a:rPr>
              <a:t> solutions must be protected from oxygen</a:t>
            </a:r>
            <a:r>
              <a:rPr lang="en-US" smtClean="0">
                <a:solidFill>
                  <a:srgbClr val="0033CC"/>
                </a:solidFill>
              </a:rPr>
              <a:t>.  One way to protect them is to </a:t>
            </a:r>
            <a:r>
              <a:rPr lang="en-US" smtClean="0">
                <a:solidFill>
                  <a:srgbClr val="FF3300"/>
                </a:solidFill>
              </a:rPr>
              <a:t>add metallic (solid) tin.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Sn</a:t>
            </a:r>
            <a:r>
              <a:rPr lang="en-US" sz="2300" baseline="30000" smtClean="0">
                <a:solidFill>
                  <a:srgbClr val="FF3300"/>
                </a:solidFill>
                <a:sym typeface="Symbol" pitchFamily="18" charset="2"/>
              </a:rPr>
              <a:t>4+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(aq) + 2 e</a:t>
            </a:r>
            <a:r>
              <a:rPr lang="en-US" sz="2300" baseline="30000" smtClean="0">
                <a:solidFill>
                  <a:srgbClr val="FF3300"/>
                </a:solidFill>
                <a:sym typeface="Symbol" pitchFamily="18" charset="2"/>
              </a:rPr>
              <a:t>-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 Sn</a:t>
            </a:r>
            <a:r>
              <a:rPr lang="en-US" sz="2300" baseline="30000" smtClean="0">
                <a:solidFill>
                  <a:srgbClr val="FF3300"/>
                </a:solidFill>
                <a:sym typeface="Symbol" pitchFamily="18" charset="2"/>
              </a:rPr>
              <a:t>2+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(aq) 	     E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Sn</a:t>
            </a:r>
            <a:r>
              <a:rPr lang="en-US" sz="2300" baseline="-2000" smtClean="0">
                <a:solidFill>
                  <a:srgbClr val="FF3300"/>
                </a:solidFill>
                <a:sym typeface="Symbol" pitchFamily="18" charset="2"/>
              </a:rPr>
              <a:t>4+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/ Sn</a:t>
            </a:r>
            <a:r>
              <a:rPr lang="en-US" sz="2300" baseline="-2000" smtClean="0">
                <a:solidFill>
                  <a:srgbClr val="FF3300"/>
                </a:solidFill>
                <a:sym typeface="Symbol" pitchFamily="18" charset="2"/>
              </a:rPr>
              <a:t>2+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= 0.154 V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Sn</a:t>
            </a:r>
            <a:r>
              <a:rPr lang="en-US" sz="2300" baseline="30000" smtClean="0">
                <a:solidFill>
                  <a:srgbClr val="FF3300"/>
                </a:solidFill>
                <a:sym typeface="Symbol" pitchFamily="18" charset="2"/>
              </a:rPr>
              <a:t>2+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(aq) + 2 e</a:t>
            </a:r>
            <a:r>
              <a:rPr lang="en-US" sz="2300" baseline="30000" smtClean="0">
                <a:solidFill>
                  <a:srgbClr val="FF3300"/>
                </a:solidFill>
                <a:sym typeface="Symbol" pitchFamily="18" charset="2"/>
              </a:rPr>
              <a:t>-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 Sn (s) 		     E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Sn</a:t>
            </a:r>
            <a:r>
              <a:rPr lang="en-US" sz="2300" baseline="-2000" smtClean="0">
                <a:solidFill>
                  <a:srgbClr val="FF3300"/>
                </a:solidFill>
                <a:sym typeface="Symbol" pitchFamily="18" charset="2"/>
              </a:rPr>
              <a:t>2+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/ Sn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= -0.137 V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O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(g) + 4 H</a:t>
            </a:r>
            <a:r>
              <a:rPr lang="en-US" sz="2300" baseline="30000" smtClean="0">
                <a:solidFill>
                  <a:srgbClr val="FF3300"/>
                </a:solidFill>
                <a:sym typeface="Symbol" pitchFamily="18" charset="2"/>
              </a:rPr>
              <a:t>+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(aq) + 4 e</a:t>
            </a:r>
            <a:r>
              <a:rPr lang="en-US" sz="2300" baseline="30000" smtClean="0">
                <a:solidFill>
                  <a:srgbClr val="FF3300"/>
                </a:solidFill>
                <a:sym typeface="Symbol" pitchFamily="18" charset="2"/>
              </a:rPr>
              <a:t>- 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 2 H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O (l)     E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O</a:t>
            </a:r>
            <a:r>
              <a:rPr lang="en-US" sz="2300" baseline="-48000" smtClean="0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/H</a:t>
            </a:r>
            <a:r>
              <a:rPr lang="en-US" sz="2300" baseline="-48000" smtClean="0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en-US" sz="2300" baseline="-25000" smtClean="0">
                <a:solidFill>
                  <a:srgbClr val="FF3300"/>
                </a:solidFill>
                <a:sym typeface="Symbol" pitchFamily="18" charset="2"/>
              </a:rPr>
              <a:t>O</a:t>
            </a:r>
            <a:r>
              <a:rPr lang="en-US" sz="2300" smtClean="0">
                <a:solidFill>
                  <a:srgbClr val="FF3300"/>
                </a:solidFill>
                <a:sym typeface="Symbol" pitchFamily="18" charset="2"/>
              </a:rPr>
              <a:t>  = 1.229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4CB7AA7-4F0B-47AD-985A-9B38C9B315D4}" type="slidenum">
              <a:rPr lang="en-US" smtClean="0">
                <a:latin typeface="Arial Black" pitchFamily="34" charset="0"/>
              </a:rPr>
              <a:pPr/>
              <a:t>7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400" smtClean="0"/>
              <a:t>To clarify the redox process, we often break a redox reaction down into </a:t>
            </a:r>
            <a:r>
              <a:rPr lang="en-CA" sz="2400" b="1" smtClean="0">
                <a:solidFill>
                  <a:srgbClr val="33CC33"/>
                </a:solidFill>
              </a:rPr>
              <a:t>two separate steps (</a:t>
            </a:r>
            <a:r>
              <a:rPr lang="en-CA" sz="2400" b="1" u="sng" smtClean="0">
                <a:solidFill>
                  <a:srgbClr val="33CC33"/>
                </a:solidFill>
              </a:rPr>
              <a:t>half-reactions</a:t>
            </a:r>
            <a:r>
              <a:rPr lang="en-CA" sz="2400" b="1" smtClean="0">
                <a:solidFill>
                  <a:srgbClr val="33CC33"/>
                </a:solidFill>
              </a:rPr>
              <a:t>).</a:t>
            </a:r>
            <a:r>
              <a:rPr lang="en-CA" sz="2400" smtClean="0"/>
              <a:t>  In one half-reaction, a chemical </a:t>
            </a:r>
            <a:r>
              <a:rPr lang="en-CA" sz="2400" b="1" smtClean="0">
                <a:solidFill>
                  <a:srgbClr val="FF3300"/>
                </a:solidFill>
              </a:rPr>
              <a:t>loses electrons (is</a:t>
            </a:r>
            <a:r>
              <a:rPr lang="en-CA" sz="2400" smtClean="0">
                <a:solidFill>
                  <a:srgbClr val="FF3300"/>
                </a:solidFill>
              </a:rPr>
              <a:t> </a:t>
            </a:r>
            <a:r>
              <a:rPr lang="en-CA" sz="2400" b="1" u="sng" smtClean="0">
                <a:solidFill>
                  <a:srgbClr val="FF3300"/>
                </a:solidFill>
              </a:rPr>
              <a:t>oxidized</a:t>
            </a:r>
            <a:r>
              <a:rPr lang="en-CA" sz="2400" smtClean="0">
                <a:solidFill>
                  <a:srgbClr val="FF3300"/>
                </a:solidFill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7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600" b="1" smtClean="0">
                <a:solidFill>
                  <a:srgbClr val="FF3300"/>
                </a:solidFill>
              </a:rPr>
              <a:t>Zn (s)</a:t>
            </a:r>
            <a:r>
              <a:rPr lang="en-CA" sz="3600" smtClean="0"/>
              <a:t> </a:t>
            </a:r>
            <a:r>
              <a:rPr lang="en-CA" sz="3600" smtClean="0">
                <a:sym typeface="Wingdings" pitchFamily="2" charset="2"/>
              </a:rPr>
              <a:t></a:t>
            </a:r>
            <a:r>
              <a:rPr lang="en-CA" sz="3600" smtClean="0"/>
              <a:t> </a:t>
            </a:r>
            <a:r>
              <a:rPr lang="en-CA" sz="3600" b="1" smtClean="0">
                <a:solidFill>
                  <a:srgbClr val="FF99CC"/>
                </a:solidFill>
              </a:rPr>
              <a:t>Zn</a:t>
            </a:r>
            <a:r>
              <a:rPr lang="en-CA" sz="3600" b="1" baseline="30000" smtClean="0">
                <a:solidFill>
                  <a:srgbClr val="FF99CC"/>
                </a:solidFill>
              </a:rPr>
              <a:t>2+</a:t>
            </a:r>
            <a:r>
              <a:rPr lang="en-CA" sz="3600" b="1" smtClean="0">
                <a:solidFill>
                  <a:srgbClr val="FF99CC"/>
                </a:solidFill>
              </a:rPr>
              <a:t> (aq)</a:t>
            </a:r>
            <a:r>
              <a:rPr lang="en-CA" sz="3600" smtClean="0"/>
              <a:t> + </a:t>
            </a:r>
            <a:r>
              <a:rPr lang="en-CA" sz="3600" b="1" smtClean="0">
                <a:solidFill>
                  <a:srgbClr val="33CC33"/>
                </a:solidFill>
              </a:rPr>
              <a:t>2 e</a:t>
            </a:r>
            <a:r>
              <a:rPr lang="en-CA" sz="3600" b="1" baseline="30000" smtClean="0">
                <a:solidFill>
                  <a:srgbClr val="33CC33"/>
                </a:solidFill>
              </a:rPr>
              <a:t>-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700" baseline="300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400" smtClean="0"/>
              <a:t>We call this the </a:t>
            </a:r>
            <a:r>
              <a:rPr lang="en-CA" sz="2400" b="1" smtClean="0">
                <a:solidFill>
                  <a:srgbClr val="FF3300"/>
                </a:solidFill>
              </a:rPr>
              <a:t>oxidation half-reaction</a:t>
            </a:r>
            <a:r>
              <a:rPr lang="en-CA" sz="2400" smtClean="0"/>
              <a:t>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400" b="1" smtClean="0">
                <a:solidFill>
                  <a:srgbClr val="33CC33"/>
                </a:solidFill>
              </a:rPr>
              <a:t>Notice that we are effectively treating electrons as a “product” of the half-reaction.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7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400" smtClean="0"/>
              <a:t>In the other half-reaction, we look at the </a:t>
            </a:r>
            <a:r>
              <a:rPr lang="en-CA" sz="2400" b="1" smtClean="0">
                <a:solidFill>
                  <a:srgbClr val="0033CC"/>
                </a:solidFill>
              </a:rPr>
              <a:t>reduction half-reaction</a:t>
            </a:r>
            <a:r>
              <a:rPr lang="en-CA" sz="2400" smtClean="0"/>
              <a:t>, where a chemical </a:t>
            </a:r>
            <a:r>
              <a:rPr lang="en-CA" sz="2400" b="1" smtClean="0">
                <a:solidFill>
                  <a:srgbClr val="0033CC"/>
                </a:solidFill>
              </a:rPr>
              <a:t>gains electrons (is </a:t>
            </a:r>
            <a:r>
              <a:rPr lang="en-CA" sz="2400" b="1" u="sng" smtClean="0">
                <a:solidFill>
                  <a:srgbClr val="0033CC"/>
                </a:solidFill>
              </a:rPr>
              <a:t>reduced</a:t>
            </a:r>
            <a:r>
              <a:rPr lang="en-CA" sz="2400" smtClean="0">
                <a:solidFill>
                  <a:srgbClr val="0033CC"/>
                </a:solidFill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7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600" b="1" smtClean="0">
                <a:solidFill>
                  <a:srgbClr val="6699FF"/>
                </a:solidFill>
              </a:rPr>
              <a:t>Cu</a:t>
            </a:r>
            <a:r>
              <a:rPr lang="en-CA" sz="3600" b="1" baseline="30000" smtClean="0">
                <a:solidFill>
                  <a:srgbClr val="6699FF"/>
                </a:solidFill>
              </a:rPr>
              <a:t>2+</a:t>
            </a:r>
            <a:r>
              <a:rPr lang="en-CA" sz="3600" b="1" smtClean="0">
                <a:solidFill>
                  <a:srgbClr val="6699FF"/>
                </a:solidFill>
              </a:rPr>
              <a:t> (aq)</a:t>
            </a:r>
            <a:r>
              <a:rPr lang="en-CA" sz="3600" smtClean="0"/>
              <a:t> + </a:t>
            </a:r>
            <a:r>
              <a:rPr lang="en-CA" sz="3600" b="1" smtClean="0">
                <a:solidFill>
                  <a:srgbClr val="33CC33"/>
                </a:solidFill>
              </a:rPr>
              <a:t>2 e</a:t>
            </a:r>
            <a:r>
              <a:rPr lang="en-CA" sz="3600" b="1" baseline="30000" smtClean="0">
                <a:solidFill>
                  <a:srgbClr val="33CC33"/>
                </a:solidFill>
              </a:rPr>
              <a:t>-</a:t>
            </a:r>
            <a:r>
              <a:rPr lang="en-CA" sz="3600" smtClean="0"/>
              <a:t> </a:t>
            </a:r>
            <a:r>
              <a:rPr lang="en-CA" sz="3600" smtClean="0">
                <a:sym typeface="Wingdings" pitchFamily="2" charset="2"/>
              </a:rPr>
              <a:t></a:t>
            </a:r>
            <a:r>
              <a:rPr lang="en-CA" sz="3600" smtClean="0"/>
              <a:t> </a:t>
            </a:r>
            <a:r>
              <a:rPr lang="en-CA" sz="3600" b="1" smtClean="0">
                <a:solidFill>
                  <a:srgbClr val="0033CC"/>
                </a:solidFill>
              </a:rPr>
              <a:t>Cu (s)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mtClean="0"/>
              <a:t>Half-reactions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25F3BFE-C399-4961-8007-8DA0C3673B37}" type="slidenum">
              <a:rPr lang="en-US" smtClean="0">
                <a:latin typeface="Arial Black" pitchFamily="34" charset="0"/>
              </a:rPr>
              <a:pPr/>
              <a:t>70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answer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76962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/>
              <a:t>For both </a:t>
            </a:r>
            <a:r>
              <a:rPr lang="en-US" sz="3200" b="1">
                <a:solidFill>
                  <a:srgbClr val="FF3300"/>
                </a:solidFill>
              </a:rPr>
              <a:t>possible reactions</a:t>
            </a:r>
            <a:r>
              <a:rPr lang="en-US" sz="3200"/>
              <a:t> the </a:t>
            </a:r>
            <a:r>
              <a:rPr lang="en-US" sz="3200" b="1">
                <a:solidFill>
                  <a:srgbClr val="0033CC"/>
                </a:solidFill>
              </a:rPr>
              <a:t>reduction of oxygen is the cathode half-cell reaction</a:t>
            </a:r>
            <a:r>
              <a:rPr lang="en-US" sz="3200"/>
              <a:t>.  </a:t>
            </a:r>
          </a:p>
          <a:p>
            <a:pPr algn="ctr">
              <a:spcBef>
                <a:spcPct val="50000"/>
              </a:spcBef>
            </a:pPr>
            <a:r>
              <a:rPr lang="en-US" sz="3200"/>
              <a:t>Since </a:t>
            </a:r>
            <a:r>
              <a:rPr lang="en-US" sz="3200" b="1">
                <a:solidFill>
                  <a:srgbClr val="33CC33"/>
                </a:solidFill>
              </a:rPr>
              <a:t>E</a:t>
            </a:r>
            <a:r>
              <a:rPr lang="en-US" sz="3200" b="1">
                <a:solidFill>
                  <a:srgbClr val="33CC33"/>
                </a:solidFill>
                <a:sym typeface="Symbol" pitchFamily="18" charset="2"/>
              </a:rPr>
              <a:t></a:t>
            </a:r>
            <a:r>
              <a:rPr lang="en-US" sz="3200" b="1" baseline="-25000">
                <a:solidFill>
                  <a:srgbClr val="33CC33"/>
                </a:solidFill>
                <a:sym typeface="Symbol" pitchFamily="18" charset="2"/>
              </a:rPr>
              <a:t>cell</a:t>
            </a:r>
            <a:r>
              <a:rPr lang="en-US" sz="3200" b="1">
                <a:solidFill>
                  <a:srgbClr val="33CC33"/>
                </a:solidFill>
                <a:sym typeface="Symbol" pitchFamily="18" charset="2"/>
              </a:rPr>
              <a:t> = </a:t>
            </a:r>
            <a:r>
              <a:rPr lang="en-US" sz="3200" b="1">
                <a:solidFill>
                  <a:srgbClr val="0033CC"/>
                </a:solidFill>
                <a:sym typeface="Symbol" pitchFamily="18" charset="2"/>
              </a:rPr>
              <a:t>E</a:t>
            </a:r>
            <a:r>
              <a:rPr lang="en-US" sz="3200" b="1" baseline="-25000">
                <a:solidFill>
                  <a:srgbClr val="0033CC"/>
                </a:solidFill>
                <a:sym typeface="Symbol" pitchFamily="18" charset="2"/>
              </a:rPr>
              <a:t>(red),cathode</a:t>
            </a:r>
            <a:r>
              <a:rPr lang="en-US" sz="3200" b="1">
                <a:solidFill>
                  <a:srgbClr val="33CC33"/>
                </a:solidFill>
                <a:sym typeface="Symbol" pitchFamily="18" charset="2"/>
              </a:rPr>
              <a:t> </a:t>
            </a:r>
            <a:r>
              <a:rPr lang="en-US" sz="3200" b="1">
                <a:solidFill>
                  <a:srgbClr val="FF0000"/>
                </a:solidFill>
                <a:sym typeface="Symbol" pitchFamily="18" charset="2"/>
              </a:rPr>
              <a:t>- E</a:t>
            </a:r>
            <a:r>
              <a:rPr lang="en-US" sz="3200" b="1" baseline="-25000">
                <a:solidFill>
                  <a:srgbClr val="FF0000"/>
                </a:solidFill>
                <a:sym typeface="Symbol" pitchFamily="18" charset="2"/>
              </a:rPr>
              <a:t>(red),anode</a:t>
            </a:r>
            <a:r>
              <a:rPr lang="en-US" sz="3200">
                <a:sym typeface="Symbol" pitchFamily="18" charset="2"/>
              </a:rPr>
              <a:t>, then the </a:t>
            </a:r>
            <a:r>
              <a:rPr lang="en-US" sz="3200" b="1">
                <a:solidFill>
                  <a:srgbClr val="FF3300"/>
                </a:solidFill>
                <a:sym typeface="Symbol" pitchFamily="18" charset="2"/>
              </a:rPr>
              <a:t>anode half-cell reaction</a:t>
            </a:r>
            <a:r>
              <a:rPr lang="en-US" sz="3200">
                <a:sym typeface="Symbol" pitchFamily="18" charset="2"/>
              </a:rPr>
              <a:t> that is </a:t>
            </a:r>
            <a:r>
              <a:rPr lang="en-US" sz="3200" b="1">
                <a:solidFill>
                  <a:srgbClr val="660066"/>
                </a:solidFill>
                <a:sym typeface="Symbol" pitchFamily="18" charset="2"/>
              </a:rPr>
              <a:t>more negative</a:t>
            </a:r>
            <a:r>
              <a:rPr lang="en-US" sz="3200">
                <a:sym typeface="Symbol" pitchFamily="18" charset="2"/>
              </a:rPr>
              <a:t> will give the higher (“more spontaneous”) </a:t>
            </a:r>
            <a:r>
              <a:rPr lang="en-US" sz="3200" b="1">
                <a:solidFill>
                  <a:srgbClr val="33CC33"/>
                </a:solidFill>
              </a:rPr>
              <a:t>E</a:t>
            </a:r>
            <a:r>
              <a:rPr lang="en-US" sz="3200" b="1">
                <a:solidFill>
                  <a:srgbClr val="33CC33"/>
                </a:solidFill>
                <a:sym typeface="Symbol" pitchFamily="18" charset="2"/>
              </a:rPr>
              <a:t></a:t>
            </a:r>
            <a:r>
              <a:rPr lang="en-US" sz="3200" b="1" baseline="-25000">
                <a:solidFill>
                  <a:srgbClr val="33CC33"/>
                </a:solidFill>
                <a:sym typeface="Symbol" pitchFamily="18" charset="2"/>
              </a:rPr>
              <a:t>cell</a:t>
            </a:r>
            <a:r>
              <a:rPr lang="en-US" sz="3200" b="1">
                <a:solidFill>
                  <a:srgbClr val="33CC33"/>
                </a:solidFill>
                <a:sym typeface="Symbol" pitchFamily="18" charset="2"/>
              </a:rPr>
              <a:t> </a:t>
            </a:r>
            <a:r>
              <a:rPr lang="en-US" sz="3200">
                <a:sym typeface="Symbol" pitchFamily="18" charset="2"/>
              </a:rPr>
              <a:t>reaction that will </a:t>
            </a:r>
            <a:r>
              <a:rPr lang="en-US" sz="3200" b="1" u="sng">
                <a:sym typeface="Symbol" pitchFamily="18" charset="2"/>
              </a:rPr>
              <a:t>preferentially</a:t>
            </a:r>
            <a:r>
              <a:rPr lang="en-US" sz="3200">
                <a:sym typeface="Symbol" pitchFamily="18" charset="2"/>
              </a:rPr>
              <a:t> occur.  </a:t>
            </a:r>
            <a:endParaRPr lang="en-US" sz="35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0A2D06-EC3A-4005-8212-070D60C4B1BB}" type="slidenum">
              <a:rPr lang="en-US" smtClean="0">
                <a:latin typeface="Arial Black" pitchFamily="34" charset="0"/>
              </a:rPr>
              <a:pPr/>
              <a:t>71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Metals and acids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u="sng" smtClean="0">
                <a:solidFill>
                  <a:schemeClr val="accent2"/>
                </a:solidFill>
              </a:rPr>
              <a:t>Some metals</a:t>
            </a:r>
            <a:r>
              <a:rPr lang="en-US" smtClean="0"/>
              <a:t> will react with </a:t>
            </a:r>
            <a:r>
              <a:rPr lang="en-US" b="1" smtClean="0">
                <a:solidFill>
                  <a:srgbClr val="660066"/>
                </a:solidFill>
              </a:rPr>
              <a:t>acidic solutions</a:t>
            </a:r>
            <a:r>
              <a:rPr lang="en-US" smtClean="0"/>
              <a:t> to form </a:t>
            </a:r>
            <a:r>
              <a:rPr lang="en-US" b="1" smtClean="0">
                <a:solidFill>
                  <a:srgbClr val="33CC33"/>
                </a:solidFill>
              </a:rPr>
              <a:t>H</a:t>
            </a:r>
            <a:r>
              <a:rPr lang="en-US" b="1" baseline="-25000" smtClean="0">
                <a:solidFill>
                  <a:srgbClr val="33CC33"/>
                </a:solidFill>
              </a:rPr>
              <a:t>2</a:t>
            </a:r>
            <a:r>
              <a:rPr lang="en-US" b="1" smtClean="0">
                <a:solidFill>
                  <a:srgbClr val="33CC33"/>
                </a:solidFill>
              </a:rPr>
              <a:t> gas and metal ions</a:t>
            </a:r>
            <a:r>
              <a:rPr lang="en-US" smtClean="0"/>
              <a:t> in solution </a:t>
            </a:r>
            <a:r>
              <a:rPr lang="en-US" b="1" u="sng" smtClean="0">
                <a:solidFill>
                  <a:schemeClr val="accent2"/>
                </a:solidFill>
              </a:rPr>
              <a:t>while others will not</a:t>
            </a:r>
            <a:r>
              <a:rPr lang="en-US" smtClean="0"/>
              <a:t>.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We now know that those </a:t>
            </a:r>
            <a:r>
              <a:rPr lang="en-US" b="1" smtClean="0">
                <a:solidFill>
                  <a:schemeClr val="accent2"/>
                </a:solidFill>
              </a:rPr>
              <a:t>metals that do react with acid</a:t>
            </a:r>
            <a:r>
              <a:rPr lang="en-US" smtClean="0"/>
              <a:t> do so </a:t>
            </a:r>
            <a:r>
              <a:rPr lang="en-US" b="1" smtClean="0">
                <a:solidFill>
                  <a:srgbClr val="660066"/>
                </a:solidFill>
              </a:rPr>
              <a:t>because the reaction </a:t>
            </a:r>
            <a:r>
              <a:rPr lang="en-US" b="1" u="sng" smtClean="0">
                <a:solidFill>
                  <a:srgbClr val="660066"/>
                </a:solidFill>
              </a:rPr>
              <a:t>is spontaneous</a:t>
            </a:r>
            <a:r>
              <a:rPr lang="en-US" smtClean="0"/>
              <a:t> while those that do not react </a:t>
            </a:r>
            <a:r>
              <a:rPr lang="en-US" b="1" smtClean="0">
                <a:solidFill>
                  <a:srgbClr val="660066"/>
                </a:solidFill>
              </a:rPr>
              <a:t>do not because the reaction is </a:t>
            </a:r>
            <a:r>
              <a:rPr lang="en-US" b="1" u="sng" smtClean="0">
                <a:solidFill>
                  <a:srgbClr val="660066"/>
                </a:solidFill>
              </a:rPr>
              <a:t>non-spontaneous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C85FB60-8E3A-466C-A762-DA2C54064150}" type="slidenum">
              <a:rPr lang="en-US" smtClean="0">
                <a:latin typeface="Arial Black" pitchFamily="34" charset="0"/>
              </a:rPr>
              <a:pPr/>
              <a:t>72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Metals and acids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In </a:t>
            </a:r>
            <a:r>
              <a:rPr lang="en-US" b="1" u="sng" smtClean="0"/>
              <a:t>MOST</a:t>
            </a:r>
            <a:r>
              <a:rPr lang="en-US" smtClean="0"/>
              <a:t> cases the reduction reaction of metals in </a:t>
            </a:r>
            <a:r>
              <a:rPr lang="en-US" b="1" smtClean="0">
                <a:solidFill>
                  <a:srgbClr val="33CC33"/>
                </a:solidFill>
              </a:rPr>
              <a:t>acidic solutions</a:t>
            </a:r>
            <a:r>
              <a:rPr lang="en-US" smtClean="0"/>
              <a:t> is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1" smtClean="0">
                <a:solidFill>
                  <a:srgbClr val="6699FF"/>
                </a:solidFill>
              </a:rPr>
              <a:t>2 H</a:t>
            </a:r>
            <a:r>
              <a:rPr lang="en-CA" b="1" baseline="30000" smtClean="0">
                <a:solidFill>
                  <a:srgbClr val="6699FF"/>
                </a:solidFill>
              </a:rPr>
              <a:t>+</a:t>
            </a:r>
            <a:r>
              <a:rPr lang="en-CA" b="1" smtClean="0">
                <a:solidFill>
                  <a:srgbClr val="6699FF"/>
                </a:solidFill>
              </a:rPr>
              <a:t> (aq)</a:t>
            </a:r>
            <a:r>
              <a:rPr lang="en-CA" b="1" smtClean="0"/>
              <a:t> + </a:t>
            </a:r>
            <a:r>
              <a:rPr lang="en-CA" b="1" smtClean="0">
                <a:solidFill>
                  <a:srgbClr val="33CC33"/>
                </a:solidFill>
              </a:rPr>
              <a:t>2 e</a:t>
            </a:r>
            <a:r>
              <a:rPr lang="en-CA" b="1" baseline="30000" smtClean="0">
                <a:solidFill>
                  <a:srgbClr val="33CC33"/>
                </a:solidFill>
              </a:rPr>
              <a:t>-</a:t>
            </a:r>
            <a:r>
              <a:rPr lang="en-CA" sz="1800" smtClean="0"/>
              <a:t>  </a:t>
            </a:r>
            <a:r>
              <a:rPr lang="en-CA" b="1" smtClean="0">
                <a:sym typeface="Wingdings 3" pitchFamily="18" charset="2"/>
              </a:rPr>
              <a:t> </a:t>
            </a:r>
            <a:r>
              <a:rPr lang="en-CA" b="1" smtClean="0">
                <a:solidFill>
                  <a:srgbClr val="0000FF"/>
                </a:solidFill>
              </a:rPr>
              <a:t>H</a:t>
            </a:r>
            <a:r>
              <a:rPr lang="en-CA" b="1" baseline="-25000" smtClean="0">
                <a:solidFill>
                  <a:srgbClr val="0000FF"/>
                </a:solidFill>
              </a:rPr>
              <a:t>2</a:t>
            </a:r>
            <a:r>
              <a:rPr lang="en-CA" b="1" smtClean="0">
                <a:solidFill>
                  <a:srgbClr val="0000FF"/>
                </a:solidFill>
              </a:rPr>
              <a:t> (g)</a:t>
            </a:r>
            <a:endParaRPr lang="en-CA" b="1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4200" b="1" smtClean="0">
                <a:solidFill>
                  <a:srgbClr val="0033CC"/>
                </a:solidFill>
              </a:rPr>
              <a:t>E</a:t>
            </a:r>
            <a:r>
              <a:rPr lang="en-CA" sz="4200" b="1" smtClean="0">
                <a:solidFill>
                  <a:srgbClr val="0033CC"/>
                </a:solidFill>
                <a:sym typeface="Symbol" pitchFamily="18" charset="2"/>
              </a:rPr>
              <a:t></a:t>
            </a:r>
            <a:r>
              <a:rPr lang="en-CA" sz="4200" b="1" baseline="-25000" smtClean="0">
                <a:solidFill>
                  <a:srgbClr val="0033CC"/>
                </a:solidFill>
                <a:sym typeface="Symbol" pitchFamily="18" charset="2"/>
              </a:rPr>
              <a:t>(red),cathode</a:t>
            </a:r>
            <a:r>
              <a:rPr lang="en-CA" sz="4200" b="1" smtClean="0">
                <a:solidFill>
                  <a:srgbClr val="0033CC"/>
                </a:solidFill>
              </a:rPr>
              <a:t> = E</a:t>
            </a:r>
            <a:r>
              <a:rPr lang="en-CA" sz="4200" b="1" smtClean="0">
                <a:solidFill>
                  <a:srgbClr val="0033CC"/>
                </a:solidFill>
                <a:sym typeface="Symbol" pitchFamily="18" charset="2"/>
              </a:rPr>
              <a:t></a:t>
            </a:r>
            <a:r>
              <a:rPr lang="en-CA" sz="4200" b="1" baseline="-25000" smtClean="0">
                <a:solidFill>
                  <a:srgbClr val="0033CC"/>
                </a:solidFill>
                <a:sym typeface="Symbol" pitchFamily="18" charset="2"/>
              </a:rPr>
              <a:t>H</a:t>
            </a:r>
            <a:r>
              <a:rPr lang="en-CA" sz="2800" b="1" baseline="-2000" smtClean="0">
                <a:solidFill>
                  <a:srgbClr val="0033CC"/>
                </a:solidFill>
                <a:sym typeface="Symbol" pitchFamily="18" charset="2"/>
              </a:rPr>
              <a:t>+</a:t>
            </a:r>
            <a:r>
              <a:rPr lang="en-CA" sz="4200" b="1" baseline="-25000" smtClean="0">
                <a:solidFill>
                  <a:srgbClr val="0033CC"/>
                </a:solidFill>
                <a:sym typeface="Symbol" pitchFamily="18" charset="2"/>
              </a:rPr>
              <a:t>/H</a:t>
            </a:r>
            <a:r>
              <a:rPr lang="en-CA" sz="2800" b="1" baseline="-60000" smtClean="0">
                <a:solidFill>
                  <a:srgbClr val="0033CC"/>
                </a:solidFill>
                <a:sym typeface="Symbol" pitchFamily="18" charset="2"/>
              </a:rPr>
              <a:t>2</a:t>
            </a:r>
            <a:r>
              <a:rPr lang="en-CA" sz="4200" b="1" smtClean="0">
                <a:solidFill>
                  <a:srgbClr val="0033CC"/>
                </a:solidFill>
              </a:rPr>
              <a:t> = 0 V</a:t>
            </a:r>
            <a:endParaRPr lang="en-CA" sz="420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200" smtClean="0"/>
              <a:t>This is the standard hydrogen electrode half-reaction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7C61A2-9F19-4170-BA45-D8636CE16C4A}" type="slidenum">
              <a:rPr lang="en-US" smtClean="0">
                <a:latin typeface="Arial Black" pitchFamily="34" charset="0"/>
              </a:rPr>
              <a:pPr/>
              <a:t>73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Metals and acids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b="1" u="sng" smtClean="0">
                <a:solidFill>
                  <a:srgbClr val="FF3300"/>
                </a:solidFill>
              </a:rPr>
              <a:t>IF</a:t>
            </a:r>
            <a:r>
              <a:rPr lang="en-US" sz="2800" b="1" smtClean="0">
                <a:solidFill>
                  <a:srgbClr val="FF3300"/>
                </a:solidFill>
              </a:rPr>
              <a:t> </a:t>
            </a:r>
            <a:r>
              <a:rPr lang="en-US" sz="2800" smtClean="0"/>
              <a:t>this is</a:t>
            </a:r>
            <a:r>
              <a:rPr lang="en-US" sz="2800" b="1" smtClean="0">
                <a:solidFill>
                  <a:srgbClr val="0000FF"/>
                </a:solidFill>
              </a:rPr>
              <a:t> the </a:t>
            </a:r>
            <a:r>
              <a:rPr lang="en-US" sz="2800" b="1" u="sng" smtClean="0">
                <a:solidFill>
                  <a:srgbClr val="0000FF"/>
                </a:solidFill>
              </a:rPr>
              <a:t>preferred</a:t>
            </a:r>
            <a:r>
              <a:rPr lang="en-US" sz="2800" b="1" smtClean="0">
                <a:solidFill>
                  <a:srgbClr val="0000FF"/>
                </a:solidFill>
              </a:rPr>
              <a:t> reduction (cathode) reaction</a:t>
            </a:r>
            <a:r>
              <a:rPr lang="en-US" sz="2800" smtClean="0"/>
              <a:t>, and </a:t>
            </a:r>
            <a:r>
              <a:rPr lang="en-US" sz="2800" b="1" smtClean="0">
                <a:solidFill>
                  <a:srgbClr val="33CC33"/>
                </a:solidFill>
              </a:rPr>
              <a:t>since a spontaneous process must have a positive potential</a:t>
            </a:r>
            <a:r>
              <a:rPr lang="en-US" sz="2800" smtClean="0"/>
              <a:t> then for a metal to react with the H</a:t>
            </a:r>
            <a:r>
              <a:rPr lang="en-US" sz="2800" baseline="30000" smtClean="0"/>
              <a:t>+</a:t>
            </a:r>
            <a:r>
              <a:rPr lang="en-US" sz="2800" smtClean="0"/>
              <a:t> of an acid means</a:t>
            </a:r>
            <a:endParaRPr lang="en-US" sz="2800" b="1" smtClean="0">
              <a:solidFill>
                <a:srgbClr val="33CC33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600" b="1" smtClean="0">
                <a:solidFill>
                  <a:srgbClr val="33CC33"/>
                </a:solidFill>
              </a:rPr>
              <a:t>E</a:t>
            </a:r>
            <a:r>
              <a:rPr lang="en-US" sz="3600" b="1" smtClean="0">
                <a:solidFill>
                  <a:srgbClr val="33CC33"/>
                </a:solidFill>
                <a:sym typeface="Symbol" pitchFamily="18" charset="2"/>
              </a:rPr>
              <a:t></a:t>
            </a:r>
            <a:r>
              <a:rPr lang="en-US" sz="3600" b="1" baseline="-25000" smtClean="0">
                <a:solidFill>
                  <a:srgbClr val="33CC33"/>
                </a:solidFill>
                <a:sym typeface="Symbol" pitchFamily="18" charset="2"/>
              </a:rPr>
              <a:t>cell</a:t>
            </a:r>
            <a:r>
              <a:rPr lang="en-US" sz="3600" b="1" smtClean="0">
                <a:sym typeface="Symbol" pitchFamily="18" charset="2"/>
              </a:rPr>
              <a:t> = </a:t>
            </a:r>
            <a:r>
              <a:rPr lang="en-US" sz="3600" b="1" smtClean="0">
                <a:solidFill>
                  <a:srgbClr val="0000FF"/>
                </a:solidFill>
                <a:sym typeface="Symbol" pitchFamily="18" charset="2"/>
              </a:rPr>
              <a:t>E</a:t>
            </a:r>
            <a:r>
              <a:rPr lang="en-US" sz="3600" b="1" baseline="-25000" smtClean="0">
                <a:solidFill>
                  <a:srgbClr val="0000FF"/>
                </a:solidFill>
                <a:sym typeface="Symbol" pitchFamily="18" charset="2"/>
              </a:rPr>
              <a:t>(red),cathode</a:t>
            </a:r>
            <a:r>
              <a:rPr lang="en-US" sz="3600" b="1" smtClean="0">
                <a:sym typeface="Symbol" pitchFamily="18" charset="2"/>
              </a:rPr>
              <a:t> </a:t>
            </a:r>
            <a:r>
              <a:rPr lang="en-US" sz="3600" b="1" smtClean="0">
                <a:solidFill>
                  <a:srgbClr val="FF0000"/>
                </a:solidFill>
                <a:sym typeface="Symbol" pitchFamily="18" charset="2"/>
              </a:rPr>
              <a:t>- E</a:t>
            </a:r>
            <a:r>
              <a:rPr lang="en-US" sz="3600" b="1" baseline="-25000" smtClean="0">
                <a:solidFill>
                  <a:srgbClr val="FF0000"/>
                </a:solidFill>
                <a:sym typeface="Symbol" pitchFamily="18" charset="2"/>
              </a:rPr>
              <a:t>(red),anode</a:t>
            </a:r>
            <a:r>
              <a:rPr lang="en-US" sz="3600" b="1" baseline="-25000" smtClean="0">
                <a:sym typeface="Symbol" pitchFamily="18" charset="2"/>
              </a:rPr>
              <a:t> </a:t>
            </a:r>
            <a:r>
              <a:rPr lang="en-US" sz="3600" b="1" smtClean="0">
                <a:sym typeface="Symbol" pitchFamily="18" charset="2"/>
              </a:rPr>
              <a:t>&gt; 0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000" b="1" smtClean="0">
                <a:solidFill>
                  <a:srgbClr val="0000FF"/>
                </a:solidFill>
                <a:sym typeface="Symbol" pitchFamily="18" charset="2"/>
              </a:rPr>
              <a:t>(0 V)</a:t>
            </a:r>
            <a:r>
              <a:rPr lang="en-US" sz="4000" b="1" smtClean="0">
                <a:sym typeface="Symbol" pitchFamily="18" charset="2"/>
              </a:rPr>
              <a:t> </a:t>
            </a:r>
            <a:r>
              <a:rPr lang="en-US" sz="4000" b="1" smtClean="0">
                <a:solidFill>
                  <a:srgbClr val="FF0000"/>
                </a:solidFill>
                <a:sym typeface="Symbol" pitchFamily="18" charset="2"/>
              </a:rPr>
              <a:t>- E</a:t>
            </a:r>
            <a:r>
              <a:rPr lang="en-US" sz="4000" b="1" baseline="-25000" smtClean="0">
                <a:solidFill>
                  <a:srgbClr val="FF0000"/>
                </a:solidFill>
                <a:sym typeface="Symbol" pitchFamily="18" charset="2"/>
              </a:rPr>
              <a:t>(red),anode</a:t>
            </a:r>
            <a:r>
              <a:rPr lang="en-US" sz="4000" b="1" baseline="-25000" smtClean="0">
                <a:sym typeface="Symbol" pitchFamily="18" charset="2"/>
              </a:rPr>
              <a:t> </a:t>
            </a:r>
            <a:r>
              <a:rPr lang="en-US" sz="4000" b="1" smtClean="0">
                <a:sym typeface="Symbol" pitchFamily="18" charset="2"/>
              </a:rPr>
              <a:t>&gt; </a:t>
            </a:r>
            <a:r>
              <a:rPr lang="en-US" sz="4000" b="1" smtClean="0">
                <a:solidFill>
                  <a:srgbClr val="33CC33"/>
                </a:solidFill>
                <a:sym typeface="Symbol" pitchFamily="18" charset="2"/>
              </a:rPr>
              <a:t>0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rgbClr val="FF0000"/>
                </a:solidFill>
                <a:sym typeface="Symbol" pitchFamily="18" charset="2"/>
              </a:rPr>
              <a:t>E</a:t>
            </a:r>
            <a:r>
              <a:rPr lang="en-US" sz="5400" b="1" baseline="-25000" smtClean="0">
                <a:solidFill>
                  <a:srgbClr val="FF0000"/>
                </a:solidFill>
                <a:sym typeface="Symbol" pitchFamily="18" charset="2"/>
              </a:rPr>
              <a:t>(red),anode</a:t>
            </a:r>
            <a:r>
              <a:rPr lang="en-US" sz="5400" b="1" baseline="-25000" smtClean="0">
                <a:solidFill>
                  <a:srgbClr val="33CC33"/>
                </a:solidFill>
                <a:sym typeface="Symbol" pitchFamily="18" charset="2"/>
              </a:rPr>
              <a:t> </a:t>
            </a:r>
            <a:r>
              <a:rPr lang="en-US" sz="5400" b="1" smtClean="0">
                <a:sym typeface="Symbol" pitchFamily="18" charset="2"/>
              </a:rPr>
              <a:t>&lt;</a:t>
            </a:r>
            <a:r>
              <a:rPr lang="en-US" sz="5400" b="1" smtClean="0">
                <a:solidFill>
                  <a:srgbClr val="33CC33"/>
                </a:solidFill>
                <a:sym typeface="Symbol" pitchFamily="18" charset="2"/>
              </a:rPr>
              <a:t> 0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4600" b="1" smtClean="0">
              <a:solidFill>
                <a:srgbClr val="33CC33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B47AFD3-CCCA-4720-A7B2-62A2D42925D9}" type="slidenum">
              <a:rPr lang="en-US" smtClean="0">
                <a:latin typeface="Arial Black" pitchFamily="34" charset="0"/>
              </a:rPr>
              <a:pPr/>
              <a:t>74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Metals and acids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572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4500" smtClean="0"/>
              <a:t>The metals that </a:t>
            </a:r>
            <a:r>
              <a:rPr lang="en-US" sz="4500" b="1" smtClean="0">
                <a:solidFill>
                  <a:srgbClr val="FF3300"/>
                </a:solidFill>
              </a:rPr>
              <a:t>CAN REACT</a:t>
            </a:r>
            <a:r>
              <a:rPr lang="en-US" sz="4500" smtClean="0"/>
              <a:t> with </a:t>
            </a:r>
            <a:r>
              <a:rPr lang="en-US" sz="4500" b="1" smtClean="0">
                <a:solidFill>
                  <a:srgbClr val="0033CC"/>
                </a:solidFill>
              </a:rPr>
              <a:t>H</a:t>
            </a:r>
            <a:r>
              <a:rPr lang="en-US" sz="4500" b="1" baseline="30000" smtClean="0">
                <a:solidFill>
                  <a:srgbClr val="0033CC"/>
                </a:solidFill>
              </a:rPr>
              <a:t>+</a:t>
            </a:r>
            <a:r>
              <a:rPr lang="en-US" sz="4500" smtClean="0"/>
              <a:t> are the ones with a </a:t>
            </a:r>
            <a:r>
              <a:rPr lang="en-US" sz="4500" b="1" u="sng" smtClean="0">
                <a:solidFill>
                  <a:srgbClr val="FF3300"/>
                </a:solidFill>
              </a:rPr>
              <a:t>negative</a:t>
            </a:r>
            <a:r>
              <a:rPr lang="en-US" sz="4500" b="1" smtClean="0">
                <a:solidFill>
                  <a:srgbClr val="FF3300"/>
                </a:solidFill>
              </a:rPr>
              <a:t> E</a:t>
            </a:r>
            <a:r>
              <a:rPr lang="en-US" sz="4500" b="1" smtClean="0">
                <a:solidFill>
                  <a:srgbClr val="FF3300"/>
                </a:solidFill>
                <a:sym typeface="Symbol" pitchFamily="18" charset="2"/>
              </a:rPr>
              <a:t></a:t>
            </a:r>
            <a:r>
              <a:rPr lang="en-US" sz="4500" b="1" baseline="-25000" smtClean="0">
                <a:solidFill>
                  <a:srgbClr val="FF3300"/>
                </a:solidFill>
                <a:sym typeface="Symbol" pitchFamily="18" charset="2"/>
              </a:rPr>
              <a:t>red</a:t>
            </a:r>
            <a:r>
              <a:rPr lang="en-US" sz="4500" b="1" smtClean="0">
                <a:solidFill>
                  <a:srgbClr val="FF3300"/>
                </a:solidFill>
              </a:rPr>
              <a:t> value</a:t>
            </a:r>
            <a:r>
              <a:rPr lang="en-US" sz="4500" smtClean="0"/>
              <a:t> like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500" b="1" smtClean="0"/>
              <a:t>Na </a:t>
            </a:r>
            <a:r>
              <a:rPr lang="en-US" sz="4500" b="1" smtClean="0">
                <a:solidFill>
                  <a:srgbClr val="33CC33"/>
                </a:solidFill>
              </a:rPr>
              <a:t>(</a:t>
            </a:r>
            <a:r>
              <a:rPr lang="en-US" sz="4500" b="1" smtClean="0">
                <a:solidFill>
                  <a:srgbClr val="33CC33"/>
                </a:solidFill>
                <a:sym typeface="Symbol" pitchFamily="18" charset="2"/>
              </a:rPr>
              <a:t>E</a:t>
            </a:r>
            <a:r>
              <a:rPr lang="en-US" sz="4500" b="1" baseline="-25000" smtClean="0">
                <a:solidFill>
                  <a:srgbClr val="33CC33"/>
                </a:solidFill>
                <a:sym typeface="Symbol" pitchFamily="18" charset="2"/>
              </a:rPr>
              <a:t>Na</a:t>
            </a:r>
            <a:r>
              <a:rPr lang="en-US" sz="4500" b="1" baseline="-2000" smtClean="0">
                <a:solidFill>
                  <a:srgbClr val="33CC33"/>
                </a:solidFill>
                <a:sym typeface="Symbol" pitchFamily="18" charset="2"/>
              </a:rPr>
              <a:t>+</a:t>
            </a:r>
            <a:r>
              <a:rPr lang="en-US" sz="4500" b="1" baseline="-25000" smtClean="0">
                <a:solidFill>
                  <a:srgbClr val="33CC33"/>
                </a:solidFill>
                <a:sym typeface="Symbol" pitchFamily="18" charset="2"/>
              </a:rPr>
              <a:t>/Na</a:t>
            </a:r>
            <a:r>
              <a:rPr lang="en-US" sz="4500" b="1" smtClean="0">
                <a:solidFill>
                  <a:srgbClr val="33CC33"/>
                </a:solidFill>
                <a:sym typeface="Symbol" pitchFamily="18" charset="2"/>
              </a:rPr>
              <a:t> = -2.713 V</a:t>
            </a:r>
            <a:r>
              <a:rPr lang="en-US" sz="4500" b="1" smtClean="0">
                <a:solidFill>
                  <a:srgbClr val="33CC33"/>
                </a:solidFill>
              </a:rPr>
              <a:t>)</a:t>
            </a:r>
            <a:r>
              <a:rPr lang="en-US" sz="4500" b="1" smtClean="0"/>
              <a:t>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500" b="1" smtClean="0"/>
              <a:t>or Al </a:t>
            </a:r>
            <a:r>
              <a:rPr lang="en-US" sz="4500" b="1" smtClean="0">
                <a:solidFill>
                  <a:srgbClr val="33CC33"/>
                </a:solidFill>
              </a:rPr>
              <a:t>(</a:t>
            </a:r>
            <a:r>
              <a:rPr lang="en-US" sz="4500" b="1" smtClean="0">
                <a:solidFill>
                  <a:srgbClr val="33CC33"/>
                </a:solidFill>
                <a:sym typeface="Symbol" pitchFamily="18" charset="2"/>
              </a:rPr>
              <a:t>E</a:t>
            </a:r>
            <a:r>
              <a:rPr lang="en-US" sz="4500" b="1" baseline="-25000" smtClean="0">
                <a:solidFill>
                  <a:srgbClr val="33CC33"/>
                </a:solidFill>
                <a:sym typeface="Symbol" pitchFamily="18" charset="2"/>
              </a:rPr>
              <a:t>Al</a:t>
            </a:r>
            <a:r>
              <a:rPr lang="en-US" sz="4500" b="1" baseline="-2000" smtClean="0">
                <a:solidFill>
                  <a:srgbClr val="33CC33"/>
                </a:solidFill>
                <a:sym typeface="Symbol" pitchFamily="18" charset="2"/>
              </a:rPr>
              <a:t>3+</a:t>
            </a:r>
            <a:r>
              <a:rPr lang="en-US" sz="4500" b="1" baseline="-25000" smtClean="0">
                <a:solidFill>
                  <a:srgbClr val="33CC33"/>
                </a:solidFill>
                <a:sym typeface="Symbol" pitchFamily="18" charset="2"/>
              </a:rPr>
              <a:t>/Al</a:t>
            </a:r>
            <a:r>
              <a:rPr lang="en-US" sz="4500" b="1" smtClean="0">
                <a:solidFill>
                  <a:srgbClr val="33CC33"/>
                </a:solidFill>
                <a:sym typeface="Symbol" pitchFamily="18" charset="2"/>
              </a:rPr>
              <a:t> = -1.676 V</a:t>
            </a:r>
            <a:r>
              <a:rPr lang="en-US" sz="4500" b="1" smtClean="0">
                <a:solidFill>
                  <a:srgbClr val="33CC33"/>
                </a:solidFill>
              </a:rPr>
              <a:t>)</a:t>
            </a:r>
            <a:r>
              <a:rPr lang="en-US" sz="4500" b="1" smtClean="0"/>
              <a:t>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500" b="1" smtClean="0"/>
              <a:t>or Pb </a:t>
            </a:r>
            <a:r>
              <a:rPr lang="en-US" sz="4500" b="1" smtClean="0">
                <a:solidFill>
                  <a:srgbClr val="33CC33"/>
                </a:solidFill>
              </a:rPr>
              <a:t>(</a:t>
            </a:r>
            <a:r>
              <a:rPr lang="en-US" sz="4500" b="1" smtClean="0">
                <a:solidFill>
                  <a:srgbClr val="33CC33"/>
                </a:solidFill>
                <a:sym typeface="Symbol" pitchFamily="18" charset="2"/>
              </a:rPr>
              <a:t>E</a:t>
            </a:r>
            <a:r>
              <a:rPr lang="en-US" sz="4500" b="1" baseline="-25000" smtClean="0">
                <a:solidFill>
                  <a:srgbClr val="33CC33"/>
                </a:solidFill>
                <a:sym typeface="Symbol" pitchFamily="18" charset="2"/>
              </a:rPr>
              <a:t>Pb</a:t>
            </a:r>
            <a:r>
              <a:rPr lang="en-US" sz="4500" b="1" baseline="-2000" smtClean="0">
                <a:solidFill>
                  <a:srgbClr val="33CC33"/>
                </a:solidFill>
                <a:sym typeface="Symbol" pitchFamily="18" charset="2"/>
              </a:rPr>
              <a:t>2+</a:t>
            </a:r>
            <a:r>
              <a:rPr lang="en-US" sz="4500" b="1" baseline="-25000" smtClean="0">
                <a:solidFill>
                  <a:srgbClr val="33CC33"/>
                </a:solidFill>
                <a:sym typeface="Symbol" pitchFamily="18" charset="2"/>
              </a:rPr>
              <a:t>/Pb</a:t>
            </a:r>
            <a:r>
              <a:rPr lang="en-US" sz="4500" b="1" smtClean="0">
                <a:solidFill>
                  <a:srgbClr val="33CC33"/>
                </a:solidFill>
                <a:sym typeface="Symbol" pitchFamily="18" charset="2"/>
              </a:rPr>
              <a:t> = -0.125 V</a:t>
            </a:r>
            <a:r>
              <a:rPr lang="en-US" sz="4500" b="1" smtClean="0">
                <a:solidFill>
                  <a:srgbClr val="33CC33"/>
                </a:solidFill>
              </a:rPr>
              <a:t>)</a:t>
            </a:r>
            <a:r>
              <a:rPr lang="en-US" sz="45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AB21E5A-E94A-4AD9-9B45-351777C259A8}" type="slidenum">
              <a:rPr lang="en-US" smtClean="0">
                <a:latin typeface="Arial Black" pitchFamily="34" charset="0"/>
              </a:rPr>
              <a:pPr/>
              <a:t>75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Metals and acids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572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4500" smtClean="0"/>
              <a:t>The metals that </a:t>
            </a:r>
            <a:r>
              <a:rPr lang="en-US" sz="4500" b="1" smtClean="0">
                <a:solidFill>
                  <a:srgbClr val="FF3300"/>
                </a:solidFill>
              </a:rPr>
              <a:t>CAN NOT REACT</a:t>
            </a:r>
            <a:r>
              <a:rPr lang="en-US" sz="4500" smtClean="0"/>
              <a:t> with </a:t>
            </a:r>
            <a:r>
              <a:rPr lang="en-US" sz="4500" b="1" smtClean="0">
                <a:solidFill>
                  <a:srgbClr val="0033CC"/>
                </a:solidFill>
              </a:rPr>
              <a:t>H</a:t>
            </a:r>
            <a:r>
              <a:rPr lang="en-US" sz="4500" b="1" baseline="30000" smtClean="0">
                <a:solidFill>
                  <a:srgbClr val="0033CC"/>
                </a:solidFill>
              </a:rPr>
              <a:t>+</a:t>
            </a:r>
            <a:r>
              <a:rPr lang="en-US" sz="4500" smtClean="0"/>
              <a:t> have a </a:t>
            </a:r>
            <a:r>
              <a:rPr lang="en-US" sz="4500" b="1" u="sng" smtClean="0">
                <a:solidFill>
                  <a:srgbClr val="FF3300"/>
                </a:solidFill>
              </a:rPr>
              <a:t>positive</a:t>
            </a:r>
            <a:r>
              <a:rPr lang="en-US" sz="4500" b="1" smtClean="0">
                <a:solidFill>
                  <a:srgbClr val="FF3300"/>
                </a:solidFill>
              </a:rPr>
              <a:t> E</a:t>
            </a:r>
            <a:r>
              <a:rPr lang="en-US" sz="4500" b="1" smtClean="0">
                <a:solidFill>
                  <a:srgbClr val="FF3300"/>
                </a:solidFill>
                <a:sym typeface="Symbol" pitchFamily="18" charset="2"/>
              </a:rPr>
              <a:t></a:t>
            </a:r>
            <a:r>
              <a:rPr lang="en-US" sz="4500" b="1" baseline="-25000" smtClean="0">
                <a:solidFill>
                  <a:srgbClr val="FF3300"/>
                </a:solidFill>
                <a:sym typeface="Symbol" pitchFamily="18" charset="2"/>
              </a:rPr>
              <a:t>red</a:t>
            </a:r>
            <a:r>
              <a:rPr lang="en-US" sz="4500" b="1" smtClean="0">
                <a:solidFill>
                  <a:srgbClr val="FF3300"/>
                </a:solidFill>
              </a:rPr>
              <a:t> value</a:t>
            </a:r>
            <a:r>
              <a:rPr lang="en-US" sz="4500" smtClean="0"/>
              <a:t> like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500" b="1" smtClean="0"/>
              <a:t>Ag </a:t>
            </a:r>
            <a:r>
              <a:rPr lang="en-US" sz="4500" b="1" smtClean="0">
                <a:solidFill>
                  <a:srgbClr val="33CC33"/>
                </a:solidFill>
              </a:rPr>
              <a:t>(</a:t>
            </a:r>
            <a:r>
              <a:rPr lang="en-US" sz="4500" b="1" smtClean="0">
                <a:solidFill>
                  <a:srgbClr val="33CC33"/>
                </a:solidFill>
                <a:sym typeface="Symbol" pitchFamily="18" charset="2"/>
              </a:rPr>
              <a:t>E</a:t>
            </a:r>
            <a:r>
              <a:rPr lang="en-US" sz="4500" b="1" baseline="-25000" smtClean="0">
                <a:solidFill>
                  <a:srgbClr val="33CC33"/>
                </a:solidFill>
                <a:sym typeface="Symbol" pitchFamily="18" charset="2"/>
              </a:rPr>
              <a:t>Ag</a:t>
            </a:r>
            <a:r>
              <a:rPr lang="en-US" sz="4500" b="1" baseline="-2000" smtClean="0">
                <a:solidFill>
                  <a:srgbClr val="33CC33"/>
                </a:solidFill>
                <a:sym typeface="Symbol" pitchFamily="18" charset="2"/>
              </a:rPr>
              <a:t>+</a:t>
            </a:r>
            <a:r>
              <a:rPr lang="en-US" sz="4500" b="1" baseline="-25000" smtClean="0">
                <a:solidFill>
                  <a:srgbClr val="33CC33"/>
                </a:solidFill>
                <a:sym typeface="Symbol" pitchFamily="18" charset="2"/>
              </a:rPr>
              <a:t>/Ag</a:t>
            </a:r>
            <a:r>
              <a:rPr lang="en-US" sz="4500" b="1" smtClean="0">
                <a:solidFill>
                  <a:srgbClr val="33CC33"/>
                </a:solidFill>
                <a:sym typeface="Symbol" pitchFamily="18" charset="2"/>
              </a:rPr>
              <a:t> = +0.800 V</a:t>
            </a:r>
            <a:r>
              <a:rPr lang="en-US" sz="4500" b="1" smtClean="0">
                <a:solidFill>
                  <a:srgbClr val="33CC33"/>
                </a:solidFill>
              </a:rPr>
              <a:t>)</a:t>
            </a:r>
            <a:r>
              <a:rPr lang="en-US" sz="4500" b="1" smtClean="0"/>
              <a:t>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500" b="1" smtClean="0"/>
              <a:t>or Au </a:t>
            </a:r>
            <a:r>
              <a:rPr lang="en-US" sz="4500" b="1" smtClean="0">
                <a:solidFill>
                  <a:srgbClr val="33CC33"/>
                </a:solidFill>
              </a:rPr>
              <a:t>(</a:t>
            </a:r>
            <a:r>
              <a:rPr lang="en-US" sz="4500" b="1" smtClean="0">
                <a:solidFill>
                  <a:srgbClr val="33CC33"/>
                </a:solidFill>
                <a:sym typeface="Symbol" pitchFamily="18" charset="2"/>
              </a:rPr>
              <a:t>E</a:t>
            </a:r>
            <a:r>
              <a:rPr lang="en-US" sz="4500" b="1" baseline="-25000" smtClean="0">
                <a:solidFill>
                  <a:srgbClr val="33CC33"/>
                </a:solidFill>
                <a:sym typeface="Symbol" pitchFamily="18" charset="2"/>
              </a:rPr>
              <a:t>Au</a:t>
            </a:r>
            <a:r>
              <a:rPr lang="en-US" sz="4500" b="1" baseline="-2000" smtClean="0">
                <a:solidFill>
                  <a:srgbClr val="33CC33"/>
                </a:solidFill>
                <a:sym typeface="Symbol" pitchFamily="18" charset="2"/>
              </a:rPr>
              <a:t>3+</a:t>
            </a:r>
            <a:r>
              <a:rPr lang="en-US" sz="4500" b="1" baseline="-25000" smtClean="0">
                <a:solidFill>
                  <a:srgbClr val="33CC33"/>
                </a:solidFill>
                <a:sym typeface="Symbol" pitchFamily="18" charset="2"/>
              </a:rPr>
              <a:t>/Au</a:t>
            </a:r>
            <a:r>
              <a:rPr lang="en-US" sz="4500" b="1" smtClean="0">
                <a:solidFill>
                  <a:srgbClr val="33CC33"/>
                </a:solidFill>
                <a:sym typeface="Symbol" pitchFamily="18" charset="2"/>
              </a:rPr>
              <a:t> = +1.52 V</a:t>
            </a:r>
            <a:r>
              <a:rPr lang="en-US" sz="4500" b="1" smtClean="0">
                <a:solidFill>
                  <a:srgbClr val="33CC33"/>
                </a:solidFill>
              </a:rPr>
              <a:t>)</a:t>
            </a:r>
            <a:r>
              <a:rPr lang="en-US" sz="4500" b="1" smtClean="0"/>
              <a:t>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500" b="1" smtClean="0"/>
              <a:t>or Cu </a:t>
            </a:r>
            <a:r>
              <a:rPr lang="en-US" sz="4500" b="1" smtClean="0">
                <a:solidFill>
                  <a:srgbClr val="33CC33"/>
                </a:solidFill>
              </a:rPr>
              <a:t>(</a:t>
            </a:r>
            <a:r>
              <a:rPr lang="en-US" sz="4500" b="1" smtClean="0">
                <a:solidFill>
                  <a:srgbClr val="33CC33"/>
                </a:solidFill>
                <a:sym typeface="Symbol" pitchFamily="18" charset="2"/>
              </a:rPr>
              <a:t>E</a:t>
            </a:r>
            <a:r>
              <a:rPr lang="en-US" sz="4500" b="1" baseline="-25000" smtClean="0">
                <a:solidFill>
                  <a:srgbClr val="33CC33"/>
                </a:solidFill>
                <a:sym typeface="Symbol" pitchFamily="18" charset="2"/>
              </a:rPr>
              <a:t>Cu</a:t>
            </a:r>
            <a:r>
              <a:rPr lang="en-US" sz="4500" b="1" baseline="-2000" smtClean="0">
                <a:solidFill>
                  <a:srgbClr val="33CC33"/>
                </a:solidFill>
                <a:sym typeface="Symbol" pitchFamily="18" charset="2"/>
              </a:rPr>
              <a:t>2+</a:t>
            </a:r>
            <a:r>
              <a:rPr lang="en-US" sz="4500" b="1" baseline="-25000" smtClean="0">
                <a:solidFill>
                  <a:srgbClr val="33CC33"/>
                </a:solidFill>
                <a:sym typeface="Symbol" pitchFamily="18" charset="2"/>
              </a:rPr>
              <a:t>/Cu</a:t>
            </a:r>
            <a:r>
              <a:rPr lang="en-US" sz="4500" b="1" smtClean="0">
                <a:solidFill>
                  <a:srgbClr val="33CC33"/>
                </a:solidFill>
                <a:sym typeface="Symbol" pitchFamily="18" charset="2"/>
              </a:rPr>
              <a:t> = +0.340 V</a:t>
            </a:r>
            <a:r>
              <a:rPr lang="en-US" sz="4500" b="1" smtClean="0">
                <a:solidFill>
                  <a:srgbClr val="33CC33"/>
                </a:solidFill>
              </a:rPr>
              <a:t>)</a:t>
            </a:r>
            <a:r>
              <a:rPr lang="en-US" sz="45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6927A7-0F8B-4D8E-86C3-B58A78801C6B}" type="slidenum">
              <a:rPr lang="en-US" smtClean="0">
                <a:latin typeface="Arial Black" pitchFamily="34" charset="0"/>
              </a:rPr>
              <a:pPr/>
              <a:t>76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Metals and acids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572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smtClean="0">
                <a:solidFill>
                  <a:srgbClr val="FF3300"/>
                </a:solidFill>
              </a:rPr>
              <a:t>Some acids, </a:t>
            </a:r>
            <a:r>
              <a:rPr lang="en-US" sz="4000" b="1" u="sng" smtClean="0">
                <a:solidFill>
                  <a:srgbClr val="FF3300"/>
                </a:solidFill>
              </a:rPr>
              <a:t>like HNO</a:t>
            </a:r>
            <a:r>
              <a:rPr lang="en-US" sz="4000" b="1" u="sng" baseline="-25000" smtClean="0">
                <a:solidFill>
                  <a:srgbClr val="FF3300"/>
                </a:solidFill>
              </a:rPr>
              <a:t>3</a:t>
            </a:r>
            <a:r>
              <a:rPr lang="en-US" sz="4000" smtClean="0"/>
              <a:t> have a </a:t>
            </a:r>
            <a:r>
              <a:rPr lang="en-US" sz="4000" b="1" u="sng" smtClean="0">
                <a:solidFill>
                  <a:srgbClr val="0000FF"/>
                </a:solidFill>
              </a:rPr>
              <a:t>different</a:t>
            </a:r>
            <a:r>
              <a:rPr lang="en-US" sz="4000" b="1" smtClean="0">
                <a:solidFill>
                  <a:srgbClr val="0000FF"/>
                </a:solidFill>
              </a:rPr>
              <a:t> preferred reduction (cathode) reaction</a:t>
            </a:r>
            <a:r>
              <a:rPr lang="en-US" sz="4000" smtClean="0"/>
              <a:t>.  For example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sz="4000" b="1" smtClean="0">
                <a:solidFill>
                  <a:srgbClr val="6699FF"/>
                </a:solidFill>
              </a:rPr>
              <a:t>NO</a:t>
            </a:r>
            <a:r>
              <a:rPr lang="en-CA" sz="4000" b="1" baseline="-25000" smtClean="0">
                <a:solidFill>
                  <a:srgbClr val="6699FF"/>
                </a:solidFill>
              </a:rPr>
              <a:t>3</a:t>
            </a:r>
            <a:r>
              <a:rPr lang="en-CA" sz="4000" b="1" baseline="30000" smtClean="0">
                <a:solidFill>
                  <a:srgbClr val="6699FF"/>
                </a:solidFill>
              </a:rPr>
              <a:t>-</a:t>
            </a:r>
            <a:r>
              <a:rPr lang="en-CA" sz="4000" b="1" smtClean="0">
                <a:solidFill>
                  <a:srgbClr val="6699FF"/>
                </a:solidFill>
              </a:rPr>
              <a:t> (aq)</a:t>
            </a:r>
            <a:r>
              <a:rPr lang="en-CA" sz="4000" b="1" smtClean="0"/>
              <a:t> + </a:t>
            </a:r>
            <a:r>
              <a:rPr lang="en-CA" sz="4000" b="1" smtClean="0">
                <a:solidFill>
                  <a:srgbClr val="FF3300"/>
                </a:solidFill>
              </a:rPr>
              <a:t>4 H</a:t>
            </a:r>
            <a:r>
              <a:rPr lang="en-CA" sz="4000" b="1" baseline="30000" smtClean="0">
                <a:solidFill>
                  <a:srgbClr val="FF3300"/>
                </a:solidFill>
              </a:rPr>
              <a:t>+</a:t>
            </a:r>
            <a:r>
              <a:rPr lang="en-CA" sz="4000" b="1" smtClean="0">
                <a:solidFill>
                  <a:srgbClr val="FF3300"/>
                </a:solidFill>
              </a:rPr>
              <a:t> (aq)</a:t>
            </a:r>
            <a:r>
              <a:rPr lang="en-CA" sz="4000" b="1" smtClean="0"/>
              <a:t> + </a:t>
            </a:r>
            <a:r>
              <a:rPr lang="en-CA" sz="4000" b="1" smtClean="0">
                <a:solidFill>
                  <a:srgbClr val="33CC33"/>
                </a:solidFill>
              </a:rPr>
              <a:t>3 e</a:t>
            </a:r>
            <a:r>
              <a:rPr lang="en-CA" sz="4000" b="1" baseline="30000" smtClean="0">
                <a:solidFill>
                  <a:srgbClr val="33CC33"/>
                </a:solidFill>
              </a:rPr>
              <a:t>-</a:t>
            </a:r>
            <a:r>
              <a:rPr lang="en-CA" sz="4000" smtClean="0"/>
              <a:t>  </a:t>
            </a:r>
            <a:r>
              <a:rPr lang="en-CA" sz="4000" b="1" smtClean="0">
                <a:sym typeface="Wingdings 3" pitchFamily="18" charset="2"/>
              </a:rPr>
              <a:t></a:t>
            </a:r>
          </a:p>
          <a:p>
            <a:pPr marL="0" indent="0"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sz="4000" b="1" smtClean="0">
                <a:sym typeface="Wingdings 3" pitchFamily="18" charset="2"/>
              </a:rPr>
              <a:t> </a:t>
            </a:r>
            <a:r>
              <a:rPr lang="en-CA" sz="4000" b="1" smtClean="0">
                <a:solidFill>
                  <a:srgbClr val="0000FF"/>
                </a:solidFill>
              </a:rPr>
              <a:t>NO (g) </a:t>
            </a:r>
            <a:r>
              <a:rPr lang="en-CA" sz="4000" b="1" smtClean="0">
                <a:solidFill>
                  <a:srgbClr val="660066"/>
                </a:solidFill>
              </a:rPr>
              <a:t>+ 2 H</a:t>
            </a:r>
            <a:r>
              <a:rPr lang="en-CA" sz="4000" b="1" baseline="-25000" smtClean="0">
                <a:solidFill>
                  <a:srgbClr val="660066"/>
                </a:solidFill>
              </a:rPr>
              <a:t>2</a:t>
            </a:r>
            <a:r>
              <a:rPr lang="en-CA" sz="4000" b="1" smtClean="0">
                <a:solidFill>
                  <a:srgbClr val="660066"/>
                </a:solidFill>
              </a:rPr>
              <a:t>O (l)</a:t>
            </a:r>
          </a:p>
          <a:p>
            <a:pPr marL="0" indent="0"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CA" sz="800" b="1" smtClean="0">
              <a:solidFill>
                <a:srgbClr val="660066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4400" b="1" smtClean="0">
                <a:solidFill>
                  <a:srgbClr val="0033CC"/>
                </a:solidFill>
              </a:rPr>
              <a:t>E</a:t>
            </a:r>
            <a:r>
              <a:rPr lang="en-CA" sz="4400" b="1" smtClean="0">
                <a:solidFill>
                  <a:srgbClr val="0033CC"/>
                </a:solidFill>
                <a:sym typeface="Symbol" pitchFamily="18" charset="2"/>
              </a:rPr>
              <a:t></a:t>
            </a:r>
            <a:r>
              <a:rPr lang="en-CA" sz="4400" b="1" baseline="-25000" smtClean="0">
                <a:solidFill>
                  <a:srgbClr val="0033CC"/>
                </a:solidFill>
                <a:sym typeface="Symbol" pitchFamily="18" charset="2"/>
              </a:rPr>
              <a:t>(red),cathode</a:t>
            </a:r>
            <a:r>
              <a:rPr lang="en-CA" sz="4400" b="1" smtClean="0">
                <a:solidFill>
                  <a:srgbClr val="0033CC"/>
                </a:solidFill>
              </a:rPr>
              <a:t> = E</a:t>
            </a:r>
            <a:r>
              <a:rPr lang="en-CA" sz="4400" b="1" smtClean="0">
                <a:solidFill>
                  <a:srgbClr val="0033CC"/>
                </a:solidFill>
                <a:sym typeface="Symbol" pitchFamily="18" charset="2"/>
              </a:rPr>
              <a:t></a:t>
            </a:r>
            <a:r>
              <a:rPr lang="en-CA" sz="4400" b="1" baseline="-25000" smtClean="0">
                <a:solidFill>
                  <a:srgbClr val="0033CC"/>
                </a:solidFill>
                <a:sym typeface="Symbol" pitchFamily="18" charset="2"/>
              </a:rPr>
              <a:t>NO</a:t>
            </a:r>
            <a:r>
              <a:rPr lang="en-CA" sz="4400" b="1" baseline="-43000" smtClean="0">
                <a:solidFill>
                  <a:srgbClr val="0033CC"/>
                </a:solidFill>
                <a:sym typeface="Symbol" pitchFamily="18" charset="2"/>
              </a:rPr>
              <a:t>3</a:t>
            </a:r>
            <a:r>
              <a:rPr lang="en-CA" sz="4400" b="1" baseline="-2000" smtClean="0">
                <a:solidFill>
                  <a:srgbClr val="0033CC"/>
                </a:solidFill>
                <a:sym typeface="Symbol" pitchFamily="18" charset="2"/>
              </a:rPr>
              <a:t>-</a:t>
            </a:r>
            <a:r>
              <a:rPr lang="en-CA" sz="4400" b="1" baseline="-25000" smtClean="0">
                <a:solidFill>
                  <a:srgbClr val="0033CC"/>
                </a:solidFill>
                <a:sym typeface="Symbol" pitchFamily="18" charset="2"/>
              </a:rPr>
              <a:t>/NO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4400" b="1" smtClean="0">
                <a:solidFill>
                  <a:srgbClr val="0033CC"/>
                </a:solidFill>
              </a:rPr>
              <a:t> = +0.956 V</a:t>
            </a:r>
            <a:endParaRPr lang="en-US" sz="4400" b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5AF8025-DE32-4F65-B48D-2839D82EAB94}" type="slidenum">
              <a:rPr lang="en-US" smtClean="0">
                <a:latin typeface="Arial Black" pitchFamily="34" charset="0"/>
              </a:rPr>
              <a:pPr/>
              <a:t>77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Metals and acids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b="1" u="sng" smtClean="0">
                <a:solidFill>
                  <a:srgbClr val="FF3300"/>
                </a:solidFill>
              </a:rPr>
              <a:t>IF</a:t>
            </a:r>
            <a:r>
              <a:rPr lang="en-US" sz="2800" b="1" smtClean="0">
                <a:solidFill>
                  <a:srgbClr val="FF3300"/>
                </a:solidFill>
              </a:rPr>
              <a:t> </a:t>
            </a:r>
            <a:r>
              <a:rPr lang="en-US" sz="2800" smtClean="0"/>
              <a:t>this is</a:t>
            </a:r>
            <a:r>
              <a:rPr lang="en-US" sz="2800" b="1" smtClean="0">
                <a:solidFill>
                  <a:srgbClr val="0000FF"/>
                </a:solidFill>
              </a:rPr>
              <a:t> the </a:t>
            </a:r>
            <a:r>
              <a:rPr lang="en-US" sz="2800" b="1" u="sng" smtClean="0">
                <a:solidFill>
                  <a:srgbClr val="0000FF"/>
                </a:solidFill>
              </a:rPr>
              <a:t>preferred</a:t>
            </a:r>
            <a:r>
              <a:rPr lang="en-US" sz="2800" b="1" smtClean="0">
                <a:solidFill>
                  <a:srgbClr val="0000FF"/>
                </a:solidFill>
              </a:rPr>
              <a:t> reduction (cathode) reaction</a:t>
            </a:r>
            <a:r>
              <a:rPr lang="en-US" sz="2800" smtClean="0"/>
              <a:t>, and </a:t>
            </a:r>
            <a:r>
              <a:rPr lang="en-US" sz="2800" b="1" smtClean="0">
                <a:solidFill>
                  <a:srgbClr val="33CC33"/>
                </a:solidFill>
              </a:rPr>
              <a:t>since a spontaneous process must have a positive potential</a:t>
            </a:r>
            <a:r>
              <a:rPr lang="en-US" sz="2800" smtClean="0"/>
              <a:t> then for a metal to react with the </a:t>
            </a:r>
            <a:r>
              <a:rPr lang="en-US" sz="2800" b="1" smtClean="0">
                <a:solidFill>
                  <a:srgbClr val="FF3300"/>
                </a:solidFill>
              </a:rPr>
              <a:t>NO</a:t>
            </a:r>
            <a:r>
              <a:rPr lang="en-US" sz="2800" b="1" baseline="-25000" smtClean="0">
                <a:solidFill>
                  <a:srgbClr val="FF3300"/>
                </a:solidFill>
              </a:rPr>
              <a:t>3</a:t>
            </a:r>
            <a:r>
              <a:rPr lang="en-US" sz="2800" b="1" baseline="30000" smtClean="0">
                <a:solidFill>
                  <a:srgbClr val="FF3300"/>
                </a:solidFill>
              </a:rPr>
              <a:t>-</a:t>
            </a:r>
            <a:r>
              <a:rPr lang="en-US" sz="2800" b="1" smtClean="0">
                <a:solidFill>
                  <a:srgbClr val="FF3300"/>
                </a:solidFill>
              </a:rPr>
              <a:t> of nitric acid</a:t>
            </a:r>
            <a:r>
              <a:rPr lang="en-US" sz="2800" smtClean="0"/>
              <a:t> means</a:t>
            </a:r>
            <a:endParaRPr lang="en-US" sz="2800" b="1" smtClean="0">
              <a:solidFill>
                <a:srgbClr val="33CC33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600" b="1" smtClean="0">
                <a:solidFill>
                  <a:srgbClr val="33CC33"/>
                </a:solidFill>
              </a:rPr>
              <a:t>E</a:t>
            </a:r>
            <a:r>
              <a:rPr lang="en-US" sz="3600" b="1" smtClean="0">
                <a:solidFill>
                  <a:srgbClr val="33CC33"/>
                </a:solidFill>
                <a:sym typeface="Symbol" pitchFamily="18" charset="2"/>
              </a:rPr>
              <a:t></a:t>
            </a:r>
            <a:r>
              <a:rPr lang="en-US" sz="3600" b="1" baseline="-25000" smtClean="0">
                <a:solidFill>
                  <a:srgbClr val="33CC33"/>
                </a:solidFill>
                <a:sym typeface="Symbol" pitchFamily="18" charset="2"/>
              </a:rPr>
              <a:t>cell</a:t>
            </a:r>
            <a:r>
              <a:rPr lang="en-US" sz="3600" b="1" smtClean="0">
                <a:sym typeface="Symbol" pitchFamily="18" charset="2"/>
              </a:rPr>
              <a:t> = </a:t>
            </a:r>
            <a:r>
              <a:rPr lang="en-US" sz="3600" b="1" smtClean="0">
                <a:solidFill>
                  <a:srgbClr val="0000FF"/>
                </a:solidFill>
                <a:sym typeface="Symbol" pitchFamily="18" charset="2"/>
              </a:rPr>
              <a:t>E</a:t>
            </a:r>
            <a:r>
              <a:rPr lang="en-US" sz="3600" b="1" baseline="-25000" smtClean="0">
                <a:solidFill>
                  <a:srgbClr val="0000FF"/>
                </a:solidFill>
                <a:sym typeface="Symbol" pitchFamily="18" charset="2"/>
              </a:rPr>
              <a:t>(red),cathode</a:t>
            </a:r>
            <a:r>
              <a:rPr lang="en-US" sz="3600" b="1" smtClean="0">
                <a:sym typeface="Symbol" pitchFamily="18" charset="2"/>
              </a:rPr>
              <a:t> </a:t>
            </a:r>
            <a:r>
              <a:rPr lang="en-US" sz="3600" b="1" smtClean="0">
                <a:solidFill>
                  <a:srgbClr val="FF0000"/>
                </a:solidFill>
                <a:sym typeface="Symbol" pitchFamily="18" charset="2"/>
              </a:rPr>
              <a:t>- E</a:t>
            </a:r>
            <a:r>
              <a:rPr lang="en-US" sz="3600" b="1" baseline="-25000" smtClean="0">
                <a:solidFill>
                  <a:srgbClr val="FF0000"/>
                </a:solidFill>
                <a:sym typeface="Symbol" pitchFamily="18" charset="2"/>
              </a:rPr>
              <a:t>(red),anode</a:t>
            </a:r>
            <a:r>
              <a:rPr lang="en-US" sz="3600" b="1" baseline="-25000" smtClean="0">
                <a:sym typeface="Symbol" pitchFamily="18" charset="2"/>
              </a:rPr>
              <a:t> </a:t>
            </a:r>
            <a:r>
              <a:rPr lang="en-US" sz="3600" b="1" smtClean="0">
                <a:sym typeface="Symbol" pitchFamily="18" charset="2"/>
              </a:rPr>
              <a:t>&gt; 0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000" b="1" smtClean="0">
                <a:solidFill>
                  <a:srgbClr val="0000FF"/>
                </a:solidFill>
                <a:sym typeface="Symbol" pitchFamily="18" charset="2"/>
              </a:rPr>
              <a:t>(0.956 V)</a:t>
            </a:r>
            <a:r>
              <a:rPr lang="en-US" sz="4000" b="1" smtClean="0">
                <a:sym typeface="Symbol" pitchFamily="18" charset="2"/>
              </a:rPr>
              <a:t> </a:t>
            </a:r>
            <a:r>
              <a:rPr lang="en-US" sz="4000" b="1" smtClean="0">
                <a:solidFill>
                  <a:srgbClr val="FF0000"/>
                </a:solidFill>
                <a:sym typeface="Symbol" pitchFamily="18" charset="2"/>
              </a:rPr>
              <a:t>- E</a:t>
            </a:r>
            <a:r>
              <a:rPr lang="en-US" sz="4000" b="1" baseline="-25000" smtClean="0">
                <a:solidFill>
                  <a:srgbClr val="FF0000"/>
                </a:solidFill>
                <a:sym typeface="Symbol" pitchFamily="18" charset="2"/>
              </a:rPr>
              <a:t>(red),anode</a:t>
            </a:r>
            <a:r>
              <a:rPr lang="en-US" sz="4000" b="1" baseline="-25000" smtClean="0">
                <a:sym typeface="Symbol" pitchFamily="18" charset="2"/>
              </a:rPr>
              <a:t> </a:t>
            </a:r>
            <a:r>
              <a:rPr lang="en-US" sz="4000" b="1" smtClean="0">
                <a:sym typeface="Symbol" pitchFamily="18" charset="2"/>
              </a:rPr>
              <a:t>&gt; </a:t>
            </a:r>
            <a:r>
              <a:rPr lang="en-US" sz="4000" b="1" smtClean="0">
                <a:solidFill>
                  <a:srgbClr val="33CC33"/>
                </a:solidFill>
                <a:sym typeface="Symbol" pitchFamily="18" charset="2"/>
              </a:rPr>
              <a:t>0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rgbClr val="FF0000"/>
                </a:solidFill>
                <a:sym typeface="Symbol" pitchFamily="18" charset="2"/>
              </a:rPr>
              <a:t>E</a:t>
            </a:r>
            <a:r>
              <a:rPr lang="en-US" sz="5400" b="1" baseline="-25000" smtClean="0">
                <a:solidFill>
                  <a:srgbClr val="FF0000"/>
                </a:solidFill>
                <a:sym typeface="Symbol" pitchFamily="18" charset="2"/>
              </a:rPr>
              <a:t>(red),anode</a:t>
            </a:r>
            <a:r>
              <a:rPr lang="en-US" sz="5400" b="1" baseline="-25000" smtClean="0">
                <a:solidFill>
                  <a:srgbClr val="33CC33"/>
                </a:solidFill>
                <a:sym typeface="Symbol" pitchFamily="18" charset="2"/>
              </a:rPr>
              <a:t> </a:t>
            </a:r>
            <a:r>
              <a:rPr lang="en-US" sz="5400" b="1" smtClean="0">
                <a:sym typeface="Symbol" pitchFamily="18" charset="2"/>
              </a:rPr>
              <a:t>&lt;</a:t>
            </a:r>
            <a:r>
              <a:rPr lang="en-US" sz="5400" b="1" smtClean="0">
                <a:solidFill>
                  <a:srgbClr val="33CC33"/>
                </a:solidFill>
                <a:sym typeface="Symbol" pitchFamily="18" charset="2"/>
              </a:rPr>
              <a:t> 0.956 V</a:t>
            </a:r>
            <a:endParaRPr lang="en-US" sz="4600" b="1" smtClean="0">
              <a:solidFill>
                <a:srgbClr val="33CC33"/>
              </a:solidFill>
              <a:sym typeface="Symbol" pitchFamily="18" charset="2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4600" b="1" smtClean="0">
              <a:solidFill>
                <a:srgbClr val="33CC33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D627BF-0F7F-4CBC-BA3E-C30D92A9DA40}" type="slidenum">
              <a:rPr lang="en-US" smtClean="0">
                <a:latin typeface="Arial Black" pitchFamily="34" charset="0"/>
              </a:rPr>
              <a:pPr/>
              <a:t>78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Metals and acids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572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4500" smtClean="0"/>
              <a:t>In nitric acid </a:t>
            </a:r>
            <a:r>
              <a:rPr lang="en-US" sz="4500" b="1" smtClean="0">
                <a:solidFill>
                  <a:srgbClr val="33CC33"/>
                </a:solidFill>
              </a:rPr>
              <a:t>all the metals that </a:t>
            </a:r>
            <a:r>
              <a:rPr lang="en-US" sz="4500" b="1" u="sng" smtClean="0">
                <a:solidFill>
                  <a:srgbClr val="33CC33"/>
                </a:solidFill>
              </a:rPr>
              <a:t>usually</a:t>
            </a:r>
            <a:r>
              <a:rPr lang="en-US" sz="4500" b="1" smtClean="0">
                <a:solidFill>
                  <a:srgbClr val="33CC33"/>
                </a:solidFill>
              </a:rPr>
              <a:t> react with acids</a:t>
            </a:r>
            <a:r>
              <a:rPr lang="en-US" sz="4500" smtClean="0"/>
              <a:t> will still react, but now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500" b="1" smtClean="0"/>
              <a:t>Ag </a:t>
            </a:r>
            <a:r>
              <a:rPr lang="en-US" sz="4500" b="1" smtClean="0">
                <a:solidFill>
                  <a:srgbClr val="33CC33"/>
                </a:solidFill>
              </a:rPr>
              <a:t>(</a:t>
            </a:r>
            <a:r>
              <a:rPr lang="en-US" sz="4500" b="1" smtClean="0">
                <a:solidFill>
                  <a:srgbClr val="33CC33"/>
                </a:solidFill>
                <a:sym typeface="Symbol" pitchFamily="18" charset="2"/>
              </a:rPr>
              <a:t>E</a:t>
            </a:r>
            <a:r>
              <a:rPr lang="en-US" sz="4500" b="1" baseline="-25000" smtClean="0">
                <a:solidFill>
                  <a:srgbClr val="33CC33"/>
                </a:solidFill>
                <a:sym typeface="Symbol" pitchFamily="18" charset="2"/>
              </a:rPr>
              <a:t>Ag</a:t>
            </a:r>
            <a:r>
              <a:rPr lang="en-US" sz="4500" b="1" baseline="-2000" smtClean="0">
                <a:solidFill>
                  <a:srgbClr val="33CC33"/>
                </a:solidFill>
                <a:sym typeface="Symbol" pitchFamily="18" charset="2"/>
              </a:rPr>
              <a:t>+</a:t>
            </a:r>
            <a:r>
              <a:rPr lang="en-US" sz="4500" b="1" baseline="-25000" smtClean="0">
                <a:solidFill>
                  <a:srgbClr val="33CC33"/>
                </a:solidFill>
                <a:sym typeface="Symbol" pitchFamily="18" charset="2"/>
              </a:rPr>
              <a:t>/Ag</a:t>
            </a:r>
            <a:r>
              <a:rPr lang="en-US" sz="4500" b="1" smtClean="0">
                <a:solidFill>
                  <a:srgbClr val="33CC33"/>
                </a:solidFill>
                <a:sym typeface="Symbol" pitchFamily="18" charset="2"/>
              </a:rPr>
              <a:t> = +0.800 V</a:t>
            </a:r>
            <a:r>
              <a:rPr lang="en-US" sz="4500" b="1" smtClean="0">
                <a:solidFill>
                  <a:srgbClr val="33CC33"/>
                </a:solidFill>
              </a:rPr>
              <a:t>)</a:t>
            </a:r>
            <a:r>
              <a:rPr lang="en-US" sz="4500" b="1" smtClean="0"/>
              <a:t>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500" b="1" smtClean="0">
                <a:solidFill>
                  <a:srgbClr val="FF3300"/>
                </a:solidFill>
              </a:rPr>
              <a:t>WILL ALSO REACT!</a:t>
            </a:r>
            <a:r>
              <a:rPr lang="en-US" sz="45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46F410E-F0E1-43AC-B491-6705F9DCED75}" type="slidenum">
              <a:rPr lang="en-US" smtClean="0">
                <a:latin typeface="Arial Black" pitchFamily="34" charset="0"/>
              </a:rPr>
              <a:pPr/>
              <a:t>79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</a:t>
            </a:r>
            <a:r>
              <a:rPr lang="en-US" sz="3800" baseline="-25000" smtClean="0"/>
              <a:t>cell </a:t>
            </a:r>
            <a:r>
              <a:rPr lang="en-US" sz="3800" smtClean="0"/>
              <a:t>as a function of concentration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CA" sz="2900" b="1" smtClean="0">
                <a:solidFill>
                  <a:srgbClr val="FF3300"/>
                </a:solidFill>
              </a:rPr>
              <a:t>Zn (s)</a:t>
            </a:r>
            <a:r>
              <a:rPr lang="en-CA" sz="2900" b="1" smtClean="0"/>
              <a:t> | </a:t>
            </a:r>
            <a:r>
              <a:rPr lang="en-CA" sz="2900" b="1" smtClean="0">
                <a:solidFill>
                  <a:srgbClr val="FF33CC"/>
                </a:solidFill>
              </a:rPr>
              <a:t>Zn</a:t>
            </a:r>
            <a:r>
              <a:rPr lang="en-CA" sz="2900" b="1" baseline="30000" smtClean="0">
                <a:solidFill>
                  <a:srgbClr val="FF33CC"/>
                </a:solidFill>
              </a:rPr>
              <a:t>2+</a:t>
            </a:r>
            <a:r>
              <a:rPr lang="en-CA" sz="2900" b="1" smtClean="0">
                <a:solidFill>
                  <a:srgbClr val="FF33CC"/>
                </a:solidFill>
              </a:rPr>
              <a:t> (aq, 1M)</a:t>
            </a:r>
            <a:r>
              <a:rPr lang="en-CA" sz="2900" b="1" smtClean="0"/>
              <a:t> || </a:t>
            </a:r>
            <a:r>
              <a:rPr lang="en-CA" sz="2900" b="1" smtClean="0">
                <a:solidFill>
                  <a:srgbClr val="6699FF"/>
                </a:solidFill>
              </a:rPr>
              <a:t>Cu</a:t>
            </a:r>
            <a:r>
              <a:rPr lang="en-CA" sz="2900" b="1" baseline="30000" smtClean="0">
                <a:solidFill>
                  <a:srgbClr val="6699FF"/>
                </a:solidFill>
              </a:rPr>
              <a:t>2+</a:t>
            </a:r>
            <a:r>
              <a:rPr lang="en-CA" sz="2900" b="1" smtClean="0">
                <a:solidFill>
                  <a:srgbClr val="6699FF"/>
                </a:solidFill>
              </a:rPr>
              <a:t> (aq, 1M)</a:t>
            </a:r>
            <a:r>
              <a:rPr lang="en-CA" sz="2900" b="1" smtClean="0"/>
              <a:t> | </a:t>
            </a:r>
            <a:r>
              <a:rPr lang="en-CA" sz="2900" b="1" smtClean="0">
                <a:solidFill>
                  <a:srgbClr val="0000FF"/>
                </a:solidFill>
              </a:rPr>
              <a:t>Cu (s)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We’ve seen that </a:t>
            </a:r>
            <a:r>
              <a:rPr lang="en-US" b="1" smtClean="0">
                <a:solidFill>
                  <a:srgbClr val="33CC33"/>
                </a:solidFill>
              </a:rPr>
              <a:t>E</a:t>
            </a:r>
            <a:r>
              <a:rPr lang="en-US" b="1" smtClean="0">
                <a:solidFill>
                  <a:srgbClr val="33CC33"/>
                </a:solidFill>
                <a:sym typeface="Symbol" pitchFamily="18" charset="2"/>
              </a:rPr>
              <a:t></a:t>
            </a:r>
            <a:r>
              <a:rPr lang="en-US" b="1" baseline="-25000" smtClean="0">
                <a:solidFill>
                  <a:srgbClr val="33CC33"/>
                </a:solidFill>
                <a:sym typeface="Symbol" pitchFamily="18" charset="2"/>
              </a:rPr>
              <a:t>cell </a:t>
            </a:r>
            <a:r>
              <a:rPr lang="en-US" b="1" smtClean="0">
                <a:solidFill>
                  <a:srgbClr val="33CC33"/>
                </a:solidFill>
                <a:sym typeface="Symbol" pitchFamily="18" charset="2"/>
              </a:rPr>
              <a:t>is </a:t>
            </a:r>
            <a:r>
              <a:rPr lang="en-US" b="1" u="sng" smtClean="0">
                <a:solidFill>
                  <a:srgbClr val="33CC33"/>
                </a:solidFill>
                <a:sym typeface="Symbol" pitchFamily="18" charset="2"/>
              </a:rPr>
              <a:t>1.103 V</a:t>
            </a:r>
            <a:r>
              <a:rPr lang="en-US" smtClean="0">
                <a:sym typeface="Symbol" pitchFamily="18" charset="2"/>
              </a:rPr>
              <a:t> for this reaction at </a:t>
            </a:r>
            <a:r>
              <a:rPr lang="en-US" b="1" u="sng" smtClean="0">
                <a:solidFill>
                  <a:srgbClr val="33CC33"/>
                </a:solidFill>
                <a:sym typeface="Symbol" pitchFamily="18" charset="2"/>
              </a:rPr>
              <a:t>standard conditions</a:t>
            </a:r>
            <a:r>
              <a:rPr lang="en-US" u="sng" smtClean="0">
                <a:solidFill>
                  <a:srgbClr val="33CC33"/>
                </a:solidFill>
                <a:sym typeface="Symbol" pitchFamily="18" charset="2"/>
              </a:rPr>
              <a:t>.</a:t>
            </a:r>
            <a:r>
              <a:rPr lang="en-US" smtClean="0">
                <a:sym typeface="Symbol" pitchFamily="18" charset="2"/>
              </a:rPr>
              <a:t> 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b="1" smtClean="0">
                <a:sym typeface="Symbol" pitchFamily="18" charset="2"/>
              </a:rPr>
              <a:t>However, what happens to the cell at </a:t>
            </a:r>
            <a:r>
              <a:rPr lang="en-US" b="1" u="sng" smtClean="0">
                <a:solidFill>
                  <a:srgbClr val="33CC33"/>
                </a:solidFill>
                <a:sym typeface="Symbol" pitchFamily="18" charset="2"/>
              </a:rPr>
              <a:t>non-standard</a:t>
            </a:r>
            <a:r>
              <a:rPr lang="en-US" b="1" smtClean="0">
                <a:sym typeface="Symbol" pitchFamily="18" charset="2"/>
              </a:rPr>
              <a:t> conditions?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2600" b="1" smtClean="0">
                <a:solidFill>
                  <a:srgbClr val="FF3300"/>
                </a:solidFill>
              </a:rPr>
              <a:t>Zn (s)</a:t>
            </a:r>
            <a:r>
              <a:rPr lang="en-CA" sz="2600" b="1" smtClean="0"/>
              <a:t> | </a:t>
            </a:r>
            <a:r>
              <a:rPr lang="en-CA" sz="2600" b="1" smtClean="0">
                <a:solidFill>
                  <a:srgbClr val="FF33CC"/>
                </a:solidFill>
              </a:rPr>
              <a:t>Zn</a:t>
            </a:r>
            <a:r>
              <a:rPr lang="en-CA" sz="2600" b="1" baseline="30000" smtClean="0">
                <a:solidFill>
                  <a:srgbClr val="FF33CC"/>
                </a:solidFill>
              </a:rPr>
              <a:t>2+</a:t>
            </a:r>
            <a:r>
              <a:rPr lang="en-CA" sz="2600" b="1" smtClean="0">
                <a:solidFill>
                  <a:srgbClr val="FF33CC"/>
                </a:solidFill>
              </a:rPr>
              <a:t> (aq, 0.10 M)</a:t>
            </a:r>
            <a:r>
              <a:rPr lang="en-CA" sz="2600" b="1" smtClean="0"/>
              <a:t> || </a:t>
            </a:r>
            <a:r>
              <a:rPr lang="en-CA" sz="2600" b="1" smtClean="0">
                <a:solidFill>
                  <a:srgbClr val="6699FF"/>
                </a:solidFill>
              </a:rPr>
              <a:t>Cu</a:t>
            </a:r>
            <a:r>
              <a:rPr lang="en-CA" sz="2600" b="1" baseline="30000" smtClean="0">
                <a:solidFill>
                  <a:srgbClr val="6699FF"/>
                </a:solidFill>
              </a:rPr>
              <a:t>2+</a:t>
            </a:r>
            <a:r>
              <a:rPr lang="en-CA" sz="2600" b="1" smtClean="0">
                <a:solidFill>
                  <a:srgbClr val="6699FF"/>
                </a:solidFill>
              </a:rPr>
              <a:t> (aq, 2.0 M)</a:t>
            </a:r>
            <a:r>
              <a:rPr lang="en-CA" sz="2600" b="1" smtClean="0"/>
              <a:t> | </a:t>
            </a:r>
            <a:r>
              <a:rPr lang="en-CA" sz="2600" b="1" smtClean="0">
                <a:solidFill>
                  <a:srgbClr val="0000FF"/>
                </a:solidFill>
              </a:rPr>
              <a:t>Cu (s)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If we set up this cell and measure the potential, then </a:t>
            </a:r>
            <a:r>
              <a:rPr lang="en-US" b="1" smtClean="0">
                <a:solidFill>
                  <a:srgbClr val="33CC33"/>
                </a:solidFill>
              </a:rPr>
              <a:t>E</a:t>
            </a:r>
            <a:r>
              <a:rPr lang="en-US" b="1" baseline="-25000" smtClean="0">
                <a:solidFill>
                  <a:srgbClr val="33CC33"/>
                </a:solidFill>
              </a:rPr>
              <a:t>cell</a:t>
            </a:r>
            <a:r>
              <a:rPr lang="en-US" b="1" smtClean="0">
                <a:solidFill>
                  <a:srgbClr val="33CC33"/>
                </a:solidFill>
              </a:rPr>
              <a:t> is </a:t>
            </a:r>
            <a:r>
              <a:rPr lang="en-US" b="1" u="sng" smtClean="0">
                <a:solidFill>
                  <a:srgbClr val="33CC33"/>
                </a:solidFill>
              </a:rPr>
              <a:t>1.142 V</a:t>
            </a:r>
            <a:r>
              <a:rPr lang="en-US" smtClean="0">
                <a:solidFill>
                  <a:srgbClr val="33CC33"/>
                </a:solidFill>
              </a:rPr>
              <a:t>.</a:t>
            </a:r>
            <a:endParaRPr lang="en-US" b="1" u="sng" smtClean="0">
              <a:solidFill>
                <a:srgbClr val="33CC3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9D07B32-DE68-4544-8C5F-E349E37C96CE}" type="slidenum">
              <a:rPr lang="en-US" smtClean="0">
                <a:latin typeface="Arial Black" pitchFamily="34" charset="0"/>
              </a:rPr>
              <a:pPr/>
              <a:t>8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4000" b="1" smtClean="0">
                <a:solidFill>
                  <a:srgbClr val="33CC33"/>
                </a:solidFill>
              </a:rPr>
              <a:t>The sum of these half-reactions must give us the overall reaction of interest.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500" b="1" smtClean="0">
                <a:solidFill>
                  <a:srgbClr val="FF3300"/>
                </a:solidFill>
              </a:rPr>
              <a:t>Zn (s)</a:t>
            </a:r>
            <a:r>
              <a:rPr lang="en-CA" sz="3500" b="1" smtClean="0"/>
              <a:t> </a:t>
            </a:r>
            <a:r>
              <a:rPr lang="en-CA" sz="3500" b="1" smtClean="0">
                <a:sym typeface="Wingdings" pitchFamily="2" charset="2"/>
              </a:rPr>
              <a:t></a:t>
            </a:r>
            <a:r>
              <a:rPr lang="en-CA" sz="3500" b="1" smtClean="0"/>
              <a:t> </a:t>
            </a:r>
            <a:r>
              <a:rPr lang="en-CA" sz="3500" b="1" smtClean="0">
                <a:solidFill>
                  <a:srgbClr val="FF99CC"/>
                </a:solidFill>
              </a:rPr>
              <a:t>Zn</a:t>
            </a:r>
            <a:r>
              <a:rPr lang="en-CA" sz="3500" b="1" baseline="30000" smtClean="0">
                <a:solidFill>
                  <a:srgbClr val="FF99CC"/>
                </a:solidFill>
              </a:rPr>
              <a:t>2+</a:t>
            </a:r>
            <a:r>
              <a:rPr lang="en-CA" sz="3500" b="1" smtClean="0">
                <a:solidFill>
                  <a:srgbClr val="FF99CC"/>
                </a:solidFill>
              </a:rPr>
              <a:t> (aq)</a:t>
            </a:r>
            <a:r>
              <a:rPr lang="en-CA" sz="3500" b="1" smtClean="0"/>
              <a:t> + </a:t>
            </a:r>
            <a:r>
              <a:rPr lang="en-CA" sz="3500" b="1" smtClean="0">
                <a:solidFill>
                  <a:srgbClr val="33CC33"/>
                </a:solidFill>
              </a:rPr>
              <a:t>2 e</a:t>
            </a:r>
            <a:r>
              <a:rPr lang="en-CA" sz="3500" b="1" baseline="30000" smtClean="0">
                <a:solidFill>
                  <a:srgbClr val="33CC33"/>
                </a:solidFill>
              </a:rPr>
              <a:t>-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500" b="1" u="sng" smtClean="0">
                <a:solidFill>
                  <a:srgbClr val="6699FF"/>
                </a:solidFill>
              </a:rPr>
              <a:t>Cu</a:t>
            </a:r>
            <a:r>
              <a:rPr lang="en-CA" sz="3500" b="1" u="sng" baseline="30000" smtClean="0">
                <a:solidFill>
                  <a:srgbClr val="6699FF"/>
                </a:solidFill>
              </a:rPr>
              <a:t>2+</a:t>
            </a:r>
            <a:r>
              <a:rPr lang="en-CA" sz="3500" b="1" u="sng" smtClean="0">
                <a:solidFill>
                  <a:srgbClr val="6699FF"/>
                </a:solidFill>
              </a:rPr>
              <a:t> (aq)</a:t>
            </a:r>
            <a:r>
              <a:rPr lang="en-CA" sz="3500" b="1" u="sng" smtClean="0"/>
              <a:t> + </a:t>
            </a:r>
            <a:r>
              <a:rPr lang="en-CA" sz="3500" b="1" u="sng" smtClean="0">
                <a:solidFill>
                  <a:srgbClr val="33CC33"/>
                </a:solidFill>
              </a:rPr>
              <a:t>2 e</a:t>
            </a:r>
            <a:r>
              <a:rPr lang="en-CA" sz="3500" b="1" u="sng" baseline="30000" smtClean="0">
                <a:solidFill>
                  <a:srgbClr val="33CC33"/>
                </a:solidFill>
              </a:rPr>
              <a:t>-</a:t>
            </a:r>
            <a:r>
              <a:rPr lang="en-CA" sz="3500" b="1" u="sng" smtClean="0"/>
              <a:t> </a:t>
            </a:r>
            <a:r>
              <a:rPr lang="en-CA" sz="3500" b="1" u="sng" smtClean="0">
                <a:sym typeface="Wingdings" pitchFamily="2" charset="2"/>
              </a:rPr>
              <a:t></a:t>
            </a:r>
            <a:r>
              <a:rPr lang="en-CA" sz="3500" b="1" u="sng" smtClean="0"/>
              <a:t> </a:t>
            </a:r>
            <a:r>
              <a:rPr lang="en-CA" sz="3500" b="1" u="sng" smtClean="0">
                <a:solidFill>
                  <a:srgbClr val="0033CC"/>
                </a:solidFill>
              </a:rPr>
              <a:t>Cu (s)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3500" smtClean="0">
              <a:solidFill>
                <a:srgbClr val="0033CC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600" b="1" smtClean="0">
                <a:solidFill>
                  <a:srgbClr val="FF3300"/>
                </a:solidFill>
              </a:rPr>
              <a:t>Zn (s)</a:t>
            </a:r>
            <a:r>
              <a:rPr lang="en-CA" sz="2600" b="1" smtClean="0"/>
              <a:t> + </a:t>
            </a:r>
            <a:r>
              <a:rPr lang="en-CA" sz="2600" b="1" smtClean="0">
                <a:solidFill>
                  <a:srgbClr val="6699FF"/>
                </a:solidFill>
              </a:rPr>
              <a:t>Cu</a:t>
            </a:r>
            <a:r>
              <a:rPr lang="en-CA" sz="2600" b="1" baseline="30000" smtClean="0">
                <a:solidFill>
                  <a:srgbClr val="6699FF"/>
                </a:solidFill>
              </a:rPr>
              <a:t>2+</a:t>
            </a:r>
            <a:r>
              <a:rPr lang="en-CA" sz="2600" b="1" smtClean="0">
                <a:solidFill>
                  <a:srgbClr val="6699FF"/>
                </a:solidFill>
              </a:rPr>
              <a:t> (aq)</a:t>
            </a:r>
            <a:r>
              <a:rPr lang="en-CA" sz="2600" b="1" smtClean="0"/>
              <a:t> + </a:t>
            </a:r>
            <a:r>
              <a:rPr lang="en-CA" sz="2600" b="1" smtClean="0">
                <a:solidFill>
                  <a:srgbClr val="33CC33"/>
                </a:solidFill>
              </a:rPr>
              <a:t>2 e</a:t>
            </a:r>
            <a:r>
              <a:rPr lang="en-CA" sz="2600" b="1" baseline="30000" smtClean="0">
                <a:solidFill>
                  <a:srgbClr val="33CC33"/>
                </a:solidFill>
              </a:rPr>
              <a:t>-</a:t>
            </a:r>
            <a:r>
              <a:rPr lang="en-CA" sz="2600" b="1" smtClean="0"/>
              <a:t> </a:t>
            </a:r>
            <a:r>
              <a:rPr lang="en-CA" sz="2600" b="1" smtClean="0">
                <a:sym typeface="Wingdings" pitchFamily="2" charset="2"/>
              </a:rPr>
              <a:t></a:t>
            </a:r>
            <a:r>
              <a:rPr lang="en-CA" sz="2600" b="1" smtClean="0"/>
              <a:t> </a:t>
            </a:r>
            <a:r>
              <a:rPr lang="en-CA" sz="2600" b="1" smtClean="0">
                <a:solidFill>
                  <a:srgbClr val="FF99CC"/>
                </a:solidFill>
              </a:rPr>
              <a:t>Zn</a:t>
            </a:r>
            <a:r>
              <a:rPr lang="en-CA" sz="2600" b="1" baseline="30000" smtClean="0">
                <a:solidFill>
                  <a:srgbClr val="FF99CC"/>
                </a:solidFill>
              </a:rPr>
              <a:t>2+</a:t>
            </a:r>
            <a:r>
              <a:rPr lang="en-CA" sz="2600" b="1" smtClean="0">
                <a:solidFill>
                  <a:srgbClr val="FF99CC"/>
                </a:solidFill>
              </a:rPr>
              <a:t> (aq)</a:t>
            </a:r>
            <a:r>
              <a:rPr lang="en-CA" sz="2600" b="1" smtClean="0"/>
              <a:t> + </a:t>
            </a:r>
            <a:r>
              <a:rPr lang="en-CA" sz="2600" b="1" smtClean="0">
                <a:solidFill>
                  <a:srgbClr val="33CC33"/>
                </a:solidFill>
              </a:rPr>
              <a:t>2 e</a:t>
            </a:r>
            <a:r>
              <a:rPr lang="en-CA" sz="2600" b="1" baseline="30000" smtClean="0">
                <a:solidFill>
                  <a:srgbClr val="33CC33"/>
                </a:solidFill>
              </a:rPr>
              <a:t>-</a:t>
            </a:r>
            <a:r>
              <a:rPr lang="en-CA" sz="2600" b="1" smtClean="0"/>
              <a:t> + </a:t>
            </a:r>
            <a:r>
              <a:rPr lang="en-CA" sz="2600" b="1" smtClean="0">
                <a:solidFill>
                  <a:srgbClr val="0033CC"/>
                </a:solidFill>
              </a:rPr>
              <a:t>Cu (s)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500" b="1" smtClean="0">
                <a:solidFill>
                  <a:srgbClr val="FF3300"/>
                </a:solidFill>
              </a:rPr>
              <a:t>Zn (s)</a:t>
            </a:r>
            <a:r>
              <a:rPr lang="en-CA" sz="3500" b="1" smtClean="0"/>
              <a:t> + </a:t>
            </a:r>
            <a:r>
              <a:rPr lang="en-CA" sz="3500" b="1" smtClean="0">
                <a:solidFill>
                  <a:srgbClr val="6699FF"/>
                </a:solidFill>
              </a:rPr>
              <a:t>Cu</a:t>
            </a:r>
            <a:r>
              <a:rPr lang="en-CA" sz="3500" b="1" baseline="30000" smtClean="0">
                <a:solidFill>
                  <a:srgbClr val="6699FF"/>
                </a:solidFill>
              </a:rPr>
              <a:t>2+</a:t>
            </a:r>
            <a:r>
              <a:rPr lang="en-CA" sz="3500" b="1" smtClean="0">
                <a:solidFill>
                  <a:srgbClr val="6699FF"/>
                </a:solidFill>
              </a:rPr>
              <a:t> (aq)</a:t>
            </a:r>
            <a:r>
              <a:rPr lang="en-CA" sz="3500" b="1" smtClean="0"/>
              <a:t> </a:t>
            </a:r>
            <a:r>
              <a:rPr lang="en-CA" sz="3500" b="1" smtClean="0">
                <a:sym typeface="Wingdings" pitchFamily="2" charset="2"/>
              </a:rPr>
              <a:t></a:t>
            </a:r>
            <a:r>
              <a:rPr lang="en-CA" sz="3500" b="1" smtClean="0"/>
              <a:t> </a:t>
            </a:r>
            <a:r>
              <a:rPr lang="en-CA" sz="3500" b="1" smtClean="0">
                <a:solidFill>
                  <a:srgbClr val="FF99CC"/>
                </a:solidFill>
              </a:rPr>
              <a:t>Zn</a:t>
            </a:r>
            <a:r>
              <a:rPr lang="en-CA" sz="3500" b="1" baseline="30000" smtClean="0">
                <a:solidFill>
                  <a:srgbClr val="FF99CC"/>
                </a:solidFill>
              </a:rPr>
              <a:t>2+</a:t>
            </a:r>
            <a:r>
              <a:rPr lang="en-CA" sz="3500" b="1" smtClean="0">
                <a:solidFill>
                  <a:srgbClr val="FF99CC"/>
                </a:solidFill>
              </a:rPr>
              <a:t> (aq)</a:t>
            </a:r>
            <a:r>
              <a:rPr lang="en-CA" sz="3500" b="1" smtClean="0"/>
              <a:t> + </a:t>
            </a:r>
            <a:r>
              <a:rPr lang="en-CA" sz="3500" b="1" smtClean="0">
                <a:solidFill>
                  <a:srgbClr val="0033CC"/>
                </a:solidFill>
              </a:rPr>
              <a:t>Cu (s)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350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mtClean="0"/>
              <a:t>Half-reactions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A18117D-93B9-4B1D-B59E-BF30AD03E1D5}" type="slidenum">
              <a:rPr lang="en-US" smtClean="0">
                <a:latin typeface="Arial Black" pitchFamily="34" charset="0"/>
              </a:rPr>
              <a:pPr/>
              <a:t>80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</a:t>
            </a:r>
            <a:r>
              <a:rPr lang="en-US" sz="3800" baseline="-25000" smtClean="0"/>
              <a:t>cell </a:t>
            </a:r>
            <a:r>
              <a:rPr lang="en-US" sz="3800" smtClean="0"/>
              <a:t>as a function of concentration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CA" b="1" smtClean="0"/>
              <a:t>Since the actual reaction is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3400" b="1" smtClean="0">
                <a:solidFill>
                  <a:srgbClr val="F20000"/>
                </a:solidFill>
              </a:rPr>
              <a:t>Zn (s)</a:t>
            </a:r>
            <a:r>
              <a:rPr lang="en-CA" sz="3400" b="1" smtClean="0"/>
              <a:t> + </a:t>
            </a:r>
            <a:r>
              <a:rPr lang="en-CA" sz="3400" b="1" smtClean="0">
                <a:solidFill>
                  <a:srgbClr val="6699FF"/>
                </a:solidFill>
              </a:rPr>
              <a:t>Cu</a:t>
            </a:r>
            <a:r>
              <a:rPr lang="en-CA" sz="3400" b="1" baseline="30000" smtClean="0">
                <a:solidFill>
                  <a:srgbClr val="6699FF"/>
                </a:solidFill>
              </a:rPr>
              <a:t>2+</a:t>
            </a:r>
            <a:r>
              <a:rPr lang="en-CA" sz="3400" b="1" smtClean="0">
                <a:solidFill>
                  <a:srgbClr val="6699FF"/>
                </a:solidFill>
              </a:rPr>
              <a:t> (aq)</a:t>
            </a:r>
            <a:r>
              <a:rPr lang="en-CA" sz="3400" b="1" smtClean="0"/>
              <a:t> </a:t>
            </a:r>
            <a:r>
              <a:rPr lang="en-CA" sz="3400" b="1" smtClean="0">
                <a:sym typeface="Wingdings" pitchFamily="2" charset="2"/>
              </a:rPr>
              <a:t></a:t>
            </a:r>
            <a:r>
              <a:rPr lang="en-CA" sz="3400" b="1" smtClean="0"/>
              <a:t> </a:t>
            </a:r>
            <a:r>
              <a:rPr lang="en-CA" sz="3400" b="1" smtClean="0">
                <a:solidFill>
                  <a:srgbClr val="FF99CC"/>
                </a:solidFill>
              </a:rPr>
              <a:t>Zn</a:t>
            </a:r>
            <a:r>
              <a:rPr lang="en-CA" sz="3400" b="1" baseline="30000" smtClean="0">
                <a:solidFill>
                  <a:srgbClr val="FF99CC"/>
                </a:solidFill>
              </a:rPr>
              <a:t>2+</a:t>
            </a:r>
            <a:r>
              <a:rPr lang="en-CA" sz="3400" b="1" smtClean="0">
                <a:solidFill>
                  <a:srgbClr val="FF99CC"/>
                </a:solidFill>
              </a:rPr>
              <a:t> (aq)</a:t>
            </a:r>
            <a:r>
              <a:rPr lang="en-CA" sz="3400" b="1" smtClean="0"/>
              <a:t> + </a:t>
            </a:r>
            <a:r>
              <a:rPr lang="en-CA" sz="3400" b="1" smtClean="0">
                <a:solidFill>
                  <a:srgbClr val="0033CC"/>
                </a:solidFill>
              </a:rPr>
              <a:t>Cu (s)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400" smtClean="0"/>
              <a:t>then </a:t>
            </a:r>
            <a:r>
              <a:rPr lang="en-US" sz="3400" b="1" smtClean="0">
                <a:solidFill>
                  <a:srgbClr val="660066"/>
                </a:solidFill>
              </a:rPr>
              <a:t>Le Chatalier’s Principle</a:t>
            </a:r>
            <a:r>
              <a:rPr lang="en-US" sz="3400" smtClean="0"/>
              <a:t> tells us that</a:t>
            </a:r>
            <a:r>
              <a:rPr lang="en-US" sz="3400" smtClean="0">
                <a:solidFill>
                  <a:srgbClr val="0033CC"/>
                </a:solidFill>
              </a:rPr>
              <a:t> </a:t>
            </a:r>
            <a:r>
              <a:rPr lang="en-US" sz="3400" b="1" u="sng" smtClean="0"/>
              <a:t>decreasing</a:t>
            </a:r>
            <a:r>
              <a:rPr lang="en-US" sz="3400" b="1" smtClean="0">
                <a:solidFill>
                  <a:srgbClr val="660066"/>
                </a:solidFill>
              </a:rPr>
              <a:t> </a:t>
            </a:r>
            <a:r>
              <a:rPr lang="en-CA" sz="3400" b="1" smtClean="0">
                <a:solidFill>
                  <a:srgbClr val="FF99CC"/>
                </a:solidFill>
              </a:rPr>
              <a:t>[Zn</a:t>
            </a:r>
            <a:r>
              <a:rPr lang="en-CA" sz="3400" b="1" baseline="30000" smtClean="0">
                <a:solidFill>
                  <a:srgbClr val="FF99CC"/>
                </a:solidFill>
              </a:rPr>
              <a:t>2+</a:t>
            </a:r>
            <a:r>
              <a:rPr lang="en-CA" sz="3400" b="1" smtClean="0">
                <a:solidFill>
                  <a:srgbClr val="FF99CC"/>
                </a:solidFill>
              </a:rPr>
              <a:t>] </a:t>
            </a:r>
            <a:r>
              <a:rPr lang="en-CA" sz="3400" smtClean="0"/>
              <a:t>from 1 M to 0.10 M should shift the reaction </a:t>
            </a:r>
            <a:r>
              <a:rPr lang="en-CA" sz="3400" b="1" u="sng" smtClean="0">
                <a:solidFill>
                  <a:srgbClr val="FF0000"/>
                </a:solidFill>
              </a:rPr>
              <a:t>towards products</a:t>
            </a:r>
            <a:r>
              <a:rPr lang="en-CA" sz="3400" smtClean="0"/>
              <a:t> and </a:t>
            </a:r>
            <a:r>
              <a:rPr lang="en-CA" sz="3400" b="1" u="sng" smtClean="0"/>
              <a:t>increasing</a:t>
            </a:r>
            <a:r>
              <a:rPr lang="en-CA" sz="3400" smtClean="0"/>
              <a:t> </a:t>
            </a:r>
            <a:r>
              <a:rPr lang="en-CA" sz="3400" b="1" smtClean="0">
                <a:solidFill>
                  <a:srgbClr val="6699FF"/>
                </a:solidFill>
              </a:rPr>
              <a:t>[Cu</a:t>
            </a:r>
            <a:r>
              <a:rPr lang="en-CA" sz="3400" b="1" baseline="30000" smtClean="0">
                <a:solidFill>
                  <a:srgbClr val="6699FF"/>
                </a:solidFill>
              </a:rPr>
              <a:t>2+</a:t>
            </a:r>
            <a:r>
              <a:rPr lang="en-CA" sz="3400" b="1" smtClean="0">
                <a:solidFill>
                  <a:srgbClr val="6699FF"/>
                </a:solidFill>
              </a:rPr>
              <a:t>]</a:t>
            </a:r>
            <a:r>
              <a:rPr lang="en-CA" sz="3400" b="1" smtClean="0">
                <a:solidFill>
                  <a:srgbClr val="FF99CC"/>
                </a:solidFill>
              </a:rPr>
              <a:t> </a:t>
            </a:r>
            <a:r>
              <a:rPr lang="en-CA" sz="3400" smtClean="0"/>
              <a:t>from 1 M to 2.0 M should shift the reaction </a:t>
            </a:r>
            <a:r>
              <a:rPr lang="en-CA" sz="3400" b="1" u="sng" smtClean="0">
                <a:solidFill>
                  <a:srgbClr val="FF0000"/>
                </a:solidFill>
              </a:rPr>
              <a:t>towards products</a:t>
            </a:r>
            <a:r>
              <a:rPr lang="en-CA" sz="3400" smtClean="0"/>
              <a:t> as well.</a:t>
            </a:r>
            <a:endParaRPr lang="en-US" sz="3400" smtClean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96AB09E-B7B0-4ADE-9FA6-12FFC4F7CCCD}" type="slidenum">
              <a:rPr lang="en-US" smtClean="0">
                <a:latin typeface="Arial Black" pitchFamily="34" charset="0"/>
              </a:rPr>
              <a:pPr/>
              <a:t>81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smtClean="0"/>
              <a:t>Electrolysis and electrolytic cells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CA" sz="3500" smtClean="0"/>
              <a:t>The reverse of every </a:t>
            </a:r>
            <a:r>
              <a:rPr lang="en-CA" sz="3500" b="1" smtClean="0">
                <a:solidFill>
                  <a:srgbClr val="FF3300"/>
                </a:solidFill>
              </a:rPr>
              <a:t>spontaneous</a:t>
            </a:r>
            <a:r>
              <a:rPr lang="en-CA" sz="3500" smtClean="0"/>
              <a:t> chemical reaction is </a:t>
            </a:r>
            <a:r>
              <a:rPr lang="en-CA" sz="3500" b="1" smtClean="0">
                <a:solidFill>
                  <a:srgbClr val="FF3300"/>
                </a:solidFill>
              </a:rPr>
              <a:t>non-spontaneous</a:t>
            </a:r>
            <a:r>
              <a:rPr lang="en-CA" sz="3500" smtClean="0"/>
              <a:t>.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3500" smtClean="0"/>
              <a:t>If we apply </a:t>
            </a:r>
            <a:r>
              <a:rPr lang="en-CA" sz="3500" b="1" smtClean="0"/>
              <a:t>electric current</a:t>
            </a:r>
            <a:r>
              <a:rPr lang="en-CA" sz="3500" smtClean="0"/>
              <a:t> to a chemical system, it is possible to </a:t>
            </a:r>
            <a:r>
              <a:rPr lang="en-CA" sz="3500" b="1" smtClean="0">
                <a:solidFill>
                  <a:srgbClr val="0000FF"/>
                </a:solidFill>
              </a:rPr>
              <a:t>force</a:t>
            </a:r>
            <a:r>
              <a:rPr lang="en-CA" sz="3500" smtClean="0">
                <a:solidFill>
                  <a:srgbClr val="0000FF"/>
                </a:solidFill>
              </a:rPr>
              <a:t> </a:t>
            </a:r>
            <a:r>
              <a:rPr lang="en-CA" sz="3500" smtClean="0"/>
              <a:t>non-spontaneous chemical reactions occur in a process called </a:t>
            </a:r>
            <a:r>
              <a:rPr lang="en-CA" sz="3500" b="1" smtClean="0">
                <a:solidFill>
                  <a:schemeClr val="hlink"/>
                </a:solidFill>
              </a:rPr>
              <a:t>electrolysis</a:t>
            </a:r>
            <a:r>
              <a:rPr lang="en-CA" sz="3500" smtClean="0"/>
              <a:t>, in what we call </a:t>
            </a:r>
            <a:r>
              <a:rPr lang="en-CA" sz="3500" b="1" smtClean="0">
                <a:solidFill>
                  <a:schemeClr val="hlink"/>
                </a:solidFill>
              </a:rPr>
              <a:t>electrolytic cells</a:t>
            </a:r>
            <a:r>
              <a:rPr lang="en-CA" sz="3500" smtClean="0"/>
              <a:t>.</a:t>
            </a:r>
            <a:endParaRPr lang="en-CA" sz="35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895AB37-D1F8-4D42-BB85-4BF18B37638F}" type="slidenum">
              <a:rPr lang="en-US" smtClean="0">
                <a:latin typeface="Arial Black" pitchFamily="34" charset="0"/>
              </a:rPr>
              <a:pPr/>
              <a:t>82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smtClean="0"/>
              <a:t>Electrolysis and electrolytic cells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CA" sz="4000" b="1" smtClean="0"/>
              <a:t>The </a:t>
            </a:r>
            <a:r>
              <a:rPr lang="en-CA" sz="4000" b="1" smtClean="0">
                <a:solidFill>
                  <a:srgbClr val="33CC33"/>
                </a:solidFill>
              </a:rPr>
              <a:t>potential</a:t>
            </a:r>
            <a:r>
              <a:rPr lang="en-CA" sz="4000" b="1" smtClean="0"/>
              <a:t> we apply to the </a:t>
            </a:r>
            <a:r>
              <a:rPr lang="en-CA" sz="4000" b="1" smtClean="0">
                <a:solidFill>
                  <a:schemeClr val="hlink"/>
                </a:solidFill>
              </a:rPr>
              <a:t>electrolytic cell</a:t>
            </a:r>
            <a:r>
              <a:rPr lang="en-CA" sz="4000" b="1" smtClean="0"/>
              <a:t> </a:t>
            </a:r>
            <a:r>
              <a:rPr lang="en-CA" sz="4000" b="1" u="sng" smtClean="0">
                <a:solidFill>
                  <a:srgbClr val="0000FF"/>
                </a:solidFill>
              </a:rPr>
              <a:t>must be greater</a:t>
            </a:r>
            <a:r>
              <a:rPr lang="en-CA" sz="4000" b="1" smtClean="0"/>
              <a:t> than that for the </a:t>
            </a:r>
            <a:r>
              <a:rPr lang="en-CA" sz="4000" b="1" smtClean="0">
                <a:solidFill>
                  <a:srgbClr val="FF6600"/>
                </a:solidFill>
              </a:rPr>
              <a:t>spontaneous reaction</a:t>
            </a:r>
            <a:r>
              <a:rPr lang="en-CA" sz="4000" b="1" smtClean="0"/>
              <a:t>, and </a:t>
            </a:r>
            <a:r>
              <a:rPr lang="en-CA" sz="4000" b="1" u="sng" smtClean="0">
                <a:solidFill>
                  <a:srgbClr val="0000FF"/>
                </a:solidFill>
              </a:rPr>
              <a:t>must be applied in the opposite direction.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6000" b="1" smtClean="0">
                <a:solidFill>
                  <a:srgbClr val="33CC33"/>
                </a:solidFill>
                <a:sym typeface="Wingdings 3" pitchFamily="18" charset="2"/>
              </a:rPr>
              <a:t>E</a:t>
            </a:r>
            <a:r>
              <a:rPr lang="en-CA" sz="6000" b="1" baseline="-25000" smtClean="0">
                <a:solidFill>
                  <a:srgbClr val="33CC33"/>
                </a:solidFill>
                <a:sym typeface="Wingdings 3" pitchFamily="18" charset="2"/>
              </a:rPr>
              <a:t>battery</a:t>
            </a:r>
            <a:r>
              <a:rPr lang="en-CA" sz="6000" b="1" smtClean="0">
                <a:solidFill>
                  <a:srgbClr val="33CC33"/>
                </a:solidFill>
                <a:sym typeface="Wingdings 3" pitchFamily="18" charset="2"/>
              </a:rPr>
              <a:t> &gt; -E</a:t>
            </a:r>
            <a:r>
              <a:rPr lang="en-CA" sz="6000" b="1" baseline="-25000" smtClean="0">
                <a:solidFill>
                  <a:srgbClr val="33CC33"/>
                </a:solidFill>
                <a:sym typeface="Wingdings 3" pitchFamily="18" charset="2"/>
              </a:rPr>
              <a:t>cell</a:t>
            </a:r>
            <a:endParaRPr lang="en-CA" sz="6000" b="1" smtClean="0">
              <a:solidFill>
                <a:srgbClr val="33CC33"/>
              </a:solidFill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9301862-C30A-408E-BEB3-BEF850FAF3D0}" type="slidenum">
              <a:rPr lang="en-US" smtClean="0">
                <a:latin typeface="Arial Black" pitchFamily="34" charset="0"/>
              </a:rPr>
              <a:pPr/>
              <a:t>83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CA" sz="3800" smtClean="0"/>
              <a:t>Zinc in Cu</a:t>
            </a:r>
            <a:r>
              <a:rPr lang="en-CA" sz="3800" baseline="30000" smtClean="0"/>
              <a:t>2+</a:t>
            </a:r>
            <a:r>
              <a:rPr lang="en-CA" sz="3800" smtClean="0"/>
              <a:t> solution is spontaneous</a:t>
            </a:r>
          </a:p>
        </p:txBody>
      </p:sp>
      <p:sp>
        <p:nvSpPr>
          <p:cNvPr id="99332" name="Text Box 3"/>
          <p:cNvSpPr txBox="1">
            <a:spLocks noChangeArrowheads="1"/>
          </p:cNvSpPr>
          <p:nvPr/>
        </p:nvSpPr>
        <p:spPr bwMode="auto">
          <a:xfrm>
            <a:off x="3200400" y="1371600"/>
            <a:ext cx="3124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zh-CN" sz="2400">
                <a:ea typeface="SimSun" pitchFamily="2" charset="-122"/>
              </a:rPr>
              <a:t>Since we actually see </a:t>
            </a:r>
            <a:r>
              <a:rPr lang="en-CA" altLang="zh-CN" sz="2400" b="1">
                <a:ea typeface="SimSun" pitchFamily="2" charset="-122"/>
              </a:rPr>
              <a:t>this reaction</a:t>
            </a:r>
            <a:r>
              <a:rPr lang="en-CA" altLang="zh-CN" sz="2400">
                <a:ea typeface="SimSun" pitchFamily="2" charset="-122"/>
              </a:rPr>
              <a:t> occurring, this reaction </a:t>
            </a:r>
            <a:r>
              <a:rPr lang="en-CA" altLang="zh-CN" sz="2400" b="1">
                <a:solidFill>
                  <a:srgbClr val="0033CC"/>
                </a:solidFill>
                <a:ea typeface="SimSun" pitchFamily="2" charset="-122"/>
              </a:rPr>
              <a:t>must be spontaneous!</a:t>
            </a:r>
          </a:p>
          <a:p>
            <a:pPr algn="ctr">
              <a:spcBef>
                <a:spcPct val="50000"/>
              </a:spcBef>
            </a:pPr>
            <a:endParaRPr lang="en-CA" altLang="zh-CN" sz="2400">
              <a:ea typeface="SimSun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en-CA" altLang="zh-CN" sz="2400">
                <a:ea typeface="SimSun" pitchFamily="2" charset="-122"/>
              </a:rPr>
              <a:t>The reverse reaction, where we put copper metal into a Zn</a:t>
            </a:r>
            <a:r>
              <a:rPr lang="en-CA" altLang="zh-CN" sz="2400" baseline="30000">
                <a:ea typeface="SimSun" pitchFamily="2" charset="-122"/>
              </a:rPr>
              <a:t>2+</a:t>
            </a:r>
            <a:r>
              <a:rPr lang="en-CA" altLang="zh-CN" sz="2400">
                <a:ea typeface="SimSun" pitchFamily="2" charset="-122"/>
              </a:rPr>
              <a:t> ion solution </a:t>
            </a:r>
            <a:r>
              <a:rPr lang="en-CA" altLang="zh-CN" sz="2400" b="1">
                <a:solidFill>
                  <a:srgbClr val="FF3300"/>
                </a:solidFill>
                <a:ea typeface="SimSun" pitchFamily="2" charset="-122"/>
              </a:rPr>
              <a:t>is non-spontaneous!</a:t>
            </a:r>
            <a:endParaRPr lang="en-CA" sz="2400" b="1">
              <a:solidFill>
                <a:srgbClr val="FF3300"/>
              </a:solidFill>
              <a:ea typeface="SimSun" pitchFamily="2" charset="-122"/>
            </a:endParaRPr>
          </a:p>
        </p:txBody>
      </p:sp>
      <p:pic>
        <p:nvPicPr>
          <p:cNvPr id="99333" name="Picture 4" descr="electrochemspo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2859088" cy="4724400"/>
          </a:xfrm>
          <a:noFill/>
        </p:spPr>
      </p:pic>
      <p:pic>
        <p:nvPicPr>
          <p:cNvPr id="99334" name="Picture 5" descr="electochemnonsp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4082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AutoShape 6"/>
          <p:cNvSpPr>
            <a:spLocks noChangeArrowheads="1"/>
          </p:cNvSpPr>
          <p:nvPr/>
        </p:nvSpPr>
        <p:spPr bwMode="auto">
          <a:xfrm>
            <a:off x="2057400" y="1676400"/>
            <a:ext cx="3733800" cy="685800"/>
          </a:xfrm>
          <a:prstGeom prst="leftArrow">
            <a:avLst>
              <a:gd name="adj1" fmla="val 50000"/>
              <a:gd name="adj2" fmla="val 136111"/>
            </a:avLst>
          </a:prstGeom>
          <a:solidFill>
            <a:schemeClr val="accent1"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AutoShape 7"/>
          <p:cNvSpPr>
            <a:spLocks noChangeArrowheads="1"/>
          </p:cNvSpPr>
          <p:nvPr/>
        </p:nvSpPr>
        <p:spPr bwMode="auto">
          <a:xfrm>
            <a:off x="3886200" y="3810000"/>
            <a:ext cx="3276600" cy="762000"/>
          </a:xfrm>
          <a:prstGeom prst="rightArrow">
            <a:avLst>
              <a:gd name="adj1" fmla="val 50000"/>
              <a:gd name="adj2" fmla="val 107500"/>
            </a:avLst>
          </a:prstGeom>
          <a:solidFill>
            <a:srgbClr val="FF000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914C90-7E38-473E-8520-E4000177D1E6}" type="slidenum">
              <a:rPr lang="en-US" smtClean="0">
                <a:latin typeface="Arial Black" pitchFamily="34" charset="0"/>
              </a:rPr>
              <a:pPr/>
              <a:t>84</a:t>
            </a:fld>
            <a:endParaRPr lang="en-US" smtClean="0">
              <a:latin typeface="Arial Black" pitchFamily="34" charset="0"/>
            </a:endParaRPr>
          </a:p>
        </p:txBody>
      </p:sp>
      <p:pic>
        <p:nvPicPr>
          <p:cNvPr id="100355" name="Picture 11" descr="FG21_2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524000"/>
            <a:ext cx="5029200" cy="4670425"/>
          </a:xfrm>
          <a:noFill/>
        </p:spPr>
      </p:pic>
      <p:sp>
        <p:nvSpPr>
          <p:cNvPr id="100356" name="Rectangle 1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CA" sz="3800" smtClean="0"/>
              <a:t>Zinc in Cu</a:t>
            </a:r>
            <a:r>
              <a:rPr lang="en-CA" sz="3800" baseline="30000" smtClean="0"/>
              <a:t>2+</a:t>
            </a:r>
            <a:r>
              <a:rPr lang="en-CA" sz="3800" smtClean="0"/>
              <a:t> solution is spontaneous</a:t>
            </a:r>
          </a:p>
        </p:txBody>
      </p:sp>
      <p:sp>
        <p:nvSpPr>
          <p:cNvPr id="100357" name="Text Box 14"/>
          <p:cNvSpPr txBox="1">
            <a:spLocks noChangeArrowheads="1"/>
          </p:cNvSpPr>
          <p:nvPr/>
        </p:nvSpPr>
        <p:spPr bwMode="auto">
          <a:xfrm>
            <a:off x="533400" y="1447800"/>
            <a:ext cx="29718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300"/>
              <a:t>If we want to </a:t>
            </a:r>
            <a:r>
              <a:rPr lang="en-US" sz="2300" b="1">
                <a:solidFill>
                  <a:schemeClr val="hlink"/>
                </a:solidFill>
              </a:rPr>
              <a:t>get zinc</a:t>
            </a:r>
            <a:r>
              <a:rPr lang="en-US" sz="2300"/>
              <a:t> from this cell, we must </a:t>
            </a:r>
            <a:r>
              <a:rPr lang="en-US" sz="2300" b="1">
                <a:solidFill>
                  <a:srgbClr val="33CC33"/>
                </a:solidFill>
              </a:rPr>
              <a:t>force</a:t>
            </a:r>
            <a:r>
              <a:rPr lang="en-US" sz="2300" b="1"/>
              <a:t> </a:t>
            </a:r>
            <a:r>
              <a:rPr lang="en-US" sz="2300"/>
              <a:t>the </a:t>
            </a:r>
            <a:r>
              <a:rPr lang="en-US" sz="2300" b="1">
                <a:solidFill>
                  <a:srgbClr val="FF3300"/>
                </a:solidFill>
              </a:rPr>
              <a:t>non-spontaneous</a:t>
            </a:r>
            <a:r>
              <a:rPr lang="en-US" sz="2300" b="1">
                <a:solidFill>
                  <a:srgbClr val="FF6600"/>
                </a:solidFill>
              </a:rPr>
              <a:t> </a:t>
            </a:r>
            <a:r>
              <a:rPr lang="en-US" sz="2300"/>
              <a:t>reaction </a:t>
            </a:r>
            <a:r>
              <a:rPr lang="en-US" sz="2300" b="1" u="sng"/>
              <a:t>to occur</a:t>
            </a:r>
            <a:r>
              <a:rPr lang="en-US" sz="2300"/>
              <a:t> by applying a </a:t>
            </a:r>
            <a:r>
              <a:rPr lang="en-US" sz="2300" b="1">
                <a:solidFill>
                  <a:srgbClr val="33CC33"/>
                </a:solidFill>
              </a:rPr>
              <a:t>potential </a:t>
            </a:r>
            <a:r>
              <a:rPr lang="en-US" sz="2300"/>
              <a:t>in the </a:t>
            </a:r>
            <a:r>
              <a:rPr lang="en-US" sz="2300" b="1" u="sng">
                <a:solidFill>
                  <a:srgbClr val="0000FF"/>
                </a:solidFill>
              </a:rPr>
              <a:t>direction opposite</a:t>
            </a:r>
            <a:r>
              <a:rPr lang="en-US" sz="2300"/>
              <a:t> that for the </a:t>
            </a:r>
            <a:r>
              <a:rPr lang="en-US" sz="2300" b="1">
                <a:solidFill>
                  <a:srgbClr val="FF3300"/>
                </a:solidFill>
              </a:rPr>
              <a:t>spontaneous process!</a:t>
            </a:r>
          </a:p>
          <a:p>
            <a:pPr algn="ctr">
              <a:spcBef>
                <a:spcPct val="50000"/>
              </a:spcBef>
            </a:pPr>
            <a:r>
              <a:rPr lang="en-US" sz="2300" b="1" u="sng">
                <a:solidFill>
                  <a:srgbClr val="0000FF"/>
                </a:solidFill>
              </a:rPr>
              <a:t>Reduction</a:t>
            </a:r>
            <a:r>
              <a:rPr lang="en-US" sz="2300" b="1">
                <a:solidFill>
                  <a:srgbClr val="0000FF"/>
                </a:solidFill>
              </a:rPr>
              <a:t> ALWAYS occurs at the </a:t>
            </a:r>
            <a:r>
              <a:rPr lang="en-US" sz="2300" b="1" u="sng">
                <a:solidFill>
                  <a:srgbClr val="0000FF"/>
                </a:solidFill>
              </a:rPr>
              <a:t>cathode</a:t>
            </a:r>
            <a:r>
              <a:rPr lang="en-US" sz="2300" b="1">
                <a:solidFill>
                  <a:srgbClr val="0000FF"/>
                </a:solidFill>
              </a:rPr>
              <a:t>!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743200" y="1371600"/>
            <a:ext cx="5867400" cy="4724400"/>
            <a:chOff x="1728" y="864"/>
            <a:chExt cx="3696" cy="2976"/>
          </a:xfrm>
        </p:grpSpPr>
        <p:sp>
          <p:nvSpPr>
            <p:cNvPr id="100359" name="Line 27"/>
            <p:cNvSpPr>
              <a:spLocks noChangeShapeType="1"/>
            </p:cNvSpPr>
            <p:nvPr/>
          </p:nvSpPr>
          <p:spPr bwMode="auto">
            <a:xfrm flipV="1">
              <a:off x="2448" y="1056"/>
              <a:ext cx="1056" cy="9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360" name="Group 30"/>
            <p:cNvGrpSpPr>
              <a:grpSpLocks/>
            </p:cNvGrpSpPr>
            <p:nvPr/>
          </p:nvGrpSpPr>
          <p:grpSpPr bwMode="auto">
            <a:xfrm>
              <a:off x="1728" y="864"/>
              <a:ext cx="3696" cy="2976"/>
              <a:chOff x="1728" y="864"/>
              <a:chExt cx="3696" cy="2976"/>
            </a:xfrm>
          </p:grpSpPr>
          <p:sp>
            <p:nvSpPr>
              <p:cNvPr id="100361" name="Rectangle 15"/>
              <p:cNvSpPr>
                <a:spLocks noChangeArrowheads="1"/>
              </p:cNvSpPr>
              <p:nvPr/>
            </p:nvSpPr>
            <p:spPr bwMode="auto">
              <a:xfrm>
                <a:off x="2208" y="2064"/>
                <a:ext cx="480" cy="144"/>
              </a:xfrm>
              <a:prstGeom prst="rect">
                <a:avLst/>
              </a:prstGeom>
              <a:solidFill>
                <a:srgbClr val="FF3300">
                  <a:alpha val="3411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62" name="Rectangle 16"/>
              <p:cNvSpPr>
                <a:spLocks noChangeArrowheads="1"/>
              </p:cNvSpPr>
              <p:nvPr/>
            </p:nvSpPr>
            <p:spPr bwMode="auto">
              <a:xfrm>
                <a:off x="4896" y="2064"/>
                <a:ext cx="432" cy="144"/>
              </a:xfrm>
              <a:prstGeom prst="rect">
                <a:avLst/>
              </a:prstGeom>
              <a:solidFill>
                <a:srgbClr val="FF0000">
                  <a:alpha val="3411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63" name="Text Box 18"/>
              <p:cNvSpPr txBox="1">
                <a:spLocks noChangeArrowheads="1"/>
              </p:cNvSpPr>
              <p:nvPr/>
            </p:nvSpPr>
            <p:spPr bwMode="auto">
              <a:xfrm>
                <a:off x="2544" y="3264"/>
                <a:ext cx="864" cy="231"/>
              </a:xfrm>
              <a:prstGeom prst="rect">
                <a:avLst/>
              </a:prstGeom>
              <a:solidFill>
                <a:srgbClr val="FF0000">
                  <a:alpha val="3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Reduction!</a:t>
                </a:r>
              </a:p>
            </p:txBody>
          </p:sp>
          <p:sp>
            <p:nvSpPr>
              <p:cNvPr id="100364" name="Text Box 19"/>
              <p:cNvSpPr txBox="1">
                <a:spLocks noChangeArrowheads="1"/>
              </p:cNvSpPr>
              <p:nvPr/>
            </p:nvSpPr>
            <p:spPr bwMode="auto">
              <a:xfrm>
                <a:off x="4224" y="3264"/>
                <a:ext cx="864" cy="231"/>
              </a:xfrm>
              <a:prstGeom prst="rect">
                <a:avLst/>
              </a:prstGeom>
              <a:solidFill>
                <a:srgbClr val="FF0000">
                  <a:alpha val="3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Oxidation!</a:t>
                </a:r>
              </a:p>
            </p:txBody>
          </p:sp>
          <p:sp>
            <p:nvSpPr>
              <p:cNvPr id="100365" name="Rectangle 20"/>
              <p:cNvSpPr>
                <a:spLocks noChangeArrowheads="1"/>
              </p:cNvSpPr>
              <p:nvPr/>
            </p:nvSpPr>
            <p:spPr bwMode="auto">
              <a:xfrm flipH="1">
                <a:off x="3888" y="996"/>
                <a:ext cx="144" cy="96"/>
              </a:xfrm>
              <a:prstGeom prst="rect">
                <a:avLst/>
              </a:prstGeom>
              <a:solidFill>
                <a:srgbClr val="FF3300">
                  <a:alpha val="3411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66" name="Rectangle 21"/>
              <p:cNvSpPr>
                <a:spLocks noChangeArrowheads="1"/>
              </p:cNvSpPr>
              <p:nvPr/>
            </p:nvSpPr>
            <p:spPr bwMode="auto">
              <a:xfrm flipH="1">
                <a:off x="3529" y="996"/>
                <a:ext cx="144" cy="96"/>
              </a:xfrm>
              <a:prstGeom prst="rect">
                <a:avLst/>
              </a:prstGeom>
              <a:solidFill>
                <a:srgbClr val="FF3300">
                  <a:alpha val="3411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67" name="Text Box 22"/>
              <p:cNvSpPr txBox="1">
                <a:spLocks noChangeArrowheads="1"/>
              </p:cNvSpPr>
              <p:nvPr/>
            </p:nvSpPr>
            <p:spPr bwMode="auto">
              <a:xfrm>
                <a:off x="2256" y="864"/>
                <a:ext cx="12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Cathode is –ve!</a:t>
                </a:r>
              </a:p>
            </p:txBody>
          </p:sp>
          <p:sp>
            <p:nvSpPr>
              <p:cNvPr id="100368" name="Text Box 23"/>
              <p:cNvSpPr txBox="1">
                <a:spLocks noChangeArrowheads="1"/>
              </p:cNvSpPr>
              <p:nvPr/>
            </p:nvSpPr>
            <p:spPr bwMode="auto">
              <a:xfrm>
                <a:off x="4224" y="864"/>
                <a:ext cx="12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3300"/>
                    </a:solidFill>
                  </a:rPr>
                  <a:t>Anode is +ve!</a:t>
                </a:r>
              </a:p>
            </p:txBody>
          </p:sp>
          <p:sp>
            <p:nvSpPr>
              <p:cNvPr id="100369" name="Line 25"/>
              <p:cNvSpPr>
                <a:spLocks noChangeShapeType="1"/>
              </p:cNvSpPr>
              <p:nvPr/>
            </p:nvSpPr>
            <p:spPr bwMode="auto">
              <a:xfrm flipH="1" flipV="1">
                <a:off x="2496" y="2256"/>
                <a:ext cx="432" cy="100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0" name="Line 26"/>
              <p:cNvSpPr>
                <a:spLocks noChangeShapeType="1"/>
              </p:cNvSpPr>
              <p:nvPr/>
            </p:nvSpPr>
            <p:spPr bwMode="auto">
              <a:xfrm flipV="1">
                <a:off x="1728" y="3408"/>
                <a:ext cx="864" cy="43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1" name="Line 28"/>
              <p:cNvSpPr>
                <a:spLocks noChangeShapeType="1"/>
              </p:cNvSpPr>
              <p:nvPr/>
            </p:nvSpPr>
            <p:spPr bwMode="auto">
              <a:xfrm flipV="1">
                <a:off x="4512" y="2208"/>
                <a:ext cx="624" cy="105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2" name="Line 29"/>
              <p:cNvSpPr>
                <a:spLocks noChangeShapeType="1"/>
              </p:cNvSpPr>
              <p:nvPr/>
            </p:nvSpPr>
            <p:spPr bwMode="auto">
              <a:xfrm flipH="1" flipV="1">
                <a:off x="4080" y="1056"/>
                <a:ext cx="1056" cy="96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ACB1AD9-A5C3-469C-9185-52EFF2661CC1}" type="slidenum">
              <a:rPr lang="en-US" smtClean="0">
                <a:latin typeface="Arial Black" pitchFamily="34" charset="0"/>
              </a:rPr>
              <a:pPr/>
              <a:t>85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Electrodes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Platinum is an </a:t>
            </a:r>
            <a:r>
              <a:rPr lang="en-US" b="1" smtClean="0">
                <a:solidFill>
                  <a:srgbClr val="0000FF"/>
                </a:solidFill>
              </a:rPr>
              <a:t>inert electrode</a:t>
            </a:r>
            <a:r>
              <a:rPr lang="en-US" smtClean="0"/>
              <a:t> that only provides a surface for the true reactants to transfer electrons.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An </a:t>
            </a:r>
            <a:r>
              <a:rPr lang="en-US" b="1" smtClean="0">
                <a:solidFill>
                  <a:srgbClr val="FF0000"/>
                </a:solidFill>
              </a:rPr>
              <a:t>active electrode</a:t>
            </a:r>
            <a:r>
              <a:rPr lang="en-US" smtClean="0"/>
              <a:t> is an actual reactant in the half-cell reaction.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00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b="1" smtClean="0"/>
              <a:t>Using a </a:t>
            </a:r>
            <a:r>
              <a:rPr lang="en-US" b="1" smtClean="0">
                <a:solidFill>
                  <a:srgbClr val="33CC33"/>
                </a:solidFill>
              </a:rPr>
              <a:t>different electrode</a:t>
            </a:r>
            <a:r>
              <a:rPr lang="en-US" b="1" smtClean="0"/>
              <a:t> on one side of the electrolytic cell might change the half-cell reaction on that side!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BE5B9C8-538B-465A-B2F6-99BB67B30BC9}" type="slidenum">
              <a:rPr lang="en-US" smtClean="0">
                <a:latin typeface="Arial Black" pitchFamily="34" charset="0"/>
              </a:rPr>
              <a:pPr/>
              <a:t>86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smtClean="0"/>
              <a:t>Quantitative aspects of electrolysis</a:t>
            </a:r>
          </a:p>
        </p:txBody>
      </p:sp>
      <p:pic>
        <p:nvPicPr>
          <p:cNvPr id="102404" name="Picture 4" descr="FG18_15"/>
          <p:cNvPicPr>
            <a:picLocks noChangeAspect="1" noChangeArrowheads="1"/>
          </p:cNvPicPr>
          <p:nvPr/>
        </p:nvPicPr>
        <p:blipFill>
          <a:blip r:embed="rId2">
            <a:lum bright="-14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7912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3C759F9-1909-4EE3-B4D7-5F96F64C547C}" type="slidenum">
              <a:rPr lang="en-US" smtClean="0">
                <a:latin typeface="Arial Black" pitchFamily="34" charset="0"/>
              </a:rPr>
              <a:pPr/>
              <a:t>87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smtClean="0"/>
              <a:t>Quantitative aspects of electrolysis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572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400" smtClean="0"/>
              <a:t>If we pass </a:t>
            </a:r>
            <a:r>
              <a:rPr lang="en-CA" sz="3400" b="1" smtClean="0">
                <a:solidFill>
                  <a:srgbClr val="33CC33"/>
                </a:solidFill>
              </a:rPr>
              <a:t>1 mole of electrons</a:t>
            </a:r>
            <a:r>
              <a:rPr lang="en-CA" sz="3400" smtClean="0"/>
              <a:t> through the cell, from the balanced equation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3400" b="1" smtClean="0">
                <a:solidFill>
                  <a:srgbClr val="6699FF"/>
                </a:solidFill>
              </a:rPr>
              <a:t>Na</a:t>
            </a:r>
            <a:r>
              <a:rPr lang="it-IT" sz="3400" b="1" baseline="30000" smtClean="0">
                <a:solidFill>
                  <a:srgbClr val="6699FF"/>
                </a:solidFill>
              </a:rPr>
              <a:t>+</a:t>
            </a:r>
            <a:r>
              <a:rPr lang="it-IT" sz="3400" b="1" smtClean="0">
                <a:solidFill>
                  <a:srgbClr val="6699FF"/>
                </a:solidFill>
              </a:rPr>
              <a:t> (l)</a:t>
            </a:r>
            <a:r>
              <a:rPr lang="it-IT" sz="3400" b="1" smtClean="0"/>
              <a:t> + e</a:t>
            </a:r>
            <a:r>
              <a:rPr lang="it-IT" sz="3400" b="1" baseline="30000" smtClean="0"/>
              <a:t>- </a:t>
            </a:r>
            <a:r>
              <a:rPr lang="en-CA" sz="3400" b="1" smtClean="0">
                <a:sym typeface="Wingdings 3" pitchFamily="18" charset="2"/>
              </a:rPr>
              <a:t></a:t>
            </a:r>
            <a:r>
              <a:rPr lang="it-IT" sz="3400" b="1" smtClean="0"/>
              <a:t> </a:t>
            </a:r>
            <a:r>
              <a:rPr lang="it-IT" sz="3400" b="1" smtClean="0">
                <a:solidFill>
                  <a:srgbClr val="0033CC"/>
                </a:solidFill>
              </a:rPr>
              <a:t>Na (s)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400" smtClean="0"/>
              <a:t>we see we will get </a:t>
            </a:r>
            <a:r>
              <a:rPr lang="en-CA" sz="3400" b="1" smtClean="0">
                <a:solidFill>
                  <a:srgbClr val="0033CC"/>
                </a:solidFill>
              </a:rPr>
              <a:t>1 mole (23.0 g) of solid sodium out</a:t>
            </a:r>
            <a:r>
              <a:rPr lang="en-CA" sz="3400" smtClean="0"/>
              <a:t>.  At the other electrode, where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400" b="1" smtClean="0">
                <a:solidFill>
                  <a:srgbClr val="FF3300"/>
                </a:solidFill>
              </a:rPr>
              <a:t>2 Cl</a:t>
            </a:r>
            <a:r>
              <a:rPr lang="en-CA" sz="3400" b="1" baseline="30000" smtClean="0">
                <a:solidFill>
                  <a:srgbClr val="FF3300"/>
                </a:solidFill>
              </a:rPr>
              <a:t>-</a:t>
            </a:r>
            <a:r>
              <a:rPr lang="en-CA" sz="3400" b="1" smtClean="0">
                <a:solidFill>
                  <a:srgbClr val="FF3300"/>
                </a:solidFill>
              </a:rPr>
              <a:t> (l)</a:t>
            </a:r>
            <a:r>
              <a:rPr lang="en-CA" sz="3400" smtClean="0"/>
              <a:t> </a:t>
            </a:r>
            <a:r>
              <a:rPr lang="en-CA" sz="3400" smtClean="0">
                <a:sym typeface="Wingdings 3" pitchFamily="18" charset="2"/>
              </a:rPr>
              <a:t></a:t>
            </a:r>
            <a:r>
              <a:rPr lang="en-CA" sz="3400" smtClean="0"/>
              <a:t> </a:t>
            </a:r>
            <a:r>
              <a:rPr lang="en-CA" sz="3400" b="1" smtClean="0">
                <a:solidFill>
                  <a:srgbClr val="FF33CC"/>
                </a:solidFill>
              </a:rPr>
              <a:t>Cl</a:t>
            </a:r>
            <a:r>
              <a:rPr lang="en-CA" sz="3400" b="1" baseline="-25000" smtClean="0">
                <a:solidFill>
                  <a:srgbClr val="FF33CC"/>
                </a:solidFill>
              </a:rPr>
              <a:t>2</a:t>
            </a:r>
            <a:r>
              <a:rPr lang="en-CA" sz="3400" b="1" smtClean="0">
                <a:solidFill>
                  <a:srgbClr val="FF33CC"/>
                </a:solidFill>
              </a:rPr>
              <a:t> (g)</a:t>
            </a:r>
            <a:r>
              <a:rPr lang="en-CA" sz="3400" smtClean="0"/>
              <a:t> </a:t>
            </a:r>
            <a:r>
              <a:rPr lang="en-CA" sz="3400" b="1" smtClean="0"/>
              <a:t>+ 2 e</a:t>
            </a:r>
            <a:r>
              <a:rPr lang="en-CA" sz="3400" b="1" baseline="30000" smtClean="0"/>
              <a:t>-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3400" smtClean="0"/>
              <a:t>we see that </a:t>
            </a:r>
            <a:r>
              <a:rPr lang="en-CA" sz="3400" b="1" smtClean="0">
                <a:solidFill>
                  <a:srgbClr val="33CC33"/>
                </a:solidFill>
              </a:rPr>
              <a:t>one mole of electrons</a:t>
            </a:r>
            <a:r>
              <a:rPr lang="en-CA" sz="3400" smtClean="0"/>
              <a:t> is enough to give us </a:t>
            </a:r>
            <a:r>
              <a:rPr lang="en-CA" sz="3400" b="1" smtClean="0">
                <a:solidFill>
                  <a:srgbClr val="FF33CC"/>
                </a:solidFill>
              </a:rPr>
              <a:t>one-half a mole (35.5 g) of Cl</a:t>
            </a:r>
            <a:r>
              <a:rPr lang="en-CA" sz="3400" b="1" baseline="-25000" smtClean="0">
                <a:solidFill>
                  <a:srgbClr val="FF33CC"/>
                </a:solidFill>
              </a:rPr>
              <a:t>2</a:t>
            </a:r>
            <a:r>
              <a:rPr lang="en-CA" sz="3400" b="1" smtClean="0">
                <a:solidFill>
                  <a:srgbClr val="FF33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EA21D96-1B25-407D-AD80-C7C43890C7BA}" type="slidenum">
              <a:rPr lang="en-US" smtClean="0">
                <a:latin typeface="Arial Black" pitchFamily="34" charset="0"/>
              </a:rPr>
              <a:pPr/>
              <a:t>88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CA" sz="3800" smtClean="0"/>
              <a:t>Quantitative aspects of electrolysis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sz="3600" smtClean="0"/>
              <a:t>How many </a:t>
            </a:r>
            <a:r>
              <a:rPr lang="en-CA" sz="3600" b="1" smtClean="0">
                <a:solidFill>
                  <a:srgbClr val="33CC33"/>
                </a:solidFill>
              </a:rPr>
              <a:t>electrons pass through the cell</a:t>
            </a:r>
            <a:r>
              <a:rPr lang="en-CA" sz="3600" smtClean="0"/>
              <a:t> depends on the </a:t>
            </a:r>
            <a:r>
              <a:rPr lang="en-CA" sz="3600" b="1" smtClean="0">
                <a:solidFill>
                  <a:schemeClr val="hlink"/>
                </a:solidFill>
              </a:rPr>
              <a:t>current, </a:t>
            </a:r>
            <a:r>
              <a:rPr lang="en-CA" sz="3600" b="1" smtClean="0"/>
              <a:t>which is</a:t>
            </a:r>
            <a:r>
              <a:rPr lang="en-CA" sz="3600" b="1" smtClean="0">
                <a:solidFill>
                  <a:schemeClr val="hlink"/>
                </a:solidFill>
              </a:rPr>
              <a:t> charge</a:t>
            </a:r>
            <a:r>
              <a:rPr lang="en-CA" sz="3600" smtClean="0"/>
              <a:t> </a:t>
            </a:r>
            <a:r>
              <a:rPr lang="en-CA" sz="3600" b="1" smtClean="0">
                <a:solidFill>
                  <a:schemeClr val="hlink"/>
                </a:solidFill>
              </a:rPr>
              <a:t>per unit time,</a:t>
            </a:r>
            <a:r>
              <a:rPr lang="en-CA" sz="3600" smtClean="0"/>
              <a:t> </a:t>
            </a:r>
            <a:r>
              <a:rPr lang="en-CA" sz="3600" b="1" smtClean="0">
                <a:solidFill>
                  <a:schemeClr val="hlink"/>
                </a:solidFill>
              </a:rPr>
              <a:t>(the ampere A, which is a C/s)</a:t>
            </a:r>
            <a:r>
              <a:rPr lang="en-CA" sz="3600" smtClean="0"/>
              <a:t> and the </a:t>
            </a:r>
            <a:r>
              <a:rPr lang="en-CA" sz="3600" b="1" smtClean="0">
                <a:solidFill>
                  <a:srgbClr val="FF9900"/>
                </a:solidFill>
              </a:rPr>
              <a:t>time</a:t>
            </a:r>
            <a:r>
              <a:rPr lang="en-CA" sz="3600" b="1" smtClean="0">
                <a:solidFill>
                  <a:schemeClr val="tx2"/>
                </a:solidFill>
              </a:rPr>
              <a:t> </a:t>
            </a:r>
            <a:r>
              <a:rPr lang="en-CA" sz="3600" smtClean="0"/>
              <a:t>the current was allowed to pass though the cell…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CA" sz="3600" b="1" smtClean="0">
                <a:solidFill>
                  <a:srgbClr val="33CC33"/>
                </a:solidFill>
              </a:rPr>
              <a:t>Charge (C) = </a:t>
            </a:r>
            <a:r>
              <a:rPr lang="en-CA" sz="3600" b="1" smtClean="0">
                <a:solidFill>
                  <a:schemeClr val="hlink"/>
                </a:solidFill>
              </a:rPr>
              <a:t>Current (C/s)</a:t>
            </a:r>
            <a:r>
              <a:rPr lang="en-CA" sz="3600" b="1" smtClean="0">
                <a:solidFill>
                  <a:srgbClr val="33CC33"/>
                </a:solidFill>
              </a:rPr>
              <a:t> x </a:t>
            </a:r>
            <a:r>
              <a:rPr lang="en-CA" sz="3600" b="1" smtClean="0">
                <a:solidFill>
                  <a:srgbClr val="FF9900"/>
                </a:solidFill>
              </a:rPr>
              <a:t>time (s)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3600" b="1" smtClean="0">
                <a:solidFill>
                  <a:srgbClr val="33CC33"/>
                </a:solidFill>
              </a:rPr>
              <a:t>Charge (C) = </a:t>
            </a:r>
            <a:r>
              <a:rPr lang="en-CA" sz="3600" b="1" smtClean="0">
                <a:solidFill>
                  <a:schemeClr val="hlink"/>
                </a:solidFill>
              </a:rPr>
              <a:t>Current (A)</a:t>
            </a:r>
            <a:r>
              <a:rPr lang="en-CA" sz="3600" b="1" smtClean="0">
                <a:solidFill>
                  <a:srgbClr val="33CC33"/>
                </a:solidFill>
              </a:rPr>
              <a:t> x </a:t>
            </a:r>
            <a:r>
              <a:rPr lang="en-CA" sz="3600" b="1" smtClean="0">
                <a:solidFill>
                  <a:srgbClr val="FF9900"/>
                </a:solidFill>
              </a:rPr>
              <a:t>time (s)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CA" sz="3600" b="1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1FE256A-9D70-43DE-94F6-3350DD5F7C3D}" type="slidenum">
              <a:rPr lang="en-US" smtClean="0">
                <a:latin typeface="Arial Black" pitchFamily="34" charset="0"/>
              </a:rPr>
              <a:pPr/>
              <a:t>89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CA" sz="3800" smtClean="0"/>
              <a:t>Quantitative aspects of electrolysis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CA" sz="3800" smtClean="0"/>
              <a:t>We saw earlier that </a:t>
            </a:r>
            <a:r>
              <a:rPr lang="en-CA" sz="3800" b="1" smtClean="0">
                <a:solidFill>
                  <a:srgbClr val="33CC33"/>
                </a:solidFill>
              </a:rPr>
              <a:t>one mole of electrons</a:t>
            </a:r>
            <a:r>
              <a:rPr lang="en-CA" sz="3800" smtClean="0"/>
              <a:t> has a charge equal to </a:t>
            </a:r>
            <a:r>
              <a:rPr lang="en-CA" sz="3800" b="1" smtClean="0">
                <a:solidFill>
                  <a:srgbClr val="FF33CC"/>
                </a:solidFill>
              </a:rPr>
              <a:t>one Faraday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3800" b="1" smtClean="0">
                <a:solidFill>
                  <a:srgbClr val="FF33CC"/>
                </a:solidFill>
              </a:rPr>
              <a:t>1 F = 9.65 x 10</a:t>
            </a:r>
            <a:r>
              <a:rPr lang="en-CA" sz="3800" b="1" baseline="30000" smtClean="0">
                <a:solidFill>
                  <a:srgbClr val="FF33CC"/>
                </a:solidFill>
              </a:rPr>
              <a:t>4</a:t>
            </a:r>
            <a:r>
              <a:rPr lang="en-CA" sz="3800" b="1" smtClean="0">
                <a:solidFill>
                  <a:srgbClr val="FF33CC"/>
                </a:solidFill>
              </a:rPr>
              <a:t> C</a:t>
            </a:r>
            <a:r>
              <a:rPr lang="en-CA" sz="3800" b="1" smtClean="0">
                <a:solidFill>
                  <a:srgbClr val="FF33CC"/>
                </a:solidFill>
                <a:sym typeface="Symbol" pitchFamily="18" charset="2"/>
              </a:rPr>
              <a:t></a:t>
            </a:r>
            <a:r>
              <a:rPr lang="en-CA" sz="3800" b="1" smtClean="0">
                <a:solidFill>
                  <a:srgbClr val="FF33CC"/>
                </a:solidFill>
              </a:rPr>
              <a:t>mol</a:t>
            </a:r>
            <a:r>
              <a:rPr lang="en-CA" sz="3800" b="1" baseline="30000" smtClean="0">
                <a:solidFill>
                  <a:srgbClr val="FF33CC"/>
                </a:solidFill>
              </a:rPr>
              <a:t>-1</a:t>
            </a:r>
            <a:endParaRPr lang="en-CA" sz="3800" b="1" smtClean="0">
              <a:solidFill>
                <a:srgbClr val="FF33CC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3800" b="1" smtClean="0">
                <a:solidFill>
                  <a:schemeClr val="bg2"/>
                </a:solidFill>
              </a:rPr>
              <a:t>moles of e</a:t>
            </a:r>
            <a:r>
              <a:rPr lang="en-CA" sz="3800" b="1" baseline="30000" smtClean="0">
                <a:solidFill>
                  <a:schemeClr val="bg2"/>
                </a:solidFill>
              </a:rPr>
              <a:t>-</a:t>
            </a:r>
            <a:r>
              <a:rPr lang="en-CA" sz="3800" b="1" smtClean="0"/>
              <a:t> = </a:t>
            </a:r>
            <a:r>
              <a:rPr lang="en-CA" sz="3800" b="1" smtClean="0">
                <a:solidFill>
                  <a:srgbClr val="33CC33"/>
                </a:solidFill>
              </a:rPr>
              <a:t>Charge (C)</a:t>
            </a:r>
            <a:r>
              <a:rPr lang="en-CA" sz="3800" b="1" smtClean="0"/>
              <a:t> / </a:t>
            </a:r>
            <a:r>
              <a:rPr lang="en-CA" sz="3800" b="1" smtClean="0">
                <a:solidFill>
                  <a:srgbClr val="FF33CC"/>
                </a:solidFill>
              </a:rPr>
              <a:t>Faraday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CA" sz="3800" b="1" smtClean="0">
                <a:solidFill>
                  <a:schemeClr val="bg2"/>
                </a:solidFill>
              </a:rPr>
              <a:t>moles of e</a:t>
            </a:r>
            <a:r>
              <a:rPr lang="en-CA" sz="3800" b="1" baseline="30000" smtClean="0">
                <a:solidFill>
                  <a:schemeClr val="bg2"/>
                </a:solidFill>
              </a:rPr>
              <a:t>-</a:t>
            </a:r>
            <a:r>
              <a:rPr lang="en-CA" sz="3800" b="1" smtClean="0"/>
              <a:t> =      (</a:t>
            </a:r>
            <a:r>
              <a:rPr lang="en-CA" sz="3800" b="1" smtClean="0">
                <a:solidFill>
                  <a:schemeClr val="hlink"/>
                </a:solidFill>
              </a:rPr>
              <a:t>Current </a:t>
            </a:r>
            <a:r>
              <a:rPr lang="en-CA" sz="3800" b="1" smtClean="0"/>
              <a:t>x</a:t>
            </a:r>
            <a:r>
              <a:rPr lang="en-CA" sz="3800" b="1" smtClean="0">
                <a:solidFill>
                  <a:srgbClr val="FF9900"/>
                </a:solidFill>
              </a:rPr>
              <a:t> time</a:t>
            </a:r>
            <a:r>
              <a:rPr lang="en-CA" sz="3800" b="1" smtClean="0"/>
              <a:t>)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3800" b="1" smtClean="0"/>
              <a:t>                         </a:t>
            </a:r>
            <a:r>
              <a:rPr lang="en-CA" sz="3800" b="1" smtClean="0">
                <a:solidFill>
                  <a:srgbClr val="FF33CC"/>
                </a:solidFill>
              </a:rPr>
              <a:t>9.65 x 10</a:t>
            </a:r>
            <a:r>
              <a:rPr lang="en-CA" sz="3800" b="1" baseline="30000" smtClean="0">
                <a:solidFill>
                  <a:srgbClr val="FF33CC"/>
                </a:solidFill>
              </a:rPr>
              <a:t>4</a:t>
            </a:r>
            <a:r>
              <a:rPr lang="en-CA" sz="3800" b="1" smtClean="0">
                <a:solidFill>
                  <a:srgbClr val="FF33CC"/>
                </a:solidFill>
              </a:rPr>
              <a:t> C</a:t>
            </a:r>
            <a:r>
              <a:rPr lang="en-CA" sz="3800" b="1" smtClean="0">
                <a:solidFill>
                  <a:srgbClr val="FF33CC"/>
                </a:solidFill>
                <a:sym typeface="Symbol" pitchFamily="18" charset="2"/>
              </a:rPr>
              <a:t></a:t>
            </a:r>
            <a:r>
              <a:rPr lang="en-CA" sz="3800" b="1" smtClean="0">
                <a:solidFill>
                  <a:srgbClr val="FF33CC"/>
                </a:solidFill>
              </a:rPr>
              <a:t>mol</a:t>
            </a:r>
            <a:r>
              <a:rPr lang="en-CA" sz="3800" b="1" baseline="30000" smtClean="0">
                <a:solidFill>
                  <a:srgbClr val="FF33CC"/>
                </a:solidFill>
              </a:rPr>
              <a:t>-1</a:t>
            </a:r>
            <a:endParaRPr lang="en-CA" sz="3800" b="1" smtClean="0">
              <a:solidFill>
                <a:srgbClr val="FF33CC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CA" sz="3800" b="1" baseline="30000" smtClean="0">
              <a:solidFill>
                <a:srgbClr val="FF33CC"/>
              </a:solidFill>
            </a:endParaRPr>
          </a:p>
        </p:txBody>
      </p:sp>
      <p:sp>
        <p:nvSpPr>
          <p:cNvPr id="105477" name="Line 4"/>
          <p:cNvSpPr>
            <a:spLocks noChangeShapeType="1"/>
          </p:cNvSpPr>
          <p:nvPr/>
        </p:nvSpPr>
        <p:spPr bwMode="auto">
          <a:xfrm>
            <a:off x="3810000" y="5334000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CA3BD21-2E34-40A1-85DA-F8901A050EF1}" type="slidenum">
              <a:rPr lang="en-US" smtClean="0">
                <a:latin typeface="Arial Black" pitchFamily="34" charset="0"/>
              </a:rPr>
              <a:pPr/>
              <a:t>9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600" b="1" smtClean="0">
                <a:solidFill>
                  <a:srgbClr val="33CC33"/>
                </a:solidFill>
              </a:rPr>
              <a:t>Why do we call them “half-reactions”?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7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600" smtClean="0"/>
              <a:t>Each half-reaction is written so we can see what is happening to </a:t>
            </a:r>
            <a:r>
              <a:rPr lang="en-CA" sz="2600" b="1" smtClean="0"/>
              <a:t>the electrons</a:t>
            </a:r>
            <a:r>
              <a:rPr lang="en-CA" sz="2600" smtClean="0"/>
              <a:t> in the </a:t>
            </a:r>
            <a:r>
              <a:rPr lang="en-CA" sz="2600" b="1" u="sng" smtClean="0">
                <a:solidFill>
                  <a:srgbClr val="660066"/>
                </a:solidFill>
              </a:rPr>
              <a:t>overall reaction</a:t>
            </a:r>
            <a:r>
              <a:rPr lang="en-CA" sz="2600" smtClean="0"/>
              <a:t>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7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600" smtClean="0"/>
              <a:t>In reality a </a:t>
            </a:r>
            <a:r>
              <a:rPr lang="en-CA" sz="2600" b="1" smtClean="0"/>
              <a:t>half reaction CANNOT occur by itself to any great extent</a:t>
            </a:r>
            <a:r>
              <a:rPr lang="en-CA" sz="2600" smtClean="0"/>
              <a:t>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7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600" b="1" smtClean="0">
                <a:solidFill>
                  <a:srgbClr val="FF3300"/>
                </a:solidFill>
              </a:rPr>
              <a:t>The lost electrons in the oxidation half-reaction </a:t>
            </a:r>
            <a:r>
              <a:rPr lang="en-CA" sz="2600" b="1" u="sng" smtClean="0">
                <a:solidFill>
                  <a:srgbClr val="FF3300"/>
                </a:solidFill>
              </a:rPr>
              <a:t>MUST</a:t>
            </a:r>
            <a:r>
              <a:rPr lang="en-CA" sz="2600" b="1" smtClean="0">
                <a:solidFill>
                  <a:srgbClr val="FF3300"/>
                </a:solidFill>
              </a:rPr>
              <a:t> go somewhere.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7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600" b="1" smtClean="0">
                <a:solidFill>
                  <a:srgbClr val="0033CC"/>
                </a:solidFill>
              </a:rPr>
              <a:t>The gained electrons in the reduction half-reaction </a:t>
            </a:r>
            <a:r>
              <a:rPr lang="en-CA" sz="2600" b="1" u="sng" smtClean="0">
                <a:solidFill>
                  <a:srgbClr val="0033CC"/>
                </a:solidFill>
              </a:rPr>
              <a:t>MUST</a:t>
            </a:r>
            <a:r>
              <a:rPr lang="en-CA" sz="2600" b="1" smtClean="0">
                <a:solidFill>
                  <a:srgbClr val="0033CC"/>
                </a:solidFill>
              </a:rPr>
              <a:t> come from somewhere.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7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600" b="1" smtClean="0">
                <a:solidFill>
                  <a:srgbClr val="33CC33"/>
                </a:solidFill>
              </a:rPr>
              <a:t>Two half-reactions </a:t>
            </a:r>
            <a:r>
              <a:rPr lang="en-CA" sz="2600" b="1" u="sng" smtClean="0">
                <a:solidFill>
                  <a:srgbClr val="33CC33"/>
                </a:solidFill>
              </a:rPr>
              <a:t>ALWAYS</a:t>
            </a:r>
            <a:r>
              <a:rPr lang="en-CA" sz="2600" b="1" smtClean="0">
                <a:solidFill>
                  <a:srgbClr val="33CC33"/>
                </a:solidFill>
              </a:rPr>
              <a:t> work together to give an overall reaction that can occur to a great extent.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260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mtClean="0"/>
              <a:t>Half-reactions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49751B2-494C-43DC-83F6-24FBEC42FDB7}" type="slidenum">
              <a:rPr lang="en-US" smtClean="0">
                <a:latin typeface="Arial Black" pitchFamily="34" charset="0"/>
              </a:rPr>
              <a:pPr/>
              <a:t>90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z="3400" smtClean="0"/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5657850" cy="43878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CA" sz="2900" smtClean="0"/>
              <a:t>The flowchart shows </a:t>
            </a:r>
            <a:r>
              <a:rPr lang="en-CA" sz="2900" b="1" smtClean="0">
                <a:solidFill>
                  <a:srgbClr val="33CC33"/>
                </a:solidFill>
              </a:rPr>
              <a:t>how to find the amount of substance</a:t>
            </a:r>
            <a:r>
              <a:rPr lang="en-CA" sz="2900" smtClean="0"/>
              <a:t> that comes from electrolysis based on a known </a:t>
            </a:r>
            <a:r>
              <a:rPr lang="en-CA" sz="2900" b="1" smtClean="0">
                <a:solidFill>
                  <a:schemeClr val="hlink"/>
                </a:solidFill>
              </a:rPr>
              <a:t>current </a:t>
            </a:r>
            <a:r>
              <a:rPr lang="en-CA" sz="2900" smtClean="0"/>
              <a:t>and </a:t>
            </a:r>
            <a:r>
              <a:rPr lang="en-CA" sz="2900" b="1" smtClean="0">
                <a:solidFill>
                  <a:srgbClr val="FF9900"/>
                </a:solidFill>
              </a:rPr>
              <a:t>time</a:t>
            </a:r>
            <a:r>
              <a:rPr lang="en-CA" sz="2900" smtClean="0"/>
              <a:t>. 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z="2900" smtClean="0"/>
              <a:t>If we want to know the </a:t>
            </a:r>
            <a:r>
              <a:rPr lang="en-CA" sz="2900" b="1" smtClean="0">
                <a:solidFill>
                  <a:schemeClr val="hlink"/>
                </a:solidFill>
              </a:rPr>
              <a:t>current</a:t>
            </a:r>
            <a:r>
              <a:rPr lang="en-CA" sz="2900" smtClean="0"/>
              <a:t> or </a:t>
            </a:r>
            <a:r>
              <a:rPr lang="en-CA" sz="2900" b="1" smtClean="0">
                <a:solidFill>
                  <a:srgbClr val="FF9900"/>
                </a:solidFill>
              </a:rPr>
              <a:t>time</a:t>
            </a:r>
            <a:r>
              <a:rPr lang="en-CA" sz="2900" b="1" smtClean="0">
                <a:solidFill>
                  <a:srgbClr val="660066"/>
                </a:solidFill>
              </a:rPr>
              <a:t> </a:t>
            </a:r>
            <a:r>
              <a:rPr lang="en-CA" sz="2900" b="1" u="sng" smtClean="0"/>
              <a:t>we used</a:t>
            </a:r>
            <a:r>
              <a:rPr lang="en-CA" sz="2900" smtClean="0"/>
              <a:t> to get a </a:t>
            </a:r>
            <a:r>
              <a:rPr lang="en-CA" sz="2900" b="1" smtClean="0">
                <a:solidFill>
                  <a:srgbClr val="33CC33"/>
                </a:solidFill>
              </a:rPr>
              <a:t>certain amount of substance</a:t>
            </a:r>
            <a:r>
              <a:rPr lang="en-CA" sz="2900" smtClean="0"/>
              <a:t>, we </a:t>
            </a:r>
            <a:r>
              <a:rPr lang="en-CA" sz="2900" b="1" u="sng" smtClean="0">
                <a:solidFill>
                  <a:srgbClr val="FF0000"/>
                </a:solidFill>
              </a:rPr>
              <a:t>reverse</a:t>
            </a:r>
            <a:r>
              <a:rPr lang="en-CA" sz="2900" b="1" smtClean="0">
                <a:solidFill>
                  <a:srgbClr val="FF0000"/>
                </a:solidFill>
              </a:rPr>
              <a:t> the order of the flowchart.</a:t>
            </a:r>
          </a:p>
        </p:txBody>
      </p:sp>
      <p:pic>
        <p:nvPicPr>
          <p:cNvPr id="106501" name="Picture 5" descr="FG18_2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5513" y="152400"/>
            <a:ext cx="2579687" cy="5897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DC63E55-883F-4DAF-A4CB-4050558FBC23}" type="slidenum">
              <a:rPr lang="en-US" smtClean="0">
                <a:latin typeface="Arial Black" pitchFamily="34" charset="0"/>
              </a:rPr>
              <a:pPr/>
              <a:t>91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/>
            <a:r>
              <a:rPr lang="en-CA" smtClean="0"/>
              <a:t>Problem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smtClean="0">
                <a:solidFill>
                  <a:srgbClr val="0033CC"/>
                </a:solidFill>
              </a:rPr>
              <a:t>How many kilograms of aluminum can be produced in </a:t>
            </a:r>
            <a:r>
              <a:rPr lang="en-CA" smtClean="0">
                <a:solidFill>
                  <a:srgbClr val="FF0000"/>
                </a:solidFill>
              </a:rPr>
              <a:t>8.00 h</a:t>
            </a:r>
            <a:r>
              <a:rPr lang="en-CA" smtClean="0">
                <a:solidFill>
                  <a:srgbClr val="0033CC"/>
                </a:solidFill>
              </a:rPr>
              <a:t> by passing a </a:t>
            </a:r>
            <a:r>
              <a:rPr lang="en-CA" smtClean="0">
                <a:solidFill>
                  <a:srgbClr val="FF0000"/>
                </a:solidFill>
              </a:rPr>
              <a:t>constant current of 1.00 x 10</a:t>
            </a:r>
            <a:r>
              <a:rPr lang="en-CA" baseline="30000" smtClean="0">
                <a:solidFill>
                  <a:srgbClr val="FF0000"/>
                </a:solidFill>
              </a:rPr>
              <a:t>5</a:t>
            </a:r>
            <a:r>
              <a:rPr lang="en-CA" smtClean="0">
                <a:solidFill>
                  <a:srgbClr val="FF0000"/>
                </a:solidFill>
              </a:rPr>
              <a:t> A</a:t>
            </a:r>
            <a:r>
              <a:rPr lang="en-CA" smtClean="0">
                <a:solidFill>
                  <a:srgbClr val="0033CC"/>
                </a:solidFill>
              </a:rPr>
              <a:t> for an electrolytic cell with the following half reaction at the cathode?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mtClean="0">
                <a:solidFill>
                  <a:srgbClr val="FF0000"/>
                </a:solidFill>
              </a:rPr>
              <a:t>Al</a:t>
            </a:r>
            <a:r>
              <a:rPr lang="en-CA" baseline="30000" smtClean="0">
                <a:solidFill>
                  <a:srgbClr val="FF0000"/>
                </a:solidFill>
              </a:rPr>
              <a:t>3+</a:t>
            </a:r>
            <a:r>
              <a:rPr lang="en-CA" smtClean="0">
                <a:solidFill>
                  <a:srgbClr val="FF0000"/>
                </a:solidFill>
              </a:rPr>
              <a:t> + 3 e</a:t>
            </a:r>
            <a:r>
              <a:rPr lang="en-CA" baseline="30000" smtClean="0">
                <a:solidFill>
                  <a:srgbClr val="FF0000"/>
                </a:solidFill>
              </a:rPr>
              <a:t>-</a:t>
            </a:r>
            <a:r>
              <a:rPr lang="en-CA" smtClean="0">
                <a:solidFill>
                  <a:srgbClr val="FF0000"/>
                </a:solidFill>
              </a:rPr>
              <a:t> </a:t>
            </a:r>
            <a:r>
              <a:rPr lang="en-CA" smtClean="0">
                <a:solidFill>
                  <a:srgbClr val="FF0000"/>
                </a:solidFill>
                <a:sym typeface="Wingdings 3" pitchFamily="18" charset="2"/>
              </a:rPr>
              <a:t> Al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mtClean="0">
                <a:solidFill>
                  <a:srgbClr val="FF0000"/>
                </a:solidFill>
                <a:sym typeface="Wingdings 3" pitchFamily="18" charset="2"/>
              </a:rPr>
              <a:t>Molar mass of Al is 26.9815 g</a:t>
            </a:r>
            <a:r>
              <a:rPr lang="en-CA" smtClean="0">
                <a:solidFill>
                  <a:srgbClr val="FF0000"/>
                </a:solidFill>
                <a:sym typeface="Symbol" pitchFamily="18" charset="2"/>
              </a:rPr>
              <a:t></a:t>
            </a:r>
            <a:r>
              <a:rPr lang="en-CA" smtClean="0">
                <a:solidFill>
                  <a:srgbClr val="FF0000"/>
                </a:solidFill>
                <a:sym typeface="Wingdings 3" pitchFamily="18" charset="2"/>
              </a:rPr>
              <a:t>mol</a:t>
            </a:r>
            <a:r>
              <a:rPr lang="en-CA" baseline="30000" smtClean="0">
                <a:solidFill>
                  <a:srgbClr val="FF0000"/>
                </a:solidFill>
                <a:sym typeface="Wingdings 3" pitchFamily="18" charset="2"/>
              </a:rPr>
              <a:t>-1</a:t>
            </a:r>
            <a:endParaRPr lang="en-CA" smtClean="0">
              <a:solidFill>
                <a:srgbClr val="FF0000"/>
              </a:solidFill>
              <a:sym typeface="Wingdings 3" pitchFamily="18" charset="2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CA" smtClean="0">
              <a:solidFill>
                <a:srgbClr val="FF0000"/>
              </a:solidFill>
              <a:sym typeface="Wingdings 3" pitchFamily="18" charset="2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CA" sz="1400" b="1" smtClean="0"/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609600" y="5029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/>
              <a:t>Answer: 268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8C3EC19-5888-4E3B-AB7D-A603665B9444}" type="slidenum">
              <a:rPr lang="en-US" smtClean="0">
                <a:latin typeface="Arial Black" pitchFamily="34" charset="0"/>
              </a:rPr>
              <a:pPr/>
              <a:t>92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/>
            <a:r>
              <a:rPr lang="en-CA" smtClean="0"/>
              <a:t>Problem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smtClean="0">
                <a:solidFill>
                  <a:srgbClr val="0033CC"/>
                </a:solidFill>
              </a:rPr>
              <a:t>A layer of silver is electroplated (an electrolytic process) on a coffee server using a </a:t>
            </a:r>
            <a:r>
              <a:rPr lang="en-CA" smtClean="0">
                <a:solidFill>
                  <a:srgbClr val="FF0000"/>
                </a:solidFill>
              </a:rPr>
              <a:t>constant current of 0.100 A</a:t>
            </a:r>
            <a:r>
              <a:rPr lang="en-CA" smtClean="0">
                <a:solidFill>
                  <a:srgbClr val="0033CC"/>
                </a:solidFill>
              </a:rPr>
              <a:t>.  How much time is required to deposit </a:t>
            </a:r>
            <a:r>
              <a:rPr lang="en-CA" smtClean="0">
                <a:solidFill>
                  <a:srgbClr val="FF0000"/>
                </a:solidFill>
              </a:rPr>
              <a:t>3.00 g of silver?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CA" smtClean="0">
                <a:solidFill>
                  <a:srgbClr val="FF0000"/>
                </a:solidFill>
              </a:rPr>
              <a:t>Molar mass of silver is 107.868 </a:t>
            </a:r>
            <a:r>
              <a:rPr lang="en-CA" smtClean="0">
                <a:solidFill>
                  <a:srgbClr val="FF0000"/>
                </a:solidFill>
                <a:sym typeface="Wingdings 3" pitchFamily="18" charset="2"/>
              </a:rPr>
              <a:t>g</a:t>
            </a:r>
            <a:r>
              <a:rPr lang="en-CA" smtClean="0">
                <a:solidFill>
                  <a:srgbClr val="FF0000"/>
                </a:solidFill>
                <a:sym typeface="Symbol" pitchFamily="18" charset="2"/>
              </a:rPr>
              <a:t></a:t>
            </a:r>
            <a:r>
              <a:rPr lang="en-CA" smtClean="0">
                <a:solidFill>
                  <a:srgbClr val="FF0000"/>
                </a:solidFill>
                <a:sym typeface="Wingdings 3" pitchFamily="18" charset="2"/>
              </a:rPr>
              <a:t>mol</a:t>
            </a:r>
            <a:r>
              <a:rPr lang="en-CA" baseline="30000" smtClean="0">
                <a:solidFill>
                  <a:srgbClr val="FF0000"/>
                </a:solidFill>
                <a:sym typeface="Wingdings 3" pitchFamily="18" charset="2"/>
              </a:rPr>
              <a:t>-1</a:t>
            </a:r>
            <a:endParaRPr lang="en-CA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CA" sz="1200" smtClean="0">
              <a:solidFill>
                <a:srgbClr val="0033CC"/>
              </a:solidFill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533400" y="4343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/>
              <a:t>Answer: 7.45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8" grpId="0"/>
    </p:bld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3746</TotalTime>
  <Words>5204</Words>
  <Application>Microsoft Office PowerPoint</Application>
  <PresentationFormat>On-screen Show (4:3)</PresentationFormat>
  <Paragraphs>521</Paragraphs>
  <Slides>92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Arial</vt:lpstr>
      <vt:lpstr>Wingdings</vt:lpstr>
      <vt:lpstr>Times New Roman</vt:lpstr>
      <vt:lpstr>Arial Black</vt:lpstr>
      <vt:lpstr>SimSun</vt:lpstr>
      <vt:lpstr>Symbol</vt:lpstr>
      <vt:lpstr>Wingdings 3</vt:lpstr>
      <vt:lpstr>Radial</vt:lpstr>
      <vt:lpstr>Microsoft Equation 3.0</vt:lpstr>
      <vt:lpstr>  ELECTROCHEMISTRY</vt:lpstr>
      <vt:lpstr>Galvanic cells</vt:lpstr>
      <vt:lpstr>PowerPoint Presentation</vt:lpstr>
      <vt:lpstr>PowerPoint Presentation</vt:lpstr>
      <vt:lpstr>Zinc in Cu2+ solution is spontaneous</vt:lpstr>
      <vt:lpstr>Redox reaction</vt:lpstr>
      <vt:lpstr>Half-reactions</vt:lpstr>
      <vt:lpstr>Half-reactions</vt:lpstr>
      <vt:lpstr>Half-reactions</vt:lpstr>
      <vt:lpstr>PowerPoint Presentation</vt:lpstr>
      <vt:lpstr>PowerPoint Presentation</vt:lpstr>
      <vt:lpstr>Copper in Ag+ solution is spontaneous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Shorthand notation for galvanic cells</vt:lpstr>
      <vt:lpstr>Cu (s) | Cu2+ (aq) || Ag+ (aq) | Ag (s)</vt:lpstr>
      <vt:lpstr>Cu (s) | Cu2+ (aq) || Ag+ (aq) | Ag (s)</vt:lpstr>
      <vt:lpstr>PowerPoint Presentation</vt:lpstr>
      <vt:lpstr>NOTATION</vt:lpstr>
      <vt:lpstr>Galvanic cells – Easy as ABC</vt:lpstr>
      <vt:lpstr>Other shorthand notation considerations</vt:lpstr>
      <vt:lpstr>PowerPoint Presentation</vt:lpstr>
      <vt:lpstr>PowerPoint Presentation</vt:lpstr>
      <vt:lpstr>Problem</vt:lpstr>
      <vt:lpstr>Problem</vt:lpstr>
      <vt:lpstr>Cell potentials for cell reactions</vt:lpstr>
      <vt:lpstr>Potential</vt:lpstr>
      <vt:lpstr>Potential</vt:lpstr>
      <vt:lpstr>Potential</vt:lpstr>
      <vt:lpstr>Potential</vt:lpstr>
      <vt:lpstr>Potential</vt:lpstr>
      <vt:lpstr>Potential</vt:lpstr>
      <vt:lpstr>Potential</vt:lpstr>
      <vt:lpstr>Potential</vt:lpstr>
      <vt:lpstr>Potential</vt:lpstr>
      <vt:lpstr>Copper in Ag+ solution is spontaneous</vt:lpstr>
      <vt:lpstr>Standard cell potentials</vt:lpstr>
      <vt:lpstr>Standard cell potentials</vt:lpstr>
      <vt:lpstr>Standard cell potentials</vt:lpstr>
      <vt:lpstr>Standard electrode potentials</vt:lpstr>
      <vt:lpstr>Standard electrode potentials</vt:lpstr>
      <vt:lpstr>Standard electrode potentials</vt:lpstr>
      <vt:lpstr>Standard electrode potentials</vt:lpstr>
      <vt:lpstr>PowerPoint Presentation</vt:lpstr>
      <vt:lpstr>Standard hydrogen electrode</vt:lpstr>
      <vt:lpstr>Standard hydrogen electrode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electrode potentials E(red)</vt:lpstr>
      <vt:lpstr>Using standard electrode potentials</vt:lpstr>
      <vt:lpstr>Using standard electrode potentials</vt:lpstr>
      <vt:lpstr>PowerPoint Presentation</vt:lpstr>
      <vt:lpstr>Potential</vt:lpstr>
      <vt:lpstr>Problem</vt:lpstr>
      <vt:lpstr>Free energy and electrical work</vt:lpstr>
      <vt:lpstr>Problem</vt:lpstr>
      <vt:lpstr>Problem answer</vt:lpstr>
      <vt:lpstr>Problem</vt:lpstr>
      <vt:lpstr>Problem answer</vt:lpstr>
      <vt:lpstr>Metals and acids</vt:lpstr>
      <vt:lpstr>Metals and acids</vt:lpstr>
      <vt:lpstr>Metals and acids</vt:lpstr>
      <vt:lpstr>Metals and acids</vt:lpstr>
      <vt:lpstr>Metals and acids</vt:lpstr>
      <vt:lpstr>Metals and acids</vt:lpstr>
      <vt:lpstr>Metals and acids</vt:lpstr>
      <vt:lpstr>Metals and acids</vt:lpstr>
      <vt:lpstr>Ecell as a function of concentration</vt:lpstr>
      <vt:lpstr>Ecell as a function of concentration</vt:lpstr>
      <vt:lpstr>Electrolysis and electrolytic cells</vt:lpstr>
      <vt:lpstr>Electrolysis and electrolytic cells</vt:lpstr>
      <vt:lpstr>Zinc in Cu2+ solution is spontaneous</vt:lpstr>
      <vt:lpstr>Zinc in Cu2+ solution is spontaneous</vt:lpstr>
      <vt:lpstr>Electrodes</vt:lpstr>
      <vt:lpstr>Quantitative aspects of electrolysis</vt:lpstr>
      <vt:lpstr>Quantitative aspects of electrolysis</vt:lpstr>
      <vt:lpstr>Quantitative aspects of electrolysis</vt:lpstr>
      <vt:lpstr>Quantitative aspects of electrolysis</vt:lpstr>
      <vt:lpstr>PowerPoint Presentation</vt:lpstr>
      <vt:lpstr>Problem</vt:lpstr>
      <vt:lpstr>Problem</vt:lpstr>
    </vt:vector>
  </TitlesOfParts>
  <Company>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1011</dc:title>
  <dc:creator>Paul Mezey</dc:creator>
  <cp:lastModifiedBy>Teacher E-Solutions</cp:lastModifiedBy>
  <cp:revision>467</cp:revision>
  <cp:lastPrinted>1601-01-01T00:00:00Z</cp:lastPrinted>
  <dcterms:created xsi:type="dcterms:W3CDTF">2004-07-16T18:51:56Z</dcterms:created>
  <dcterms:modified xsi:type="dcterms:W3CDTF">2019-01-18T16:41:18Z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TC010730971033</vt:lpwstr>
  </property>
</Properties>
</file>