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043044A-2415-4829-AD2B-1EF06D4ACC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377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A989046-42BF-4097-B762-181F5D543644}" type="slidenum">
              <a:rPr lang="en-GB" sz="1200" smtClean="0"/>
              <a:pPr eaLnBrk="1" hangingPunct="1"/>
              <a:t>1</a:t>
            </a:fld>
            <a:endParaRPr lang="en-GB" sz="1200" smtClean="0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4161E0D-1464-40F7-8B03-68CE1BAE99D7}" type="slidenum">
              <a:rPr lang="en-GB" sz="1200" smtClean="0"/>
              <a:pPr eaLnBrk="1" hangingPunct="1"/>
              <a:t>2</a:t>
            </a:fld>
            <a:endParaRPr lang="en-GB" sz="1200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027D2A7-EAFF-4EDF-81D2-F18069B9F897}" type="slidenum">
              <a:rPr lang="en-GB" sz="1200" smtClean="0"/>
              <a:pPr eaLnBrk="1" hangingPunct="1"/>
              <a:t>3</a:t>
            </a:fld>
            <a:endParaRPr lang="en-GB" sz="1200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502A4C-4A84-478C-AFA9-204B1D226A45}" type="slidenum">
              <a:rPr lang="en-GB" sz="1200" smtClean="0"/>
              <a:pPr eaLnBrk="1" hangingPunct="1"/>
              <a:t>4</a:t>
            </a:fld>
            <a:endParaRPr lang="en-GB" sz="1200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29115A1-F45F-49AF-8A79-9E3C0968C89B}" type="slidenum">
              <a:rPr lang="en-GB" sz="1200" smtClean="0"/>
              <a:pPr eaLnBrk="1" hangingPunct="1"/>
              <a:t>5</a:t>
            </a:fld>
            <a:endParaRPr lang="en-GB" sz="1200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A2018B2-F317-4FED-AD1B-2DC2DDF87607}" type="slidenum">
              <a:rPr lang="en-GB" sz="1200" smtClean="0"/>
              <a:pPr eaLnBrk="1" hangingPunct="1"/>
              <a:t>6</a:t>
            </a:fld>
            <a:endParaRPr lang="en-GB" sz="1200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AAB917A-A80D-4E3B-ABC1-8F8A89CF5506}" type="slidenum">
              <a:rPr lang="en-GB" sz="1200" smtClean="0"/>
              <a:pPr eaLnBrk="1" hangingPunct="1"/>
              <a:t>7</a:t>
            </a:fld>
            <a:endParaRPr lang="en-GB" sz="1200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C95DA37-D4D7-4095-AF2D-E78D6B289903}" type="slidenum">
              <a:rPr lang="en-GB" sz="1200" smtClean="0"/>
              <a:pPr eaLnBrk="1" hangingPunct="1"/>
              <a:t>8</a:t>
            </a:fld>
            <a:endParaRPr lang="en-GB" sz="1200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64B0D-F71C-4F05-9EF8-EBC49015C0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62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7732A-DC38-45C4-AC09-C685877225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41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C21D7-5F78-402F-90DE-19E341E406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57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B16F5-E551-4D3F-A755-E980C7DB12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98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CD460-0546-4005-AEBA-F6CC5E9A9A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338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492D6-BED9-4BAB-9661-1F1D2E676B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77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BE14A-3C44-4E00-A4C0-931910EE99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25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8F424-40C2-4037-BDDB-9CD2A06E09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762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11285-CC85-4F9E-8D75-410B0FDC7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08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F00BE-45C1-44AB-8757-80D08DB937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74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1ED00-A189-4B60-A8B1-E369E7A8AE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43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CF77BD0-8B1B-45C1-B519-D1B6F3D614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143000" y="2514600"/>
            <a:ext cx="7058025" cy="1390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96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French Script MT"/>
              </a:rPr>
              <a:t>The Blast Furnace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2209800" y="381000"/>
            <a:ext cx="45751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3200" b="1">
                <a:latin typeface="Bauhaus 93" pitchFamily="82" charset="0"/>
              </a:rPr>
              <a:t>What is a Blast Furnace?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57200" y="1219200"/>
            <a:ext cx="3810000" cy="520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latin typeface="Kristen ITC" pitchFamily="66" charset="0"/>
              </a:rPr>
              <a:t>The purpose of a blast furnace is to reduce and convert iron oxides into liquid iron called "hot metal".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latin typeface="Kristen ITC" pitchFamily="66" charset="0"/>
              </a:rPr>
              <a:t>The blast furnace is a huge, steel stack lined with refractory brick.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>
                <a:latin typeface="Kristen ITC" pitchFamily="66" charset="0"/>
              </a:rPr>
              <a:t>Iron ore, coke and limestone are put into the top, and preheated air is blown into the bottom.</a:t>
            </a:r>
          </a:p>
        </p:txBody>
      </p:sp>
      <p:pic>
        <p:nvPicPr>
          <p:cNvPr id="7172" name="Picture 4" descr="blast_furna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295400"/>
            <a:ext cx="4267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62000" y="11430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>
                <a:latin typeface="Bauhaus 93" pitchFamily="82" charset="0"/>
              </a:rPr>
              <a:t>Why does Iron have to be extracted in a Blast Furnace???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09600" y="2819400"/>
            <a:ext cx="8153400" cy="265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800">
                <a:latin typeface="Kristen ITC" pitchFamily="66" charset="0"/>
              </a:rPr>
              <a:t>Iron can be extracted by the blast furnace because it can be displaced by carbon.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sz="2800">
                <a:latin typeface="Kristen ITC" pitchFamily="66" charset="0"/>
              </a:rPr>
              <a:t>This is more efficient method than electrolysis because it is more cost effective</a:t>
            </a:r>
          </a:p>
          <a:p>
            <a:pPr eaLnBrk="1" hangingPunct="1">
              <a:spcBef>
                <a:spcPct val="50000"/>
              </a:spcBef>
            </a:pPr>
            <a:endParaRPr lang="en-GB" sz="2800">
              <a:latin typeface="Kristen ITC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2300288" y="14192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5300"/>
            <a:ext cx="6934200" cy="613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04800" y="1524000"/>
            <a:ext cx="853440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Three substances are needed to enable to extraction of iron from its ore. The combined mixture is called the </a:t>
            </a:r>
            <a:r>
              <a:rPr lang="en-GB" b="1">
                <a:solidFill>
                  <a:schemeClr val="bg1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charge</a:t>
            </a:r>
            <a:r>
              <a:rPr lang="en-GB" b="1">
                <a:solidFill>
                  <a:srgbClr val="80008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:</a:t>
            </a: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Iron ore, haematite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- often contains sand with iron oxide, Fe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3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Limestone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(calcium carbonate).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latin typeface="Kristen ITC" pitchFamily="66" charset="0"/>
                <a:cs typeface="Times New Roman" pitchFamily="18" charset="0"/>
              </a:rPr>
              <a:t>Coke</a:t>
            </a:r>
            <a:r>
              <a:rPr lang="en-GB">
                <a:latin typeface="Kristen ITC" pitchFamily="66" charset="0"/>
                <a:cs typeface="Times New Roman" pitchFamily="18" charset="0"/>
              </a:rPr>
              <a:t> - mainly carbon</a:t>
            </a:r>
            <a:r>
              <a:rPr lang="en-GB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latin typeface="Kristen ITC" pitchFamily="66" charset="0"/>
                <a:cs typeface="Times New Roman" pitchFamily="18" charset="0"/>
              </a:rPr>
              <a:t>The charge is placed a giant chimney called a</a:t>
            </a:r>
            <a:r>
              <a:rPr lang="en-GB" b="1">
                <a:solidFill>
                  <a:srgbClr val="800080"/>
                </a:solidFill>
                <a:latin typeface="Kristen ITC" pitchFamily="66" charset="0"/>
                <a:cs typeface="Times New Roman" pitchFamily="18" charset="0"/>
              </a:rPr>
              <a:t> </a:t>
            </a:r>
            <a:r>
              <a:rPr lang="en-GB" b="1">
                <a:solidFill>
                  <a:schemeClr val="bg1"/>
                </a:solidFill>
                <a:latin typeface="Kristen ITC" pitchFamily="66" charset="0"/>
                <a:cs typeface="Times New Roman" pitchFamily="18" charset="0"/>
              </a:rPr>
              <a:t>blast</a:t>
            </a:r>
            <a:r>
              <a:rPr lang="en-GB" b="1">
                <a:solidFill>
                  <a:srgbClr val="800080"/>
                </a:solidFill>
                <a:latin typeface="Kristen ITC" pitchFamily="66" charset="0"/>
                <a:cs typeface="Times New Roman" pitchFamily="18" charset="0"/>
              </a:rPr>
              <a:t> </a:t>
            </a:r>
            <a:r>
              <a:rPr lang="en-GB" b="1">
                <a:solidFill>
                  <a:schemeClr val="bg1"/>
                </a:solidFill>
                <a:latin typeface="Kristen ITC" pitchFamily="66" charset="0"/>
                <a:cs typeface="Times New Roman" pitchFamily="18" charset="0"/>
              </a:rPr>
              <a:t>furnace</a:t>
            </a:r>
            <a:r>
              <a:rPr lang="en-GB">
                <a:latin typeface="Kristen ITC" pitchFamily="66" charset="0"/>
                <a:cs typeface="Times New Roman" pitchFamily="18" charset="0"/>
              </a:rPr>
              <a:t>. The blast furnace is around 30 metres high and lined with fireproof bricks. Hot air is blasted through the bottom.</a:t>
            </a:r>
            <a:r>
              <a:rPr lang="en-GB">
                <a:cs typeface="Times New Roman" pitchFamily="18" charset="0"/>
              </a:rPr>
              <a:t> 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838200" y="381000"/>
            <a:ext cx="7543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000">
                <a:latin typeface="Bauhaus 93" pitchFamily="82" charset="0"/>
              </a:rPr>
              <a:t>The Method</a:t>
            </a:r>
          </a:p>
        </p:txBody>
      </p:sp>
      <p:pic>
        <p:nvPicPr>
          <p:cNvPr id="5124" name="Picture 4" descr="limest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8600"/>
            <a:ext cx="1600200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3700463" y="2743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125" name="Picture 5" descr="co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28600"/>
            <a:ext cx="1600200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143000" y="609600"/>
            <a:ext cx="678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>
              <a:latin typeface="Bauhaus 93" pitchFamily="82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62000" y="1371600"/>
            <a:ext cx="7010400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GB" b="1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Oxygen in the air reacts with coke to give carbon dioxide: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C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(s)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+ O 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2(g) 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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CO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2(g)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GB" baseline="-30000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buFontTx/>
              <a:buChar char="•"/>
            </a:pPr>
            <a:r>
              <a:rPr lang="en-GB" b="1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The limestone breaks down to form carbon dioxide:</a:t>
            </a:r>
          </a:p>
          <a:p>
            <a:pPr eaLnBrk="1" hangingPunct="1"/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CaCO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3(s)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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CO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(g)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+ CaO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(s)</a:t>
            </a: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endParaRPr lang="en-GB" b="1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>
              <a:buFontTx/>
              <a:buChar char="•"/>
            </a:pPr>
            <a:r>
              <a:rPr lang="en-GB" b="1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Carbon dioxide produced in 1 + 2 react with more coke to produce carbon monoxide:</a:t>
            </a: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CO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2(g)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+ C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(s)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 2CO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(g)</a:t>
            </a: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endParaRPr lang="en-GB" baseline="-30000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6200" y="152400"/>
            <a:ext cx="868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3200">
                <a:solidFill>
                  <a:srgbClr val="000000"/>
                </a:solidFill>
                <a:latin typeface="Bauhaus 93" pitchFamily="82" charset="0"/>
                <a:ea typeface="Arial Unicode MS" pitchFamily="34" charset="-128"/>
                <a:cs typeface="Arial Unicode MS" pitchFamily="34" charset="-128"/>
              </a:rPr>
              <a:t>Several reactions take place before the iron is finally produced...</a:t>
            </a:r>
            <a:endParaRPr lang="en-GB" sz="3200">
              <a:latin typeface="Bauhaus 9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  <p:bldP spid="615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762000" y="990600"/>
            <a:ext cx="7924800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457200">
              <a:buFontTx/>
              <a:buChar char="•"/>
            </a:pPr>
            <a:r>
              <a:rPr lang="en-GB" b="1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The carbon monoxide reduces the iron in the ore to give molten iron:</a:t>
            </a: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</a:endParaRPr>
          </a:p>
          <a:p>
            <a:pPr indent="457200"/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</a:endParaRPr>
          </a:p>
          <a:p>
            <a:pPr indent="457200"/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3CO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(g)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+ Fe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3(s)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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2Fe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(l)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+ 3CO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2(g)</a:t>
            </a: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indent="457200" eaLnBrk="0" hangingPunct="0">
              <a:buFontTx/>
              <a:buChar char="•"/>
            </a:pPr>
            <a:endParaRPr lang="en-GB" b="1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indent="457200" eaLnBrk="0" hangingPunct="0">
              <a:buFontTx/>
              <a:buChar char="•"/>
            </a:pPr>
            <a:r>
              <a:rPr lang="en-GB" b="1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The limestone from 2, reacts with the sand to form slag (calcium silicate):</a:t>
            </a: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indent="457200" eaLnBrk="0" hangingPunct="0"/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indent="457200" eaLnBrk="0" hangingPunct="0"/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CaO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(s)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+ SiO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(s)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 </a:t>
            </a: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 CaSiO</a:t>
            </a:r>
            <a:r>
              <a:rPr lang="en-GB" baseline="-30000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  <a:sym typeface="Wingdings" pitchFamily="2" charset="2"/>
              </a:rPr>
              <a:t>3(l)</a:t>
            </a: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  <a:p>
            <a:pPr indent="457200" eaLnBrk="0" hangingPunct="0"/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33400" y="1371600"/>
            <a:ext cx="7848600" cy="410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Both the slag and iron are drained from the bottom of the furnace.</a:t>
            </a:r>
          </a:p>
          <a:p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The slag is mainly used to build roads.</a:t>
            </a:r>
          </a:p>
          <a:p>
            <a:pPr eaLnBrk="0" hangingPunct="0">
              <a:buFontTx/>
              <a:buChar char="•"/>
            </a:pP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The iron whilst molten is poured into moulds and left to solidify - this is called cast iron and is used to make railings and storage tanks.</a:t>
            </a:r>
          </a:p>
          <a:p>
            <a:pPr eaLnBrk="0" hangingPunct="0">
              <a:buFontTx/>
              <a:buChar char="•"/>
            </a:pPr>
            <a:endParaRPr lang="en-GB">
              <a:solidFill>
                <a:srgbClr val="000000"/>
              </a:solidFill>
              <a:latin typeface="Kristen ITC" pitchFamily="66" charset="0"/>
              <a:ea typeface="Arial Unicode MS" pitchFamily="34" charset="-128"/>
              <a:cs typeface="Arial Unicode MS" pitchFamily="34" charset="-128"/>
            </a:endParaRPr>
          </a:p>
          <a:p>
            <a:pPr eaLnBrk="0" hangingPunct="0">
              <a:buFontTx/>
              <a:buChar char="•"/>
            </a:pPr>
            <a:r>
              <a:rPr lang="en-GB">
                <a:solidFill>
                  <a:srgbClr val="000000"/>
                </a:solidFill>
                <a:latin typeface="Kristen ITC" pitchFamily="66" charset="0"/>
                <a:ea typeface="Arial Unicode MS" pitchFamily="34" charset="-128"/>
                <a:cs typeface="Arial Unicode MS" pitchFamily="34" charset="-128"/>
              </a:rPr>
              <a:t>The rest of the iron is used to make steel.</a:t>
            </a:r>
          </a:p>
          <a:p>
            <a:pPr eaLnBrk="0" hangingPunct="0">
              <a:buFontTx/>
              <a:buChar char="•"/>
            </a:pPr>
            <a:endParaRPr lang="en-GB">
              <a:latin typeface="Kristen ITC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381</Words>
  <Application>Microsoft Office PowerPoint</Application>
  <PresentationFormat>On-screen Show (4:3)</PresentationFormat>
  <Paragraphs>47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Times New Roman</vt:lpstr>
      <vt:lpstr>Arial</vt:lpstr>
      <vt:lpstr>Bauhaus 93</vt:lpstr>
      <vt:lpstr>Kristen ITC</vt:lpstr>
      <vt:lpstr>Arial Unicode MS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Blast Furnace</dc:title>
  <dc:creator>A User</dc:creator>
  <cp:lastModifiedBy>Teacher E-Solutions</cp:lastModifiedBy>
  <cp:revision>9</cp:revision>
  <dcterms:created xsi:type="dcterms:W3CDTF">2003-07-01T09:09:28Z</dcterms:created>
  <dcterms:modified xsi:type="dcterms:W3CDTF">2019-01-18T16:41:27Z</dcterms:modified>
</cp:coreProperties>
</file>