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ctiveX/activeX2.xml" ContentType="application/vnd.ms-office.activeX+xml"/>
  <Override PartName="/ppt/activeX/activeX2.bin" ContentType="application/vnd.ms-office.activeX"/>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ctiveX/activeX3.xml" ContentType="application/vnd.ms-office.activeX+xml"/>
  <Override PartName="/ppt/activeX/activeX3.bin" ContentType="application/vnd.ms-office.activeX"/>
  <Override PartName="/ppt/notesSlides/notesSlide19.xml" ContentType="application/vnd.openxmlformats-officedocument.presentationml.notesSlide+xml"/>
  <Override PartName="/ppt/activeX/activeX4.xml" ContentType="application/vnd.ms-office.activeX+xml"/>
  <Override PartName="/ppt/activeX/activeX4.bin" ContentType="application/vnd.ms-office.activeX"/>
  <Override PartName="/ppt/notesSlides/notesSlide20.xml" ContentType="application/vnd.openxmlformats-officedocument.presentationml.notesSlide+xml"/>
  <Override PartName="/ppt/activeX/activeX5.xml" ContentType="application/vnd.ms-office.activeX+xml"/>
  <Override PartName="/ppt/activeX/activeX5.bin" ContentType="application/vnd.ms-office.activeX"/>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ctiveX/activeX6.xml" ContentType="application/vnd.ms-office.activeX+xml"/>
  <Override PartName="/ppt/activeX/activeX6.bin" ContentType="application/vnd.ms-office.activeX"/>
  <Override PartName="/ppt/notesSlides/notesSlide30.xml" ContentType="application/vnd.openxmlformats-officedocument.presentationml.notesSlide+xml"/>
  <Override PartName="/ppt/activeX/activeX7.xml" ContentType="application/vnd.ms-office.activeX+xml"/>
  <Override PartName="/ppt/activeX/activeX7.bin" ContentType="application/vnd.ms-office.activeX"/>
  <Override PartName="/ppt/notesSlides/notesSlide31.xml" ContentType="application/vnd.openxmlformats-officedocument.presentationml.notesSlide+xml"/>
  <Override PartName="/ppt/activeX/activeX8.xml" ContentType="application/vnd.ms-office.activeX+xml"/>
  <Override PartName="/ppt/activeX/activeX8.bin" ContentType="application/vnd.ms-office.activeX"/>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38"/>
  </p:notesMasterIdLst>
  <p:handoutMasterIdLst>
    <p:handoutMasterId r:id="rId39"/>
  </p:handoutMasterIdLst>
  <p:sldIdLst>
    <p:sldId id="336" r:id="rId2"/>
    <p:sldId id="316" r:id="rId3"/>
    <p:sldId id="259" r:id="rId4"/>
    <p:sldId id="260" r:id="rId5"/>
    <p:sldId id="261" r:id="rId6"/>
    <p:sldId id="262" r:id="rId7"/>
    <p:sldId id="335" r:id="rId8"/>
    <p:sldId id="263" r:id="rId9"/>
    <p:sldId id="276" r:id="rId10"/>
    <p:sldId id="317" r:id="rId11"/>
    <p:sldId id="264" r:id="rId12"/>
    <p:sldId id="265" r:id="rId13"/>
    <p:sldId id="266" r:id="rId14"/>
    <p:sldId id="267" r:id="rId15"/>
    <p:sldId id="268" r:id="rId16"/>
    <p:sldId id="318" r:id="rId17"/>
    <p:sldId id="269" r:id="rId18"/>
    <p:sldId id="270" r:id="rId19"/>
    <p:sldId id="313" r:id="rId20"/>
    <p:sldId id="314" r:id="rId21"/>
    <p:sldId id="273" r:id="rId22"/>
    <p:sldId id="274" r:id="rId23"/>
    <p:sldId id="277" r:id="rId24"/>
    <p:sldId id="278" r:id="rId25"/>
    <p:sldId id="279" r:id="rId26"/>
    <p:sldId id="319" r:id="rId27"/>
    <p:sldId id="280" r:id="rId28"/>
    <p:sldId id="281" r:id="rId29"/>
    <p:sldId id="282" r:id="rId30"/>
    <p:sldId id="283" r:id="rId31"/>
    <p:sldId id="284" r:id="rId32"/>
    <p:sldId id="285" r:id="rId33"/>
    <p:sldId id="286" r:id="rId34"/>
    <p:sldId id="287" r:id="rId35"/>
    <p:sldId id="320" r:id="rId36"/>
    <p:sldId id="327"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a:srgbClr val="000066"/>
    <a:srgbClr val="6600CC"/>
    <a:srgbClr val="63FFFF"/>
    <a:srgbClr val="73FFFF"/>
    <a:srgbClr val="81F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1425" autoAdjust="0"/>
  </p:normalViewPr>
  <p:slideViewPr>
    <p:cSldViewPr snapToGrid="0">
      <p:cViewPr>
        <p:scale>
          <a:sx n="64" d="100"/>
          <a:sy n="64" d="100"/>
        </p:scale>
        <p:origin x="-58" y="-5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190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9.xml"/><Relationship Id="rId13" Type="http://schemas.openxmlformats.org/officeDocument/2006/relationships/slide" Target="slides/slide27.xml"/><Relationship Id="rId3" Type="http://schemas.openxmlformats.org/officeDocument/2006/relationships/slide" Target="slides/slide8.xml"/><Relationship Id="rId7" Type="http://schemas.openxmlformats.org/officeDocument/2006/relationships/slide" Target="slides/slide18.xml"/><Relationship Id="rId12" Type="http://schemas.openxmlformats.org/officeDocument/2006/relationships/slide" Target="slides/slide25.xml"/><Relationship Id="rId17" Type="http://schemas.openxmlformats.org/officeDocument/2006/relationships/slide" Target="slides/slide32.xml"/><Relationship Id="rId2" Type="http://schemas.openxmlformats.org/officeDocument/2006/relationships/slide" Target="slides/slide6.xml"/><Relationship Id="rId16" Type="http://schemas.openxmlformats.org/officeDocument/2006/relationships/slide" Target="slides/slide31.xml"/><Relationship Id="rId1" Type="http://schemas.openxmlformats.org/officeDocument/2006/relationships/slide" Target="slides/slide4.xml"/><Relationship Id="rId6" Type="http://schemas.openxmlformats.org/officeDocument/2006/relationships/slide" Target="slides/slide17.xml"/><Relationship Id="rId11" Type="http://schemas.openxmlformats.org/officeDocument/2006/relationships/slide" Target="slides/slide24.xml"/><Relationship Id="rId5" Type="http://schemas.openxmlformats.org/officeDocument/2006/relationships/slide" Target="slides/slide11.xml"/><Relationship Id="rId15" Type="http://schemas.openxmlformats.org/officeDocument/2006/relationships/slide" Target="slides/slide30.xml"/><Relationship Id="rId10" Type="http://schemas.openxmlformats.org/officeDocument/2006/relationships/slide" Target="slides/slide23.xml"/><Relationship Id="rId4" Type="http://schemas.openxmlformats.org/officeDocument/2006/relationships/slide" Target="slides/slide9.xml"/><Relationship Id="rId9" Type="http://schemas.openxmlformats.org/officeDocument/2006/relationships/slide" Target="slides/slide20.xml"/><Relationship Id="rId14" Type="http://schemas.openxmlformats.org/officeDocument/2006/relationships/slide" Target="slides/slide2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686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686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686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96B123B-DDE1-49A5-AAD4-F054F89E4527}" type="slidenum">
              <a:rPr lang="en-GB"/>
              <a:pPr>
                <a:defRPr/>
              </a:pPr>
              <a:t>‹#›</a:t>
            </a:fld>
            <a:endParaRPr lang="en-GB"/>
          </a:p>
        </p:txBody>
      </p:sp>
    </p:spTree>
    <p:extLst>
      <p:ext uri="{BB962C8B-B14F-4D97-AF65-F5344CB8AC3E}">
        <p14:creationId xmlns:p14="http://schemas.microsoft.com/office/powerpoint/2010/main" val="452346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512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latin typeface="Arial" charset="0"/>
              </a:defRPr>
            </a:lvl1pPr>
          </a:lstStyle>
          <a:p>
            <a:pPr>
              <a:defRPr/>
            </a:pPr>
            <a:fld id="{D80FC3FA-1804-419D-A044-6488418584BD}" type="slidenum">
              <a:rPr lang="en-GB"/>
              <a:pPr>
                <a:defRPr/>
              </a:pPr>
              <a:t>‹#›</a:t>
            </a:fld>
            <a:endParaRPr lang="en-GB"/>
          </a:p>
        </p:txBody>
      </p:sp>
    </p:spTree>
    <p:extLst>
      <p:ext uri="{BB962C8B-B14F-4D97-AF65-F5344CB8AC3E}">
        <p14:creationId xmlns:p14="http://schemas.microsoft.com/office/powerpoint/2010/main" val="2381703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964D117-7E76-46E8-A20A-37F5965382B4}" type="slidenum">
              <a:rPr lang="en-GB" sz="1200" smtClean="0">
                <a:latin typeface="Arial" pitchFamily="34" charset="0"/>
              </a:rPr>
              <a:pPr/>
              <a:t>1</a:t>
            </a:fld>
            <a:endParaRPr lang="en-GB" sz="1200" smtClean="0">
              <a:latin typeface="Arial" pitchFamily="34" charset="0"/>
            </a:endParaRP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D0E144C-A192-4B4C-9288-37382CDB0C4F}" type="slidenum">
              <a:rPr lang="en-GB" sz="1200" smtClean="0">
                <a:latin typeface="Arial" pitchFamily="34" charset="0"/>
              </a:rPr>
              <a:pPr/>
              <a:t>10</a:t>
            </a:fld>
            <a:endParaRPr lang="en-GB" sz="1200" smtClean="0">
              <a:latin typeface="Arial" pitchFamily="34" charset="0"/>
            </a:endParaRP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4A6D144-2F78-4B82-876B-8C39141C2C5D}" type="slidenum">
              <a:rPr lang="en-GB" sz="1200" smtClean="0">
                <a:latin typeface="Arial" pitchFamily="34" charset="0"/>
              </a:rPr>
              <a:pPr/>
              <a:t>11</a:t>
            </a:fld>
            <a:endParaRPr lang="en-GB" sz="1200" smtClean="0">
              <a:latin typeface="Arial" pitchFamily="34" charset="0"/>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ED4F469-EE05-4BDD-A989-265A7688434F}" type="slidenum">
              <a:rPr lang="en-GB" sz="1200" smtClean="0">
                <a:latin typeface="Arial" pitchFamily="34" charset="0"/>
              </a:rPr>
              <a:pPr/>
              <a:t>12</a:t>
            </a:fld>
            <a:endParaRPr lang="en-GB" sz="1200" smtClean="0">
              <a:latin typeface="Arial" pitchFamily="34" charset="0"/>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EC3F593-6AB1-4C95-B231-EAAF4ABB5C9B}" type="slidenum">
              <a:rPr lang="en-GB" sz="1200" smtClean="0">
                <a:latin typeface="Arial" pitchFamily="34" charset="0"/>
              </a:rPr>
              <a:pPr/>
              <a:t>13</a:t>
            </a:fld>
            <a:endParaRPr lang="en-GB" sz="1200" smtClean="0">
              <a:latin typeface="Arial" pitchFamily="34" charset="0"/>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9159C1-49D6-49FD-8135-AADABA98D3F8}" type="slidenum">
              <a:rPr lang="en-GB" sz="1200" smtClean="0">
                <a:latin typeface="Arial" pitchFamily="34" charset="0"/>
              </a:rPr>
              <a:pPr/>
              <a:t>14</a:t>
            </a:fld>
            <a:endParaRPr lang="en-GB" sz="1200" smtClean="0">
              <a:latin typeface="Arial" pitchFamily="34" charset="0"/>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EF65A59-FA12-4A5B-8EBE-012F153D356D}" type="slidenum">
              <a:rPr lang="en-GB" sz="1200" smtClean="0">
                <a:latin typeface="Arial" pitchFamily="34" charset="0"/>
              </a:rPr>
              <a:pPr/>
              <a:t>15</a:t>
            </a:fld>
            <a:endParaRPr lang="en-GB" sz="1200" smtClean="0">
              <a:latin typeface="Arial" pitchFamily="34" charset="0"/>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9049E60-CAA1-4C20-96F5-0E8DAE1BACDE}" type="slidenum">
              <a:rPr lang="en-GB" sz="1200" smtClean="0">
                <a:latin typeface="Arial" pitchFamily="34" charset="0"/>
              </a:rPr>
              <a:pPr/>
              <a:t>16</a:t>
            </a:fld>
            <a:endParaRPr lang="en-GB" sz="1200" smtClean="0">
              <a:latin typeface="Arial" pitchFamily="34" charset="0"/>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3CCCB29-A1B1-4AA6-87C1-C8385DB4A83E}" type="slidenum">
              <a:rPr lang="en-GB" sz="1200" smtClean="0">
                <a:latin typeface="Arial" pitchFamily="34" charset="0"/>
              </a:rPr>
              <a:pPr/>
              <a:t>17</a:t>
            </a:fld>
            <a:endParaRPr lang="en-GB" sz="1200" smtClean="0">
              <a:latin typeface="Arial" pitchFamily="34" charset="0"/>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0028D45-EB5F-4E6E-9900-2A390D088BCC}" type="slidenum">
              <a:rPr lang="en-GB" sz="1200" smtClean="0">
                <a:latin typeface="Arial" pitchFamily="34" charset="0"/>
              </a:rPr>
              <a:pPr/>
              <a:t>18</a:t>
            </a:fld>
            <a:endParaRPr lang="en-GB" sz="1200" smtClean="0">
              <a:latin typeface="Arial" pitchFamily="34" charset="0"/>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34DC3FB-046B-4AA4-AA7D-7653451DD544}" type="slidenum">
              <a:rPr lang="en-GB" sz="1200" smtClean="0">
                <a:latin typeface="Arial" pitchFamily="34" charset="0"/>
              </a:rPr>
              <a:pPr/>
              <a:t>19</a:t>
            </a:fld>
            <a:endParaRPr lang="en-GB" sz="1200" smtClean="0">
              <a:latin typeface="Arial" pitchFamily="34" charset="0"/>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78939C6-C8EE-4E4E-8AF0-B1BD452F9B4B}" type="slidenum">
              <a:rPr lang="en-GB" sz="1200" smtClean="0">
                <a:latin typeface="Arial" pitchFamily="34" charset="0"/>
              </a:rPr>
              <a:pPr/>
              <a:t>2</a:t>
            </a:fld>
            <a:endParaRPr lang="en-GB" sz="1200" smtClean="0">
              <a:latin typeface="Arial" pitchFamily="34" charset="0"/>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AE9A73E-50A5-4108-92FF-47F1DDBA56B9}" type="slidenum">
              <a:rPr lang="en-GB" sz="1200" smtClean="0">
                <a:latin typeface="Arial" pitchFamily="34" charset="0"/>
              </a:rPr>
              <a:pPr/>
              <a:t>20</a:t>
            </a:fld>
            <a:endParaRPr lang="en-GB" sz="1200" smtClean="0">
              <a:latin typeface="Arial" pitchFamily="34" charset="0"/>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563BC70-A58F-4752-867D-36E633167638}" type="slidenum">
              <a:rPr lang="en-GB" sz="1200" smtClean="0">
                <a:latin typeface="Arial" pitchFamily="34" charset="0"/>
              </a:rPr>
              <a:pPr/>
              <a:t>21</a:t>
            </a:fld>
            <a:endParaRPr lang="en-GB" sz="1200" smtClean="0">
              <a:latin typeface="Arial" pitchFamily="34" charset="0"/>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0B516B1-FE39-4B12-A8EB-83034D0AB675}" type="slidenum">
              <a:rPr lang="en-GB" sz="1200" smtClean="0">
                <a:latin typeface="Arial" pitchFamily="34" charset="0"/>
              </a:rPr>
              <a:pPr/>
              <a:t>22</a:t>
            </a:fld>
            <a:endParaRPr lang="en-GB" sz="1200" smtClean="0">
              <a:latin typeface="Arial" pitchFamily="34" charset="0"/>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2BFDEAC-C81D-461A-BED3-4EB9991D9298}" type="slidenum">
              <a:rPr lang="en-GB" sz="1200" smtClean="0">
                <a:latin typeface="Arial" pitchFamily="34" charset="0"/>
              </a:rPr>
              <a:pPr/>
              <a:t>23</a:t>
            </a:fld>
            <a:endParaRPr lang="en-GB" sz="1200" smtClean="0">
              <a:latin typeface="Arial" pitchFamily="34" charset="0"/>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6CE84A7-B43B-4981-A40A-347E9B3AC5AD}" type="slidenum">
              <a:rPr lang="en-GB" sz="1200" smtClean="0">
                <a:latin typeface="Arial" pitchFamily="34" charset="0"/>
              </a:rPr>
              <a:pPr/>
              <a:t>24</a:t>
            </a:fld>
            <a:endParaRPr lang="en-GB" sz="1200" smtClean="0">
              <a:latin typeface="Arial" pitchFamily="34" charset="0"/>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B3EA69B-498C-46C4-9352-5370A8132B16}" type="slidenum">
              <a:rPr lang="en-GB" sz="1200" smtClean="0">
                <a:latin typeface="Arial" pitchFamily="34" charset="0"/>
              </a:rPr>
              <a:pPr/>
              <a:t>25</a:t>
            </a:fld>
            <a:endParaRPr lang="en-GB" sz="1200" smtClean="0">
              <a:latin typeface="Arial" pitchFamily="34" charset="0"/>
            </a:endParaRP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4A4B6F2-D528-4046-95C5-3E25D5D6BFEE}" type="slidenum">
              <a:rPr lang="en-GB" sz="1200" smtClean="0">
                <a:latin typeface="Arial" pitchFamily="34" charset="0"/>
              </a:rPr>
              <a:pPr/>
              <a:t>26</a:t>
            </a:fld>
            <a:endParaRPr lang="en-GB" sz="1200" smtClean="0">
              <a:latin typeface="Arial" pitchFamily="34" charset="0"/>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9033275-E847-4B3F-AC04-F87FCB547739}" type="slidenum">
              <a:rPr lang="en-GB" sz="1200" smtClean="0">
                <a:latin typeface="Arial" pitchFamily="34" charset="0"/>
              </a:rPr>
              <a:pPr/>
              <a:t>27</a:t>
            </a:fld>
            <a:endParaRPr lang="en-GB" sz="1200" smtClean="0">
              <a:latin typeface="Arial" pitchFamily="34" charset="0"/>
            </a:endParaRPr>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4210110-34EB-4719-95D9-910349881EF5}" type="slidenum">
              <a:rPr lang="en-GB" sz="1200" smtClean="0">
                <a:latin typeface="Arial" pitchFamily="34" charset="0"/>
              </a:rPr>
              <a:pPr/>
              <a:t>28</a:t>
            </a:fld>
            <a:endParaRPr lang="en-GB" sz="1200" smtClean="0">
              <a:latin typeface="Arial" pitchFamily="34" charset="0"/>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FF4D307-DCAF-44F9-837F-1E245F948A53}" type="slidenum">
              <a:rPr lang="en-GB" sz="1200" smtClean="0">
                <a:latin typeface="Arial" pitchFamily="34" charset="0"/>
              </a:rPr>
              <a:pPr/>
              <a:t>29</a:t>
            </a:fld>
            <a:endParaRPr lang="en-GB" sz="1200" smtClean="0">
              <a:latin typeface="Arial" pitchFamily="34" charset="0"/>
            </a:endParaRP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0A5718A-3965-4E69-B4EE-E85E8086752F}" type="slidenum">
              <a:rPr lang="en-GB" sz="1200" smtClean="0">
                <a:latin typeface="Arial" pitchFamily="34" charset="0"/>
              </a:rPr>
              <a:pPr/>
              <a:t>3</a:t>
            </a:fld>
            <a:endParaRPr lang="en-GB" sz="1200" smtClean="0">
              <a:latin typeface="Arial" pitchFamily="34" charset="0"/>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9607F66-1729-473D-9197-2D77A22610BA}" type="slidenum">
              <a:rPr lang="en-GB" sz="1200" smtClean="0">
                <a:latin typeface="Arial" pitchFamily="34" charset="0"/>
              </a:rPr>
              <a:pPr/>
              <a:t>30</a:t>
            </a:fld>
            <a:endParaRPr lang="en-GB" sz="1200" smtClean="0">
              <a:latin typeface="Arial" pitchFamily="34" charset="0"/>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A026C4C-44DA-4E64-A305-0A85F6DA3C51}" type="slidenum">
              <a:rPr lang="en-GB" sz="1200" smtClean="0">
                <a:latin typeface="Arial" pitchFamily="34" charset="0"/>
              </a:rPr>
              <a:pPr/>
              <a:t>31</a:t>
            </a:fld>
            <a:endParaRPr lang="en-GB" sz="1200" smtClean="0">
              <a:latin typeface="Arial" pitchFamily="34" charset="0"/>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8AD2C8-F890-4AF5-BA89-E81D7272F2D1}" type="slidenum">
              <a:rPr lang="en-GB" sz="1200" smtClean="0">
                <a:latin typeface="Arial" pitchFamily="34" charset="0"/>
              </a:rPr>
              <a:pPr/>
              <a:t>32</a:t>
            </a:fld>
            <a:endParaRPr lang="en-GB" sz="1200" smtClean="0">
              <a:latin typeface="Arial" pitchFamily="34" charset="0"/>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A28C062-80E8-4A7F-9590-BA71968AD2B6}" type="slidenum">
              <a:rPr lang="en-GB" sz="1200" smtClean="0">
                <a:latin typeface="Arial" pitchFamily="34" charset="0"/>
              </a:rPr>
              <a:pPr/>
              <a:t>33</a:t>
            </a:fld>
            <a:endParaRPr lang="en-GB" sz="1200" smtClean="0">
              <a:latin typeface="Arial" pitchFamily="34"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49C3A8D-ABFB-4949-90D4-D22174C8790E}" type="slidenum">
              <a:rPr lang="en-GB" sz="1200" smtClean="0">
                <a:latin typeface="Arial" pitchFamily="34" charset="0"/>
              </a:rPr>
              <a:pPr/>
              <a:t>34</a:t>
            </a:fld>
            <a:endParaRPr lang="en-GB" sz="1200" smtClean="0">
              <a:latin typeface="Arial" pitchFamily="34" charset="0"/>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1107004-0AF2-4605-85B4-DBAE8E762FEA}" type="slidenum">
              <a:rPr lang="en-GB" sz="1200" smtClean="0">
                <a:latin typeface="Arial" pitchFamily="34" charset="0"/>
              </a:rPr>
              <a:pPr/>
              <a:t>35</a:t>
            </a:fld>
            <a:endParaRPr lang="en-GB" sz="1200" smtClean="0">
              <a:latin typeface="Arial" pitchFamily="34" charset="0"/>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1EBBF8-C6C8-4A78-9EB4-71DAB95B5362}" type="slidenum">
              <a:rPr lang="en-GB" sz="1200" smtClean="0">
                <a:latin typeface="Arial" pitchFamily="34" charset="0"/>
              </a:rPr>
              <a:pPr/>
              <a:t>36</a:t>
            </a:fld>
            <a:endParaRPr lang="en-GB" sz="1200" smtClean="0">
              <a:latin typeface="Arial" pitchFamily="34" charset="0"/>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F0404FF-95CF-4D86-BE25-375CBD8B1884}" type="slidenum">
              <a:rPr lang="en-GB" sz="1200" smtClean="0">
                <a:latin typeface="Arial" pitchFamily="34" charset="0"/>
              </a:rPr>
              <a:pPr/>
              <a:t>4</a:t>
            </a:fld>
            <a:endParaRPr lang="en-GB" sz="1200" smtClean="0">
              <a:latin typeface="Arial" pitchFamily="34" charset="0"/>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EAD1E43-4CD3-43E9-A3AF-F28FCBB778D4}" type="slidenum">
              <a:rPr lang="en-GB" sz="1200" smtClean="0">
                <a:latin typeface="Arial" pitchFamily="34" charset="0"/>
              </a:rPr>
              <a:pPr/>
              <a:t>5</a:t>
            </a:fld>
            <a:endParaRPr lang="en-GB" sz="1200" smtClean="0">
              <a:latin typeface="Arial" pitchFamily="34" charset="0"/>
            </a:endParaRP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84D67AE-7CD5-4CA1-BE28-69F6B298847B}" type="slidenum">
              <a:rPr lang="en-GB" sz="1200" smtClean="0">
                <a:latin typeface="Arial" pitchFamily="34" charset="0"/>
              </a:rPr>
              <a:pPr/>
              <a:t>6</a:t>
            </a:fld>
            <a:endParaRPr lang="en-GB" sz="1200" smtClean="0">
              <a:latin typeface="Arial" pitchFamily="34" charset="0"/>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E2125E2-E48C-4FBC-A480-27E78B74A601}" type="slidenum">
              <a:rPr lang="en-GB" sz="1200" smtClean="0">
                <a:latin typeface="Arial" pitchFamily="34" charset="0"/>
              </a:rPr>
              <a:pPr/>
              <a:t>7</a:t>
            </a:fld>
            <a:endParaRPr lang="en-GB" sz="1200" smtClean="0">
              <a:latin typeface="Arial" pitchFamily="34" charset="0"/>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EF0EB70-E28E-479C-A4DD-3F366C881767}" type="slidenum">
              <a:rPr lang="en-GB" sz="1200" smtClean="0">
                <a:latin typeface="Arial" pitchFamily="34" charset="0"/>
              </a:rPr>
              <a:pPr/>
              <a:t>8</a:t>
            </a:fld>
            <a:endParaRPr lang="en-GB" sz="1200" smtClean="0">
              <a:latin typeface="Arial" pitchFamily="34" charset="0"/>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5D65770-7D1E-407A-9496-C798B8CC5209}" type="slidenum">
              <a:rPr lang="en-GB" sz="1200" smtClean="0">
                <a:latin typeface="Arial" pitchFamily="34" charset="0"/>
              </a:rPr>
              <a:pPr/>
              <a:t>9</a:t>
            </a:fld>
            <a:endParaRPr lang="en-GB" sz="1200" smtClean="0">
              <a:latin typeface="Arial" pitchFamily="34" charset="0"/>
            </a:endParaRPr>
          </a:p>
        </p:txBody>
      </p:sp>
      <p:sp>
        <p:nvSpPr>
          <p:cNvPr id="60419" name="Rectangle 1026"/>
          <p:cNvSpPr>
            <a:spLocks noRot="1" noChangeArrowheads="1" noTextEdit="1"/>
          </p:cNvSpPr>
          <p:nvPr>
            <p:ph type="sldImg"/>
          </p:nvPr>
        </p:nvSpPr>
        <p:spPr>
          <a:ln/>
        </p:spPr>
      </p:sp>
      <p:sp>
        <p:nvSpPr>
          <p:cNvPr id="604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under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userDrawn="1"/>
        </p:nvSpPr>
        <p:spPr bwMode="auto">
          <a:xfrm>
            <a:off x="7032625" y="6656388"/>
            <a:ext cx="2133600" cy="244475"/>
          </a:xfrm>
          <a:prstGeom prst="rect">
            <a:avLst/>
          </a:prstGeom>
          <a:noFill/>
          <a:ln w="9525">
            <a:noFill/>
            <a:miter lim="800000"/>
            <a:headEnd/>
            <a:tailEnd/>
          </a:ln>
          <a:effectLst/>
        </p:spPr>
        <p:txBody>
          <a:bodyPr>
            <a:spAutoFit/>
          </a:bodyPr>
          <a:lstStyle/>
          <a:p>
            <a:pPr algn="r" eaLnBrk="1" hangingPunct="1">
              <a:defRPr/>
            </a:pPr>
            <a:r>
              <a:rPr lang="en-GB" sz="1000" b="1">
                <a:solidFill>
                  <a:srgbClr val="9900CC"/>
                </a:solidFill>
                <a:latin typeface="Arial" charset="0"/>
              </a:rPr>
              <a:t>© Boardworks Ltd 2005</a:t>
            </a:r>
            <a:endParaRPr lang="en-US" sz="1000" b="1">
              <a:latin typeface="Arial" charset="0"/>
            </a:endParaRPr>
          </a:p>
        </p:txBody>
      </p:sp>
      <p:pic>
        <p:nvPicPr>
          <p:cNvPr id="4" name="Picture 4" descr="boardworks_logo"/>
          <p:cNvPicPr>
            <a:picLocks noChangeAspect="1" noChangeArrowheads="1"/>
          </p:cNvPicPr>
          <p:nvPr userDrawn="1"/>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ight_button">
            <a:hlinkClick r:id="" action="ppaction://hlinkshowjump?jump=nextslide"/>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userDrawn="1"/>
        </p:nvSpPr>
        <p:spPr bwMode="auto">
          <a:xfrm>
            <a:off x="0" y="6624638"/>
            <a:ext cx="1116013" cy="274637"/>
          </a:xfrm>
          <a:prstGeom prst="rect">
            <a:avLst/>
          </a:prstGeom>
          <a:noFill/>
          <a:ln w="9525">
            <a:noFill/>
            <a:miter lim="800000"/>
            <a:headEnd/>
            <a:tailEnd/>
          </a:ln>
          <a:effectLst/>
        </p:spPr>
        <p:txBody>
          <a:bodyPr>
            <a:spAutoFit/>
          </a:bodyPr>
          <a:lstStyle/>
          <a:p>
            <a:pPr eaLnBrk="1" hangingPunct="1">
              <a:spcBef>
                <a:spcPct val="50000"/>
              </a:spcBef>
              <a:defRPr/>
            </a:pPr>
            <a:fld id="{55C64A9A-927B-4D54-8749-39DCE47F306C}" type="slidenum">
              <a:rPr lang="en-GB" sz="1200" b="1">
                <a:solidFill>
                  <a:schemeClr val="bg1"/>
                </a:solidFill>
                <a:latin typeface="Arial" charset="0"/>
              </a:rPr>
              <a:pPr eaLnBrk="1" hangingPunct="1">
                <a:spcBef>
                  <a:spcPct val="50000"/>
                </a:spcBef>
                <a:defRPr/>
              </a:pPr>
              <a:t>‹#›</a:t>
            </a:fld>
            <a:r>
              <a:rPr lang="en-GB" sz="1200" b="1">
                <a:solidFill>
                  <a:schemeClr val="bg1"/>
                </a:solidFill>
                <a:latin typeface="Arial" charset="0"/>
              </a:rPr>
              <a:t> of 38</a:t>
            </a:r>
          </a:p>
        </p:txBody>
      </p:sp>
    </p:spTree>
    <p:extLst>
      <p:ext uri="{BB962C8B-B14F-4D97-AF65-F5344CB8AC3E}">
        <p14:creationId xmlns:p14="http://schemas.microsoft.com/office/powerpoint/2010/main" val="463069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8467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288"/>
            <a:ext cx="2171700" cy="6111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4288"/>
            <a:ext cx="6362700" cy="61118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4492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4288"/>
            <a:ext cx="78120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517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0637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69270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8317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935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0261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62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4023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64106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0" y="14288"/>
            <a:ext cx="78120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smtClean="0"/>
              <a:t>      Click to edit Master title style</a:t>
            </a:r>
          </a:p>
        </p:txBody>
      </p:sp>
      <p:pic>
        <p:nvPicPr>
          <p:cNvPr id="10243" name="Picture 3" descr="underlin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667500"/>
            <a:ext cx="91440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Text Box 4"/>
          <p:cNvSpPr txBox="1">
            <a:spLocks noChangeArrowheads="1"/>
          </p:cNvSpPr>
          <p:nvPr userDrawn="1"/>
        </p:nvSpPr>
        <p:spPr bwMode="auto">
          <a:xfrm>
            <a:off x="7032625" y="6656388"/>
            <a:ext cx="2133600" cy="244475"/>
          </a:xfrm>
          <a:prstGeom prst="rect">
            <a:avLst/>
          </a:prstGeom>
          <a:noFill/>
          <a:ln w="9525">
            <a:noFill/>
            <a:miter lim="800000"/>
            <a:headEnd/>
            <a:tailEnd/>
          </a:ln>
          <a:effectLst/>
        </p:spPr>
        <p:txBody>
          <a:bodyPr>
            <a:spAutoFit/>
          </a:bodyPr>
          <a:lstStyle/>
          <a:p>
            <a:pPr algn="r" eaLnBrk="1" hangingPunct="1">
              <a:defRPr/>
            </a:pPr>
            <a:r>
              <a:rPr lang="en-GB" sz="1000" b="1">
                <a:solidFill>
                  <a:srgbClr val="9900CC"/>
                </a:solidFill>
                <a:latin typeface="Arial" charset="0"/>
              </a:rPr>
              <a:t>© Boardworks Ltd 2005</a:t>
            </a:r>
            <a:endParaRPr lang="en-US" sz="1000" b="1">
              <a:latin typeface="Arial" charset="0"/>
            </a:endParaRPr>
          </a:p>
        </p:txBody>
      </p:sp>
      <p:pic>
        <p:nvPicPr>
          <p:cNvPr id="10245" name="Picture 5" descr="swish"/>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476250"/>
            <a:ext cx="72358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boardworks_logo"/>
          <p:cNvPicPr>
            <a:picLocks noChangeAspect="1" noChangeArrowheads="1"/>
          </p:cNvPicPr>
          <p:nvPr userDrawn="1"/>
        </p:nvPicPr>
        <p:blipFill>
          <a:blip r:embed="rId17">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right_button">
            <a:hlinkClick r:id="" action="ppaction://hlinkshowjump?jump=nextslide"/>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left_button">
            <a:hlinkClick r:id="" action="ppaction://hlinkshowjump?jump=previousslide"/>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9" name="Text Box 9"/>
          <p:cNvSpPr txBox="1">
            <a:spLocks noChangeArrowheads="1"/>
          </p:cNvSpPr>
          <p:nvPr userDrawn="1"/>
        </p:nvSpPr>
        <p:spPr bwMode="auto">
          <a:xfrm>
            <a:off x="0" y="6624638"/>
            <a:ext cx="1116013" cy="274637"/>
          </a:xfrm>
          <a:prstGeom prst="rect">
            <a:avLst/>
          </a:prstGeom>
          <a:noFill/>
          <a:ln w="9525">
            <a:noFill/>
            <a:miter lim="800000"/>
            <a:headEnd/>
            <a:tailEnd/>
          </a:ln>
          <a:effectLst/>
        </p:spPr>
        <p:txBody>
          <a:bodyPr>
            <a:spAutoFit/>
          </a:bodyPr>
          <a:lstStyle/>
          <a:p>
            <a:pPr eaLnBrk="1" hangingPunct="1">
              <a:spcBef>
                <a:spcPct val="50000"/>
              </a:spcBef>
              <a:defRPr/>
            </a:pPr>
            <a:fld id="{ED909F57-B156-4681-AEF3-7CFF2EF9CA20}" type="slidenum">
              <a:rPr lang="en-GB" sz="1200" b="1">
                <a:solidFill>
                  <a:schemeClr val="bg1"/>
                </a:solidFill>
                <a:latin typeface="Arial" charset="0"/>
              </a:rPr>
              <a:pPr eaLnBrk="1" hangingPunct="1">
                <a:spcBef>
                  <a:spcPct val="50000"/>
                </a:spcBef>
                <a:defRPr/>
              </a:pPr>
              <a:t>‹#›</a:t>
            </a:fld>
            <a:r>
              <a:rPr lang="en-GB" sz="1200" b="1">
                <a:solidFill>
                  <a:schemeClr val="bg1"/>
                </a:solidFill>
                <a:latin typeface="Arial" charset="0"/>
              </a:rPr>
              <a:t> of 38</a:t>
            </a:r>
          </a:p>
        </p:txBody>
      </p:sp>
      <p:grpSp>
        <p:nvGrpSpPr>
          <p:cNvPr id="10250" name="Group 10"/>
          <p:cNvGrpSpPr>
            <a:grpSpLocks/>
          </p:cNvGrpSpPr>
          <p:nvPr userDrawn="1"/>
        </p:nvGrpSpPr>
        <p:grpSpPr bwMode="auto">
          <a:xfrm>
            <a:off x="247650" y="82550"/>
            <a:ext cx="360363" cy="360363"/>
            <a:chOff x="68" y="487"/>
            <a:chExt cx="3514" cy="3514"/>
          </a:xfrm>
        </p:grpSpPr>
        <p:sp>
          <p:nvSpPr>
            <p:cNvPr id="133131" name="Oval 11"/>
            <p:cNvSpPr>
              <a:spLocks noChangeAspect="1" noChangeArrowheads="1"/>
            </p:cNvSpPr>
            <p:nvPr/>
          </p:nvSpPr>
          <p:spPr bwMode="auto">
            <a:xfrm>
              <a:off x="68" y="487"/>
              <a:ext cx="3514" cy="3514"/>
            </a:xfrm>
            <a:prstGeom prst="ellipse">
              <a:avLst/>
            </a:prstGeom>
            <a:solidFill>
              <a:srgbClr val="010066"/>
            </a:solidFill>
            <a:ln w="9525">
              <a:noFill/>
              <a:round/>
              <a:headEnd/>
              <a:tailEnd/>
            </a:ln>
            <a:effectLst/>
          </p:spPr>
          <p:txBody>
            <a:bodyPr wrap="none" anchor="ctr"/>
            <a:lstStyle/>
            <a:p>
              <a:pPr>
                <a:defRPr/>
              </a:pPr>
              <a:endParaRPr lang="en-US"/>
            </a:p>
          </p:txBody>
        </p:sp>
        <p:sp>
          <p:nvSpPr>
            <p:cNvPr id="133132" name="Oval 12"/>
            <p:cNvSpPr>
              <a:spLocks noChangeAspect="1" noChangeArrowheads="1"/>
            </p:cNvSpPr>
            <p:nvPr/>
          </p:nvSpPr>
          <p:spPr bwMode="auto">
            <a:xfrm>
              <a:off x="238" y="657"/>
              <a:ext cx="3173" cy="3173"/>
            </a:xfrm>
            <a:prstGeom prst="ellipse">
              <a:avLst/>
            </a:prstGeom>
            <a:solidFill>
              <a:srgbClr val="FF6600"/>
            </a:solidFill>
            <a:ln w="9525">
              <a:noFill/>
              <a:round/>
              <a:headEnd/>
              <a:tailEnd/>
            </a:ln>
            <a:effectLst/>
          </p:spPr>
          <p:txBody>
            <a:bodyPr wrap="none" anchor="ctr"/>
            <a:lstStyle/>
            <a:p>
              <a:pPr>
                <a:defRPr/>
              </a:pPr>
              <a:endParaRPr lang="en-US"/>
            </a:p>
          </p:txBody>
        </p:sp>
        <p:pic>
          <p:nvPicPr>
            <p:cNvPr id="10253" name="Picture 13" descr="C3 4a_cartoon_image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5" y="827"/>
              <a:ext cx="2859" cy="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eaLnBrk="0" fontAlgn="base" hangingPunct="0">
        <a:spcBef>
          <a:spcPct val="0"/>
        </a:spcBef>
        <a:spcAft>
          <a:spcPct val="0"/>
        </a:spcAft>
        <a:defRPr sz="2800" b="1">
          <a:solidFill>
            <a:srgbClr val="FF6600"/>
          </a:solidFill>
          <a:latin typeface="+mj-lt"/>
          <a:ea typeface="+mj-ea"/>
          <a:cs typeface="+mj-cs"/>
        </a:defRPr>
      </a:lvl1pPr>
      <a:lvl2pPr algn="l" rtl="0" eaLnBrk="0" fontAlgn="base" hangingPunct="0">
        <a:spcBef>
          <a:spcPct val="0"/>
        </a:spcBef>
        <a:spcAft>
          <a:spcPct val="0"/>
        </a:spcAft>
        <a:defRPr sz="2800" b="1">
          <a:solidFill>
            <a:srgbClr val="FF6600"/>
          </a:solidFill>
          <a:latin typeface="Arial" charset="0"/>
        </a:defRPr>
      </a:lvl2pPr>
      <a:lvl3pPr algn="l" rtl="0" eaLnBrk="0" fontAlgn="base" hangingPunct="0">
        <a:spcBef>
          <a:spcPct val="0"/>
        </a:spcBef>
        <a:spcAft>
          <a:spcPct val="0"/>
        </a:spcAft>
        <a:defRPr sz="2800" b="1">
          <a:solidFill>
            <a:srgbClr val="FF6600"/>
          </a:solidFill>
          <a:latin typeface="Arial" charset="0"/>
        </a:defRPr>
      </a:lvl3pPr>
      <a:lvl4pPr algn="l" rtl="0" eaLnBrk="0" fontAlgn="base" hangingPunct="0">
        <a:spcBef>
          <a:spcPct val="0"/>
        </a:spcBef>
        <a:spcAft>
          <a:spcPct val="0"/>
        </a:spcAft>
        <a:defRPr sz="2800" b="1">
          <a:solidFill>
            <a:srgbClr val="FF6600"/>
          </a:solidFill>
          <a:latin typeface="Arial" charset="0"/>
        </a:defRPr>
      </a:lvl4pPr>
      <a:lvl5pPr algn="l" rtl="0" eaLnBrk="0" fontAlgn="base" hangingPunct="0">
        <a:spcBef>
          <a:spcPct val="0"/>
        </a:spcBef>
        <a:spcAft>
          <a:spcPct val="0"/>
        </a:spcAft>
        <a:defRPr sz="2800" b="1">
          <a:solidFill>
            <a:srgbClr val="FF6600"/>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image" Target="../media/image14.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1.png"/><Relationship Id="rId2" Type="http://schemas.openxmlformats.org/officeDocument/2006/relationships/control" Target="../activeX/activeX3.xml"/><Relationship Id="rId1" Type="http://schemas.openxmlformats.org/officeDocument/2006/relationships/vmlDrawing" Target="../drawings/vmlDrawing4.vml"/><Relationship Id="rId6" Type="http://schemas.openxmlformats.org/officeDocument/2006/relationships/image" Target="../media/image14.jpeg"/><Relationship Id="rId5" Type="http://schemas.openxmlformats.org/officeDocument/2006/relationships/image" Target="../media/image20.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4.xml"/><Relationship Id="rId1" Type="http://schemas.openxmlformats.org/officeDocument/2006/relationships/vmlDrawing" Target="../drawings/vmlDrawing5.v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6.vml"/><Relationship Id="rId5" Type="http://schemas.openxmlformats.org/officeDocument/2006/relationships/image" Target="../media/image25.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6.xml"/><Relationship Id="rId1" Type="http://schemas.openxmlformats.org/officeDocument/2006/relationships/vmlDrawing" Target="../drawings/vmlDrawing7.vml"/><Relationship Id="rId5" Type="http://schemas.openxmlformats.org/officeDocument/2006/relationships/image" Target="../media/image27.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7.xml"/><Relationship Id="rId1" Type="http://schemas.openxmlformats.org/officeDocument/2006/relationships/vmlDrawing" Target="../drawings/vmlDrawing8.vml"/><Relationship Id="rId5" Type="http://schemas.openxmlformats.org/officeDocument/2006/relationships/image" Target="../media/image29.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8.xml"/><Relationship Id="rId1" Type="http://schemas.openxmlformats.org/officeDocument/2006/relationships/vmlDrawing" Target="../drawings/vmlDrawing9.vml"/><Relationship Id="rId5" Type="http://schemas.openxmlformats.org/officeDocument/2006/relationships/image" Target="../media/image31.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71" name="AutoShape 7"/>
          <p:cNvSpPr>
            <a:spLocks noGrp="1" noChangeArrowheads="1"/>
          </p:cNvSpPr>
          <p:nvPr>
            <p:ph type="subTitle" idx="4294967295"/>
          </p:nvPr>
        </p:nvSpPr>
        <p:spPr bwMode="auto">
          <a:xfrm>
            <a:off x="1168400" y="0"/>
            <a:ext cx="4462463" cy="1008063"/>
          </a:xfrm>
          <a:prstGeom prst="roundRect">
            <a:avLst>
              <a:gd name="adj" fmla="val 43579"/>
            </a:avLst>
          </a:prstGeom>
          <a:solidFill>
            <a:srgbClr val="010066"/>
          </a:solidFill>
          <a:ln w="63500">
            <a:solidFill>
              <a:srgbClr val="9900CC"/>
            </a:solidFill>
            <a:round/>
            <a:headEnd/>
            <a:tailEnd/>
          </a:ln>
        </p:spPr>
        <p:txBody>
          <a:bodyPr/>
          <a:lstStyle/>
          <a:p>
            <a:pPr marL="0" indent="0" algn="ctr">
              <a:spcBef>
                <a:spcPct val="0"/>
              </a:spcBef>
              <a:buFontTx/>
              <a:buNone/>
            </a:pPr>
            <a:r>
              <a:rPr lang="en-GB" sz="3400" b="1" smtClean="0">
                <a:solidFill>
                  <a:schemeClr val="bg1"/>
                </a:solidFill>
              </a:rPr>
              <a:t>METALS</a:t>
            </a:r>
            <a:endParaRPr lang="en-GB" sz="400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9271">
                                            <p:txEl>
                                              <p:pRg st="0" end="0"/>
                                            </p:txEl>
                                          </p:spTgt>
                                        </p:tgtEl>
                                        <p:attrNameLst>
                                          <p:attrName>style.visibility</p:attrName>
                                        </p:attrNameLst>
                                      </p:cBhvr>
                                      <p:to>
                                        <p:strVal val="visible"/>
                                      </p:to>
                                    </p:set>
                                    <p:animEffect transition="in" filter="fade">
                                      <p:cBhvr>
                                        <p:cTn id="7" dur="1000"/>
                                        <p:tgtEl>
                                          <p:spTgt spid="139271">
                                            <p:txEl>
                                              <p:pRg st="0" end="0"/>
                                            </p:txEl>
                                          </p:spTgt>
                                        </p:tgtEl>
                                      </p:cBhvr>
                                    </p:animEffect>
                                    <p:anim calcmode="lin" valueType="num">
                                      <p:cBhvr>
                                        <p:cTn id="8" dur="1000" fill="hold"/>
                                        <p:tgtEl>
                                          <p:spTgt spid="13927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3927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927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AutoShape 1052"/>
          <p:cNvSpPr>
            <a:spLocks noChangeArrowheads="1"/>
          </p:cNvSpPr>
          <p:nvPr/>
        </p:nvSpPr>
        <p:spPr bwMode="auto">
          <a:xfrm>
            <a:off x="3700463" y="436563"/>
            <a:ext cx="1190625" cy="681037"/>
          </a:xfrm>
          <a:prstGeom prst="roundRect">
            <a:avLst>
              <a:gd name="adj" fmla="val 43579"/>
            </a:avLst>
          </a:prstGeom>
          <a:solidFill>
            <a:srgbClr val="FF6600"/>
          </a:solidFill>
          <a:ln w="38100">
            <a:solidFill>
              <a:srgbClr val="9900CC"/>
            </a:solidFill>
            <a:round/>
            <a:headEnd/>
            <a:tailEnd/>
          </a:ln>
        </p:spPr>
        <p:txBody>
          <a:bodyPr/>
          <a:lstStyle/>
          <a:p>
            <a:pPr marL="342900" indent="-342900" eaLnBrk="1" hangingPunct="1">
              <a:lnSpc>
                <a:spcPct val="90000"/>
              </a:lnSpc>
            </a:pPr>
            <a:r>
              <a:rPr lang="en-GB" sz="3200" b="1">
                <a:solidFill>
                  <a:schemeClr val="bg1"/>
                </a:solidFill>
                <a:latin typeface="Arial" pitchFamily="34" charset="0"/>
              </a:rPr>
              <a:t>Iron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Rectangle 3"/>
          <p:cNvSpPr>
            <a:spLocks noChangeArrowheads="1"/>
          </p:cNvSpPr>
          <p:nvPr>
            <p:ph type="body" idx="1"/>
          </p:nvPr>
        </p:nvSpPr>
        <p:spPr bwMode="auto">
          <a:xfrm>
            <a:off x="381000" y="914400"/>
            <a:ext cx="8367713" cy="294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lnSpc>
                <a:spcPct val="90000"/>
              </a:lnSpc>
            </a:pPr>
            <a:r>
              <a:rPr lang="en-GB" sz="3000" smtClean="0">
                <a:solidFill>
                  <a:srgbClr val="0000FF"/>
                </a:solidFill>
              </a:rPr>
              <a:t>Iron is a moderately reactive metal.</a:t>
            </a:r>
          </a:p>
          <a:p>
            <a:pPr marL="609600" indent="-609600" eaLnBrk="1" hangingPunct="1">
              <a:lnSpc>
                <a:spcPct val="90000"/>
              </a:lnSpc>
            </a:pPr>
            <a:r>
              <a:rPr lang="en-GB" sz="3000" smtClean="0">
                <a:solidFill>
                  <a:srgbClr val="0000FF"/>
                </a:solidFill>
              </a:rPr>
              <a:t>Iron ore (haematite) is plentiful and relatively easily reduced to iron metal by heating with coal (carbon). It is therefore cheap.</a:t>
            </a:r>
          </a:p>
          <a:p>
            <a:pPr marL="609600" indent="-609600" eaLnBrk="1" hangingPunct="1">
              <a:lnSpc>
                <a:spcPct val="90000"/>
              </a:lnSpc>
            </a:pPr>
            <a:r>
              <a:rPr lang="en-GB" sz="3000" smtClean="0">
                <a:solidFill>
                  <a:srgbClr val="0000FF"/>
                </a:solidFill>
              </a:rPr>
              <a:t>It is strong and malleable (non-brittle).</a:t>
            </a:r>
          </a:p>
          <a:p>
            <a:pPr marL="609600" indent="-609600" eaLnBrk="1" hangingPunct="1">
              <a:lnSpc>
                <a:spcPct val="90000"/>
              </a:lnSpc>
            </a:pPr>
            <a:r>
              <a:rPr lang="en-GB" sz="3000" smtClean="0">
                <a:solidFill>
                  <a:srgbClr val="0000FF"/>
                </a:solidFill>
              </a:rPr>
              <a:t>Iron is the most commonly used metal.</a:t>
            </a:r>
          </a:p>
        </p:txBody>
      </p:sp>
      <p:pic>
        <p:nvPicPr>
          <p:cNvPr id="327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267200"/>
            <a:ext cx="426720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5"/>
          <p:cNvSpPr>
            <a:spLocks noGrp="1" noChangeArrowheads="1"/>
          </p:cNvSpPr>
          <p:nvPr>
            <p:ph type="title"/>
          </p:nvPr>
        </p:nvSpPr>
        <p:spPr/>
        <p:txBody>
          <a:bodyPr/>
          <a:lstStyle/>
          <a:p>
            <a:pPr eaLnBrk="1" hangingPunct="1"/>
            <a:r>
              <a:rPr lang="en-GB" smtClean="0"/>
              <a:t>      Iron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7"/>
          <p:cNvSpPr>
            <a:spLocks noGrp="1" noChangeArrowheads="1"/>
          </p:cNvSpPr>
          <p:nvPr>
            <p:ph type="title" idx="4294967295"/>
          </p:nvPr>
        </p:nvSpPr>
        <p:spPr/>
        <p:txBody>
          <a:bodyPr/>
          <a:lstStyle/>
          <a:p>
            <a:pPr eaLnBrk="1" hangingPunct="1"/>
            <a:r>
              <a:rPr lang="en-GB" smtClean="0"/>
              <a:t>      Extracting iron: the blast furnace</a:t>
            </a:r>
          </a:p>
        </p:txBody>
      </p:sp>
      <p:pic>
        <p:nvPicPr>
          <p:cNvPr id="2052" name="Picture 8" descr="flash icon"/>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050"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706438" y="4575175"/>
            <a:ext cx="7893050" cy="1298575"/>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33795" name="Rectangle 4"/>
          <p:cNvSpPr>
            <a:spLocks noChangeArrowheads="1"/>
          </p:cNvSpPr>
          <p:nvPr/>
        </p:nvSpPr>
        <p:spPr bwMode="auto">
          <a:xfrm>
            <a:off x="1168400" y="3044825"/>
            <a:ext cx="6580188" cy="1125538"/>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33796" name="Rectangle 5"/>
          <p:cNvSpPr>
            <a:spLocks noChangeArrowheads="1"/>
          </p:cNvSpPr>
          <p:nvPr/>
        </p:nvSpPr>
        <p:spPr bwMode="auto">
          <a:xfrm>
            <a:off x="1154113" y="1601788"/>
            <a:ext cx="6594475" cy="1184275"/>
          </a:xfrm>
          <a:prstGeom prst="rect">
            <a:avLst/>
          </a:prstGeom>
          <a:solidFill>
            <a:srgbClr val="0000FF"/>
          </a:solidFill>
          <a:ln w="9525">
            <a:solidFill>
              <a:schemeClr val="tx1"/>
            </a:solidFill>
            <a:miter lim="800000"/>
            <a:headEnd/>
            <a:tailEnd/>
          </a:ln>
        </p:spPr>
        <p:txBody>
          <a:bodyPr wrap="none" anchor="ctr"/>
          <a:lstStyle/>
          <a:p>
            <a:pPr algn="ctr"/>
            <a:endParaRPr lang="en-GB">
              <a:solidFill>
                <a:schemeClr val="bg1"/>
              </a:solidFill>
              <a:latin typeface="Arial" pitchFamily="34" charset="0"/>
            </a:endParaRPr>
          </a:p>
        </p:txBody>
      </p:sp>
      <p:sp>
        <p:nvSpPr>
          <p:cNvPr id="33797" name="Text Box 6"/>
          <p:cNvSpPr txBox="1">
            <a:spLocks noChangeArrowheads="1"/>
          </p:cNvSpPr>
          <p:nvPr/>
        </p:nvSpPr>
        <p:spPr bwMode="auto">
          <a:xfrm>
            <a:off x="1804988" y="1606550"/>
            <a:ext cx="492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chemeClr val="bg1"/>
                </a:solidFill>
                <a:latin typeface="Arial" pitchFamily="34" charset="0"/>
              </a:rPr>
              <a:t>carbon + oxygen </a:t>
            </a:r>
            <a:r>
              <a:rPr lang="en-GB">
                <a:solidFill>
                  <a:schemeClr val="bg1"/>
                </a:solidFill>
                <a:latin typeface="Arial" pitchFamily="34" charset="0"/>
                <a:sym typeface="Monotype Sorts" pitchFamily="2" charset="2"/>
              </a:rPr>
              <a:t> carbon dioxide</a:t>
            </a:r>
            <a:endParaRPr lang="en-GB">
              <a:solidFill>
                <a:schemeClr val="bg1"/>
              </a:solidFill>
              <a:latin typeface="Arial" pitchFamily="34" charset="0"/>
            </a:endParaRPr>
          </a:p>
        </p:txBody>
      </p:sp>
      <p:sp>
        <p:nvSpPr>
          <p:cNvPr id="33798" name="Text Box 7"/>
          <p:cNvSpPr txBox="1">
            <a:spLocks noChangeArrowheads="1"/>
          </p:cNvSpPr>
          <p:nvPr/>
        </p:nvSpPr>
        <p:spPr bwMode="auto">
          <a:xfrm>
            <a:off x="1282700" y="3116263"/>
            <a:ext cx="6284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chemeClr val="bg1"/>
                </a:solidFill>
                <a:latin typeface="Arial" pitchFamily="34" charset="0"/>
              </a:rPr>
              <a:t>carbon dioxide + carbon </a:t>
            </a:r>
            <a:r>
              <a:rPr lang="en-GB">
                <a:solidFill>
                  <a:schemeClr val="bg1"/>
                </a:solidFill>
                <a:latin typeface="Arial" pitchFamily="34" charset="0"/>
                <a:sym typeface="Monotype Sorts" pitchFamily="2" charset="2"/>
              </a:rPr>
              <a:t> carbon monoxide</a:t>
            </a:r>
            <a:endParaRPr lang="en-GB">
              <a:solidFill>
                <a:schemeClr val="bg1"/>
              </a:solidFill>
              <a:latin typeface="Arial" pitchFamily="34" charset="0"/>
            </a:endParaRPr>
          </a:p>
        </p:txBody>
      </p:sp>
      <p:sp>
        <p:nvSpPr>
          <p:cNvPr id="33799" name="Text Box 8"/>
          <p:cNvSpPr txBox="1">
            <a:spLocks noChangeArrowheads="1"/>
          </p:cNvSpPr>
          <p:nvPr/>
        </p:nvSpPr>
        <p:spPr bwMode="auto">
          <a:xfrm>
            <a:off x="747713" y="4583113"/>
            <a:ext cx="7615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chemeClr val="bg1"/>
                </a:solidFill>
                <a:latin typeface="Arial" pitchFamily="34" charset="0"/>
              </a:rPr>
              <a:t>carbon monoxide + iron oxide  </a:t>
            </a:r>
            <a:r>
              <a:rPr lang="en-GB">
                <a:solidFill>
                  <a:schemeClr val="bg1"/>
                </a:solidFill>
                <a:latin typeface="Arial" pitchFamily="34" charset="0"/>
                <a:sym typeface="Monotype Sorts" pitchFamily="2" charset="2"/>
              </a:rPr>
              <a:t> iron + carbon dioxide</a:t>
            </a:r>
            <a:endParaRPr lang="en-GB">
              <a:solidFill>
                <a:schemeClr val="bg1"/>
              </a:solidFill>
              <a:latin typeface="Arial" pitchFamily="34" charset="0"/>
            </a:endParaRPr>
          </a:p>
        </p:txBody>
      </p:sp>
      <p:sp>
        <p:nvSpPr>
          <p:cNvPr id="33800" name="Text Box 9"/>
          <p:cNvSpPr txBox="1">
            <a:spLocks noChangeArrowheads="1"/>
          </p:cNvSpPr>
          <p:nvPr/>
        </p:nvSpPr>
        <p:spPr bwMode="auto">
          <a:xfrm>
            <a:off x="2268538" y="2178050"/>
            <a:ext cx="346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chemeClr val="bg1"/>
                </a:solidFill>
                <a:latin typeface="Arial" pitchFamily="34" charset="0"/>
              </a:rPr>
              <a:t>C (s) + O</a:t>
            </a:r>
            <a:r>
              <a:rPr lang="en-GB" baseline="-25000">
                <a:solidFill>
                  <a:schemeClr val="bg1"/>
                </a:solidFill>
                <a:latin typeface="Arial" pitchFamily="34" charset="0"/>
              </a:rPr>
              <a:t>2 </a:t>
            </a:r>
            <a:r>
              <a:rPr lang="en-GB">
                <a:solidFill>
                  <a:schemeClr val="bg1"/>
                </a:solidFill>
                <a:latin typeface="Arial" pitchFamily="34" charset="0"/>
              </a:rPr>
              <a:t>(g) </a:t>
            </a:r>
            <a:r>
              <a:rPr lang="en-GB">
                <a:solidFill>
                  <a:schemeClr val="bg1"/>
                </a:solidFill>
                <a:latin typeface="Arial" pitchFamily="34" charset="0"/>
                <a:sym typeface="Monotype Sorts" pitchFamily="2" charset="2"/>
              </a:rPr>
              <a:t> CO</a:t>
            </a:r>
            <a:r>
              <a:rPr lang="en-GB" baseline="-25000">
                <a:solidFill>
                  <a:schemeClr val="bg1"/>
                </a:solidFill>
                <a:latin typeface="Arial" pitchFamily="34" charset="0"/>
                <a:sym typeface="Monotype Sorts" pitchFamily="2" charset="2"/>
              </a:rPr>
              <a:t>2 </a:t>
            </a:r>
            <a:r>
              <a:rPr lang="en-GB">
                <a:solidFill>
                  <a:schemeClr val="bg1"/>
                </a:solidFill>
                <a:latin typeface="Arial" pitchFamily="34" charset="0"/>
                <a:sym typeface="Monotype Sorts" pitchFamily="2" charset="2"/>
              </a:rPr>
              <a:t>(g)</a:t>
            </a:r>
            <a:endParaRPr lang="en-GB">
              <a:solidFill>
                <a:schemeClr val="bg1"/>
              </a:solidFill>
              <a:latin typeface="Arial" pitchFamily="34" charset="0"/>
            </a:endParaRPr>
          </a:p>
        </p:txBody>
      </p:sp>
      <p:sp>
        <p:nvSpPr>
          <p:cNvPr id="33801" name="Text Box 10"/>
          <p:cNvSpPr txBox="1">
            <a:spLocks noChangeArrowheads="1"/>
          </p:cNvSpPr>
          <p:nvPr/>
        </p:nvSpPr>
        <p:spPr bwMode="auto">
          <a:xfrm>
            <a:off x="2603500" y="3657600"/>
            <a:ext cx="3768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chemeClr val="bg1"/>
                </a:solidFill>
                <a:latin typeface="Arial" pitchFamily="34" charset="0"/>
              </a:rPr>
              <a:t>CO</a:t>
            </a:r>
            <a:r>
              <a:rPr lang="en-GB" baseline="-25000">
                <a:solidFill>
                  <a:schemeClr val="bg1"/>
                </a:solidFill>
                <a:latin typeface="Arial" pitchFamily="34" charset="0"/>
              </a:rPr>
              <a:t>2 </a:t>
            </a:r>
            <a:r>
              <a:rPr lang="en-GB">
                <a:solidFill>
                  <a:schemeClr val="bg1"/>
                </a:solidFill>
                <a:latin typeface="Arial" pitchFamily="34" charset="0"/>
              </a:rPr>
              <a:t>(g) + C (s) </a:t>
            </a:r>
            <a:r>
              <a:rPr lang="en-GB">
                <a:solidFill>
                  <a:schemeClr val="bg1"/>
                </a:solidFill>
                <a:latin typeface="Arial" pitchFamily="34" charset="0"/>
                <a:sym typeface="Monotype Sorts" pitchFamily="2" charset="2"/>
              </a:rPr>
              <a:t> 2CO (g)</a:t>
            </a:r>
            <a:endParaRPr lang="en-GB">
              <a:solidFill>
                <a:schemeClr val="bg1"/>
              </a:solidFill>
              <a:latin typeface="Arial" pitchFamily="34" charset="0"/>
            </a:endParaRPr>
          </a:p>
        </p:txBody>
      </p:sp>
      <p:sp>
        <p:nvSpPr>
          <p:cNvPr id="33802" name="Text Box 11"/>
          <p:cNvSpPr txBox="1">
            <a:spLocks noChangeArrowheads="1"/>
          </p:cNvSpPr>
          <p:nvPr/>
        </p:nvSpPr>
        <p:spPr bwMode="auto">
          <a:xfrm>
            <a:off x="2051050" y="5167313"/>
            <a:ext cx="5819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chemeClr val="bg1"/>
                </a:solidFill>
                <a:latin typeface="Arial" pitchFamily="34" charset="0"/>
              </a:rPr>
              <a:t>3CO (g) + Fe</a:t>
            </a:r>
            <a:r>
              <a:rPr lang="en-GB" baseline="-25000">
                <a:solidFill>
                  <a:schemeClr val="bg1"/>
                </a:solidFill>
                <a:latin typeface="Arial" pitchFamily="34" charset="0"/>
              </a:rPr>
              <a:t>2</a:t>
            </a:r>
            <a:r>
              <a:rPr lang="en-GB">
                <a:solidFill>
                  <a:schemeClr val="bg1"/>
                </a:solidFill>
                <a:latin typeface="Arial" pitchFamily="34" charset="0"/>
              </a:rPr>
              <a:t>O</a:t>
            </a:r>
            <a:r>
              <a:rPr lang="en-GB" baseline="-25000">
                <a:solidFill>
                  <a:schemeClr val="bg1"/>
                </a:solidFill>
                <a:latin typeface="Arial" pitchFamily="34" charset="0"/>
              </a:rPr>
              <a:t>3 </a:t>
            </a:r>
            <a:r>
              <a:rPr lang="en-GB">
                <a:solidFill>
                  <a:schemeClr val="bg1"/>
                </a:solidFill>
                <a:latin typeface="Arial" pitchFamily="34" charset="0"/>
              </a:rPr>
              <a:t>(s) </a:t>
            </a:r>
            <a:r>
              <a:rPr lang="en-GB">
                <a:solidFill>
                  <a:schemeClr val="bg1"/>
                </a:solidFill>
                <a:latin typeface="Arial" pitchFamily="34" charset="0"/>
                <a:sym typeface="Monotype Sorts" pitchFamily="2" charset="2"/>
              </a:rPr>
              <a:t> 2Fe (s) + 3CO</a:t>
            </a:r>
            <a:r>
              <a:rPr lang="en-GB" baseline="-25000">
                <a:solidFill>
                  <a:schemeClr val="bg1"/>
                </a:solidFill>
                <a:latin typeface="Arial" pitchFamily="34" charset="0"/>
                <a:sym typeface="Monotype Sorts" pitchFamily="2" charset="2"/>
              </a:rPr>
              <a:t>2 </a:t>
            </a:r>
            <a:r>
              <a:rPr lang="en-GB">
                <a:solidFill>
                  <a:schemeClr val="bg1"/>
                </a:solidFill>
                <a:latin typeface="Arial" pitchFamily="34" charset="0"/>
                <a:sym typeface="Monotype Sorts" pitchFamily="2" charset="2"/>
              </a:rPr>
              <a:t>(g)</a:t>
            </a:r>
          </a:p>
        </p:txBody>
      </p:sp>
      <p:sp>
        <p:nvSpPr>
          <p:cNvPr id="33803" name="Rectangle 12"/>
          <p:cNvSpPr>
            <a:spLocks noGrp="1" noChangeArrowheads="1"/>
          </p:cNvSpPr>
          <p:nvPr>
            <p:ph type="title"/>
          </p:nvPr>
        </p:nvSpPr>
        <p:spPr/>
        <p:txBody>
          <a:bodyPr/>
          <a:lstStyle/>
          <a:p>
            <a:pPr eaLnBrk="1" hangingPunct="1"/>
            <a:r>
              <a:rPr lang="en-GB" smtClean="0"/>
              <a:t>      Reactions: reduction of iron ore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620713" y="1890713"/>
            <a:ext cx="7935912" cy="1284287"/>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34819" name="Rectangle 4"/>
          <p:cNvSpPr>
            <a:spLocks noChangeArrowheads="1"/>
          </p:cNvSpPr>
          <p:nvPr/>
        </p:nvSpPr>
        <p:spPr bwMode="auto">
          <a:xfrm>
            <a:off x="649288" y="3810000"/>
            <a:ext cx="7921625" cy="1357313"/>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34820" name="Text Box 5"/>
          <p:cNvSpPr txBox="1">
            <a:spLocks noChangeArrowheads="1"/>
          </p:cNvSpPr>
          <p:nvPr/>
        </p:nvSpPr>
        <p:spPr bwMode="auto">
          <a:xfrm>
            <a:off x="744538" y="1982788"/>
            <a:ext cx="7335837" cy="457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chemeClr val="bg1"/>
                </a:solidFill>
                <a:latin typeface="Arial" pitchFamily="34" charset="0"/>
              </a:rPr>
              <a:t>calcium carbonate </a:t>
            </a:r>
            <a:r>
              <a:rPr lang="en-GB">
                <a:solidFill>
                  <a:schemeClr val="bg1"/>
                </a:solidFill>
                <a:latin typeface="Arial" pitchFamily="34" charset="0"/>
                <a:sym typeface="Monotype Sorts" pitchFamily="2" charset="2"/>
              </a:rPr>
              <a:t> calcium oxide + carbon dioxide</a:t>
            </a:r>
            <a:endParaRPr lang="en-GB">
              <a:solidFill>
                <a:schemeClr val="bg1"/>
              </a:solidFill>
              <a:latin typeface="Arial" pitchFamily="34" charset="0"/>
            </a:endParaRPr>
          </a:p>
        </p:txBody>
      </p:sp>
      <p:sp>
        <p:nvSpPr>
          <p:cNvPr id="34821" name="Text Box 6"/>
          <p:cNvSpPr txBox="1">
            <a:spLocks noChangeArrowheads="1"/>
          </p:cNvSpPr>
          <p:nvPr/>
        </p:nvSpPr>
        <p:spPr bwMode="auto">
          <a:xfrm>
            <a:off x="947738" y="3902075"/>
            <a:ext cx="6911975" cy="457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chemeClr val="bg1"/>
                </a:solidFill>
                <a:latin typeface="Arial" pitchFamily="34" charset="0"/>
              </a:rPr>
              <a:t>calcium oxide + silicon dioxide </a:t>
            </a:r>
            <a:r>
              <a:rPr lang="en-GB">
                <a:solidFill>
                  <a:schemeClr val="bg1"/>
                </a:solidFill>
                <a:latin typeface="Arial" pitchFamily="34" charset="0"/>
                <a:sym typeface="Monotype Sorts" pitchFamily="2" charset="2"/>
              </a:rPr>
              <a:t> calcium silicate</a:t>
            </a:r>
            <a:r>
              <a:rPr lang="en-GB">
                <a:solidFill>
                  <a:schemeClr val="bg1"/>
                </a:solidFill>
                <a:latin typeface="Arial" pitchFamily="34" charset="0"/>
              </a:rPr>
              <a:t> </a:t>
            </a:r>
          </a:p>
        </p:txBody>
      </p:sp>
      <p:sp>
        <p:nvSpPr>
          <p:cNvPr id="34822" name="Text Box 7"/>
          <p:cNvSpPr txBox="1">
            <a:spLocks noChangeArrowheads="1"/>
          </p:cNvSpPr>
          <p:nvPr/>
        </p:nvSpPr>
        <p:spPr bwMode="auto">
          <a:xfrm>
            <a:off x="1836738" y="2603500"/>
            <a:ext cx="4464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chemeClr val="bg1"/>
                </a:solidFill>
                <a:latin typeface="Arial" pitchFamily="34" charset="0"/>
              </a:rPr>
              <a:t>CaCO</a:t>
            </a:r>
            <a:r>
              <a:rPr lang="en-GB" baseline="-25000">
                <a:solidFill>
                  <a:schemeClr val="bg1"/>
                </a:solidFill>
                <a:latin typeface="Arial" pitchFamily="34" charset="0"/>
              </a:rPr>
              <a:t>3 </a:t>
            </a:r>
            <a:r>
              <a:rPr lang="en-GB">
                <a:solidFill>
                  <a:schemeClr val="bg1"/>
                </a:solidFill>
                <a:latin typeface="Arial" pitchFamily="34" charset="0"/>
              </a:rPr>
              <a:t>(s) </a:t>
            </a:r>
            <a:r>
              <a:rPr lang="en-GB">
                <a:solidFill>
                  <a:schemeClr val="bg1"/>
                </a:solidFill>
                <a:latin typeface="Arial" pitchFamily="34" charset="0"/>
                <a:sym typeface="Monotype Sorts" pitchFamily="2" charset="2"/>
              </a:rPr>
              <a:t> CaO (s) + CO</a:t>
            </a:r>
            <a:r>
              <a:rPr lang="en-GB" baseline="-25000">
                <a:solidFill>
                  <a:schemeClr val="bg1"/>
                </a:solidFill>
                <a:latin typeface="Arial" pitchFamily="34" charset="0"/>
                <a:sym typeface="Monotype Sorts" pitchFamily="2" charset="2"/>
              </a:rPr>
              <a:t>2 </a:t>
            </a:r>
            <a:r>
              <a:rPr lang="en-GB">
                <a:solidFill>
                  <a:schemeClr val="bg1"/>
                </a:solidFill>
                <a:latin typeface="Arial" pitchFamily="34" charset="0"/>
                <a:sym typeface="Monotype Sorts" pitchFamily="2" charset="2"/>
              </a:rPr>
              <a:t>(g)</a:t>
            </a:r>
          </a:p>
        </p:txBody>
      </p:sp>
      <p:sp>
        <p:nvSpPr>
          <p:cNvPr id="34823" name="Text Box 8"/>
          <p:cNvSpPr txBox="1">
            <a:spLocks noChangeArrowheads="1"/>
          </p:cNvSpPr>
          <p:nvPr/>
        </p:nvSpPr>
        <p:spPr bwMode="auto">
          <a:xfrm>
            <a:off x="2109788" y="4660900"/>
            <a:ext cx="4548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chemeClr val="bg1"/>
                </a:solidFill>
                <a:latin typeface="Arial" pitchFamily="34" charset="0"/>
              </a:rPr>
              <a:t>CaO (s) + SiO</a:t>
            </a:r>
            <a:r>
              <a:rPr lang="en-GB" baseline="-25000">
                <a:solidFill>
                  <a:schemeClr val="bg1"/>
                </a:solidFill>
                <a:latin typeface="Arial" pitchFamily="34" charset="0"/>
              </a:rPr>
              <a:t>2 </a:t>
            </a:r>
            <a:r>
              <a:rPr lang="en-GB">
                <a:solidFill>
                  <a:schemeClr val="bg1"/>
                </a:solidFill>
                <a:latin typeface="Arial" pitchFamily="34" charset="0"/>
              </a:rPr>
              <a:t>(s) </a:t>
            </a:r>
            <a:r>
              <a:rPr lang="en-GB">
                <a:solidFill>
                  <a:schemeClr val="bg1"/>
                </a:solidFill>
                <a:latin typeface="Arial" pitchFamily="34" charset="0"/>
                <a:sym typeface="Monotype Sorts" pitchFamily="2" charset="2"/>
              </a:rPr>
              <a:t> CaSiO</a:t>
            </a:r>
            <a:r>
              <a:rPr lang="en-GB" baseline="-25000">
                <a:solidFill>
                  <a:schemeClr val="bg1"/>
                </a:solidFill>
                <a:latin typeface="Arial" pitchFamily="34" charset="0"/>
                <a:sym typeface="Monotype Sorts" pitchFamily="2" charset="2"/>
              </a:rPr>
              <a:t>3 </a:t>
            </a:r>
            <a:r>
              <a:rPr lang="en-GB">
                <a:solidFill>
                  <a:schemeClr val="bg1"/>
                </a:solidFill>
                <a:latin typeface="Arial" pitchFamily="34" charset="0"/>
                <a:sym typeface="Monotype Sorts" pitchFamily="2" charset="2"/>
              </a:rPr>
              <a:t>(s)</a:t>
            </a:r>
          </a:p>
        </p:txBody>
      </p:sp>
      <p:sp>
        <p:nvSpPr>
          <p:cNvPr id="34824" name="Text Box 9"/>
          <p:cNvSpPr txBox="1">
            <a:spLocks noChangeArrowheads="1"/>
          </p:cNvSpPr>
          <p:nvPr/>
        </p:nvSpPr>
        <p:spPr bwMode="auto">
          <a:xfrm>
            <a:off x="4625975" y="5764213"/>
            <a:ext cx="2854325" cy="4667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rgbClr val="0000FF"/>
                </a:solidFill>
                <a:latin typeface="Arial" pitchFamily="34" charset="0"/>
              </a:rPr>
              <a:t>This is called SLAG</a:t>
            </a:r>
          </a:p>
        </p:txBody>
      </p:sp>
      <p:sp>
        <p:nvSpPr>
          <p:cNvPr id="34825" name="Line 10"/>
          <p:cNvSpPr>
            <a:spLocks noChangeShapeType="1"/>
          </p:cNvSpPr>
          <p:nvPr/>
        </p:nvSpPr>
        <p:spPr bwMode="auto">
          <a:xfrm flipH="1" flipV="1">
            <a:off x="5440363" y="5108575"/>
            <a:ext cx="620712" cy="67945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6" name="Rectangle 11"/>
          <p:cNvSpPr>
            <a:spLocks noGrp="1" noChangeArrowheads="1"/>
          </p:cNvSpPr>
          <p:nvPr>
            <p:ph type="title"/>
          </p:nvPr>
        </p:nvSpPr>
        <p:spPr/>
        <p:txBody>
          <a:bodyPr/>
          <a:lstStyle/>
          <a:p>
            <a:pPr eaLnBrk="1" hangingPunct="1"/>
            <a:r>
              <a:rPr lang="en-GB" smtClean="0"/>
              <a:t>      Reactions: removing impurities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196850" y="2857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GB">
              <a:latin typeface="Comic Sans MS" pitchFamily="66" charset="0"/>
            </a:endParaRPr>
          </a:p>
        </p:txBody>
      </p:sp>
      <p:sp>
        <p:nvSpPr>
          <p:cNvPr id="3076" name="Rectangle 9"/>
          <p:cNvSpPr>
            <a:spLocks noGrp="1" noChangeArrowheads="1"/>
          </p:cNvSpPr>
          <p:nvPr>
            <p:ph type="title"/>
          </p:nvPr>
        </p:nvSpPr>
        <p:spPr/>
        <p:txBody>
          <a:bodyPr/>
          <a:lstStyle/>
          <a:p>
            <a:pPr eaLnBrk="1" hangingPunct="1"/>
            <a:r>
              <a:rPr lang="en-GB" smtClean="0"/>
              <a:t>      Extraction of iron</a:t>
            </a:r>
          </a:p>
        </p:txBody>
      </p:sp>
      <p:pic>
        <p:nvPicPr>
          <p:cNvPr id="3077" name="Picture 10" descr="flash icon"/>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3074" name="ShockwaveFlash1" r:id="rId2" imgW="7622274" imgH="5105843"/>
        </mc:Choice>
        <mc:Fallback>
          <p:control name="ShockwaveFlash1" r:id="rId2" imgW="7622274" imgH="5105843">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066800"/>
                  <a:ext cx="7621588" cy="5105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AutoShape 20"/>
          <p:cNvSpPr>
            <a:spLocks noChangeArrowheads="1"/>
          </p:cNvSpPr>
          <p:nvPr/>
        </p:nvSpPr>
        <p:spPr bwMode="auto">
          <a:xfrm>
            <a:off x="3775075" y="455613"/>
            <a:ext cx="1839913" cy="647700"/>
          </a:xfrm>
          <a:prstGeom prst="roundRect">
            <a:avLst>
              <a:gd name="adj" fmla="val 43579"/>
            </a:avLst>
          </a:prstGeom>
          <a:solidFill>
            <a:srgbClr val="FF6600"/>
          </a:solidFill>
          <a:ln w="38100">
            <a:solidFill>
              <a:srgbClr val="9900CC"/>
            </a:solidFill>
            <a:round/>
            <a:headEnd/>
            <a:tailEnd/>
          </a:ln>
        </p:spPr>
        <p:txBody>
          <a:bodyPr/>
          <a:lstStyle/>
          <a:p>
            <a:pPr marL="342900" indent="-342900" eaLnBrk="1" hangingPunct="1">
              <a:lnSpc>
                <a:spcPct val="90000"/>
              </a:lnSpc>
            </a:pPr>
            <a:r>
              <a:rPr lang="en-GB" sz="3200" b="1">
                <a:solidFill>
                  <a:schemeClr val="bg1"/>
                </a:solidFill>
                <a:latin typeface="Arial" pitchFamily="34" charset="0"/>
              </a:rPr>
              <a:t>Copper</a:t>
            </a:r>
            <a:endParaRPr lang="en-GB" sz="2800" b="1">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Rectangle 3"/>
          <p:cNvSpPr>
            <a:spLocks noChangeArrowheads="1"/>
          </p:cNvSpPr>
          <p:nvPr>
            <p:ph type="body" idx="1"/>
          </p:nvPr>
        </p:nvSpPr>
        <p:spPr bwMode="auto">
          <a:xfrm>
            <a:off x="511175" y="1255713"/>
            <a:ext cx="6499225" cy="2782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2400" smtClean="0">
                <a:solidFill>
                  <a:srgbClr val="0000FF"/>
                </a:solidFill>
              </a:rPr>
              <a:t>Copper is a metal of low reactivity.</a:t>
            </a:r>
          </a:p>
          <a:p>
            <a:pPr eaLnBrk="1" hangingPunct="1"/>
            <a:r>
              <a:rPr lang="en-GB" sz="2400" smtClean="0">
                <a:solidFill>
                  <a:srgbClr val="0000FF"/>
                </a:solidFill>
              </a:rPr>
              <a:t>It occasionally occurs native but more often occurs as copper compounds.</a:t>
            </a:r>
          </a:p>
          <a:p>
            <a:pPr eaLnBrk="1" hangingPunct="1"/>
            <a:r>
              <a:rPr lang="en-GB" sz="2400" smtClean="0">
                <a:solidFill>
                  <a:srgbClr val="0000FF"/>
                </a:solidFill>
              </a:rPr>
              <a:t>Heating copper compounds with carbon gives copper but this is not pure enough to use for electrical work.</a:t>
            </a:r>
          </a:p>
        </p:txBody>
      </p:sp>
      <p:sp>
        <p:nvSpPr>
          <p:cNvPr id="36867" name="Rectangle 4"/>
          <p:cNvSpPr>
            <a:spLocks noGrp="1" noChangeArrowheads="1"/>
          </p:cNvSpPr>
          <p:nvPr>
            <p:ph type="title"/>
          </p:nvPr>
        </p:nvSpPr>
        <p:spPr/>
        <p:txBody>
          <a:bodyPr/>
          <a:lstStyle/>
          <a:p>
            <a:pPr eaLnBrk="1" hangingPunct="1"/>
            <a:r>
              <a:rPr lang="en-GB" smtClean="0"/>
              <a:t>      Copper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3"/>
          <p:cNvSpPr>
            <a:spLocks noChangeArrowheads="1"/>
          </p:cNvSpPr>
          <p:nvPr>
            <p:ph type="body" idx="1"/>
          </p:nvPr>
        </p:nvSpPr>
        <p:spPr bwMode="auto">
          <a:xfrm>
            <a:off x="379413" y="1111250"/>
            <a:ext cx="5716587" cy="384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2400" smtClean="0">
                <a:solidFill>
                  <a:srgbClr val="0000FF"/>
                </a:solidFill>
              </a:rPr>
              <a:t>The conductivity of copper is drastically reduced by tiny amounts of impurities.</a:t>
            </a:r>
          </a:p>
          <a:p>
            <a:pPr eaLnBrk="1" hangingPunct="1"/>
            <a:r>
              <a:rPr lang="en-GB" sz="2400" smtClean="0">
                <a:solidFill>
                  <a:srgbClr val="0000FF"/>
                </a:solidFill>
              </a:rPr>
              <a:t>Because of this, most copper metal is further purified by electrolysis.</a:t>
            </a:r>
          </a:p>
          <a:p>
            <a:pPr eaLnBrk="1" hangingPunct="1"/>
            <a:r>
              <a:rPr lang="en-GB" sz="2400" smtClean="0">
                <a:solidFill>
                  <a:srgbClr val="0000FF"/>
                </a:solidFill>
              </a:rPr>
              <a:t>In this process, impure copper anodes dissolve.</a:t>
            </a:r>
          </a:p>
          <a:p>
            <a:pPr eaLnBrk="1" hangingPunct="1"/>
            <a:r>
              <a:rPr lang="en-GB" sz="2400" smtClean="0">
                <a:solidFill>
                  <a:srgbClr val="0000FF"/>
                </a:solidFill>
              </a:rPr>
              <a:t>This dissolved copper is plated onto a cathode leaving behind impurities.</a:t>
            </a:r>
          </a:p>
        </p:txBody>
      </p:sp>
      <p:pic>
        <p:nvPicPr>
          <p:cNvPr id="37891" name="Picture 4" descr="coppercath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76400"/>
            <a:ext cx="19621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5"/>
          <p:cNvSpPr>
            <a:spLocks noGrp="1" noChangeArrowheads="1"/>
          </p:cNvSpPr>
          <p:nvPr>
            <p:ph type="title"/>
          </p:nvPr>
        </p:nvSpPr>
        <p:spPr/>
        <p:txBody>
          <a:bodyPr/>
          <a:lstStyle/>
          <a:p>
            <a:pPr eaLnBrk="1" hangingPunct="1"/>
            <a:r>
              <a:rPr lang="en-GB" smtClean="0"/>
              <a:t>      Electrolytic purification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5" name="Rectangle 3"/>
          <p:cNvSpPr>
            <a:spLocks noChangeArrowheads="1"/>
          </p:cNvSpPr>
          <p:nvPr>
            <p:ph type="body" sz="half" idx="1"/>
          </p:nvPr>
        </p:nvSpPr>
        <p:spPr bwMode="auto">
          <a:xfrm>
            <a:off x="250825" y="836613"/>
            <a:ext cx="4321175" cy="5203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1" hangingPunct="1">
              <a:lnSpc>
                <a:spcPct val="90000"/>
              </a:lnSpc>
              <a:buFontTx/>
              <a:buBlip>
                <a:blip r:embed="rId5"/>
              </a:buBlip>
            </a:pPr>
            <a:r>
              <a:rPr lang="en-GB" sz="2400" smtClean="0">
                <a:solidFill>
                  <a:srgbClr val="000066"/>
                </a:solidFill>
              </a:rPr>
              <a:t>Opposite charges attract.</a:t>
            </a:r>
          </a:p>
          <a:p>
            <a:pPr eaLnBrk="1" hangingPunct="1">
              <a:lnSpc>
                <a:spcPct val="90000"/>
              </a:lnSpc>
            </a:pPr>
            <a:endParaRPr lang="en-GB" sz="2400" smtClean="0">
              <a:solidFill>
                <a:srgbClr val="000066"/>
              </a:solidFill>
            </a:endParaRPr>
          </a:p>
          <a:p>
            <a:pPr eaLnBrk="1" hangingPunct="1">
              <a:lnSpc>
                <a:spcPct val="90000"/>
              </a:lnSpc>
              <a:buFontTx/>
              <a:buBlip>
                <a:blip r:embed="rId5"/>
              </a:buBlip>
            </a:pPr>
            <a:r>
              <a:rPr lang="en-GB" sz="2400" smtClean="0">
                <a:solidFill>
                  <a:srgbClr val="000066"/>
                </a:solidFill>
              </a:rPr>
              <a:t>Positive copper ions (Cu</a:t>
            </a:r>
            <a:r>
              <a:rPr lang="en-GB" sz="2400" baseline="30000" smtClean="0">
                <a:solidFill>
                  <a:srgbClr val="000066"/>
                </a:solidFill>
              </a:rPr>
              <a:t>2+</a:t>
            </a:r>
            <a:r>
              <a:rPr lang="en-GB" sz="2400" smtClean="0">
                <a:solidFill>
                  <a:srgbClr val="000066"/>
                </a:solidFill>
              </a:rPr>
              <a:t>) move to the negative cathode.</a:t>
            </a:r>
          </a:p>
          <a:p>
            <a:pPr eaLnBrk="1" hangingPunct="1">
              <a:lnSpc>
                <a:spcPct val="90000"/>
              </a:lnSpc>
            </a:pPr>
            <a:endParaRPr lang="en-GB" sz="2400" smtClean="0">
              <a:solidFill>
                <a:srgbClr val="000066"/>
              </a:solidFill>
            </a:endParaRPr>
          </a:p>
          <a:p>
            <a:pPr eaLnBrk="1" hangingPunct="1">
              <a:lnSpc>
                <a:spcPct val="90000"/>
              </a:lnSpc>
              <a:buFontTx/>
              <a:buBlip>
                <a:blip r:embed="rId5"/>
              </a:buBlip>
            </a:pPr>
            <a:r>
              <a:rPr lang="en-GB" sz="2400" smtClean="0">
                <a:solidFill>
                  <a:srgbClr val="000066"/>
                </a:solidFill>
              </a:rPr>
              <a:t>At the cathode these ions gain electrons and turn into copper atoms.</a:t>
            </a:r>
          </a:p>
          <a:p>
            <a:pPr eaLnBrk="1" hangingPunct="1">
              <a:lnSpc>
                <a:spcPct val="90000"/>
              </a:lnSpc>
            </a:pPr>
            <a:endParaRPr lang="en-GB" sz="2400" smtClean="0">
              <a:solidFill>
                <a:srgbClr val="000066"/>
              </a:solidFill>
            </a:endParaRPr>
          </a:p>
          <a:p>
            <a:pPr eaLnBrk="1" hangingPunct="1">
              <a:lnSpc>
                <a:spcPct val="90000"/>
              </a:lnSpc>
              <a:buFontTx/>
              <a:buBlip>
                <a:blip r:embed="rId5"/>
              </a:buBlip>
            </a:pPr>
            <a:r>
              <a:rPr lang="en-GB" sz="2400" smtClean="0">
                <a:solidFill>
                  <a:srgbClr val="000066"/>
                </a:solidFill>
              </a:rPr>
              <a:t>So, during electrolysis a copper cathode gets thicker.</a:t>
            </a:r>
          </a:p>
          <a:p>
            <a:pPr eaLnBrk="1" hangingPunct="1">
              <a:lnSpc>
                <a:spcPct val="90000"/>
              </a:lnSpc>
            </a:pPr>
            <a:endParaRPr lang="en-GB" sz="2400" smtClean="0">
              <a:solidFill>
                <a:srgbClr val="000066"/>
              </a:solidFill>
            </a:endParaRPr>
          </a:p>
        </p:txBody>
      </p:sp>
      <p:sp>
        <p:nvSpPr>
          <p:cNvPr id="4100" name="Rectangle 9"/>
          <p:cNvSpPr>
            <a:spLocks noGrp="1" noChangeArrowheads="1"/>
          </p:cNvSpPr>
          <p:nvPr>
            <p:ph type="title"/>
          </p:nvPr>
        </p:nvSpPr>
        <p:spPr/>
        <p:txBody>
          <a:bodyPr/>
          <a:lstStyle/>
          <a:p>
            <a:pPr eaLnBrk="1" hangingPunct="1"/>
            <a:r>
              <a:rPr lang="en-GB" smtClean="0"/>
              <a:t>      The cathode</a:t>
            </a:r>
          </a:p>
        </p:txBody>
      </p:sp>
      <p:pic>
        <p:nvPicPr>
          <p:cNvPr id="4101" name="Picture 12" descr="flash icon"/>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0450" y="1333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4098" name="ShockwaveFlash1" r:id="rId2" imgW="4334321" imgH="4177006"/>
        </mc:Choice>
        <mc:Fallback>
          <p:control name="ShockwaveFlash1" r:id="rId2" imgW="4334321" imgH="4177006">
            <p:pic>
              <p:nvPicPr>
                <p:cNvPr id="0" name="ShockwaveFlash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4702175" y="1341438"/>
                  <a:ext cx="4333875" cy="417671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6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96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AutoShape 24"/>
          <p:cNvSpPr>
            <a:spLocks noChangeArrowheads="1"/>
          </p:cNvSpPr>
          <p:nvPr/>
        </p:nvSpPr>
        <p:spPr bwMode="auto">
          <a:xfrm>
            <a:off x="1811338" y="420688"/>
            <a:ext cx="5872162" cy="647700"/>
          </a:xfrm>
          <a:prstGeom prst="roundRect">
            <a:avLst>
              <a:gd name="adj" fmla="val 43579"/>
            </a:avLst>
          </a:prstGeom>
          <a:solidFill>
            <a:srgbClr val="FF6600"/>
          </a:solidFill>
          <a:ln w="38100">
            <a:solidFill>
              <a:srgbClr val="9900CC"/>
            </a:solidFill>
            <a:round/>
            <a:headEnd/>
            <a:tailEnd/>
          </a:ln>
        </p:spPr>
        <p:txBody>
          <a:bodyPr/>
          <a:lstStyle/>
          <a:p>
            <a:pPr marL="342900" indent="-342900" eaLnBrk="1" hangingPunct="1">
              <a:lnSpc>
                <a:spcPct val="90000"/>
              </a:lnSpc>
            </a:pPr>
            <a:r>
              <a:rPr lang="en-GB" sz="3200" b="1">
                <a:solidFill>
                  <a:schemeClr val="bg1"/>
                </a:solidFill>
                <a:latin typeface="Arial" pitchFamily="34" charset="0"/>
              </a:rPr>
              <a:t>Introducing metal extraction</a:t>
            </a:r>
            <a:endParaRPr lang="en-GB" sz="320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9" name="Rectangle 3"/>
          <p:cNvSpPr>
            <a:spLocks noChangeArrowheads="1"/>
          </p:cNvSpPr>
          <p:nvPr>
            <p:ph type="body" sz="half" idx="1"/>
          </p:nvPr>
        </p:nvSpPr>
        <p:spPr bwMode="auto">
          <a:xfrm>
            <a:off x="250825" y="836613"/>
            <a:ext cx="4249738" cy="5021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1" hangingPunct="1">
              <a:lnSpc>
                <a:spcPct val="90000"/>
              </a:lnSpc>
              <a:spcBef>
                <a:spcPct val="0"/>
              </a:spcBef>
              <a:buFontTx/>
              <a:buBlip>
                <a:blip r:embed="rId5"/>
              </a:buBlip>
            </a:pPr>
            <a:r>
              <a:rPr lang="en-GB" sz="2400" smtClean="0">
                <a:solidFill>
                  <a:srgbClr val="000066"/>
                </a:solidFill>
              </a:rPr>
              <a:t>Impure copper is used as the anode of an electrolysis cell.</a:t>
            </a:r>
          </a:p>
          <a:p>
            <a:pPr eaLnBrk="1" hangingPunct="1">
              <a:lnSpc>
                <a:spcPct val="90000"/>
              </a:lnSpc>
              <a:spcBef>
                <a:spcPct val="0"/>
              </a:spcBef>
              <a:buFontTx/>
              <a:buNone/>
            </a:pPr>
            <a:endParaRPr lang="en-GB" sz="2400" smtClean="0">
              <a:solidFill>
                <a:srgbClr val="000066"/>
              </a:solidFill>
            </a:endParaRPr>
          </a:p>
          <a:p>
            <a:pPr eaLnBrk="1" hangingPunct="1">
              <a:lnSpc>
                <a:spcPct val="90000"/>
              </a:lnSpc>
              <a:spcBef>
                <a:spcPct val="0"/>
              </a:spcBef>
              <a:buFontTx/>
              <a:buBlip>
                <a:blip r:embed="rId5"/>
              </a:buBlip>
            </a:pPr>
            <a:r>
              <a:rPr lang="en-GB" sz="2400" smtClean="0">
                <a:solidFill>
                  <a:srgbClr val="000066"/>
                </a:solidFill>
              </a:rPr>
              <a:t>The battery ‘pulls’ electrons off the copper atoms in the anode.</a:t>
            </a:r>
          </a:p>
          <a:p>
            <a:pPr eaLnBrk="1" hangingPunct="1">
              <a:lnSpc>
                <a:spcPct val="90000"/>
              </a:lnSpc>
              <a:spcBef>
                <a:spcPct val="0"/>
              </a:spcBef>
              <a:buFontTx/>
              <a:buNone/>
            </a:pPr>
            <a:endParaRPr lang="en-GB" sz="2400" smtClean="0">
              <a:solidFill>
                <a:srgbClr val="000066"/>
              </a:solidFill>
            </a:endParaRPr>
          </a:p>
          <a:p>
            <a:pPr eaLnBrk="1" hangingPunct="1">
              <a:lnSpc>
                <a:spcPct val="90000"/>
              </a:lnSpc>
              <a:spcBef>
                <a:spcPct val="0"/>
              </a:spcBef>
              <a:buFontTx/>
              <a:buBlip>
                <a:blip r:embed="rId5"/>
              </a:buBlip>
            </a:pPr>
            <a:r>
              <a:rPr lang="en-GB" sz="2400" smtClean="0">
                <a:solidFill>
                  <a:srgbClr val="000066"/>
                </a:solidFill>
              </a:rPr>
              <a:t>By losing electrons these atoms become copper ions and so the anode slowly ‘dissolves’ away.</a:t>
            </a:r>
          </a:p>
          <a:p>
            <a:pPr eaLnBrk="1" hangingPunct="1">
              <a:lnSpc>
                <a:spcPct val="90000"/>
              </a:lnSpc>
              <a:spcBef>
                <a:spcPct val="0"/>
              </a:spcBef>
              <a:buFontTx/>
              <a:buNone/>
            </a:pPr>
            <a:endParaRPr lang="en-GB" sz="2400" smtClean="0">
              <a:solidFill>
                <a:srgbClr val="000066"/>
              </a:solidFill>
            </a:endParaRPr>
          </a:p>
          <a:p>
            <a:pPr eaLnBrk="1" hangingPunct="1">
              <a:lnSpc>
                <a:spcPct val="90000"/>
              </a:lnSpc>
              <a:spcBef>
                <a:spcPct val="0"/>
              </a:spcBef>
              <a:buFontTx/>
              <a:buBlip>
                <a:blip r:embed="rId5"/>
              </a:buBlip>
            </a:pPr>
            <a:r>
              <a:rPr lang="en-GB" sz="2400" smtClean="0">
                <a:solidFill>
                  <a:srgbClr val="000066"/>
                </a:solidFill>
              </a:rPr>
              <a:t>Impurities just sink to the bottom as ‘anode mud’.</a:t>
            </a:r>
          </a:p>
        </p:txBody>
      </p:sp>
      <p:sp>
        <p:nvSpPr>
          <p:cNvPr id="5124" name="Rectangle 11"/>
          <p:cNvSpPr>
            <a:spLocks noGrp="1" noChangeArrowheads="1"/>
          </p:cNvSpPr>
          <p:nvPr>
            <p:ph type="title"/>
          </p:nvPr>
        </p:nvSpPr>
        <p:spPr/>
        <p:txBody>
          <a:bodyPr/>
          <a:lstStyle/>
          <a:p>
            <a:pPr eaLnBrk="1" hangingPunct="1"/>
            <a:r>
              <a:rPr lang="en-GB" smtClean="0"/>
              <a:t>      The anode</a:t>
            </a:r>
          </a:p>
        </p:txBody>
      </p:sp>
    </p:spTree>
    <p:controls>
      <mc:AlternateContent xmlns:mc="http://schemas.openxmlformats.org/markup-compatibility/2006">
        <mc:Choice xmlns:v="urn:schemas-microsoft-com:vml" Requires="v">
          <p:control spid="5122" name="ShockwaveFlash1" r:id="rId2" imgW="4343776" imgH="3962743"/>
        </mc:Choice>
        <mc:Fallback>
          <p:control name="ShockwaveFlash1" r:id="rId2" imgW="4343776" imgH="3962743">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4692650" y="1512888"/>
                  <a:ext cx="4343400" cy="407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6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065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0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10"/>
          <p:cNvSpPr>
            <a:spLocks noGrp="1" noChangeArrowheads="1"/>
          </p:cNvSpPr>
          <p:nvPr>
            <p:ph type="title"/>
          </p:nvPr>
        </p:nvSpPr>
        <p:spPr/>
        <p:txBody>
          <a:bodyPr/>
          <a:lstStyle/>
          <a:p>
            <a:pPr eaLnBrk="1" hangingPunct="1"/>
            <a:r>
              <a:rPr lang="en-GB" smtClean="0"/>
              <a:t>      Purification: the whole process</a:t>
            </a:r>
          </a:p>
        </p:txBody>
      </p:sp>
    </p:spTree>
    <p:controls>
      <mc:AlternateContent xmlns:mc="http://schemas.openxmlformats.org/markup-compatibility/2006">
        <mc:Choice xmlns:v="urn:schemas-microsoft-com:vml" Requires="v">
          <p:control spid="6146" name="ShockwaveFlash1" r:id="rId2" imgW="7315834" imgH="4723810"/>
        </mc:Choice>
        <mc:Fallback>
          <p:control name="ShockwaveFlash1" r:id="rId2" imgW="7315834" imgH="472381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371600"/>
                  <a:ext cx="7315200" cy="472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2078038" y="1760538"/>
            <a:ext cx="4445000" cy="1558925"/>
          </a:xfrm>
          <a:prstGeom prst="rect">
            <a:avLst/>
          </a:prstGeom>
          <a:solidFill>
            <a:srgbClr val="0000FF"/>
          </a:solidFill>
          <a:ln w="9525">
            <a:solidFill>
              <a:schemeClr val="tx1"/>
            </a:solidFill>
            <a:miter lim="800000"/>
            <a:headEnd/>
            <a:tailEnd/>
          </a:ln>
        </p:spPr>
        <p:txBody>
          <a:bodyPr wrap="none" anchor="ctr"/>
          <a:lstStyle/>
          <a:p>
            <a:pPr algn="ctr"/>
            <a:endParaRPr lang="en-GB">
              <a:solidFill>
                <a:schemeClr val="bg1"/>
              </a:solidFill>
              <a:latin typeface="Arial" pitchFamily="34" charset="0"/>
            </a:endParaRPr>
          </a:p>
        </p:txBody>
      </p:sp>
      <p:sp>
        <p:nvSpPr>
          <p:cNvPr id="38915" name="Rectangle 4"/>
          <p:cNvSpPr>
            <a:spLocks noChangeArrowheads="1"/>
          </p:cNvSpPr>
          <p:nvPr/>
        </p:nvSpPr>
        <p:spPr bwMode="auto">
          <a:xfrm>
            <a:off x="2043113" y="3994150"/>
            <a:ext cx="4460875" cy="1573213"/>
          </a:xfrm>
          <a:prstGeom prst="rect">
            <a:avLst/>
          </a:prstGeom>
          <a:solidFill>
            <a:srgbClr val="0000FF"/>
          </a:solidFill>
          <a:ln w="9525">
            <a:solidFill>
              <a:schemeClr val="tx1"/>
            </a:solidFill>
            <a:miter lim="800000"/>
            <a:headEnd/>
            <a:tailEnd/>
          </a:ln>
        </p:spPr>
        <p:txBody>
          <a:bodyPr wrap="none" anchor="ctr"/>
          <a:lstStyle/>
          <a:p>
            <a:pPr algn="ctr"/>
            <a:endParaRPr lang="en-GB">
              <a:solidFill>
                <a:schemeClr val="bg1"/>
              </a:solidFill>
              <a:latin typeface="Comic Sans MS" pitchFamily="66" charset="0"/>
            </a:endParaRPr>
          </a:p>
        </p:txBody>
      </p:sp>
      <p:sp>
        <p:nvSpPr>
          <p:cNvPr id="38916" name="Text Box 5"/>
          <p:cNvSpPr txBox="1">
            <a:spLocks noChangeArrowheads="1"/>
          </p:cNvSpPr>
          <p:nvPr/>
        </p:nvSpPr>
        <p:spPr bwMode="auto">
          <a:xfrm>
            <a:off x="2101850" y="1852613"/>
            <a:ext cx="4341813"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800" b="1">
                <a:solidFill>
                  <a:schemeClr val="bg1"/>
                </a:solidFill>
                <a:latin typeface="Arial" pitchFamily="34" charset="0"/>
              </a:rPr>
              <a:t>Anode (+ve electrode)</a:t>
            </a:r>
          </a:p>
          <a:p>
            <a:endParaRPr lang="en-GB" sz="2800">
              <a:solidFill>
                <a:schemeClr val="bg1"/>
              </a:solidFill>
              <a:latin typeface="Arial" pitchFamily="34" charset="0"/>
            </a:endParaRPr>
          </a:p>
          <a:p>
            <a:r>
              <a:rPr lang="en-GB" sz="2800">
                <a:solidFill>
                  <a:schemeClr val="bg1"/>
                </a:solidFill>
                <a:latin typeface="Arial" pitchFamily="34" charset="0"/>
              </a:rPr>
              <a:t>Cu (s) </a:t>
            </a:r>
            <a:r>
              <a:rPr lang="en-GB" sz="2800">
                <a:solidFill>
                  <a:schemeClr val="bg1"/>
                </a:solidFill>
                <a:latin typeface="Arial" pitchFamily="34" charset="0"/>
                <a:sym typeface="Monotype Sorts" pitchFamily="2" charset="2"/>
              </a:rPr>
              <a:t> Cu</a:t>
            </a:r>
            <a:r>
              <a:rPr lang="en-GB" sz="2800" baseline="30000">
                <a:solidFill>
                  <a:schemeClr val="bg1"/>
                </a:solidFill>
                <a:latin typeface="Arial" pitchFamily="34" charset="0"/>
                <a:sym typeface="Monotype Sorts" pitchFamily="2" charset="2"/>
              </a:rPr>
              <a:t>2+ </a:t>
            </a:r>
            <a:r>
              <a:rPr lang="en-GB" sz="2800">
                <a:solidFill>
                  <a:schemeClr val="bg1"/>
                </a:solidFill>
                <a:latin typeface="Arial" pitchFamily="34" charset="0"/>
                <a:sym typeface="Monotype Sorts" pitchFamily="2" charset="2"/>
              </a:rPr>
              <a:t>(aq)  +  2e</a:t>
            </a:r>
            <a:r>
              <a:rPr lang="en-GB" sz="3200" baseline="30000">
                <a:solidFill>
                  <a:schemeClr val="bg1"/>
                </a:solidFill>
                <a:latin typeface="Arial" pitchFamily="34" charset="0"/>
                <a:sym typeface="Monotype Sorts" pitchFamily="2" charset="2"/>
              </a:rPr>
              <a:t>-</a:t>
            </a:r>
            <a:endParaRPr lang="en-GB" sz="2800">
              <a:solidFill>
                <a:schemeClr val="bg1"/>
              </a:solidFill>
              <a:latin typeface="Arial" pitchFamily="34" charset="0"/>
            </a:endParaRPr>
          </a:p>
        </p:txBody>
      </p:sp>
      <p:sp>
        <p:nvSpPr>
          <p:cNvPr id="38917" name="Text Box 6"/>
          <p:cNvSpPr txBox="1">
            <a:spLocks noChangeArrowheads="1"/>
          </p:cNvSpPr>
          <p:nvPr/>
        </p:nvSpPr>
        <p:spPr bwMode="auto">
          <a:xfrm>
            <a:off x="2152650" y="4056063"/>
            <a:ext cx="4295775" cy="13731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800" b="1">
                <a:solidFill>
                  <a:schemeClr val="bg1"/>
                </a:solidFill>
                <a:latin typeface="Arial" pitchFamily="34" charset="0"/>
              </a:rPr>
              <a:t>Cathode (-ve electrode)</a:t>
            </a:r>
          </a:p>
          <a:p>
            <a:endParaRPr lang="en-GB" sz="2800">
              <a:solidFill>
                <a:schemeClr val="bg1"/>
              </a:solidFill>
              <a:latin typeface="Arial" pitchFamily="34" charset="0"/>
            </a:endParaRPr>
          </a:p>
          <a:p>
            <a:r>
              <a:rPr lang="en-GB" sz="2800">
                <a:solidFill>
                  <a:schemeClr val="bg1"/>
                </a:solidFill>
                <a:latin typeface="Arial" pitchFamily="34" charset="0"/>
                <a:sym typeface="Monotype Sorts" pitchFamily="2" charset="2"/>
              </a:rPr>
              <a:t>Cu</a:t>
            </a:r>
            <a:r>
              <a:rPr lang="en-GB" sz="2800" baseline="30000">
                <a:solidFill>
                  <a:schemeClr val="bg1"/>
                </a:solidFill>
                <a:latin typeface="Arial" pitchFamily="34" charset="0"/>
                <a:sym typeface="Monotype Sorts" pitchFamily="2" charset="2"/>
              </a:rPr>
              <a:t>2+ </a:t>
            </a:r>
            <a:r>
              <a:rPr lang="en-GB" sz="2800">
                <a:solidFill>
                  <a:schemeClr val="bg1"/>
                </a:solidFill>
                <a:latin typeface="Arial" pitchFamily="34" charset="0"/>
                <a:sym typeface="Monotype Sorts" pitchFamily="2" charset="2"/>
              </a:rPr>
              <a:t>(aq)  +  2e</a:t>
            </a:r>
            <a:r>
              <a:rPr lang="en-GB" sz="3200" baseline="30000">
                <a:solidFill>
                  <a:schemeClr val="bg1"/>
                </a:solidFill>
                <a:latin typeface="Arial" pitchFamily="34" charset="0"/>
                <a:sym typeface="Monotype Sorts" pitchFamily="2" charset="2"/>
              </a:rPr>
              <a:t>-</a:t>
            </a:r>
            <a:r>
              <a:rPr lang="en-GB" sz="2800">
                <a:solidFill>
                  <a:schemeClr val="bg1"/>
                </a:solidFill>
                <a:latin typeface="Arial" pitchFamily="34" charset="0"/>
              </a:rPr>
              <a:t> </a:t>
            </a:r>
            <a:r>
              <a:rPr lang="en-GB" sz="2800">
                <a:solidFill>
                  <a:schemeClr val="bg1"/>
                </a:solidFill>
                <a:latin typeface="Arial" pitchFamily="34" charset="0"/>
                <a:sym typeface="Monotype Sorts" pitchFamily="2" charset="2"/>
              </a:rPr>
              <a:t> </a:t>
            </a:r>
            <a:r>
              <a:rPr lang="en-GB" sz="2800">
                <a:solidFill>
                  <a:schemeClr val="bg1"/>
                </a:solidFill>
                <a:latin typeface="Arial" pitchFamily="34" charset="0"/>
              </a:rPr>
              <a:t>Cu (s)</a:t>
            </a:r>
            <a:r>
              <a:rPr lang="en-GB">
                <a:solidFill>
                  <a:schemeClr val="bg1"/>
                </a:solidFill>
                <a:latin typeface="Comic Sans MS" pitchFamily="66" charset="0"/>
              </a:rPr>
              <a:t> </a:t>
            </a:r>
          </a:p>
        </p:txBody>
      </p:sp>
      <p:sp>
        <p:nvSpPr>
          <p:cNvPr id="38918" name="Rectangle 8"/>
          <p:cNvSpPr>
            <a:spLocks noGrp="1" noChangeArrowheads="1"/>
          </p:cNvSpPr>
          <p:nvPr>
            <p:ph type="title"/>
          </p:nvPr>
        </p:nvSpPr>
        <p:spPr/>
        <p:txBody>
          <a:bodyPr/>
          <a:lstStyle/>
          <a:p>
            <a:pPr eaLnBrk="1" hangingPunct="1"/>
            <a:r>
              <a:rPr lang="en-GB" smtClean="0"/>
              <a:t>      Purification: the half reactions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Rectangle 3"/>
          <p:cNvSpPr>
            <a:spLocks noChangeArrowheads="1"/>
          </p:cNvSpPr>
          <p:nvPr>
            <p:ph type="body" idx="1"/>
          </p:nvPr>
        </p:nvSpPr>
        <p:spPr bwMode="auto">
          <a:xfrm>
            <a:off x="457200" y="914400"/>
            <a:ext cx="8223250" cy="5016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3400" indent="-533400" eaLnBrk="1" hangingPunct="1"/>
            <a:r>
              <a:rPr lang="en-GB" sz="2400" smtClean="0">
                <a:solidFill>
                  <a:srgbClr val="0000FF"/>
                </a:solidFill>
              </a:rPr>
              <a:t>Copper is purified using electrolysis. </a:t>
            </a:r>
          </a:p>
          <a:p>
            <a:pPr marL="533400" indent="-533400" eaLnBrk="1" hangingPunct="1"/>
            <a:r>
              <a:rPr lang="en-GB" sz="2400" smtClean="0">
                <a:solidFill>
                  <a:srgbClr val="0000FF"/>
                </a:solidFill>
              </a:rPr>
              <a:t>Plan an experiment to investigate factors that might affect the rate of copper production.</a:t>
            </a:r>
          </a:p>
          <a:p>
            <a:pPr marL="533400" indent="-533400" eaLnBrk="1" hangingPunct="1"/>
            <a:r>
              <a:rPr lang="en-GB" sz="2400" smtClean="0">
                <a:solidFill>
                  <a:srgbClr val="0000FF"/>
                </a:solidFill>
              </a:rPr>
              <a:t>Include:</a:t>
            </a:r>
          </a:p>
          <a:p>
            <a:pPr marL="914400" lvl="1" indent="-457200" eaLnBrk="1" hangingPunct="1">
              <a:buFontTx/>
              <a:buNone/>
            </a:pPr>
            <a:r>
              <a:rPr lang="en-GB" sz="2400" smtClean="0">
                <a:solidFill>
                  <a:srgbClr val="0000FF"/>
                </a:solidFill>
              </a:rPr>
              <a:t>Any factors that might affect rate.</a:t>
            </a:r>
          </a:p>
          <a:p>
            <a:pPr marL="914400" lvl="1" indent="-457200" eaLnBrk="1" hangingPunct="1">
              <a:buFontTx/>
              <a:buNone/>
            </a:pPr>
            <a:r>
              <a:rPr lang="en-GB" sz="2400" smtClean="0">
                <a:solidFill>
                  <a:srgbClr val="0000FF"/>
                </a:solidFill>
              </a:rPr>
              <a:t>The apparatus you would need.</a:t>
            </a:r>
          </a:p>
          <a:p>
            <a:pPr marL="914400" lvl="1" indent="-457200" eaLnBrk="1" hangingPunct="1">
              <a:buFontTx/>
              <a:buNone/>
            </a:pPr>
            <a:r>
              <a:rPr lang="en-GB" sz="2400" smtClean="0">
                <a:solidFill>
                  <a:srgbClr val="0000FF"/>
                </a:solidFill>
              </a:rPr>
              <a:t>A statement of how you would control variables.</a:t>
            </a:r>
          </a:p>
          <a:p>
            <a:pPr marL="914400" lvl="1" indent="-457200" eaLnBrk="1" hangingPunct="1">
              <a:buFontTx/>
              <a:buNone/>
            </a:pPr>
            <a:r>
              <a:rPr lang="en-GB" sz="2400" smtClean="0">
                <a:solidFill>
                  <a:srgbClr val="0000FF"/>
                </a:solidFill>
              </a:rPr>
              <a:t>The number and range of readings.</a:t>
            </a:r>
          </a:p>
          <a:p>
            <a:pPr marL="914400" lvl="1" indent="-457200" eaLnBrk="1" hangingPunct="1">
              <a:buFontTx/>
              <a:buNone/>
            </a:pPr>
            <a:r>
              <a:rPr lang="en-GB" sz="2400" smtClean="0">
                <a:solidFill>
                  <a:srgbClr val="0000FF"/>
                </a:solidFill>
              </a:rPr>
              <a:t>The safety issues you would take into account.</a:t>
            </a:r>
          </a:p>
          <a:p>
            <a:pPr marL="914400" lvl="1" indent="-457200" eaLnBrk="1" hangingPunct="1">
              <a:buFontTx/>
              <a:buNone/>
            </a:pPr>
            <a:endParaRPr lang="en-GB" sz="2400" smtClean="0">
              <a:solidFill>
                <a:srgbClr val="0000FF"/>
              </a:solidFill>
            </a:endParaRPr>
          </a:p>
        </p:txBody>
      </p:sp>
      <p:sp>
        <p:nvSpPr>
          <p:cNvPr id="39939" name="Rectangle 5"/>
          <p:cNvSpPr>
            <a:spLocks noGrp="1" noChangeArrowheads="1"/>
          </p:cNvSpPr>
          <p:nvPr>
            <p:ph type="title"/>
          </p:nvPr>
        </p:nvSpPr>
        <p:spPr/>
        <p:txBody>
          <a:bodyPr/>
          <a:lstStyle/>
          <a:p>
            <a:pPr eaLnBrk="1" hangingPunct="1"/>
            <a:r>
              <a:rPr lang="en-GB" smtClean="0"/>
              <a:t>      Electricity and purifying copper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57200" y="3581400"/>
            <a:ext cx="1746250" cy="457200"/>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a:latin typeface="Arial" pitchFamily="34" charset="0"/>
              </a:rPr>
              <a:t>Apparatus</a:t>
            </a:r>
          </a:p>
        </p:txBody>
      </p:sp>
      <p:sp>
        <p:nvSpPr>
          <p:cNvPr id="40963" name="Rectangle 4"/>
          <p:cNvSpPr>
            <a:spLocks noChangeArrowheads="1"/>
          </p:cNvSpPr>
          <p:nvPr>
            <p:ph type="body" idx="1"/>
          </p:nvPr>
        </p:nvSpPr>
        <p:spPr bwMode="auto">
          <a:xfrm>
            <a:off x="457200" y="762000"/>
            <a:ext cx="8223250"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en-GB" sz="2400" smtClean="0">
                <a:solidFill>
                  <a:srgbClr val="0000FF"/>
                </a:solidFill>
              </a:rPr>
              <a:t>Some factors that might affect rate:</a:t>
            </a:r>
          </a:p>
          <a:p>
            <a:pPr lvl="1" eaLnBrk="1" hangingPunct="1">
              <a:lnSpc>
                <a:spcPct val="90000"/>
              </a:lnSpc>
              <a:buFontTx/>
              <a:buNone/>
            </a:pPr>
            <a:r>
              <a:rPr lang="en-GB" sz="2400" smtClean="0">
                <a:solidFill>
                  <a:srgbClr val="0000FF"/>
                </a:solidFill>
              </a:rPr>
              <a:t>Concentration of solution.</a:t>
            </a:r>
          </a:p>
          <a:p>
            <a:pPr lvl="1" eaLnBrk="1" hangingPunct="1">
              <a:lnSpc>
                <a:spcPct val="90000"/>
              </a:lnSpc>
              <a:buFontTx/>
              <a:buNone/>
            </a:pPr>
            <a:r>
              <a:rPr lang="en-GB" sz="2400" smtClean="0">
                <a:solidFill>
                  <a:srgbClr val="0000FF"/>
                </a:solidFill>
              </a:rPr>
              <a:t>Distance apart of electrodes</a:t>
            </a:r>
          </a:p>
          <a:p>
            <a:pPr lvl="1" eaLnBrk="1" hangingPunct="1">
              <a:lnSpc>
                <a:spcPct val="90000"/>
              </a:lnSpc>
              <a:buFontTx/>
              <a:buNone/>
            </a:pPr>
            <a:r>
              <a:rPr lang="en-GB" sz="2400" smtClean="0">
                <a:solidFill>
                  <a:srgbClr val="0000FF"/>
                </a:solidFill>
              </a:rPr>
              <a:t>Electrical potential (volts) or current (amps).</a:t>
            </a:r>
          </a:p>
          <a:p>
            <a:pPr lvl="1" eaLnBrk="1" hangingPunct="1">
              <a:lnSpc>
                <a:spcPct val="90000"/>
              </a:lnSpc>
              <a:buFontTx/>
              <a:buNone/>
            </a:pPr>
            <a:r>
              <a:rPr lang="en-GB" sz="2400" smtClean="0">
                <a:solidFill>
                  <a:srgbClr val="0000FF"/>
                </a:solidFill>
              </a:rPr>
              <a:t>Duration of electrolysis.</a:t>
            </a:r>
          </a:p>
        </p:txBody>
      </p:sp>
      <p:grpSp>
        <p:nvGrpSpPr>
          <p:cNvPr id="40964" name="Group 5"/>
          <p:cNvGrpSpPr>
            <a:grpSpLocks/>
          </p:cNvGrpSpPr>
          <p:nvPr/>
        </p:nvGrpSpPr>
        <p:grpSpPr bwMode="auto">
          <a:xfrm>
            <a:off x="2362200" y="3924300"/>
            <a:ext cx="4419600" cy="1943100"/>
            <a:chOff x="1488" y="2760"/>
            <a:chExt cx="2784" cy="1224"/>
          </a:xfrm>
        </p:grpSpPr>
        <p:sp>
          <p:nvSpPr>
            <p:cNvPr id="40977" name="Line 6"/>
            <p:cNvSpPr>
              <a:spLocks noChangeShapeType="1"/>
            </p:cNvSpPr>
            <p:nvPr/>
          </p:nvSpPr>
          <p:spPr bwMode="auto">
            <a:xfrm>
              <a:off x="1488" y="2904"/>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8" name="Line 7"/>
            <p:cNvSpPr>
              <a:spLocks noChangeShapeType="1"/>
            </p:cNvSpPr>
            <p:nvPr/>
          </p:nvSpPr>
          <p:spPr bwMode="auto">
            <a:xfrm>
              <a:off x="1584" y="3024"/>
              <a:ext cx="19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9" name="Line 8"/>
            <p:cNvSpPr>
              <a:spLocks noChangeShapeType="1"/>
            </p:cNvSpPr>
            <p:nvPr/>
          </p:nvSpPr>
          <p:spPr bwMode="auto">
            <a:xfrm flipV="1">
              <a:off x="1680" y="2760"/>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0" name="Line 9"/>
            <p:cNvSpPr>
              <a:spLocks noChangeShapeType="1"/>
            </p:cNvSpPr>
            <p:nvPr/>
          </p:nvSpPr>
          <p:spPr bwMode="auto">
            <a:xfrm>
              <a:off x="1680" y="3216"/>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1" name="Oval 10"/>
            <p:cNvSpPr>
              <a:spLocks noChangeArrowheads="1"/>
            </p:cNvSpPr>
            <p:nvPr/>
          </p:nvSpPr>
          <p:spPr bwMode="auto">
            <a:xfrm>
              <a:off x="2400" y="3048"/>
              <a:ext cx="336" cy="336"/>
            </a:xfrm>
            <a:prstGeom prst="ellipse">
              <a:avLst/>
            </a:prstGeom>
            <a:solidFill>
              <a:srgbClr val="FFFF00"/>
            </a:solidFill>
            <a:ln w="38100">
              <a:solidFill>
                <a:schemeClr val="tx1"/>
              </a:solidFill>
              <a:round/>
              <a:headEnd/>
              <a:tailEnd/>
            </a:ln>
          </p:spPr>
          <p:txBody>
            <a:bodyPr wrap="none" anchor="ctr"/>
            <a:lstStyle/>
            <a:p>
              <a:pPr algn="ctr"/>
              <a:r>
                <a:rPr lang="en-GB">
                  <a:latin typeface="Comic Sans MS" pitchFamily="66" charset="0"/>
                </a:rPr>
                <a:t>A</a:t>
              </a:r>
            </a:p>
          </p:txBody>
        </p:sp>
        <p:sp>
          <p:nvSpPr>
            <p:cNvPr id="40982" name="Line 11"/>
            <p:cNvSpPr>
              <a:spLocks noChangeShapeType="1"/>
            </p:cNvSpPr>
            <p:nvPr/>
          </p:nvSpPr>
          <p:spPr bwMode="auto">
            <a:xfrm>
              <a:off x="2736" y="3216"/>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3" name="Line 12"/>
            <p:cNvSpPr>
              <a:spLocks noChangeShapeType="1"/>
            </p:cNvSpPr>
            <p:nvPr/>
          </p:nvSpPr>
          <p:spPr bwMode="auto">
            <a:xfrm>
              <a:off x="3264" y="3216"/>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4" name="Line 13"/>
            <p:cNvSpPr>
              <a:spLocks noChangeShapeType="1"/>
            </p:cNvSpPr>
            <p:nvPr/>
          </p:nvSpPr>
          <p:spPr bwMode="auto">
            <a:xfrm flipV="1">
              <a:off x="3552" y="3216"/>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5" name="Line 14"/>
            <p:cNvSpPr>
              <a:spLocks noChangeShapeType="1"/>
            </p:cNvSpPr>
            <p:nvPr/>
          </p:nvSpPr>
          <p:spPr bwMode="auto">
            <a:xfrm>
              <a:off x="3552" y="3216"/>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6" name="Line 15"/>
            <p:cNvSpPr>
              <a:spLocks noChangeShapeType="1"/>
            </p:cNvSpPr>
            <p:nvPr/>
          </p:nvSpPr>
          <p:spPr bwMode="auto">
            <a:xfrm flipV="1">
              <a:off x="4272" y="2784"/>
              <a:ext cx="0" cy="4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7" name="Line 16"/>
            <p:cNvSpPr>
              <a:spLocks noChangeShapeType="1"/>
            </p:cNvSpPr>
            <p:nvPr/>
          </p:nvSpPr>
          <p:spPr bwMode="auto">
            <a:xfrm flipH="1" flipV="1">
              <a:off x="1680" y="2784"/>
              <a:ext cx="25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8" name="Line 17"/>
            <p:cNvSpPr>
              <a:spLocks noChangeShapeType="1"/>
            </p:cNvSpPr>
            <p:nvPr/>
          </p:nvSpPr>
          <p:spPr bwMode="auto">
            <a:xfrm flipV="1">
              <a:off x="1680" y="3024"/>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9" name="Line 18"/>
            <p:cNvSpPr>
              <a:spLocks noChangeShapeType="1"/>
            </p:cNvSpPr>
            <p:nvPr/>
          </p:nvSpPr>
          <p:spPr bwMode="auto">
            <a:xfrm>
              <a:off x="3120" y="3384"/>
              <a:ext cx="0" cy="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0" name="Rectangle 19"/>
            <p:cNvSpPr>
              <a:spLocks noChangeArrowheads="1"/>
            </p:cNvSpPr>
            <p:nvPr/>
          </p:nvSpPr>
          <p:spPr bwMode="auto">
            <a:xfrm>
              <a:off x="3120" y="3648"/>
              <a:ext cx="624" cy="336"/>
            </a:xfrm>
            <a:prstGeom prst="rect">
              <a:avLst/>
            </a:prstGeom>
            <a:solidFill>
              <a:schemeClr val="hlink"/>
            </a:solidFill>
            <a:ln w="38100">
              <a:solidFill>
                <a:schemeClr val="tx1"/>
              </a:solidFill>
              <a:miter lim="800000"/>
              <a:headEnd/>
              <a:tailEnd/>
            </a:ln>
          </p:spPr>
          <p:txBody>
            <a:bodyPr wrap="none" anchor="ctr"/>
            <a:lstStyle/>
            <a:p>
              <a:endParaRPr lang="en-US"/>
            </a:p>
          </p:txBody>
        </p:sp>
        <p:sp>
          <p:nvSpPr>
            <p:cNvPr id="40991" name="Line 20"/>
            <p:cNvSpPr>
              <a:spLocks noChangeShapeType="1"/>
            </p:cNvSpPr>
            <p:nvPr/>
          </p:nvSpPr>
          <p:spPr bwMode="auto">
            <a:xfrm>
              <a:off x="3120" y="3984"/>
              <a:ext cx="6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2" name="Line 21"/>
            <p:cNvSpPr>
              <a:spLocks noChangeShapeType="1"/>
            </p:cNvSpPr>
            <p:nvPr/>
          </p:nvSpPr>
          <p:spPr bwMode="auto">
            <a:xfrm flipV="1">
              <a:off x="3744" y="3384"/>
              <a:ext cx="0" cy="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3" name="Rectangle 22"/>
            <p:cNvSpPr>
              <a:spLocks noChangeArrowheads="1"/>
            </p:cNvSpPr>
            <p:nvPr/>
          </p:nvSpPr>
          <p:spPr bwMode="auto">
            <a:xfrm>
              <a:off x="3264" y="3360"/>
              <a:ext cx="48" cy="432"/>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40994" name="Rectangle 23"/>
            <p:cNvSpPr>
              <a:spLocks noChangeArrowheads="1"/>
            </p:cNvSpPr>
            <p:nvPr/>
          </p:nvSpPr>
          <p:spPr bwMode="auto">
            <a:xfrm>
              <a:off x="3552" y="3360"/>
              <a:ext cx="48" cy="432"/>
            </a:xfrm>
            <a:prstGeom prst="rect">
              <a:avLst/>
            </a:prstGeom>
            <a:solidFill>
              <a:schemeClr val="accent1"/>
            </a:solidFill>
            <a:ln w="38100">
              <a:solidFill>
                <a:schemeClr val="tx1"/>
              </a:solidFill>
              <a:miter lim="800000"/>
              <a:headEnd/>
              <a:tailEnd/>
            </a:ln>
          </p:spPr>
          <p:txBody>
            <a:bodyPr wrap="none" anchor="ctr"/>
            <a:lstStyle/>
            <a:p>
              <a:endParaRPr lang="en-US"/>
            </a:p>
          </p:txBody>
        </p:sp>
      </p:grpSp>
      <p:grpSp>
        <p:nvGrpSpPr>
          <p:cNvPr id="40965" name="Group 24"/>
          <p:cNvGrpSpPr>
            <a:grpSpLocks/>
          </p:cNvGrpSpPr>
          <p:nvPr/>
        </p:nvGrpSpPr>
        <p:grpSpPr bwMode="auto">
          <a:xfrm>
            <a:off x="6724650" y="4724400"/>
            <a:ext cx="901700" cy="1143000"/>
            <a:chOff x="4804" y="2904"/>
            <a:chExt cx="568" cy="720"/>
          </a:xfrm>
        </p:grpSpPr>
        <p:sp>
          <p:nvSpPr>
            <p:cNvPr id="40971" name="Oval 25"/>
            <p:cNvSpPr>
              <a:spLocks noChangeArrowheads="1"/>
            </p:cNvSpPr>
            <p:nvPr/>
          </p:nvSpPr>
          <p:spPr bwMode="auto">
            <a:xfrm>
              <a:off x="4804" y="3024"/>
              <a:ext cx="568" cy="600"/>
            </a:xfrm>
            <a:prstGeom prst="ellipse">
              <a:avLst/>
            </a:prstGeom>
            <a:solidFill>
              <a:srgbClr val="FFFFFF"/>
            </a:solidFill>
            <a:ln w="38100">
              <a:solidFill>
                <a:schemeClr val="tx1"/>
              </a:solidFill>
              <a:round/>
              <a:headEnd/>
              <a:tailEnd/>
            </a:ln>
          </p:spPr>
          <p:txBody>
            <a:bodyPr wrap="none" anchor="ctr"/>
            <a:lstStyle/>
            <a:p>
              <a:endParaRPr lang="en-US"/>
            </a:p>
          </p:txBody>
        </p:sp>
        <p:sp>
          <p:nvSpPr>
            <p:cNvPr id="40972" name="Line 26"/>
            <p:cNvSpPr>
              <a:spLocks noChangeShapeType="1"/>
            </p:cNvSpPr>
            <p:nvPr/>
          </p:nvSpPr>
          <p:spPr bwMode="auto">
            <a:xfrm flipH="1">
              <a:off x="5088" y="3024"/>
              <a:ext cx="72" cy="3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3" name="Line 27"/>
            <p:cNvSpPr>
              <a:spLocks noChangeShapeType="1"/>
            </p:cNvSpPr>
            <p:nvPr/>
          </p:nvSpPr>
          <p:spPr bwMode="auto">
            <a:xfrm flipV="1">
              <a:off x="5088" y="3216"/>
              <a:ext cx="144" cy="1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4" name="Line 28"/>
            <p:cNvSpPr>
              <a:spLocks noChangeShapeType="1"/>
            </p:cNvSpPr>
            <p:nvPr/>
          </p:nvSpPr>
          <p:spPr bwMode="auto">
            <a:xfrm>
              <a:off x="5088" y="2904"/>
              <a:ext cx="0" cy="12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5" name="Line 29"/>
            <p:cNvSpPr>
              <a:spLocks noChangeShapeType="1"/>
            </p:cNvSpPr>
            <p:nvPr/>
          </p:nvSpPr>
          <p:spPr bwMode="auto">
            <a:xfrm>
              <a:off x="5088" y="2904"/>
              <a:ext cx="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6" name="Line 30"/>
            <p:cNvSpPr>
              <a:spLocks noChangeShapeType="1"/>
            </p:cNvSpPr>
            <p:nvPr/>
          </p:nvSpPr>
          <p:spPr bwMode="auto">
            <a:xfrm>
              <a:off x="5016" y="29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966" name="Rectangle 31"/>
          <p:cNvSpPr>
            <a:spLocks noChangeArrowheads="1"/>
          </p:cNvSpPr>
          <p:nvPr/>
        </p:nvSpPr>
        <p:spPr bwMode="auto">
          <a:xfrm>
            <a:off x="685800" y="5410200"/>
            <a:ext cx="2133600" cy="457200"/>
          </a:xfrm>
          <a:prstGeom prst="rect">
            <a:avLst/>
          </a:prstGeom>
          <a:solidFill>
            <a:srgbClr val="66CCFF"/>
          </a:solidFill>
          <a:ln w="38100">
            <a:solidFill>
              <a:schemeClr val="tx1"/>
            </a:solidFill>
            <a:miter lim="800000"/>
            <a:headEnd/>
            <a:tailEnd/>
          </a:ln>
        </p:spPr>
        <p:txBody>
          <a:bodyPr wrap="none" anchor="ctr"/>
          <a:lstStyle/>
          <a:p>
            <a:endParaRPr lang="en-US"/>
          </a:p>
        </p:txBody>
      </p:sp>
      <p:sp>
        <p:nvSpPr>
          <p:cNvPr id="40967" name="Rectangle 32"/>
          <p:cNvSpPr>
            <a:spLocks noChangeArrowheads="1"/>
          </p:cNvSpPr>
          <p:nvPr/>
        </p:nvSpPr>
        <p:spPr bwMode="auto">
          <a:xfrm>
            <a:off x="1447800" y="5219700"/>
            <a:ext cx="533400" cy="152400"/>
          </a:xfrm>
          <a:prstGeom prst="rect">
            <a:avLst/>
          </a:prstGeom>
          <a:solidFill>
            <a:schemeClr val="tx1"/>
          </a:solidFill>
          <a:ln w="38100">
            <a:solidFill>
              <a:schemeClr val="tx1"/>
            </a:solidFill>
            <a:miter lim="800000"/>
            <a:headEnd/>
            <a:tailEnd/>
          </a:ln>
        </p:spPr>
        <p:txBody>
          <a:bodyPr wrap="none" anchor="ctr"/>
          <a:lstStyle/>
          <a:p>
            <a:endParaRPr lang="en-US"/>
          </a:p>
        </p:txBody>
      </p:sp>
      <p:sp>
        <p:nvSpPr>
          <p:cNvPr id="40968" name="AutoShape 33"/>
          <p:cNvSpPr>
            <a:spLocks noChangeArrowheads="1"/>
          </p:cNvSpPr>
          <p:nvPr/>
        </p:nvSpPr>
        <p:spPr bwMode="auto">
          <a:xfrm flipH="1" flipV="1">
            <a:off x="685800" y="4876800"/>
            <a:ext cx="1981200" cy="342900"/>
          </a:xfrm>
          <a:custGeom>
            <a:avLst/>
            <a:gdLst>
              <a:gd name="T0" fmla="*/ 2147483647 w 21600"/>
              <a:gd name="T1" fmla="*/ 0 h 21600"/>
              <a:gd name="T2" fmla="*/ 2083469524 w 21600"/>
              <a:gd name="T3" fmla="*/ 43208067 h 21600"/>
              <a:gd name="T4" fmla="*/ 2147483647 w 21600"/>
              <a:gd name="T5" fmla="*/ 21604034 h 21600"/>
              <a:gd name="T6" fmla="*/ 2147483647 w 21600"/>
              <a:gd name="T7" fmla="*/ 4320806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38100">
            <a:solidFill>
              <a:schemeClr val="tx1"/>
            </a:solidFill>
            <a:miter lim="800000"/>
            <a:headEnd/>
            <a:tailEnd/>
          </a:ln>
        </p:spPr>
        <p:txBody>
          <a:bodyPr wrap="none" anchor="ctr"/>
          <a:lstStyle/>
          <a:p>
            <a:endParaRPr lang="en-US"/>
          </a:p>
        </p:txBody>
      </p:sp>
      <p:sp>
        <p:nvSpPr>
          <p:cNvPr id="40969" name="Rectangle 34"/>
          <p:cNvSpPr>
            <a:spLocks noChangeArrowheads="1"/>
          </p:cNvSpPr>
          <p:nvPr/>
        </p:nvSpPr>
        <p:spPr bwMode="auto">
          <a:xfrm>
            <a:off x="1066800" y="5486400"/>
            <a:ext cx="1295400" cy="304800"/>
          </a:xfrm>
          <a:prstGeom prst="rect">
            <a:avLst/>
          </a:prstGeom>
          <a:solidFill>
            <a:schemeClr val="bg1"/>
          </a:solidFill>
          <a:ln w="38100">
            <a:solidFill>
              <a:schemeClr val="tx1"/>
            </a:solidFill>
            <a:miter lim="800000"/>
            <a:headEnd/>
            <a:tailEnd/>
          </a:ln>
        </p:spPr>
        <p:txBody>
          <a:bodyPr wrap="none" anchor="ctr"/>
          <a:lstStyle/>
          <a:p>
            <a:pPr algn="ctr"/>
            <a:r>
              <a:rPr lang="en-GB" sz="1600" b="1">
                <a:latin typeface="Comic Sans MS" pitchFamily="66" charset="0"/>
              </a:rPr>
              <a:t>3.3g</a:t>
            </a:r>
          </a:p>
        </p:txBody>
      </p:sp>
      <p:sp>
        <p:nvSpPr>
          <p:cNvPr id="40970" name="Rectangle 35"/>
          <p:cNvSpPr>
            <a:spLocks noGrp="1" noChangeArrowheads="1"/>
          </p:cNvSpPr>
          <p:nvPr>
            <p:ph type="title"/>
          </p:nvPr>
        </p:nvSpPr>
        <p:spPr/>
        <p:txBody>
          <a:bodyPr/>
          <a:lstStyle/>
          <a:p>
            <a:pPr eaLnBrk="1" hangingPunct="1"/>
            <a:r>
              <a:rPr lang="en-GB" smtClean="0"/>
              <a:t>      Purifying copper: answers (1)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Rectangle 3"/>
          <p:cNvSpPr>
            <a:spLocks noChangeArrowheads="1"/>
          </p:cNvSpPr>
          <p:nvPr>
            <p:ph type="body" idx="1"/>
          </p:nvPr>
        </p:nvSpPr>
        <p:spPr bwMode="auto">
          <a:xfrm>
            <a:off x="457200" y="1219200"/>
            <a:ext cx="8223250" cy="452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FontTx/>
              <a:buNone/>
            </a:pPr>
            <a:r>
              <a:rPr lang="en-GB" sz="2600" smtClean="0">
                <a:solidFill>
                  <a:srgbClr val="000066"/>
                </a:solidFill>
              </a:rPr>
              <a:t>Control of variables</a:t>
            </a:r>
          </a:p>
          <a:p>
            <a:pPr marL="190500" lvl="1" indent="288925" eaLnBrk="1" hangingPunct="1">
              <a:lnSpc>
                <a:spcPct val="90000"/>
              </a:lnSpc>
              <a:buFontTx/>
              <a:buNone/>
            </a:pPr>
            <a:r>
              <a:rPr lang="en-GB" sz="2200" smtClean="0">
                <a:solidFill>
                  <a:srgbClr val="0000FF"/>
                </a:solidFill>
              </a:rPr>
              <a:t>Basically only change one variable at a time!</a:t>
            </a:r>
          </a:p>
          <a:p>
            <a:pPr marL="0" indent="0" eaLnBrk="1" hangingPunct="1">
              <a:lnSpc>
                <a:spcPct val="90000"/>
              </a:lnSpc>
              <a:buFontTx/>
              <a:buNone/>
            </a:pPr>
            <a:endParaRPr lang="en-GB" sz="2600" smtClean="0">
              <a:solidFill>
                <a:srgbClr val="0000FF"/>
              </a:solidFill>
            </a:endParaRPr>
          </a:p>
          <a:p>
            <a:pPr marL="0" indent="0" eaLnBrk="1" hangingPunct="1">
              <a:lnSpc>
                <a:spcPct val="90000"/>
              </a:lnSpc>
              <a:buFontTx/>
              <a:buNone/>
            </a:pPr>
            <a:r>
              <a:rPr lang="en-GB" sz="2600" smtClean="0">
                <a:solidFill>
                  <a:srgbClr val="000066"/>
                </a:solidFill>
              </a:rPr>
              <a:t>Number and range of readings</a:t>
            </a:r>
          </a:p>
          <a:p>
            <a:pPr marL="190500" lvl="1" indent="288925" eaLnBrk="1" hangingPunct="1">
              <a:lnSpc>
                <a:spcPct val="90000"/>
              </a:lnSpc>
              <a:buFontTx/>
              <a:buNone/>
            </a:pPr>
            <a:r>
              <a:rPr lang="en-GB" sz="2200" smtClean="0">
                <a:solidFill>
                  <a:srgbClr val="0000FF"/>
                </a:solidFill>
              </a:rPr>
              <a:t>Minimum of 8-10 different values</a:t>
            </a:r>
          </a:p>
          <a:p>
            <a:pPr marL="190500" lvl="1" indent="288925" eaLnBrk="1" hangingPunct="1">
              <a:lnSpc>
                <a:spcPct val="90000"/>
              </a:lnSpc>
              <a:buFontTx/>
              <a:buNone/>
            </a:pPr>
            <a:r>
              <a:rPr lang="en-GB" sz="2200" smtClean="0">
                <a:solidFill>
                  <a:srgbClr val="0000FF"/>
                </a:solidFill>
              </a:rPr>
              <a:t>Repeat readings at least once </a:t>
            </a:r>
          </a:p>
          <a:p>
            <a:pPr marL="190500" lvl="1" indent="288925" eaLnBrk="1" hangingPunct="1">
              <a:lnSpc>
                <a:spcPct val="90000"/>
              </a:lnSpc>
              <a:buFontTx/>
              <a:buNone/>
            </a:pPr>
            <a:r>
              <a:rPr lang="en-GB" sz="2200" smtClean="0">
                <a:solidFill>
                  <a:srgbClr val="0000FF"/>
                </a:solidFill>
              </a:rPr>
              <a:t>Attempt a range providing a 10-fold change</a:t>
            </a:r>
            <a:endParaRPr lang="en-GB" sz="2600" smtClean="0">
              <a:solidFill>
                <a:srgbClr val="0000FF"/>
              </a:solidFill>
            </a:endParaRPr>
          </a:p>
          <a:p>
            <a:pPr marL="0" indent="0" eaLnBrk="1" hangingPunct="1">
              <a:lnSpc>
                <a:spcPct val="90000"/>
              </a:lnSpc>
              <a:buFontTx/>
              <a:buNone/>
            </a:pPr>
            <a:endParaRPr lang="en-GB" sz="2600" smtClean="0">
              <a:solidFill>
                <a:srgbClr val="0000FF"/>
              </a:solidFill>
            </a:endParaRPr>
          </a:p>
          <a:p>
            <a:pPr marL="0" indent="0" eaLnBrk="1" hangingPunct="1">
              <a:lnSpc>
                <a:spcPct val="90000"/>
              </a:lnSpc>
              <a:buFontTx/>
              <a:buNone/>
            </a:pPr>
            <a:r>
              <a:rPr lang="en-GB" sz="2600" smtClean="0">
                <a:solidFill>
                  <a:srgbClr val="000066"/>
                </a:solidFill>
              </a:rPr>
              <a:t>Safety issues</a:t>
            </a:r>
          </a:p>
          <a:p>
            <a:pPr marL="190500" lvl="1" indent="288925" eaLnBrk="1" hangingPunct="1">
              <a:lnSpc>
                <a:spcPct val="90000"/>
              </a:lnSpc>
              <a:buFontTx/>
              <a:buNone/>
            </a:pPr>
            <a:r>
              <a:rPr lang="en-GB" sz="2200" smtClean="0">
                <a:solidFill>
                  <a:srgbClr val="0000FF"/>
                </a:solidFill>
              </a:rPr>
              <a:t>Check electrical, toxicity, corrosive, etc.</a:t>
            </a:r>
          </a:p>
          <a:p>
            <a:pPr marL="190500" lvl="1" indent="288925" eaLnBrk="1" hangingPunct="1">
              <a:lnSpc>
                <a:spcPct val="90000"/>
              </a:lnSpc>
              <a:buFontTx/>
              <a:buNone/>
            </a:pPr>
            <a:r>
              <a:rPr lang="en-GB" sz="2200" smtClean="0">
                <a:solidFill>
                  <a:srgbClr val="0000FF"/>
                </a:solidFill>
              </a:rPr>
              <a:t>Take appropriate measures</a:t>
            </a:r>
          </a:p>
        </p:txBody>
      </p:sp>
      <p:sp>
        <p:nvSpPr>
          <p:cNvPr id="41987" name="Rectangle 6"/>
          <p:cNvSpPr>
            <a:spLocks noGrp="1" noChangeArrowheads="1"/>
          </p:cNvSpPr>
          <p:nvPr>
            <p:ph type="title"/>
          </p:nvPr>
        </p:nvSpPr>
        <p:spPr/>
        <p:txBody>
          <a:bodyPr/>
          <a:lstStyle/>
          <a:p>
            <a:pPr eaLnBrk="1" hangingPunct="1"/>
            <a:r>
              <a:rPr lang="en-GB" smtClean="0"/>
              <a:t>      Purifying copper: answers (2)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AutoShape 22"/>
          <p:cNvSpPr>
            <a:spLocks noChangeArrowheads="1"/>
          </p:cNvSpPr>
          <p:nvPr/>
        </p:nvSpPr>
        <p:spPr bwMode="auto">
          <a:xfrm>
            <a:off x="3340100" y="350838"/>
            <a:ext cx="2487613" cy="676275"/>
          </a:xfrm>
          <a:prstGeom prst="roundRect">
            <a:avLst>
              <a:gd name="adj" fmla="val 43579"/>
            </a:avLst>
          </a:prstGeom>
          <a:solidFill>
            <a:srgbClr val="FF6600"/>
          </a:solidFill>
          <a:ln w="38100">
            <a:solidFill>
              <a:srgbClr val="9900CC"/>
            </a:solidFill>
            <a:round/>
            <a:headEnd/>
            <a:tailEnd/>
          </a:ln>
        </p:spPr>
        <p:txBody>
          <a:bodyPr/>
          <a:lstStyle/>
          <a:p>
            <a:pPr marL="342900" indent="-342900" eaLnBrk="1" hangingPunct="1">
              <a:lnSpc>
                <a:spcPct val="90000"/>
              </a:lnSpc>
            </a:pPr>
            <a:r>
              <a:rPr lang="en-GB" sz="3200" b="1">
                <a:solidFill>
                  <a:schemeClr val="bg1"/>
                </a:solidFill>
                <a:latin typeface="Arial" pitchFamily="34" charset="0"/>
              </a:rPr>
              <a:t>Aluminium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3"/>
          <p:cNvSpPr>
            <a:spLocks noChangeArrowheads="1"/>
          </p:cNvSpPr>
          <p:nvPr>
            <p:ph type="body" idx="1"/>
          </p:nvPr>
        </p:nvSpPr>
        <p:spPr bwMode="auto">
          <a:xfrm>
            <a:off x="457200" y="914400"/>
            <a:ext cx="7239000" cy="2779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2400" smtClean="0">
                <a:solidFill>
                  <a:srgbClr val="0000FF"/>
                </a:solidFill>
              </a:rPr>
              <a:t>Aluminium is a reactive metal.</a:t>
            </a:r>
          </a:p>
          <a:p>
            <a:pPr eaLnBrk="1" hangingPunct="1"/>
            <a:r>
              <a:rPr lang="en-GB" sz="2400" smtClean="0">
                <a:solidFill>
                  <a:srgbClr val="0000FF"/>
                </a:solidFill>
              </a:rPr>
              <a:t>We might expect it to corrode easily but a strong coating of oxide on its surface prevents this in most everyday situations.</a:t>
            </a:r>
          </a:p>
          <a:p>
            <a:pPr eaLnBrk="1" hangingPunct="1"/>
            <a:r>
              <a:rPr lang="en-GB" sz="2400" smtClean="0">
                <a:solidFill>
                  <a:srgbClr val="0000FF"/>
                </a:solidFill>
              </a:rPr>
              <a:t>It has a low density, which leads to its extensive use in the aerospace industry.</a:t>
            </a:r>
          </a:p>
        </p:txBody>
      </p:sp>
      <p:sp>
        <p:nvSpPr>
          <p:cNvPr id="32772" name="Rectangle 4"/>
          <p:cNvSpPr>
            <a:spLocks noChangeArrowheads="1"/>
          </p:cNvSpPr>
          <p:nvPr/>
        </p:nvSpPr>
        <p:spPr bwMode="auto">
          <a:xfrm>
            <a:off x="869950" y="4079875"/>
            <a:ext cx="3568700" cy="2351088"/>
          </a:xfrm>
          <a:prstGeom prst="rect">
            <a:avLst/>
          </a:prstGeom>
          <a:solidFill>
            <a:srgbClr val="000066"/>
          </a:solidFill>
          <a:ln w="9525">
            <a:solidFill>
              <a:schemeClr val="tx1"/>
            </a:solidFill>
            <a:miter lim="800000"/>
            <a:headEnd/>
            <a:tailEnd/>
          </a:ln>
        </p:spPr>
        <p:txBody>
          <a:bodyPr wrap="none" anchor="ctr"/>
          <a:lstStyle/>
          <a:p>
            <a:endParaRPr lang="en-US"/>
          </a:p>
        </p:txBody>
      </p:sp>
      <p:grpSp>
        <p:nvGrpSpPr>
          <p:cNvPr id="2" name="Group 5"/>
          <p:cNvGrpSpPr>
            <a:grpSpLocks/>
          </p:cNvGrpSpPr>
          <p:nvPr/>
        </p:nvGrpSpPr>
        <p:grpSpPr bwMode="auto">
          <a:xfrm>
            <a:off x="1112838" y="5318125"/>
            <a:ext cx="3160712" cy="1006475"/>
            <a:chOff x="701" y="3350"/>
            <a:chExt cx="1991" cy="634"/>
          </a:xfrm>
        </p:grpSpPr>
        <p:sp>
          <p:nvSpPr>
            <p:cNvPr id="44051" name="Oval 6"/>
            <p:cNvSpPr>
              <a:spLocks noChangeArrowheads="1"/>
            </p:cNvSpPr>
            <p:nvPr/>
          </p:nvSpPr>
          <p:spPr bwMode="auto">
            <a:xfrm>
              <a:off x="704" y="3656"/>
              <a:ext cx="328" cy="314"/>
            </a:xfrm>
            <a:prstGeom prst="ellipse">
              <a:avLst/>
            </a:prstGeom>
            <a:gradFill rotWithShape="0">
              <a:gsLst>
                <a:gs pos="0">
                  <a:srgbClr val="CCECFF"/>
                </a:gs>
                <a:gs pos="100000">
                  <a:schemeClr val="bg1"/>
                </a:gs>
              </a:gsLst>
              <a:path path="rect">
                <a:fillToRect r="100000" b="100000"/>
              </a:path>
            </a:gradFill>
            <a:ln w="9525">
              <a:solidFill>
                <a:schemeClr val="bg1"/>
              </a:solidFill>
              <a:round/>
              <a:headEnd/>
              <a:tailEnd/>
            </a:ln>
          </p:spPr>
          <p:txBody>
            <a:bodyPr wrap="none" anchor="ctr"/>
            <a:lstStyle/>
            <a:p>
              <a:pPr algn="ctr"/>
              <a:r>
                <a:rPr lang="en-GB">
                  <a:latin typeface="Comic Sans MS" pitchFamily="66" charset="0"/>
                </a:rPr>
                <a:t>Al</a:t>
              </a:r>
            </a:p>
          </p:txBody>
        </p:sp>
        <p:sp>
          <p:nvSpPr>
            <p:cNvPr id="44052" name="Oval 7"/>
            <p:cNvSpPr>
              <a:spLocks noChangeArrowheads="1"/>
            </p:cNvSpPr>
            <p:nvPr/>
          </p:nvSpPr>
          <p:spPr bwMode="auto">
            <a:xfrm>
              <a:off x="1038" y="3660"/>
              <a:ext cx="328" cy="314"/>
            </a:xfrm>
            <a:prstGeom prst="ellipse">
              <a:avLst/>
            </a:prstGeom>
            <a:gradFill rotWithShape="0">
              <a:gsLst>
                <a:gs pos="0">
                  <a:srgbClr val="CCECFF"/>
                </a:gs>
                <a:gs pos="100000">
                  <a:schemeClr val="bg1"/>
                </a:gs>
              </a:gsLst>
              <a:path path="rect">
                <a:fillToRect r="100000" b="100000"/>
              </a:path>
            </a:gradFill>
            <a:ln w="9525">
              <a:solidFill>
                <a:schemeClr val="bg1"/>
              </a:solidFill>
              <a:round/>
              <a:headEnd/>
              <a:tailEnd/>
            </a:ln>
          </p:spPr>
          <p:txBody>
            <a:bodyPr wrap="none" anchor="ctr"/>
            <a:lstStyle/>
            <a:p>
              <a:pPr algn="ctr"/>
              <a:r>
                <a:rPr lang="en-GB">
                  <a:latin typeface="Comic Sans MS" pitchFamily="66" charset="0"/>
                </a:rPr>
                <a:t>Al</a:t>
              </a:r>
            </a:p>
          </p:txBody>
        </p:sp>
        <p:sp>
          <p:nvSpPr>
            <p:cNvPr id="44053" name="Oval 8"/>
            <p:cNvSpPr>
              <a:spLocks noChangeArrowheads="1"/>
            </p:cNvSpPr>
            <p:nvPr/>
          </p:nvSpPr>
          <p:spPr bwMode="auto">
            <a:xfrm>
              <a:off x="1372" y="3656"/>
              <a:ext cx="328" cy="314"/>
            </a:xfrm>
            <a:prstGeom prst="ellipse">
              <a:avLst/>
            </a:prstGeom>
            <a:gradFill rotWithShape="0">
              <a:gsLst>
                <a:gs pos="0">
                  <a:srgbClr val="CCECFF"/>
                </a:gs>
                <a:gs pos="100000">
                  <a:schemeClr val="bg1"/>
                </a:gs>
              </a:gsLst>
              <a:path path="rect">
                <a:fillToRect r="100000" b="100000"/>
              </a:path>
            </a:gradFill>
            <a:ln w="9525">
              <a:solidFill>
                <a:schemeClr val="bg1"/>
              </a:solidFill>
              <a:round/>
              <a:headEnd/>
              <a:tailEnd/>
            </a:ln>
          </p:spPr>
          <p:txBody>
            <a:bodyPr wrap="none" anchor="ctr"/>
            <a:lstStyle/>
            <a:p>
              <a:pPr algn="ctr"/>
              <a:r>
                <a:rPr lang="en-GB">
                  <a:latin typeface="Comic Sans MS" pitchFamily="66" charset="0"/>
                </a:rPr>
                <a:t>Al</a:t>
              </a:r>
            </a:p>
          </p:txBody>
        </p:sp>
        <p:sp>
          <p:nvSpPr>
            <p:cNvPr id="44054" name="Oval 9"/>
            <p:cNvSpPr>
              <a:spLocks noChangeArrowheads="1"/>
            </p:cNvSpPr>
            <p:nvPr/>
          </p:nvSpPr>
          <p:spPr bwMode="auto">
            <a:xfrm>
              <a:off x="2364" y="3670"/>
              <a:ext cx="328" cy="314"/>
            </a:xfrm>
            <a:prstGeom prst="ellipse">
              <a:avLst/>
            </a:prstGeom>
            <a:gradFill rotWithShape="0">
              <a:gsLst>
                <a:gs pos="0">
                  <a:srgbClr val="CCECFF"/>
                </a:gs>
                <a:gs pos="100000">
                  <a:schemeClr val="bg1"/>
                </a:gs>
              </a:gsLst>
              <a:path path="rect">
                <a:fillToRect r="100000" b="100000"/>
              </a:path>
            </a:gradFill>
            <a:ln w="9525">
              <a:solidFill>
                <a:schemeClr val="bg1"/>
              </a:solidFill>
              <a:round/>
              <a:headEnd/>
              <a:tailEnd/>
            </a:ln>
          </p:spPr>
          <p:txBody>
            <a:bodyPr wrap="none" anchor="ctr"/>
            <a:lstStyle/>
            <a:p>
              <a:pPr algn="ctr"/>
              <a:r>
                <a:rPr lang="en-GB">
                  <a:latin typeface="Comic Sans MS" pitchFamily="66" charset="0"/>
                </a:rPr>
                <a:t>Al</a:t>
              </a:r>
            </a:p>
          </p:txBody>
        </p:sp>
        <p:sp>
          <p:nvSpPr>
            <p:cNvPr id="44055" name="Oval 10"/>
            <p:cNvSpPr>
              <a:spLocks noChangeArrowheads="1"/>
            </p:cNvSpPr>
            <p:nvPr/>
          </p:nvSpPr>
          <p:spPr bwMode="auto">
            <a:xfrm>
              <a:off x="1702" y="3665"/>
              <a:ext cx="328" cy="314"/>
            </a:xfrm>
            <a:prstGeom prst="ellipse">
              <a:avLst/>
            </a:prstGeom>
            <a:gradFill rotWithShape="0">
              <a:gsLst>
                <a:gs pos="0">
                  <a:srgbClr val="CCECFF"/>
                </a:gs>
                <a:gs pos="100000">
                  <a:schemeClr val="bg1"/>
                </a:gs>
              </a:gsLst>
              <a:path path="rect">
                <a:fillToRect r="100000" b="100000"/>
              </a:path>
            </a:gradFill>
            <a:ln w="9525">
              <a:solidFill>
                <a:schemeClr val="bg1"/>
              </a:solidFill>
              <a:round/>
              <a:headEnd/>
              <a:tailEnd/>
            </a:ln>
          </p:spPr>
          <p:txBody>
            <a:bodyPr wrap="none" anchor="ctr"/>
            <a:lstStyle/>
            <a:p>
              <a:pPr algn="ctr"/>
              <a:r>
                <a:rPr lang="en-GB">
                  <a:latin typeface="Comic Sans MS" pitchFamily="66" charset="0"/>
                </a:rPr>
                <a:t>Al</a:t>
              </a:r>
            </a:p>
          </p:txBody>
        </p:sp>
        <p:sp>
          <p:nvSpPr>
            <p:cNvPr id="44056" name="Oval 11"/>
            <p:cNvSpPr>
              <a:spLocks noChangeArrowheads="1"/>
            </p:cNvSpPr>
            <p:nvPr/>
          </p:nvSpPr>
          <p:spPr bwMode="auto">
            <a:xfrm>
              <a:off x="2035" y="3670"/>
              <a:ext cx="328" cy="314"/>
            </a:xfrm>
            <a:prstGeom prst="ellipse">
              <a:avLst/>
            </a:prstGeom>
            <a:gradFill rotWithShape="0">
              <a:gsLst>
                <a:gs pos="0">
                  <a:srgbClr val="CCECFF"/>
                </a:gs>
                <a:gs pos="100000">
                  <a:schemeClr val="bg1"/>
                </a:gs>
              </a:gsLst>
              <a:path path="rect">
                <a:fillToRect r="100000" b="100000"/>
              </a:path>
            </a:gradFill>
            <a:ln w="9525">
              <a:solidFill>
                <a:schemeClr val="bg1"/>
              </a:solidFill>
              <a:round/>
              <a:headEnd/>
              <a:tailEnd/>
            </a:ln>
          </p:spPr>
          <p:txBody>
            <a:bodyPr wrap="none" anchor="ctr"/>
            <a:lstStyle/>
            <a:p>
              <a:pPr algn="ctr"/>
              <a:r>
                <a:rPr lang="en-GB">
                  <a:latin typeface="Comic Sans MS" pitchFamily="66" charset="0"/>
                </a:rPr>
                <a:t>Al</a:t>
              </a:r>
            </a:p>
          </p:txBody>
        </p:sp>
        <p:sp>
          <p:nvSpPr>
            <p:cNvPr id="44057" name="Oval 12"/>
            <p:cNvSpPr>
              <a:spLocks noChangeArrowheads="1"/>
            </p:cNvSpPr>
            <p:nvPr/>
          </p:nvSpPr>
          <p:spPr bwMode="auto">
            <a:xfrm>
              <a:off x="701" y="3350"/>
              <a:ext cx="328" cy="314"/>
            </a:xfrm>
            <a:prstGeom prst="ellipse">
              <a:avLst/>
            </a:prstGeom>
            <a:gradFill rotWithShape="0">
              <a:gsLst>
                <a:gs pos="0">
                  <a:srgbClr val="CCECFF"/>
                </a:gs>
                <a:gs pos="100000">
                  <a:schemeClr val="bg1"/>
                </a:gs>
              </a:gsLst>
              <a:path path="rect">
                <a:fillToRect r="100000" b="100000"/>
              </a:path>
            </a:gradFill>
            <a:ln w="9525">
              <a:solidFill>
                <a:schemeClr val="bg1"/>
              </a:solidFill>
              <a:round/>
              <a:headEnd/>
              <a:tailEnd/>
            </a:ln>
          </p:spPr>
          <p:txBody>
            <a:bodyPr wrap="none" anchor="ctr"/>
            <a:lstStyle/>
            <a:p>
              <a:pPr algn="ctr"/>
              <a:r>
                <a:rPr lang="en-GB">
                  <a:latin typeface="Comic Sans MS" pitchFamily="66" charset="0"/>
                </a:rPr>
                <a:t>Al</a:t>
              </a:r>
            </a:p>
          </p:txBody>
        </p:sp>
        <p:sp>
          <p:nvSpPr>
            <p:cNvPr id="44058" name="Oval 13"/>
            <p:cNvSpPr>
              <a:spLocks noChangeArrowheads="1"/>
            </p:cNvSpPr>
            <p:nvPr/>
          </p:nvSpPr>
          <p:spPr bwMode="auto">
            <a:xfrm>
              <a:off x="1035" y="3354"/>
              <a:ext cx="328" cy="314"/>
            </a:xfrm>
            <a:prstGeom prst="ellipse">
              <a:avLst/>
            </a:prstGeom>
            <a:gradFill rotWithShape="0">
              <a:gsLst>
                <a:gs pos="0">
                  <a:srgbClr val="CCECFF"/>
                </a:gs>
                <a:gs pos="100000">
                  <a:schemeClr val="bg1"/>
                </a:gs>
              </a:gsLst>
              <a:path path="rect">
                <a:fillToRect r="100000" b="100000"/>
              </a:path>
            </a:gradFill>
            <a:ln w="9525">
              <a:solidFill>
                <a:schemeClr val="bg1"/>
              </a:solidFill>
              <a:round/>
              <a:headEnd/>
              <a:tailEnd/>
            </a:ln>
          </p:spPr>
          <p:txBody>
            <a:bodyPr wrap="none" anchor="ctr"/>
            <a:lstStyle/>
            <a:p>
              <a:pPr algn="ctr"/>
              <a:r>
                <a:rPr lang="en-GB">
                  <a:latin typeface="Comic Sans MS" pitchFamily="66" charset="0"/>
                </a:rPr>
                <a:t>Al</a:t>
              </a:r>
            </a:p>
          </p:txBody>
        </p:sp>
        <p:sp>
          <p:nvSpPr>
            <p:cNvPr id="44059" name="Oval 14"/>
            <p:cNvSpPr>
              <a:spLocks noChangeArrowheads="1"/>
            </p:cNvSpPr>
            <p:nvPr/>
          </p:nvSpPr>
          <p:spPr bwMode="auto">
            <a:xfrm>
              <a:off x="1369" y="3350"/>
              <a:ext cx="328" cy="314"/>
            </a:xfrm>
            <a:prstGeom prst="ellipse">
              <a:avLst/>
            </a:prstGeom>
            <a:gradFill rotWithShape="0">
              <a:gsLst>
                <a:gs pos="0">
                  <a:srgbClr val="CCECFF"/>
                </a:gs>
                <a:gs pos="100000">
                  <a:schemeClr val="bg1"/>
                </a:gs>
              </a:gsLst>
              <a:path path="rect">
                <a:fillToRect r="100000" b="100000"/>
              </a:path>
            </a:gradFill>
            <a:ln w="9525">
              <a:solidFill>
                <a:schemeClr val="bg1"/>
              </a:solidFill>
              <a:round/>
              <a:headEnd/>
              <a:tailEnd/>
            </a:ln>
          </p:spPr>
          <p:txBody>
            <a:bodyPr wrap="none" anchor="ctr"/>
            <a:lstStyle/>
            <a:p>
              <a:pPr algn="ctr"/>
              <a:r>
                <a:rPr lang="en-GB">
                  <a:latin typeface="Comic Sans MS" pitchFamily="66" charset="0"/>
                </a:rPr>
                <a:t>Al</a:t>
              </a:r>
            </a:p>
          </p:txBody>
        </p:sp>
        <p:sp>
          <p:nvSpPr>
            <p:cNvPr id="44060" name="Oval 15"/>
            <p:cNvSpPr>
              <a:spLocks noChangeArrowheads="1"/>
            </p:cNvSpPr>
            <p:nvPr/>
          </p:nvSpPr>
          <p:spPr bwMode="auto">
            <a:xfrm>
              <a:off x="2361" y="3364"/>
              <a:ext cx="328" cy="314"/>
            </a:xfrm>
            <a:prstGeom prst="ellipse">
              <a:avLst/>
            </a:prstGeom>
            <a:gradFill rotWithShape="0">
              <a:gsLst>
                <a:gs pos="0">
                  <a:srgbClr val="CCECFF"/>
                </a:gs>
                <a:gs pos="100000">
                  <a:schemeClr val="bg1"/>
                </a:gs>
              </a:gsLst>
              <a:path path="rect">
                <a:fillToRect r="100000" b="100000"/>
              </a:path>
            </a:gradFill>
            <a:ln w="9525">
              <a:solidFill>
                <a:schemeClr val="bg1"/>
              </a:solidFill>
              <a:round/>
              <a:headEnd/>
              <a:tailEnd/>
            </a:ln>
          </p:spPr>
          <p:txBody>
            <a:bodyPr wrap="none" anchor="ctr"/>
            <a:lstStyle/>
            <a:p>
              <a:pPr algn="ctr"/>
              <a:r>
                <a:rPr lang="en-GB">
                  <a:latin typeface="Comic Sans MS" pitchFamily="66" charset="0"/>
                </a:rPr>
                <a:t>Al</a:t>
              </a:r>
            </a:p>
          </p:txBody>
        </p:sp>
        <p:sp>
          <p:nvSpPr>
            <p:cNvPr id="44061" name="Oval 16"/>
            <p:cNvSpPr>
              <a:spLocks noChangeArrowheads="1"/>
            </p:cNvSpPr>
            <p:nvPr/>
          </p:nvSpPr>
          <p:spPr bwMode="auto">
            <a:xfrm>
              <a:off x="1699" y="3359"/>
              <a:ext cx="328" cy="314"/>
            </a:xfrm>
            <a:prstGeom prst="ellipse">
              <a:avLst/>
            </a:prstGeom>
            <a:gradFill rotWithShape="0">
              <a:gsLst>
                <a:gs pos="0">
                  <a:srgbClr val="CCECFF"/>
                </a:gs>
                <a:gs pos="100000">
                  <a:schemeClr val="bg1"/>
                </a:gs>
              </a:gsLst>
              <a:path path="rect">
                <a:fillToRect r="100000" b="100000"/>
              </a:path>
            </a:gradFill>
            <a:ln w="9525">
              <a:solidFill>
                <a:schemeClr val="bg1"/>
              </a:solidFill>
              <a:round/>
              <a:headEnd/>
              <a:tailEnd/>
            </a:ln>
          </p:spPr>
          <p:txBody>
            <a:bodyPr wrap="none" anchor="ctr"/>
            <a:lstStyle/>
            <a:p>
              <a:pPr algn="ctr"/>
              <a:r>
                <a:rPr lang="en-GB">
                  <a:latin typeface="Comic Sans MS" pitchFamily="66" charset="0"/>
                </a:rPr>
                <a:t>Al</a:t>
              </a:r>
            </a:p>
          </p:txBody>
        </p:sp>
        <p:sp>
          <p:nvSpPr>
            <p:cNvPr id="44062" name="Oval 17"/>
            <p:cNvSpPr>
              <a:spLocks noChangeArrowheads="1"/>
            </p:cNvSpPr>
            <p:nvPr/>
          </p:nvSpPr>
          <p:spPr bwMode="auto">
            <a:xfrm>
              <a:off x="2032" y="3364"/>
              <a:ext cx="328" cy="314"/>
            </a:xfrm>
            <a:prstGeom prst="ellipse">
              <a:avLst/>
            </a:prstGeom>
            <a:gradFill rotWithShape="0">
              <a:gsLst>
                <a:gs pos="0">
                  <a:srgbClr val="CCECFF"/>
                </a:gs>
                <a:gs pos="100000">
                  <a:schemeClr val="bg1"/>
                </a:gs>
              </a:gsLst>
              <a:path path="rect">
                <a:fillToRect r="100000" b="100000"/>
              </a:path>
            </a:gradFill>
            <a:ln w="9525">
              <a:solidFill>
                <a:schemeClr val="bg1"/>
              </a:solidFill>
              <a:round/>
              <a:headEnd/>
              <a:tailEnd/>
            </a:ln>
          </p:spPr>
          <p:txBody>
            <a:bodyPr wrap="none" anchor="ctr"/>
            <a:lstStyle/>
            <a:p>
              <a:pPr algn="ctr"/>
              <a:r>
                <a:rPr lang="en-GB">
                  <a:latin typeface="Comic Sans MS" pitchFamily="66" charset="0"/>
                </a:rPr>
                <a:t>Al</a:t>
              </a:r>
            </a:p>
          </p:txBody>
        </p:sp>
      </p:grpSp>
      <p:grpSp>
        <p:nvGrpSpPr>
          <p:cNvPr id="3" name="Group 18"/>
          <p:cNvGrpSpPr>
            <a:grpSpLocks/>
          </p:cNvGrpSpPr>
          <p:nvPr/>
        </p:nvGrpSpPr>
        <p:grpSpPr bwMode="auto">
          <a:xfrm>
            <a:off x="984250" y="4949825"/>
            <a:ext cx="3295650" cy="392113"/>
            <a:chOff x="620" y="3118"/>
            <a:chExt cx="2076" cy="247"/>
          </a:xfrm>
        </p:grpSpPr>
        <p:sp>
          <p:nvSpPr>
            <p:cNvPr id="44042" name="Oval 19"/>
            <p:cNvSpPr>
              <a:spLocks noChangeArrowheads="1"/>
            </p:cNvSpPr>
            <p:nvPr/>
          </p:nvSpPr>
          <p:spPr bwMode="auto">
            <a:xfrm>
              <a:off x="1297" y="3127"/>
              <a:ext cx="219" cy="219"/>
            </a:xfrm>
            <a:prstGeom prst="ellipse">
              <a:avLst/>
            </a:prstGeom>
            <a:gradFill rotWithShape="0">
              <a:gsLst>
                <a:gs pos="0">
                  <a:srgbClr val="FF0000"/>
                </a:gs>
                <a:gs pos="100000">
                  <a:srgbClr val="FFFFFF"/>
                </a:gs>
              </a:gsLst>
              <a:path path="rect">
                <a:fillToRect r="100000" b="100000"/>
              </a:path>
            </a:gradFill>
            <a:ln w="9525">
              <a:solidFill>
                <a:schemeClr val="bg1"/>
              </a:solidFill>
              <a:round/>
              <a:headEnd/>
              <a:tailEnd/>
            </a:ln>
          </p:spPr>
          <p:txBody>
            <a:bodyPr wrap="none" anchor="ctr"/>
            <a:lstStyle/>
            <a:p>
              <a:pPr algn="ctr"/>
              <a:r>
                <a:rPr lang="en-GB">
                  <a:latin typeface="Comic Sans MS" pitchFamily="66" charset="0"/>
                </a:rPr>
                <a:t>O</a:t>
              </a:r>
            </a:p>
          </p:txBody>
        </p:sp>
        <p:sp>
          <p:nvSpPr>
            <p:cNvPr id="44043" name="Oval 20"/>
            <p:cNvSpPr>
              <a:spLocks noChangeArrowheads="1"/>
            </p:cNvSpPr>
            <p:nvPr/>
          </p:nvSpPr>
          <p:spPr bwMode="auto">
            <a:xfrm>
              <a:off x="1541" y="3123"/>
              <a:ext cx="219" cy="219"/>
            </a:xfrm>
            <a:prstGeom prst="ellipse">
              <a:avLst/>
            </a:prstGeom>
            <a:gradFill rotWithShape="0">
              <a:gsLst>
                <a:gs pos="0">
                  <a:srgbClr val="FF0000"/>
                </a:gs>
                <a:gs pos="100000">
                  <a:srgbClr val="FFFFFF"/>
                </a:gs>
              </a:gsLst>
              <a:path path="rect">
                <a:fillToRect r="100000" b="100000"/>
              </a:path>
            </a:gradFill>
            <a:ln w="9525">
              <a:solidFill>
                <a:schemeClr val="bg1"/>
              </a:solidFill>
              <a:round/>
              <a:headEnd/>
              <a:tailEnd/>
            </a:ln>
          </p:spPr>
          <p:txBody>
            <a:bodyPr wrap="none" anchor="ctr"/>
            <a:lstStyle/>
            <a:p>
              <a:pPr algn="ctr"/>
              <a:r>
                <a:rPr lang="en-GB">
                  <a:latin typeface="Comic Sans MS" pitchFamily="66" charset="0"/>
                </a:rPr>
                <a:t>O</a:t>
              </a:r>
            </a:p>
          </p:txBody>
        </p:sp>
        <p:sp>
          <p:nvSpPr>
            <p:cNvPr id="44044" name="Oval 21"/>
            <p:cNvSpPr>
              <a:spLocks noChangeArrowheads="1"/>
            </p:cNvSpPr>
            <p:nvPr/>
          </p:nvSpPr>
          <p:spPr bwMode="auto">
            <a:xfrm>
              <a:off x="1779" y="3123"/>
              <a:ext cx="219" cy="219"/>
            </a:xfrm>
            <a:prstGeom prst="ellipse">
              <a:avLst/>
            </a:prstGeom>
            <a:gradFill rotWithShape="0">
              <a:gsLst>
                <a:gs pos="0">
                  <a:srgbClr val="FF0000"/>
                </a:gs>
                <a:gs pos="100000">
                  <a:srgbClr val="FFFFFF"/>
                </a:gs>
              </a:gsLst>
              <a:path path="rect">
                <a:fillToRect r="100000" b="100000"/>
              </a:path>
            </a:gradFill>
            <a:ln w="9525">
              <a:solidFill>
                <a:schemeClr val="bg1"/>
              </a:solidFill>
              <a:round/>
              <a:headEnd/>
              <a:tailEnd/>
            </a:ln>
          </p:spPr>
          <p:txBody>
            <a:bodyPr wrap="none" anchor="ctr"/>
            <a:lstStyle/>
            <a:p>
              <a:pPr algn="ctr"/>
              <a:r>
                <a:rPr lang="en-GB">
                  <a:latin typeface="Comic Sans MS" pitchFamily="66" charset="0"/>
                </a:rPr>
                <a:t>O</a:t>
              </a:r>
            </a:p>
          </p:txBody>
        </p:sp>
        <p:sp>
          <p:nvSpPr>
            <p:cNvPr id="44045" name="Oval 22"/>
            <p:cNvSpPr>
              <a:spLocks noChangeArrowheads="1"/>
            </p:cNvSpPr>
            <p:nvPr/>
          </p:nvSpPr>
          <p:spPr bwMode="auto">
            <a:xfrm>
              <a:off x="2011" y="3118"/>
              <a:ext cx="219" cy="219"/>
            </a:xfrm>
            <a:prstGeom prst="ellipse">
              <a:avLst/>
            </a:prstGeom>
            <a:gradFill rotWithShape="0">
              <a:gsLst>
                <a:gs pos="0">
                  <a:srgbClr val="FF0000"/>
                </a:gs>
                <a:gs pos="100000">
                  <a:srgbClr val="FFFFFF"/>
                </a:gs>
              </a:gsLst>
              <a:path path="rect">
                <a:fillToRect r="100000" b="100000"/>
              </a:path>
            </a:gradFill>
            <a:ln w="9525">
              <a:solidFill>
                <a:schemeClr val="bg1"/>
              </a:solidFill>
              <a:round/>
              <a:headEnd/>
              <a:tailEnd/>
            </a:ln>
          </p:spPr>
          <p:txBody>
            <a:bodyPr wrap="none" anchor="ctr"/>
            <a:lstStyle/>
            <a:p>
              <a:pPr algn="ctr"/>
              <a:r>
                <a:rPr lang="en-GB">
                  <a:latin typeface="Comic Sans MS" pitchFamily="66" charset="0"/>
                </a:rPr>
                <a:t>O</a:t>
              </a:r>
            </a:p>
          </p:txBody>
        </p:sp>
        <p:sp>
          <p:nvSpPr>
            <p:cNvPr id="44046" name="Oval 23"/>
            <p:cNvSpPr>
              <a:spLocks noChangeArrowheads="1"/>
            </p:cNvSpPr>
            <p:nvPr/>
          </p:nvSpPr>
          <p:spPr bwMode="auto">
            <a:xfrm>
              <a:off x="2254" y="3141"/>
              <a:ext cx="219" cy="219"/>
            </a:xfrm>
            <a:prstGeom prst="ellipse">
              <a:avLst/>
            </a:prstGeom>
            <a:gradFill rotWithShape="0">
              <a:gsLst>
                <a:gs pos="0">
                  <a:srgbClr val="FF0000"/>
                </a:gs>
                <a:gs pos="100000">
                  <a:srgbClr val="FFFFFF"/>
                </a:gs>
              </a:gsLst>
              <a:path path="rect">
                <a:fillToRect r="100000" b="100000"/>
              </a:path>
            </a:gradFill>
            <a:ln w="9525">
              <a:solidFill>
                <a:schemeClr val="bg1"/>
              </a:solidFill>
              <a:round/>
              <a:headEnd/>
              <a:tailEnd/>
            </a:ln>
          </p:spPr>
          <p:txBody>
            <a:bodyPr wrap="none" anchor="ctr"/>
            <a:lstStyle/>
            <a:p>
              <a:pPr algn="ctr"/>
              <a:r>
                <a:rPr lang="en-GB">
                  <a:latin typeface="Comic Sans MS" pitchFamily="66" charset="0"/>
                </a:rPr>
                <a:t>O</a:t>
              </a:r>
            </a:p>
          </p:txBody>
        </p:sp>
        <p:sp>
          <p:nvSpPr>
            <p:cNvPr id="44047" name="Oval 24"/>
            <p:cNvSpPr>
              <a:spLocks noChangeArrowheads="1"/>
            </p:cNvSpPr>
            <p:nvPr/>
          </p:nvSpPr>
          <p:spPr bwMode="auto">
            <a:xfrm>
              <a:off x="2477" y="3137"/>
              <a:ext cx="219" cy="219"/>
            </a:xfrm>
            <a:prstGeom prst="ellipse">
              <a:avLst/>
            </a:prstGeom>
            <a:gradFill rotWithShape="0">
              <a:gsLst>
                <a:gs pos="0">
                  <a:srgbClr val="FF0000"/>
                </a:gs>
                <a:gs pos="100000">
                  <a:srgbClr val="FFFFFF"/>
                </a:gs>
              </a:gsLst>
              <a:path path="rect">
                <a:fillToRect r="100000" b="100000"/>
              </a:path>
            </a:gradFill>
            <a:ln w="9525">
              <a:solidFill>
                <a:schemeClr val="bg1"/>
              </a:solidFill>
              <a:round/>
              <a:headEnd/>
              <a:tailEnd/>
            </a:ln>
          </p:spPr>
          <p:txBody>
            <a:bodyPr wrap="none" anchor="ctr"/>
            <a:lstStyle/>
            <a:p>
              <a:pPr algn="ctr"/>
              <a:r>
                <a:rPr lang="en-GB">
                  <a:latin typeface="Comic Sans MS" pitchFamily="66" charset="0"/>
                </a:rPr>
                <a:t>O</a:t>
              </a:r>
            </a:p>
          </p:txBody>
        </p:sp>
        <p:sp>
          <p:nvSpPr>
            <p:cNvPr id="44048" name="Oval 25"/>
            <p:cNvSpPr>
              <a:spLocks noChangeArrowheads="1"/>
            </p:cNvSpPr>
            <p:nvPr/>
          </p:nvSpPr>
          <p:spPr bwMode="auto">
            <a:xfrm>
              <a:off x="862" y="3132"/>
              <a:ext cx="219" cy="219"/>
            </a:xfrm>
            <a:prstGeom prst="ellipse">
              <a:avLst/>
            </a:prstGeom>
            <a:gradFill rotWithShape="0">
              <a:gsLst>
                <a:gs pos="0">
                  <a:srgbClr val="FF0000"/>
                </a:gs>
                <a:gs pos="100000">
                  <a:srgbClr val="FFFFFF"/>
                </a:gs>
              </a:gsLst>
              <a:path path="rect">
                <a:fillToRect r="100000" b="100000"/>
              </a:path>
            </a:gradFill>
            <a:ln w="9525">
              <a:solidFill>
                <a:schemeClr val="bg1"/>
              </a:solidFill>
              <a:round/>
              <a:headEnd/>
              <a:tailEnd/>
            </a:ln>
          </p:spPr>
          <p:txBody>
            <a:bodyPr wrap="none" anchor="ctr"/>
            <a:lstStyle/>
            <a:p>
              <a:pPr algn="ctr"/>
              <a:r>
                <a:rPr lang="en-GB">
                  <a:latin typeface="Comic Sans MS" pitchFamily="66" charset="0"/>
                </a:rPr>
                <a:t>O</a:t>
              </a:r>
            </a:p>
          </p:txBody>
        </p:sp>
        <p:sp>
          <p:nvSpPr>
            <p:cNvPr id="44049" name="Oval 26"/>
            <p:cNvSpPr>
              <a:spLocks noChangeArrowheads="1"/>
            </p:cNvSpPr>
            <p:nvPr/>
          </p:nvSpPr>
          <p:spPr bwMode="auto">
            <a:xfrm>
              <a:off x="1077" y="3136"/>
              <a:ext cx="219" cy="219"/>
            </a:xfrm>
            <a:prstGeom prst="ellipse">
              <a:avLst/>
            </a:prstGeom>
            <a:gradFill rotWithShape="0">
              <a:gsLst>
                <a:gs pos="0">
                  <a:srgbClr val="FF0000"/>
                </a:gs>
                <a:gs pos="100000">
                  <a:srgbClr val="FFFFFF"/>
                </a:gs>
              </a:gsLst>
              <a:path path="rect">
                <a:fillToRect r="100000" b="100000"/>
              </a:path>
            </a:gradFill>
            <a:ln w="9525">
              <a:solidFill>
                <a:schemeClr val="bg1"/>
              </a:solidFill>
              <a:round/>
              <a:headEnd/>
              <a:tailEnd/>
            </a:ln>
          </p:spPr>
          <p:txBody>
            <a:bodyPr wrap="none" anchor="ctr"/>
            <a:lstStyle/>
            <a:p>
              <a:pPr algn="ctr"/>
              <a:r>
                <a:rPr lang="en-GB">
                  <a:latin typeface="Comic Sans MS" pitchFamily="66" charset="0"/>
                </a:rPr>
                <a:t>O</a:t>
              </a:r>
            </a:p>
          </p:txBody>
        </p:sp>
        <p:sp>
          <p:nvSpPr>
            <p:cNvPr id="44050" name="Oval 27"/>
            <p:cNvSpPr>
              <a:spLocks noChangeArrowheads="1"/>
            </p:cNvSpPr>
            <p:nvPr/>
          </p:nvSpPr>
          <p:spPr bwMode="auto">
            <a:xfrm>
              <a:off x="620" y="3146"/>
              <a:ext cx="219" cy="219"/>
            </a:xfrm>
            <a:prstGeom prst="ellipse">
              <a:avLst/>
            </a:prstGeom>
            <a:gradFill rotWithShape="0">
              <a:gsLst>
                <a:gs pos="0">
                  <a:srgbClr val="FF0000"/>
                </a:gs>
                <a:gs pos="100000">
                  <a:srgbClr val="FFFFFF"/>
                </a:gs>
              </a:gsLst>
              <a:path path="rect">
                <a:fillToRect r="100000" b="100000"/>
              </a:path>
            </a:gradFill>
            <a:ln w="9525">
              <a:solidFill>
                <a:schemeClr val="bg1"/>
              </a:solidFill>
              <a:round/>
              <a:headEnd/>
              <a:tailEnd/>
            </a:ln>
          </p:spPr>
          <p:txBody>
            <a:bodyPr wrap="none" anchor="ctr"/>
            <a:lstStyle/>
            <a:p>
              <a:pPr algn="ctr"/>
              <a:r>
                <a:rPr lang="en-GB">
                  <a:latin typeface="Comic Sans MS" pitchFamily="66" charset="0"/>
                </a:rPr>
                <a:t>O</a:t>
              </a:r>
            </a:p>
          </p:txBody>
        </p:sp>
      </p:grpSp>
      <p:grpSp>
        <p:nvGrpSpPr>
          <p:cNvPr id="4" name="Group 28"/>
          <p:cNvGrpSpPr>
            <a:grpSpLocks/>
          </p:cNvGrpSpPr>
          <p:nvPr/>
        </p:nvGrpSpPr>
        <p:grpSpPr bwMode="auto">
          <a:xfrm>
            <a:off x="4295775" y="4457700"/>
            <a:ext cx="4006850" cy="1562100"/>
            <a:chOff x="2706" y="2808"/>
            <a:chExt cx="2524" cy="984"/>
          </a:xfrm>
        </p:grpSpPr>
        <p:sp>
          <p:nvSpPr>
            <p:cNvPr id="44040" name="Line 29"/>
            <p:cNvSpPr>
              <a:spLocks noChangeShapeType="1"/>
            </p:cNvSpPr>
            <p:nvPr/>
          </p:nvSpPr>
          <p:spPr bwMode="auto">
            <a:xfrm flipH="1">
              <a:off x="2706" y="2980"/>
              <a:ext cx="982" cy="223"/>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1" name="Text Box 30"/>
            <p:cNvSpPr txBox="1">
              <a:spLocks noChangeArrowheads="1"/>
            </p:cNvSpPr>
            <p:nvPr/>
          </p:nvSpPr>
          <p:spPr bwMode="auto">
            <a:xfrm>
              <a:off x="3685" y="2808"/>
              <a:ext cx="1545" cy="984"/>
            </a:xfrm>
            <a:prstGeom prst="rect">
              <a:avLst/>
            </a:prstGeom>
            <a:solidFill>
              <a:srgbClr val="000066"/>
            </a:solidFill>
            <a:ln w="9525">
              <a:solidFill>
                <a:srgbClr val="FF00F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solidFill>
                    <a:schemeClr val="bg1"/>
                  </a:solidFill>
                  <a:latin typeface="Arial" pitchFamily="34" charset="0"/>
                </a:rPr>
                <a:t>Coating of oxygen atoms prevents further attack</a:t>
              </a:r>
            </a:p>
          </p:txBody>
        </p:sp>
      </p:grpSp>
      <p:sp>
        <p:nvSpPr>
          <p:cNvPr id="44039" name="Rectangle 31"/>
          <p:cNvSpPr>
            <a:spLocks noGrp="1" noChangeArrowheads="1"/>
          </p:cNvSpPr>
          <p:nvPr>
            <p:ph type="title"/>
          </p:nvPr>
        </p:nvSpPr>
        <p:spPr/>
        <p:txBody>
          <a:bodyPr/>
          <a:lstStyle/>
          <a:p>
            <a:pPr eaLnBrk="1" hangingPunct="1"/>
            <a:r>
              <a:rPr lang="en-GB" smtClean="0"/>
              <a:t>      Aluminium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500" fill="hold"/>
                                        <p:tgtEl>
                                          <p:spTgt spid="32772"/>
                                        </p:tgtEl>
                                        <p:attrNameLst>
                                          <p:attrName>ppt_w</p:attrName>
                                        </p:attrNameLst>
                                      </p:cBhvr>
                                      <p:tavLst>
                                        <p:tav tm="0">
                                          <p:val>
                                            <p:fltVal val="0"/>
                                          </p:val>
                                        </p:tav>
                                        <p:tav tm="100000">
                                          <p:val>
                                            <p:strVal val="#ppt_w"/>
                                          </p:val>
                                        </p:tav>
                                      </p:tavLst>
                                    </p:anim>
                                    <p:anim calcmode="lin" valueType="num">
                                      <p:cBhvr>
                                        <p:cTn id="8" dur="500" fill="hold"/>
                                        <p:tgtEl>
                                          <p:spTgt spid="3277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par>
                          <p:cTn id="18" fill="hold" nodeType="afterGroup">
                            <p:stCondLst>
                              <p:cond delay="500"/>
                            </p:stCondLst>
                            <p:childTnLst>
                              <p:par>
                                <p:cTn id="19" presetID="1" presetClass="entr" presetSubtype="0" fill="hold" nodeType="afterEffect">
                                  <p:stCondLst>
                                    <p:cond delay="2000"/>
                                  </p:stCondLst>
                                  <p:childTnLst>
                                    <p:set>
                                      <p:cBhvr>
                                        <p:cTn id="2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bwMode="auto">
          <a:xfrm>
            <a:off x="452438" y="1023938"/>
            <a:ext cx="7396162" cy="4462462"/>
          </a:xfrm>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50000"/>
              </a:spcBef>
              <a:defRPr/>
            </a:pPr>
            <a:r>
              <a:rPr lang="en-GB" sz="2400" smtClean="0">
                <a:solidFill>
                  <a:srgbClr val="0000FF"/>
                </a:solidFill>
              </a:rPr>
              <a:t>Aluminium occurs as the ore bauxite, which is a form of aluminium oxide. </a:t>
            </a:r>
          </a:p>
          <a:p>
            <a:pPr eaLnBrk="1" hangingPunct="1">
              <a:spcBef>
                <a:spcPct val="50000"/>
              </a:spcBef>
              <a:defRPr/>
            </a:pPr>
            <a:r>
              <a:rPr lang="en-GB" sz="2400" smtClean="0">
                <a:solidFill>
                  <a:srgbClr val="0000FF"/>
                </a:solidFill>
              </a:rPr>
              <a:t>Because aluminium is so reactive, carbon is unable to pull away the oxygen from it. </a:t>
            </a:r>
          </a:p>
          <a:p>
            <a:pPr eaLnBrk="1" hangingPunct="1">
              <a:spcBef>
                <a:spcPct val="50000"/>
              </a:spcBef>
              <a:defRPr/>
            </a:pPr>
            <a:r>
              <a:rPr lang="en-GB" sz="2400" smtClean="0">
                <a:solidFill>
                  <a:srgbClr val="0000FF"/>
                </a:solidFill>
              </a:rPr>
              <a:t>It is extracted by electrolysis of </a:t>
            </a:r>
            <a:r>
              <a:rPr lang="en-GB" sz="2400" smtClean="0">
                <a:solidFill>
                  <a:srgbClr val="0000FF"/>
                </a:solidFill>
                <a:effectLst>
                  <a:outerShdw blurRad="38100" dist="38100" dir="2700000" algn="tl">
                    <a:srgbClr val="C0C0C0"/>
                  </a:outerShdw>
                </a:effectLst>
              </a:rPr>
              <a:t>molten</a:t>
            </a:r>
            <a:r>
              <a:rPr lang="en-GB" sz="2400" smtClean="0">
                <a:solidFill>
                  <a:srgbClr val="0000FF"/>
                </a:solidFill>
              </a:rPr>
              <a:t> bauxite. Early attempts at this failed because bauxite is so hard to melt. </a:t>
            </a:r>
          </a:p>
          <a:p>
            <a:pPr eaLnBrk="1" hangingPunct="1">
              <a:spcBef>
                <a:spcPct val="50000"/>
              </a:spcBef>
              <a:defRPr/>
            </a:pPr>
            <a:r>
              <a:rPr lang="en-GB" sz="2400" smtClean="0">
                <a:solidFill>
                  <a:srgbClr val="0000FF"/>
                </a:solidFill>
              </a:rPr>
              <a:t>If cryolite (sodium aluminium fluoride) is added, the bauxite melts more easily. This is an essential step in the extraction process.</a:t>
            </a:r>
          </a:p>
        </p:txBody>
      </p:sp>
      <p:sp>
        <p:nvSpPr>
          <p:cNvPr id="45059" name="Rectangle 4"/>
          <p:cNvSpPr>
            <a:spLocks noGrp="1" noChangeArrowheads="1"/>
          </p:cNvSpPr>
          <p:nvPr>
            <p:ph type="title"/>
          </p:nvPr>
        </p:nvSpPr>
        <p:spPr/>
        <p:txBody>
          <a:bodyPr/>
          <a:lstStyle/>
          <a:p>
            <a:pPr eaLnBrk="1" hangingPunct="1"/>
            <a:r>
              <a:rPr lang="en-GB" smtClean="0"/>
              <a:t>      Aluminium ores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681038" y="1285875"/>
            <a:ext cx="7475537" cy="822325"/>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solidFill>
                  <a:schemeClr val="bg1"/>
                </a:solidFill>
                <a:latin typeface="Arial" pitchFamily="34" charset="0"/>
              </a:rPr>
              <a:t>A bauxite / cryolite mixture is melted in a steel container containing a carbon lining.</a:t>
            </a:r>
          </a:p>
        </p:txBody>
      </p:sp>
      <p:sp>
        <p:nvSpPr>
          <p:cNvPr id="34819" name="Freeform 3"/>
          <p:cNvSpPr>
            <a:spLocks/>
          </p:cNvSpPr>
          <p:nvPr/>
        </p:nvSpPr>
        <p:spPr bwMode="auto">
          <a:xfrm>
            <a:off x="1890713" y="3352800"/>
            <a:ext cx="4992687" cy="1684338"/>
          </a:xfrm>
          <a:custGeom>
            <a:avLst/>
            <a:gdLst>
              <a:gd name="T0" fmla="*/ 274696224 w 3145"/>
              <a:gd name="T1" fmla="*/ 108367544 h 1061"/>
              <a:gd name="T2" fmla="*/ 549394035 w 3145"/>
              <a:gd name="T3" fmla="*/ 85685323 h 1061"/>
              <a:gd name="T4" fmla="*/ 642638985 w 3145"/>
              <a:gd name="T5" fmla="*/ 131048153 h 1061"/>
              <a:gd name="T6" fmla="*/ 665321175 w 3145"/>
              <a:gd name="T7" fmla="*/ 63004715 h 1061"/>
              <a:gd name="T8" fmla="*/ 733366160 w 3145"/>
              <a:gd name="T9" fmla="*/ 40322506 h 1061"/>
              <a:gd name="T10" fmla="*/ 1053425277 w 3145"/>
              <a:gd name="T11" fmla="*/ 153730349 h 1061"/>
              <a:gd name="T12" fmla="*/ 1260078004 w 3145"/>
              <a:gd name="T13" fmla="*/ 199093155 h 1061"/>
              <a:gd name="T14" fmla="*/ 1534774129 w 3145"/>
              <a:gd name="T15" fmla="*/ 131048153 h 1061"/>
              <a:gd name="T16" fmla="*/ 2147483647 w 3145"/>
              <a:gd name="T17" fmla="*/ 108367544 h 1061"/>
              <a:gd name="T18" fmla="*/ 2147483647 w 3145"/>
              <a:gd name="T19" fmla="*/ 153730349 h 1061"/>
              <a:gd name="T20" fmla="*/ 2147483647 w 3145"/>
              <a:gd name="T21" fmla="*/ 153730349 h 1061"/>
              <a:gd name="T22" fmla="*/ 2147483647 w 3145"/>
              <a:gd name="T23" fmla="*/ 176410958 h 1061"/>
              <a:gd name="T24" fmla="*/ 2147483647 w 3145"/>
              <a:gd name="T25" fmla="*/ 153730349 h 1061"/>
              <a:gd name="T26" fmla="*/ 2147483647 w 3145"/>
              <a:gd name="T27" fmla="*/ 176410958 h 1061"/>
              <a:gd name="T28" fmla="*/ 2147483647 w 3145"/>
              <a:gd name="T29" fmla="*/ 108367544 h 1061"/>
              <a:gd name="T30" fmla="*/ 2147483647 w 3145"/>
              <a:gd name="T31" fmla="*/ 131048153 h 1061"/>
              <a:gd name="T32" fmla="*/ 2147483647 w 3145"/>
              <a:gd name="T33" fmla="*/ 176410958 h 1061"/>
              <a:gd name="T34" fmla="*/ 2147483647 w 3145"/>
              <a:gd name="T35" fmla="*/ 85685323 h 1061"/>
              <a:gd name="T36" fmla="*/ 2147483647 w 3145"/>
              <a:gd name="T37" fmla="*/ 108367544 h 1061"/>
              <a:gd name="T38" fmla="*/ 2147483647 w 3145"/>
              <a:gd name="T39" fmla="*/ 131048153 h 1061"/>
              <a:gd name="T40" fmla="*/ 2147483647 w 3145"/>
              <a:gd name="T41" fmla="*/ 246975371 h 1061"/>
              <a:gd name="T42" fmla="*/ 2147483647 w 3145"/>
              <a:gd name="T43" fmla="*/ 221773813 h 1061"/>
              <a:gd name="T44" fmla="*/ 2147483647 w 3145"/>
              <a:gd name="T45" fmla="*/ 108367544 h 1061"/>
              <a:gd name="T46" fmla="*/ 2147483647 w 3145"/>
              <a:gd name="T47" fmla="*/ 108367544 h 1061"/>
              <a:gd name="T48" fmla="*/ 2147483647 w 3145"/>
              <a:gd name="T49" fmla="*/ 153730349 h 1061"/>
              <a:gd name="T50" fmla="*/ 2147483647 w 3145"/>
              <a:gd name="T51" fmla="*/ 108367544 h 1061"/>
              <a:gd name="T52" fmla="*/ 2147483647 w 3145"/>
              <a:gd name="T53" fmla="*/ 153730349 h 1061"/>
              <a:gd name="T54" fmla="*/ 2147483647 w 3145"/>
              <a:gd name="T55" fmla="*/ 176410958 h 1061"/>
              <a:gd name="T56" fmla="*/ 2147483647 w 3145"/>
              <a:gd name="T57" fmla="*/ 246975371 h 1061"/>
              <a:gd name="T58" fmla="*/ 2147483647 w 3145"/>
              <a:gd name="T59" fmla="*/ 2147483647 h 1061"/>
              <a:gd name="T60" fmla="*/ 0 w 3145"/>
              <a:gd name="T61" fmla="*/ 2147483647 h 1061"/>
              <a:gd name="T62" fmla="*/ 0 w 3145"/>
              <a:gd name="T63" fmla="*/ 176410958 h 1061"/>
              <a:gd name="T64" fmla="*/ 274696224 w 3145"/>
              <a:gd name="T65" fmla="*/ 108367544 h 10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5"/>
              <a:gd name="T100" fmla="*/ 0 h 1061"/>
              <a:gd name="T101" fmla="*/ 3145 w 3145"/>
              <a:gd name="T102" fmla="*/ 1061 h 10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5" h="1061">
                <a:moveTo>
                  <a:pt x="109" y="43"/>
                </a:moveTo>
                <a:cubicBezTo>
                  <a:pt x="152" y="0"/>
                  <a:pt x="160" y="22"/>
                  <a:pt x="218" y="34"/>
                </a:cubicBezTo>
                <a:cubicBezTo>
                  <a:pt x="224" y="53"/>
                  <a:pt x="224" y="82"/>
                  <a:pt x="255" y="52"/>
                </a:cubicBezTo>
                <a:cubicBezTo>
                  <a:pt x="262" y="45"/>
                  <a:pt x="257" y="32"/>
                  <a:pt x="264" y="25"/>
                </a:cubicBezTo>
                <a:cubicBezTo>
                  <a:pt x="271" y="18"/>
                  <a:pt x="282" y="19"/>
                  <a:pt x="291" y="16"/>
                </a:cubicBezTo>
                <a:cubicBezTo>
                  <a:pt x="329" y="41"/>
                  <a:pt x="374" y="50"/>
                  <a:pt x="418" y="61"/>
                </a:cubicBezTo>
                <a:cubicBezTo>
                  <a:pt x="456" y="49"/>
                  <a:pt x="467" y="57"/>
                  <a:pt x="500" y="79"/>
                </a:cubicBezTo>
                <a:cubicBezTo>
                  <a:pt x="536" y="67"/>
                  <a:pt x="573" y="64"/>
                  <a:pt x="609" y="52"/>
                </a:cubicBezTo>
                <a:cubicBezTo>
                  <a:pt x="709" y="62"/>
                  <a:pt x="789" y="50"/>
                  <a:pt x="891" y="43"/>
                </a:cubicBezTo>
                <a:cubicBezTo>
                  <a:pt x="940" y="27"/>
                  <a:pt x="985" y="33"/>
                  <a:pt x="1027" y="61"/>
                </a:cubicBezTo>
                <a:cubicBezTo>
                  <a:pt x="1116" y="32"/>
                  <a:pt x="1052" y="37"/>
                  <a:pt x="1109" y="61"/>
                </a:cubicBezTo>
                <a:cubicBezTo>
                  <a:pt x="1120" y="66"/>
                  <a:pt x="1133" y="67"/>
                  <a:pt x="1145" y="70"/>
                </a:cubicBezTo>
                <a:cubicBezTo>
                  <a:pt x="1169" y="69"/>
                  <a:pt x="1307" y="73"/>
                  <a:pt x="1355" y="61"/>
                </a:cubicBezTo>
                <a:cubicBezTo>
                  <a:pt x="1442" y="3"/>
                  <a:pt x="1537" y="48"/>
                  <a:pt x="1627" y="70"/>
                </a:cubicBezTo>
                <a:cubicBezTo>
                  <a:pt x="1705" y="44"/>
                  <a:pt x="1663" y="54"/>
                  <a:pt x="1755" y="43"/>
                </a:cubicBezTo>
                <a:cubicBezTo>
                  <a:pt x="1799" y="28"/>
                  <a:pt x="1855" y="47"/>
                  <a:pt x="1900" y="52"/>
                </a:cubicBezTo>
                <a:cubicBezTo>
                  <a:pt x="1909" y="58"/>
                  <a:pt x="1916" y="69"/>
                  <a:pt x="1927" y="70"/>
                </a:cubicBezTo>
                <a:cubicBezTo>
                  <a:pt x="2000" y="74"/>
                  <a:pt x="2146" y="40"/>
                  <a:pt x="2227" y="34"/>
                </a:cubicBezTo>
                <a:cubicBezTo>
                  <a:pt x="2291" y="55"/>
                  <a:pt x="2264" y="58"/>
                  <a:pt x="2309" y="43"/>
                </a:cubicBezTo>
                <a:cubicBezTo>
                  <a:pt x="2333" y="46"/>
                  <a:pt x="2359" y="44"/>
                  <a:pt x="2382" y="52"/>
                </a:cubicBezTo>
                <a:cubicBezTo>
                  <a:pt x="2412" y="62"/>
                  <a:pt x="2434" y="87"/>
                  <a:pt x="2464" y="98"/>
                </a:cubicBezTo>
                <a:cubicBezTo>
                  <a:pt x="2537" y="88"/>
                  <a:pt x="2601" y="99"/>
                  <a:pt x="2673" y="88"/>
                </a:cubicBezTo>
                <a:cubicBezTo>
                  <a:pt x="2739" y="66"/>
                  <a:pt x="2714" y="83"/>
                  <a:pt x="2754" y="43"/>
                </a:cubicBezTo>
                <a:cubicBezTo>
                  <a:pt x="2840" y="71"/>
                  <a:pt x="2704" y="32"/>
                  <a:pt x="2827" y="43"/>
                </a:cubicBezTo>
                <a:cubicBezTo>
                  <a:pt x="2846" y="45"/>
                  <a:pt x="2882" y="61"/>
                  <a:pt x="2882" y="61"/>
                </a:cubicBezTo>
                <a:cubicBezTo>
                  <a:pt x="2903" y="56"/>
                  <a:pt x="2923" y="41"/>
                  <a:pt x="2945" y="43"/>
                </a:cubicBezTo>
                <a:cubicBezTo>
                  <a:pt x="2964" y="45"/>
                  <a:pt x="2981" y="60"/>
                  <a:pt x="3000" y="61"/>
                </a:cubicBezTo>
                <a:cubicBezTo>
                  <a:pt x="3042" y="64"/>
                  <a:pt x="3085" y="67"/>
                  <a:pt x="3127" y="70"/>
                </a:cubicBezTo>
                <a:cubicBezTo>
                  <a:pt x="3133" y="79"/>
                  <a:pt x="3145" y="98"/>
                  <a:pt x="3145" y="98"/>
                </a:cubicBezTo>
                <a:lnTo>
                  <a:pt x="3145" y="1061"/>
                </a:lnTo>
                <a:lnTo>
                  <a:pt x="0" y="1061"/>
                </a:lnTo>
                <a:lnTo>
                  <a:pt x="0" y="70"/>
                </a:lnTo>
                <a:lnTo>
                  <a:pt x="109" y="43"/>
                </a:lnTo>
                <a:close/>
              </a:path>
            </a:pathLst>
          </a:custGeom>
          <a:gradFill rotWithShape="0">
            <a:gsLst>
              <a:gs pos="0">
                <a:srgbClr val="FF0000"/>
              </a:gs>
              <a:gs pos="100000">
                <a:srgbClr val="4D4D4D"/>
              </a:gs>
            </a:gsLst>
            <a:lin ang="5400000" scaled="1"/>
          </a:gradFill>
          <a:ln w="9525">
            <a:solidFill>
              <a:schemeClr val="tx1"/>
            </a:solidFill>
            <a:round/>
            <a:headEnd/>
            <a:tailEnd/>
          </a:ln>
        </p:spPr>
        <p:txBody>
          <a:bodyPr wrap="none" anchor="ctr"/>
          <a:lstStyle/>
          <a:p>
            <a:endParaRPr lang="en-US"/>
          </a:p>
        </p:txBody>
      </p:sp>
      <p:grpSp>
        <p:nvGrpSpPr>
          <p:cNvPr id="2" name="Group 4"/>
          <p:cNvGrpSpPr>
            <a:grpSpLocks/>
          </p:cNvGrpSpPr>
          <p:nvPr/>
        </p:nvGrpSpPr>
        <p:grpSpPr bwMode="auto">
          <a:xfrm>
            <a:off x="1473200" y="2987675"/>
            <a:ext cx="5861050" cy="2554288"/>
            <a:chOff x="928" y="1882"/>
            <a:chExt cx="3692" cy="1609"/>
          </a:xfrm>
        </p:grpSpPr>
        <p:sp>
          <p:nvSpPr>
            <p:cNvPr id="46109" name="Line 5"/>
            <p:cNvSpPr>
              <a:spLocks noChangeShapeType="1"/>
            </p:cNvSpPr>
            <p:nvPr/>
          </p:nvSpPr>
          <p:spPr bwMode="auto">
            <a:xfrm>
              <a:off x="938" y="1889"/>
              <a:ext cx="2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6110" name="Group 6"/>
            <p:cNvGrpSpPr>
              <a:grpSpLocks/>
            </p:cNvGrpSpPr>
            <p:nvPr/>
          </p:nvGrpSpPr>
          <p:grpSpPr bwMode="auto">
            <a:xfrm>
              <a:off x="928" y="1882"/>
              <a:ext cx="3692" cy="1609"/>
              <a:chOff x="928" y="1882"/>
              <a:chExt cx="3692" cy="1609"/>
            </a:xfrm>
          </p:grpSpPr>
          <p:sp>
            <p:nvSpPr>
              <p:cNvPr id="46111" name="Rectangle 7"/>
              <p:cNvSpPr>
                <a:spLocks noChangeArrowheads="1"/>
              </p:cNvSpPr>
              <p:nvPr/>
            </p:nvSpPr>
            <p:spPr bwMode="auto">
              <a:xfrm>
                <a:off x="1146" y="1882"/>
                <a:ext cx="145" cy="1237"/>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46112" name="Rectangle 8"/>
              <p:cNvSpPr>
                <a:spLocks noChangeArrowheads="1"/>
              </p:cNvSpPr>
              <p:nvPr/>
            </p:nvSpPr>
            <p:spPr bwMode="auto">
              <a:xfrm>
                <a:off x="1146" y="3110"/>
                <a:ext cx="3218" cy="154"/>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46113" name="Rectangle 9"/>
              <p:cNvSpPr>
                <a:spLocks noChangeArrowheads="1"/>
              </p:cNvSpPr>
              <p:nvPr/>
            </p:nvSpPr>
            <p:spPr bwMode="auto">
              <a:xfrm>
                <a:off x="4245" y="1928"/>
                <a:ext cx="146" cy="1336"/>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46114" name="Line 10"/>
              <p:cNvSpPr>
                <a:spLocks noChangeShapeType="1"/>
              </p:cNvSpPr>
              <p:nvPr/>
            </p:nvSpPr>
            <p:spPr bwMode="auto">
              <a:xfrm>
                <a:off x="937" y="1883"/>
                <a:ext cx="0" cy="159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15" name="Line 11"/>
              <p:cNvSpPr>
                <a:spLocks noChangeShapeType="1"/>
              </p:cNvSpPr>
              <p:nvPr/>
            </p:nvSpPr>
            <p:spPr bwMode="auto">
              <a:xfrm flipV="1">
                <a:off x="928" y="3473"/>
                <a:ext cx="3690" cy="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16" name="Line 12"/>
              <p:cNvSpPr>
                <a:spLocks noChangeShapeType="1"/>
              </p:cNvSpPr>
              <p:nvPr/>
            </p:nvSpPr>
            <p:spPr bwMode="auto">
              <a:xfrm flipV="1">
                <a:off x="4618" y="1928"/>
                <a:ext cx="0" cy="15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17" name="Line 13"/>
              <p:cNvSpPr>
                <a:spLocks noChangeShapeType="1"/>
              </p:cNvSpPr>
              <p:nvPr/>
            </p:nvSpPr>
            <p:spPr bwMode="auto">
              <a:xfrm flipH="1">
                <a:off x="4393" y="1937"/>
                <a:ext cx="22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7" name="Group 14"/>
          <p:cNvGrpSpPr>
            <a:grpSpLocks/>
          </p:cNvGrpSpPr>
          <p:nvPr/>
        </p:nvGrpSpPr>
        <p:grpSpPr bwMode="auto">
          <a:xfrm>
            <a:off x="2597150" y="2322513"/>
            <a:ext cx="5194300" cy="1963737"/>
            <a:chOff x="1636" y="1463"/>
            <a:chExt cx="3272" cy="1237"/>
          </a:xfrm>
        </p:grpSpPr>
        <p:sp>
          <p:nvSpPr>
            <p:cNvPr id="46093" name="Text Box 15"/>
            <p:cNvSpPr txBox="1">
              <a:spLocks noChangeArrowheads="1"/>
            </p:cNvSpPr>
            <p:nvPr/>
          </p:nvSpPr>
          <p:spPr bwMode="auto">
            <a:xfrm>
              <a:off x="1813" y="1463"/>
              <a:ext cx="2427" cy="29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solidFill>
                    <a:srgbClr val="0000FF"/>
                  </a:solidFill>
                  <a:latin typeface="Arial" pitchFamily="34" charset="0"/>
                </a:rPr>
                <a:t>Graphite (carbon) anodes</a:t>
              </a:r>
            </a:p>
          </p:txBody>
        </p:sp>
        <p:grpSp>
          <p:nvGrpSpPr>
            <p:cNvPr id="46094" name="Group 16"/>
            <p:cNvGrpSpPr>
              <a:grpSpLocks/>
            </p:cNvGrpSpPr>
            <p:nvPr/>
          </p:nvGrpSpPr>
          <p:grpSpPr bwMode="auto">
            <a:xfrm>
              <a:off x="1636" y="1463"/>
              <a:ext cx="3272" cy="1237"/>
              <a:chOff x="1636" y="1463"/>
              <a:chExt cx="3272" cy="1237"/>
            </a:xfrm>
          </p:grpSpPr>
          <p:grpSp>
            <p:nvGrpSpPr>
              <p:cNvPr id="46095" name="Group 17"/>
              <p:cNvGrpSpPr>
                <a:grpSpLocks/>
              </p:cNvGrpSpPr>
              <p:nvPr/>
            </p:nvGrpSpPr>
            <p:grpSpPr bwMode="auto">
              <a:xfrm>
                <a:off x="1636" y="1718"/>
                <a:ext cx="3136" cy="982"/>
                <a:chOff x="1636" y="1718"/>
                <a:chExt cx="3136" cy="982"/>
              </a:xfrm>
            </p:grpSpPr>
            <p:grpSp>
              <p:nvGrpSpPr>
                <p:cNvPr id="46099" name="Group 18"/>
                <p:cNvGrpSpPr>
                  <a:grpSpLocks/>
                </p:cNvGrpSpPr>
                <p:nvPr/>
              </p:nvGrpSpPr>
              <p:grpSpPr bwMode="auto">
                <a:xfrm>
                  <a:off x="1636" y="2018"/>
                  <a:ext cx="2295" cy="682"/>
                  <a:chOff x="1672" y="1754"/>
                  <a:chExt cx="2295" cy="682"/>
                </a:xfrm>
              </p:grpSpPr>
              <p:sp>
                <p:nvSpPr>
                  <p:cNvPr id="46105" name="Rectangle 19"/>
                  <p:cNvSpPr>
                    <a:spLocks noChangeArrowheads="1"/>
                  </p:cNvSpPr>
                  <p:nvPr/>
                </p:nvSpPr>
                <p:spPr bwMode="auto">
                  <a:xfrm>
                    <a:off x="1672" y="1754"/>
                    <a:ext cx="427" cy="682"/>
                  </a:xfrm>
                  <a:prstGeom prst="rect">
                    <a:avLst/>
                  </a:prstGeom>
                  <a:gradFill rotWithShape="0">
                    <a:gsLst>
                      <a:gs pos="0">
                        <a:srgbClr val="4D4D4D"/>
                      </a:gs>
                      <a:gs pos="100000">
                        <a:schemeClr val="bg2"/>
                      </a:gs>
                    </a:gsLst>
                    <a:lin ang="5400000" scaled="1"/>
                  </a:gradFill>
                  <a:ln w="9525">
                    <a:solidFill>
                      <a:srgbClr val="0000FF"/>
                    </a:solidFill>
                    <a:miter lim="800000"/>
                    <a:headEnd/>
                    <a:tailEnd/>
                  </a:ln>
                </p:spPr>
                <p:txBody>
                  <a:bodyPr wrap="none" anchor="ctr"/>
                  <a:lstStyle/>
                  <a:p>
                    <a:endParaRPr lang="en-US"/>
                  </a:p>
                </p:txBody>
              </p:sp>
              <p:sp>
                <p:nvSpPr>
                  <p:cNvPr id="46106" name="Rectangle 20"/>
                  <p:cNvSpPr>
                    <a:spLocks noChangeArrowheads="1"/>
                  </p:cNvSpPr>
                  <p:nvPr/>
                </p:nvSpPr>
                <p:spPr bwMode="auto">
                  <a:xfrm>
                    <a:off x="2294" y="1754"/>
                    <a:ext cx="427" cy="682"/>
                  </a:xfrm>
                  <a:prstGeom prst="rect">
                    <a:avLst/>
                  </a:prstGeom>
                  <a:gradFill rotWithShape="0">
                    <a:gsLst>
                      <a:gs pos="0">
                        <a:srgbClr val="4D4D4D"/>
                      </a:gs>
                      <a:gs pos="100000">
                        <a:schemeClr val="bg2"/>
                      </a:gs>
                    </a:gsLst>
                    <a:lin ang="5400000" scaled="1"/>
                  </a:gradFill>
                  <a:ln w="9525">
                    <a:solidFill>
                      <a:srgbClr val="0000FF"/>
                    </a:solidFill>
                    <a:miter lim="800000"/>
                    <a:headEnd/>
                    <a:tailEnd/>
                  </a:ln>
                </p:spPr>
                <p:txBody>
                  <a:bodyPr wrap="none" anchor="ctr"/>
                  <a:lstStyle/>
                  <a:p>
                    <a:endParaRPr lang="en-US"/>
                  </a:p>
                </p:txBody>
              </p:sp>
              <p:sp>
                <p:nvSpPr>
                  <p:cNvPr id="46107" name="Rectangle 21"/>
                  <p:cNvSpPr>
                    <a:spLocks noChangeArrowheads="1"/>
                  </p:cNvSpPr>
                  <p:nvPr/>
                </p:nvSpPr>
                <p:spPr bwMode="auto">
                  <a:xfrm>
                    <a:off x="2917" y="1754"/>
                    <a:ext cx="427" cy="682"/>
                  </a:xfrm>
                  <a:prstGeom prst="rect">
                    <a:avLst/>
                  </a:prstGeom>
                  <a:gradFill rotWithShape="0">
                    <a:gsLst>
                      <a:gs pos="0">
                        <a:srgbClr val="4D4D4D"/>
                      </a:gs>
                      <a:gs pos="100000">
                        <a:schemeClr val="bg2"/>
                      </a:gs>
                    </a:gsLst>
                    <a:lin ang="5400000" scaled="1"/>
                  </a:gradFill>
                  <a:ln w="9525">
                    <a:solidFill>
                      <a:srgbClr val="0000FF"/>
                    </a:solidFill>
                    <a:miter lim="800000"/>
                    <a:headEnd/>
                    <a:tailEnd/>
                  </a:ln>
                </p:spPr>
                <p:txBody>
                  <a:bodyPr wrap="none" anchor="ctr"/>
                  <a:lstStyle/>
                  <a:p>
                    <a:endParaRPr lang="en-US"/>
                  </a:p>
                </p:txBody>
              </p:sp>
              <p:sp>
                <p:nvSpPr>
                  <p:cNvPr id="46108" name="Rectangle 22"/>
                  <p:cNvSpPr>
                    <a:spLocks noChangeArrowheads="1"/>
                  </p:cNvSpPr>
                  <p:nvPr/>
                </p:nvSpPr>
                <p:spPr bwMode="auto">
                  <a:xfrm>
                    <a:off x="3540" y="1754"/>
                    <a:ext cx="427" cy="682"/>
                  </a:xfrm>
                  <a:prstGeom prst="rect">
                    <a:avLst/>
                  </a:prstGeom>
                  <a:gradFill rotWithShape="0">
                    <a:gsLst>
                      <a:gs pos="0">
                        <a:srgbClr val="4D4D4D"/>
                      </a:gs>
                      <a:gs pos="100000">
                        <a:schemeClr val="bg2"/>
                      </a:gs>
                    </a:gsLst>
                    <a:lin ang="5400000" scaled="1"/>
                  </a:gradFill>
                  <a:ln w="9525">
                    <a:solidFill>
                      <a:srgbClr val="0000FF"/>
                    </a:solidFill>
                    <a:miter lim="800000"/>
                    <a:headEnd/>
                    <a:tailEnd/>
                  </a:ln>
                </p:spPr>
                <p:txBody>
                  <a:bodyPr wrap="none" anchor="ctr"/>
                  <a:lstStyle/>
                  <a:p>
                    <a:endParaRPr lang="en-US"/>
                  </a:p>
                </p:txBody>
              </p:sp>
            </p:grpSp>
            <p:sp>
              <p:nvSpPr>
                <p:cNvPr id="46100" name="Line 23"/>
                <p:cNvSpPr>
                  <a:spLocks noChangeShapeType="1"/>
                </p:cNvSpPr>
                <p:nvPr/>
              </p:nvSpPr>
              <p:spPr bwMode="auto">
                <a:xfrm flipV="1">
                  <a:off x="1855" y="1718"/>
                  <a:ext cx="0" cy="30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1" name="Line 24"/>
                <p:cNvSpPr>
                  <a:spLocks noChangeShapeType="1"/>
                </p:cNvSpPr>
                <p:nvPr/>
              </p:nvSpPr>
              <p:spPr bwMode="auto">
                <a:xfrm>
                  <a:off x="1855" y="1728"/>
                  <a:ext cx="2917"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2" name="Line 25"/>
                <p:cNvSpPr>
                  <a:spLocks noChangeShapeType="1"/>
                </p:cNvSpPr>
                <p:nvPr/>
              </p:nvSpPr>
              <p:spPr bwMode="auto">
                <a:xfrm flipV="1">
                  <a:off x="2482" y="1719"/>
                  <a:ext cx="0" cy="29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3" name="Line 26"/>
                <p:cNvSpPr>
                  <a:spLocks noChangeShapeType="1"/>
                </p:cNvSpPr>
                <p:nvPr/>
              </p:nvSpPr>
              <p:spPr bwMode="auto">
                <a:xfrm flipV="1">
                  <a:off x="3100" y="1727"/>
                  <a:ext cx="0" cy="2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4" name="Line 27"/>
                <p:cNvSpPr>
                  <a:spLocks noChangeShapeType="1"/>
                </p:cNvSpPr>
                <p:nvPr/>
              </p:nvSpPr>
              <p:spPr bwMode="auto">
                <a:xfrm flipV="1">
                  <a:off x="3718" y="1727"/>
                  <a:ext cx="0" cy="2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6096" name="Group 28"/>
              <p:cNvGrpSpPr>
                <a:grpSpLocks/>
              </p:cNvGrpSpPr>
              <p:nvPr/>
            </p:nvGrpSpPr>
            <p:grpSpPr bwMode="auto">
              <a:xfrm>
                <a:off x="4681" y="1463"/>
                <a:ext cx="227" cy="227"/>
                <a:chOff x="2582" y="955"/>
                <a:chExt cx="227" cy="227"/>
              </a:xfrm>
            </p:grpSpPr>
            <p:sp>
              <p:nvSpPr>
                <p:cNvPr id="46097" name="Line 29"/>
                <p:cNvSpPr>
                  <a:spLocks noChangeShapeType="1"/>
                </p:cNvSpPr>
                <p:nvPr/>
              </p:nvSpPr>
              <p:spPr bwMode="auto">
                <a:xfrm>
                  <a:off x="2695" y="955"/>
                  <a:ext cx="0" cy="227"/>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8" name="Line 30"/>
                <p:cNvSpPr>
                  <a:spLocks noChangeShapeType="1"/>
                </p:cNvSpPr>
                <p:nvPr/>
              </p:nvSpPr>
              <p:spPr bwMode="auto">
                <a:xfrm>
                  <a:off x="2582" y="1064"/>
                  <a:ext cx="227"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sp>
        <p:nvSpPr>
          <p:cNvPr id="34847" name="Text Box 31"/>
          <p:cNvSpPr txBox="1">
            <a:spLocks noChangeArrowheads="1"/>
          </p:cNvSpPr>
          <p:nvPr/>
        </p:nvSpPr>
        <p:spPr bwMode="auto">
          <a:xfrm>
            <a:off x="7542213" y="2978150"/>
            <a:ext cx="1279525" cy="19272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solidFill>
                  <a:srgbClr val="0000FF"/>
                </a:solidFill>
                <a:latin typeface="Arial" pitchFamily="34" charset="0"/>
              </a:rPr>
              <a:t>Tank</a:t>
            </a:r>
          </a:p>
          <a:p>
            <a:pPr algn="ctr"/>
            <a:r>
              <a:rPr lang="en-GB">
                <a:solidFill>
                  <a:srgbClr val="0000FF"/>
                </a:solidFill>
                <a:latin typeface="Arial" pitchFamily="34" charset="0"/>
              </a:rPr>
              <a:t>lined</a:t>
            </a:r>
          </a:p>
          <a:p>
            <a:pPr algn="ctr"/>
            <a:r>
              <a:rPr lang="en-GB">
                <a:solidFill>
                  <a:srgbClr val="0000FF"/>
                </a:solidFill>
                <a:latin typeface="Arial" pitchFamily="34" charset="0"/>
              </a:rPr>
              <a:t>with</a:t>
            </a:r>
          </a:p>
          <a:p>
            <a:pPr algn="ctr"/>
            <a:r>
              <a:rPr lang="en-GB">
                <a:solidFill>
                  <a:srgbClr val="0000FF"/>
                </a:solidFill>
                <a:latin typeface="Arial" pitchFamily="34" charset="0"/>
              </a:rPr>
              <a:t>carbon</a:t>
            </a:r>
          </a:p>
          <a:p>
            <a:pPr algn="ctr"/>
            <a:r>
              <a:rPr lang="en-GB">
                <a:solidFill>
                  <a:srgbClr val="0000FF"/>
                </a:solidFill>
                <a:latin typeface="Arial" pitchFamily="34" charset="0"/>
              </a:rPr>
              <a:t>cathode</a:t>
            </a:r>
          </a:p>
        </p:txBody>
      </p:sp>
      <p:grpSp>
        <p:nvGrpSpPr>
          <p:cNvPr id="12" name="Group 32"/>
          <p:cNvGrpSpPr>
            <a:grpSpLocks/>
          </p:cNvGrpSpPr>
          <p:nvPr/>
        </p:nvGrpSpPr>
        <p:grpSpPr bwMode="auto">
          <a:xfrm>
            <a:off x="4432300" y="4359275"/>
            <a:ext cx="2871788" cy="2143125"/>
            <a:chOff x="2792" y="2746"/>
            <a:chExt cx="1809" cy="1350"/>
          </a:xfrm>
        </p:grpSpPr>
        <p:sp>
          <p:nvSpPr>
            <p:cNvPr id="46091" name="Text Box 33"/>
            <p:cNvSpPr txBox="1">
              <a:spLocks noChangeArrowheads="1"/>
            </p:cNvSpPr>
            <p:nvPr/>
          </p:nvSpPr>
          <p:spPr bwMode="auto">
            <a:xfrm>
              <a:off x="2792" y="3572"/>
              <a:ext cx="1809" cy="5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solidFill>
                    <a:srgbClr val="0000FF"/>
                  </a:solidFill>
                  <a:latin typeface="Arial" pitchFamily="34" charset="0"/>
                </a:rPr>
                <a:t>Molten electrolyte</a:t>
              </a:r>
            </a:p>
            <a:p>
              <a:pPr algn="ctr"/>
              <a:r>
                <a:rPr lang="en-GB">
                  <a:solidFill>
                    <a:srgbClr val="0000FF"/>
                  </a:solidFill>
                  <a:latin typeface="Arial" pitchFamily="34" charset="0"/>
                </a:rPr>
                <a:t>bauxite + cryolite</a:t>
              </a:r>
            </a:p>
          </p:txBody>
        </p:sp>
        <p:sp>
          <p:nvSpPr>
            <p:cNvPr id="46092" name="Line 34"/>
            <p:cNvSpPr>
              <a:spLocks noChangeShapeType="1"/>
            </p:cNvSpPr>
            <p:nvPr/>
          </p:nvSpPr>
          <p:spPr bwMode="auto">
            <a:xfrm flipH="1" flipV="1">
              <a:off x="2815" y="2746"/>
              <a:ext cx="364" cy="827"/>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4851" name="Text Box 35"/>
          <p:cNvSpPr txBox="1">
            <a:spLocks noChangeArrowheads="1"/>
          </p:cNvSpPr>
          <p:nvPr/>
        </p:nvSpPr>
        <p:spPr bwMode="auto">
          <a:xfrm>
            <a:off x="307975" y="4464050"/>
            <a:ext cx="889000" cy="8318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solidFill>
                  <a:srgbClr val="0000FF"/>
                </a:solidFill>
                <a:latin typeface="Arial" pitchFamily="34" charset="0"/>
              </a:rPr>
              <a:t>Steel</a:t>
            </a:r>
          </a:p>
          <a:p>
            <a:pPr algn="ctr"/>
            <a:r>
              <a:rPr lang="en-GB">
                <a:solidFill>
                  <a:srgbClr val="0000FF"/>
                </a:solidFill>
                <a:latin typeface="Arial" pitchFamily="34" charset="0"/>
              </a:rPr>
              <a:t>case</a:t>
            </a:r>
          </a:p>
        </p:txBody>
      </p:sp>
      <p:sp>
        <p:nvSpPr>
          <p:cNvPr id="34852" name="Text Box 36"/>
          <p:cNvSpPr txBox="1">
            <a:spLocks noChangeArrowheads="1"/>
          </p:cNvSpPr>
          <p:nvPr/>
        </p:nvSpPr>
        <p:spPr bwMode="auto">
          <a:xfrm>
            <a:off x="381000" y="1295400"/>
            <a:ext cx="7996238" cy="822325"/>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solidFill>
                  <a:schemeClr val="bg1"/>
                </a:solidFill>
                <a:latin typeface="Arial" pitchFamily="34" charset="0"/>
              </a:rPr>
              <a:t>Graphite anodes are inserted into the molten electrolyte ready for electrolysis.</a:t>
            </a:r>
          </a:p>
        </p:txBody>
      </p:sp>
      <p:sp>
        <p:nvSpPr>
          <p:cNvPr id="46090" name="Rectangle 38"/>
          <p:cNvSpPr>
            <a:spLocks noGrp="1" noChangeArrowheads="1"/>
          </p:cNvSpPr>
          <p:nvPr>
            <p:ph type="title" idx="4294967295"/>
          </p:nvPr>
        </p:nvSpPr>
        <p:spPr/>
        <p:txBody>
          <a:bodyPr/>
          <a:lstStyle/>
          <a:p>
            <a:pPr eaLnBrk="1" hangingPunct="1"/>
            <a:r>
              <a:rPr lang="en-GB" smtClean="0"/>
              <a:t>      Electrolytic extraction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34819"/>
                                        </p:tgtEl>
                                        <p:attrNameLst>
                                          <p:attrName>style.visibility</p:attrName>
                                        </p:attrNameLst>
                                      </p:cBhvr>
                                      <p:to>
                                        <p:strVal val="visible"/>
                                      </p:to>
                                    </p:se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4851"/>
                                        </p:tgtEl>
                                        <p:attrNameLst>
                                          <p:attrName>style.visibility</p:attrName>
                                        </p:attrNameLst>
                                      </p:cBhvr>
                                      <p:to>
                                        <p:strVal val="visible"/>
                                      </p:to>
                                    </p:set>
                                    <p:animEffect transition="in" filter="dissolve">
                                      <p:cBhvr>
                                        <p:cTn id="15" dur="500"/>
                                        <p:tgtEl>
                                          <p:spTgt spid="34851"/>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4847"/>
                                        </p:tgtEl>
                                        <p:attrNameLst>
                                          <p:attrName>style.visibility</p:attrName>
                                        </p:attrNameLst>
                                      </p:cBhvr>
                                      <p:to>
                                        <p:strVal val="visible"/>
                                      </p:to>
                                    </p:set>
                                    <p:animEffect transition="in" filter="dissolve">
                                      <p:cBhvr>
                                        <p:cTn id="19" dur="500"/>
                                        <p:tgtEl>
                                          <p:spTgt spid="34847"/>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4852"/>
                                        </p:tgtEl>
                                        <p:attrNameLst>
                                          <p:attrName>style.visibility</p:attrName>
                                        </p:attrNameLst>
                                      </p:cBhvr>
                                      <p:to>
                                        <p:strVal val="visible"/>
                                      </p:to>
                                    </p:set>
                                    <p:animEffect transition="in" filter="dissolve">
                                      <p:cBhvr>
                                        <p:cTn id="28" dur="500"/>
                                        <p:tgtEl>
                                          <p:spTgt spid="34852"/>
                                        </p:tgtEl>
                                      </p:cBhvr>
                                    </p:animEffect>
                                  </p:childTnLst>
                                </p:cTn>
                              </p:par>
                            </p:childTnLst>
                          </p:cTn>
                        </p:par>
                        <p:par>
                          <p:cTn id="29" fill="hold" nodeType="afterGroup">
                            <p:stCondLst>
                              <p:cond delay="500"/>
                            </p:stCondLst>
                            <p:childTnLst>
                              <p:par>
                                <p:cTn id="30" presetID="23" presetClass="entr" presetSubtype="16"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4847" grpId="0" animBg="1" autoUpdateAnimBg="0"/>
      <p:bldP spid="34851" grpId="0" animBg="1" autoUpdateAnimBg="0"/>
      <p:bldP spid="34852"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304800" y="3124200"/>
            <a:ext cx="52578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76250" indent="-476250">
              <a:spcBef>
                <a:spcPct val="50000"/>
              </a:spcBef>
              <a:buFontTx/>
              <a:buAutoNum type="arabicPeriod"/>
            </a:pPr>
            <a:r>
              <a:rPr lang="en-GB">
                <a:solidFill>
                  <a:srgbClr val="0000FF"/>
                </a:solidFill>
                <a:latin typeface="Arial" pitchFamily="34" charset="0"/>
              </a:rPr>
              <a:t>First, substances other than the metal compound are removed (concentration).</a:t>
            </a:r>
          </a:p>
          <a:p>
            <a:pPr marL="476250" indent="-476250">
              <a:spcBef>
                <a:spcPct val="50000"/>
              </a:spcBef>
              <a:buFontTx/>
              <a:buAutoNum type="arabicPeriod"/>
            </a:pPr>
            <a:r>
              <a:rPr lang="en-GB">
                <a:solidFill>
                  <a:srgbClr val="0000FF"/>
                </a:solidFill>
                <a:latin typeface="Arial" pitchFamily="34" charset="0"/>
              </a:rPr>
              <a:t>Next, the metal itself is extracted from its compound (reduction).</a:t>
            </a:r>
          </a:p>
        </p:txBody>
      </p:sp>
      <p:pic>
        <p:nvPicPr>
          <p:cNvPr id="25603" name="Picture 5" descr="ironorep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352800"/>
            <a:ext cx="26416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6"/>
          <p:cNvSpPr>
            <a:spLocks noChangeArrowheads="1"/>
          </p:cNvSpPr>
          <p:nvPr/>
        </p:nvSpPr>
        <p:spPr bwMode="auto">
          <a:xfrm>
            <a:off x="457200" y="1066800"/>
            <a:ext cx="6778625" cy="11874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solidFill>
                  <a:schemeClr val="bg1"/>
                </a:solidFill>
                <a:latin typeface="Arial" pitchFamily="34" charset="0"/>
              </a:rPr>
              <a:t>Most metals do not occur naturally (native).</a:t>
            </a:r>
          </a:p>
          <a:p>
            <a:r>
              <a:rPr lang="en-GB">
                <a:solidFill>
                  <a:schemeClr val="bg1"/>
                </a:solidFill>
                <a:latin typeface="Arial" pitchFamily="34" charset="0"/>
              </a:rPr>
              <a:t>They have to be extracted from metal-containing</a:t>
            </a:r>
            <a:br>
              <a:rPr lang="en-GB">
                <a:solidFill>
                  <a:schemeClr val="bg1"/>
                </a:solidFill>
                <a:latin typeface="Arial" pitchFamily="34" charset="0"/>
              </a:rPr>
            </a:br>
            <a:r>
              <a:rPr lang="en-GB">
                <a:solidFill>
                  <a:schemeClr val="bg1"/>
                </a:solidFill>
                <a:latin typeface="Arial" pitchFamily="34" charset="0"/>
              </a:rPr>
              <a:t>rocks (ores). </a:t>
            </a:r>
          </a:p>
        </p:txBody>
      </p:sp>
      <p:sp>
        <p:nvSpPr>
          <p:cNvPr id="25605" name="Rectangle 7"/>
          <p:cNvSpPr>
            <a:spLocks noGrp="1" noChangeArrowheads="1"/>
          </p:cNvSpPr>
          <p:nvPr>
            <p:ph type="title"/>
          </p:nvPr>
        </p:nvSpPr>
        <p:spPr/>
        <p:txBody>
          <a:bodyPr/>
          <a:lstStyle/>
          <a:p>
            <a:pPr eaLnBrk="1" hangingPunct="1"/>
            <a:r>
              <a:rPr lang="en-GB" smtClean="0"/>
              <a:t>      Obtaining metals from ores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ChangeArrowheads="1"/>
          </p:cNvSpPr>
          <p:nvPr>
            <p:ph type="body" idx="1"/>
          </p:nvPr>
        </p:nvSpPr>
        <p:spPr bwMode="auto">
          <a:xfrm>
            <a:off x="152400" y="1524000"/>
            <a:ext cx="34798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GB" sz="2400" smtClean="0">
                <a:solidFill>
                  <a:srgbClr val="0000FF"/>
                </a:solidFill>
              </a:rPr>
              <a:t>Opposite charges attract.</a:t>
            </a:r>
          </a:p>
          <a:p>
            <a:pPr eaLnBrk="1" hangingPunct="1">
              <a:lnSpc>
                <a:spcPct val="90000"/>
              </a:lnSpc>
            </a:pPr>
            <a:r>
              <a:rPr lang="en-GB" sz="2400" smtClean="0">
                <a:solidFill>
                  <a:srgbClr val="0000FF"/>
                </a:solidFill>
              </a:rPr>
              <a:t>Positive aluminium ions move towards the negative cathode. </a:t>
            </a:r>
          </a:p>
          <a:p>
            <a:pPr eaLnBrk="1" hangingPunct="1">
              <a:lnSpc>
                <a:spcPct val="90000"/>
              </a:lnSpc>
            </a:pPr>
            <a:r>
              <a:rPr lang="en-GB" sz="2400" smtClean="0">
                <a:solidFill>
                  <a:srgbClr val="0000FF"/>
                </a:solidFill>
              </a:rPr>
              <a:t>At the cathode these ions gain electrons and turn into aluminium atoms.</a:t>
            </a:r>
          </a:p>
        </p:txBody>
      </p:sp>
      <p:sp>
        <p:nvSpPr>
          <p:cNvPr id="7172" name="Rectangle 8"/>
          <p:cNvSpPr>
            <a:spLocks noGrp="1" noChangeArrowheads="1"/>
          </p:cNvSpPr>
          <p:nvPr>
            <p:ph type="title"/>
          </p:nvPr>
        </p:nvSpPr>
        <p:spPr/>
        <p:txBody>
          <a:bodyPr/>
          <a:lstStyle/>
          <a:p>
            <a:pPr eaLnBrk="1" hangingPunct="1"/>
            <a:r>
              <a:rPr lang="en-GB" smtClean="0"/>
              <a:t>      Production of aluminium</a:t>
            </a:r>
          </a:p>
        </p:txBody>
      </p:sp>
    </p:spTree>
    <p:controls>
      <mc:AlternateContent xmlns:mc="http://schemas.openxmlformats.org/markup-compatibility/2006">
        <mc:Choice xmlns:v="urn:schemas-microsoft-com:vml" Requires="v">
          <p:control spid="7170" name="ShockwaveFlash1" r:id="rId2" imgW="4952381" imgH="3962743"/>
        </mc:Choice>
        <mc:Fallback>
          <p:control name="ShockwaveFlash1" r:id="rId2" imgW="4952381" imgH="3962743">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524000"/>
                  <a:ext cx="5105400" cy="411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5" name="Rectangle 3"/>
          <p:cNvSpPr>
            <a:spLocks noChangeArrowheads="1"/>
          </p:cNvSpPr>
          <p:nvPr>
            <p:ph type="body" idx="1"/>
          </p:nvPr>
        </p:nvSpPr>
        <p:spPr bwMode="auto">
          <a:xfrm>
            <a:off x="0" y="1524000"/>
            <a:ext cx="4389438"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GB" sz="2400" smtClean="0">
                <a:solidFill>
                  <a:srgbClr val="0000FF"/>
                </a:solidFill>
              </a:rPr>
              <a:t>Negatively-charged oxide ions move to the anode. </a:t>
            </a:r>
          </a:p>
          <a:p>
            <a:pPr eaLnBrk="1" hangingPunct="1">
              <a:lnSpc>
                <a:spcPct val="90000"/>
              </a:lnSpc>
            </a:pPr>
            <a:r>
              <a:rPr lang="en-GB" sz="2400" smtClean="0">
                <a:solidFill>
                  <a:srgbClr val="0000FF"/>
                </a:solidFill>
              </a:rPr>
              <a:t>Here they lose two</a:t>
            </a:r>
            <a:br>
              <a:rPr lang="en-GB" sz="2400" smtClean="0">
                <a:solidFill>
                  <a:srgbClr val="0000FF"/>
                </a:solidFill>
              </a:rPr>
            </a:br>
            <a:r>
              <a:rPr lang="en-GB" sz="2400" smtClean="0">
                <a:solidFill>
                  <a:srgbClr val="0000FF"/>
                </a:solidFill>
              </a:rPr>
              <a:t>electrons and so turn into neutral oxygen atoms.</a:t>
            </a:r>
          </a:p>
          <a:p>
            <a:pPr eaLnBrk="1" hangingPunct="1">
              <a:spcBef>
                <a:spcPct val="50000"/>
              </a:spcBef>
            </a:pPr>
            <a:r>
              <a:rPr lang="en-GB" sz="2400" smtClean="0">
                <a:solidFill>
                  <a:srgbClr val="0000FF"/>
                </a:solidFill>
              </a:rPr>
              <a:t>These atoms join into pairs to form oxygen gas.</a:t>
            </a:r>
          </a:p>
        </p:txBody>
      </p:sp>
      <p:sp>
        <p:nvSpPr>
          <p:cNvPr id="8196" name="Rectangle 8"/>
          <p:cNvSpPr>
            <a:spLocks noGrp="1" noChangeArrowheads="1"/>
          </p:cNvSpPr>
          <p:nvPr>
            <p:ph type="title"/>
          </p:nvPr>
        </p:nvSpPr>
        <p:spPr/>
        <p:txBody>
          <a:bodyPr/>
          <a:lstStyle/>
          <a:p>
            <a:pPr eaLnBrk="1" hangingPunct="1"/>
            <a:r>
              <a:rPr lang="en-GB" smtClean="0"/>
              <a:t>      Production of oxygen</a:t>
            </a:r>
          </a:p>
        </p:txBody>
      </p:sp>
    </p:spTree>
    <p:controls>
      <mc:AlternateContent xmlns:mc="http://schemas.openxmlformats.org/markup-compatibility/2006">
        <mc:Choice xmlns:v="urn:schemas-microsoft-com:vml" Requires="v">
          <p:control spid="8194" name="ShockwaveFlash1" r:id="rId2" imgW="4572396" imgH="4495238"/>
        </mc:Choice>
        <mc:Fallback>
          <p:control name="ShockwaveFlash1" r:id="rId2" imgW="4572396" imgH="4495238">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600200"/>
                  <a:ext cx="4572000" cy="4495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9" name="Rectangle 3"/>
          <p:cNvSpPr>
            <a:spLocks noChangeArrowheads="1"/>
          </p:cNvSpPr>
          <p:nvPr>
            <p:ph type="body" idx="1"/>
          </p:nvPr>
        </p:nvSpPr>
        <p:spPr bwMode="auto">
          <a:xfrm>
            <a:off x="76200" y="1600200"/>
            <a:ext cx="4495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2400" smtClean="0">
                <a:solidFill>
                  <a:srgbClr val="0000FF"/>
                </a:solidFill>
              </a:rPr>
              <a:t>Remember the electrolysis is carried out at high temperature.</a:t>
            </a:r>
          </a:p>
          <a:p>
            <a:pPr eaLnBrk="1" hangingPunct="1"/>
            <a:r>
              <a:rPr lang="en-GB" sz="2400" smtClean="0">
                <a:solidFill>
                  <a:srgbClr val="0000FF"/>
                </a:solidFill>
              </a:rPr>
              <a:t>Under these conditions quite a lot of the oxygen reacts with the carbon anode.</a:t>
            </a:r>
          </a:p>
          <a:p>
            <a:pPr eaLnBrk="1" hangingPunct="1"/>
            <a:r>
              <a:rPr lang="en-GB" sz="2400" smtClean="0">
                <a:solidFill>
                  <a:srgbClr val="0000FF"/>
                </a:solidFill>
              </a:rPr>
              <a:t>Carbon dioxide is formed and the anode is rapidly eaten away and frequently has to be replaced.</a:t>
            </a:r>
          </a:p>
        </p:txBody>
      </p:sp>
      <p:sp>
        <p:nvSpPr>
          <p:cNvPr id="9220" name="Rectangle 7"/>
          <p:cNvSpPr>
            <a:spLocks noGrp="1" noChangeArrowheads="1"/>
          </p:cNvSpPr>
          <p:nvPr>
            <p:ph type="title"/>
          </p:nvPr>
        </p:nvSpPr>
        <p:spPr/>
        <p:txBody>
          <a:bodyPr/>
          <a:lstStyle/>
          <a:p>
            <a:pPr eaLnBrk="1" hangingPunct="1"/>
            <a:r>
              <a:rPr lang="en-GB" smtClean="0"/>
              <a:t>      Production of carbon dioxide</a:t>
            </a:r>
          </a:p>
        </p:txBody>
      </p:sp>
    </p:spTree>
    <p:controls>
      <mc:AlternateContent xmlns:mc="http://schemas.openxmlformats.org/markup-compatibility/2006">
        <mc:Choice xmlns:v="urn:schemas-microsoft-com:vml" Requires="v">
          <p:control spid="9218" name="ShockwaveFlash1" r:id="rId2" imgW="3962743" imgH="3886537"/>
        </mc:Choice>
        <mc:Fallback>
          <p:control name="ShockwaveFlash1" r:id="rId2" imgW="3962743" imgH="3886537">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600200"/>
                  <a:ext cx="4343400" cy="4343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Freeform 3"/>
          <p:cNvSpPr>
            <a:spLocks/>
          </p:cNvSpPr>
          <p:nvPr/>
        </p:nvSpPr>
        <p:spPr bwMode="auto">
          <a:xfrm>
            <a:off x="1890713" y="3352800"/>
            <a:ext cx="4992687" cy="1684338"/>
          </a:xfrm>
          <a:custGeom>
            <a:avLst/>
            <a:gdLst>
              <a:gd name="T0" fmla="*/ 274696224 w 3145"/>
              <a:gd name="T1" fmla="*/ 108367544 h 1061"/>
              <a:gd name="T2" fmla="*/ 549394035 w 3145"/>
              <a:gd name="T3" fmla="*/ 85685323 h 1061"/>
              <a:gd name="T4" fmla="*/ 642638985 w 3145"/>
              <a:gd name="T5" fmla="*/ 131048153 h 1061"/>
              <a:gd name="T6" fmla="*/ 665321175 w 3145"/>
              <a:gd name="T7" fmla="*/ 63004715 h 1061"/>
              <a:gd name="T8" fmla="*/ 733366160 w 3145"/>
              <a:gd name="T9" fmla="*/ 40322506 h 1061"/>
              <a:gd name="T10" fmla="*/ 1053425277 w 3145"/>
              <a:gd name="T11" fmla="*/ 153730349 h 1061"/>
              <a:gd name="T12" fmla="*/ 1260078004 w 3145"/>
              <a:gd name="T13" fmla="*/ 199093155 h 1061"/>
              <a:gd name="T14" fmla="*/ 1534774129 w 3145"/>
              <a:gd name="T15" fmla="*/ 131048153 h 1061"/>
              <a:gd name="T16" fmla="*/ 2147483647 w 3145"/>
              <a:gd name="T17" fmla="*/ 108367544 h 1061"/>
              <a:gd name="T18" fmla="*/ 2147483647 w 3145"/>
              <a:gd name="T19" fmla="*/ 153730349 h 1061"/>
              <a:gd name="T20" fmla="*/ 2147483647 w 3145"/>
              <a:gd name="T21" fmla="*/ 153730349 h 1061"/>
              <a:gd name="T22" fmla="*/ 2147483647 w 3145"/>
              <a:gd name="T23" fmla="*/ 176410958 h 1061"/>
              <a:gd name="T24" fmla="*/ 2147483647 w 3145"/>
              <a:gd name="T25" fmla="*/ 153730349 h 1061"/>
              <a:gd name="T26" fmla="*/ 2147483647 w 3145"/>
              <a:gd name="T27" fmla="*/ 176410958 h 1061"/>
              <a:gd name="T28" fmla="*/ 2147483647 w 3145"/>
              <a:gd name="T29" fmla="*/ 108367544 h 1061"/>
              <a:gd name="T30" fmla="*/ 2147483647 w 3145"/>
              <a:gd name="T31" fmla="*/ 131048153 h 1061"/>
              <a:gd name="T32" fmla="*/ 2147483647 w 3145"/>
              <a:gd name="T33" fmla="*/ 176410958 h 1061"/>
              <a:gd name="T34" fmla="*/ 2147483647 w 3145"/>
              <a:gd name="T35" fmla="*/ 85685323 h 1061"/>
              <a:gd name="T36" fmla="*/ 2147483647 w 3145"/>
              <a:gd name="T37" fmla="*/ 108367544 h 1061"/>
              <a:gd name="T38" fmla="*/ 2147483647 w 3145"/>
              <a:gd name="T39" fmla="*/ 131048153 h 1061"/>
              <a:gd name="T40" fmla="*/ 2147483647 w 3145"/>
              <a:gd name="T41" fmla="*/ 246975371 h 1061"/>
              <a:gd name="T42" fmla="*/ 2147483647 w 3145"/>
              <a:gd name="T43" fmla="*/ 221773813 h 1061"/>
              <a:gd name="T44" fmla="*/ 2147483647 w 3145"/>
              <a:gd name="T45" fmla="*/ 108367544 h 1061"/>
              <a:gd name="T46" fmla="*/ 2147483647 w 3145"/>
              <a:gd name="T47" fmla="*/ 108367544 h 1061"/>
              <a:gd name="T48" fmla="*/ 2147483647 w 3145"/>
              <a:gd name="T49" fmla="*/ 153730349 h 1061"/>
              <a:gd name="T50" fmla="*/ 2147483647 w 3145"/>
              <a:gd name="T51" fmla="*/ 108367544 h 1061"/>
              <a:gd name="T52" fmla="*/ 2147483647 w 3145"/>
              <a:gd name="T53" fmla="*/ 153730349 h 1061"/>
              <a:gd name="T54" fmla="*/ 2147483647 w 3145"/>
              <a:gd name="T55" fmla="*/ 176410958 h 1061"/>
              <a:gd name="T56" fmla="*/ 2147483647 w 3145"/>
              <a:gd name="T57" fmla="*/ 246975371 h 1061"/>
              <a:gd name="T58" fmla="*/ 2147483647 w 3145"/>
              <a:gd name="T59" fmla="*/ 2147483647 h 1061"/>
              <a:gd name="T60" fmla="*/ 0 w 3145"/>
              <a:gd name="T61" fmla="*/ 2147483647 h 1061"/>
              <a:gd name="T62" fmla="*/ 0 w 3145"/>
              <a:gd name="T63" fmla="*/ 176410958 h 1061"/>
              <a:gd name="T64" fmla="*/ 274696224 w 3145"/>
              <a:gd name="T65" fmla="*/ 108367544 h 10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5"/>
              <a:gd name="T100" fmla="*/ 0 h 1061"/>
              <a:gd name="T101" fmla="*/ 3145 w 3145"/>
              <a:gd name="T102" fmla="*/ 1061 h 10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5" h="1061">
                <a:moveTo>
                  <a:pt x="109" y="43"/>
                </a:moveTo>
                <a:cubicBezTo>
                  <a:pt x="152" y="0"/>
                  <a:pt x="160" y="22"/>
                  <a:pt x="218" y="34"/>
                </a:cubicBezTo>
                <a:cubicBezTo>
                  <a:pt x="224" y="53"/>
                  <a:pt x="224" y="82"/>
                  <a:pt x="255" y="52"/>
                </a:cubicBezTo>
                <a:cubicBezTo>
                  <a:pt x="262" y="45"/>
                  <a:pt x="257" y="32"/>
                  <a:pt x="264" y="25"/>
                </a:cubicBezTo>
                <a:cubicBezTo>
                  <a:pt x="271" y="18"/>
                  <a:pt x="282" y="19"/>
                  <a:pt x="291" y="16"/>
                </a:cubicBezTo>
                <a:cubicBezTo>
                  <a:pt x="329" y="41"/>
                  <a:pt x="374" y="50"/>
                  <a:pt x="418" y="61"/>
                </a:cubicBezTo>
                <a:cubicBezTo>
                  <a:pt x="456" y="49"/>
                  <a:pt x="467" y="57"/>
                  <a:pt x="500" y="79"/>
                </a:cubicBezTo>
                <a:cubicBezTo>
                  <a:pt x="536" y="67"/>
                  <a:pt x="573" y="64"/>
                  <a:pt x="609" y="52"/>
                </a:cubicBezTo>
                <a:cubicBezTo>
                  <a:pt x="709" y="62"/>
                  <a:pt x="789" y="50"/>
                  <a:pt x="891" y="43"/>
                </a:cubicBezTo>
                <a:cubicBezTo>
                  <a:pt x="940" y="27"/>
                  <a:pt x="985" y="33"/>
                  <a:pt x="1027" y="61"/>
                </a:cubicBezTo>
                <a:cubicBezTo>
                  <a:pt x="1116" y="32"/>
                  <a:pt x="1052" y="37"/>
                  <a:pt x="1109" y="61"/>
                </a:cubicBezTo>
                <a:cubicBezTo>
                  <a:pt x="1120" y="66"/>
                  <a:pt x="1133" y="67"/>
                  <a:pt x="1145" y="70"/>
                </a:cubicBezTo>
                <a:cubicBezTo>
                  <a:pt x="1169" y="69"/>
                  <a:pt x="1307" y="73"/>
                  <a:pt x="1355" y="61"/>
                </a:cubicBezTo>
                <a:cubicBezTo>
                  <a:pt x="1442" y="3"/>
                  <a:pt x="1537" y="48"/>
                  <a:pt x="1627" y="70"/>
                </a:cubicBezTo>
                <a:cubicBezTo>
                  <a:pt x="1705" y="44"/>
                  <a:pt x="1663" y="54"/>
                  <a:pt x="1755" y="43"/>
                </a:cubicBezTo>
                <a:cubicBezTo>
                  <a:pt x="1799" y="28"/>
                  <a:pt x="1855" y="47"/>
                  <a:pt x="1900" y="52"/>
                </a:cubicBezTo>
                <a:cubicBezTo>
                  <a:pt x="1909" y="58"/>
                  <a:pt x="1916" y="69"/>
                  <a:pt x="1927" y="70"/>
                </a:cubicBezTo>
                <a:cubicBezTo>
                  <a:pt x="2000" y="74"/>
                  <a:pt x="2146" y="40"/>
                  <a:pt x="2227" y="34"/>
                </a:cubicBezTo>
                <a:cubicBezTo>
                  <a:pt x="2291" y="55"/>
                  <a:pt x="2264" y="58"/>
                  <a:pt x="2309" y="43"/>
                </a:cubicBezTo>
                <a:cubicBezTo>
                  <a:pt x="2333" y="46"/>
                  <a:pt x="2359" y="44"/>
                  <a:pt x="2382" y="52"/>
                </a:cubicBezTo>
                <a:cubicBezTo>
                  <a:pt x="2412" y="62"/>
                  <a:pt x="2434" y="87"/>
                  <a:pt x="2464" y="98"/>
                </a:cubicBezTo>
                <a:cubicBezTo>
                  <a:pt x="2537" y="88"/>
                  <a:pt x="2601" y="99"/>
                  <a:pt x="2673" y="88"/>
                </a:cubicBezTo>
                <a:cubicBezTo>
                  <a:pt x="2739" y="66"/>
                  <a:pt x="2714" y="83"/>
                  <a:pt x="2754" y="43"/>
                </a:cubicBezTo>
                <a:cubicBezTo>
                  <a:pt x="2840" y="71"/>
                  <a:pt x="2704" y="32"/>
                  <a:pt x="2827" y="43"/>
                </a:cubicBezTo>
                <a:cubicBezTo>
                  <a:pt x="2846" y="45"/>
                  <a:pt x="2882" y="61"/>
                  <a:pt x="2882" y="61"/>
                </a:cubicBezTo>
                <a:cubicBezTo>
                  <a:pt x="2903" y="56"/>
                  <a:pt x="2923" y="41"/>
                  <a:pt x="2945" y="43"/>
                </a:cubicBezTo>
                <a:cubicBezTo>
                  <a:pt x="2964" y="45"/>
                  <a:pt x="2981" y="60"/>
                  <a:pt x="3000" y="61"/>
                </a:cubicBezTo>
                <a:cubicBezTo>
                  <a:pt x="3042" y="64"/>
                  <a:pt x="3085" y="67"/>
                  <a:pt x="3127" y="70"/>
                </a:cubicBezTo>
                <a:cubicBezTo>
                  <a:pt x="3133" y="79"/>
                  <a:pt x="3145" y="98"/>
                  <a:pt x="3145" y="98"/>
                </a:cubicBezTo>
                <a:lnTo>
                  <a:pt x="3145" y="1061"/>
                </a:lnTo>
                <a:lnTo>
                  <a:pt x="0" y="1061"/>
                </a:lnTo>
                <a:lnTo>
                  <a:pt x="0" y="70"/>
                </a:lnTo>
                <a:lnTo>
                  <a:pt x="109" y="43"/>
                </a:lnTo>
                <a:close/>
              </a:path>
            </a:pathLst>
          </a:custGeom>
          <a:gradFill rotWithShape="0">
            <a:gsLst>
              <a:gs pos="0">
                <a:srgbClr val="FF0000"/>
              </a:gs>
              <a:gs pos="100000">
                <a:srgbClr val="4D4D4D"/>
              </a:gs>
            </a:gsLst>
            <a:lin ang="5400000" scaled="1"/>
          </a:gradFill>
          <a:ln w="9525">
            <a:solidFill>
              <a:schemeClr val="tx1"/>
            </a:solidFill>
            <a:round/>
            <a:headEnd/>
            <a:tailEnd/>
          </a:ln>
        </p:spPr>
        <p:txBody>
          <a:bodyPr wrap="none" anchor="ctr"/>
          <a:lstStyle/>
          <a:p>
            <a:endParaRPr lang="en-US"/>
          </a:p>
        </p:txBody>
      </p:sp>
      <p:grpSp>
        <p:nvGrpSpPr>
          <p:cNvPr id="47107" name="Group 4"/>
          <p:cNvGrpSpPr>
            <a:grpSpLocks/>
          </p:cNvGrpSpPr>
          <p:nvPr/>
        </p:nvGrpSpPr>
        <p:grpSpPr bwMode="auto">
          <a:xfrm>
            <a:off x="2597150" y="3203575"/>
            <a:ext cx="3643313" cy="1082675"/>
            <a:chOff x="1672" y="1754"/>
            <a:chExt cx="2295" cy="682"/>
          </a:xfrm>
        </p:grpSpPr>
        <p:sp>
          <p:nvSpPr>
            <p:cNvPr id="47147" name="Rectangle 5"/>
            <p:cNvSpPr>
              <a:spLocks noChangeArrowheads="1"/>
            </p:cNvSpPr>
            <p:nvPr/>
          </p:nvSpPr>
          <p:spPr bwMode="auto">
            <a:xfrm>
              <a:off x="1672" y="1754"/>
              <a:ext cx="427" cy="682"/>
            </a:xfrm>
            <a:prstGeom prst="rect">
              <a:avLst/>
            </a:prstGeom>
            <a:gradFill rotWithShape="0">
              <a:gsLst>
                <a:gs pos="0">
                  <a:srgbClr val="4D4D4D"/>
                </a:gs>
                <a:gs pos="100000">
                  <a:schemeClr val="bg2"/>
                </a:gs>
              </a:gsLst>
              <a:lin ang="5400000" scaled="1"/>
            </a:gradFill>
            <a:ln w="9525">
              <a:solidFill>
                <a:schemeClr val="tx1"/>
              </a:solidFill>
              <a:miter lim="800000"/>
              <a:headEnd/>
              <a:tailEnd/>
            </a:ln>
          </p:spPr>
          <p:txBody>
            <a:bodyPr wrap="none" anchor="ctr"/>
            <a:lstStyle/>
            <a:p>
              <a:endParaRPr lang="en-US"/>
            </a:p>
          </p:txBody>
        </p:sp>
        <p:sp>
          <p:nvSpPr>
            <p:cNvPr id="47148" name="Rectangle 6"/>
            <p:cNvSpPr>
              <a:spLocks noChangeArrowheads="1"/>
            </p:cNvSpPr>
            <p:nvPr/>
          </p:nvSpPr>
          <p:spPr bwMode="auto">
            <a:xfrm>
              <a:off x="2294" y="1754"/>
              <a:ext cx="427" cy="682"/>
            </a:xfrm>
            <a:prstGeom prst="rect">
              <a:avLst/>
            </a:prstGeom>
            <a:gradFill rotWithShape="0">
              <a:gsLst>
                <a:gs pos="0">
                  <a:srgbClr val="4D4D4D"/>
                </a:gs>
                <a:gs pos="100000">
                  <a:schemeClr val="bg2"/>
                </a:gs>
              </a:gsLst>
              <a:lin ang="5400000" scaled="1"/>
            </a:gradFill>
            <a:ln w="9525">
              <a:solidFill>
                <a:schemeClr val="tx1"/>
              </a:solidFill>
              <a:miter lim="800000"/>
              <a:headEnd/>
              <a:tailEnd/>
            </a:ln>
          </p:spPr>
          <p:txBody>
            <a:bodyPr wrap="none" anchor="ctr"/>
            <a:lstStyle/>
            <a:p>
              <a:endParaRPr lang="en-US"/>
            </a:p>
          </p:txBody>
        </p:sp>
        <p:sp>
          <p:nvSpPr>
            <p:cNvPr id="47149" name="Rectangle 7"/>
            <p:cNvSpPr>
              <a:spLocks noChangeArrowheads="1"/>
            </p:cNvSpPr>
            <p:nvPr/>
          </p:nvSpPr>
          <p:spPr bwMode="auto">
            <a:xfrm>
              <a:off x="2917" y="1754"/>
              <a:ext cx="427" cy="682"/>
            </a:xfrm>
            <a:prstGeom prst="rect">
              <a:avLst/>
            </a:prstGeom>
            <a:gradFill rotWithShape="0">
              <a:gsLst>
                <a:gs pos="0">
                  <a:srgbClr val="4D4D4D"/>
                </a:gs>
                <a:gs pos="100000">
                  <a:schemeClr val="bg2"/>
                </a:gs>
              </a:gsLst>
              <a:lin ang="5400000" scaled="1"/>
            </a:gradFill>
            <a:ln w="9525">
              <a:solidFill>
                <a:schemeClr val="tx1"/>
              </a:solidFill>
              <a:miter lim="800000"/>
              <a:headEnd/>
              <a:tailEnd/>
            </a:ln>
          </p:spPr>
          <p:txBody>
            <a:bodyPr wrap="none" anchor="ctr"/>
            <a:lstStyle/>
            <a:p>
              <a:endParaRPr lang="en-US"/>
            </a:p>
          </p:txBody>
        </p:sp>
        <p:sp>
          <p:nvSpPr>
            <p:cNvPr id="47150" name="Rectangle 8"/>
            <p:cNvSpPr>
              <a:spLocks noChangeArrowheads="1"/>
            </p:cNvSpPr>
            <p:nvPr/>
          </p:nvSpPr>
          <p:spPr bwMode="auto">
            <a:xfrm>
              <a:off x="3540" y="1754"/>
              <a:ext cx="427" cy="682"/>
            </a:xfrm>
            <a:prstGeom prst="rect">
              <a:avLst/>
            </a:prstGeom>
            <a:gradFill rotWithShape="0">
              <a:gsLst>
                <a:gs pos="0">
                  <a:srgbClr val="4D4D4D"/>
                </a:gs>
                <a:gs pos="100000">
                  <a:schemeClr val="bg2"/>
                </a:gs>
              </a:gsLst>
              <a:lin ang="5400000" scaled="1"/>
            </a:gradFill>
            <a:ln w="9525">
              <a:solidFill>
                <a:schemeClr val="tx1"/>
              </a:solidFill>
              <a:miter lim="800000"/>
              <a:headEnd/>
              <a:tailEnd/>
            </a:ln>
          </p:spPr>
          <p:txBody>
            <a:bodyPr wrap="none" anchor="ctr"/>
            <a:lstStyle/>
            <a:p>
              <a:endParaRPr lang="en-US"/>
            </a:p>
          </p:txBody>
        </p:sp>
      </p:grpSp>
      <p:sp>
        <p:nvSpPr>
          <p:cNvPr id="47108" name="Line 9"/>
          <p:cNvSpPr>
            <a:spLocks noChangeShapeType="1"/>
          </p:cNvSpPr>
          <p:nvPr/>
        </p:nvSpPr>
        <p:spPr bwMode="auto">
          <a:xfrm flipV="1">
            <a:off x="2944813" y="2727325"/>
            <a:ext cx="0" cy="4778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09" name="Line 10"/>
          <p:cNvSpPr>
            <a:spLocks noChangeShapeType="1"/>
          </p:cNvSpPr>
          <p:nvPr/>
        </p:nvSpPr>
        <p:spPr bwMode="auto">
          <a:xfrm>
            <a:off x="2944813" y="2743200"/>
            <a:ext cx="46307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0" name="Line 11"/>
          <p:cNvSpPr>
            <a:spLocks noChangeShapeType="1"/>
          </p:cNvSpPr>
          <p:nvPr/>
        </p:nvSpPr>
        <p:spPr bwMode="auto">
          <a:xfrm flipV="1">
            <a:off x="3940175" y="2728913"/>
            <a:ext cx="0" cy="4619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1" name="Line 12"/>
          <p:cNvSpPr>
            <a:spLocks noChangeShapeType="1"/>
          </p:cNvSpPr>
          <p:nvPr/>
        </p:nvSpPr>
        <p:spPr bwMode="auto">
          <a:xfrm flipV="1">
            <a:off x="4921250" y="2741613"/>
            <a:ext cx="0" cy="4635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2" name="Line 13"/>
          <p:cNvSpPr>
            <a:spLocks noChangeShapeType="1"/>
          </p:cNvSpPr>
          <p:nvPr/>
        </p:nvSpPr>
        <p:spPr bwMode="auto">
          <a:xfrm flipV="1">
            <a:off x="5902325" y="2741613"/>
            <a:ext cx="0" cy="4635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3" name="Rectangle 14"/>
          <p:cNvSpPr>
            <a:spLocks noChangeArrowheads="1"/>
          </p:cNvSpPr>
          <p:nvPr/>
        </p:nvSpPr>
        <p:spPr bwMode="auto">
          <a:xfrm>
            <a:off x="1819275" y="2987675"/>
            <a:ext cx="230188" cy="1963738"/>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47114" name="Rectangle 15"/>
          <p:cNvSpPr>
            <a:spLocks noChangeArrowheads="1"/>
          </p:cNvSpPr>
          <p:nvPr/>
        </p:nvSpPr>
        <p:spPr bwMode="auto">
          <a:xfrm>
            <a:off x="1819275" y="4937125"/>
            <a:ext cx="5108575" cy="244475"/>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47115" name="Rectangle 16"/>
          <p:cNvSpPr>
            <a:spLocks noChangeArrowheads="1"/>
          </p:cNvSpPr>
          <p:nvPr/>
        </p:nvSpPr>
        <p:spPr bwMode="auto">
          <a:xfrm>
            <a:off x="6738938" y="3060700"/>
            <a:ext cx="231775" cy="21209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47116" name="Line 17"/>
          <p:cNvSpPr>
            <a:spLocks noChangeShapeType="1"/>
          </p:cNvSpPr>
          <p:nvPr/>
        </p:nvSpPr>
        <p:spPr bwMode="auto">
          <a:xfrm>
            <a:off x="1487488" y="2989263"/>
            <a:ext cx="0" cy="25384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7" name="Line 18"/>
          <p:cNvSpPr>
            <a:spLocks noChangeShapeType="1"/>
          </p:cNvSpPr>
          <p:nvPr/>
        </p:nvSpPr>
        <p:spPr bwMode="auto">
          <a:xfrm flipV="1">
            <a:off x="1473200" y="5513388"/>
            <a:ext cx="5857875" cy="142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8" name="Line 19"/>
          <p:cNvSpPr>
            <a:spLocks noChangeShapeType="1"/>
          </p:cNvSpPr>
          <p:nvPr/>
        </p:nvSpPr>
        <p:spPr bwMode="auto">
          <a:xfrm flipV="1">
            <a:off x="7331075" y="3060700"/>
            <a:ext cx="0" cy="24812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9" name="Line 20"/>
          <p:cNvSpPr>
            <a:spLocks noChangeShapeType="1"/>
          </p:cNvSpPr>
          <p:nvPr/>
        </p:nvSpPr>
        <p:spPr bwMode="auto">
          <a:xfrm>
            <a:off x="1489075" y="2998788"/>
            <a:ext cx="3317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0" name="Line 21"/>
          <p:cNvSpPr>
            <a:spLocks noChangeShapeType="1"/>
          </p:cNvSpPr>
          <p:nvPr/>
        </p:nvSpPr>
        <p:spPr bwMode="auto">
          <a:xfrm flipH="1">
            <a:off x="6973888" y="3074988"/>
            <a:ext cx="36036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1" name="Rectangle 22"/>
          <p:cNvSpPr>
            <a:spLocks noChangeArrowheads="1"/>
          </p:cNvSpPr>
          <p:nvPr/>
        </p:nvSpPr>
        <p:spPr bwMode="auto">
          <a:xfrm rot="-455897">
            <a:off x="2309813" y="2381250"/>
            <a:ext cx="130175" cy="2381250"/>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47122" name="Rectangle 23"/>
          <p:cNvSpPr>
            <a:spLocks noChangeArrowheads="1"/>
          </p:cNvSpPr>
          <p:nvPr/>
        </p:nvSpPr>
        <p:spPr bwMode="auto">
          <a:xfrm>
            <a:off x="1184275" y="2411413"/>
            <a:ext cx="981075" cy="106362"/>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47123" name="Freeform 24"/>
          <p:cNvSpPr>
            <a:spLocks/>
          </p:cNvSpPr>
          <p:nvPr/>
        </p:nvSpPr>
        <p:spPr bwMode="auto">
          <a:xfrm>
            <a:off x="2433638" y="4699000"/>
            <a:ext cx="220662" cy="111125"/>
          </a:xfrm>
          <a:custGeom>
            <a:avLst/>
            <a:gdLst>
              <a:gd name="T0" fmla="*/ 302418031 w 139"/>
              <a:gd name="T1" fmla="*/ 32761236 h 70"/>
              <a:gd name="T2" fmla="*/ 52922369 w 139"/>
              <a:gd name="T3" fmla="*/ 85685300 h 70"/>
              <a:gd name="T4" fmla="*/ 30241806 w 139"/>
              <a:gd name="T5" fmla="*/ 161289979 h 70"/>
              <a:gd name="T6" fmla="*/ 75604508 w 139"/>
              <a:gd name="T7" fmla="*/ 176410910 h 70"/>
              <a:gd name="T8" fmla="*/ 309977686 w 139"/>
              <a:gd name="T9" fmla="*/ 115927187 h 70"/>
              <a:gd name="T10" fmla="*/ 347780721 w 139"/>
              <a:gd name="T11" fmla="*/ 70564369 h 70"/>
              <a:gd name="T12" fmla="*/ 302418031 w 139"/>
              <a:gd name="T13" fmla="*/ 32761236 h 70"/>
              <a:gd name="T14" fmla="*/ 0 60000 65536"/>
              <a:gd name="T15" fmla="*/ 0 60000 65536"/>
              <a:gd name="T16" fmla="*/ 0 60000 65536"/>
              <a:gd name="T17" fmla="*/ 0 60000 65536"/>
              <a:gd name="T18" fmla="*/ 0 60000 65536"/>
              <a:gd name="T19" fmla="*/ 0 60000 65536"/>
              <a:gd name="T20" fmla="*/ 0 60000 65536"/>
              <a:gd name="T21" fmla="*/ 0 w 139"/>
              <a:gd name="T22" fmla="*/ 0 h 70"/>
              <a:gd name="T23" fmla="*/ 139 w 139"/>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70">
                <a:moveTo>
                  <a:pt x="120" y="13"/>
                </a:moveTo>
                <a:cubicBezTo>
                  <a:pt x="87" y="17"/>
                  <a:pt x="54" y="26"/>
                  <a:pt x="21" y="34"/>
                </a:cubicBezTo>
                <a:cubicBezTo>
                  <a:pt x="13" y="39"/>
                  <a:pt x="0" y="52"/>
                  <a:pt x="12" y="64"/>
                </a:cubicBezTo>
                <a:cubicBezTo>
                  <a:pt x="16" y="68"/>
                  <a:pt x="30" y="70"/>
                  <a:pt x="30" y="70"/>
                </a:cubicBezTo>
                <a:cubicBezTo>
                  <a:pt x="65" y="65"/>
                  <a:pt x="91" y="57"/>
                  <a:pt x="123" y="46"/>
                </a:cubicBezTo>
                <a:cubicBezTo>
                  <a:pt x="126" y="43"/>
                  <a:pt x="137" y="33"/>
                  <a:pt x="138" y="28"/>
                </a:cubicBezTo>
                <a:cubicBezTo>
                  <a:pt x="139" y="21"/>
                  <a:pt x="120" y="0"/>
                  <a:pt x="120" y="13"/>
                </a:cubicBez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124" name="Freeform 25"/>
          <p:cNvSpPr>
            <a:spLocks/>
          </p:cNvSpPr>
          <p:nvPr/>
        </p:nvSpPr>
        <p:spPr bwMode="auto">
          <a:xfrm>
            <a:off x="2120900" y="2414588"/>
            <a:ext cx="76200" cy="103187"/>
          </a:xfrm>
          <a:custGeom>
            <a:avLst/>
            <a:gdLst>
              <a:gd name="T0" fmla="*/ 0 w 19"/>
              <a:gd name="T1" fmla="*/ 0 h 62"/>
              <a:gd name="T2" fmla="*/ 193010575 w 19"/>
              <a:gd name="T3" fmla="*/ 0 h 62"/>
              <a:gd name="T4" fmla="*/ 305602108 w 19"/>
              <a:gd name="T5" fmla="*/ 171734800 h 62"/>
              <a:gd name="T6" fmla="*/ 0 w 19"/>
              <a:gd name="T7" fmla="*/ 163424919 h 62"/>
              <a:gd name="T8" fmla="*/ 0 w 19"/>
              <a:gd name="T9" fmla="*/ 0 h 62"/>
              <a:gd name="T10" fmla="*/ 0 60000 65536"/>
              <a:gd name="T11" fmla="*/ 0 60000 65536"/>
              <a:gd name="T12" fmla="*/ 0 60000 65536"/>
              <a:gd name="T13" fmla="*/ 0 60000 65536"/>
              <a:gd name="T14" fmla="*/ 0 60000 65536"/>
              <a:gd name="T15" fmla="*/ 0 w 19"/>
              <a:gd name="T16" fmla="*/ 0 h 62"/>
              <a:gd name="T17" fmla="*/ 19 w 19"/>
              <a:gd name="T18" fmla="*/ 62 h 62"/>
            </a:gdLst>
            <a:ahLst/>
            <a:cxnLst>
              <a:cxn ang="T10">
                <a:pos x="T0" y="T1"/>
              </a:cxn>
              <a:cxn ang="T11">
                <a:pos x="T2" y="T3"/>
              </a:cxn>
              <a:cxn ang="T12">
                <a:pos x="T4" y="T5"/>
              </a:cxn>
              <a:cxn ang="T13">
                <a:pos x="T6" y="T7"/>
              </a:cxn>
              <a:cxn ang="T14">
                <a:pos x="T8" y="T9"/>
              </a:cxn>
            </a:cxnLst>
            <a:rect l="T15" t="T16" r="T17" b="T18"/>
            <a:pathLst>
              <a:path w="19" h="62">
                <a:moveTo>
                  <a:pt x="0" y="0"/>
                </a:moveTo>
                <a:lnTo>
                  <a:pt x="12" y="0"/>
                </a:lnTo>
                <a:lnTo>
                  <a:pt x="19" y="62"/>
                </a:lnTo>
                <a:lnTo>
                  <a:pt x="0" y="59"/>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125" name="Text Box 26"/>
          <p:cNvSpPr txBox="1">
            <a:spLocks noChangeArrowheads="1"/>
          </p:cNvSpPr>
          <p:nvPr/>
        </p:nvSpPr>
        <p:spPr bwMode="auto">
          <a:xfrm>
            <a:off x="904875" y="1873250"/>
            <a:ext cx="1135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rgbClr val="0000FF"/>
                </a:solidFill>
                <a:latin typeface="Arial" pitchFamily="34" charset="0"/>
              </a:rPr>
              <a:t>Siphon</a:t>
            </a:r>
          </a:p>
        </p:txBody>
      </p:sp>
      <p:sp>
        <p:nvSpPr>
          <p:cNvPr id="47126" name="Text Box 27"/>
          <p:cNvSpPr txBox="1">
            <a:spLocks noChangeArrowheads="1"/>
          </p:cNvSpPr>
          <p:nvPr/>
        </p:nvSpPr>
        <p:spPr bwMode="auto">
          <a:xfrm>
            <a:off x="2878138" y="2322513"/>
            <a:ext cx="3852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rgbClr val="0000FF"/>
                </a:solidFill>
                <a:latin typeface="Arial" pitchFamily="34" charset="0"/>
              </a:rPr>
              <a:t>Graphite / carbon anodes</a:t>
            </a:r>
          </a:p>
        </p:txBody>
      </p:sp>
      <p:sp>
        <p:nvSpPr>
          <p:cNvPr id="38940" name="Rectangle 28"/>
          <p:cNvSpPr>
            <a:spLocks noChangeArrowheads="1"/>
          </p:cNvSpPr>
          <p:nvPr/>
        </p:nvSpPr>
        <p:spPr bwMode="auto">
          <a:xfrm>
            <a:off x="2006600" y="4619625"/>
            <a:ext cx="4791075" cy="360363"/>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38941" name="Text Box 29"/>
          <p:cNvSpPr txBox="1">
            <a:spLocks noChangeArrowheads="1"/>
          </p:cNvSpPr>
          <p:nvPr/>
        </p:nvSpPr>
        <p:spPr bwMode="auto">
          <a:xfrm>
            <a:off x="2289175" y="5937250"/>
            <a:ext cx="2576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rgbClr val="0000FF"/>
                </a:solidFill>
                <a:latin typeface="Arial" pitchFamily="34" charset="0"/>
              </a:rPr>
              <a:t>Molten aluminium</a:t>
            </a:r>
          </a:p>
        </p:txBody>
      </p:sp>
      <p:sp>
        <p:nvSpPr>
          <p:cNvPr id="38942" name="Line 30"/>
          <p:cNvSpPr>
            <a:spLocks noChangeShapeType="1"/>
          </p:cNvSpPr>
          <p:nvPr/>
        </p:nvSpPr>
        <p:spPr bwMode="auto">
          <a:xfrm flipV="1">
            <a:off x="3419475" y="4732338"/>
            <a:ext cx="1241425" cy="12430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30" name="Text Box 31"/>
          <p:cNvSpPr txBox="1">
            <a:spLocks noChangeArrowheads="1"/>
          </p:cNvSpPr>
          <p:nvPr/>
        </p:nvSpPr>
        <p:spPr bwMode="auto">
          <a:xfrm>
            <a:off x="4267200" y="5619750"/>
            <a:ext cx="449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solidFill>
                  <a:srgbClr val="0000FF"/>
                </a:solidFill>
                <a:latin typeface="Arial" pitchFamily="34" charset="0"/>
              </a:rPr>
              <a:t>Molten electrolyte</a:t>
            </a:r>
          </a:p>
          <a:p>
            <a:pPr algn="ctr"/>
            <a:r>
              <a:rPr lang="en-GB">
                <a:solidFill>
                  <a:srgbClr val="0000FF"/>
                </a:solidFill>
                <a:latin typeface="Arial" pitchFamily="34" charset="0"/>
              </a:rPr>
              <a:t>bauxite + cryolite</a:t>
            </a:r>
          </a:p>
        </p:txBody>
      </p:sp>
      <p:grpSp>
        <p:nvGrpSpPr>
          <p:cNvPr id="47131" name="Group 32"/>
          <p:cNvGrpSpPr>
            <a:grpSpLocks/>
          </p:cNvGrpSpPr>
          <p:nvPr/>
        </p:nvGrpSpPr>
        <p:grpSpPr bwMode="auto">
          <a:xfrm>
            <a:off x="7431088" y="2322513"/>
            <a:ext cx="360362" cy="360362"/>
            <a:chOff x="2582" y="955"/>
            <a:chExt cx="227" cy="227"/>
          </a:xfrm>
        </p:grpSpPr>
        <p:sp>
          <p:nvSpPr>
            <p:cNvPr id="47145" name="Line 33"/>
            <p:cNvSpPr>
              <a:spLocks noChangeShapeType="1"/>
            </p:cNvSpPr>
            <p:nvPr/>
          </p:nvSpPr>
          <p:spPr bwMode="auto">
            <a:xfrm>
              <a:off x="2695" y="955"/>
              <a:ext cx="0" cy="22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6" name="Line 34"/>
            <p:cNvSpPr>
              <a:spLocks noChangeShapeType="1"/>
            </p:cNvSpPr>
            <p:nvPr/>
          </p:nvSpPr>
          <p:spPr bwMode="auto">
            <a:xfrm>
              <a:off x="2582" y="1064"/>
              <a:ext cx="22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7132" name="Line 35"/>
          <p:cNvSpPr>
            <a:spLocks noChangeShapeType="1"/>
          </p:cNvSpPr>
          <p:nvPr/>
        </p:nvSpPr>
        <p:spPr bwMode="auto">
          <a:xfrm>
            <a:off x="6810375" y="3535363"/>
            <a:ext cx="7651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3" name="Text Box 36"/>
          <p:cNvSpPr txBox="1">
            <a:spLocks noChangeArrowheads="1"/>
          </p:cNvSpPr>
          <p:nvPr/>
        </p:nvSpPr>
        <p:spPr bwMode="auto">
          <a:xfrm>
            <a:off x="7821613" y="2935288"/>
            <a:ext cx="1270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solidFill>
                  <a:srgbClr val="0000FF"/>
                </a:solidFill>
                <a:latin typeface="Arial" pitchFamily="34" charset="0"/>
              </a:rPr>
              <a:t>Tank</a:t>
            </a:r>
          </a:p>
          <a:p>
            <a:pPr algn="ctr"/>
            <a:r>
              <a:rPr lang="en-GB">
                <a:solidFill>
                  <a:srgbClr val="0000FF"/>
                </a:solidFill>
                <a:latin typeface="Arial" pitchFamily="34" charset="0"/>
              </a:rPr>
              <a:t>lined</a:t>
            </a:r>
          </a:p>
          <a:p>
            <a:pPr algn="ctr"/>
            <a:r>
              <a:rPr lang="en-GB">
                <a:solidFill>
                  <a:srgbClr val="0000FF"/>
                </a:solidFill>
                <a:latin typeface="Arial" pitchFamily="34" charset="0"/>
              </a:rPr>
              <a:t>with</a:t>
            </a:r>
          </a:p>
          <a:p>
            <a:pPr algn="ctr"/>
            <a:r>
              <a:rPr lang="en-GB">
                <a:solidFill>
                  <a:srgbClr val="0000FF"/>
                </a:solidFill>
                <a:latin typeface="Arial" pitchFamily="34" charset="0"/>
              </a:rPr>
              <a:t>carbon</a:t>
            </a:r>
          </a:p>
          <a:p>
            <a:pPr algn="ctr"/>
            <a:r>
              <a:rPr lang="en-GB">
                <a:solidFill>
                  <a:srgbClr val="0000FF"/>
                </a:solidFill>
                <a:latin typeface="Arial" pitchFamily="34" charset="0"/>
              </a:rPr>
              <a:t>cathode</a:t>
            </a:r>
          </a:p>
        </p:txBody>
      </p:sp>
      <p:sp>
        <p:nvSpPr>
          <p:cNvPr id="47134" name="Line 37"/>
          <p:cNvSpPr>
            <a:spLocks noChangeShapeType="1"/>
          </p:cNvSpPr>
          <p:nvPr/>
        </p:nvSpPr>
        <p:spPr bwMode="auto">
          <a:xfrm>
            <a:off x="7475538" y="3389313"/>
            <a:ext cx="30956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5" name="Line 38"/>
          <p:cNvSpPr>
            <a:spLocks noChangeShapeType="1"/>
          </p:cNvSpPr>
          <p:nvPr/>
        </p:nvSpPr>
        <p:spPr bwMode="auto">
          <a:xfrm flipH="1" flipV="1">
            <a:off x="5440363" y="4359275"/>
            <a:ext cx="577850" cy="13128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36" name="Text Box 39"/>
          <p:cNvSpPr txBox="1">
            <a:spLocks noChangeArrowheads="1"/>
          </p:cNvSpPr>
          <p:nvPr/>
        </p:nvSpPr>
        <p:spPr bwMode="auto">
          <a:xfrm>
            <a:off x="0" y="2133600"/>
            <a:ext cx="15462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atin typeface="Comic Sans MS" pitchFamily="66" charset="0"/>
              </a:rPr>
              <a:t>Molten</a:t>
            </a:r>
          </a:p>
          <a:p>
            <a:r>
              <a:rPr lang="en-GB">
                <a:latin typeface="Comic Sans MS" pitchFamily="66" charset="0"/>
              </a:rPr>
              <a:t>aluminium</a:t>
            </a:r>
          </a:p>
          <a:p>
            <a:r>
              <a:rPr lang="en-GB">
                <a:latin typeface="Comic Sans MS" pitchFamily="66" charset="0"/>
              </a:rPr>
              <a:t>out</a:t>
            </a:r>
          </a:p>
        </p:txBody>
      </p:sp>
      <p:sp>
        <p:nvSpPr>
          <p:cNvPr id="47137" name="Arc 40"/>
          <p:cNvSpPr>
            <a:spLocks/>
          </p:cNvSpPr>
          <p:nvPr/>
        </p:nvSpPr>
        <p:spPr bwMode="auto">
          <a:xfrm>
            <a:off x="4551363" y="1660525"/>
            <a:ext cx="2787650" cy="14128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38" name="Arc 41"/>
          <p:cNvSpPr>
            <a:spLocks/>
          </p:cNvSpPr>
          <p:nvPr/>
        </p:nvSpPr>
        <p:spPr bwMode="auto">
          <a:xfrm flipH="1">
            <a:off x="1500188" y="1641475"/>
            <a:ext cx="2641600" cy="13414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39" name="Text Box 42"/>
          <p:cNvSpPr txBox="1">
            <a:spLocks noChangeArrowheads="1"/>
          </p:cNvSpPr>
          <p:nvPr/>
        </p:nvSpPr>
        <p:spPr bwMode="auto">
          <a:xfrm>
            <a:off x="312738" y="4464050"/>
            <a:ext cx="879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rgbClr val="0000FF"/>
                </a:solidFill>
                <a:latin typeface="Arial" pitchFamily="34" charset="0"/>
              </a:rPr>
              <a:t>Steel</a:t>
            </a:r>
          </a:p>
          <a:p>
            <a:r>
              <a:rPr lang="en-GB">
                <a:solidFill>
                  <a:srgbClr val="0000FF"/>
                </a:solidFill>
                <a:latin typeface="Arial" pitchFamily="34" charset="0"/>
              </a:rPr>
              <a:t>case</a:t>
            </a:r>
          </a:p>
        </p:txBody>
      </p:sp>
      <p:sp>
        <p:nvSpPr>
          <p:cNvPr id="47140" name="Line 43"/>
          <p:cNvSpPr>
            <a:spLocks noChangeShapeType="1"/>
          </p:cNvSpPr>
          <p:nvPr/>
        </p:nvSpPr>
        <p:spPr bwMode="auto">
          <a:xfrm>
            <a:off x="1168400" y="4949825"/>
            <a:ext cx="4476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41" name="Text Box 44"/>
          <p:cNvSpPr txBox="1">
            <a:spLocks noChangeArrowheads="1"/>
          </p:cNvSpPr>
          <p:nvPr/>
        </p:nvSpPr>
        <p:spPr bwMode="auto">
          <a:xfrm>
            <a:off x="6142038" y="1462088"/>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rgbClr val="0000FF"/>
                </a:solidFill>
                <a:latin typeface="Arial" pitchFamily="34" charset="0"/>
              </a:rPr>
              <a:t>Vented cover</a:t>
            </a:r>
          </a:p>
        </p:txBody>
      </p:sp>
      <p:sp>
        <p:nvSpPr>
          <p:cNvPr id="47142" name="Line 45"/>
          <p:cNvSpPr>
            <a:spLocks noChangeShapeType="1"/>
          </p:cNvSpPr>
          <p:nvPr/>
        </p:nvSpPr>
        <p:spPr bwMode="auto">
          <a:xfrm flipV="1">
            <a:off x="4127500" y="1343025"/>
            <a:ext cx="0" cy="317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3" name="Line 46"/>
          <p:cNvSpPr>
            <a:spLocks noChangeShapeType="1"/>
          </p:cNvSpPr>
          <p:nvPr/>
        </p:nvSpPr>
        <p:spPr bwMode="auto">
          <a:xfrm flipV="1">
            <a:off x="4545013" y="1327150"/>
            <a:ext cx="0" cy="333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4" name="Rectangle 48"/>
          <p:cNvSpPr>
            <a:spLocks noGrp="1" noChangeArrowheads="1"/>
          </p:cNvSpPr>
          <p:nvPr>
            <p:ph type="title" idx="4294967295"/>
          </p:nvPr>
        </p:nvSpPr>
        <p:spPr/>
        <p:txBody>
          <a:bodyPr/>
          <a:lstStyle/>
          <a:p>
            <a:pPr eaLnBrk="1" hangingPunct="1"/>
            <a:r>
              <a:rPr lang="en-GB" smtClean="0"/>
              <a:t>      Extraction of aluminium: overall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41"/>
                                        </p:tgtEl>
                                        <p:attrNameLst>
                                          <p:attrName>style.visibility</p:attrName>
                                        </p:attrNameLst>
                                      </p:cBhvr>
                                      <p:to>
                                        <p:strVal val="visible"/>
                                      </p:to>
                                    </p:set>
                                    <p:animEffect transition="in" filter="dissolve">
                                      <p:cBhvr>
                                        <p:cTn id="7" dur="500"/>
                                        <p:tgtEl>
                                          <p:spTgt spid="38941"/>
                                        </p:tgtEl>
                                      </p:cBhvr>
                                    </p:animEffect>
                                  </p:childTnLst>
                                </p:cTn>
                              </p:par>
                            </p:childTnLst>
                          </p:cTn>
                        </p:par>
                        <p:par>
                          <p:cTn id="8" fill="hold" nodeType="afterGroup">
                            <p:stCondLst>
                              <p:cond delay="500"/>
                            </p:stCondLst>
                            <p:childTnLst>
                              <p:par>
                                <p:cTn id="9" presetID="22" presetClass="entr" presetSubtype="4" fill="hold" grpId="0" nodeType="afterEffect">
                                  <p:stCondLst>
                                    <p:cond delay="1000"/>
                                  </p:stCondLst>
                                  <p:childTnLst>
                                    <p:set>
                                      <p:cBhvr>
                                        <p:cTn id="10" dur="1" fill="hold">
                                          <p:stCondLst>
                                            <p:cond delay="0"/>
                                          </p:stCondLst>
                                        </p:cTn>
                                        <p:tgtEl>
                                          <p:spTgt spid="38942"/>
                                        </p:tgtEl>
                                        <p:attrNameLst>
                                          <p:attrName>style.visibility</p:attrName>
                                        </p:attrNameLst>
                                      </p:cBhvr>
                                      <p:to>
                                        <p:strVal val="visible"/>
                                      </p:to>
                                    </p:set>
                                    <p:animEffect transition="in" filter="wipe(down)">
                                      <p:cBhvr>
                                        <p:cTn id="11" dur="500"/>
                                        <p:tgtEl>
                                          <p:spTgt spid="38942"/>
                                        </p:tgtEl>
                                      </p:cBhvr>
                                    </p:animEffect>
                                  </p:childTnLst>
                                </p:cTn>
                              </p:par>
                            </p:childTnLst>
                          </p:cTn>
                        </p:par>
                        <p:par>
                          <p:cTn id="12" fill="hold" nodeType="afterGroup">
                            <p:stCondLst>
                              <p:cond delay="2000"/>
                            </p:stCondLst>
                            <p:childTnLst>
                              <p:par>
                                <p:cTn id="13" presetID="17" presetClass="entr" presetSubtype="4" fill="hold" grpId="0" nodeType="afterEffect">
                                  <p:stCondLst>
                                    <p:cond delay="2000"/>
                                  </p:stCondLst>
                                  <p:childTnLst>
                                    <p:set>
                                      <p:cBhvr>
                                        <p:cTn id="14" dur="1" fill="hold">
                                          <p:stCondLst>
                                            <p:cond delay="0"/>
                                          </p:stCondLst>
                                        </p:cTn>
                                        <p:tgtEl>
                                          <p:spTgt spid="38940"/>
                                        </p:tgtEl>
                                        <p:attrNameLst>
                                          <p:attrName>style.visibility</p:attrName>
                                        </p:attrNameLst>
                                      </p:cBhvr>
                                      <p:to>
                                        <p:strVal val="visible"/>
                                      </p:to>
                                    </p:set>
                                    <p:anim calcmode="lin" valueType="num">
                                      <p:cBhvr>
                                        <p:cTn id="15" dur="500" fill="hold"/>
                                        <p:tgtEl>
                                          <p:spTgt spid="38940"/>
                                        </p:tgtEl>
                                        <p:attrNameLst>
                                          <p:attrName>ppt_x</p:attrName>
                                        </p:attrNameLst>
                                      </p:cBhvr>
                                      <p:tavLst>
                                        <p:tav tm="0">
                                          <p:val>
                                            <p:strVal val="#ppt_x"/>
                                          </p:val>
                                        </p:tav>
                                        <p:tav tm="100000">
                                          <p:val>
                                            <p:strVal val="#ppt_x"/>
                                          </p:val>
                                        </p:tav>
                                      </p:tavLst>
                                    </p:anim>
                                    <p:anim calcmode="lin" valueType="num">
                                      <p:cBhvr>
                                        <p:cTn id="16" dur="500" fill="hold"/>
                                        <p:tgtEl>
                                          <p:spTgt spid="38940"/>
                                        </p:tgtEl>
                                        <p:attrNameLst>
                                          <p:attrName>ppt_y</p:attrName>
                                        </p:attrNameLst>
                                      </p:cBhvr>
                                      <p:tavLst>
                                        <p:tav tm="0">
                                          <p:val>
                                            <p:strVal val="#ppt_y+#ppt_h/2"/>
                                          </p:val>
                                        </p:tav>
                                        <p:tav tm="100000">
                                          <p:val>
                                            <p:strVal val="#ppt_y"/>
                                          </p:val>
                                        </p:tav>
                                      </p:tavLst>
                                    </p:anim>
                                    <p:anim calcmode="lin" valueType="num">
                                      <p:cBhvr>
                                        <p:cTn id="17" dur="500" fill="hold"/>
                                        <p:tgtEl>
                                          <p:spTgt spid="38940"/>
                                        </p:tgtEl>
                                        <p:attrNameLst>
                                          <p:attrName>ppt_w</p:attrName>
                                        </p:attrNameLst>
                                      </p:cBhvr>
                                      <p:tavLst>
                                        <p:tav tm="0">
                                          <p:val>
                                            <p:strVal val="#ppt_w"/>
                                          </p:val>
                                        </p:tav>
                                        <p:tav tm="100000">
                                          <p:val>
                                            <p:strVal val="#ppt_w"/>
                                          </p:val>
                                        </p:tav>
                                      </p:tavLst>
                                    </p:anim>
                                    <p:anim calcmode="lin" valueType="num">
                                      <p:cBhvr>
                                        <p:cTn id="18" dur="500" fill="hold"/>
                                        <p:tgtEl>
                                          <p:spTgt spid="389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0" grpId="0" animBg="1"/>
      <p:bldP spid="38941" grpId="0" autoUpdateAnimBg="0"/>
      <p:bldP spid="3894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2133600" y="1447800"/>
            <a:ext cx="4003675" cy="1012825"/>
          </a:xfrm>
          <a:prstGeom prst="rect">
            <a:avLst/>
          </a:prstGeom>
          <a:solidFill>
            <a:srgbClr val="0000FF"/>
          </a:solidFill>
          <a:ln w="6350">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800" b="1">
                <a:solidFill>
                  <a:schemeClr val="bg1"/>
                </a:solidFill>
                <a:latin typeface="Arial" pitchFamily="34" charset="0"/>
              </a:rPr>
              <a:t>Anode (+ve electrode)</a:t>
            </a:r>
          </a:p>
          <a:p>
            <a:pPr algn="ctr"/>
            <a:r>
              <a:rPr lang="en-GB" sz="2800">
                <a:solidFill>
                  <a:schemeClr val="bg1"/>
                </a:solidFill>
                <a:latin typeface="Arial" pitchFamily="34" charset="0"/>
              </a:rPr>
              <a:t>2O</a:t>
            </a:r>
            <a:r>
              <a:rPr lang="en-GB" sz="3200" baseline="30000">
                <a:solidFill>
                  <a:schemeClr val="bg1"/>
                </a:solidFill>
                <a:latin typeface="Arial" pitchFamily="34" charset="0"/>
              </a:rPr>
              <a:t>2- </a:t>
            </a:r>
            <a:r>
              <a:rPr lang="en-GB" sz="2800">
                <a:solidFill>
                  <a:schemeClr val="bg1"/>
                </a:solidFill>
                <a:latin typeface="Arial" pitchFamily="34" charset="0"/>
              </a:rPr>
              <a:t>(l) </a:t>
            </a:r>
            <a:r>
              <a:rPr lang="en-GB" sz="2800">
                <a:solidFill>
                  <a:schemeClr val="bg1"/>
                </a:solidFill>
                <a:latin typeface="Arial" pitchFamily="34" charset="0"/>
                <a:sym typeface="Monotype Sorts" pitchFamily="2" charset="2"/>
              </a:rPr>
              <a:t> O</a:t>
            </a:r>
            <a:r>
              <a:rPr lang="en-GB" sz="2800" baseline="-25000">
                <a:solidFill>
                  <a:schemeClr val="bg1"/>
                </a:solidFill>
                <a:latin typeface="Arial" pitchFamily="34" charset="0"/>
                <a:sym typeface="Monotype Sorts" pitchFamily="2" charset="2"/>
              </a:rPr>
              <a:t>2 </a:t>
            </a:r>
            <a:r>
              <a:rPr lang="en-GB" sz="2800">
                <a:solidFill>
                  <a:schemeClr val="bg1"/>
                </a:solidFill>
                <a:latin typeface="Arial" pitchFamily="34" charset="0"/>
                <a:sym typeface="Monotype Sorts" pitchFamily="2" charset="2"/>
              </a:rPr>
              <a:t>(g)  +  4e</a:t>
            </a:r>
            <a:r>
              <a:rPr lang="en-GB" sz="3200" baseline="30000">
                <a:solidFill>
                  <a:schemeClr val="bg1"/>
                </a:solidFill>
                <a:latin typeface="Arial" pitchFamily="34" charset="0"/>
                <a:sym typeface="Monotype Sorts" pitchFamily="2" charset="2"/>
              </a:rPr>
              <a:t>-</a:t>
            </a:r>
            <a:endParaRPr lang="en-GB" sz="2800">
              <a:solidFill>
                <a:schemeClr val="bg1"/>
              </a:solidFill>
              <a:latin typeface="Arial" pitchFamily="34" charset="0"/>
            </a:endParaRPr>
          </a:p>
        </p:txBody>
      </p:sp>
      <p:sp>
        <p:nvSpPr>
          <p:cNvPr id="48131" name="Text Box 4"/>
          <p:cNvSpPr txBox="1">
            <a:spLocks noChangeArrowheads="1"/>
          </p:cNvSpPr>
          <p:nvPr/>
        </p:nvSpPr>
        <p:spPr bwMode="auto">
          <a:xfrm>
            <a:off x="2057400" y="2743200"/>
            <a:ext cx="4295775" cy="955675"/>
          </a:xfrm>
          <a:prstGeom prst="rect">
            <a:avLst/>
          </a:prstGeom>
          <a:solidFill>
            <a:srgbClr val="0000FF"/>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800" b="1">
                <a:solidFill>
                  <a:schemeClr val="bg1"/>
                </a:solidFill>
                <a:latin typeface="Arial" pitchFamily="34" charset="0"/>
              </a:rPr>
              <a:t>Cathode (-ve electrode)</a:t>
            </a:r>
          </a:p>
          <a:p>
            <a:pPr algn="ctr"/>
            <a:r>
              <a:rPr lang="en-GB" sz="2800">
                <a:solidFill>
                  <a:schemeClr val="bg1"/>
                </a:solidFill>
                <a:latin typeface="Arial" pitchFamily="34" charset="0"/>
                <a:sym typeface="Monotype Sorts" pitchFamily="2" charset="2"/>
              </a:rPr>
              <a:t>Al</a:t>
            </a:r>
            <a:r>
              <a:rPr lang="en-GB" sz="2800" baseline="30000">
                <a:solidFill>
                  <a:schemeClr val="bg1"/>
                </a:solidFill>
                <a:latin typeface="Arial" pitchFamily="34" charset="0"/>
                <a:sym typeface="Monotype Sorts" pitchFamily="2" charset="2"/>
              </a:rPr>
              <a:t>3+ </a:t>
            </a:r>
            <a:r>
              <a:rPr lang="en-GB" sz="2800">
                <a:solidFill>
                  <a:schemeClr val="bg1"/>
                </a:solidFill>
                <a:latin typeface="Arial" pitchFamily="34" charset="0"/>
                <a:sym typeface="Monotype Sorts" pitchFamily="2" charset="2"/>
              </a:rPr>
              <a:t>(l)  +  3e</a:t>
            </a:r>
            <a:r>
              <a:rPr lang="en-GB" sz="3200" baseline="30000">
                <a:solidFill>
                  <a:schemeClr val="bg1"/>
                </a:solidFill>
                <a:latin typeface="Arial" pitchFamily="34" charset="0"/>
                <a:sym typeface="Monotype Sorts" pitchFamily="2" charset="2"/>
              </a:rPr>
              <a:t>-</a:t>
            </a:r>
            <a:r>
              <a:rPr lang="en-GB" sz="2800">
                <a:solidFill>
                  <a:schemeClr val="bg1"/>
                </a:solidFill>
                <a:latin typeface="Arial" pitchFamily="34" charset="0"/>
              </a:rPr>
              <a:t> </a:t>
            </a:r>
            <a:r>
              <a:rPr lang="en-GB" sz="2800">
                <a:solidFill>
                  <a:schemeClr val="bg1"/>
                </a:solidFill>
                <a:latin typeface="Arial" pitchFamily="34" charset="0"/>
                <a:sym typeface="Monotype Sorts" pitchFamily="2" charset="2"/>
              </a:rPr>
              <a:t> </a:t>
            </a:r>
            <a:r>
              <a:rPr lang="en-GB" sz="2800">
                <a:solidFill>
                  <a:schemeClr val="bg1"/>
                </a:solidFill>
                <a:latin typeface="Arial" pitchFamily="34" charset="0"/>
              </a:rPr>
              <a:t>Al (l)</a:t>
            </a:r>
            <a:r>
              <a:rPr lang="en-GB">
                <a:solidFill>
                  <a:schemeClr val="bg1"/>
                </a:solidFill>
                <a:latin typeface="Arial" pitchFamily="34" charset="0"/>
              </a:rPr>
              <a:t> </a:t>
            </a:r>
          </a:p>
        </p:txBody>
      </p:sp>
      <p:sp>
        <p:nvSpPr>
          <p:cNvPr id="48132" name="Text Box 5"/>
          <p:cNvSpPr txBox="1">
            <a:spLocks noChangeArrowheads="1"/>
          </p:cNvSpPr>
          <p:nvPr/>
        </p:nvSpPr>
        <p:spPr bwMode="auto">
          <a:xfrm>
            <a:off x="1981200" y="3962400"/>
            <a:ext cx="5129213" cy="955675"/>
          </a:xfrm>
          <a:prstGeom prst="rect">
            <a:avLst/>
          </a:prstGeom>
          <a:solidFill>
            <a:srgbClr val="0000FF"/>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800" b="1">
                <a:solidFill>
                  <a:schemeClr val="bg1"/>
                </a:solidFill>
                <a:latin typeface="Arial" pitchFamily="34" charset="0"/>
              </a:rPr>
              <a:t>Overall</a:t>
            </a:r>
          </a:p>
          <a:p>
            <a:pPr algn="ctr"/>
            <a:r>
              <a:rPr lang="en-GB" sz="2800">
                <a:solidFill>
                  <a:schemeClr val="bg1"/>
                </a:solidFill>
                <a:latin typeface="Arial" pitchFamily="34" charset="0"/>
              </a:rPr>
              <a:t>2Al</a:t>
            </a:r>
            <a:r>
              <a:rPr lang="en-GB" sz="2800" baseline="-25000">
                <a:solidFill>
                  <a:schemeClr val="bg1"/>
                </a:solidFill>
                <a:latin typeface="Arial" pitchFamily="34" charset="0"/>
              </a:rPr>
              <a:t>2</a:t>
            </a:r>
            <a:r>
              <a:rPr lang="en-GB" sz="2800">
                <a:solidFill>
                  <a:schemeClr val="bg1"/>
                </a:solidFill>
                <a:latin typeface="Arial" pitchFamily="34" charset="0"/>
              </a:rPr>
              <a:t>O</a:t>
            </a:r>
            <a:r>
              <a:rPr lang="en-GB" sz="2800" baseline="-25000">
                <a:solidFill>
                  <a:schemeClr val="bg1"/>
                </a:solidFill>
                <a:latin typeface="Arial" pitchFamily="34" charset="0"/>
              </a:rPr>
              <a:t>3 </a:t>
            </a:r>
            <a:r>
              <a:rPr lang="en-GB" sz="2800">
                <a:solidFill>
                  <a:schemeClr val="bg1"/>
                </a:solidFill>
                <a:latin typeface="Arial" pitchFamily="34" charset="0"/>
              </a:rPr>
              <a:t>(l) </a:t>
            </a:r>
            <a:r>
              <a:rPr lang="en-GB" sz="2800">
                <a:solidFill>
                  <a:schemeClr val="bg1"/>
                </a:solidFill>
                <a:latin typeface="Arial" pitchFamily="34" charset="0"/>
                <a:sym typeface="Monotype Sorts" pitchFamily="2" charset="2"/>
              </a:rPr>
              <a:t> 4Al (l) +  3O</a:t>
            </a:r>
            <a:r>
              <a:rPr lang="en-GB" sz="2800" baseline="-25000">
                <a:solidFill>
                  <a:schemeClr val="bg1"/>
                </a:solidFill>
                <a:latin typeface="Arial" pitchFamily="34" charset="0"/>
                <a:sym typeface="Monotype Sorts" pitchFamily="2" charset="2"/>
              </a:rPr>
              <a:t>2 </a:t>
            </a:r>
            <a:r>
              <a:rPr lang="en-GB" sz="2800">
                <a:solidFill>
                  <a:schemeClr val="bg1"/>
                </a:solidFill>
                <a:latin typeface="Arial" pitchFamily="34" charset="0"/>
                <a:sym typeface="Monotype Sorts" pitchFamily="2" charset="2"/>
              </a:rPr>
              <a:t>(g)</a:t>
            </a:r>
            <a:endParaRPr lang="en-GB" sz="2800">
              <a:solidFill>
                <a:schemeClr val="bg1"/>
              </a:solidFill>
              <a:latin typeface="Arial" pitchFamily="34" charset="0"/>
            </a:endParaRPr>
          </a:p>
        </p:txBody>
      </p:sp>
      <p:sp>
        <p:nvSpPr>
          <p:cNvPr id="48133" name="Text Box 6"/>
          <p:cNvSpPr txBox="1">
            <a:spLocks noChangeArrowheads="1"/>
          </p:cNvSpPr>
          <p:nvPr/>
        </p:nvSpPr>
        <p:spPr bwMode="auto">
          <a:xfrm>
            <a:off x="1066800" y="5105400"/>
            <a:ext cx="7315200" cy="1169988"/>
          </a:xfrm>
          <a:prstGeom prst="rect">
            <a:avLst/>
          </a:prstGeom>
          <a:solidFill>
            <a:srgbClr val="0000FF"/>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800">
                <a:solidFill>
                  <a:schemeClr val="bg1"/>
                </a:solidFill>
                <a:latin typeface="Arial" pitchFamily="34" charset="0"/>
              </a:rPr>
              <a:t>The anode reacts to form carbon dioxide:</a:t>
            </a:r>
          </a:p>
          <a:p>
            <a:pPr algn="ctr">
              <a:spcBef>
                <a:spcPct val="50000"/>
              </a:spcBef>
            </a:pPr>
            <a:r>
              <a:rPr lang="en-GB" sz="2800">
                <a:solidFill>
                  <a:schemeClr val="bg1"/>
                </a:solidFill>
                <a:latin typeface="Arial" pitchFamily="34" charset="0"/>
              </a:rPr>
              <a:t>C  +  O</a:t>
            </a:r>
            <a:r>
              <a:rPr lang="en-GB" sz="2800" baseline="-25000">
                <a:solidFill>
                  <a:schemeClr val="bg1"/>
                </a:solidFill>
                <a:latin typeface="Arial" pitchFamily="34" charset="0"/>
              </a:rPr>
              <a:t>2</a:t>
            </a:r>
            <a:r>
              <a:rPr lang="en-GB" sz="2800">
                <a:solidFill>
                  <a:schemeClr val="bg1"/>
                </a:solidFill>
                <a:latin typeface="Arial" pitchFamily="34" charset="0"/>
              </a:rPr>
              <a:t> </a:t>
            </a:r>
            <a:r>
              <a:rPr lang="en-GB" sz="2800">
                <a:solidFill>
                  <a:schemeClr val="bg1"/>
                </a:solidFill>
                <a:latin typeface="Arial" pitchFamily="34" charset="0"/>
                <a:sym typeface="Monotype Sorts" pitchFamily="2" charset="2"/>
              </a:rPr>
              <a:t></a:t>
            </a:r>
            <a:r>
              <a:rPr lang="en-GB" sz="2800">
                <a:solidFill>
                  <a:schemeClr val="bg1"/>
                </a:solidFill>
                <a:latin typeface="Arial" pitchFamily="34" charset="0"/>
              </a:rPr>
              <a:t> CO</a:t>
            </a:r>
            <a:r>
              <a:rPr lang="en-GB" sz="2800" baseline="-25000">
                <a:solidFill>
                  <a:schemeClr val="bg1"/>
                </a:solidFill>
                <a:latin typeface="Arial" pitchFamily="34" charset="0"/>
              </a:rPr>
              <a:t>2</a:t>
            </a:r>
          </a:p>
        </p:txBody>
      </p:sp>
      <p:sp>
        <p:nvSpPr>
          <p:cNvPr id="48134" name="Rectangle 7"/>
          <p:cNvSpPr>
            <a:spLocks noGrp="1" noChangeArrowheads="1"/>
          </p:cNvSpPr>
          <p:nvPr>
            <p:ph type="title" idx="4294967295"/>
          </p:nvPr>
        </p:nvSpPr>
        <p:spPr/>
        <p:txBody>
          <a:bodyPr/>
          <a:lstStyle/>
          <a:p>
            <a:pPr eaLnBrk="1" hangingPunct="1"/>
            <a:r>
              <a:rPr lang="en-GB" smtClean="0"/>
              <a:t>      Extraction of aluminium: half reactions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AutoShape 25"/>
          <p:cNvSpPr>
            <a:spLocks noChangeArrowheads="1"/>
          </p:cNvSpPr>
          <p:nvPr/>
        </p:nvSpPr>
        <p:spPr bwMode="auto">
          <a:xfrm>
            <a:off x="2320925" y="365125"/>
            <a:ext cx="4078288" cy="681038"/>
          </a:xfrm>
          <a:prstGeom prst="roundRect">
            <a:avLst>
              <a:gd name="adj" fmla="val 43579"/>
            </a:avLst>
          </a:prstGeom>
          <a:solidFill>
            <a:srgbClr val="FF6600"/>
          </a:solidFill>
          <a:ln w="38100">
            <a:solidFill>
              <a:srgbClr val="9900CC"/>
            </a:solidFill>
            <a:round/>
            <a:headEnd/>
            <a:tailEnd/>
          </a:ln>
        </p:spPr>
        <p:txBody>
          <a:bodyPr/>
          <a:lstStyle/>
          <a:p>
            <a:pPr marL="342900" indent="-342900" eaLnBrk="1" hangingPunct="1">
              <a:lnSpc>
                <a:spcPct val="90000"/>
              </a:lnSpc>
            </a:pPr>
            <a:r>
              <a:rPr lang="en-GB" sz="3200" b="1">
                <a:solidFill>
                  <a:schemeClr val="bg1"/>
                </a:solidFill>
                <a:latin typeface="Arial" pitchFamily="34" charset="0"/>
              </a:rPr>
              <a:t>Summary activities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a:noFill/>
        </p:spPr>
        <p:txBody>
          <a:bodyPr/>
          <a:lstStyle/>
          <a:p>
            <a:pPr eaLnBrk="1" hangingPunct="1"/>
            <a:r>
              <a:rPr lang="en-GB" smtClean="0"/>
              <a:t>      Glossary</a:t>
            </a:r>
          </a:p>
        </p:txBody>
      </p:sp>
      <p:sp>
        <p:nvSpPr>
          <p:cNvPr id="50179" name="Text Box 1028"/>
          <p:cNvSpPr txBox="1">
            <a:spLocks noChangeArrowheads="1"/>
          </p:cNvSpPr>
          <p:nvPr/>
        </p:nvSpPr>
        <p:spPr bwMode="auto">
          <a:xfrm>
            <a:off x="266700" y="739775"/>
            <a:ext cx="887730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Aft>
                <a:spcPct val="15000"/>
              </a:spcAft>
              <a:buFont typeface="Wingdings" pitchFamily="2" charset="2"/>
              <a:buChar char="l"/>
            </a:pPr>
            <a:r>
              <a:rPr lang="en-GB" sz="2800" b="1">
                <a:solidFill>
                  <a:srgbClr val="FF6600"/>
                </a:solidFill>
                <a:latin typeface="Arial" pitchFamily="34" charset="0"/>
              </a:rPr>
              <a:t>anode – </a:t>
            </a:r>
            <a:r>
              <a:rPr lang="en-GB">
                <a:solidFill>
                  <a:srgbClr val="000066"/>
                </a:solidFill>
                <a:latin typeface="Arial" pitchFamily="34" charset="0"/>
              </a:rPr>
              <a:t>A positive electrode.</a:t>
            </a:r>
          </a:p>
          <a:p>
            <a:pPr eaLnBrk="1" hangingPunct="1">
              <a:spcAft>
                <a:spcPct val="15000"/>
              </a:spcAft>
              <a:buFont typeface="Wingdings" pitchFamily="2" charset="2"/>
              <a:buChar char="l"/>
            </a:pPr>
            <a:r>
              <a:rPr lang="en-GB" sz="2800" b="1">
                <a:solidFill>
                  <a:srgbClr val="FF6600"/>
                </a:solidFill>
                <a:latin typeface="Arial" pitchFamily="34" charset="0"/>
              </a:rPr>
              <a:t>bauxite –</a:t>
            </a:r>
            <a:r>
              <a:rPr lang="en-GB">
                <a:solidFill>
                  <a:srgbClr val="000066"/>
                </a:solidFill>
                <a:latin typeface="Arial" pitchFamily="34" charset="0"/>
              </a:rPr>
              <a:t> The most common type of aluminium ore.</a:t>
            </a:r>
          </a:p>
          <a:p>
            <a:pPr eaLnBrk="1" hangingPunct="1">
              <a:spcAft>
                <a:spcPct val="15000"/>
              </a:spcAft>
              <a:buFont typeface="Wingdings" pitchFamily="2" charset="2"/>
              <a:buChar char="l"/>
            </a:pPr>
            <a:r>
              <a:rPr lang="en-GB" sz="2800" b="1">
                <a:solidFill>
                  <a:srgbClr val="FF6600"/>
                </a:solidFill>
                <a:latin typeface="Arial" pitchFamily="34" charset="0"/>
              </a:rPr>
              <a:t>cathode – </a:t>
            </a:r>
            <a:r>
              <a:rPr lang="en-GB">
                <a:solidFill>
                  <a:srgbClr val="000066"/>
                </a:solidFill>
                <a:latin typeface="Arial" pitchFamily="34" charset="0"/>
              </a:rPr>
              <a:t>A negative electrode.</a:t>
            </a:r>
            <a:endParaRPr lang="en-GB" sz="2800" b="1">
              <a:solidFill>
                <a:srgbClr val="000066"/>
              </a:solidFill>
              <a:latin typeface="Arial" pitchFamily="34" charset="0"/>
            </a:endParaRPr>
          </a:p>
          <a:p>
            <a:pPr eaLnBrk="1" hangingPunct="1">
              <a:spcAft>
                <a:spcPct val="15000"/>
              </a:spcAft>
              <a:buFont typeface="Wingdings" pitchFamily="2" charset="2"/>
              <a:buChar char="l"/>
            </a:pPr>
            <a:r>
              <a:rPr lang="en-GB" sz="2800" b="1">
                <a:solidFill>
                  <a:srgbClr val="FF6600"/>
                </a:solidFill>
                <a:latin typeface="Arial" pitchFamily="34" charset="0"/>
              </a:rPr>
              <a:t>electrolysis – </a:t>
            </a:r>
            <a:r>
              <a:rPr lang="en-GB">
                <a:solidFill>
                  <a:srgbClr val="010066"/>
                </a:solidFill>
                <a:latin typeface="Arial" pitchFamily="34" charset="0"/>
              </a:rPr>
              <a:t>The process of using electricity to cause a chemical reaction.</a:t>
            </a:r>
          </a:p>
          <a:p>
            <a:pPr eaLnBrk="1" hangingPunct="1">
              <a:spcAft>
                <a:spcPct val="15000"/>
              </a:spcAft>
              <a:buFont typeface="Wingdings" pitchFamily="2" charset="2"/>
              <a:buChar char="l"/>
            </a:pPr>
            <a:r>
              <a:rPr lang="en-GB" sz="2800" b="1">
                <a:solidFill>
                  <a:srgbClr val="FF6600"/>
                </a:solidFill>
                <a:latin typeface="Arial" pitchFamily="34" charset="0"/>
              </a:rPr>
              <a:t>haematite – </a:t>
            </a:r>
            <a:r>
              <a:rPr lang="en-GB">
                <a:solidFill>
                  <a:srgbClr val="000066"/>
                </a:solidFill>
                <a:latin typeface="Arial" pitchFamily="34" charset="0"/>
              </a:rPr>
              <a:t>A type of iron ore that contains iron (III) oxide.</a:t>
            </a:r>
          </a:p>
          <a:p>
            <a:pPr eaLnBrk="1" hangingPunct="1">
              <a:spcAft>
                <a:spcPct val="15000"/>
              </a:spcAft>
              <a:buFont typeface="Wingdings" pitchFamily="2" charset="2"/>
              <a:buChar char="l"/>
            </a:pPr>
            <a:r>
              <a:rPr lang="en-GB" sz="2800" b="1">
                <a:solidFill>
                  <a:srgbClr val="FF6600"/>
                </a:solidFill>
                <a:latin typeface="Arial" pitchFamily="34" charset="0"/>
              </a:rPr>
              <a:t>ore – </a:t>
            </a:r>
            <a:r>
              <a:rPr lang="en-GB">
                <a:solidFill>
                  <a:srgbClr val="010066"/>
                </a:solidFill>
                <a:latin typeface="Arial" pitchFamily="34" charset="0"/>
              </a:rPr>
              <a:t>A naturally-occurring mineral from which a metal can be extracted.</a:t>
            </a:r>
            <a:endParaRPr lang="en-GB" sz="2800" b="1">
              <a:solidFill>
                <a:srgbClr val="FF6600"/>
              </a:solidFill>
              <a:latin typeface="Arial" pitchFamily="34" charset="0"/>
            </a:endParaRPr>
          </a:p>
          <a:p>
            <a:pPr eaLnBrk="1" hangingPunct="1">
              <a:spcAft>
                <a:spcPct val="15000"/>
              </a:spcAft>
              <a:buFont typeface="Wingdings" pitchFamily="2" charset="2"/>
              <a:buChar char="l"/>
            </a:pPr>
            <a:r>
              <a:rPr lang="en-GB" sz="2800" b="1">
                <a:solidFill>
                  <a:srgbClr val="FF6600"/>
                </a:solidFill>
                <a:latin typeface="Arial" pitchFamily="34" charset="0"/>
              </a:rPr>
              <a:t>oxidation –</a:t>
            </a:r>
            <a:r>
              <a:rPr lang="en-GB">
                <a:solidFill>
                  <a:srgbClr val="010066"/>
                </a:solidFill>
                <a:latin typeface="Arial" pitchFamily="34" charset="0"/>
              </a:rPr>
              <a:t> A type of reaction involving the loss of electrons.</a:t>
            </a:r>
          </a:p>
          <a:p>
            <a:pPr eaLnBrk="1" hangingPunct="1">
              <a:spcAft>
                <a:spcPct val="15000"/>
              </a:spcAft>
              <a:buFont typeface="Wingdings" pitchFamily="2" charset="2"/>
              <a:buChar char="l"/>
            </a:pPr>
            <a:r>
              <a:rPr lang="en-GB" sz="2800" b="1">
                <a:solidFill>
                  <a:srgbClr val="FF6600"/>
                </a:solidFill>
                <a:latin typeface="Arial" pitchFamily="34" charset="0"/>
              </a:rPr>
              <a:t>reduction –</a:t>
            </a:r>
            <a:r>
              <a:rPr lang="en-GB">
                <a:solidFill>
                  <a:srgbClr val="010066"/>
                </a:solidFill>
                <a:latin typeface="Arial" pitchFamily="34" charset="0"/>
              </a:rPr>
              <a:t> A type of reaction involving the gain of electrons.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7" name="Rectangle 3"/>
          <p:cNvSpPr>
            <a:spLocks noChangeArrowheads="1"/>
          </p:cNvSpPr>
          <p:nvPr>
            <p:ph type="body" idx="1"/>
          </p:nvPr>
        </p:nvSpPr>
        <p:spPr bwMode="auto">
          <a:xfrm>
            <a:off x="304800" y="1066800"/>
            <a:ext cx="7010400" cy="4854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spcBef>
                <a:spcPct val="0"/>
              </a:spcBef>
              <a:buFontTx/>
              <a:buNone/>
            </a:pPr>
            <a:r>
              <a:rPr lang="en-GB" sz="2400" smtClean="0">
                <a:solidFill>
                  <a:srgbClr val="0000FF"/>
                </a:solidFill>
              </a:rPr>
              <a:t>	The more vigorously an element forms compounds the harder it will be to get back that element from its compounds.</a:t>
            </a:r>
          </a:p>
          <a:p>
            <a:pPr marL="609600" indent="-609600" eaLnBrk="1" hangingPunct="1">
              <a:spcBef>
                <a:spcPct val="0"/>
              </a:spcBef>
              <a:buFontTx/>
              <a:buNone/>
            </a:pPr>
            <a:r>
              <a:rPr lang="en-GB" sz="2400" smtClean="0">
                <a:solidFill>
                  <a:srgbClr val="0000FF"/>
                </a:solidFill>
              </a:rPr>
              <a:t>	</a:t>
            </a:r>
          </a:p>
          <a:p>
            <a:pPr marL="609600" indent="-609600" eaLnBrk="1" hangingPunct="1">
              <a:spcBef>
                <a:spcPct val="0"/>
              </a:spcBef>
              <a:buFontTx/>
              <a:buNone/>
            </a:pPr>
            <a:r>
              <a:rPr lang="en-GB" sz="2400" smtClean="0">
                <a:solidFill>
                  <a:srgbClr val="0000FF"/>
                </a:solidFill>
              </a:rPr>
              <a:t>	For example, magnesium gives out lots of heat when it combines with oxygen.</a:t>
            </a:r>
          </a:p>
          <a:p>
            <a:pPr marL="609600" indent="-609600" eaLnBrk="1" hangingPunct="1">
              <a:spcBef>
                <a:spcPct val="0"/>
              </a:spcBef>
              <a:buFontTx/>
              <a:buNone/>
            </a:pPr>
            <a:r>
              <a:rPr lang="en-GB" sz="2400" smtClean="0">
                <a:solidFill>
                  <a:srgbClr val="0000FF"/>
                </a:solidFill>
              </a:rPr>
              <a:t>	</a:t>
            </a:r>
          </a:p>
          <a:p>
            <a:pPr marL="609600" indent="-609600" eaLnBrk="1" hangingPunct="1">
              <a:spcBef>
                <a:spcPct val="0"/>
              </a:spcBef>
              <a:buFontTx/>
              <a:buNone/>
            </a:pPr>
            <a:r>
              <a:rPr lang="en-GB" sz="2400" smtClean="0">
                <a:solidFill>
                  <a:srgbClr val="0000FF"/>
                </a:solidFill>
              </a:rPr>
              <a:t>	This means we will have to put lots of energy back to extract magnesium from magnesium oxide and so it will be hard to extract.</a:t>
            </a:r>
          </a:p>
        </p:txBody>
      </p:sp>
      <p:graphicFrame>
        <p:nvGraphicFramePr>
          <p:cNvPr id="1026" name="Object 4"/>
          <p:cNvGraphicFramePr>
            <a:graphicFrameLocks noChangeAspect="1"/>
          </p:cNvGraphicFramePr>
          <p:nvPr/>
        </p:nvGraphicFramePr>
        <p:xfrm>
          <a:off x="7772400" y="2111375"/>
          <a:ext cx="882650" cy="1317625"/>
        </p:xfrm>
        <a:graphic>
          <a:graphicData uri="http://schemas.openxmlformats.org/presentationml/2006/ole">
            <mc:AlternateContent xmlns:mc="http://schemas.openxmlformats.org/markup-compatibility/2006">
              <mc:Choice xmlns:v="urn:schemas-microsoft-com:vml" Requires="v">
                <p:oleObj spid="_x0000_s1029" name="Picture Publisher Image" r:id="rId4" imgW="561905" imgH="838095" progId="PictPub.Image.7">
                  <p:embed/>
                </p:oleObj>
              </mc:Choice>
              <mc:Fallback>
                <p:oleObj name="Picture Publisher Image" r:id="rId4" imgW="561905" imgH="838095" progId="PictPub.Image.7">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2111375"/>
                        <a:ext cx="88265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5"/>
          <p:cNvSpPr>
            <a:spLocks noGrp="1" noChangeArrowheads="1"/>
          </p:cNvSpPr>
          <p:nvPr>
            <p:ph type="title"/>
          </p:nvPr>
        </p:nvSpPr>
        <p:spPr/>
        <p:txBody>
          <a:bodyPr/>
          <a:lstStyle/>
          <a:p>
            <a:pPr eaLnBrk="1" hangingPunct="1"/>
            <a:r>
              <a:rPr lang="en-GB" smtClean="0"/>
              <a:t>      Extraction of metals and energy changes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1611313" y="863600"/>
            <a:ext cx="2179637" cy="5416550"/>
          </a:xfrm>
          <a:prstGeom prst="rect">
            <a:avLst/>
          </a:prstGeom>
          <a:gradFill rotWithShape="0">
            <a:gsLst>
              <a:gs pos="0">
                <a:srgbClr val="FFCCCC"/>
              </a:gs>
              <a:gs pos="100000">
                <a:srgbClr val="CCFF99"/>
              </a:gs>
            </a:gsLst>
            <a:lin ang="5400000" scaled="1"/>
          </a:gradFill>
          <a:ln w="9525">
            <a:solidFill>
              <a:schemeClr val="tx1"/>
            </a:solidFill>
            <a:miter lim="800000"/>
            <a:headEnd/>
            <a:tailEnd/>
          </a:ln>
        </p:spPr>
        <p:txBody>
          <a:bodyPr wrap="none" anchor="ctr"/>
          <a:lstStyle/>
          <a:p>
            <a:endParaRPr lang="en-US"/>
          </a:p>
        </p:txBody>
      </p:sp>
      <p:sp>
        <p:nvSpPr>
          <p:cNvPr id="11268" name="Rectangle 4"/>
          <p:cNvSpPr>
            <a:spLocks noChangeArrowheads="1"/>
          </p:cNvSpPr>
          <p:nvPr/>
        </p:nvSpPr>
        <p:spPr bwMode="auto">
          <a:xfrm>
            <a:off x="1552575" y="3486150"/>
            <a:ext cx="5610225" cy="404813"/>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1269" name="Text Box 5"/>
          <p:cNvSpPr txBox="1">
            <a:spLocks noChangeArrowheads="1"/>
          </p:cNvSpPr>
          <p:nvPr/>
        </p:nvSpPr>
        <p:spPr bwMode="auto">
          <a:xfrm>
            <a:off x="1590675" y="922338"/>
            <a:ext cx="2176463" cy="7016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u="sng">
                <a:solidFill>
                  <a:srgbClr val="FFFFFF"/>
                </a:solidFill>
                <a:latin typeface="Arial" pitchFamily="34" charset="0"/>
              </a:rPr>
              <a:t>The Reactivity</a:t>
            </a:r>
          </a:p>
          <a:p>
            <a:r>
              <a:rPr lang="en-GB" sz="2000" u="sng">
                <a:solidFill>
                  <a:srgbClr val="FFFFFF"/>
                </a:solidFill>
                <a:latin typeface="Arial" pitchFamily="34" charset="0"/>
              </a:rPr>
              <a:t>Series</a:t>
            </a:r>
            <a:endParaRPr lang="en-GB" sz="2000">
              <a:solidFill>
                <a:srgbClr val="FFFFFF"/>
              </a:solidFill>
              <a:latin typeface="Arial" pitchFamily="34" charset="0"/>
            </a:endParaRPr>
          </a:p>
        </p:txBody>
      </p:sp>
      <p:sp>
        <p:nvSpPr>
          <p:cNvPr id="11270" name="Text Box 6"/>
          <p:cNvSpPr txBox="1">
            <a:spLocks noChangeArrowheads="1"/>
          </p:cNvSpPr>
          <p:nvPr/>
        </p:nvSpPr>
        <p:spPr bwMode="auto">
          <a:xfrm>
            <a:off x="1720850" y="1643063"/>
            <a:ext cx="1350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a:latin typeface="Arial" pitchFamily="34" charset="0"/>
              </a:rPr>
              <a:t>potassium</a:t>
            </a:r>
          </a:p>
        </p:txBody>
      </p:sp>
      <p:sp>
        <p:nvSpPr>
          <p:cNvPr id="11271" name="Text Box 7"/>
          <p:cNvSpPr txBox="1">
            <a:spLocks noChangeArrowheads="1"/>
          </p:cNvSpPr>
          <p:nvPr/>
        </p:nvSpPr>
        <p:spPr bwMode="auto">
          <a:xfrm>
            <a:off x="1720850" y="2032000"/>
            <a:ext cx="1122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a:latin typeface="Arial" pitchFamily="34" charset="0"/>
              </a:rPr>
              <a:t>sodium</a:t>
            </a:r>
          </a:p>
        </p:txBody>
      </p:sp>
      <p:sp>
        <p:nvSpPr>
          <p:cNvPr id="11272" name="Text Box 8"/>
          <p:cNvSpPr txBox="1">
            <a:spLocks noChangeArrowheads="1"/>
          </p:cNvSpPr>
          <p:nvPr/>
        </p:nvSpPr>
        <p:spPr bwMode="auto">
          <a:xfrm>
            <a:off x="1720850" y="2355850"/>
            <a:ext cx="1046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a:latin typeface="Arial" pitchFamily="34" charset="0"/>
              </a:rPr>
              <a:t>calcium</a:t>
            </a:r>
          </a:p>
        </p:txBody>
      </p:sp>
      <p:sp>
        <p:nvSpPr>
          <p:cNvPr id="11273" name="Text Box 9"/>
          <p:cNvSpPr txBox="1">
            <a:spLocks noChangeArrowheads="1"/>
          </p:cNvSpPr>
          <p:nvPr/>
        </p:nvSpPr>
        <p:spPr bwMode="auto">
          <a:xfrm>
            <a:off x="1720850" y="2708275"/>
            <a:ext cx="1627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a:latin typeface="Arial" pitchFamily="34" charset="0"/>
              </a:rPr>
              <a:t>magnesium</a:t>
            </a:r>
          </a:p>
        </p:txBody>
      </p:sp>
      <p:sp>
        <p:nvSpPr>
          <p:cNvPr id="11274" name="Text Box 10"/>
          <p:cNvSpPr txBox="1">
            <a:spLocks noChangeArrowheads="1"/>
          </p:cNvSpPr>
          <p:nvPr/>
        </p:nvSpPr>
        <p:spPr bwMode="auto">
          <a:xfrm>
            <a:off x="1720850" y="3078163"/>
            <a:ext cx="1343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a:latin typeface="Arial" pitchFamily="34" charset="0"/>
              </a:rPr>
              <a:t>aluminium</a:t>
            </a:r>
          </a:p>
        </p:txBody>
      </p:sp>
      <p:sp>
        <p:nvSpPr>
          <p:cNvPr id="11275" name="Text Box 11"/>
          <p:cNvSpPr txBox="1">
            <a:spLocks noChangeArrowheads="1"/>
          </p:cNvSpPr>
          <p:nvPr/>
        </p:nvSpPr>
        <p:spPr bwMode="auto">
          <a:xfrm>
            <a:off x="1720850" y="3927475"/>
            <a:ext cx="636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a:latin typeface="Arial" pitchFamily="34" charset="0"/>
              </a:rPr>
              <a:t>zinc</a:t>
            </a:r>
          </a:p>
        </p:txBody>
      </p:sp>
      <p:sp>
        <p:nvSpPr>
          <p:cNvPr id="11276" name="Text Box 12"/>
          <p:cNvSpPr txBox="1">
            <a:spLocks noChangeArrowheads="1"/>
          </p:cNvSpPr>
          <p:nvPr/>
        </p:nvSpPr>
        <p:spPr bwMode="auto">
          <a:xfrm>
            <a:off x="1720850" y="4270375"/>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a:latin typeface="Arial" pitchFamily="34" charset="0"/>
              </a:rPr>
              <a:t>iron</a:t>
            </a:r>
          </a:p>
        </p:txBody>
      </p:sp>
      <p:sp>
        <p:nvSpPr>
          <p:cNvPr id="11277" name="Text Box 13"/>
          <p:cNvSpPr txBox="1">
            <a:spLocks noChangeArrowheads="1"/>
          </p:cNvSpPr>
          <p:nvPr/>
        </p:nvSpPr>
        <p:spPr bwMode="auto">
          <a:xfrm>
            <a:off x="1720850" y="4979988"/>
            <a:ext cx="960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a:latin typeface="Arial" pitchFamily="34" charset="0"/>
              </a:rPr>
              <a:t>copper</a:t>
            </a:r>
          </a:p>
        </p:txBody>
      </p:sp>
      <p:sp>
        <p:nvSpPr>
          <p:cNvPr id="11278" name="Text Box 14"/>
          <p:cNvSpPr txBox="1">
            <a:spLocks noChangeArrowheads="1"/>
          </p:cNvSpPr>
          <p:nvPr/>
        </p:nvSpPr>
        <p:spPr bwMode="auto">
          <a:xfrm>
            <a:off x="1720850" y="5718175"/>
            <a:ext cx="665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a:latin typeface="Arial" pitchFamily="34" charset="0"/>
              </a:rPr>
              <a:t>gold</a:t>
            </a:r>
          </a:p>
        </p:txBody>
      </p:sp>
      <p:sp>
        <p:nvSpPr>
          <p:cNvPr id="11279" name="Text Box 15"/>
          <p:cNvSpPr txBox="1">
            <a:spLocks noChangeArrowheads="1"/>
          </p:cNvSpPr>
          <p:nvPr/>
        </p:nvSpPr>
        <p:spPr bwMode="auto">
          <a:xfrm>
            <a:off x="1720850" y="3470275"/>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a:solidFill>
                  <a:srgbClr val="FFFFFF"/>
                </a:solidFill>
                <a:latin typeface="Comic Sans MS" pitchFamily="66" charset="0"/>
              </a:rPr>
              <a:t>(carbon)</a:t>
            </a:r>
            <a:endParaRPr lang="en-GB" sz="2000">
              <a:latin typeface="Comic Sans MS" pitchFamily="66" charset="0"/>
            </a:endParaRPr>
          </a:p>
        </p:txBody>
      </p:sp>
      <p:sp>
        <p:nvSpPr>
          <p:cNvPr id="11280" name="AutoShape 16"/>
          <p:cNvSpPr>
            <a:spLocks noChangeArrowheads="1"/>
          </p:cNvSpPr>
          <p:nvPr/>
        </p:nvSpPr>
        <p:spPr bwMode="auto">
          <a:xfrm flipV="1">
            <a:off x="746125" y="1789113"/>
            <a:ext cx="692150" cy="4446587"/>
          </a:xfrm>
          <a:prstGeom prst="downArrow">
            <a:avLst>
              <a:gd name="adj1" fmla="val 71565"/>
              <a:gd name="adj2" fmla="val 160608"/>
            </a:avLst>
          </a:prstGeom>
          <a:gradFill rotWithShape="0">
            <a:gsLst>
              <a:gs pos="0">
                <a:srgbClr val="FF0000"/>
              </a:gs>
              <a:gs pos="100000">
                <a:srgbClr val="FFFF00"/>
              </a:gs>
            </a:gsLst>
            <a:lin ang="5400000" scaled="1"/>
          </a:gradFill>
          <a:ln w="9525">
            <a:solidFill>
              <a:schemeClr val="tx1"/>
            </a:solidFill>
            <a:miter lim="800000"/>
            <a:headEnd/>
            <a:tailEnd/>
          </a:ln>
        </p:spPr>
        <p:txBody>
          <a:bodyPr vert="eaVert" wrap="none" anchor="ctr"/>
          <a:lstStyle/>
          <a:p>
            <a:pPr algn="ctr"/>
            <a:r>
              <a:rPr lang="en-GB">
                <a:latin typeface="Arial" pitchFamily="34" charset="0"/>
              </a:rPr>
              <a:t>Increasing reactivity</a:t>
            </a:r>
          </a:p>
        </p:txBody>
      </p:sp>
      <p:sp>
        <p:nvSpPr>
          <p:cNvPr id="11281" name="AutoShape 17"/>
          <p:cNvSpPr>
            <a:spLocks/>
          </p:cNvSpPr>
          <p:nvPr/>
        </p:nvSpPr>
        <p:spPr bwMode="auto">
          <a:xfrm>
            <a:off x="3962400" y="1279525"/>
            <a:ext cx="669925" cy="2120900"/>
          </a:xfrm>
          <a:prstGeom prst="rightBrace">
            <a:avLst>
              <a:gd name="adj1" fmla="val 26382"/>
              <a:gd name="adj2" fmla="val 50000"/>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a:solidFill>
                <a:srgbClr val="FF0000"/>
              </a:solidFill>
              <a:latin typeface="Comic Sans MS" pitchFamily="66" charset="0"/>
            </a:endParaRPr>
          </a:p>
        </p:txBody>
      </p:sp>
      <p:sp>
        <p:nvSpPr>
          <p:cNvPr id="11282" name="AutoShape 18"/>
          <p:cNvSpPr>
            <a:spLocks/>
          </p:cNvSpPr>
          <p:nvPr/>
        </p:nvSpPr>
        <p:spPr bwMode="auto">
          <a:xfrm>
            <a:off x="4005263" y="4057650"/>
            <a:ext cx="669925" cy="1195388"/>
          </a:xfrm>
          <a:prstGeom prst="rightBrace">
            <a:avLst>
              <a:gd name="adj1" fmla="val 14870"/>
              <a:gd name="adj2" fmla="val 50000"/>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a:solidFill>
                <a:srgbClr val="FF0000"/>
              </a:solidFill>
              <a:latin typeface="Comic Sans MS" pitchFamily="66" charset="0"/>
            </a:endParaRPr>
          </a:p>
        </p:txBody>
      </p:sp>
      <p:sp>
        <p:nvSpPr>
          <p:cNvPr id="11283" name="Text Box 19"/>
          <p:cNvSpPr txBox="1">
            <a:spLocks noChangeArrowheads="1"/>
          </p:cNvSpPr>
          <p:nvPr/>
        </p:nvSpPr>
        <p:spPr bwMode="auto">
          <a:xfrm>
            <a:off x="4632325" y="2216150"/>
            <a:ext cx="29321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a:solidFill>
                  <a:srgbClr val="0000FF"/>
                </a:solidFill>
                <a:latin typeface="Arial" pitchFamily="34" charset="0"/>
              </a:rPr>
              <a:t>Metals above carbon must be extracted using electrolysis.</a:t>
            </a:r>
          </a:p>
        </p:txBody>
      </p:sp>
      <p:sp>
        <p:nvSpPr>
          <p:cNvPr id="11284" name="Text Box 20"/>
          <p:cNvSpPr txBox="1">
            <a:spLocks noChangeArrowheads="1"/>
          </p:cNvSpPr>
          <p:nvPr/>
        </p:nvSpPr>
        <p:spPr bwMode="auto">
          <a:xfrm>
            <a:off x="4879975" y="4087813"/>
            <a:ext cx="37925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a:solidFill>
                  <a:srgbClr val="0000FF"/>
                </a:solidFill>
                <a:latin typeface="Arial" pitchFamily="34" charset="0"/>
              </a:rPr>
              <a:t>Metals below carbon</a:t>
            </a:r>
          </a:p>
          <a:p>
            <a:r>
              <a:rPr lang="en-GB" sz="2000">
                <a:solidFill>
                  <a:srgbClr val="0000FF"/>
                </a:solidFill>
                <a:latin typeface="Arial" pitchFamily="34" charset="0"/>
              </a:rPr>
              <a:t>can be extracted from the ore by reduction using carbon, coke or charcoal.</a:t>
            </a:r>
          </a:p>
        </p:txBody>
      </p:sp>
      <p:sp>
        <p:nvSpPr>
          <p:cNvPr id="11285" name="AutoShape 21"/>
          <p:cNvSpPr>
            <a:spLocks/>
          </p:cNvSpPr>
          <p:nvPr/>
        </p:nvSpPr>
        <p:spPr bwMode="auto">
          <a:xfrm>
            <a:off x="3948113" y="5567363"/>
            <a:ext cx="669925" cy="504825"/>
          </a:xfrm>
          <a:prstGeom prst="rightBrace">
            <a:avLst>
              <a:gd name="adj1" fmla="val 8333"/>
              <a:gd name="adj2" fmla="val 50000"/>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a:solidFill>
                <a:srgbClr val="FF0000"/>
              </a:solidFill>
              <a:latin typeface="Comic Sans MS" pitchFamily="66" charset="0"/>
            </a:endParaRPr>
          </a:p>
        </p:txBody>
      </p:sp>
      <p:sp>
        <p:nvSpPr>
          <p:cNvPr id="11286" name="Text Box 22"/>
          <p:cNvSpPr txBox="1">
            <a:spLocks noChangeArrowheads="1"/>
          </p:cNvSpPr>
          <p:nvPr/>
        </p:nvSpPr>
        <p:spPr bwMode="auto">
          <a:xfrm>
            <a:off x="4795838" y="5443538"/>
            <a:ext cx="42719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a:solidFill>
                  <a:srgbClr val="0000FF"/>
                </a:solidFill>
                <a:latin typeface="Arial" pitchFamily="34" charset="0"/>
              </a:rPr>
              <a:t>Gold and silver often do not need to </a:t>
            </a:r>
          </a:p>
          <a:p>
            <a:r>
              <a:rPr lang="en-GB" sz="2000">
                <a:solidFill>
                  <a:srgbClr val="0000FF"/>
                </a:solidFill>
                <a:latin typeface="Arial" pitchFamily="34" charset="0"/>
              </a:rPr>
              <a:t>be extracted. They occur native.</a:t>
            </a:r>
            <a:endParaRPr lang="en-GB">
              <a:solidFill>
                <a:srgbClr val="0000FF"/>
              </a:solidFill>
              <a:latin typeface="Arial" pitchFamily="34" charset="0"/>
            </a:endParaRPr>
          </a:p>
        </p:txBody>
      </p:sp>
      <p:sp>
        <p:nvSpPr>
          <p:cNvPr id="26646" name="Text Box 23"/>
          <p:cNvSpPr txBox="1">
            <a:spLocks noChangeArrowheads="1"/>
          </p:cNvSpPr>
          <p:nvPr/>
        </p:nvSpPr>
        <p:spPr bwMode="auto">
          <a:xfrm>
            <a:off x="182563" y="679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GB">
              <a:latin typeface="Comic Sans MS" pitchFamily="66" charset="0"/>
            </a:endParaRPr>
          </a:p>
        </p:txBody>
      </p:sp>
      <p:sp>
        <p:nvSpPr>
          <p:cNvPr id="11288" name="Text Box 24"/>
          <p:cNvSpPr txBox="1">
            <a:spLocks noChangeArrowheads="1"/>
          </p:cNvSpPr>
          <p:nvPr/>
        </p:nvSpPr>
        <p:spPr bwMode="auto">
          <a:xfrm>
            <a:off x="4719638" y="685800"/>
            <a:ext cx="3395662" cy="1196975"/>
          </a:xfrm>
          <a:prstGeom prst="rect">
            <a:avLst/>
          </a:prstGeom>
          <a:solidFill>
            <a:srgbClr val="0000FF"/>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chemeClr val="bg1"/>
                </a:solidFill>
                <a:latin typeface="Arial" pitchFamily="34" charset="0"/>
              </a:rPr>
              <a:t>The reactivity of a metal determines the method of extraction.</a:t>
            </a:r>
          </a:p>
        </p:txBody>
      </p:sp>
      <p:sp>
        <p:nvSpPr>
          <p:cNvPr id="11289" name="Text Box 25"/>
          <p:cNvSpPr txBox="1">
            <a:spLocks noChangeArrowheads="1"/>
          </p:cNvSpPr>
          <p:nvPr/>
        </p:nvSpPr>
        <p:spPr bwMode="auto">
          <a:xfrm>
            <a:off x="1720850" y="4641850"/>
            <a:ext cx="741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2000">
                <a:latin typeface="Arial" pitchFamily="34" charset="0"/>
              </a:rPr>
              <a:t>lead</a:t>
            </a:r>
          </a:p>
        </p:txBody>
      </p:sp>
      <p:sp>
        <p:nvSpPr>
          <p:cNvPr id="11290" name="Text Box 26"/>
          <p:cNvSpPr txBox="1">
            <a:spLocks noChangeArrowheads="1"/>
          </p:cNvSpPr>
          <p:nvPr/>
        </p:nvSpPr>
        <p:spPr bwMode="auto">
          <a:xfrm>
            <a:off x="1720850" y="5376863"/>
            <a:ext cx="77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a:latin typeface="Arial" pitchFamily="34" charset="0"/>
              </a:rPr>
              <a:t>silver</a:t>
            </a:r>
          </a:p>
        </p:txBody>
      </p:sp>
      <p:sp>
        <p:nvSpPr>
          <p:cNvPr id="26650" name="Rectangle 27"/>
          <p:cNvSpPr>
            <a:spLocks noGrp="1" noChangeArrowheads="1"/>
          </p:cNvSpPr>
          <p:nvPr>
            <p:ph type="title"/>
          </p:nvPr>
        </p:nvSpPr>
        <p:spPr/>
        <p:txBody>
          <a:bodyPr/>
          <a:lstStyle/>
          <a:p>
            <a:pPr eaLnBrk="1" hangingPunct="1"/>
            <a:r>
              <a:rPr lang="en-GB" smtClean="0"/>
              <a:t>      Extraction processes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88"/>
                                        </p:tgtEl>
                                        <p:attrNameLst>
                                          <p:attrName>style.visibility</p:attrName>
                                        </p:attrNameLst>
                                      </p:cBhvr>
                                      <p:to>
                                        <p:strVal val="visible"/>
                                      </p:to>
                                    </p:set>
                                    <p:animEffect transition="in" filter="dissolve">
                                      <p:cBhvr>
                                        <p:cTn id="7" dur="500"/>
                                        <p:tgtEl>
                                          <p:spTgt spid="112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dissolve">
                                      <p:cBhvr>
                                        <p:cTn id="12" dur="500"/>
                                        <p:tgtEl>
                                          <p:spTgt spid="11267"/>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11269"/>
                                        </p:tgtEl>
                                        <p:attrNameLst>
                                          <p:attrName>style.visibility</p:attrName>
                                        </p:attrNameLst>
                                      </p:cBhvr>
                                      <p:to>
                                        <p:strVal val="visible"/>
                                      </p:to>
                                    </p:set>
                                  </p:childTnLst>
                                </p:cTn>
                              </p:par>
                            </p:childTnLst>
                          </p:cTn>
                        </p:par>
                        <p:par>
                          <p:cTn id="16" fill="hold" nodeType="afterGroup">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11280"/>
                                        </p:tgtEl>
                                        <p:attrNameLst>
                                          <p:attrName>style.visibility</p:attrName>
                                        </p:attrNameLst>
                                      </p:cBhvr>
                                      <p:to>
                                        <p:strVal val="visible"/>
                                      </p:to>
                                    </p:set>
                                    <p:anim calcmode="lin" valueType="num">
                                      <p:cBhvr additive="base">
                                        <p:cTn id="19" dur="500" fill="hold"/>
                                        <p:tgtEl>
                                          <p:spTgt spid="11280"/>
                                        </p:tgtEl>
                                        <p:attrNameLst>
                                          <p:attrName>ppt_x</p:attrName>
                                        </p:attrNameLst>
                                      </p:cBhvr>
                                      <p:tavLst>
                                        <p:tav tm="0">
                                          <p:val>
                                            <p:strVal val="#ppt_x"/>
                                          </p:val>
                                        </p:tav>
                                        <p:tav tm="100000">
                                          <p:val>
                                            <p:strVal val="#ppt_x"/>
                                          </p:val>
                                        </p:tav>
                                      </p:tavLst>
                                    </p:anim>
                                    <p:anim calcmode="lin" valueType="num">
                                      <p:cBhvr additive="base">
                                        <p:cTn id="20" dur="500" fill="hold"/>
                                        <p:tgtEl>
                                          <p:spTgt spid="11280"/>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11278"/>
                                        </p:tgtEl>
                                        <p:attrNameLst>
                                          <p:attrName>style.visibility</p:attrName>
                                        </p:attrNameLst>
                                      </p:cBhvr>
                                      <p:to>
                                        <p:strVal val="visible"/>
                                      </p:to>
                                    </p:set>
                                    <p:animEffect transition="in" filter="dissolve">
                                      <p:cBhvr>
                                        <p:cTn id="24" dur="500"/>
                                        <p:tgtEl>
                                          <p:spTgt spid="11278"/>
                                        </p:tgtEl>
                                      </p:cBhvr>
                                    </p:animEffect>
                                  </p:childTnLst>
                                </p:cTn>
                              </p:par>
                            </p:childTnLst>
                          </p:cTn>
                        </p:par>
                        <p:par>
                          <p:cTn id="25" fill="hold" nodeType="afterGroup">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11290"/>
                                        </p:tgtEl>
                                        <p:attrNameLst>
                                          <p:attrName>style.visibility</p:attrName>
                                        </p:attrNameLst>
                                      </p:cBhvr>
                                      <p:to>
                                        <p:strVal val="visible"/>
                                      </p:to>
                                    </p:set>
                                    <p:animEffect transition="in" filter="dissolve">
                                      <p:cBhvr>
                                        <p:cTn id="28" dur="500"/>
                                        <p:tgtEl>
                                          <p:spTgt spid="1129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1285"/>
                                        </p:tgtEl>
                                        <p:attrNameLst>
                                          <p:attrName>style.visibility</p:attrName>
                                        </p:attrNameLst>
                                      </p:cBhvr>
                                      <p:to>
                                        <p:strVal val="visible"/>
                                      </p:to>
                                    </p:set>
                                    <p:animEffect transition="in" filter="dissolve">
                                      <p:cBhvr>
                                        <p:cTn id="33" dur="500"/>
                                        <p:tgtEl>
                                          <p:spTgt spid="11285"/>
                                        </p:tgtEl>
                                      </p:cBhvr>
                                    </p:animEffect>
                                  </p:childTnLst>
                                </p:cTn>
                              </p:par>
                            </p:childTnLst>
                          </p:cTn>
                        </p:par>
                        <p:par>
                          <p:cTn id="34" fill="hold" nodeType="afterGroup">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11286"/>
                                        </p:tgtEl>
                                        <p:attrNameLst>
                                          <p:attrName>style.visibility</p:attrName>
                                        </p:attrNameLst>
                                      </p:cBhvr>
                                      <p:to>
                                        <p:strVal val="visible"/>
                                      </p:to>
                                    </p:set>
                                    <p:animEffect transition="in" filter="dissolve">
                                      <p:cBhvr>
                                        <p:cTn id="37" dur="500"/>
                                        <p:tgtEl>
                                          <p:spTgt spid="1128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277"/>
                                        </p:tgtEl>
                                        <p:attrNameLst>
                                          <p:attrName>style.visibility</p:attrName>
                                        </p:attrNameLst>
                                      </p:cBhvr>
                                      <p:to>
                                        <p:strVal val="visible"/>
                                      </p:to>
                                    </p:set>
                                    <p:animEffect transition="in" filter="blinds(horizontal)">
                                      <p:cBhvr>
                                        <p:cTn id="42" dur="500"/>
                                        <p:tgtEl>
                                          <p:spTgt spid="11277"/>
                                        </p:tgtEl>
                                      </p:cBhvr>
                                    </p:animEffect>
                                  </p:childTnLst>
                                </p:cTn>
                              </p:par>
                            </p:childTnLst>
                          </p:cTn>
                        </p:par>
                        <p:par>
                          <p:cTn id="43" fill="hold" nodeType="afterGroup">
                            <p:stCondLst>
                              <p:cond delay="500"/>
                            </p:stCondLst>
                            <p:childTnLst>
                              <p:par>
                                <p:cTn id="44" presetID="3" presetClass="entr" presetSubtype="10" fill="hold" grpId="0" nodeType="afterEffect">
                                  <p:stCondLst>
                                    <p:cond delay="0"/>
                                  </p:stCondLst>
                                  <p:childTnLst>
                                    <p:set>
                                      <p:cBhvr>
                                        <p:cTn id="45" dur="1" fill="hold">
                                          <p:stCondLst>
                                            <p:cond delay="0"/>
                                          </p:stCondLst>
                                        </p:cTn>
                                        <p:tgtEl>
                                          <p:spTgt spid="11289"/>
                                        </p:tgtEl>
                                        <p:attrNameLst>
                                          <p:attrName>style.visibility</p:attrName>
                                        </p:attrNameLst>
                                      </p:cBhvr>
                                      <p:to>
                                        <p:strVal val="visible"/>
                                      </p:to>
                                    </p:set>
                                    <p:animEffect transition="in" filter="blinds(horizontal)">
                                      <p:cBhvr>
                                        <p:cTn id="46" dur="500"/>
                                        <p:tgtEl>
                                          <p:spTgt spid="11289"/>
                                        </p:tgtEl>
                                      </p:cBhvr>
                                    </p:animEffect>
                                  </p:childTnLst>
                                </p:cTn>
                              </p:par>
                            </p:childTnLst>
                          </p:cTn>
                        </p:par>
                        <p:par>
                          <p:cTn id="47" fill="hold" nodeType="afterGroup">
                            <p:stCondLst>
                              <p:cond delay="1000"/>
                            </p:stCondLst>
                            <p:childTnLst>
                              <p:par>
                                <p:cTn id="48" presetID="3" presetClass="entr" presetSubtype="10" fill="hold" grpId="0" nodeType="afterEffect">
                                  <p:stCondLst>
                                    <p:cond delay="0"/>
                                  </p:stCondLst>
                                  <p:childTnLst>
                                    <p:set>
                                      <p:cBhvr>
                                        <p:cTn id="49" dur="1" fill="hold">
                                          <p:stCondLst>
                                            <p:cond delay="0"/>
                                          </p:stCondLst>
                                        </p:cTn>
                                        <p:tgtEl>
                                          <p:spTgt spid="11276"/>
                                        </p:tgtEl>
                                        <p:attrNameLst>
                                          <p:attrName>style.visibility</p:attrName>
                                        </p:attrNameLst>
                                      </p:cBhvr>
                                      <p:to>
                                        <p:strVal val="visible"/>
                                      </p:to>
                                    </p:set>
                                    <p:animEffect transition="in" filter="blinds(horizontal)">
                                      <p:cBhvr>
                                        <p:cTn id="50" dur="500"/>
                                        <p:tgtEl>
                                          <p:spTgt spid="11276"/>
                                        </p:tgtEl>
                                      </p:cBhvr>
                                    </p:animEffect>
                                  </p:childTnLst>
                                </p:cTn>
                              </p:par>
                            </p:childTnLst>
                          </p:cTn>
                        </p:par>
                        <p:par>
                          <p:cTn id="51" fill="hold" nodeType="afterGroup">
                            <p:stCondLst>
                              <p:cond delay="1500"/>
                            </p:stCondLst>
                            <p:childTnLst>
                              <p:par>
                                <p:cTn id="52" presetID="3" presetClass="entr" presetSubtype="10" fill="hold" grpId="0" nodeType="afterEffect">
                                  <p:stCondLst>
                                    <p:cond delay="0"/>
                                  </p:stCondLst>
                                  <p:childTnLst>
                                    <p:set>
                                      <p:cBhvr>
                                        <p:cTn id="53" dur="1" fill="hold">
                                          <p:stCondLst>
                                            <p:cond delay="0"/>
                                          </p:stCondLst>
                                        </p:cTn>
                                        <p:tgtEl>
                                          <p:spTgt spid="11275"/>
                                        </p:tgtEl>
                                        <p:attrNameLst>
                                          <p:attrName>style.visibility</p:attrName>
                                        </p:attrNameLst>
                                      </p:cBhvr>
                                      <p:to>
                                        <p:strVal val="visible"/>
                                      </p:to>
                                    </p:set>
                                    <p:animEffect transition="in" filter="blinds(horizontal)">
                                      <p:cBhvr>
                                        <p:cTn id="54" dur="500"/>
                                        <p:tgtEl>
                                          <p:spTgt spid="11275"/>
                                        </p:tgtEl>
                                      </p:cBhvr>
                                    </p:animEffect>
                                  </p:childTnLst>
                                </p:cTn>
                              </p:par>
                            </p:childTnLst>
                          </p:cTn>
                        </p:par>
                        <p:par>
                          <p:cTn id="55" fill="hold" nodeType="afterGroup">
                            <p:stCondLst>
                              <p:cond delay="2000"/>
                            </p:stCondLst>
                            <p:childTnLst>
                              <p:par>
                                <p:cTn id="56" presetID="9" presetClass="entr" presetSubtype="0" fill="hold" grpId="0" nodeType="afterEffect">
                                  <p:stCondLst>
                                    <p:cond delay="0"/>
                                  </p:stCondLst>
                                  <p:childTnLst>
                                    <p:set>
                                      <p:cBhvr>
                                        <p:cTn id="57" dur="1" fill="hold">
                                          <p:stCondLst>
                                            <p:cond delay="0"/>
                                          </p:stCondLst>
                                        </p:cTn>
                                        <p:tgtEl>
                                          <p:spTgt spid="11268"/>
                                        </p:tgtEl>
                                        <p:attrNameLst>
                                          <p:attrName>style.visibility</p:attrName>
                                        </p:attrNameLst>
                                      </p:cBhvr>
                                      <p:to>
                                        <p:strVal val="visible"/>
                                      </p:to>
                                    </p:set>
                                    <p:animEffect transition="in" filter="dissolve">
                                      <p:cBhvr>
                                        <p:cTn id="58" dur="500"/>
                                        <p:tgtEl>
                                          <p:spTgt spid="11268"/>
                                        </p:tgtEl>
                                      </p:cBhvr>
                                    </p:animEffect>
                                  </p:childTnLst>
                                </p:cTn>
                              </p:par>
                            </p:childTnLst>
                          </p:cTn>
                        </p:par>
                        <p:par>
                          <p:cTn id="59" fill="hold" nodeType="afterGroup">
                            <p:stCondLst>
                              <p:cond delay="2500"/>
                            </p:stCondLst>
                            <p:childTnLst>
                              <p:par>
                                <p:cTn id="60" presetID="3" presetClass="entr" presetSubtype="10" fill="hold" grpId="0" nodeType="afterEffect">
                                  <p:stCondLst>
                                    <p:cond delay="0"/>
                                  </p:stCondLst>
                                  <p:childTnLst>
                                    <p:set>
                                      <p:cBhvr>
                                        <p:cTn id="61" dur="1" fill="hold">
                                          <p:stCondLst>
                                            <p:cond delay="0"/>
                                          </p:stCondLst>
                                        </p:cTn>
                                        <p:tgtEl>
                                          <p:spTgt spid="11279"/>
                                        </p:tgtEl>
                                        <p:attrNameLst>
                                          <p:attrName>style.visibility</p:attrName>
                                        </p:attrNameLst>
                                      </p:cBhvr>
                                      <p:to>
                                        <p:strVal val="visible"/>
                                      </p:to>
                                    </p:set>
                                    <p:animEffect transition="in" filter="blinds(horizontal)">
                                      <p:cBhvr>
                                        <p:cTn id="62" dur="500"/>
                                        <p:tgtEl>
                                          <p:spTgt spid="1127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282"/>
                                        </p:tgtEl>
                                        <p:attrNameLst>
                                          <p:attrName>style.visibility</p:attrName>
                                        </p:attrNameLst>
                                      </p:cBhvr>
                                      <p:to>
                                        <p:strVal val="visible"/>
                                      </p:to>
                                    </p:set>
                                    <p:animEffect transition="in" filter="blinds(horizontal)">
                                      <p:cBhvr>
                                        <p:cTn id="67" dur="500"/>
                                        <p:tgtEl>
                                          <p:spTgt spid="11282"/>
                                        </p:tgtEl>
                                      </p:cBhvr>
                                    </p:animEffect>
                                  </p:childTnLst>
                                </p:cTn>
                              </p:par>
                            </p:childTnLst>
                          </p:cTn>
                        </p:par>
                        <p:par>
                          <p:cTn id="68" fill="hold" nodeType="afterGroup">
                            <p:stCondLst>
                              <p:cond delay="500"/>
                            </p:stCondLst>
                            <p:childTnLst>
                              <p:par>
                                <p:cTn id="69" presetID="9" presetClass="entr" presetSubtype="0" fill="hold" grpId="0" nodeType="afterEffect">
                                  <p:stCondLst>
                                    <p:cond delay="1000"/>
                                  </p:stCondLst>
                                  <p:childTnLst>
                                    <p:set>
                                      <p:cBhvr>
                                        <p:cTn id="70" dur="1" fill="hold">
                                          <p:stCondLst>
                                            <p:cond delay="0"/>
                                          </p:stCondLst>
                                        </p:cTn>
                                        <p:tgtEl>
                                          <p:spTgt spid="11284"/>
                                        </p:tgtEl>
                                        <p:attrNameLst>
                                          <p:attrName>style.visibility</p:attrName>
                                        </p:attrNameLst>
                                      </p:cBhvr>
                                      <p:to>
                                        <p:strVal val="visible"/>
                                      </p:to>
                                    </p:set>
                                    <p:animEffect transition="in" filter="dissolve">
                                      <p:cBhvr>
                                        <p:cTn id="71" dur="500"/>
                                        <p:tgtEl>
                                          <p:spTgt spid="1128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11274"/>
                                        </p:tgtEl>
                                        <p:attrNameLst>
                                          <p:attrName>style.visibility</p:attrName>
                                        </p:attrNameLst>
                                      </p:cBhvr>
                                      <p:to>
                                        <p:strVal val="visible"/>
                                      </p:to>
                                    </p:set>
                                    <p:animEffect transition="in" filter="blinds(horizontal)">
                                      <p:cBhvr>
                                        <p:cTn id="76" dur="500"/>
                                        <p:tgtEl>
                                          <p:spTgt spid="11274"/>
                                        </p:tgtEl>
                                      </p:cBhvr>
                                    </p:animEffect>
                                  </p:childTnLst>
                                </p:cTn>
                              </p:par>
                            </p:childTnLst>
                          </p:cTn>
                        </p:par>
                        <p:par>
                          <p:cTn id="77" fill="hold" nodeType="afterGroup">
                            <p:stCondLst>
                              <p:cond delay="500"/>
                            </p:stCondLst>
                            <p:childTnLst>
                              <p:par>
                                <p:cTn id="78" presetID="3" presetClass="entr" presetSubtype="10" fill="hold" grpId="0" nodeType="afterEffect">
                                  <p:stCondLst>
                                    <p:cond delay="0"/>
                                  </p:stCondLst>
                                  <p:childTnLst>
                                    <p:set>
                                      <p:cBhvr>
                                        <p:cTn id="79" dur="1" fill="hold">
                                          <p:stCondLst>
                                            <p:cond delay="0"/>
                                          </p:stCondLst>
                                        </p:cTn>
                                        <p:tgtEl>
                                          <p:spTgt spid="11273"/>
                                        </p:tgtEl>
                                        <p:attrNameLst>
                                          <p:attrName>style.visibility</p:attrName>
                                        </p:attrNameLst>
                                      </p:cBhvr>
                                      <p:to>
                                        <p:strVal val="visible"/>
                                      </p:to>
                                    </p:set>
                                    <p:animEffect transition="in" filter="blinds(horizontal)">
                                      <p:cBhvr>
                                        <p:cTn id="80" dur="500"/>
                                        <p:tgtEl>
                                          <p:spTgt spid="11273"/>
                                        </p:tgtEl>
                                      </p:cBhvr>
                                    </p:animEffect>
                                  </p:childTnLst>
                                </p:cTn>
                              </p:par>
                            </p:childTnLst>
                          </p:cTn>
                        </p:par>
                        <p:par>
                          <p:cTn id="81" fill="hold" nodeType="afterGroup">
                            <p:stCondLst>
                              <p:cond delay="1000"/>
                            </p:stCondLst>
                            <p:childTnLst>
                              <p:par>
                                <p:cTn id="82" presetID="3" presetClass="entr" presetSubtype="10" fill="hold" grpId="0" nodeType="afterEffect">
                                  <p:stCondLst>
                                    <p:cond delay="0"/>
                                  </p:stCondLst>
                                  <p:childTnLst>
                                    <p:set>
                                      <p:cBhvr>
                                        <p:cTn id="83" dur="1" fill="hold">
                                          <p:stCondLst>
                                            <p:cond delay="0"/>
                                          </p:stCondLst>
                                        </p:cTn>
                                        <p:tgtEl>
                                          <p:spTgt spid="11272"/>
                                        </p:tgtEl>
                                        <p:attrNameLst>
                                          <p:attrName>style.visibility</p:attrName>
                                        </p:attrNameLst>
                                      </p:cBhvr>
                                      <p:to>
                                        <p:strVal val="visible"/>
                                      </p:to>
                                    </p:set>
                                    <p:animEffect transition="in" filter="blinds(horizontal)">
                                      <p:cBhvr>
                                        <p:cTn id="84" dur="500"/>
                                        <p:tgtEl>
                                          <p:spTgt spid="11272"/>
                                        </p:tgtEl>
                                      </p:cBhvr>
                                    </p:animEffect>
                                  </p:childTnLst>
                                </p:cTn>
                              </p:par>
                            </p:childTnLst>
                          </p:cTn>
                        </p:par>
                        <p:par>
                          <p:cTn id="85" fill="hold" nodeType="afterGroup">
                            <p:stCondLst>
                              <p:cond delay="1500"/>
                            </p:stCondLst>
                            <p:childTnLst>
                              <p:par>
                                <p:cTn id="86" presetID="3" presetClass="entr" presetSubtype="10" fill="hold" grpId="0" nodeType="afterEffect">
                                  <p:stCondLst>
                                    <p:cond delay="0"/>
                                  </p:stCondLst>
                                  <p:childTnLst>
                                    <p:set>
                                      <p:cBhvr>
                                        <p:cTn id="87" dur="1" fill="hold">
                                          <p:stCondLst>
                                            <p:cond delay="0"/>
                                          </p:stCondLst>
                                        </p:cTn>
                                        <p:tgtEl>
                                          <p:spTgt spid="11271"/>
                                        </p:tgtEl>
                                        <p:attrNameLst>
                                          <p:attrName>style.visibility</p:attrName>
                                        </p:attrNameLst>
                                      </p:cBhvr>
                                      <p:to>
                                        <p:strVal val="visible"/>
                                      </p:to>
                                    </p:set>
                                    <p:animEffect transition="in" filter="blinds(horizontal)">
                                      <p:cBhvr>
                                        <p:cTn id="88" dur="500"/>
                                        <p:tgtEl>
                                          <p:spTgt spid="11271"/>
                                        </p:tgtEl>
                                      </p:cBhvr>
                                    </p:animEffect>
                                  </p:childTnLst>
                                </p:cTn>
                              </p:par>
                            </p:childTnLst>
                          </p:cTn>
                        </p:par>
                        <p:par>
                          <p:cTn id="89" fill="hold" nodeType="afterGroup">
                            <p:stCondLst>
                              <p:cond delay="2000"/>
                            </p:stCondLst>
                            <p:childTnLst>
                              <p:par>
                                <p:cTn id="90" presetID="3" presetClass="entr" presetSubtype="10" fill="hold" grpId="0" nodeType="afterEffect">
                                  <p:stCondLst>
                                    <p:cond delay="0"/>
                                  </p:stCondLst>
                                  <p:childTnLst>
                                    <p:set>
                                      <p:cBhvr>
                                        <p:cTn id="91" dur="1" fill="hold">
                                          <p:stCondLst>
                                            <p:cond delay="0"/>
                                          </p:stCondLst>
                                        </p:cTn>
                                        <p:tgtEl>
                                          <p:spTgt spid="11270"/>
                                        </p:tgtEl>
                                        <p:attrNameLst>
                                          <p:attrName>style.visibility</p:attrName>
                                        </p:attrNameLst>
                                      </p:cBhvr>
                                      <p:to>
                                        <p:strVal val="visible"/>
                                      </p:to>
                                    </p:set>
                                    <p:animEffect transition="in" filter="blinds(horizontal)">
                                      <p:cBhvr>
                                        <p:cTn id="92" dur="500"/>
                                        <p:tgtEl>
                                          <p:spTgt spid="1127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1281"/>
                                        </p:tgtEl>
                                        <p:attrNameLst>
                                          <p:attrName>style.visibility</p:attrName>
                                        </p:attrNameLst>
                                      </p:cBhvr>
                                      <p:to>
                                        <p:strVal val="visible"/>
                                      </p:to>
                                    </p:set>
                                    <p:animEffect transition="in" filter="dissolve">
                                      <p:cBhvr>
                                        <p:cTn id="97" dur="500"/>
                                        <p:tgtEl>
                                          <p:spTgt spid="11281"/>
                                        </p:tgtEl>
                                      </p:cBhvr>
                                    </p:animEffect>
                                  </p:childTnLst>
                                </p:cTn>
                              </p:par>
                            </p:childTnLst>
                          </p:cTn>
                        </p:par>
                        <p:par>
                          <p:cTn id="98" fill="hold" nodeType="afterGroup">
                            <p:stCondLst>
                              <p:cond delay="500"/>
                            </p:stCondLst>
                            <p:childTnLst>
                              <p:par>
                                <p:cTn id="99" presetID="9" presetClass="entr" presetSubtype="0" fill="hold" grpId="0" nodeType="afterEffect">
                                  <p:stCondLst>
                                    <p:cond delay="0"/>
                                  </p:stCondLst>
                                  <p:childTnLst>
                                    <p:set>
                                      <p:cBhvr>
                                        <p:cTn id="100" dur="1" fill="hold">
                                          <p:stCondLst>
                                            <p:cond delay="0"/>
                                          </p:stCondLst>
                                        </p:cTn>
                                        <p:tgtEl>
                                          <p:spTgt spid="11283"/>
                                        </p:tgtEl>
                                        <p:attrNameLst>
                                          <p:attrName>style.visibility</p:attrName>
                                        </p:attrNameLst>
                                      </p:cBhvr>
                                      <p:to>
                                        <p:strVal val="visible"/>
                                      </p:to>
                                    </p:set>
                                    <p:animEffect transition="in" filter="dissolve">
                                      <p:cBhvr>
                                        <p:cTn id="101" dur="500"/>
                                        <p:tgtEl>
                                          <p:spTgt spid="11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animBg="1"/>
      <p:bldP spid="11269" grpId="0" animBg="1" autoUpdateAnimBg="0"/>
      <p:bldP spid="11270" grpId="0" autoUpdateAnimBg="0"/>
      <p:bldP spid="11271" grpId="0" autoUpdateAnimBg="0"/>
      <p:bldP spid="11272" grpId="0" autoUpdateAnimBg="0"/>
      <p:bldP spid="11273" grpId="0" autoUpdateAnimBg="0"/>
      <p:bldP spid="11274" grpId="0" autoUpdateAnimBg="0"/>
      <p:bldP spid="11275" grpId="0" autoUpdateAnimBg="0"/>
      <p:bldP spid="11276" grpId="0" autoUpdateAnimBg="0"/>
      <p:bldP spid="11277" grpId="0" autoUpdateAnimBg="0"/>
      <p:bldP spid="11278" grpId="0" autoUpdateAnimBg="0"/>
      <p:bldP spid="11279" grpId="0" autoUpdateAnimBg="0"/>
      <p:bldP spid="11280" grpId="0" animBg="1" autoUpdateAnimBg="0"/>
      <p:bldP spid="11281" grpId="0" animBg="1" autoUpdateAnimBg="0"/>
      <p:bldP spid="11282" grpId="0" animBg="1" autoUpdateAnimBg="0"/>
      <p:bldP spid="11283" grpId="0" autoUpdateAnimBg="0"/>
      <p:bldP spid="11284" grpId="0" autoUpdateAnimBg="0"/>
      <p:bldP spid="11285" grpId="0" animBg="1" autoUpdateAnimBg="0"/>
      <p:bldP spid="11286" grpId="0" autoUpdateAnimBg="0"/>
      <p:bldP spid="11288" grpId="0" animBg="1" autoUpdateAnimBg="0"/>
      <p:bldP spid="11289" grpId="0" autoUpdateAnimBg="0"/>
      <p:bldP spid="1129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1" name="Rectangle 3"/>
          <p:cNvSpPr>
            <a:spLocks noChangeArrowheads="1"/>
          </p:cNvSpPr>
          <p:nvPr>
            <p:ph type="body" idx="1"/>
          </p:nvPr>
        </p:nvSpPr>
        <p:spPr bwMode="auto">
          <a:xfrm>
            <a:off x="228600" y="1066800"/>
            <a:ext cx="81534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r>
              <a:rPr lang="en-GB" sz="2400" smtClean="0">
                <a:solidFill>
                  <a:srgbClr val="0000FF"/>
                </a:solidFill>
              </a:rPr>
              <a:t>Here is a list of the symbols of some metals in order of decreasing reactivity- </a:t>
            </a:r>
          </a:p>
          <a:p>
            <a:pPr marL="609600" indent="-609600" eaLnBrk="1" hangingPunct="1">
              <a:buFontTx/>
              <a:buNone/>
            </a:pPr>
            <a:r>
              <a:rPr lang="en-GB" sz="2400" smtClean="0">
                <a:solidFill>
                  <a:srgbClr val="000066"/>
                </a:solidFill>
              </a:rPr>
              <a:t>	Li, Ce, Mn, Al, Zn, Cd, Sn, Pb, Cu, Pd</a:t>
            </a:r>
            <a:r>
              <a:rPr lang="en-GB" sz="2400" smtClean="0">
                <a:solidFill>
                  <a:srgbClr val="0000FF"/>
                </a:solidFill>
              </a:rPr>
              <a:t> </a:t>
            </a:r>
          </a:p>
          <a:p>
            <a:pPr marL="609600" indent="-609600" eaLnBrk="1" hangingPunct="1"/>
            <a:r>
              <a:rPr lang="en-GB" sz="2400" smtClean="0">
                <a:solidFill>
                  <a:srgbClr val="0000FF"/>
                </a:solidFill>
              </a:rPr>
              <a:t>Use this to assign the most likely method of extraction:  native (N), carbon(C), electrolysis (E).</a:t>
            </a:r>
          </a:p>
          <a:p>
            <a:pPr marL="609600" indent="-609600" eaLnBrk="1" hangingPunct="1"/>
            <a:endParaRPr lang="en-GB" sz="2800" smtClean="0">
              <a:solidFill>
                <a:srgbClr val="0000FF"/>
              </a:solidFill>
            </a:endParaRPr>
          </a:p>
          <a:p>
            <a:pPr marL="609600" indent="-609600" eaLnBrk="1" hangingPunct="1"/>
            <a:endParaRPr lang="en-GB" sz="2800" smtClean="0">
              <a:solidFill>
                <a:srgbClr val="0000FF"/>
              </a:solidFill>
            </a:endParaRPr>
          </a:p>
          <a:p>
            <a:pPr marL="609600" indent="-609600" eaLnBrk="1" hangingPunct="1"/>
            <a:endParaRPr lang="en-GB" sz="2800" smtClean="0">
              <a:solidFill>
                <a:srgbClr val="0000FF"/>
              </a:solidFill>
            </a:endParaRPr>
          </a:p>
          <a:p>
            <a:pPr marL="609600" indent="-609600" eaLnBrk="1" hangingPunct="1"/>
            <a:endParaRPr lang="en-GB" sz="2800" smtClean="0">
              <a:solidFill>
                <a:srgbClr val="0000FF"/>
              </a:solidFill>
            </a:endParaRPr>
          </a:p>
          <a:p>
            <a:pPr marL="609600" indent="-609600" eaLnBrk="1" hangingPunct="1"/>
            <a:endParaRPr lang="en-GB" sz="2800" smtClean="0">
              <a:solidFill>
                <a:srgbClr val="0000FF"/>
              </a:solidFill>
            </a:endParaRPr>
          </a:p>
          <a:p>
            <a:pPr marL="609600" indent="-609600" eaLnBrk="1" hangingPunct="1"/>
            <a:endParaRPr lang="en-GB" sz="2800" smtClean="0">
              <a:solidFill>
                <a:srgbClr val="0000FF"/>
              </a:solidFill>
            </a:endParaRPr>
          </a:p>
        </p:txBody>
      </p:sp>
      <p:grpSp>
        <p:nvGrpSpPr>
          <p:cNvPr id="2" name="Group 30"/>
          <p:cNvGrpSpPr>
            <a:grpSpLocks/>
          </p:cNvGrpSpPr>
          <p:nvPr/>
        </p:nvGrpSpPr>
        <p:grpSpPr bwMode="auto">
          <a:xfrm>
            <a:off x="533400" y="3657600"/>
            <a:ext cx="8001000" cy="1928813"/>
            <a:chOff x="336" y="2304"/>
            <a:chExt cx="5040" cy="1215"/>
          </a:xfrm>
        </p:grpSpPr>
        <p:sp>
          <p:nvSpPr>
            <p:cNvPr id="27653" name="Rectangle 4"/>
            <p:cNvSpPr>
              <a:spLocks noChangeArrowheads="1"/>
            </p:cNvSpPr>
            <p:nvPr/>
          </p:nvSpPr>
          <p:spPr bwMode="auto">
            <a:xfrm>
              <a:off x="3381" y="2848"/>
              <a:ext cx="133" cy="671"/>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spcBef>
                  <a:spcPct val="20000"/>
                </a:spcBef>
              </a:pPr>
              <a:endParaRPr lang="en-GB" sz="2800">
                <a:solidFill>
                  <a:schemeClr val="bg1"/>
                </a:solidFill>
                <a:latin typeface="Arial" pitchFamily="34" charset="0"/>
              </a:endParaRPr>
            </a:p>
          </p:txBody>
        </p:sp>
        <p:sp>
          <p:nvSpPr>
            <p:cNvPr id="27654" name="Rectangle 5"/>
            <p:cNvSpPr>
              <a:spLocks noChangeArrowheads="1"/>
            </p:cNvSpPr>
            <p:nvPr/>
          </p:nvSpPr>
          <p:spPr bwMode="auto">
            <a:xfrm>
              <a:off x="336" y="2848"/>
              <a:ext cx="912" cy="671"/>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spcBef>
                  <a:spcPct val="20000"/>
                </a:spcBef>
              </a:pPr>
              <a:r>
                <a:rPr lang="en-GB" sz="2000">
                  <a:solidFill>
                    <a:schemeClr val="bg1"/>
                  </a:solidFill>
                  <a:latin typeface="Arial" pitchFamily="34" charset="0"/>
                </a:rPr>
                <a:t>Method</a:t>
              </a:r>
            </a:p>
            <a:p>
              <a:pPr eaLnBrk="1" hangingPunct="1">
                <a:spcBef>
                  <a:spcPct val="20000"/>
                </a:spcBef>
              </a:pPr>
              <a:r>
                <a:rPr lang="en-GB" sz="2000">
                  <a:solidFill>
                    <a:schemeClr val="bg1"/>
                  </a:solidFill>
                  <a:latin typeface="Arial" pitchFamily="34" charset="0"/>
                </a:rPr>
                <a:t>(N, C or E)</a:t>
              </a:r>
            </a:p>
          </p:txBody>
        </p:sp>
        <p:sp>
          <p:nvSpPr>
            <p:cNvPr id="27655" name="Rectangle 6"/>
            <p:cNvSpPr>
              <a:spLocks noChangeArrowheads="1"/>
            </p:cNvSpPr>
            <p:nvPr/>
          </p:nvSpPr>
          <p:spPr bwMode="auto">
            <a:xfrm>
              <a:off x="336" y="2304"/>
              <a:ext cx="859" cy="544"/>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spcBef>
                  <a:spcPct val="20000"/>
                </a:spcBef>
              </a:pPr>
              <a:r>
                <a:rPr lang="en-GB" sz="2000">
                  <a:solidFill>
                    <a:schemeClr val="bg1"/>
                  </a:solidFill>
                  <a:latin typeface="Arial" pitchFamily="34" charset="0"/>
                </a:rPr>
                <a:t>Symbol</a:t>
              </a:r>
            </a:p>
          </p:txBody>
        </p:sp>
        <p:sp>
          <p:nvSpPr>
            <p:cNvPr id="27656" name="Rectangle 7"/>
            <p:cNvSpPr>
              <a:spLocks noChangeArrowheads="1"/>
            </p:cNvSpPr>
            <p:nvPr/>
          </p:nvSpPr>
          <p:spPr bwMode="auto">
            <a:xfrm>
              <a:off x="4907" y="2848"/>
              <a:ext cx="464" cy="671"/>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spcBef>
                  <a:spcPct val="20000"/>
                </a:spcBef>
              </a:pPr>
              <a:endParaRPr lang="en-GB" sz="2800">
                <a:solidFill>
                  <a:schemeClr val="bg1"/>
                </a:solidFill>
                <a:latin typeface="Arial" pitchFamily="34" charset="0"/>
              </a:endParaRPr>
            </a:p>
          </p:txBody>
        </p:sp>
        <p:sp>
          <p:nvSpPr>
            <p:cNvPr id="27657" name="Rectangle 8"/>
            <p:cNvSpPr>
              <a:spLocks noChangeArrowheads="1"/>
            </p:cNvSpPr>
            <p:nvPr/>
          </p:nvSpPr>
          <p:spPr bwMode="auto">
            <a:xfrm>
              <a:off x="4442" y="2848"/>
              <a:ext cx="465" cy="671"/>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spcBef>
                  <a:spcPct val="20000"/>
                </a:spcBef>
              </a:pPr>
              <a:endParaRPr lang="en-GB" sz="2800">
                <a:solidFill>
                  <a:schemeClr val="bg1"/>
                </a:solidFill>
                <a:latin typeface="Arial" pitchFamily="34" charset="0"/>
              </a:endParaRPr>
            </a:p>
          </p:txBody>
        </p:sp>
        <p:sp>
          <p:nvSpPr>
            <p:cNvPr id="27658" name="Rectangle 9"/>
            <p:cNvSpPr>
              <a:spLocks noChangeArrowheads="1"/>
            </p:cNvSpPr>
            <p:nvPr/>
          </p:nvSpPr>
          <p:spPr bwMode="auto">
            <a:xfrm>
              <a:off x="3978" y="2848"/>
              <a:ext cx="464" cy="671"/>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spcBef>
                  <a:spcPct val="20000"/>
                </a:spcBef>
              </a:pPr>
              <a:endParaRPr lang="en-GB" sz="2800">
                <a:solidFill>
                  <a:schemeClr val="bg1"/>
                </a:solidFill>
                <a:latin typeface="Arial" pitchFamily="34" charset="0"/>
              </a:endParaRPr>
            </a:p>
          </p:txBody>
        </p:sp>
        <p:sp>
          <p:nvSpPr>
            <p:cNvPr id="27659" name="Rectangle 10"/>
            <p:cNvSpPr>
              <a:spLocks noChangeArrowheads="1"/>
            </p:cNvSpPr>
            <p:nvPr/>
          </p:nvSpPr>
          <p:spPr bwMode="auto">
            <a:xfrm>
              <a:off x="3514" y="2848"/>
              <a:ext cx="464" cy="671"/>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spcBef>
                  <a:spcPct val="20000"/>
                </a:spcBef>
              </a:pPr>
              <a:endParaRPr lang="en-GB" sz="2800">
                <a:solidFill>
                  <a:schemeClr val="bg1"/>
                </a:solidFill>
                <a:latin typeface="Arial" pitchFamily="34" charset="0"/>
              </a:endParaRPr>
            </a:p>
          </p:txBody>
        </p:sp>
        <p:sp>
          <p:nvSpPr>
            <p:cNvPr id="27660" name="Rectangle 11"/>
            <p:cNvSpPr>
              <a:spLocks noChangeArrowheads="1"/>
            </p:cNvSpPr>
            <p:nvPr/>
          </p:nvSpPr>
          <p:spPr bwMode="auto">
            <a:xfrm>
              <a:off x="3049" y="2848"/>
              <a:ext cx="332" cy="671"/>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spcBef>
                  <a:spcPct val="20000"/>
                </a:spcBef>
              </a:pPr>
              <a:endParaRPr lang="en-GB" sz="2800">
                <a:solidFill>
                  <a:schemeClr val="bg1"/>
                </a:solidFill>
                <a:latin typeface="Arial" pitchFamily="34" charset="0"/>
              </a:endParaRPr>
            </a:p>
          </p:txBody>
        </p:sp>
        <p:sp>
          <p:nvSpPr>
            <p:cNvPr id="27661" name="Rectangle 12"/>
            <p:cNvSpPr>
              <a:spLocks noChangeArrowheads="1"/>
            </p:cNvSpPr>
            <p:nvPr/>
          </p:nvSpPr>
          <p:spPr bwMode="auto">
            <a:xfrm>
              <a:off x="2584" y="2848"/>
              <a:ext cx="465" cy="671"/>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spcBef>
                  <a:spcPct val="20000"/>
                </a:spcBef>
              </a:pPr>
              <a:endParaRPr lang="en-GB" sz="2800">
                <a:solidFill>
                  <a:schemeClr val="bg1"/>
                </a:solidFill>
                <a:latin typeface="Arial" pitchFamily="34" charset="0"/>
              </a:endParaRPr>
            </a:p>
          </p:txBody>
        </p:sp>
        <p:sp>
          <p:nvSpPr>
            <p:cNvPr id="27662" name="Rectangle 13"/>
            <p:cNvSpPr>
              <a:spLocks noChangeArrowheads="1"/>
            </p:cNvSpPr>
            <p:nvPr/>
          </p:nvSpPr>
          <p:spPr bwMode="auto">
            <a:xfrm>
              <a:off x="2119" y="2848"/>
              <a:ext cx="465" cy="671"/>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spcBef>
                  <a:spcPct val="20000"/>
                </a:spcBef>
              </a:pPr>
              <a:endParaRPr lang="en-GB" sz="2800">
                <a:solidFill>
                  <a:schemeClr val="bg1"/>
                </a:solidFill>
                <a:latin typeface="Arial" pitchFamily="34" charset="0"/>
              </a:endParaRPr>
            </a:p>
          </p:txBody>
        </p:sp>
        <p:sp>
          <p:nvSpPr>
            <p:cNvPr id="27663" name="Rectangle 14"/>
            <p:cNvSpPr>
              <a:spLocks noChangeArrowheads="1"/>
            </p:cNvSpPr>
            <p:nvPr/>
          </p:nvSpPr>
          <p:spPr bwMode="auto">
            <a:xfrm>
              <a:off x="1655" y="2848"/>
              <a:ext cx="464" cy="671"/>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spcBef>
                  <a:spcPct val="20000"/>
                </a:spcBef>
              </a:pPr>
              <a:endParaRPr lang="en-GB" sz="2800">
                <a:solidFill>
                  <a:schemeClr val="bg1"/>
                </a:solidFill>
                <a:latin typeface="Arial" pitchFamily="34" charset="0"/>
              </a:endParaRPr>
            </a:p>
          </p:txBody>
        </p:sp>
        <p:sp>
          <p:nvSpPr>
            <p:cNvPr id="27664" name="Rectangle 15"/>
            <p:cNvSpPr>
              <a:spLocks noChangeArrowheads="1"/>
            </p:cNvSpPr>
            <p:nvPr/>
          </p:nvSpPr>
          <p:spPr bwMode="auto">
            <a:xfrm>
              <a:off x="1195" y="2848"/>
              <a:ext cx="460" cy="671"/>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spcBef>
                  <a:spcPct val="20000"/>
                </a:spcBef>
              </a:pPr>
              <a:endParaRPr lang="en-GB" sz="2800">
                <a:solidFill>
                  <a:schemeClr val="bg1"/>
                </a:solidFill>
                <a:latin typeface="Arial" pitchFamily="34" charset="0"/>
              </a:endParaRPr>
            </a:p>
          </p:txBody>
        </p:sp>
        <p:sp>
          <p:nvSpPr>
            <p:cNvPr id="27665" name="Rectangle 16"/>
            <p:cNvSpPr>
              <a:spLocks noChangeArrowheads="1"/>
            </p:cNvSpPr>
            <p:nvPr/>
          </p:nvSpPr>
          <p:spPr bwMode="auto">
            <a:xfrm>
              <a:off x="4907" y="2304"/>
              <a:ext cx="464" cy="544"/>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spcBef>
                  <a:spcPct val="20000"/>
                </a:spcBef>
              </a:pPr>
              <a:r>
                <a:rPr lang="en-GB" sz="2800">
                  <a:solidFill>
                    <a:schemeClr val="bg1"/>
                  </a:solidFill>
                  <a:latin typeface="Arial" pitchFamily="34" charset="0"/>
                </a:rPr>
                <a:t>Sn</a:t>
              </a:r>
            </a:p>
          </p:txBody>
        </p:sp>
        <p:sp>
          <p:nvSpPr>
            <p:cNvPr id="27666" name="Rectangle 17"/>
            <p:cNvSpPr>
              <a:spLocks noChangeArrowheads="1"/>
            </p:cNvSpPr>
            <p:nvPr/>
          </p:nvSpPr>
          <p:spPr bwMode="auto">
            <a:xfrm>
              <a:off x="4442" y="2304"/>
              <a:ext cx="465" cy="544"/>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spcBef>
                  <a:spcPct val="20000"/>
                </a:spcBef>
              </a:pPr>
              <a:r>
                <a:rPr lang="en-GB" sz="2800">
                  <a:solidFill>
                    <a:schemeClr val="bg1"/>
                  </a:solidFill>
                  <a:latin typeface="Arial" pitchFamily="34" charset="0"/>
                </a:rPr>
                <a:t>Cd </a:t>
              </a:r>
            </a:p>
          </p:txBody>
        </p:sp>
        <p:sp>
          <p:nvSpPr>
            <p:cNvPr id="27667" name="Rectangle 18"/>
            <p:cNvSpPr>
              <a:spLocks noChangeArrowheads="1"/>
            </p:cNvSpPr>
            <p:nvPr/>
          </p:nvSpPr>
          <p:spPr bwMode="auto">
            <a:xfrm>
              <a:off x="3978" y="2304"/>
              <a:ext cx="464" cy="544"/>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spcBef>
                  <a:spcPct val="20000"/>
                </a:spcBef>
              </a:pPr>
              <a:r>
                <a:rPr lang="en-GB" sz="2800">
                  <a:solidFill>
                    <a:schemeClr val="bg1"/>
                  </a:solidFill>
                  <a:latin typeface="Arial" pitchFamily="34" charset="0"/>
                </a:rPr>
                <a:t>Al</a:t>
              </a:r>
            </a:p>
          </p:txBody>
        </p:sp>
        <p:sp>
          <p:nvSpPr>
            <p:cNvPr id="27668" name="Rectangle 19"/>
            <p:cNvSpPr>
              <a:spLocks noChangeArrowheads="1"/>
            </p:cNvSpPr>
            <p:nvPr/>
          </p:nvSpPr>
          <p:spPr bwMode="auto">
            <a:xfrm>
              <a:off x="3514" y="2304"/>
              <a:ext cx="464" cy="544"/>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spcBef>
                  <a:spcPct val="20000"/>
                </a:spcBef>
              </a:pPr>
              <a:r>
                <a:rPr lang="en-GB" sz="2800">
                  <a:solidFill>
                    <a:schemeClr val="bg1"/>
                  </a:solidFill>
                  <a:latin typeface="Arial" pitchFamily="34" charset="0"/>
                </a:rPr>
                <a:t>Cu</a:t>
              </a:r>
            </a:p>
          </p:txBody>
        </p:sp>
        <p:sp>
          <p:nvSpPr>
            <p:cNvPr id="27669" name="Rectangle 20"/>
            <p:cNvSpPr>
              <a:spLocks noChangeArrowheads="1"/>
            </p:cNvSpPr>
            <p:nvPr/>
          </p:nvSpPr>
          <p:spPr bwMode="auto">
            <a:xfrm>
              <a:off x="3049" y="2304"/>
              <a:ext cx="465" cy="544"/>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spcBef>
                  <a:spcPct val="20000"/>
                </a:spcBef>
              </a:pPr>
              <a:r>
                <a:rPr lang="en-GB" sz="2800">
                  <a:solidFill>
                    <a:schemeClr val="bg1"/>
                  </a:solidFill>
                  <a:latin typeface="Arial" pitchFamily="34" charset="0"/>
                </a:rPr>
                <a:t>Pd</a:t>
              </a:r>
            </a:p>
          </p:txBody>
        </p:sp>
        <p:sp>
          <p:nvSpPr>
            <p:cNvPr id="27670" name="Rectangle 21"/>
            <p:cNvSpPr>
              <a:spLocks noChangeArrowheads="1"/>
            </p:cNvSpPr>
            <p:nvPr/>
          </p:nvSpPr>
          <p:spPr bwMode="auto">
            <a:xfrm>
              <a:off x="2584" y="2304"/>
              <a:ext cx="465" cy="544"/>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spcBef>
                  <a:spcPct val="20000"/>
                </a:spcBef>
              </a:pPr>
              <a:r>
                <a:rPr lang="en-GB" sz="2800">
                  <a:solidFill>
                    <a:schemeClr val="bg1"/>
                  </a:solidFill>
                  <a:latin typeface="Arial" pitchFamily="34" charset="0"/>
                </a:rPr>
                <a:t>Ce</a:t>
              </a:r>
            </a:p>
          </p:txBody>
        </p:sp>
        <p:sp>
          <p:nvSpPr>
            <p:cNvPr id="27671" name="Rectangle 22"/>
            <p:cNvSpPr>
              <a:spLocks noChangeArrowheads="1"/>
            </p:cNvSpPr>
            <p:nvPr/>
          </p:nvSpPr>
          <p:spPr bwMode="auto">
            <a:xfrm>
              <a:off x="2119" y="2304"/>
              <a:ext cx="465" cy="544"/>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spcBef>
                  <a:spcPct val="20000"/>
                </a:spcBef>
              </a:pPr>
              <a:r>
                <a:rPr lang="en-GB" sz="2800">
                  <a:solidFill>
                    <a:schemeClr val="bg1"/>
                  </a:solidFill>
                  <a:latin typeface="Arial" pitchFamily="34" charset="0"/>
                </a:rPr>
                <a:t>Mn</a:t>
              </a:r>
            </a:p>
          </p:txBody>
        </p:sp>
        <p:sp>
          <p:nvSpPr>
            <p:cNvPr id="27672" name="Rectangle 23"/>
            <p:cNvSpPr>
              <a:spLocks noChangeArrowheads="1"/>
            </p:cNvSpPr>
            <p:nvPr/>
          </p:nvSpPr>
          <p:spPr bwMode="auto">
            <a:xfrm>
              <a:off x="1655" y="2304"/>
              <a:ext cx="464" cy="544"/>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spcBef>
                  <a:spcPct val="20000"/>
                </a:spcBef>
              </a:pPr>
              <a:r>
                <a:rPr lang="en-GB" sz="2800">
                  <a:solidFill>
                    <a:schemeClr val="bg1"/>
                  </a:solidFill>
                  <a:latin typeface="Arial" pitchFamily="34" charset="0"/>
                </a:rPr>
                <a:t>Zn</a:t>
              </a:r>
            </a:p>
          </p:txBody>
        </p:sp>
        <p:sp>
          <p:nvSpPr>
            <p:cNvPr id="27673" name="Rectangle 24"/>
            <p:cNvSpPr>
              <a:spLocks noChangeArrowheads="1"/>
            </p:cNvSpPr>
            <p:nvPr/>
          </p:nvSpPr>
          <p:spPr bwMode="auto">
            <a:xfrm>
              <a:off x="1195" y="2304"/>
              <a:ext cx="460" cy="544"/>
            </a:xfrm>
            <a:prstGeom prst="rect">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spcBef>
                  <a:spcPct val="20000"/>
                </a:spcBef>
              </a:pPr>
              <a:r>
                <a:rPr lang="en-GB" sz="2800">
                  <a:solidFill>
                    <a:schemeClr val="bg1"/>
                  </a:solidFill>
                  <a:latin typeface="Arial" pitchFamily="34" charset="0"/>
                </a:rPr>
                <a:t>Li</a:t>
              </a:r>
            </a:p>
          </p:txBody>
        </p:sp>
        <p:sp>
          <p:nvSpPr>
            <p:cNvPr id="27674" name="Line 25"/>
            <p:cNvSpPr>
              <a:spLocks noChangeShapeType="1"/>
            </p:cNvSpPr>
            <p:nvPr/>
          </p:nvSpPr>
          <p:spPr bwMode="auto">
            <a:xfrm>
              <a:off x="3381" y="2848"/>
              <a:ext cx="0" cy="671"/>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5" name="Line 26"/>
            <p:cNvSpPr>
              <a:spLocks noChangeShapeType="1"/>
            </p:cNvSpPr>
            <p:nvPr/>
          </p:nvSpPr>
          <p:spPr bwMode="auto">
            <a:xfrm>
              <a:off x="336" y="2784"/>
              <a:ext cx="5040" cy="0"/>
            </a:xfrm>
            <a:prstGeom prst="line">
              <a:avLst/>
            </a:prstGeom>
            <a:noFill/>
            <a:ln w="9525">
              <a:solidFill>
                <a:srgbClr val="A3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6" name="Rectangle 27"/>
            <p:cNvSpPr>
              <a:spLocks noChangeArrowheads="1"/>
            </p:cNvSpPr>
            <p:nvPr/>
          </p:nvSpPr>
          <p:spPr bwMode="auto">
            <a:xfrm>
              <a:off x="336" y="2304"/>
              <a:ext cx="5040" cy="1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77" name="Line 28"/>
            <p:cNvSpPr>
              <a:spLocks noChangeShapeType="1"/>
            </p:cNvSpPr>
            <p:nvPr/>
          </p:nvSpPr>
          <p:spPr bwMode="auto">
            <a:xfrm>
              <a:off x="1200" y="2304"/>
              <a:ext cx="0" cy="1200"/>
            </a:xfrm>
            <a:prstGeom prst="line">
              <a:avLst/>
            </a:prstGeom>
            <a:noFill/>
            <a:ln w="9525">
              <a:solidFill>
                <a:srgbClr val="A3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652" name="Rectangle 31"/>
          <p:cNvSpPr>
            <a:spLocks noGrp="1" noChangeArrowheads="1"/>
          </p:cNvSpPr>
          <p:nvPr>
            <p:ph type="title"/>
          </p:nvPr>
        </p:nvSpPr>
        <p:spPr/>
        <p:txBody>
          <a:bodyPr/>
          <a:lstStyle/>
          <a:p>
            <a:pPr eaLnBrk="1" hangingPunct="1"/>
            <a:r>
              <a:rPr lang="en-GB" smtClean="0"/>
              <a:t>      Extraction methods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p:spPr>
        <p:txBody>
          <a:bodyPr/>
          <a:lstStyle/>
          <a:p>
            <a:pPr eaLnBrk="1" hangingPunct="1"/>
            <a:r>
              <a:rPr lang="en-GB" smtClean="0"/>
              <a:t>      Extracting metals</a:t>
            </a:r>
          </a:p>
        </p:txBody>
      </p:sp>
      <p:sp>
        <p:nvSpPr>
          <p:cNvPr id="28675" name="Rectangle 3"/>
          <p:cNvSpPr>
            <a:spLocks noChangeArrowheads="1"/>
          </p:cNvSpPr>
          <p:nvPr/>
        </p:nvSpPr>
        <p:spPr bwMode="auto">
          <a:xfrm>
            <a:off x="560388" y="685800"/>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solidFill>
                  <a:srgbClr val="0000FF"/>
                </a:solidFill>
                <a:latin typeface="Arial" pitchFamily="34" charset="0"/>
              </a:rPr>
              <a:t>How does the reactivity of a metal affect how easily it can be extracted?</a:t>
            </a:r>
          </a:p>
        </p:txBody>
      </p:sp>
      <p:pic>
        <p:nvPicPr>
          <p:cNvPr id="28676" name="Picture 5" descr="C3 4a_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84313"/>
            <a:ext cx="8353425"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Rectangle 3"/>
          <p:cNvSpPr>
            <a:spLocks noChangeArrowheads="1"/>
          </p:cNvSpPr>
          <p:nvPr>
            <p:ph type="body" idx="1"/>
          </p:nvPr>
        </p:nvSpPr>
        <p:spPr bwMode="auto">
          <a:xfrm>
            <a:off x="1371600" y="990600"/>
            <a:ext cx="6324600" cy="1487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en-GB" sz="2400" smtClean="0">
                <a:solidFill>
                  <a:srgbClr val="0000FF"/>
                </a:solidFill>
              </a:rPr>
              <a:t>Because gold occurs native its extraction is a low-tech affair that simply involves finding it!</a:t>
            </a:r>
          </a:p>
        </p:txBody>
      </p:sp>
      <p:pic>
        <p:nvPicPr>
          <p:cNvPr id="29699" name="Picture 4" descr="Prosp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0"/>
            <a:ext cx="4321175" cy="3240088"/>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29700" name="Rectangle 5"/>
          <p:cNvSpPr>
            <a:spLocks noGrp="1" noChangeArrowheads="1"/>
          </p:cNvSpPr>
          <p:nvPr>
            <p:ph type="title"/>
          </p:nvPr>
        </p:nvSpPr>
        <p:spPr/>
        <p:txBody>
          <a:bodyPr/>
          <a:lstStyle/>
          <a:p>
            <a:pPr eaLnBrk="1" hangingPunct="1"/>
            <a:r>
              <a:rPr lang="en-GB" smtClean="0"/>
              <a:t>      Extracting gold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Rectangle 3"/>
          <p:cNvSpPr>
            <a:spLocks noChangeArrowheads="1"/>
          </p:cNvSpPr>
          <p:nvPr>
            <p:ph type="body" idx="1"/>
          </p:nvPr>
        </p:nvSpPr>
        <p:spPr bwMode="auto">
          <a:xfrm>
            <a:off x="762000" y="1143000"/>
            <a:ext cx="7543800" cy="281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en-GB" sz="2400" smtClean="0">
                <a:solidFill>
                  <a:srgbClr val="0000FF"/>
                </a:solidFill>
              </a:rPr>
              <a:t>Platinum is a rare and expensive metal used in jewellery and also for plating the fuel nozzles in jet engines. It was first discovered by Europeans in 1735 but in South America the primitive pre-Columbian Indians had been using it for centuries.</a:t>
            </a:r>
          </a:p>
        </p:txBody>
      </p:sp>
      <p:sp>
        <p:nvSpPr>
          <p:cNvPr id="28676" name="Text Box 4"/>
          <p:cNvSpPr txBox="1">
            <a:spLocks noChangeArrowheads="1"/>
          </p:cNvSpPr>
          <p:nvPr/>
        </p:nvSpPr>
        <p:spPr bwMode="auto">
          <a:xfrm>
            <a:off x="838200" y="4038600"/>
            <a:ext cx="6858000" cy="1379538"/>
          </a:xfrm>
          <a:prstGeom prst="rect">
            <a:avLst/>
          </a:prstGeom>
          <a:solidFill>
            <a:srgbClr val="000066"/>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a:solidFill>
                  <a:schemeClr val="bg1"/>
                </a:solidFill>
                <a:latin typeface="Arial" pitchFamily="34" charset="0"/>
              </a:rPr>
              <a:t>Approximately where would you place platinum in the reactivity series?</a:t>
            </a:r>
          </a:p>
          <a:p>
            <a:pPr>
              <a:spcBef>
                <a:spcPct val="50000"/>
              </a:spcBef>
            </a:pPr>
            <a:r>
              <a:rPr lang="en-GB">
                <a:solidFill>
                  <a:schemeClr val="bg1"/>
                </a:solidFill>
                <a:latin typeface="Arial" pitchFamily="34" charset="0"/>
              </a:rPr>
              <a:t>In what form do you think platinum occurs?</a:t>
            </a:r>
          </a:p>
        </p:txBody>
      </p:sp>
      <p:sp>
        <p:nvSpPr>
          <p:cNvPr id="30724" name="Rectangle 6"/>
          <p:cNvSpPr>
            <a:spLocks noGrp="1" noChangeArrowheads="1"/>
          </p:cNvSpPr>
          <p:nvPr>
            <p:ph type="title"/>
          </p:nvPr>
        </p:nvSpPr>
        <p:spPr/>
        <p:txBody>
          <a:bodyPr/>
          <a:lstStyle/>
          <a:p>
            <a:pPr eaLnBrk="1" hangingPunct="1"/>
            <a:r>
              <a:rPr lang="en-GB" smtClean="0"/>
              <a:t>      Extracting platinum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dissolve">
                                      <p:cBhvr>
                                        <p:cTn id="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autoUpdateAnimBg="0"/>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996</TotalTime>
  <Words>1393</Words>
  <Application>Microsoft Office PowerPoint</Application>
  <PresentationFormat>On-screen Show (4:3)</PresentationFormat>
  <Paragraphs>277</Paragraphs>
  <Slides>36</Slides>
  <Notes>36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Times New Roman</vt:lpstr>
      <vt:lpstr>Arial</vt:lpstr>
      <vt:lpstr>Comic Sans MS</vt:lpstr>
      <vt:lpstr>Monotype Sorts</vt:lpstr>
      <vt:lpstr>Wingdings</vt:lpstr>
      <vt:lpstr>1_Default Design</vt:lpstr>
      <vt:lpstr>Micrografx Picture Publisher 7 Image</vt:lpstr>
      <vt:lpstr>PowerPoint Presentation</vt:lpstr>
      <vt:lpstr>PowerPoint Presentation</vt:lpstr>
      <vt:lpstr>      Obtaining metals from ores</vt:lpstr>
      <vt:lpstr>      Extraction of metals and energy changes</vt:lpstr>
      <vt:lpstr>      Extraction processes</vt:lpstr>
      <vt:lpstr>      Extraction methods</vt:lpstr>
      <vt:lpstr>      Extracting metals</vt:lpstr>
      <vt:lpstr>      Extracting gold</vt:lpstr>
      <vt:lpstr>      Extracting platinum</vt:lpstr>
      <vt:lpstr>PowerPoint Presentation</vt:lpstr>
      <vt:lpstr>      Iron</vt:lpstr>
      <vt:lpstr>      Extracting iron: the blast furnace</vt:lpstr>
      <vt:lpstr>      Reactions: reduction of iron ore</vt:lpstr>
      <vt:lpstr>      Reactions: removing impurities</vt:lpstr>
      <vt:lpstr>      Extraction of iron</vt:lpstr>
      <vt:lpstr>PowerPoint Presentation</vt:lpstr>
      <vt:lpstr>      Copper</vt:lpstr>
      <vt:lpstr>      Electrolytic purification</vt:lpstr>
      <vt:lpstr>      The cathode</vt:lpstr>
      <vt:lpstr>      The anode</vt:lpstr>
      <vt:lpstr>      Purification: the whole process</vt:lpstr>
      <vt:lpstr>      Purification: the half reactions</vt:lpstr>
      <vt:lpstr>      Electricity and purifying copper</vt:lpstr>
      <vt:lpstr>      Purifying copper: answers (1)</vt:lpstr>
      <vt:lpstr>      Purifying copper: answers (2)</vt:lpstr>
      <vt:lpstr>PowerPoint Presentation</vt:lpstr>
      <vt:lpstr>      Aluminium</vt:lpstr>
      <vt:lpstr>      Aluminium ores</vt:lpstr>
      <vt:lpstr>      Electrolytic extraction</vt:lpstr>
      <vt:lpstr>      Production of aluminium</vt:lpstr>
      <vt:lpstr>      Production of oxygen</vt:lpstr>
      <vt:lpstr>      Production of carbon dioxide</vt:lpstr>
      <vt:lpstr>      Extraction of aluminium: overall</vt:lpstr>
      <vt:lpstr>      Extraction of aluminium: half reactions</vt:lpstr>
      <vt:lpstr>PowerPoint Presentation</vt:lpstr>
      <vt:lpstr>      Glossary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Useful Metals</dc:title>
  <dc:subject>KS4 Chemistry</dc:subject>
  <dc:creator>Boardworks Ltd</dc:creator>
  <cp:lastModifiedBy>Teacher E-Solutions</cp:lastModifiedBy>
  <cp:revision>111</cp:revision>
  <dcterms:created xsi:type="dcterms:W3CDTF">2001-09-14T17:12:25Z</dcterms:created>
  <dcterms:modified xsi:type="dcterms:W3CDTF">2019-01-18T16:41:33Z</dcterms:modified>
</cp:coreProperties>
</file>