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8" r:id="rId6"/>
    <p:sldId id="261" r:id="rId7"/>
    <p:sldId id="262" r:id="rId8"/>
    <p:sldId id="264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99FF"/>
    <a:srgbClr val="990099"/>
    <a:srgbClr val="FFFF66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823" autoAdjust="0"/>
  </p:normalViewPr>
  <p:slideViewPr>
    <p:cSldViewPr>
      <p:cViewPr varScale="1">
        <p:scale>
          <a:sx n="40" d="100"/>
          <a:sy n="40" d="100"/>
        </p:scale>
        <p:origin x="-69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6163178-F4BA-4F78-BD03-1B0FF64D36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228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04E037A-01F5-49FE-8F05-D81F7879BBCE}" type="slidenum">
              <a:rPr lang="en-US" smtClean="0"/>
              <a:pPr eaLnBrk="1" hangingPunct="1"/>
              <a:t>2</a:t>
            </a:fld>
            <a:endParaRPr lang="en-US" smtClean="0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smtClean="0">
                <a:latin typeface="Arial" pitchFamily="34" charset="0"/>
              </a:rPr>
              <a:t>information action button links to slide number 9 – condensation reaction in more detail. Return to this slide via another action button (check notes on slide 9)</a:t>
            </a:r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794CE2E-7757-4374-B7CF-C128657BEAB4}" type="slidenum">
              <a:rPr lang="en-US" smtClean="0"/>
              <a:pPr eaLnBrk="1" hangingPunct="1"/>
              <a:t>3</a:t>
            </a:fld>
            <a:endParaRPr lang="en-US" smtClean="0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smtClean="0">
                <a:latin typeface="Arial" pitchFamily="34" charset="0"/>
              </a:rPr>
              <a:t>‘let’s name some esters’ action button links to slide 10 – check notes on slide 10</a:t>
            </a:r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C8BDD0A-44F0-4294-BE0C-0FFAC832F751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smtClean="0">
                <a:latin typeface="Arial" pitchFamily="34" charset="0"/>
              </a:rPr>
              <a:t>‘can use acid to catalyse’ hyperlink takes to slide 11</a:t>
            </a:r>
          </a:p>
          <a:p>
            <a:pPr eaLnBrk="1" hangingPunct="1"/>
            <a:r>
              <a:rPr lang="en-GB" smtClean="0">
                <a:latin typeface="Arial" pitchFamily="34" charset="0"/>
              </a:rPr>
              <a:t>‘carboxylate salt’ hyperlink takes to slide 12</a:t>
            </a:r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39491DB-9E1D-4F8C-9088-CA95E9223259}" type="slidenum">
              <a:rPr lang="en-US" smtClean="0"/>
              <a:pPr eaLnBrk="1" hangingPunct="1"/>
              <a:t>7</a:t>
            </a:fld>
            <a:endParaRPr lang="en-US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smtClean="0">
                <a:latin typeface="Arial" pitchFamily="34" charset="0"/>
              </a:rPr>
              <a:t>return to previous slide by clicking on big red box</a:t>
            </a:r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2027151-0F4D-40DC-B5AB-C2BF0240B4BD}" type="slidenum">
              <a:rPr lang="en-US" smtClean="0"/>
              <a:pPr eaLnBrk="1" hangingPunct="1"/>
              <a:t>8</a:t>
            </a:fld>
            <a:endParaRPr lang="en-US" smtClean="0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smtClean="0">
                <a:latin typeface="Arial" pitchFamily="34" charset="0"/>
              </a:rPr>
              <a:t>methyl propanoate is an isomer of ethyl ethanoate – hence the big red box round it. clicking on this box will take you ‘structural formulae’ slide (number 4)</a:t>
            </a:r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0A23437-E8A4-48E6-AEE3-C65EB4F70FE6}" type="slidenum">
              <a:rPr lang="en-US" smtClean="0"/>
              <a:pPr eaLnBrk="1" hangingPunct="1"/>
              <a:t>9</a:t>
            </a:fld>
            <a:endParaRPr lang="en-US" smtClean="0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smtClean="0">
                <a:latin typeface="Arial" pitchFamily="34" charset="0"/>
              </a:rPr>
              <a:t>click on bottom red box to return to ester hydrolysis (slide8)</a:t>
            </a:r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A99D32A-A356-4F28-877D-EED89ECD4DCB}" type="slidenum">
              <a:rPr lang="en-US" smtClean="0"/>
              <a:pPr eaLnBrk="1" hangingPunct="1"/>
              <a:t>10</a:t>
            </a:fld>
            <a:endParaRPr lang="en-US" smtClean="0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smtClean="0">
                <a:latin typeface="Arial" pitchFamily="34" charset="0"/>
              </a:rPr>
              <a:t>click on text box in red box to return to ester hydrolysis slide</a:t>
            </a:r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F4FE9-1C61-4484-81B9-6FD9144CF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604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D5AE6-A08A-45CB-8907-1B1B03C5B1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744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CCAE8-38F6-46C3-827C-919F494349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929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8DF01-F268-4C38-94C1-8C06E0FEC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266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2C301-E8BD-42F6-85C1-23537989AC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244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4873D-3268-4B6C-A22B-9683AB3B86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70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0678D-C781-4CB6-8B7A-17EDAEC04F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830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B0FF9-7B2A-4F4C-B6EB-D2B200CB2C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496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B5151-B92C-4675-9CD4-0232D2C5A0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866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0AA06-5449-423F-975E-DA56CEA72E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610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0BA9B-B80F-4D9D-A668-3C1CAFFC18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093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5FD06-2BD7-4245-BD5C-0422DD5967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23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9D3DB19B-5981-4AA2-A5CD-B5CDC18D7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b="1" smtClean="0">
                <a:solidFill>
                  <a:srgbClr val="FFFF66"/>
                </a:solidFill>
                <a:latin typeface="Comic Sans MS" pitchFamily="66" charset="0"/>
              </a:rPr>
              <a:t>Esters</a:t>
            </a:r>
            <a:endParaRPr lang="en-US" b="1" smtClean="0">
              <a:solidFill>
                <a:srgbClr val="FFFF66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6"/>
          <p:cNvSpPr txBox="1">
            <a:spLocks noChangeArrowheads="1"/>
          </p:cNvSpPr>
          <p:nvPr/>
        </p:nvSpPr>
        <p:spPr bwMode="auto">
          <a:xfrm>
            <a:off x="6732588" y="2708275"/>
            <a:ext cx="466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 b="1">
                <a:latin typeface="Lucida Sans Unicode" pitchFamily="34" charset="0"/>
              </a:rPr>
              <a:t>+</a:t>
            </a:r>
            <a:endParaRPr lang="en-US" sz="2800" b="1">
              <a:latin typeface="Lucida Sans Unicode" pitchFamily="34" charset="0"/>
            </a:endParaRPr>
          </a:p>
        </p:txBody>
      </p:sp>
      <p:sp>
        <p:nvSpPr>
          <p:cNvPr id="11267" name="Text Box 7"/>
          <p:cNvSpPr txBox="1">
            <a:spLocks noChangeArrowheads="1"/>
          </p:cNvSpPr>
          <p:nvPr/>
        </p:nvSpPr>
        <p:spPr bwMode="auto">
          <a:xfrm>
            <a:off x="7451725" y="1412875"/>
            <a:ext cx="7223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OH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11268" name="Line 10"/>
          <p:cNvSpPr>
            <a:spLocks noChangeShapeType="1"/>
          </p:cNvSpPr>
          <p:nvPr/>
        </p:nvSpPr>
        <p:spPr bwMode="auto">
          <a:xfrm>
            <a:off x="7092950" y="1628775"/>
            <a:ext cx="306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" name="Text Box 19"/>
          <p:cNvSpPr txBox="1">
            <a:spLocks noChangeArrowheads="1"/>
          </p:cNvSpPr>
          <p:nvPr/>
        </p:nvSpPr>
        <p:spPr bwMode="auto">
          <a:xfrm>
            <a:off x="2051050" y="3644900"/>
            <a:ext cx="8620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OH</a:t>
            </a:r>
            <a:r>
              <a:rPr lang="en-GB" sz="2800" baseline="30000">
                <a:latin typeface="Lucida Sans Unicode" pitchFamily="34" charset="0"/>
              </a:rPr>
              <a:t>-</a:t>
            </a:r>
            <a:endParaRPr lang="en-US" sz="2800" baseline="30000">
              <a:latin typeface="Lucida Sans Unicode" pitchFamily="34" charset="0"/>
            </a:endParaRPr>
          </a:p>
        </p:txBody>
      </p:sp>
      <p:sp>
        <p:nvSpPr>
          <p:cNvPr id="11270" name="Text Box 30"/>
          <p:cNvSpPr txBox="1">
            <a:spLocks noChangeArrowheads="1"/>
          </p:cNvSpPr>
          <p:nvPr/>
        </p:nvSpPr>
        <p:spPr bwMode="auto">
          <a:xfrm>
            <a:off x="3906838" y="2651125"/>
            <a:ext cx="133032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9600" b="1">
                <a:latin typeface="Times New Roman" pitchFamily="18" charset="0"/>
                <a:cs typeface="Lucida Sans Unicode" pitchFamily="34" charset="0"/>
              </a:rPr>
              <a:t>→</a:t>
            </a:r>
            <a:endParaRPr lang="en-GB" sz="9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1" name="Text Box 34"/>
          <p:cNvSpPr txBox="1">
            <a:spLocks noChangeArrowheads="1"/>
          </p:cNvSpPr>
          <p:nvPr/>
        </p:nvSpPr>
        <p:spPr bwMode="auto">
          <a:xfrm>
            <a:off x="3419475" y="1844675"/>
            <a:ext cx="844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r>
              <a:rPr lang="en-GB" sz="2800" baseline="-25000">
                <a:latin typeface="Lucida Sans Unicode" pitchFamily="34" charset="0"/>
              </a:rPr>
              <a:t>3</a:t>
            </a:r>
            <a:endParaRPr lang="en-US" sz="2800" baseline="-25000">
              <a:latin typeface="Lucida Sans Unicode" pitchFamily="34" charset="0"/>
            </a:endParaRPr>
          </a:p>
        </p:txBody>
      </p:sp>
      <p:sp>
        <p:nvSpPr>
          <p:cNvPr id="11272" name="Text Box 35"/>
          <p:cNvSpPr txBox="1">
            <a:spLocks noChangeArrowheads="1"/>
          </p:cNvSpPr>
          <p:nvPr/>
        </p:nvSpPr>
        <p:spPr bwMode="auto">
          <a:xfrm>
            <a:off x="2700338" y="1844675"/>
            <a:ext cx="4302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11273" name="Text Box 36"/>
          <p:cNvSpPr txBox="1">
            <a:spLocks noChangeArrowheads="1"/>
          </p:cNvSpPr>
          <p:nvPr/>
        </p:nvSpPr>
        <p:spPr bwMode="auto">
          <a:xfrm>
            <a:off x="1042988" y="2276475"/>
            <a:ext cx="844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r>
              <a:rPr lang="en-GB" sz="2800" baseline="-25000">
                <a:latin typeface="Lucida Sans Unicode" pitchFamily="34" charset="0"/>
              </a:rPr>
              <a:t>2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11274" name="Text Box 37"/>
          <p:cNvSpPr txBox="1">
            <a:spLocks noChangeArrowheads="1"/>
          </p:cNvSpPr>
          <p:nvPr/>
        </p:nvSpPr>
        <p:spPr bwMode="auto">
          <a:xfrm>
            <a:off x="2124075" y="2276475"/>
            <a:ext cx="460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11275" name="Line 41"/>
          <p:cNvSpPr>
            <a:spLocks noChangeShapeType="1"/>
          </p:cNvSpPr>
          <p:nvPr/>
        </p:nvSpPr>
        <p:spPr bwMode="auto">
          <a:xfrm rot="2700000">
            <a:off x="2412206" y="1774032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6" name="Line 42"/>
          <p:cNvSpPr>
            <a:spLocks noChangeShapeType="1"/>
          </p:cNvSpPr>
          <p:nvPr/>
        </p:nvSpPr>
        <p:spPr bwMode="auto">
          <a:xfrm rot="2700000">
            <a:off x="2483644" y="1701007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7" name="Text Box 43"/>
          <p:cNvSpPr txBox="1">
            <a:spLocks noChangeArrowheads="1"/>
          </p:cNvSpPr>
          <p:nvPr/>
        </p:nvSpPr>
        <p:spPr bwMode="auto">
          <a:xfrm>
            <a:off x="2124075" y="1196975"/>
            <a:ext cx="460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/>
          </a:p>
        </p:txBody>
      </p:sp>
      <p:sp>
        <p:nvSpPr>
          <p:cNvPr id="11278" name="Text Box 44"/>
          <p:cNvSpPr txBox="1">
            <a:spLocks noChangeArrowheads="1"/>
          </p:cNvSpPr>
          <p:nvPr/>
        </p:nvSpPr>
        <p:spPr bwMode="auto">
          <a:xfrm>
            <a:off x="55563" y="2274888"/>
            <a:ext cx="8445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r>
              <a:rPr lang="en-GB" sz="2800" baseline="-25000">
                <a:latin typeface="Lucida Sans Unicode" pitchFamily="34" charset="0"/>
              </a:rPr>
              <a:t>3</a:t>
            </a:r>
            <a:endParaRPr lang="en-US" sz="2800" baseline="-25000">
              <a:latin typeface="Lucida Sans Unicode" pitchFamily="34" charset="0"/>
            </a:endParaRPr>
          </a:p>
        </p:txBody>
      </p:sp>
      <p:sp>
        <p:nvSpPr>
          <p:cNvPr id="11279" name="Line 45"/>
          <p:cNvSpPr>
            <a:spLocks noChangeShapeType="1"/>
          </p:cNvSpPr>
          <p:nvPr/>
        </p:nvSpPr>
        <p:spPr bwMode="auto">
          <a:xfrm>
            <a:off x="776288" y="2490788"/>
            <a:ext cx="306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0" name="Text Box 46"/>
          <p:cNvSpPr txBox="1">
            <a:spLocks noChangeArrowheads="1"/>
          </p:cNvSpPr>
          <p:nvPr/>
        </p:nvSpPr>
        <p:spPr bwMode="auto">
          <a:xfrm>
            <a:off x="271463" y="549275"/>
            <a:ext cx="1247775" cy="519113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Courier New" pitchFamily="49" charset="0"/>
              </a:rPr>
              <a:t>ethyl</a:t>
            </a:r>
            <a:endParaRPr lang="en-US" sz="2800">
              <a:latin typeface="Courier New" pitchFamily="49" charset="0"/>
            </a:endParaRPr>
          </a:p>
        </p:txBody>
      </p:sp>
      <p:sp>
        <p:nvSpPr>
          <p:cNvPr id="11281" name="Text Box 47"/>
          <p:cNvSpPr txBox="1">
            <a:spLocks noChangeArrowheads="1"/>
          </p:cNvSpPr>
          <p:nvPr/>
        </p:nvSpPr>
        <p:spPr bwMode="auto">
          <a:xfrm>
            <a:off x="1619250" y="549275"/>
            <a:ext cx="2098675" cy="51911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Courier New" pitchFamily="49" charset="0"/>
              </a:rPr>
              <a:t>ethanoate</a:t>
            </a:r>
            <a:endParaRPr lang="en-US" sz="2800">
              <a:latin typeface="Courier New" pitchFamily="49" charset="0"/>
            </a:endParaRPr>
          </a:p>
        </p:txBody>
      </p:sp>
      <p:sp>
        <p:nvSpPr>
          <p:cNvPr id="11282" name="Line 48"/>
          <p:cNvSpPr>
            <a:spLocks noChangeShapeType="1"/>
          </p:cNvSpPr>
          <p:nvPr/>
        </p:nvSpPr>
        <p:spPr bwMode="auto">
          <a:xfrm>
            <a:off x="1835150" y="2492375"/>
            <a:ext cx="306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3" name="Line 49"/>
          <p:cNvSpPr>
            <a:spLocks noChangeShapeType="1"/>
          </p:cNvSpPr>
          <p:nvPr/>
        </p:nvSpPr>
        <p:spPr bwMode="auto">
          <a:xfrm rot="8100000">
            <a:off x="2484438" y="2349500"/>
            <a:ext cx="306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4" name="Line 50"/>
          <p:cNvSpPr>
            <a:spLocks noChangeShapeType="1"/>
          </p:cNvSpPr>
          <p:nvPr/>
        </p:nvSpPr>
        <p:spPr bwMode="auto">
          <a:xfrm>
            <a:off x="3132138" y="2060575"/>
            <a:ext cx="306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5" name="Text Box 51"/>
          <p:cNvSpPr txBox="1">
            <a:spLocks noChangeArrowheads="1"/>
          </p:cNvSpPr>
          <p:nvPr/>
        </p:nvSpPr>
        <p:spPr bwMode="auto">
          <a:xfrm>
            <a:off x="1331913" y="3168650"/>
            <a:ext cx="466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 b="1">
                <a:latin typeface="Lucida Sans Unicode" pitchFamily="34" charset="0"/>
              </a:rPr>
              <a:t>+</a:t>
            </a:r>
            <a:endParaRPr lang="en-US" sz="2800" b="1">
              <a:latin typeface="Lucida Sans Unicode" pitchFamily="34" charset="0"/>
            </a:endParaRPr>
          </a:p>
        </p:txBody>
      </p:sp>
      <p:sp>
        <p:nvSpPr>
          <p:cNvPr id="11286" name="Text Box 52"/>
          <p:cNvSpPr txBox="1">
            <a:spLocks noChangeArrowheads="1"/>
          </p:cNvSpPr>
          <p:nvPr/>
        </p:nvSpPr>
        <p:spPr bwMode="auto">
          <a:xfrm>
            <a:off x="6300788" y="1412875"/>
            <a:ext cx="844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r>
              <a:rPr lang="en-GB" sz="2800" baseline="-25000">
                <a:latin typeface="Lucida Sans Unicode" pitchFamily="34" charset="0"/>
              </a:rPr>
              <a:t>2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11287" name="Text Box 53"/>
          <p:cNvSpPr txBox="1">
            <a:spLocks noChangeArrowheads="1"/>
          </p:cNvSpPr>
          <p:nvPr/>
        </p:nvSpPr>
        <p:spPr bwMode="auto">
          <a:xfrm>
            <a:off x="5313363" y="1411288"/>
            <a:ext cx="8445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r>
              <a:rPr lang="en-GB" sz="2800" baseline="-25000">
                <a:latin typeface="Lucida Sans Unicode" pitchFamily="34" charset="0"/>
              </a:rPr>
              <a:t>3</a:t>
            </a:r>
            <a:endParaRPr lang="en-US" sz="2800" baseline="-25000">
              <a:latin typeface="Lucida Sans Unicode" pitchFamily="34" charset="0"/>
            </a:endParaRPr>
          </a:p>
        </p:txBody>
      </p:sp>
      <p:sp>
        <p:nvSpPr>
          <p:cNvPr id="11288" name="Line 54"/>
          <p:cNvSpPr>
            <a:spLocks noChangeShapeType="1"/>
          </p:cNvSpPr>
          <p:nvPr/>
        </p:nvSpPr>
        <p:spPr bwMode="auto">
          <a:xfrm>
            <a:off x="6034088" y="1627188"/>
            <a:ext cx="306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9" name="Text Box 55"/>
          <p:cNvSpPr txBox="1">
            <a:spLocks noChangeArrowheads="1"/>
          </p:cNvSpPr>
          <p:nvPr/>
        </p:nvSpPr>
        <p:spPr bwMode="auto">
          <a:xfrm>
            <a:off x="7308850" y="4076700"/>
            <a:ext cx="844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r>
              <a:rPr lang="en-GB" sz="2800" baseline="-25000">
                <a:latin typeface="Lucida Sans Unicode" pitchFamily="34" charset="0"/>
              </a:rPr>
              <a:t>3</a:t>
            </a:r>
            <a:endParaRPr lang="en-US" sz="2800" baseline="-25000">
              <a:latin typeface="Lucida Sans Unicode" pitchFamily="34" charset="0"/>
            </a:endParaRPr>
          </a:p>
        </p:txBody>
      </p:sp>
      <p:sp>
        <p:nvSpPr>
          <p:cNvPr id="11290" name="Text Box 56"/>
          <p:cNvSpPr txBox="1">
            <a:spLocks noChangeArrowheads="1"/>
          </p:cNvSpPr>
          <p:nvPr/>
        </p:nvSpPr>
        <p:spPr bwMode="auto">
          <a:xfrm>
            <a:off x="6589713" y="4076700"/>
            <a:ext cx="4302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11291" name="Text Box 57"/>
          <p:cNvSpPr txBox="1">
            <a:spLocks noChangeArrowheads="1"/>
          </p:cNvSpPr>
          <p:nvPr/>
        </p:nvSpPr>
        <p:spPr bwMode="auto">
          <a:xfrm>
            <a:off x="5795963" y="4508500"/>
            <a:ext cx="600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 baseline="30000">
                <a:latin typeface="Lucida Sans Unicode" pitchFamily="34" charset="0"/>
              </a:rPr>
              <a:t>-</a:t>
            </a:r>
            <a:r>
              <a:rPr lang="en-GB" sz="2800">
                <a:latin typeface="Lucida Sans Unicode" pitchFamily="34" charset="0"/>
              </a:rPr>
              <a:t>O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11292" name="Line 58"/>
          <p:cNvSpPr>
            <a:spLocks noChangeShapeType="1"/>
          </p:cNvSpPr>
          <p:nvPr/>
        </p:nvSpPr>
        <p:spPr bwMode="auto">
          <a:xfrm rot="2700000">
            <a:off x="6301581" y="4006057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3" name="Line 59"/>
          <p:cNvSpPr>
            <a:spLocks noChangeShapeType="1"/>
          </p:cNvSpPr>
          <p:nvPr/>
        </p:nvSpPr>
        <p:spPr bwMode="auto">
          <a:xfrm rot="2700000">
            <a:off x="6373019" y="3933032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4" name="Text Box 60"/>
          <p:cNvSpPr txBox="1">
            <a:spLocks noChangeArrowheads="1"/>
          </p:cNvSpPr>
          <p:nvPr/>
        </p:nvSpPr>
        <p:spPr bwMode="auto">
          <a:xfrm>
            <a:off x="6013450" y="3429000"/>
            <a:ext cx="460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/>
          </a:p>
        </p:txBody>
      </p:sp>
      <p:sp>
        <p:nvSpPr>
          <p:cNvPr id="11295" name="Line 61"/>
          <p:cNvSpPr>
            <a:spLocks noChangeShapeType="1"/>
          </p:cNvSpPr>
          <p:nvPr/>
        </p:nvSpPr>
        <p:spPr bwMode="auto">
          <a:xfrm rot="8100000">
            <a:off x="6373813" y="4581525"/>
            <a:ext cx="306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6" name="Line 62"/>
          <p:cNvSpPr>
            <a:spLocks noChangeShapeType="1"/>
          </p:cNvSpPr>
          <p:nvPr/>
        </p:nvSpPr>
        <p:spPr bwMode="auto">
          <a:xfrm>
            <a:off x="7021513" y="4292600"/>
            <a:ext cx="306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7" name="Text Box 63"/>
          <p:cNvSpPr txBox="1">
            <a:spLocks noChangeArrowheads="1"/>
          </p:cNvSpPr>
          <p:nvPr/>
        </p:nvSpPr>
        <p:spPr bwMode="auto">
          <a:xfrm>
            <a:off x="6156325" y="404813"/>
            <a:ext cx="1673225" cy="519112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Courier New" pitchFamily="49" charset="0"/>
              </a:rPr>
              <a:t>ethanol</a:t>
            </a:r>
            <a:endParaRPr lang="en-US" sz="2800">
              <a:latin typeface="Courier New" pitchFamily="49" charset="0"/>
            </a:endParaRPr>
          </a:p>
        </p:txBody>
      </p:sp>
      <p:sp>
        <p:nvSpPr>
          <p:cNvPr id="11298" name="Text Box 64"/>
          <p:cNvSpPr txBox="1">
            <a:spLocks noChangeArrowheads="1"/>
          </p:cNvSpPr>
          <p:nvPr/>
        </p:nvSpPr>
        <p:spPr bwMode="auto">
          <a:xfrm>
            <a:off x="6011863" y="5084763"/>
            <a:ext cx="2949575" cy="519112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Courier New" pitchFamily="49" charset="0"/>
              </a:rPr>
              <a:t>ethanoate ion</a:t>
            </a:r>
            <a:endParaRPr lang="en-US" sz="2800">
              <a:latin typeface="Courier New" pitchFamily="49" charset="0"/>
            </a:endParaRPr>
          </a:p>
        </p:txBody>
      </p:sp>
      <p:sp>
        <p:nvSpPr>
          <p:cNvPr id="14401" name="Oval 65"/>
          <p:cNvSpPr>
            <a:spLocks noChangeArrowheads="1"/>
          </p:cNvSpPr>
          <p:nvPr/>
        </p:nvSpPr>
        <p:spPr bwMode="auto">
          <a:xfrm>
            <a:off x="3708400" y="2636838"/>
            <a:ext cx="1655763" cy="15843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03" name="Line 67"/>
          <p:cNvSpPr>
            <a:spLocks noChangeShapeType="1"/>
          </p:cNvSpPr>
          <p:nvPr/>
        </p:nvSpPr>
        <p:spPr bwMode="auto">
          <a:xfrm flipH="1">
            <a:off x="2771775" y="4076700"/>
            <a:ext cx="1295400" cy="10080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04" name="Text Box 6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79475" y="5105400"/>
            <a:ext cx="3692525" cy="122555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 sz="2400"/>
              <a:t>not a reaction that exists in equilibrium (unlike using acid catalyst)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01" grpId="0" animBg="1"/>
      <p:bldP spid="14403" grpId="0" animBg="1"/>
      <p:bldP spid="1440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GB" sz="4000" smtClean="0">
                <a:latin typeface="Lucida Sans Unicode" pitchFamily="34" charset="0"/>
              </a:rPr>
              <a:t>What are they?</a:t>
            </a:r>
            <a:br>
              <a:rPr lang="en-GB" sz="4000" smtClean="0">
                <a:latin typeface="Lucida Sans Unicode" pitchFamily="34" charset="0"/>
              </a:rPr>
            </a:br>
            <a:r>
              <a:rPr lang="en-GB" sz="4000" smtClean="0">
                <a:latin typeface="Lucida Sans Unicode" pitchFamily="34" charset="0"/>
              </a:rPr>
              <a:t>How are they made?</a:t>
            </a:r>
            <a:endParaRPr lang="en-US" sz="4000" smtClean="0">
              <a:latin typeface="Lucida Sans Unicode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84313"/>
            <a:ext cx="8642350" cy="4924425"/>
          </a:xfrm>
        </p:spPr>
        <p:txBody>
          <a:bodyPr/>
          <a:lstStyle/>
          <a:p>
            <a:pPr eaLnBrk="1" hangingPunct="1">
              <a:buClr>
                <a:schemeClr val="accent1"/>
              </a:buClr>
              <a:buSzPct val="120000"/>
              <a:buFont typeface="Wingdings" pitchFamily="2" charset="2"/>
              <a:buChar char="ü"/>
            </a:pPr>
            <a:r>
              <a:rPr lang="en-GB" smtClean="0">
                <a:latin typeface="Tahoma" pitchFamily="34" charset="0"/>
              </a:rPr>
              <a:t>Formed when an alcohol reacts with a carboxylic acid.</a:t>
            </a:r>
          </a:p>
          <a:p>
            <a:pPr eaLnBrk="1" hangingPunct="1">
              <a:buClr>
                <a:schemeClr val="accent1"/>
              </a:buClr>
              <a:buSzPct val="120000"/>
              <a:buFont typeface="Wingdings" pitchFamily="2" charset="2"/>
              <a:buChar char="ü"/>
            </a:pPr>
            <a:r>
              <a:rPr lang="en-GB" smtClean="0">
                <a:latin typeface="Tahoma" pitchFamily="34" charset="0"/>
              </a:rPr>
              <a:t>Very </a:t>
            </a:r>
            <a:r>
              <a:rPr lang="en-GB" i="1" smtClean="0">
                <a:latin typeface="Tahoma" pitchFamily="34" charset="0"/>
              </a:rPr>
              <a:t>slow</a:t>
            </a:r>
            <a:r>
              <a:rPr lang="en-GB" smtClean="0">
                <a:latin typeface="Tahoma" pitchFamily="34" charset="0"/>
              </a:rPr>
              <a:t> reaction, unless! an </a:t>
            </a:r>
            <a:r>
              <a:rPr lang="en-GB" u="sng" smtClean="0">
                <a:latin typeface="Tahoma" pitchFamily="34" charset="0"/>
              </a:rPr>
              <a:t>acid catalyst</a:t>
            </a:r>
            <a:r>
              <a:rPr lang="en-GB" smtClean="0">
                <a:latin typeface="Tahoma" pitchFamily="34" charset="0"/>
              </a:rPr>
              <a:t> used (usually sulphuric acid)</a:t>
            </a:r>
          </a:p>
          <a:p>
            <a:pPr eaLnBrk="1" hangingPunct="1">
              <a:buClr>
                <a:schemeClr val="accent1"/>
              </a:buClr>
              <a:buSzPct val="120000"/>
              <a:buFont typeface="Wingdings" pitchFamily="2" charset="2"/>
              <a:buChar char="ü"/>
            </a:pPr>
            <a:r>
              <a:rPr lang="en-GB" smtClean="0">
                <a:latin typeface="Tahoma" pitchFamily="34" charset="0"/>
              </a:rPr>
              <a:t>A </a:t>
            </a:r>
            <a:r>
              <a:rPr lang="en-GB" b="1" smtClean="0">
                <a:latin typeface="Tahoma" pitchFamily="34" charset="0"/>
              </a:rPr>
              <a:t>condensation reaction</a:t>
            </a:r>
          </a:p>
          <a:p>
            <a:pPr eaLnBrk="1" hangingPunct="1">
              <a:buClr>
                <a:schemeClr val="accent1"/>
              </a:buClr>
              <a:buSzPct val="120000"/>
              <a:buFont typeface="Wingdings" pitchFamily="2" charset="2"/>
              <a:buChar char="ü"/>
            </a:pPr>
            <a:r>
              <a:rPr lang="en-GB" smtClean="0">
                <a:latin typeface="Tahoma" pitchFamily="34" charset="0"/>
              </a:rPr>
              <a:t>The condensation reaction between the hydroxyl group and the carboxylic acid known as </a:t>
            </a:r>
            <a:r>
              <a:rPr lang="en-GB" b="1" i="1" u="sng" smtClean="0">
                <a:latin typeface="Tahoma" pitchFamily="34" charset="0"/>
              </a:rPr>
              <a:t>esterification</a:t>
            </a:r>
            <a:r>
              <a:rPr lang="en-GB" b="1" smtClean="0">
                <a:latin typeface="Tahoma" pitchFamily="34" charset="0"/>
              </a:rPr>
              <a:t>.</a:t>
            </a:r>
          </a:p>
          <a:p>
            <a:pPr eaLnBrk="1" hangingPunct="1">
              <a:buClr>
                <a:schemeClr val="accent1"/>
              </a:buClr>
              <a:buSzPct val="120000"/>
              <a:buFont typeface="Wingdings" pitchFamily="2" charset="2"/>
              <a:buChar char="ü"/>
            </a:pPr>
            <a:r>
              <a:rPr lang="en-GB" smtClean="0">
                <a:latin typeface="Tahoma" pitchFamily="34" charset="0"/>
              </a:rPr>
              <a:t>Reverse reaction = </a:t>
            </a:r>
            <a:r>
              <a:rPr lang="en-GB" i="1" smtClean="0">
                <a:latin typeface="Tahoma" pitchFamily="34" charset="0"/>
              </a:rPr>
              <a:t>ester hydrolysis</a:t>
            </a:r>
            <a:endParaRPr lang="en-US" i="1" smtClean="0">
              <a:latin typeface="Tahoma" pitchFamily="34" charset="0"/>
            </a:endParaRPr>
          </a:p>
        </p:txBody>
      </p:sp>
      <p:sp>
        <p:nvSpPr>
          <p:cNvPr id="3076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940425" y="3644900"/>
            <a:ext cx="647700" cy="576263"/>
          </a:xfrm>
          <a:prstGeom prst="actionButtonInformation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954213" cy="1143000"/>
          </a:xfrm>
        </p:spPr>
        <p:txBody>
          <a:bodyPr/>
          <a:lstStyle/>
          <a:p>
            <a:pPr algn="l" eaLnBrk="1" hangingPunct="1"/>
            <a:r>
              <a:rPr lang="en-GB" smtClean="0">
                <a:latin typeface="Impact" pitchFamily="34" charset="0"/>
              </a:rPr>
              <a:t>Naming</a:t>
            </a:r>
            <a:endParaRPr lang="en-US" smtClean="0">
              <a:latin typeface="Impact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1811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mtClean="0">
                <a:latin typeface="Tahoma" pitchFamily="34" charset="0"/>
              </a:rPr>
              <a:t>Named after alcohol &amp; carboxylic acid from which they are derived.</a:t>
            </a:r>
            <a:endParaRPr lang="en-US" smtClean="0">
              <a:latin typeface="Tahoma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5364163" y="333375"/>
            <a:ext cx="3297237" cy="98425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800">
                <a:latin typeface="Comic Sans MS" pitchFamily="66" charset="0"/>
              </a:rPr>
              <a:t>Names of esters end in </a:t>
            </a:r>
            <a:r>
              <a:rPr lang="en-GB" sz="2800" b="1">
                <a:latin typeface="Comic Sans MS" pitchFamily="66" charset="0"/>
              </a:rPr>
              <a:t>–oate.</a:t>
            </a:r>
            <a:endParaRPr lang="en-US" sz="2800" b="1">
              <a:latin typeface="Comic Sans MS" pitchFamily="66" charset="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5435600" y="3168650"/>
            <a:ext cx="844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r>
              <a:rPr lang="en-GB" sz="2800" baseline="-25000">
                <a:latin typeface="Lucida Sans Unicode" pitchFamily="34" charset="0"/>
              </a:rPr>
              <a:t>3</a:t>
            </a:r>
            <a:endParaRPr lang="en-US" sz="2800" baseline="-25000">
              <a:latin typeface="Lucida Sans Unicode" pitchFamily="34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4714875" y="3168650"/>
            <a:ext cx="4302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844800" y="3873500"/>
            <a:ext cx="844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r>
              <a:rPr lang="en-GB" sz="2800" baseline="-25000">
                <a:latin typeface="Lucida Sans Unicode" pitchFamily="34" charset="0"/>
              </a:rPr>
              <a:t>2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995738" y="3873500"/>
            <a:ext cx="460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3635375" y="4089400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5075238" y="3384550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rot="8100000">
            <a:off x="4354513" y="3744913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rot="2700000">
            <a:off x="4355306" y="3169444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rot="2700000">
            <a:off x="4426744" y="3096419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4067175" y="2592388"/>
            <a:ext cx="4603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/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1763713" y="3873500"/>
            <a:ext cx="844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r>
              <a:rPr lang="en-GB" sz="2800" baseline="-25000">
                <a:latin typeface="Lucida Sans Unicode" pitchFamily="34" charset="0"/>
              </a:rPr>
              <a:t>3</a:t>
            </a:r>
            <a:endParaRPr lang="en-US" sz="2800" baseline="-25000">
              <a:latin typeface="Lucida Sans Unicode" pitchFamily="34" charset="0"/>
            </a:endParaRPr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>
            <a:off x="2484438" y="4089400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3" name="AutoShape 17"/>
          <p:cNvSpPr>
            <a:spLocks/>
          </p:cNvSpPr>
          <p:nvPr/>
        </p:nvSpPr>
        <p:spPr bwMode="auto">
          <a:xfrm rot="-5400000">
            <a:off x="2970213" y="3998912"/>
            <a:ext cx="300038" cy="2328863"/>
          </a:xfrm>
          <a:prstGeom prst="leftBrace">
            <a:avLst>
              <a:gd name="adj1" fmla="val 64682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AutoShape 18"/>
          <p:cNvSpPr>
            <a:spLocks/>
          </p:cNvSpPr>
          <p:nvPr/>
        </p:nvSpPr>
        <p:spPr bwMode="auto">
          <a:xfrm rot="-5400000">
            <a:off x="5106194" y="4263231"/>
            <a:ext cx="300038" cy="1800225"/>
          </a:xfrm>
          <a:prstGeom prst="leftBrace">
            <a:avLst>
              <a:gd name="adj1" fmla="val 5000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2484438" y="4508500"/>
            <a:ext cx="1247775" cy="519113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Courier New" pitchFamily="49" charset="0"/>
              </a:rPr>
              <a:t>ethyl</a:t>
            </a:r>
            <a:endParaRPr lang="en-US" sz="2800">
              <a:latin typeface="Courier New" pitchFamily="49" charset="0"/>
            </a:endParaRP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4356100" y="4508500"/>
            <a:ext cx="2098675" cy="51911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Courier New" pitchFamily="49" charset="0"/>
              </a:rPr>
              <a:t>ethanoate</a:t>
            </a:r>
            <a:endParaRPr lang="en-US" sz="2800">
              <a:latin typeface="Courier New" pitchFamily="49" charset="0"/>
            </a:endParaRP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4572000" y="5373688"/>
            <a:ext cx="3816350" cy="974725"/>
          </a:xfrm>
          <a:prstGeom prst="rect">
            <a:avLst/>
          </a:prstGeom>
          <a:noFill/>
          <a:ln w="28575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Tahoma" pitchFamily="34" charset="0"/>
              </a:rPr>
              <a:t>this part from the acid and is named after it</a:t>
            </a:r>
            <a:endParaRPr lang="en-US" sz="2800">
              <a:latin typeface="Tahoma" pitchFamily="34" charset="0"/>
            </a:endParaRP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0" y="5373688"/>
            <a:ext cx="4356100" cy="974725"/>
          </a:xfrm>
          <a:prstGeom prst="rect">
            <a:avLst/>
          </a:prstGeom>
          <a:noFill/>
          <a:ln w="28575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Tahoma" pitchFamily="34" charset="0"/>
              </a:rPr>
              <a:t>this part comes from the alcohol &amp; is named after it</a:t>
            </a:r>
            <a:endParaRPr lang="en-US" sz="2800">
              <a:latin typeface="Tahoma" pitchFamily="34" charset="0"/>
            </a:endParaRPr>
          </a:p>
        </p:txBody>
      </p:sp>
      <p:sp>
        <p:nvSpPr>
          <p:cNvPr id="4119" name="AutoShape 2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19888" y="2605088"/>
            <a:ext cx="2187575" cy="927100"/>
          </a:xfrm>
          <a:prstGeom prst="actionButtonBlank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GB" sz="2400">
                <a:latin typeface="Impact" pitchFamily="34" charset="0"/>
              </a:rPr>
              <a:t>let’s name some esters!</a:t>
            </a:r>
            <a:endParaRPr lang="en-US" sz="2400"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9863" y="0"/>
            <a:ext cx="4402137" cy="792163"/>
          </a:xfrm>
        </p:spPr>
        <p:txBody>
          <a:bodyPr/>
          <a:lstStyle/>
          <a:p>
            <a:pPr algn="l" eaLnBrk="1" hangingPunct="1"/>
            <a:r>
              <a:rPr lang="en-GB" sz="4000" smtClean="0">
                <a:latin typeface="Impact" pitchFamily="34" charset="0"/>
              </a:rPr>
              <a:t>Structural formulae</a:t>
            </a:r>
            <a:endParaRPr lang="en-US" sz="4000" smtClean="0">
              <a:latin typeface="Impact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92150"/>
            <a:ext cx="9144000" cy="12969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800" smtClean="0">
                <a:latin typeface="Tahoma" pitchFamily="34" charset="0"/>
              </a:rPr>
              <a:t>Although the previous structural formula are the clearest way of showing esters, they can draw out in a shortened form.</a:t>
            </a:r>
            <a:endParaRPr lang="en-US" sz="2800" smtClean="0">
              <a:latin typeface="Tahoma" pitchFamily="34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971550" y="2133600"/>
            <a:ext cx="1247775" cy="519113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Courier New" pitchFamily="49" charset="0"/>
              </a:rPr>
              <a:t>ethyl</a:t>
            </a:r>
            <a:endParaRPr lang="en-US" sz="2800">
              <a:latin typeface="Courier New" pitchFamily="49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268538" y="2133600"/>
            <a:ext cx="2098675" cy="51911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Courier New" pitchFamily="49" charset="0"/>
              </a:rPr>
              <a:t>ethanoate</a:t>
            </a:r>
            <a:endParaRPr lang="en-US" sz="2800">
              <a:latin typeface="Courier New" pitchFamily="49" charset="0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492500" y="3644900"/>
            <a:ext cx="844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r>
              <a:rPr lang="en-GB" sz="2800" baseline="-25000">
                <a:latin typeface="Lucida Sans Unicode" pitchFamily="34" charset="0"/>
              </a:rPr>
              <a:t>3</a:t>
            </a:r>
            <a:endParaRPr lang="en-US" sz="2800" baseline="-25000">
              <a:latin typeface="Lucida Sans Unicode" pitchFamily="34" charset="0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771775" y="3630613"/>
            <a:ext cx="4302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971550" y="3644900"/>
            <a:ext cx="844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r>
              <a:rPr lang="en-GB" sz="2800" baseline="-25000">
                <a:latin typeface="Lucida Sans Unicode" pitchFamily="34" charset="0"/>
              </a:rPr>
              <a:t>2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2051050" y="3644900"/>
            <a:ext cx="460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5130" name="Text Box 13"/>
          <p:cNvSpPr txBox="1">
            <a:spLocks noChangeArrowheads="1"/>
          </p:cNvSpPr>
          <p:nvPr/>
        </p:nvSpPr>
        <p:spPr bwMode="auto">
          <a:xfrm>
            <a:off x="2771775" y="2909888"/>
            <a:ext cx="4603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/>
          </a:p>
        </p:txBody>
      </p:sp>
      <p:sp>
        <p:nvSpPr>
          <p:cNvPr id="5131" name="Text Box 14"/>
          <p:cNvSpPr txBox="1">
            <a:spLocks noChangeArrowheads="1"/>
          </p:cNvSpPr>
          <p:nvPr/>
        </p:nvSpPr>
        <p:spPr bwMode="auto">
          <a:xfrm>
            <a:off x="0" y="3614738"/>
            <a:ext cx="8445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r>
              <a:rPr lang="en-GB" sz="2800" baseline="-25000">
                <a:latin typeface="Lucida Sans Unicode" pitchFamily="34" charset="0"/>
              </a:rPr>
              <a:t>3</a:t>
            </a:r>
            <a:endParaRPr lang="en-US" sz="2800" baseline="-25000">
              <a:latin typeface="Lucida Sans Unicode" pitchFamily="34" charset="0"/>
            </a:endParaRPr>
          </a:p>
        </p:txBody>
      </p:sp>
      <p:sp>
        <p:nvSpPr>
          <p:cNvPr id="5132" name="Line 15"/>
          <p:cNvSpPr>
            <a:spLocks noChangeShapeType="1"/>
          </p:cNvSpPr>
          <p:nvPr/>
        </p:nvSpPr>
        <p:spPr bwMode="auto">
          <a:xfrm>
            <a:off x="720725" y="3830638"/>
            <a:ext cx="306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3" name="Line 17"/>
          <p:cNvSpPr>
            <a:spLocks noChangeShapeType="1"/>
          </p:cNvSpPr>
          <p:nvPr/>
        </p:nvSpPr>
        <p:spPr bwMode="auto">
          <a:xfrm rot="5400000">
            <a:off x="2878138" y="3522663"/>
            <a:ext cx="361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4" name="Line 18"/>
          <p:cNvSpPr>
            <a:spLocks noChangeShapeType="1"/>
          </p:cNvSpPr>
          <p:nvPr/>
        </p:nvSpPr>
        <p:spPr bwMode="auto">
          <a:xfrm rot="5400000">
            <a:off x="2733675" y="3522663"/>
            <a:ext cx="361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5" name="Line 19"/>
          <p:cNvSpPr>
            <a:spLocks noChangeShapeType="1"/>
          </p:cNvSpPr>
          <p:nvPr/>
        </p:nvSpPr>
        <p:spPr bwMode="auto">
          <a:xfrm>
            <a:off x="1763713" y="3860800"/>
            <a:ext cx="306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6" name="Line 20"/>
          <p:cNvSpPr>
            <a:spLocks noChangeShapeType="1"/>
          </p:cNvSpPr>
          <p:nvPr/>
        </p:nvSpPr>
        <p:spPr bwMode="auto">
          <a:xfrm>
            <a:off x="2484438" y="3860800"/>
            <a:ext cx="306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7" name="Line 21"/>
          <p:cNvSpPr>
            <a:spLocks noChangeShapeType="1"/>
          </p:cNvSpPr>
          <p:nvPr/>
        </p:nvSpPr>
        <p:spPr bwMode="auto">
          <a:xfrm>
            <a:off x="3132138" y="3860800"/>
            <a:ext cx="306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8" name="Text Box 22"/>
          <p:cNvSpPr txBox="1">
            <a:spLocks noChangeArrowheads="1"/>
          </p:cNvSpPr>
          <p:nvPr/>
        </p:nvSpPr>
        <p:spPr bwMode="auto">
          <a:xfrm>
            <a:off x="323850" y="2930525"/>
            <a:ext cx="13890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0066"/>
                </a:solidFill>
                <a:latin typeface="Tahoma" pitchFamily="34" charset="0"/>
              </a:rPr>
              <a:t>Either…</a:t>
            </a:r>
            <a:endParaRPr lang="en-US" sz="2800">
              <a:solidFill>
                <a:srgbClr val="FF0066"/>
              </a:solidFill>
              <a:latin typeface="Tahoma" pitchFamily="34" charset="0"/>
            </a:endParaRPr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4787900" y="2462213"/>
            <a:ext cx="8540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0066"/>
                </a:solidFill>
                <a:latin typeface="Tahoma" pitchFamily="34" charset="0"/>
              </a:rPr>
              <a:t>Or…</a:t>
            </a:r>
            <a:endParaRPr lang="en-US" sz="2800">
              <a:solidFill>
                <a:srgbClr val="FF0066"/>
              </a:solidFill>
              <a:latin typeface="Tahoma" pitchFamily="34" charset="0"/>
            </a:endParaRP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8299450" y="3414713"/>
            <a:ext cx="8445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r>
              <a:rPr lang="en-GB" sz="2800" baseline="-25000">
                <a:latin typeface="Lucida Sans Unicode" pitchFamily="34" charset="0"/>
              </a:rPr>
              <a:t>3</a:t>
            </a:r>
            <a:endParaRPr lang="en-US" sz="2800" baseline="-25000">
              <a:latin typeface="Lucida Sans Unicode" pitchFamily="34" charset="0"/>
            </a:endParaRP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5778500" y="3414713"/>
            <a:ext cx="4302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7235825" y="3413125"/>
            <a:ext cx="844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r>
              <a:rPr lang="en-GB" sz="2800" baseline="-25000">
                <a:latin typeface="Lucida Sans Unicode" pitchFamily="34" charset="0"/>
              </a:rPr>
              <a:t>2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5147" name="Text Box 27"/>
          <p:cNvSpPr txBox="1">
            <a:spLocks noChangeArrowheads="1"/>
          </p:cNvSpPr>
          <p:nvPr/>
        </p:nvSpPr>
        <p:spPr bwMode="auto">
          <a:xfrm>
            <a:off x="6569075" y="3429000"/>
            <a:ext cx="460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5148" name="Text Box 28"/>
          <p:cNvSpPr txBox="1">
            <a:spLocks noChangeArrowheads="1"/>
          </p:cNvSpPr>
          <p:nvPr/>
        </p:nvSpPr>
        <p:spPr bwMode="auto">
          <a:xfrm>
            <a:off x="5778500" y="2693988"/>
            <a:ext cx="4603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/>
          </a:p>
        </p:txBody>
      </p:sp>
      <p:sp>
        <p:nvSpPr>
          <p:cNvPr id="5149" name="Text Box 29"/>
          <p:cNvSpPr txBox="1">
            <a:spLocks noChangeArrowheads="1"/>
          </p:cNvSpPr>
          <p:nvPr/>
        </p:nvSpPr>
        <p:spPr bwMode="auto">
          <a:xfrm>
            <a:off x="4770438" y="3414713"/>
            <a:ext cx="8445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r>
              <a:rPr lang="en-GB" sz="2800" baseline="-25000">
                <a:latin typeface="Lucida Sans Unicode" pitchFamily="34" charset="0"/>
              </a:rPr>
              <a:t>3</a:t>
            </a:r>
            <a:endParaRPr lang="en-US" sz="2800" baseline="-25000">
              <a:latin typeface="Lucida Sans Unicode" pitchFamily="34" charset="0"/>
            </a:endParaRPr>
          </a:p>
        </p:txBody>
      </p:sp>
      <p:sp>
        <p:nvSpPr>
          <p:cNvPr id="5150" name="Line 30"/>
          <p:cNvSpPr>
            <a:spLocks noChangeShapeType="1"/>
          </p:cNvSpPr>
          <p:nvPr/>
        </p:nvSpPr>
        <p:spPr bwMode="auto">
          <a:xfrm>
            <a:off x="5491163" y="3630613"/>
            <a:ext cx="306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1" name="Line 31"/>
          <p:cNvSpPr>
            <a:spLocks noChangeShapeType="1"/>
          </p:cNvSpPr>
          <p:nvPr/>
        </p:nvSpPr>
        <p:spPr bwMode="auto">
          <a:xfrm rot="5400000">
            <a:off x="5884863" y="3306763"/>
            <a:ext cx="361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2" name="Line 32"/>
          <p:cNvSpPr>
            <a:spLocks noChangeShapeType="1"/>
          </p:cNvSpPr>
          <p:nvPr/>
        </p:nvSpPr>
        <p:spPr bwMode="auto">
          <a:xfrm rot="5400000">
            <a:off x="5740400" y="3306763"/>
            <a:ext cx="361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3" name="Line 33"/>
          <p:cNvSpPr>
            <a:spLocks noChangeShapeType="1"/>
          </p:cNvSpPr>
          <p:nvPr/>
        </p:nvSpPr>
        <p:spPr bwMode="auto">
          <a:xfrm>
            <a:off x="6281738" y="3644900"/>
            <a:ext cx="306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4" name="Line 34"/>
          <p:cNvSpPr>
            <a:spLocks noChangeShapeType="1"/>
          </p:cNvSpPr>
          <p:nvPr/>
        </p:nvSpPr>
        <p:spPr bwMode="auto">
          <a:xfrm>
            <a:off x="7002463" y="3630613"/>
            <a:ext cx="306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5" name="Line 35"/>
          <p:cNvSpPr>
            <a:spLocks noChangeShapeType="1"/>
          </p:cNvSpPr>
          <p:nvPr/>
        </p:nvSpPr>
        <p:spPr bwMode="auto">
          <a:xfrm>
            <a:off x="8010525" y="3630613"/>
            <a:ext cx="306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6443663" y="1628775"/>
            <a:ext cx="2160587" cy="1552575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latin typeface="Tahoma" pitchFamily="34" charset="0"/>
              </a:rPr>
              <a:t>In this version the acid part has been written first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5158" name="Rectangle 38"/>
          <p:cNvSpPr>
            <a:spLocks noChangeArrowheads="1"/>
          </p:cNvSpPr>
          <p:nvPr/>
        </p:nvSpPr>
        <p:spPr bwMode="auto">
          <a:xfrm>
            <a:off x="0" y="4221163"/>
            <a:ext cx="9144000" cy="1296987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15000"/>
              <a:buFont typeface="Wingdings" pitchFamily="2" charset="2"/>
              <a:buChar char="ü"/>
            </a:pPr>
            <a:r>
              <a:rPr lang="en-GB" sz="2800">
                <a:latin typeface="Tahoma" pitchFamily="34" charset="0"/>
              </a:rPr>
              <a:t>Identify the group attached to the C=O – this is from the acid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SzPct val="115000"/>
              <a:buFont typeface="Wingdings" pitchFamily="2" charset="2"/>
              <a:buChar char="ü"/>
            </a:pPr>
            <a:r>
              <a:rPr lang="en-GB" sz="2800">
                <a:latin typeface="Tahoma" pitchFamily="34" charset="0"/>
              </a:rPr>
              <a:t>The group attached to the –O- is from the alcohol.</a:t>
            </a:r>
            <a:endParaRPr lang="en-US" sz="28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3" grpId="0"/>
      <p:bldP spid="5144" grpId="0"/>
      <p:bldP spid="5145" grpId="0"/>
      <p:bldP spid="5146" grpId="0"/>
      <p:bldP spid="5147" grpId="0"/>
      <p:bldP spid="5148" grpId="0"/>
      <p:bldP spid="5149" grpId="0"/>
      <p:bldP spid="5150" grpId="0" animBg="1"/>
      <p:bldP spid="5151" grpId="0" animBg="1"/>
      <p:bldP spid="5152" grpId="0" animBg="1"/>
      <p:bldP spid="5153" grpId="0" animBg="1"/>
      <p:bldP spid="5154" grpId="0" animBg="1"/>
      <p:bldP spid="5155" grpId="0" animBg="1"/>
      <p:bldP spid="5157" grpId="0" animBg="1"/>
      <p:bldP spid="515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735013" y="56832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147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08050"/>
          </a:xfrm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FFFF66"/>
                </a:solidFill>
                <a:latin typeface="Showcard Gothic" pitchFamily="82" charset="0"/>
              </a:rPr>
              <a:t>Wait! What’s that smell?</a:t>
            </a:r>
            <a:endParaRPr lang="en-US" smtClean="0">
              <a:solidFill>
                <a:srgbClr val="FFFF66"/>
              </a:solidFill>
              <a:latin typeface="Showcard Gothic" pitchFamily="82" charset="0"/>
            </a:endParaRPr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3933825"/>
            <a:ext cx="9144000" cy="2924175"/>
          </a:xfrm>
        </p:spPr>
        <p:txBody>
          <a:bodyPr/>
          <a:lstStyle/>
          <a:p>
            <a:pPr eaLnBrk="1" hangingPunct="1"/>
            <a:r>
              <a:rPr lang="en-GB" sz="2800" smtClean="0">
                <a:solidFill>
                  <a:schemeClr val="bg1"/>
                </a:solidFill>
                <a:latin typeface="Tahoma" pitchFamily="34" charset="0"/>
              </a:rPr>
              <a:t>Esters have strong, sweet smells.</a:t>
            </a:r>
          </a:p>
          <a:p>
            <a:pPr eaLnBrk="1" hangingPunct="1"/>
            <a:r>
              <a:rPr lang="en-GB" sz="2800" smtClean="0">
                <a:solidFill>
                  <a:schemeClr val="bg1"/>
                </a:solidFill>
                <a:latin typeface="Tahoma" pitchFamily="34" charset="0"/>
              </a:rPr>
              <a:t>Their bouquet is often floral or fruity.</a:t>
            </a:r>
          </a:p>
          <a:p>
            <a:pPr eaLnBrk="1" hangingPunct="1"/>
            <a:r>
              <a:rPr lang="en-GB" sz="2800" smtClean="0">
                <a:solidFill>
                  <a:schemeClr val="bg1"/>
                </a:solidFill>
                <a:latin typeface="Tahoma" pitchFamily="34" charset="0"/>
              </a:rPr>
              <a:t>This means they are used in food flavourings &amp; perfumes.</a:t>
            </a:r>
          </a:p>
          <a:p>
            <a:pPr eaLnBrk="1" hangingPunct="1"/>
            <a:r>
              <a:rPr lang="en-GB" sz="2800" smtClean="0">
                <a:solidFill>
                  <a:schemeClr val="bg1"/>
                </a:solidFill>
                <a:latin typeface="Tahoma" pitchFamily="34" charset="0"/>
              </a:rPr>
              <a:t>Also, very good at dissolving organic compounds so often used as solvents.</a:t>
            </a:r>
            <a:endParaRPr lang="en-US" sz="2800" smtClean="0">
              <a:solidFill>
                <a:schemeClr val="bg1"/>
              </a:solidFill>
              <a:latin typeface="Tahoma" pitchFamily="34" charset="0"/>
            </a:endParaRPr>
          </a:p>
        </p:txBody>
      </p:sp>
      <p:pic>
        <p:nvPicPr>
          <p:cNvPr id="6149" name="Picture 12" descr="j0336786"/>
          <p:cNvPicPr>
            <a:picLocks noChangeAspect="1" noChangeArrowheads="1" noCrop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16688" y="2349500"/>
            <a:ext cx="2627312" cy="2665413"/>
          </a:xfrm>
          <a:noFill/>
        </p:spPr>
      </p:pic>
      <p:graphicFrame>
        <p:nvGraphicFramePr>
          <p:cNvPr id="21588" name="Group 84"/>
          <p:cNvGraphicFramePr>
            <a:graphicFrameLocks noGrp="1"/>
          </p:cNvGraphicFramePr>
          <p:nvPr>
            <p:ph sz="quarter" idx="3"/>
          </p:nvPr>
        </p:nvGraphicFramePr>
        <p:xfrm>
          <a:off x="0" y="908050"/>
          <a:ext cx="6588125" cy="2590800"/>
        </p:xfrm>
        <a:graphic>
          <a:graphicData uri="http://schemas.openxmlformats.org/drawingml/2006/table">
            <a:tbl>
              <a:tblPr/>
              <a:tblGrid>
                <a:gridCol w="4572000"/>
                <a:gridCol w="2016125"/>
              </a:tblGrid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ester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fragrance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ethyl methanoate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raspberries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3-methylbutyl ethanoate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pears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ethyl 2-methylbutanoate 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apples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phenylmethyl ethanoate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jasmine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15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15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15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15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15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15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1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0"/>
            <a:ext cx="4691062" cy="1143000"/>
          </a:xfrm>
        </p:spPr>
        <p:txBody>
          <a:bodyPr/>
          <a:lstStyle/>
          <a:p>
            <a:pPr eaLnBrk="1" hangingPunct="1"/>
            <a:r>
              <a:rPr lang="en-GB" smtClean="0">
                <a:latin typeface="Impact" pitchFamily="34" charset="0"/>
              </a:rPr>
              <a:t>Ester hydrolysis</a:t>
            </a:r>
            <a:endParaRPr lang="en-US" smtClean="0">
              <a:latin typeface="Impact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73238"/>
            <a:ext cx="9144000" cy="48529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990099"/>
              </a:buClr>
              <a:buSzPct val="115000"/>
              <a:buFont typeface="Wingdings" pitchFamily="2" charset="2"/>
              <a:buChar char="ü"/>
            </a:pPr>
            <a:r>
              <a:rPr lang="en-GB" smtClean="0">
                <a:latin typeface="Lucida Sans Unicode" pitchFamily="34" charset="0"/>
              </a:rPr>
              <a:t>Breakdown of an ester by water.</a:t>
            </a:r>
          </a:p>
          <a:p>
            <a:pPr eaLnBrk="1" hangingPunct="1">
              <a:lnSpc>
                <a:spcPct val="90000"/>
              </a:lnSpc>
              <a:buClr>
                <a:srgbClr val="990099"/>
              </a:buClr>
              <a:buSzPct val="115000"/>
              <a:buFont typeface="Wingdings" pitchFamily="2" charset="2"/>
              <a:buChar char="ü"/>
            </a:pPr>
            <a:r>
              <a:rPr lang="en-GB" smtClean="0">
                <a:latin typeface="Lucida Sans Unicode" pitchFamily="34" charset="0"/>
              </a:rPr>
              <a:t>Process sped up by catalysis</a:t>
            </a:r>
          </a:p>
          <a:p>
            <a:pPr eaLnBrk="1" hangingPunct="1">
              <a:lnSpc>
                <a:spcPct val="90000"/>
              </a:lnSpc>
              <a:buClr>
                <a:srgbClr val="990099"/>
              </a:buClr>
              <a:buSzPct val="115000"/>
              <a:buFont typeface="Wingdings" pitchFamily="2" charset="2"/>
              <a:buChar char="ü"/>
            </a:pPr>
            <a:r>
              <a:rPr lang="en-GB" smtClean="0">
                <a:latin typeface="Lucida Sans Unicode" pitchFamily="34" charset="0"/>
                <a:hlinkClick r:id="rId3" action="ppaction://hlinksldjump"/>
              </a:rPr>
              <a:t>Can use an acid to catalyse</a:t>
            </a:r>
            <a:r>
              <a:rPr lang="en-GB" smtClean="0">
                <a:latin typeface="Lucida Sans Unicode" pitchFamily="34" charset="0"/>
              </a:rPr>
              <a:t> (H</a:t>
            </a:r>
            <a:r>
              <a:rPr lang="en-GB" baseline="-25000" smtClean="0">
                <a:latin typeface="Lucida Sans Unicode" pitchFamily="34" charset="0"/>
              </a:rPr>
              <a:t>2</a:t>
            </a:r>
            <a:r>
              <a:rPr lang="en-GB" smtClean="0">
                <a:latin typeface="Lucida Sans Unicode" pitchFamily="34" charset="0"/>
              </a:rPr>
              <a:t>SO</a:t>
            </a:r>
            <a:r>
              <a:rPr lang="en-GB" baseline="-25000" smtClean="0">
                <a:latin typeface="Lucida Sans Unicode" pitchFamily="34" charset="0"/>
              </a:rPr>
              <a:t>4</a:t>
            </a:r>
            <a:r>
              <a:rPr lang="en-GB" smtClean="0">
                <a:latin typeface="Lucida Sans Unicode" pitchFamily="34" charset="0"/>
              </a:rPr>
              <a:t>)</a:t>
            </a:r>
          </a:p>
          <a:p>
            <a:pPr eaLnBrk="1" hangingPunct="1">
              <a:lnSpc>
                <a:spcPct val="90000"/>
              </a:lnSpc>
              <a:buClr>
                <a:srgbClr val="990099"/>
              </a:buClr>
              <a:buSzPct val="115000"/>
              <a:buFont typeface="Wingdings" pitchFamily="2" charset="2"/>
              <a:buChar char="ü"/>
            </a:pPr>
            <a:r>
              <a:rPr lang="en-GB" smtClean="0">
                <a:latin typeface="Lucida Sans Unicode" pitchFamily="34" charset="0"/>
              </a:rPr>
              <a:t>Alkali catalysts (e.g. sodium hydroxide) can also be used but instead of producing carboxylic acid a </a:t>
            </a:r>
            <a:r>
              <a:rPr lang="en-GB" smtClean="0">
                <a:latin typeface="Lucida Sans Unicode" pitchFamily="34" charset="0"/>
                <a:hlinkClick r:id="rId4" action="ppaction://hlinksldjump"/>
              </a:rPr>
              <a:t>carboxylate salt </a:t>
            </a:r>
            <a:r>
              <a:rPr lang="en-GB" smtClean="0">
                <a:latin typeface="Lucida Sans Unicode" pitchFamily="34" charset="0"/>
              </a:rPr>
              <a:t>is formed.</a:t>
            </a:r>
          </a:p>
          <a:p>
            <a:pPr eaLnBrk="1" hangingPunct="1">
              <a:lnSpc>
                <a:spcPct val="90000"/>
              </a:lnSpc>
              <a:buClr>
                <a:srgbClr val="990099"/>
              </a:buClr>
              <a:buSzPct val="115000"/>
              <a:buFont typeface="Wingdings" pitchFamily="2" charset="2"/>
              <a:buChar char="ü"/>
            </a:pPr>
            <a:r>
              <a:rPr lang="en-GB" smtClean="0">
                <a:latin typeface="Lucida Sans Unicode" pitchFamily="34" charset="0"/>
              </a:rPr>
              <a:t>Alkaline hydrolysis goes to completion &amp; hence is usually preferred. </a:t>
            </a:r>
            <a:endParaRPr lang="en-US" smtClean="0">
              <a:latin typeface="Lucida Sans Unicode" pitchFamily="34" charset="0"/>
            </a:endParaRPr>
          </a:p>
        </p:txBody>
      </p:sp>
      <p:sp>
        <p:nvSpPr>
          <p:cNvPr id="7172" name="AutoShape 4"/>
          <p:cNvSpPr>
            <a:spLocks/>
          </p:cNvSpPr>
          <p:nvPr/>
        </p:nvSpPr>
        <p:spPr bwMode="auto">
          <a:xfrm rot="5400000">
            <a:off x="4445794" y="457994"/>
            <a:ext cx="215900" cy="1116012"/>
          </a:xfrm>
          <a:prstGeom prst="rightBrace">
            <a:avLst>
              <a:gd name="adj1" fmla="val 43076"/>
              <a:gd name="adj2" fmla="val 50000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AutoShape 5"/>
          <p:cNvSpPr>
            <a:spLocks/>
          </p:cNvSpPr>
          <p:nvPr/>
        </p:nvSpPr>
        <p:spPr bwMode="auto">
          <a:xfrm rot="5400000">
            <a:off x="3150394" y="457994"/>
            <a:ext cx="215900" cy="1116012"/>
          </a:xfrm>
          <a:prstGeom prst="rightBrace">
            <a:avLst>
              <a:gd name="adj1" fmla="val 43076"/>
              <a:gd name="adj2" fmla="val 50000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 flipH="1">
            <a:off x="2339975" y="1125538"/>
            <a:ext cx="2232025" cy="6477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3276600" y="1125538"/>
            <a:ext cx="2232025" cy="6477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1413" y="3068638"/>
            <a:ext cx="4319587" cy="1223962"/>
          </a:xfrm>
          <a:solidFill>
            <a:srgbClr val="FF9900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en-GB" sz="2400" smtClean="0">
                <a:latin typeface="Tahoma" pitchFamily="34" charset="0"/>
              </a:rPr>
              <a:t>This is why it is a condensation reaction because water is produced!</a:t>
            </a:r>
            <a:endParaRPr lang="en-US" sz="2400" smtClean="0">
              <a:latin typeface="Tahoma" pitchFamily="34" charset="0"/>
            </a:endParaRPr>
          </a:p>
        </p:txBody>
      </p:sp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250825" y="735013"/>
            <a:ext cx="4095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R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3132138" y="2205038"/>
            <a:ext cx="5222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R’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2411413" y="2205038"/>
            <a:ext cx="4302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7451725" y="3168650"/>
            <a:ext cx="912813" cy="557213"/>
          </a:xfrm>
          <a:prstGeom prst="rect">
            <a:avLst/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H</a:t>
            </a:r>
            <a:r>
              <a:rPr lang="en-GB" sz="2800" baseline="-25000">
                <a:latin typeface="Lucida Sans Unicode" pitchFamily="34" charset="0"/>
              </a:rPr>
              <a:t>2</a:t>
            </a:r>
            <a:r>
              <a:rPr lang="en-GB" sz="2800">
                <a:latin typeface="Lucida Sans Unicode" pitchFamily="34" charset="0"/>
              </a:rPr>
              <a:t>O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8199" name="Text Box 10"/>
          <p:cNvSpPr txBox="1">
            <a:spLocks noChangeArrowheads="1"/>
          </p:cNvSpPr>
          <p:nvPr/>
        </p:nvSpPr>
        <p:spPr bwMode="auto">
          <a:xfrm>
            <a:off x="827088" y="1628775"/>
            <a:ext cx="466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 b="1">
                <a:latin typeface="Lucida Sans Unicode" pitchFamily="34" charset="0"/>
              </a:rPr>
              <a:t>+</a:t>
            </a:r>
            <a:endParaRPr lang="en-US" sz="2800" b="1">
              <a:latin typeface="Lucida Sans Unicode" pitchFamily="34" charset="0"/>
            </a:endParaRPr>
          </a:p>
        </p:txBody>
      </p:sp>
      <p:sp>
        <p:nvSpPr>
          <p:cNvPr id="8200" name="Text Box 11"/>
          <p:cNvSpPr txBox="1">
            <a:spLocks noChangeArrowheads="1"/>
          </p:cNvSpPr>
          <p:nvPr/>
        </p:nvSpPr>
        <p:spPr bwMode="auto">
          <a:xfrm>
            <a:off x="971550" y="735013"/>
            <a:ext cx="4603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8201" name="Text Box 12"/>
          <p:cNvSpPr txBox="1">
            <a:spLocks noChangeArrowheads="1"/>
          </p:cNvSpPr>
          <p:nvPr/>
        </p:nvSpPr>
        <p:spPr bwMode="auto">
          <a:xfrm>
            <a:off x="1835150" y="735013"/>
            <a:ext cx="4460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H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8202" name="Line 13"/>
          <p:cNvSpPr>
            <a:spLocks noChangeShapeType="1"/>
          </p:cNvSpPr>
          <p:nvPr/>
        </p:nvSpPr>
        <p:spPr bwMode="auto">
          <a:xfrm>
            <a:off x="611188" y="981075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Line 14"/>
          <p:cNvSpPr>
            <a:spLocks noChangeShapeType="1"/>
          </p:cNvSpPr>
          <p:nvPr/>
        </p:nvSpPr>
        <p:spPr bwMode="auto">
          <a:xfrm>
            <a:off x="1403350" y="981075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Text Box 15"/>
          <p:cNvSpPr txBox="1">
            <a:spLocks noChangeArrowheads="1"/>
          </p:cNvSpPr>
          <p:nvPr/>
        </p:nvSpPr>
        <p:spPr bwMode="auto">
          <a:xfrm>
            <a:off x="971550" y="2909888"/>
            <a:ext cx="4460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H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8205" name="Text Box 16"/>
          <p:cNvSpPr txBox="1">
            <a:spLocks noChangeArrowheads="1"/>
          </p:cNvSpPr>
          <p:nvPr/>
        </p:nvSpPr>
        <p:spPr bwMode="auto">
          <a:xfrm>
            <a:off x="1692275" y="2909888"/>
            <a:ext cx="4603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8206" name="Line 17"/>
          <p:cNvSpPr>
            <a:spLocks noChangeShapeType="1"/>
          </p:cNvSpPr>
          <p:nvPr/>
        </p:nvSpPr>
        <p:spPr bwMode="auto">
          <a:xfrm>
            <a:off x="1331913" y="3125788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Line 18"/>
          <p:cNvSpPr>
            <a:spLocks noChangeShapeType="1"/>
          </p:cNvSpPr>
          <p:nvPr/>
        </p:nvSpPr>
        <p:spPr bwMode="auto">
          <a:xfrm>
            <a:off x="2771775" y="2420938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Line 19"/>
          <p:cNvSpPr>
            <a:spLocks noChangeShapeType="1"/>
          </p:cNvSpPr>
          <p:nvPr/>
        </p:nvSpPr>
        <p:spPr bwMode="auto">
          <a:xfrm rot="8100000">
            <a:off x="2051050" y="2781300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20"/>
          <p:cNvSpPr>
            <a:spLocks noChangeShapeType="1"/>
          </p:cNvSpPr>
          <p:nvPr/>
        </p:nvSpPr>
        <p:spPr bwMode="auto">
          <a:xfrm rot="2700000">
            <a:off x="2051844" y="2205832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Line 21"/>
          <p:cNvSpPr>
            <a:spLocks noChangeShapeType="1"/>
          </p:cNvSpPr>
          <p:nvPr/>
        </p:nvSpPr>
        <p:spPr bwMode="auto">
          <a:xfrm rot="2700000">
            <a:off x="2123281" y="2132807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Text Box 22"/>
          <p:cNvSpPr txBox="1">
            <a:spLocks noChangeArrowheads="1"/>
          </p:cNvSpPr>
          <p:nvPr/>
        </p:nvSpPr>
        <p:spPr bwMode="auto">
          <a:xfrm>
            <a:off x="1763713" y="1628775"/>
            <a:ext cx="460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/>
          </a:p>
        </p:txBody>
      </p:sp>
      <p:sp>
        <p:nvSpPr>
          <p:cNvPr id="8212" name="Text Box 23"/>
          <p:cNvSpPr txBox="1">
            <a:spLocks noChangeArrowheads="1"/>
          </p:cNvSpPr>
          <p:nvPr/>
        </p:nvSpPr>
        <p:spPr bwMode="auto">
          <a:xfrm>
            <a:off x="7812088" y="1341438"/>
            <a:ext cx="5222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R’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8213" name="Text Box 24"/>
          <p:cNvSpPr txBox="1">
            <a:spLocks noChangeArrowheads="1"/>
          </p:cNvSpPr>
          <p:nvPr/>
        </p:nvSpPr>
        <p:spPr bwMode="auto">
          <a:xfrm>
            <a:off x="7091363" y="1341438"/>
            <a:ext cx="4302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8214" name="Text Box 25"/>
          <p:cNvSpPr txBox="1">
            <a:spLocks noChangeArrowheads="1"/>
          </p:cNvSpPr>
          <p:nvPr/>
        </p:nvSpPr>
        <p:spPr bwMode="auto">
          <a:xfrm>
            <a:off x="5651500" y="2046288"/>
            <a:ext cx="4095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R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8215" name="Text Box 26"/>
          <p:cNvSpPr txBox="1">
            <a:spLocks noChangeArrowheads="1"/>
          </p:cNvSpPr>
          <p:nvPr/>
        </p:nvSpPr>
        <p:spPr bwMode="auto">
          <a:xfrm>
            <a:off x="6372225" y="2046288"/>
            <a:ext cx="4603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8216" name="Line 27"/>
          <p:cNvSpPr>
            <a:spLocks noChangeShapeType="1"/>
          </p:cNvSpPr>
          <p:nvPr/>
        </p:nvSpPr>
        <p:spPr bwMode="auto">
          <a:xfrm>
            <a:off x="6011863" y="2262188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7" name="Line 28"/>
          <p:cNvSpPr>
            <a:spLocks noChangeShapeType="1"/>
          </p:cNvSpPr>
          <p:nvPr/>
        </p:nvSpPr>
        <p:spPr bwMode="auto">
          <a:xfrm>
            <a:off x="7451725" y="1557338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8" name="Line 29"/>
          <p:cNvSpPr>
            <a:spLocks noChangeShapeType="1"/>
          </p:cNvSpPr>
          <p:nvPr/>
        </p:nvSpPr>
        <p:spPr bwMode="auto">
          <a:xfrm rot="8100000">
            <a:off x="6731000" y="1917700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9" name="Line 30"/>
          <p:cNvSpPr>
            <a:spLocks noChangeShapeType="1"/>
          </p:cNvSpPr>
          <p:nvPr/>
        </p:nvSpPr>
        <p:spPr bwMode="auto">
          <a:xfrm rot="2700000">
            <a:off x="6731794" y="1342232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0" name="Line 31"/>
          <p:cNvSpPr>
            <a:spLocks noChangeShapeType="1"/>
          </p:cNvSpPr>
          <p:nvPr/>
        </p:nvSpPr>
        <p:spPr bwMode="auto">
          <a:xfrm rot="2700000">
            <a:off x="6803231" y="1269207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1" name="Text Box 32"/>
          <p:cNvSpPr txBox="1">
            <a:spLocks noChangeArrowheads="1"/>
          </p:cNvSpPr>
          <p:nvPr/>
        </p:nvSpPr>
        <p:spPr bwMode="auto">
          <a:xfrm>
            <a:off x="6443663" y="765175"/>
            <a:ext cx="460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/>
          </a:p>
        </p:txBody>
      </p:sp>
      <p:sp>
        <p:nvSpPr>
          <p:cNvPr id="8222" name="Text Box 33"/>
          <p:cNvSpPr txBox="1">
            <a:spLocks noChangeArrowheads="1"/>
          </p:cNvSpPr>
          <p:nvPr/>
        </p:nvSpPr>
        <p:spPr bwMode="auto">
          <a:xfrm>
            <a:off x="6948488" y="2565400"/>
            <a:ext cx="466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 b="1">
                <a:latin typeface="Lucida Sans Unicode" pitchFamily="34" charset="0"/>
              </a:rPr>
              <a:t>+</a:t>
            </a:r>
            <a:endParaRPr lang="en-US" sz="2800" b="1">
              <a:latin typeface="Lucida Sans Unicode" pitchFamily="34" charset="0"/>
            </a:endParaRPr>
          </a:p>
        </p:txBody>
      </p:sp>
      <p:sp>
        <p:nvSpPr>
          <p:cNvPr id="8223" name="Text Box 34"/>
          <p:cNvSpPr txBox="1">
            <a:spLocks noChangeArrowheads="1"/>
          </p:cNvSpPr>
          <p:nvPr/>
        </p:nvSpPr>
        <p:spPr bwMode="auto">
          <a:xfrm>
            <a:off x="3906838" y="1341438"/>
            <a:ext cx="133032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9600" b="1">
                <a:latin typeface="Lucida Sans Unicode" pitchFamily="34" charset="0"/>
                <a:cs typeface="Lucida Sans Unicode" pitchFamily="34" charset="0"/>
              </a:rPr>
              <a:t>⇋</a:t>
            </a:r>
          </a:p>
        </p:txBody>
      </p:sp>
      <p:sp>
        <p:nvSpPr>
          <p:cNvPr id="8227" name="Line 35"/>
          <p:cNvSpPr>
            <a:spLocks noChangeShapeType="1"/>
          </p:cNvSpPr>
          <p:nvPr/>
        </p:nvSpPr>
        <p:spPr bwMode="auto">
          <a:xfrm>
            <a:off x="6084888" y="3429000"/>
            <a:ext cx="1223962" cy="2159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 type="arrow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9" name="Text Box 37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0" y="4437063"/>
            <a:ext cx="9144000" cy="19208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3000">
                <a:solidFill>
                  <a:schemeClr val="bg1"/>
                </a:solidFill>
                <a:latin typeface="Courier New" pitchFamily="49" charset="0"/>
              </a:rPr>
              <a:t>Definition of a condensation reaction = two molecules reacting to form a larger molecule with the elimination of a small molecule such as water</a:t>
            </a:r>
            <a:endParaRPr lang="en-US" sz="3000">
              <a:solidFill>
                <a:schemeClr val="bg1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nimBg="1"/>
      <p:bldP spid="8227" grpId="0" animBg="1"/>
      <p:bldP spid="82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3924300" y="2909888"/>
            <a:ext cx="8445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r>
              <a:rPr lang="en-GB" sz="2800" baseline="-25000">
                <a:latin typeface="Lucida Sans Unicode" pitchFamily="34" charset="0"/>
              </a:rPr>
              <a:t>3</a:t>
            </a:r>
            <a:endParaRPr lang="en-US" sz="2800" baseline="-25000">
              <a:latin typeface="Lucida Sans Unicode" pitchFamily="34" charset="0"/>
            </a:endParaRP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3203575" y="765175"/>
            <a:ext cx="692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endParaRPr lang="en-US" sz="2800" baseline="-25000">
              <a:latin typeface="Lucida Sans Unicode" pitchFamily="34" charset="0"/>
            </a:endParaRPr>
          </a:p>
        </p:txBody>
      </p:sp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1333500" y="1470025"/>
            <a:ext cx="844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r>
              <a:rPr lang="en-GB" sz="2800" baseline="-25000">
                <a:latin typeface="Lucida Sans Unicode" pitchFamily="34" charset="0"/>
              </a:rPr>
              <a:t>2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9221" name="Text Box 7"/>
          <p:cNvSpPr txBox="1">
            <a:spLocks noChangeArrowheads="1"/>
          </p:cNvSpPr>
          <p:nvPr/>
        </p:nvSpPr>
        <p:spPr bwMode="auto">
          <a:xfrm>
            <a:off x="2484438" y="1470025"/>
            <a:ext cx="460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9222" name="Line 8"/>
          <p:cNvSpPr>
            <a:spLocks noChangeShapeType="1"/>
          </p:cNvSpPr>
          <p:nvPr/>
        </p:nvSpPr>
        <p:spPr bwMode="auto">
          <a:xfrm>
            <a:off x="2124075" y="1685925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Line 9"/>
          <p:cNvSpPr>
            <a:spLocks noChangeShapeType="1"/>
          </p:cNvSpPr>
          <p:nvPr/>
        </p:nvSpPr>
        <p:spPr bwMode="auto">
          <a:xfrm>
            <a:off x="3563938" y="3125788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Line 10"/>
          <p:cNvSpPr>
            <a:spLocks noChangeShapeType="1"/>
          </p:cNvSpPr>
          <p:nvPr/>
        </p:nvSpPr>
        <p:spPr bwMode="auto">
          <a:xfrm rot="8100000">
            <a:off x="2843213" y="1341438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5" name="Line 11"/>
          <p:cNvSpPr>
            <a:spLocks noChangeShapeType="1"/>
          </p:cNvSpPr>
          <p:nvPr/>
        </p:nvSpPr>
        <p:spPr bwMode="auto">
          <a:xfrm rot="2700000">
            <a:off x="2844006" y="765969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Line 12"/>
          <p:cNvSpPr>
            <a:spLocks noChangeShapeType="1"/>
          </p:cNvSpPr>
          <p:nvPr/>
        </p:nvSpPr>
        <p:spPr bwMode="auto">
          <a:xfrm rot="2700000">
            <a:off x="2915444" y="692944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7" name="Text Box 13"/>
          <p:cNvSpPr txBox="1">
            <a:spLocks noChangeArrowheads="1"/>
          </p:cNvSpPr>
          <p:nvPr/>
        </p:nvSpPr>
        <p:spPr bwMode="auto">
          <a:xfrm>
            <a:off x="2555875" y="188913"/>
            <a:ext cx="4603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/>
          </a:p>
        </p:txBody>
      </p:sp>
      <p:sp>
        <p:nvSpPr>
          <p:cNvPr id="9228" name="Text Box 14"/>
          <p:cNvSpPr txBox="1">
            <a:spLocks noChangeArrowheads="1"/>
          </p:cNvSpPr>
          <p:nvPr/>
        </p:nvSpPr>
        <p:spPr bwMode="auto">
          <a:xfrm>
            <a:off x="252413" y="1470025"/>
            <a:ext cx="844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r>
              <a:rPr lang="en-GB" sz="2800" baseline="-25000">
                <a:latin typeface="Lucida Sans Unicode" pitchFamily="34" charset="0"/>
              </a:rPr>
              <a:t>3</a:t>
            </a:r>
            <a:endParaRPr lang="en-US" sz="2800" baseline="-25000">
              <a:latin typeface="Lucida Sans Unicode" pitchFamily="34" charset="0"/>
            </a:endParaRPr>
          </a:p>
        </p:txBody>
      </p:sp>
      <p:sp>
        <p:nvSpPr>
          <p:cNvPr id="9229" name="Line 15"/>
          <p:cNvSpPr>
            <a:spLocks noChangeShapeType="1"/>
          </p:cNvSpPr>
          <p:nvPr/>
        </p:nvSpPr>
        <p:spPr bwMode="auto">
          <a:xfrm>
            <a:off x="973138" y="1685925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Text Box 16"/>
          <p:cNvSpPr txBox="1">
            <a:spLocks noChangeArrowheads="1"/>
          </p:cNvSpPr>
          <p:nvPr/>
        </p:nvSpPr>
        <p:spPr bwMode="auto">
          <a:xfrm>
            <a:off x="2843213" y="2909888"/>
            <a:ext cx="8445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r>
              <a:rPr lang="en-GB" sz="2800" baseline="-25000">
                <a:latin typeface="Lucida Sans Unicode" pitchFamily="34" charset="0"/>
              </a:rPr>
              <a:t>2</a:t>
            </a:r>
            <a:endParaRPr lang="en-US" sz="2800" baseline="-25000">
              <a:latin typeface="Lucida Sans Unicode" pitchFamily="34" charset="0"/>
            </a:endParaRPr>
          </a:p>
        </p:txBody>
      </p:sp>
      <p:sp>
        <p:nvSpPr>
          <p:cNvPr id="9231" name="Text Box 17"/>
          <p:cNvSpPr txBox="1">
            <a:spLocks noChangeArrowheads="1"/>
          </p:cNvSpPr>
          <p:nvPr/>
        </p:nvSpPr>
        <p:spPr bwMode="auto">
          <a:xfrm>
            <a:off x="2122488" y="2909888"/>
            <a:ext cx="4302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9232" name="Text Box 18"/>
          <p:cNvSpPr txBox="1">
            <a:spLocks noChangeArrowheads="1"/>
          </p:cNvSpPr>
          <p:nvPr/>
        </p:nvSpPr>
        <p:spPr bwMode="auto">
          <a:xfrm>
            <a:off x="252413" y="3614738"/>
            <a:ext cx="8445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r>
              <a:rPr lang="en-GB" sz="2800" baseline="-25000">
                <a:latin typeface="Lucida Sans Unicode" pitchFamily="34" charset="0"/>
              </a:rPr>
              <a:t>3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9233" name="Text Box 19"/>
          <p:cNvSpPr txBox="1">
            <a:spLocks noChangeArrowheads="1"/>
          </p:cNvSpPr>
          <p:nvPr/>
        </p:nvSpPr>
        <p:spPr bwMode="auto">
          <a:xfrm>
            <a:off x="1403350" y="3614738"/>
            <a:ext cx="4603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9234" name="Line 20"/>
          <p:cNvSpPr>
            <a:spLocks noChangeShapeType="1"/>
          </p:cNvSpPr>
          <p:nvPr/>
        </p:nvSpPr>
        <p:spPr bwMode="auto">
          <a:xfrm>
            <a:off x="1042988" y="3830638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Line 21"/>
          <p:cNvSpPr>
            <a:spLocks noChangeShapeType="1"/>
          </p:cNvSpPr>
          <p:nvPr/>
        </p:nvSpPr>
        <p:spPr bwMode="auto">
          <a:xfrm>
            <a:off x="2482850" y="3125788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6" name="Line 22"/>
          <p:cNvSpPr>
            <a:spLocks noChangeShapeType="1"/>
          </p:cNvSpPr>
          <p:nvPr/>
        </p:nvSpPr>
        <p:spPr bwMode="auto">
          <a:xfrm rot="8100000">
            <a:off x="1762125" y="3486150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7" name="Line 23"/>
          <p:cNvSpPr>
            <a:spLocks noChangeShapeType="1"/>
          </p:cNvSpPr>
          <p:nvPr/>
        </p:nvSpPr>
        <p:spPr bwMode="auto">
          <a:xfrm rot="2700000">
            <a:off x="1762919" y="2910682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8" name="Line 24"/>
          <p:cNvSpPr>
            <a:spLocks noChangeShapeType="1"/>
          </p:cNvSpPr>
          <p:nvPr/>
        </p:nvSpPr>
        <p:spPr bwMode="auto">
          <a:xfrm rot="2700000">
            <a:off x="1834356" y="2837657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9" name="Text Box 25"/>
          <p:cNvSpPr txBox="1">
            <a:spLocks noChangeArrowheads="1"/>
          </p:cNvSpPr>
          <p:nvPr/>
        </p:nvSpPr>
        <p:spPr bwMode="auto">
          <a:xfrm>
            <a:off x="1474788" y="2333625"/>
            <a:ext cx="460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/>
          </a:p>
        </p:txBody>
      </p:sp>
      <p:sp>
        <p:nvSpPr>
          <p:cNvPr id="9240" name="Text Box 41"/>
          <p:cNvSpPr txBox="1">
            <a:spLocks noChangeArrowheads="1"/>
          </p:cNvSpPr>
          <p:nvPr/>
        </p:nvSpPr>
        <p:spPr bwMode="auto">
          <a:xfrm>
            <a:off x="2124075" y="5084763"/>
            <a:ext cx="692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endParaRPr lang="en-US" sz="2800" baseline="-25000">
              <a:latin typeface="Lucida Sans Unicode" pitchFamily="34" charset="0"/>
            </a:endParaRPr>
          </a:p>
        </p:txBody>
      </p:sp>
      <p:sp>
        <p:nvSpPr>
          <p:cNvPr id="9241" name="Text Box 42"/>
          <p:cNvSpPr txBox="1">
            <a:spLocks noChangeArrowheads="1"/>
          </p:cNvSpPr>
          <p:nvPr/>
        </p:nvSpPr>
        <p:spPr bwMode="auto">
          <a:xfrm>
            <a:off x="254000" y="5789613"/>
            <a:ext cx="8445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CH</a:t>
            </a:r>
            <a:r>
              <a:rPr lang="en-GB" sz="2800" baseline="-25000">
                <a:latin typeface="Lucida Sans Unicode" pitchFamily="34" charset="0"/>
              </a:rPr>
              <a:t>3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9242" name="Text Box 43"/>
          <p:cNvSpPr txBox="1">
            <a:spLocks noChangeArrowheads="1"/>
          </p:cNvSpPr>
          <p:nvPr/>
        </p:nvSpPr>
        <p:spPr bwMode="auto">
          <a:xfrm>
            <a:off x="1404938" y="5789613"/>
            <a:ext cx="4603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9243" name="Line 44"/>
          <p:cNvSpPr>
            <a:spLocks noChangeShapeType="1"/>
          </p:cNvSpPr>
          <p:nvPr/>
        </p:nvSpPr>
        <p:spPr bwMode="auto">
          <a:xfrm>
            <a:off x="1044575" y="6005513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4" name="Line 46"/>
          <p:cNvSpPr>
            <a:spLocks noChangeShapeType="1"/>
          </p:cNvSpPr>
          <p:nvPr/>
        </p:nvSpPr>
        <p:spPr bwMode="auto">
          <a:xfrm rot="8100000">
            <a:off x="1763713" y="5661025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5" name="Line 47"/>
          <p:cNvSpPr>
            <a:spLocks noChangeShapeType="1"/>
          </p:cNvSpPr>
          <p:nvPr/>
        </p:nvSpPr>
        <p:spPr bwMode="auto">
          <a:xfrm rot="2700000">
            <a:off x="1764506" y="5085557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6" name="Line 48"/>
          <p:cNvSpPr>
            <a:spLocks noChangeShapeType="1"/>
          </p:cNvSpPr>
          <p:nvPr/>
        </p:nvSpPr>
        <p:spPr bwMode="auto">
          <a:xfrm rot="2700000">
            <a:off x="1835944" y="5012532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7" name="Text Box 49"/>
          <p:cNvSpPr txBox="1">
            <a:spLocks noChangeArrowheads="1"/>
          </p:cNvSpPr>
          <p:nvPr/>
        </p:nvSpPr>
        <p:spPr bwMode="auto">
          <a:xfrm>
            <a:off x="1476375" y="4508500"/>
            <a:ext cx="460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/>
          </a:p>
        </p:txBody>
      </p:sp>
      <p:sp>
        <p:nvSpPr>
          <p:cNvPr id="10292" name="Text Box 52"/>
          <p:cNvSpPr txBox="1">
            <a:spLocks noChangeArrowheads="1"/>
          </p:cNvSpPr>
          <p:nvPr/>
        </p:nvSpPr>
        <p:spPr bwMode="auto">
          <a:xfrm>
            <a:off x="4572000" y="765175"/>
            <a:ext cx="1247775" cy="519113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Courier New" pitchFamily="49" charset="0"/>
              </a:rPr>
              <a:t>ethyl</a:t>
            </a:r>
            <a:endParaRPr lang="en-US"/>
          </a:p>
        </p:txBody>
      </p:sp>
      <p:sp>
        <p:nvSpPr>
          <p:cNvPr id="10293" name="Text Box 53"/>
          <p:cNvSpPr txBox="1">
            <a:spLocks noChangeArrowheads="1"/>
          </p:cNvSpPr>
          <p:nvPr/>
        </p:nvSpPr>
        <p:spPr bwMode="auto">
          <a:xfrm>
            <a:off x="6443663" y="765175"/>
            <a:ext cx="2311400" cy="519113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Courier New" pitchFamily="49" charset="0"/>
              </a:rPr>
              <a:t>methanoate</a:t>
            </a:r>
            <a:endParaRPr lang="en-US"/>
          </a:p>
        </p:txBody>
      </p:sp>
      <p:sp>
        <p:nvSpPr>
          <p:cNvPr id="10294" name="Text Box 54"/>
          <p:cNvSpPr txBox="1">
            <a:spLocks noChangeArrowheads="1"/>
          </p:cNvSpPr>
          <p:nvPr/>
        </p:nvSpPr>
        <p:spPr bwMode="auto">
          <a:xfrm>
            <a:off x="4787900" y="2909888"/>
            <a:ext cx="1460500" cy="519112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Courier New" pitchFamily="49" charset="0"/>
              </a:rPr>
              <a:t>methyl</a:t>
            </a:r>
            <a:endParaRPr lang="en-US"/>
          </a:p>
        </p:txBody>
      </p:sp>
      <p:sp>
        <p:nvSpPr>
          <p:cNvPr id="10295" name="Text Box 55"/>
          <p:cNvSpPr txBox="1">
            <a:spLocks noChangeArrowheads="1"/>
          </p:cNvSpPr>
          <p:nvPr/>
        </p:nvSpPr>
        <p:spPr bwMode="auto">
          <a:xfrm>
            <a:off x="6659563" y="2909888"/>
            <a:ext cx="2311400" cy="519112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Courier New" pitchFamily="49" charset="0"/>
              </a:rPr>
              <a:t>propanoate</a:t>
            </a:r>
            <a:endParaRPr lang="en-US"/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4572000" y="4941888"/>
            <a:ext cx="1460500" cy="519112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Courier New" pitchFamily="49" charset="0"/>
              </a:rPr>
              <a:t>methyl</a:t>
            </a:r>
            <a:endParaRPr lang="en-US"/>
          </a:p>
        </p:txBody>
      </p:sp>
      <p:sp>
        <p:nvSpPr>
          <p:cNvPr id="10297" name="Text Box 57"/>
          <p:cNvSpPr txBox="1">
            <a:spLocks noChangeArrowheads="1"/>
          </p:cNvSpPr>
          <p:nvPr/>
        </p:nvSpPr>
        <p:spPr bwMode="auto">
          <a:xfrm>
            <a:off x="6443663" y="4941888"/>
            <a:ext cx="2311400" cy="519112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Courier New" pitchFamily="49" charset="0"/>
              </a:rPr>
              <a:t>methanoate</a:t>
            </a:r>
            <a:endParaRPr lang="en-US"/>
          </a:p>
        </p:txBody>
      </p:sp>
      <p:sp>
        <p:nvSpPr>
          <p:cNvPr id="10298" name="Rectangle 58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2060575"/>
            <a:ext cx="9144000" cy="2447925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2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0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2" grpId="0" animBg="1"/>
      <p:bldP spid="10293" grpId="0" animBg="1"/>
      <p:bldP spid="10294" grpId="0" animBg="1"/>
      <p:bldP spid="10295" grpId="0" animBg="1"/>
      <p:bldP spid="10296" grpId="0" animBg="1"/>
      <p:bldP spid="10297" grpId="0" animBg="1"/>
      <p:bldP spid="1029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250825" y="2044700"/>
            <a:ext cx="4095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R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3132138" y="3514725"/>
            <a:ext cx="5222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R’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2411413" y="3514725"/>
            <a:ext cx="4302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7451725" y="4478338"/>
            <a:ext cx="8747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H</a:t>
            </a:r>
            <a:r>
              <a:rPr lang="en-GB" sz="2800" baseline="-25000">
                <a:latin typeface="Lucida Sans Unicode" pitchFamily="34" charset="0"/>
              </a:rPr>
              <a:t>2</a:t>
            </a:r>
            <a:r>
              <a:rPr lang="en-GB" sz="2800">
                <a:latin typeface="Lucida Sans Unicode" pitchFamily="34" charset="0"/>
              </a:rPr>
              <a:t>O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10246" name="Text Box 7"/>
          <p:cNvSpPr txBox="1">
            <a:spLocks noChangeArrowheads="1"/>
          </p:cNvSpPr>
          <p:nvPr/>
        </p:nvSpPr>
        <p:spPr bwMode="auto">
          <a:xfrm>
            <a:off x="827088" y="2938463"/>
            <a:ext cx="4667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 b="1">
                <a:latin typeface="Lucida Sans Unicode" pitchFamily="34" charset="0"/>
              </a:rPr>
              <a:t>+</a:t>
            </a:r>
            <a:endParaRPr lang="en-US" sz="2800" b="1">
              <a:latin typeface="Lucida Sans Unicode" pitchFamily="34" charset="0"/>
            </a:endParaRPr>
          </a:p>
        </p:txBody>
      </p:sp>
      <p:sp>
        <p:nvSpPr>
          <p:cNvPr id="10247" name="Text Box 8"/>
          <p:cNvSpPr txBox="1">
            <a:spLocks noChangeArrowheads="1"/>
          </p:cNvSpPr>
          <p:nvPr/>
        </p:nvSpPr>
        <p:spPr bwMode="auto">
          <a:xfrm>
            <a:off x="971550" y="2044700"/>
            <a:ext cx="460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1835150" y="2044700"/>
            <a:ext cx="4460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H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10249" name="Line 10"/>
          <p:cNvSpPr>
            <a:spLocks noChangeShapeType="1"/>
          </p:cNvSpPr>
          <p:nvPr/>
        </p:nvSpPr>
        <p:spPr bwMode="auto">
          <a:xfrm>
            <a:off x="611188" y="2290763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Line 11"/>
          <p:cNvSpPr>
            <a:spLocks noChangeShapeType="1"/>
          </p:cNvSpPr>
          <p:nvPr/>
        </p:nvSpPr>
        <p:spPr bwMode="auto">
          <a:xfrm>
            <a:off x="1403350" y="2290763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1" name="Text Box 12"/>
          <p:cNvSpPr txBox="1">
            <a:spLocks noChangeArrowheads="1"/>
          </p:cNvSpPr>
          <p:nvPr/>
        </p:nvSpPr>
        <p:spPr bwMode="auto">
          <a:xfrm>
            <a:off x="971550" y="4219575"/>
            <a:ext cx="4460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H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10252" name="Text Box 13"/>
          <p:cNvSpPr txBox="1">
            <a:spLocks noChangeArrowheads="1"/>
          </p:cNvSpPr>
          <p:nvPr/>
        </p:nvSpPr>
        <p:spPr bwMode="auto">
          <a:xfrm>
            <a:off x="1692275" y="4219575"/>
            <a:ext cx="460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10253" name="Line 14"/>
          <p:cNvSpPr>
            <a:spLocks noChangeShapeType="1"/>
          </p:cNvSpPr>
          <p:nvPr/>
        </p:nvSpPr>
        <p:spPr bwMode="auto">
          <a:xfrm>
            <a:off x="1331913" y="4435475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4" name="Line 15"/>
          <p:cNvSpPr>
            <a:spLocks noChangeShapeType="1"/>
          </p:cNvSpPr>
          <p:nvPr/>
        </p:nvSpPr>
        <p:spPr bwMode="auto">
          <a:xfrm>
            <a:off x="2771775" y="3730625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5" name="Line 16"/>
          <p:cNvSpPr>
            <a:spLocks noChangeShapeType="1"/>
          </p:cNvSpPr>
          <p:nvPr/>
        </p:nvSpPr>
        <p:spPr bwMode="auto">
          <a:xfrm rot="8100000">
            <a:off x="2051050" y="4090988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6" name="Line 17"/>
          <p:cNvSpPr>
            <a:spLocks noChangeShapeType="1"/>
          </p:cNvSpPr>
          <p:nvPr/>
        </p:nvSpPr>
        <p:spPr bwMode="auto">
          <a:xfrm rot="2700000">
            <a:off x="2051844" y="3515519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7" name="Line 18"/>
          <p:cNvSpPr>
            <a:spLocks noChangeShapeType="1"/>
          </p:cNvSpPr>
          <p:nvPr/>
        </p:nvSpPr>
        <p:spPr bwMode="auto">
          <a:xfrm rot="2700000">
            <a:off x="2123281" y="3442494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8" name="Text Box 19"/>
          <p:cNvSpPr txBox="1">
            <a:spLocks noChangeArrowheads="1"/>
          </p:cNvSpPr>
          <p:nvPr/>
        </p:nvSpPr>
        <p:spPr bwMode="auto">
          <a:xfrm>
            <a:off x="1763713" y="2938463"/>
            <a:ext cx="4603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/>
          </a:p>
        </p:txBody>
      </p:sp>
      <p:sp>
        <p:nvSpPr>
          <p:cNvPr id="10259" name="Text Box 20"/>
          <p:cNvSpPr txBox="1">
            <a:spLocks noChangeArrowheads="1"/>
          </p:cNvSpPr>
          <p:nvPr/>
        </p:nvSpPr>
        <p:spPr bwMode="auto">
          <a:xfrm>
            <a:off x="7812088" y="2651125"/>
            <a:ext cx="5222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R’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10260" name="Text Box 21"/>
          <p:cNvSpPr txBox="1">
            <a:spLocks noChangeArrowheads="1"/>
          </p:cNvSpPr>
          <p:nvPr/>
        </p:nvSpPr>
        <p:spPr bwMode="auto">
          <a:xfrm>
            <a:off x="7091363" y="2651125"/>
            <a:ext cx="4302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C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10261" name="Text Box 22"/>
          <p:cNvSpPr txBox="1">
            <a:spLocks noChangeArrowheads="1"/>
          </p:cNvSpPr>
          <p:nvPr/>
        </p:nvSpPr>
        <p:spPr bwMode="auto">
          <a:xfrm>
            <a:off x="5651500" y="3355975"/>
            <a:ext cx="4095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R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10262" name="Text Box 23"/>
          <p:cNvSpPr txBox="1">
            <a:spLocks noChangeArrowheads="1"/>
          </p:cNvSpPr>
          <p:nvPr/>
        </p:nvSpPr>
        <p:spPr bwMode="auto">
          <a:xfrm>
            <a:off x="6372225" y="3355975"/>
            <a:ext cx="460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 sz="2800">
              <a:latin typeface="Lucida Sans Unicode" pitchFamily="34" charset="0"/>
            </a:endParaRPr>
          </a:p>
        </p:txBody>
      </p:sp>
      <p:sp>
        <p:nvSpPr>
          <p:cNvPr id="10263" name="Line 24"/>
          <p:cNvSpPr>
            <a:spLocks noChangeShapeType="1"/>
          </p:cNvSpPr>
          <p:nvPr/>
        </p:nvSpPr>
        <p:spPr bwMode="auto">
          <a:xfrm>
            <a:off x="6011863" y="3571875"/>
            <a:ext cx="4333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4" name="Line 25"/>
          <p:cNvSpPr>
            <a:spLocks noChangeShapeType="1"/>
          </p:cNvSpPr>
          <p:nvPr/>
        </p:nvSpPr>
        <p:spPr bwMode="auto">
          <a:xfrm>
            <a:off x="7451725" y="2867025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5" name="Line 26"/>
          <p:cNvSpPr>
            <a:spLocks noChangeShapeType="1"/>
          </p:cNvSpPr>
          <p:nvPr/>
        </p:nvSpPr>
        <p:spPr bwMode="auto">
          <a:xfrm rot="8100000">
            <a:off x="6731000" y="3227388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6" name="Line 27"/>
          <p:cNvSpPr>
            <a:spLocks noChangeShapeType="1"/>
          </p:cNvSpPr>
          <p:nvPr/>
        </p:nvSpPr>
        <p:spPr bwMode="auto">
          <a:xfrm rot="2700000">
            <a:off x="6731794" y="2651919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7" name="Line 28"/>
          <p:cNvSpPr>
            <a:spLocks noChangeShapeType="1"/>
          </p:cNvSpPr>
          <p:nvPr/>
        </p:nvSpPr>
        <p:spPr bwMode="auto">
          <a:xfrm rot="2700000">
            <a:off x="6803231" y="2578894"/>
            <a:ext cx="433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8" name="Text Box 29"/>
          <p:cNvSpPr txBox="1">
            <a:spLocks noChangeArrowheads="1"/>
          </p:cNvSpPr>
          <p:nvPr/>
        </p:nvSpPr>
        <p:spPr bwMode="auto">
          <a:xfrm>
            <a:off x="6443663" y="2074863"/>
            <a:ext cx="4603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latin typeface="Lucida Sans Unicode" pitchFamily="34" charset="0"/>
              </a:rPr>
              <a:t>O</a:t>
            </a:r>
            <a:endParaRPr lang="en-US"/>
          </a:p>
        </p:txBody>
      </p:sp>
      <p:sp>
        <p:nvSpPr>
          <p:cNvPr id="10269" name="Text Box 30"/>
          <p:cNvSpPr txBox="1">
            <a:spLocks noChangeArrowheads="1"/>
          </p:cNvSpPr>
          <p:nvPr/>
        </p:nvSpPr>
        <p:spPr bwMode="auto">
          <a:xfrm>
            <a:off x="6948488" y="3875088"/>
            <a:ext cx="4667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 b="1">
                <a:latin typeface="Lucida Sans Unicode" pitchFamily="34" charset="0"/>
              </a:rPr>
              <a:t>+</a:t>
            </a:r>
            <a:endParaRPr lang="en-US" sz="2800" b="1">
              <a:latin typeface="Lucida Sans Unicode" pitchFamily="34" charset="0"/>
            </a:endParaRPr>
          </a:p>
        </p:txBody>
      </p:sp>
      <p:sp>
        <p:nvSpPr>
          <p:cNvPr id="10270" name="Text Box 31"/>
          <p:cNvSpPr txBox="1">
            <a:spLocks noChangeArrowheads="1"/>
          </p:cNvSpPr>
          <p:nvPr/>
        </p:nvSpPr>
        <p:spPr bwMode="auto">
          <a:xfrm>
            <a:off x="3906838" y="2651125"/>
            <a:ext cx="133032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9600" b="1">
                <a:latin typeface="Lucida Sans Unicode" pitchFamily="34" charset="0"/>
                <a:cs typeface="Lucida Sans Unicode" pitchFamily="34" charset="0"/>
              </a:rPr>
              <a:t>⇌</a:t>
            </a:r>
          </a:p>
        </p:txBody>
      </p:sp>
      <p:sp>
        <p:nvSpPr>
          <p:cNvPr id="13347" name="Text Box 35"/>
          <p:cNvSpPr txBox="1">
            <a:spLocks noChangeArrowheads="1"/>
          </p:cNvSpPr>
          <p:nvPr/>
        </p:nvSpPr>
        <p:spPr bwMode="auto">
          <a:xfrm>
            <a:off x="0" y="333375"/>
            <a:ext cx="9144000" cy="137318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chemeClr val="bg1"/>
                </a:solidFill>
                <a:latin typeface="Courier New" pitchFamily="49" charset="0"/>
              </a:rPr>
              <a:t>FORWARD REACTION = condensation reaction, the esterification of an alcohol using acid catalyst under reflux.</a:t>
            </a:r>
            <a:endParaRPr lang="en-US" sz="2800">
              <a:solidFill>
                <a:schemeClr val="bg1"/>
              </a:solidFill>
              <a:latin typeface="Courier New" pitchFamily="49" charset="0"/>
            </a:endParaRPr>
          </a:p>
        </p:txBody>
      </p:sp>
      <p:sp>
        <p:nvSpPr>
          <p:cNvPr id="13348" name="Text Box 36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0" y="5157788"/>
            <a:ext cx="9144000" cy="1373187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chemeClr val="bg1"/>
                </a:solidFill>
                <a:latin typeface="Courier New" pitchFamily="49" charset="0"/>
              </a:rPr>
              <a:t>REVERSE REACTION = ester hydrolysis, same catalyst works for both forward &amp; reverse reactions.</a:t>
            </a:r>
            <a:endParaRPr lang="en-US" sz="2800">
              <a:solidFill>
                <a:schemeClr val="bg1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7" grpId="0" animBg="1"/>
      <p:bldP spid="13348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613</Words>
  <Application>Microsoft Office PowerPoint</Application>
  <PresentationFormat>On-screen Show (4:3)</PresentationFormat>
  <Paragraphs>159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Comic Sans MS</vt:lpstr>
      <vt:lpstr>Lucida Sans Unicode</vt:lpstr>
      <vt:lpstr>Tahoma</vt:lpstr>
      <vt:lpstr>Wingdings</vt:lpstr>
      <vt:lpstr>Impact</vt:lpstr>
      <vt:lpstr>Courier New</vt:lpstr>
      <vt:lpstr>Showcard Gothic</vt:lpstr>
      <vt:lpstr>Times New Roman</vt:lpstr>
      <vt:lpstr>Default Design</vt:lpstr>
      <vt:lpstr>Esters</vt:lpstr>
      <vt:lpstr>What are they? How are they made?</vt:lpstr>
      <vt:lpstr>Naming</vt:lpstr>
      <vt:lpstr>Structural formulae</vt:lpstr>
      <vt:lpstr>Wait! What’s that smell?</vt:lpstr>
      <vt:lpstr>Ester hydrolysis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Esters</dc:title>
  <dc:creator>kfullilove</dc:creator>
  <cp:lastModifiedBy>Teacher E-Solutions</cp:lastModifiedBy>
  <cp:revision>7</cp:revision>
  <dcterms:created xsi:type="dcterms:W3CDTF">2005-07-09T17:03:41Z</dcterms:created>
  <dcterms:modified xsi:type="dcterms:W3CDTF">2019-01-18T16:41:39Z</dcterms:modified>
</cp:coreProperties>
</file>