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2.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3.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4.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 id="2147483652" r:id="rId3"/>
    <p:sldMasterId id="2147483653" r:id="rId4"/>
    <p:sldMasterId id="2147483654" r:id="rId5"/>
    <p:sldMasterId id="2147483655" r:id="rId6"/>
  </p:sldMasterIdLst>
  <p:notesMasterIdLst>
    <p:notesMasterId r:id="rId37"/>
  </p:notesMasterIdLst>
  <p:handoutMasterIdLst>
    <p:handoutMasterId r:id="rId38"/>
  </p:handoutMasterIdLst>
  <p:sldIdLst>
    <p:sldId id="503" r:id="rId7"/>
    <p:sldId id="442" r:id="rId8"/>
    <p:sldId id="375" r:id="rId9"/>
    <p:sldId id="464" r:id="rId10"/>
    <p:sldId id="476" r:id="rId11"/>
    <p:sldId id="436" r:id="rId12"/>
    <p:sldId id="493" r:id="rId13"/>
    <p:sldId id="444" r:id="rId14"/>
    <p:sldId id="490" r:id="rId15"/>
    <p:sldId id="479" r:id="rId16"/>
    <p:sldId id="491" r:id="rId17"/>
    <p:sldId id="489" r:id="rId18"/>
    <p:sldId id="446" r:id="rId19"/>
    <p:sldId id="447" r:id="rId20"/>
    <p:sldId id="448" r:id="rId21"/>
    <p:sldId id="500" r:id="rId22"/>
    <p:sldId id="449" r:id="rId23"/>
    <p:sldId id="501" r:id="rId24"/>
    <p:sldId id="485" r:id="rId25"/>
    <p:sldId id="498" r:id="rId26"/>
    <p:sldId id="412" r:id="rId27"/>
    <p:sldId id="433" r:id="rId28"/>
    <p:sldId id="435" r:id="rId29"/>
    <p:sldId id="451" r:id="rId30"/>
    <p:sldId id="453" r:id="rId31"/>
    <p:sldId id="454" r:id="rId32"/>
    <p:sldId id="455" r:id="rId33"/>
    <p:sldId id="438" r:id="rId34"/>
    <p:sldId id="457" r:id="rId35"/>
    <p:sldId id="494" r:id="rId36"/>
  </p:sldIdLst>
  <p:sldSz cx="9144000" cy="6858000" type="screen4x3"/>
  <p:notesSz cx="6858000" cy="9144000"/>
  <p:defaultTextStyle>
    <a:defPPr>
      <a:defRPr lang="en-GB"/>
    </a:defPPr>
    <a:lvl1pPr algn="l" rtl="0" eaLnBrk="0" fontAlgn="base" hangingPunct="0">
      <a:spcBef>
        <a:spcPct val="5000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5000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5000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5000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5000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a:srgbClr val="0000FF"/>
    <a:srgbClr val="00FFFF"/>
    <a:srgbClr val="FF0000"/>
    <a:srgbClr val="009900"/>
    <a:srgbClr val="FF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309" autoAdjust="0"/>
  </p:normalViewPr>
  <p:slideViewPr>
    <p:cSldViewPr snapToGrid="0">
      <p:cViewPr>
        <p:scale>
          <a:sx n="53" d="100"/>
          <a:sy n="53" d="100"/>
        </p:scale>
        <p:origin x="-293" y="-58"/>
      </p:cViewPr>
      <p:guideLst>
        <p:guide orient="horz" pos="2160"/>
        <p:guide orient="horz" pos="706"/>
        <p:guide pos="4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088" y="-3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GB"/>
          </a:p>
        </p:txBody>
      </p:sp>
      <p:sp>
        <p:nvSpPr>
          <p:cNvPr id="1269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cs typeface="+mn-cs"/>
              </a:defRPr>
            </a:lvl1pPr>
          </a:lstStyle>
          <a:p>
            <a:pPr>
              <a:defRPr/>
            </a:pPr>
            <a:fld id="{804AA309-A42A-4ADE-873B-B0283004DB72}" type="slidenum">
              <a:rPr lang="en-GB"/>
              <a:pPr>
                <a:defRPr/>
              </a:pPr>
              <a:t>‹#›</a:t>
            </a:fld>
            <a:endParaRPr lang="en-GB"/>
          </a:p>
        </p:txBody>
      </p:sp>
      <p:sp>
        <p:nvSpPr>
          <p:cNvPr id="126982" name="Rectangle 6"/>
          <p:cNvSpPr>
            <a:spLocks noGrp="1" noChangeArrowheads="1"/>
          </p:cNvSpPr>
          <p:nvPr>
            <p:ph type="hdr" sz="quarter"/>
          </p:nvPr>
        </p:nvSpPr>
        <p:spPr bwMode="auto">
          <a:xfrm>
            <a:off x="1574800" y="88900"/>
            <a:ext cx="368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b="1">
                <a:solidFill>
                  <a:schemeClr val="tx1"/>
                </a:solidFill>
                <a:latin typeface="Arial" charset="0"/>
                <a:cs typeface="+mn-cs"/>
              </a:defRPr>
            </a:lvl1pPr>
          </a:lstStyle>
          <a:p>
            <a:pPr>
              <a:defRPr/>
            </a:pPr>
            <a:r>
              <a:rPr lang="en-GB"/>
              <a:t>Boardworks GCSE Science: Chemistry </a:t>
            </a:r>
          </a:p>
          <a:p>
            <a:pPr>
              <a:defRPr/>
            </a:pPr>
            <a:r>
              <a:rPr lang="en-GB"/>
              <a:t>Making Polymers</a:t>
            </a:r>
          </a:p>
        </p:txBody>
      </p:sp>
      <p:sp>
        <p:nvSpPr>
          <p:cNvPr id="126983" name="Rectangle 7"/>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a:spcBef>
                <a:spcPct val="0"/>
              </a:spcBef>
              <a:defRPr/>
            </a:pPr>
            <a:r>
              <a:rPr lang="en-GB" sz="1200" b="1">
                <a:solidFill>
                  <a:schemeClr val="tx1"/>
                </a:solidFill>
                <a:latin typeface="Arial" charset="0"/>
                <a:cs typeface="+mn-cs"/>
              </a:rPr>
              <a:t>Summer 2006</a:t>
            </a:r>
          </a:p>
        </p:txBody>
      </p:sp>
    </p:spTree>
    <p:extLst>
      <p:ext uri="{BB962C8B-B14F-4D97-AF65-F5344CB8AC3E}">
        <p14:creationId xmlns:p14="http://schemas.microsoft.com/office/powerpoint/2010/main" val="16823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GB"/>
          </a:p>
        </p:txBody>
      </p:sp>
      <p:sp>
        <p:nvSpPr>
          <p:cNvPr id="49155"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cs typeface="+mn-cs"/>
              </a:defRPr>
            </a:lvl1pPr>
          </a:lstStyle>
          <a:p>
            <a:pPr>
              <a:defRPr/>
            </a:pPr>
            <a:fld id="{1B37D769-A75F-47BC-BD8C-11E6CCA734A3}" type="slidenum">
              <a:rPr lang="en-GB"/>
              <a:pPr>
                <a:defRPr/>
              </a:pPr>
              <a:t>‹#›</a:t>
            </a:fld>
            <a:endParaRPr lang="en-GB"/>
          </a:p>
        </p:txBody>
      </p:sp>
      <p:sp>
        <p:nvSpPr>
          <p:cNvPr id="9224" name="Rectangle 8"/>
          <p:cNvSpPr>
            <a:spLocks noGrp="1" noChangeArrowheads="1"/>
          </p:cNvSpPr>
          <p:nvPr>
            <p:ph type="hdr" sz="quarter"/>
          </p:nvPr>
        </p:nvSpPr>
        <p:spPr bwMode="auto">
          <a:xfrm>
            <a:off x="1574800" y="88900"/>
            <a:ext cx="368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b="1">
                <a:solidFill>
                  <a:schemeClr val="tx1"/>
                </a:solidFill>
                <a:latin typeface="Arial" charset="0"/>
                <a:cs typeface="+mn-cs"/>
              </a:defRPr>
            </a:lvl1pPr>
          </a:lstStyle>
          <a:p>
            <a:pPr>
              <a:defRPr/>
            </a:pPr>
            <a:r>
              <a:rPr lang="en-GB"/>
              <a:t>Boardworks GCSE Science: Chemistry </a:t>
            </a:r>
          </a:p>
          <a:p>
            <a:pPr>
              <a:defRPr/>
            </a:pPr>
            <a:r>
              <a:rPr lang="en-GB"/>
              <a:t>Making Polymers</a:t>
            </a:r>
          </a:p>
        </p:txBody>
      </p:sp>
      <p:sp>
        <p:nvSpPr>
          <p:cNvPr id="9225" name="Rectangle 9"/>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a:spcBef>
                <a:spcPct val="0"/>
              </a:spcBef>
              <a:defRPr/>
            </a:pPr>
            <a:r>
              <a:rPr lang="en-GB" sz="1200" b="1">
                <a:solidFill>
                  <a:schemeClr val="tx1"/>
                </a:solidFill>
                <a:latin typeface="Arial" charset="0"/>
                <a:cs typeface="+mn-cs"/>
              </a:rPr>
              <a:t>Summer 2006</a:t>
            </a:r>
          </a:p>
        </p:txBody>
      </p:sp>
    </p:spTree>
    <p:extLst>
      <p:ext uri="{BB962C8B-B14F-4D97-AF65-F5344CB8AC3E}">
        <p14:creationId xmlns:p14="http://schemas.microsoft.com/office/powerpoint/2010/main" val="19052188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EE136681-1BC2-461A-8FE9-A6CFA7BD57DE}" type="slidenum">
              <a:rPr lang="en-GB" sz="1200" smtClean="0">
                <a:solidFill>
                  <a:schemeClr val="tx1"/>
                </a:solidFill>
              </a:rPr>
              <a:pPr/>
              <a:t>2</a:t>
            </a:fld>
            <a:endParaRPr lang="en-GB" sz="1200" smtClean="0">
              <a:solidFill>
                <a:schemeClr val="tx1"/>
              </a:solidFill>
            </a:endParaRPr>
          </a:p>
        </p:txBody>
      </p:sp>
      <p:sp>
        <p:nvSpPr>
          <p:cNvPr id="5017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Among the many different types of plastic in the picture, specific examples are:</a:t>
            </a:r>
          </a:p>
          <a:p>
            <a:pPr eaLnBrk="1" hangingPunct="1">
              <a:buFontTx/>
              <a:buChar char="•"/>
            </a:pPr>
            <a:r>
              <a:rPr lang="en-GB" smtClean="0">
                <a:latin typeface="Arial" pitchFamily="34" charset="0"/>
              </a:rPr>
              <a:t> children's toys and plant pot (polypropene)</a:t>
            </a:r>
          </a:p>
          <a:p>
            <a:pPr eaLnBrk="1" hangingPunct="1">
              <a:buFontTx/>
              <a:buChar char="•"/>
            </a:pPr>
            <a:r>
              <a:rPr lang="en-GB" smtClean="0">
                <a:latin typeface="Arial" pitchFamily="34" charset="0"/>
              </a:rPr>
              <a:t> plastic bag (low-density polyethene – LDPE)</a:t>
            </a:r>
          </a:p>
          <a:p>
            <a:pPr eaLnBrk="1" hangingPunct="1">
              <a:buFontTx/>
              <a:buChar char="•"/>
            </a:pPr>
            <a:r>
              <a:rPr lang="en-GB" smtClean="0">
                <a:latin typeface="Arial" pitchFamily="34" charset="0"/>
              </a:rPr>
              <a:t> electrical insulation (PVC)</a:t>
            </a:r>
          </a:p>
          <a:p>
            <a:pPr eaLnBrk="1" hangingPunct="1">
              <a:buFontTx/>
              <a:buChar char="•"/>
            </a:pPr>
            <a:r>
              <a:rPr lang="en-GB" smtClean="0">
                <a:latin typeface="Arial" pitchFamily="34" charset="0"/>
              </a:rPr>
              <a:t> packaging (polystyrene)</a:t>
            </a:r>
          </a:p>
          <a:p>
            <a:pPr eaLnBrk="1" hangingPunct="1">
              <a:buFontTx/>
              <a:buChar char="•"/>
            </a:pPr>
            <a:r>
              <a:rPr lang="en-GB" smtClean="0">
                <a:latin typeface="Arial" pitchFamily="34" charset="0"/>
              </a:rPr>
              <a:t> plaster (hydrogel wound dressings)</a:t>
            </a:r>
          </a:p>
          <a:p>
            <a:pPr eaLnBrk="1" hangingPunct="1">
              <a:buFontTx/>
              <a:buChar char="•"/>
            </a:pPr>
            <a:r>
              <a:rPr lang="en-GB" smtClean="0">
                <a:latin typeface="Arial" pitchFamily="34" charset="0"/>
              </a:rPr>
              <a:t> moisturiser jar (as new types of packaging)</a:t>
            </a:r>
          </a:p>
          <a:p>
            <a:pPr eaLnBrk="1" hangingPunct="1">
              <a:buFontTx/>
              <a:buChar char="•"/>
            </a:pPr>
            <a:r>
              <a:rPr lang="en-GB" smtClean="0">
                <a:latin typeface="Arial" pitchFamily="34" charset="0"/>
              </a:rPr>
              <a:t> jacket (as waterproof and breathable linings for clothes)</a:t>
            </a:r>
          </a:p>
          <a:p>
            <a:pPr eaLnBrk="1" hangingPunct="1">
              <a:buFontTx/>
              <a:buChar char="•"/>
            </a:pPr>
            <a:r>
              <a:rPr lang="en-US" smtClean="0">
                <a:latin typeface="Arial" pitchFamily="34" charset="0"/>
              </a:rPr>
              <a:t> drinks bottles (polyethene terephthalate – PET)</a:t>
            </a:r>
          </a:p>
          <a:p>
            <a:pPr eaLnBrk="1" hangingPunct="1">
              <a:buFontTx/>
              <a:buChar char="•"/>
            </a:pPr>
            <a:r>
              <a:rPr lang="en-US" smtClean="0">
                <a:latin typeface="Arial" pitchFamily="34" charset="0"/>
              </a:rPr>
              <a:t> speaker/TV/video/remote control casing (a</a:t>
            </a:r>
            <a:r>
              <a:rPr lang="en-GB" smtClean="0">
                <a:latin typeface="Arial" pitchFamily="34" charset="0"/>
              </a:rPr>
              <a:t>crylonitrile butadiene styrene – ABS)</a:t>
            </a:r>
            <a:endParaRPr lang="en-US" smtClean="0">
              <a:latin typeface="Arial" pitchFamily="34" charset="0"/>
            </a:endParaRPr>
          </a:p>
          <a:p>
            <a:pPr eaLnBrk="1" hangingPunct="1">
              <a:buFontTx/>
              <a:buChar char="•"/>
            </a:pPr>
            <a:r>
              <a:rPr lang="en-US" smtClean="0">
                <a:latin typeface="Arial" pitchFamily="34" charset="0"/>
              </a:rPr>
              <a:t> CDs and transparent cases (</a:t>
            </a:r>
            <a:r>
              <a:rPr lang="en-GB" smtClean="0">
                <a:latin typeface="Arial" pitchFamily="34" charset="0"/>
              </a:rPr>
              <a:t>polycarbonate)</a:t>
            </a:r>
            <a:endParaRPr lang="en-US" smtClean="0">
              <a:latin typeface="Arial" pitchFamily="34" charset="0"/>
            </a:endParaRPr>
          </a:p>
          <a:p>
            <a:pPr eaLnBrk="1" hangingPunct="1">
              <a:buFontTx/>
              <a:buChar char="•"/>
            </a:pPr>
            <a:r>
              <a:rPr lang="en-US" smtClean="0">
                <a:latin typeface="Arial" pitchFamily="34" charset="0"/>
              </a:rPr>
              <a:t> double glazing (u</a:t>
            </a:r>
            <a:r>
              <a:rPr lang="en-GB" smtClean="0">
                <a:latin typeface="Arial" pitchFamily="34" charset="0"/>
              </a:rPr>
              <a:t>plasticized polyvinyl chloride – uPVC)</a:t>
            </a:r>
          </a:p>
          <a:p>
            <a:pPr eaLnBrk="1" hangingPunct="1">
              <a:buFontTx/>
              <a:buChar char="•"/>
            </a:pPr>
            <a:r>
              <a:rPr lang="en-GB" smtClean="0">
                <a:latin typeface="Arial" pitchFamily="34" charset="0"/>
              </a:rPr>
              <a:t>watering can (high-density polyethene – HDPE)</a:t>
            </a:r>
          </a:p>
          <a:p>
            <a:pPr eaLnBrk="1" hangingPunct="1">
              <a:buFontTx/>
              <a:buChar char="•"/>
            </a:pPr>
            <a:r>
              <a:rPr lang="en-GB" smtClean="0">
                <a:latin typeface="Arial" pitchFamily="34" charset="0"/>
              </a:rPr>
              <a:t> nappy (sodium polyacrylate)</a:t>
            </a:r>
          </a:p>
          <a:p>
            <a:pPr eaLnBrk="1" hangingPunct="1">
              <a:buFontTx/>
              <a:buChar char="•"/>
            </a:pPr>
            <a:endParaRPr lang="en-GB" smtClean="0">
              <a:latin typeface="Arial" pitchFamily="34" charset="0"/>
            </a:endParaRPr>
          </a:p>
          <a:p>
            <a:pPr eaLnBrk="1" hangingPunct="1"/>
            <a:r>
              <a:rPr lang="en-US" smtClean="0">
                <a:latin typeface="Arial" pitchFamily="34" charset="0"/>
              </a:rPr>
              <a:t>See the ‘</a:t>
            </a:r>
            <a:r>
              <a:rPr lang="en-US" b="1" smtClean="0">
                <a:latin typeface="Arial" pitchFamily="34" charset="0"/>
              </a:rPr>
              <a:t>Designer Materials</a:t>
            </a:r>
            <a:r>
              <a:rPr lang="en-US" smtClean="0">
                <a:latin typeface="Arial" pitchFamily="34" charset="0"/>
              </a:rPr>
              <a:t>’ presentation for further uses of polymers.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84A69592-6E47-4476-85F7-837060D7C170}" type="slidenum">
              <a:rPr lang="en-GB" sz="1200" smtClean="0">
                <a:solidFill>
                  <a:schemeClr val="tx1"/>
                </a:solidFill>
              </a:rPr>
              <a:pPr/>
              <a:t>13</a:t>
            </a:fld>
            <a:endParaRPr lang="en-GB" sz="1200" smtClean="0">
              <a:solidFill>
                <a:schemeClr val="tx1"/>
              </a:solidFill>
            </a:endParaRPr>
          </a:p>
        </p:txBody>
      </p:sp>
      <p:sp>
        <p:nvSpPr>
          <p:cNvPr id="59395"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9396" name="Rectangle 2"/>
          <p:cNvSpPr>
            <a:spLocks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57CAAF61-F041-4C95-BF9E-730DA9BA8DF8}" type="slidenum">
              <a:rPr lang="en-GB" sz="1200" smtClean="0">
                <a:solidFill>
                  <a:schemeClr val="tx1"/>
                </a:solidFill>
              </a:rPr>
              <a:pPr/>
              <a:t>14</a:t>
            </a:fld>
            <a:endParaRPr lang="en-GB" sz="1200" smtClean="0">
              <a:solidFill>
                <a:schemeClr val="tx1"/>
              </a:solidFill>
            </a:endParaRPr>
          </a:p>
        </p:txBody>
      </p:sp>
      <p:sp>
        <p:nvSpPr>
          <p:cNvPr id="6041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360329D4-1E0B-46C8-89BF-170337A93F5E}" type="slidenum">
              <a:rPr lang="en-GB" sz="1200" smtClean="0">
                <a:solidFill>
                  <a:schemeClr val="tx1"/>
                </a:solidFill>
              </a:rPr>
              <a:pPr/>
              <a:t>15</a:t>
            </a:fld>
            <a:endParaRPr lang="en-GB" sz="1200" smtClean="0">
              <a:solidFill>
                <a:schemeClr val="tx1"/>
              </a:solidFill>
            </a:endParaRPr>
          </a:p>
        </p:txBody>
      </p:sp>
      <p:sp>
        <p:nvSpPr>
          <p:cNvPr id="6144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1444" name="Rectangle 2"/>
          <p:cNvSpPr>
            <a:spLocks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0F72730D-E4EA-411E-A0E1-A294E63E62A1}" type="slidenum">
              <a:rPr lang="en-GB" sz="1200" smtClean="0">
                <a:solidFill>
                  <a:schemeClr val="tx1"/>
                </a:solidFill>
              </a:rPr>
              <a:pPr/>
              <a:t>17</a:t>
            </a:fld>
            <a:endParaRPr lang="en-GB" sz="1200" smtClean="0">
              <a:solidFill>
                <a:schemeClr val="tx1"/>
              </a:solidFill>
            </a:endParaRPr>
          </a:p>
        </p:txBody>
      </p:sp>
      <p:sp>
        <p:nvSpPr>
          <p:cNvPr id="6246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2468" name="Rectangle 2"/>
          <p:cNvSpPr>
            <a:spLocks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F3B1A9AA-E738-46A0-A0B6-93B31CD75D7E}" type="slidenum">
              <a:rPr lang="en-GB" sz="1200" smtClean="0">
                <a:solidFill>
                  <a:schemeClr val="tx1"/>
                </a:solidFill>
              </a:rPr>
              <a:pPr/>
              <a:t>19</a:t>
            </a:fld>
            <a:endParaRPr lang="en-GB" sz="1200" smtClean="0">
              <a:solidFill>
                <a:schemeClr val="tx1"/>
              </a:solidFill>
            </a:endParaRPr>
          </a:p>
        </p:txBody>
      </p:sp>
      <p:sp>
        <p:nvSpPr>
          <p:cNvPr id="63491"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3492" name="Rectangle 2"/>
          <p:cNvSpPr>
            <a:spLocks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3523F057-FC7D-4D32-AFCD-5987325DFA02}" type="slidenum">
              <a:rPr lang="en-GB" sz="1200" smtClean="0">
                <a:solidFill>
                  <a:schemeClr val="tx1"/>
                </a:solidFill>
              </a:rPr>
              <a:pPr/>
              <a:t>20</a:t>
            </a:fld>
            <a:endParaRPr lang="en-GB" sz="1200" smtClean="0">
              <a:solidFill>
                <a:schemeClr val="tx1"/>
              </a:solidFill>
            </a:endParaRPr>
          </a:p>
        </p:txBody>
      </p:sp>
      <p:sp>
        <p:nvSpPr>
          <p:cNvPr id="64515"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4516" name="Rectangle 2"/>
          <p:cNvSpPr>
            <a:spLocks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4FAE3A25-D8E2-4614-9794-1D640DD0C175}" type="slidenum">
              <a:rPr lang="en-GB" sz="1200" smtClean="0">
                <a:solidFill>
                  <a:schemeClr val="tx1"/>
                </a:solidFill>
              </a:rPr>
              <a:pPr/>
              <a:t>21</a:t>
            </a:fld>
            <a:endParaRPr lang="en-GB" sz="1200" smtClean="0">
              <a:solidFill>
                <a:schemeClr val="tx1"/>
              </a:solidFill>
            </a:endParaRPr>
          </a:p>
        </p:txBody>
      </p:sp>
      <p:sp>
        <p:nvSpPr>
          <p:cNvPr id="6553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5540" name="Rectangle 2"/>
          <p:cNvSpPr>
            <a:spLocks noChangeArrowheads="1" noTextEdit="1"/>
          </p:cNvSpPr>
          <p:nvPr>
            <p:ph type="sldImg"/>
          </p:nvPr>
        </p:nvSpPr>
        <p:spPr>
          <a:ln/>
        </p:spPr>
      </p:sp>
      <p:sp>
        <p:nvSpPr>
          <p:cNvPr id="65541" name="Rectangle 3"/>
          <p:cNvSpPr>
            <a:spLocks noGrp="1" noChangeArrowheads="1"/>
          </p:cNvSpPr>
          <p:nvPr>
            <p:ph type="body" idx="1"/>
          </p:nvPr>
        </p:nvSpPr>
        <p:spPr>
          <a:xfrm>
            <a:off x="914400" y="4343400"/>
            <a:ext cx="56832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91A9CEAA-013B-4462-A229-FC5813587308}" type="slidenum">
              <a:rPr lang="en-GB" sz="1200" smtClean="0">
                <a:solidFill>
                  <a:schemeClr val="tx1"/>
                </a:solidFill>
              </a:rPr>
              <a:pPr/>
              <a:t>22</a:t>
            </a:fld>
            <a:endParaRPr lang="en-GB" sz="1200" smtClean="0">
              <a:solidFill>
                <a:schemeClr val="tx1"/>
              </a:solidFill>
            </a:endParaRPr>
          </a:p>
        </p:txBody>
      </p:sp>
      <p:sp>
        <p:nvSpPr>
          <p:cNvPr id="6656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6564" name="Rectangle 2"/>
          <p:cNvSpPr>
            <a:spLocks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Photo credit: </a:t>
            </a:r>
            <a:r>
              <a:rPr lang="en-US" smtClean="0">
                <a:latin typeface="Arial" pitchFamily="34" charset="0"/>
              </a:rPr>
              <a:t>University of Oklahoma Physical Plant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57542971-A244-4276-ACE2-644D40B8988B}" type="slidenum">
              <a:rPr lang="en-GB" sz="1200" smtClean="0">
                <a:solidFill>
                  <a:schemeClr val="tx1"/>
                </a:solidFill>
              </a:rPr>
              <a:pPr/>
              <a:t>23</a:t>
            </a:fld>
            <a:endParaRPr lang="en-GB" sz="1200" smtClean="0">
              <a:solidFill>
                <a:schemeClr val="tx1"/>
              </a:solidFill>
            </a:endParaRPr>
          </a:p>
        </p:txBody>
      </p:sp>
      <p:sp>
        <p:nvSpPr>
          <p:cNvPr id="6758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7588" name="Rectangle 2"/>
          <p:cNvSpPr>
            <a:spLocks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endParaRPr lang="en-GB" smtClean="0">
              <a:latin typeface="Arial" pitchFamily="34" charset="0"/>
            </a:endParaRPr>
          </a:p>
          <a:p>
            <a:pPr eaLnBrk="1" hangingPunct="1"/>
            <a:r>
              <a:rPr lang="en-GB" smtClean="0">
                <a:latin typeface="Arial" pitchFamily="34" charset="0"/>
              </a:rPr>
              <a:t>This activity can be used to gauge students’ opinions on how best to dispose of waste plastic. The activity could be undertaken at the start of the lesson, and then repeated at the end when the science underpinning the concept has been explored, to see if the students’ opinions have changed.</a:t>
            </a:r>
          </a:p>
          <a:p>
            <a:pPr eaLnBrk="1" hangingPunct="1"/>
            <a:endParaRPr lang="en-GB" smtClean="0">
              <a:latin typeface="Arial" pitchFamily="34" charset="0"/>
            </a:endParaRPr>
          </a:p>
          <a:p>
            <a:pPr eaLnBrk="1" hangingPunct="1"/>
            <a:r>
              <a:rPr lang="en-GB" smtClean="0">
                <a:latin typeface="Arial" pitchFamily="34" charset="0"/>
              </a:rPr>
              <a:t>There are no correct answers for this activity.</a:t>
            </a:r>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B1A4D8C7-B0A0-4784-B5E9-D6F43BD0159D}" type="slidenum">
              <a:rPr lang="en-GB" sz="1200" smtClean="0">
                <a:solidFill>
                  <a:schemeClr val="tx1"/>
                </a:solidFill>
              </a:rPr>
              <a:pPr/>
              <a:t>24</a:t>
            </a:fld>
            <a:endParaRPr lang="en-GB" sz="1200" smtClean="0">
              <a:solidFill>
                <a:schemeClr val="tx1"/>
              </a:solidFill>
            </a:endParaRPr>
          </a:p>
        </p:txBody>
      </p:sp>
      <p:sp>
        <p:nvSpPr>
          <p:cNvPr id="68611"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8612" name="Rectangle 2"/>
          <p:cNvSpPr>
            <a:spLocks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8E033558-4D6F-4460-8855-A0BDB588F54E}" type="slidenum">
              <a:rPr lang="en-GB" sz="1200" smtClean="0">
                <a:solidFill>
                  <a:schemeClr val="tx1"/>
                </a:solidFill>
              </a:rPr>
              <a:pPr/>
              <a:t>3</a:t>
            </a:fld>
            <a:endParaRPr lang="en-GB" sz="1200" smtClean="0">
              <a:solidFill>
                <a:schemeClr val="tx1"/>
              </a:solidFill>
            </a:endParaRPr>
          </a:p>
        </p:txBody>
      </p:sp>
      <p:sp>
        <p:nvSpPr>
          <p:cNvPr id="5120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1204" name="Rectangle 2"/>
          <p:cNvSpPr>
            <a:spLocks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BC45F96E-D48A-4E59-B422-A06758811B62}" type="slidenum">
              <a:rPr lang="en-GB" sz="1200" smtClean="0">
                <a:solidFill>
                  <a:schemeClr val="tx1"/>
                </a:solidFill>
              </a:rPr>
              <a:pPr/>
              <a:t>25</a:t>
            </a:fld>
            <a:endParaRPr lang="en-GB" sz="1200" smtClean="0">
              <a:solidFill>
                <a:schemeClr val="tx1"/>
              </a:solidFill>
            </a:endParaRPr>
          </a:p>
        </p:txBody>
      </p:sp>
      <p:sp>
        <p:nvSpPr>
          <p:cNvPr id="69635"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69636" name="Rectangle 2"/>
          <p:cNvSpPr>
            <a:spLocks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A6123396-549E-45ED-B715-AEF55212890E}" type="slidenum">
              <a:rPr lang="en-GB" sz="1200" smtClean="0">
                <a:solidFill>
                  <a:schemeClr val="tx1"/>
                </a:solidFill>
              </a:rPr>
              <a:pPr/>
              <a:t>26</a:t>
            </a:fld>
            <a:endParaRPr lang="en-GB" sz="1200" smtClean="0">
              <a:solidFill>
                <a:schemeClr val="tx1"/>
              </a:solidFill>
            </a:endParaRPr>
          </a:p>
        </p:txBody>
      </p:sp>
      <p:sp>
        <p:nvSpPr>
          <p:cNvPr id="7065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70660" name="Rectangle 2"/>
          <p:cNvSpPr>
            <a:spLocks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58DFC2A6-880B-45C0-8D23-60D79C4EA9A4}" type="slidenum">
              <a:rPr lang="en-GB" sz="1200" smtClean="0">
                <a:solidFill>
                  <a:schemeClr val="tx1"/>
                </a:solidFill>
              </a:rPr>
              <a:pPr/>
              <a:t>27</a:t>
            </a:fld>
            <a:endParaRPr lang="en-GB" sz="1200" smtClean="0">
              <a:solidFill>
                <a:schemeClr val="tx1"/>
              </a:solidFill>
            </a:endParaRPr>
          </a:p>
        </p:txBody>
      </p:sp>
      <p:sp>
        <p:nvSpPr>
          <p:cNvPr id="7168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71684" name="Rectangle 2"/>
          <p:cNvSpPr>
            <a:spLocks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Photo credit: </a:t>
            </a:r>
            <a:r>
              <a:rPr lang="en-US" smtClean="0">
                <a:latin typeface="Arial" pitchFamily="34" charset="0"/>
              </a:rPr>
              <a:t>Fabienne Winkworth</a:t>
            </a:r>
          </a:p>
          <a:p>
            <a:pPr eaLnBrk="1" hangingPunct="1"/>
            <a:r>
              <a:rPr lang="en-US" smtClean="0">
                <a:latin typeface="Arial" pitchFamily="34" charset="0"/>
              </a:rPr>
              <a:t>A section of recycled children’s Wellington boots.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7EAB84F6-3CC6-4FA6-8FEF-E2744C59AFC9}" type="slidenum">
              <a:rPr lang="en-GB" sz="1200" smtClean="0">
                <a:solidFill>
                  <a:schemeClr val="tx1"/>
                </a:solidFill>
              </a:rPr>
              <a:pPr/>
              <a:t>28</a:t>
            </a:fld>
            <a:endParaRPr lang="en-GB" sz="1200" smtClean="0">
              <a:solidFill>
                <a:schemeClr val="tx1"/>
              </a:solidFill>
            </a:endParaRPr>
          </a:p>
        </p:txBody>
      </p:sp>
      <p:sp>
        <p:nvSpPr>
          <p:cNvPr id="7270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72708" name="Rectangle 2"/>
          <p:cNvSpPr>
            <a:spLocks noChangeArrowheads="1" noTextEdit="1"/>
          </p:cNvSpPr>
          <p:nvPr>
            <p:ph type="sldImg"/>
          </p:nvPr>
        </p:nvSpPr>
        <p:spPr>
          <a:solidFill>
            <a:srgbClr val="FFFFFF"/>
          </a:solidFill>
          <a:ln/>
        </p:spPr>
      </p:sp>
      <p:sp>
        <p:nvSpPr>
          <p:cNvPr id="7270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Photo credit: </a:t>
            </a:r>
            <a:r>
              <a:rPr lang="en-US" smtClean="0">
                <a:latin typeface="Arial" pitchFamily="34" charset="0"/>
              </a:rPr>
              <a:t>the Co-operative Group</a:t>
            </a:r>
          </a:p>
          <a:p>
            <a:pPr eaLnBrk="1" hangingPunct="1">
              <a:spcBef>
                <a:spcPct val="0"/>
              </a:spcBef>
            </a:pPr>
            <a:r>
              <a:rPr lang="en-US" smtClean="0">
                <a:latin typeface="Arial" pitchFamily="34" charset="0"/>
              </a:rPr>
              <a:t>In 2002, the Co-op became the first grocery store to introduce (bio)degradable carrier bags.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C9FF5BF1-93B6-430D-8562-CA147EBA84B3}" type="slidenum">
              <a:rPr lang="en-GB" sz="1200" smtClean="0">
                <a:solidFill>
                  <a:schemeClr val="tx1"/>
                </a:solidFill>
              </a:rPr>
              <a:pPr/>
              <a:t>29</a:t>
            </a:fld>
            <a:endParaRPr lang="en-GB" sz="1200" smtClean="0">
              <a:solidFill>
                <a:schemeClr val="tx1"/>
              </a:solidFill>
            </a:endParaRPr>
          </a:p>
        </p:txBody>
      </p:sp>
      <p:sp>
        <p:nvSpPr>
          <p:cNvPr id="73731"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73732" name="Rectangle 2"/>
          <p:cNvSpPr>
            <a:spLocks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latin typeface="Arial" pitchFamily="34" charset="0"/>
              </a:rPr>
              <a:t>Photo credit: </a:t>
            </a:r>
            <a:r>
              <a:rPr lang="en-US" smtClean="0">
                <a:latin typeface="Arial" pitchFamily="34" charset="0"/>
              </a:rPr>
              <a:t>Bo de Visser © 2006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E721D04B-B91F-4BB3-8E1B-1538E646C167}" type="slidenum">
              <a:rPr lang="en-GB" sz="1200" smtClean="0">
                <a:solidFill>
                  <a:schemeClr val="tx1"/>
                </a:solidFill>
              </a:rPr>
              <a:pPr/>
              <a:t>4</a:t>
            </a:fld>
            <a:endParaRPr lang="en-GB" sz="1200" smtClean="0">
              <a:solidFill>
                <a:schemeClr val="tx1"/>
              </a:solidFill>
            </a:endParaRPr>
          </a:p>
        </p:txBody>
      </p:sp>
      <p:sp>
        <p:nvSpPr>
          <p:cNvPr id="5222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2228" name="Rectangle 2"/>
          <p:cNvSpPr>
            <a:spLocks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924F4CEE-8422-4CFE-A32A-9D9B11C1EE14}" type="slidenum">
              <a:rPr lang="en-GB" sz="1200" smtClean="0">
                <a:solidFill>
                  <a:schemeClr val="tx1"/>
                </a:solidFill>
              </a:rPr>
              <a:pPr/>
              <a:t>5</a:t>
            </a:fld>
            <a:endParaRPr lang="en-GB" sz="1200" smtClean="0">
              <a:solidFill>
                <a:schemeClr val="tx1"/>
              </a:solidFill>
            </a:endParaRPr>
          </a:p>
        </p:txBody>
      </p:sp>
      <p:sp>
        <p:nvSpPr>
          <p:cNvPr id="53251"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29B75A67-CDC8-484F-ADD3-4D4C2F19BD57}" type="slidenum">
              <a:rPr lang="en-GB" sz="1200" smtClean="0">
                <a:solidFill>
                  <a:schemeClr val="tx1"/>
                </a:solidFill>
              </a:rPr>
              <a:pPr/>
              <a:t>6</a:t>
            </a:fld>
            <a:endParaRPr lang="en-GB" sz="1200" smtClean="0">
              <a:solidFill>
                <a:schemeClr val="tx1"/>
              </a:solidFill>
            </a:endParaRPr>
          </a:p>
        </p:txBody>
      </p:sp>
      <p:sp>
        <p:nvSpPr>
          <p:cNvPr id="54275"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4276" name="Rectangle 2"/>
          <p:cNvSpPr>
            <a:spLocks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An additional exercise would be to ask student to identify objects in the scene that are made of or contain plastics.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EC0FA5AF-354C-495E-A797-0AC85EDE082D}" type="slidenum">
              <a:rPr lang="en-GB" sz="1200" smtClean="0">
                <a:solidFill>
                  <a:schemeClr val="tx1"/>
                </a:solidFill>
              </a:rPr>
              <a:pPr/>
              <a:t>8</a:t>
            </a:fld>
            <a:endParaRPr lang="en-GB" sz="1200" smtClean="0">
              <a:solidFill>
                <a:schemeClr val="tx1"/>
              </a:solidFill>
            </a:endParaRPr>
          </a:p>
        </p:txBody>
      </p:sp>
      <p:sp>
        <p:nvSpPr>
          <p:cNvPr id="5529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5300" name="Rectangle 2"/>
          <p:cNvSpPr>
            <a:spLocks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Teacher notes</a:t>
            </a:r>
          </a:p>
          <a:p>
            <a:pPr eaLnBrk="1" hangingPunct="1"/>
            <a:r>
              <a:rPr lang="en-US" smtClean="0">
                <a:latin typeface="Arial" pitchFamily="34" charset="0"/>
              </a:rPr>
              <a:t>This interactive animation illustrates the formation of low-density polyethene as an example of addition polymerization.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06161A18-745E-4DF4-ABB2-1E49F38CB2D4}" type="slidenum">
              <a:rPr lang="en-GB" sz="1200" smtClean="0">
                <a:solidFill>
                  <a:schemeClr val="tx1"/>
                </a:solidFill>
              </a:rPr>
              <a:pPr/>
              <a:t>9</a:t>
            </a:fld>
            <a:endParaRPr lang="en-GB" sz="1200" smtClean="0">
              <a:solidFill>
                <a:schemeClr val="tx1"/>
              </a:solidFill>
            </a:endParaRPr>
          </a:p>
        </p:txBody>
      </p:sp>
      <p:sp>
        <p:nvSpPr>
          <p:cNvPr id="5632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72B596F6-27EA-4B61-ADEC-F0CDAF5826A4}" type="slidenum">
              <a:rPr lang="en-GB" sz="1200" smtClean="0">
                <a:solidFill>
                  <a:schemeClr val="tx1"/>
                </a:solidFill>
              </a:rPr>
              <a:pPr/>
              <a:t>10</a:t>
            </a:fld>
            <a:endParaRPr lang="en-GB" sz="1200" smtClean="0">
              <a:solidFill>
                <a:schemeClr val="tx1"/>
              </a:solidFill>
            </a:endParaRPr>
          </a:p>
        </p:txBody>
      </p:sp>
      <p:sp>
        <p:nvSpPr>
          <p:cNvPr id="5734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7348" name="Rectangle 2"/>
          <p:cNvSpPr>
            <a:spLocks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fld id="{EB816EC4-1706-47FD-AAFF-24E2698BD80D}" type="slidenum">
              <a:rPr lang="en-GB" sz="1200" smtClean="0">
                <a:solidFill>
                  <a:schemeClr val="tx1"/>
                </a:solidFill>
              </a:rPr>
              <a:pPr/>
              <a:t>11</a:t>
            </a:fld>
            <a:endParaRPr lang="en-GB" sz="1200" smtClean="0">
              <a:solidFill>
                <a:schemeClr val="tx1"/>
              </a:solidFill>
            </a:endParaRPr>
          </a:p>
        </p:txBody>
      </p:sp>
      <p:sp>
        <p:nvSpPr>
          <p:cNvPr id="58371"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sz="1200" smtClean="0">
                <a:solidFill>
                  <a:schemeClr val="tx1"/>
                </a:solidFill>
              </a:rPr>
              <a:t>Boardworks GCSE Science: Chemistry </a:t>
            </a:r>
          </a:p>
          <a:p>
            <a:r>
              <a:rPr lang="en-GB" sz="1200" smtClean="0">
                <a:solidFill>
                  <a:schemeClr val="tx1"/>
                </a:solidFill>
              </a:rPr>
              <a:t>Making Polymers</a:t>
            </a:r>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9" descr="CC3_title_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8E3C8120-0DD0-4E0B-8B70-2B04DF20AA85}"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5" name="Text Box 1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extLst>
      <p:ext uri="{BB962C8B-B14F-4D97-AF65-F5344CB8AC3E}">
        <p14:creationId xmlns:p14="http://schemas.microsoft.com/office/powerpoint/2010/main" val="224568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02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06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59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05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079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556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91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5424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2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116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294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902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351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303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0030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170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49859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60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52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7482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926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8524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969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73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746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979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571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0526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125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914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1395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401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74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6248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4667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776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065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1874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319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4788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08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47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683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141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48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7174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216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433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574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5570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22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9570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07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8326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234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49115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776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164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53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018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91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58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527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667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56" descr="slide_backgrou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55"/>
          <p:cNvGrpSpPr>
            <a:grpSpLocks/>
          </p:cNvGrpSpPr>
          <p:nvPr userDrawn="1"/>
        </p:nvGrpSpPr>
        <p:grpSpPr bwMode="auto">
          <a:xfrm>
            <a:off x="239713" y="158750"/>
            <a:ext cx="360362" cy="360363"/>
            <a:chOff x="151" y="100"/>
            <a:chExt cx="227" cy="227"/>
          </a:xfrm>
        </p:grpSpPr>
        <p:grpSp>
          <p:nvGrpSpPr>
            <p:cNvPr id="5129" name="Group 50"/>
            <p:cNvGrpSpPr>
              <a:grpSpLocks/>
            </p:cNvGrpSpPr>
            <p:nvPr userDrawn="1"/>
          </p:nvGrpSpPr>
          <p:grpSpPr bwMode="auto">
            <a:xfrm>
              <a:off x="151" y="100"/>
              <a:ext cx="227" cy="227"/>
              <a:chOff x="148" y="335"/>
              <a:chExt cx="3514" cy="3514"/>
            </a:xfrm>
          </p:grpSpPr>
          <p:sp>
            <p:nvSpPr>
              <p:cNvPr id="293939" name="Oval 51"/>
              <p:cNvSpPr>
                <a:spLocks noChangeAspect="1" noChangeArrowheads="1"/>
              </p:cNvSpPr>
              <p:nvPr/>
            </p:nvSpPr>
            <p:spPr bwMode="auto">
              <a:xfrm>
                <a:off x="148" y="335"/>
                <a:ext cx="3514" cy="3514"/>
              </a:xfrm>
              <a:prstGeom prst="ellipse">
                <a:avLst/>
              </a:prstGeom>
              <a:solidFill>
                <a:srgbClr val="010066"/>
              </a:solidFill>
              <a:ln w="9525">
                <a:noFill/>
                <a:round/>
                <a:headEnd/>
                <a:tailEnd/>
              </a:ln>
              <a:effectLst/>
            </p:spPr>
            <p:txBody>
              <a:bodyPr wrap="none" anchor="ctr"/>
              <a:lstStyle/>
              <a:p>
                <a:pPr>
                  <a:defRPr/>
                </a:pPr>
                <a:endParaRPr lang="en-US">
                  <a:latin typeface="Arial" charset="0"/>
                  <a:cs typeface="+mn-cs"/>
                </a:endParaRPr>
              </a:p>
            </p:txBody>
          </p:sp>
          <p:sp>
            <p:nvSpPr>
              <p:cNvPr id="293940" name="Oval 52"/>
              <p:cNvSpPr>
                <a:spLocks noChangeAspect="1" noChangeArrowheads="1"/>
              </p:cNvSpPr>
              <p:nvPr/>
            </p:nvSpPr>
            <p:spPr bwMode="auto">
              <a:xfrm>
                <a:off x="318" y="505"/>
                <a:ext cx="3173" cy="3173"/>
              </a:xfrm>
              <a:prstGeom prst="ellipse">
                <a:avLst/>
              </a:prstGeom>
              <a:solidFill>
                <a:srgbClr val="FF6600"/>
              </a:solidFill>
              <a:ln w="9525">
                <a:noFill/>
                <a:round/>
                <a:headEnd/>
                <a:tailEnd/>
              </a:ln>
              <a:effectLst/>
            </p:spPr>
            <p:txBody>
              <a:bodyPr wrap="none" anchor="ctr"/>
              <a:lstStyle/>
              <a:p>
                <a:pPr>
                  <a:defRPr/>
                </a:pPr>
                <a:endParaRPr lang="en-US">
                  <a:latin typeface="Arial" charset="0"/>
                  <a:cs typeface="+mn-cs"/>
                </a:endParaRPr>
              </a:p>
            </p:txBody>
          </p:sp>
        </p:grpSp>
        <p:pic>
          <p:nvPicPr>
            <p:cNvPr id="5130" name="Picture 54" descr="top_left_circl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1" y="120"/>
              <a:ext cx="1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3946" name="Text Box 58"/>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657553EA-7FD1-43F6-BCD5-730B821AF73F}"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293947" name="Text Box 59"/>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pic>
        <p:nvPicPr>
          <p:cNvPr id="5126" name="Picture 60"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63"/>
          <p:cNvSpPr>
            <a:spLocks noGrp="1" noChangeArrowheads="1"/>
          </p:cNvSpPr>
          <p:nvPr>
            <p:ph type="title"/>
          </p:nvPr>
        </p:nvSpPr>
        <p:spPr bwMode="auto">
          <a:xfrm>
            <a:off x="557213" y="53975"/>
            <a:ext cx="7240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5128" name="Picture 64" descr="forward_arrow_colour">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cs typeface="Arial" charset="0"/>
        </a:defRPr>
      </a:lvl2pPr>
      <a:lvl3pPr algn="l" rtl="0" eaLnBrk="0" fontAlgn="base" hangingPunct="0">
        <a:spcBef>
          <a:spcPct val="0"/>
        </a:spcBef>
        <a:spcAft>
          <a:spcPct val="0"/>
        </a:spcAft>
        <a:defRPr sz="2800" b="1">
          <a:solidFill>
            <a:srgbClr val="FF6600"/>
          </a:solidFill>
          <a:latin typeface="Arial" charset="0"/>
          <a:cs typeface="Arial" charset="0"/>
        </a:defRPr>
      </a:lvl3pPr>
      <a:lvl4pPr algn="l" rtl="0" eaLnBrk="0" fontAlgn="base" hangingPunct="0">
        <a:spcBef>
          <a:spcPct val="0"/>
        </a:spcBef>
        <a:spcAft>
          <a:spcPct val="0"/>
        </a:spcAft>
        <a:defRPr sz="2800" b="1">
          <a:solidFill>
            <a:srgbClr val="FF6600"/>
          </a:solidFill>
          <a:latin typeface="Arial" charset="0"/>
          <a:cs typeface="Arial" charset="0"/>
        </a:defRPr>
      </a:lvl4pPr>
      <a:lvl5pPr algn="l" rtl="0" eaLnBrk="0" fontAlgn="base" hangingPunct="0">
        <a:spcBef>
          <a:spcPct val="0"/>
        </a:spcBef>
        <a:spcAft>
          <a:spcPct val="0"/>
        </a:spcAft>
        <a:defRPr sz="2800" b="1">
          <a:solidFill>
            <a:srgbClr val="FF6600"/>
          </a:solidFill>
          <a:latin typeface="Arial" charset="0"/>
          <a:cs typeface="Arial" charset="0"/>
        </a:defRPr>
      </a:lvl5pPr>
      <a:lvl6pPr marL="457200" algn="l" rtl="0" fontAlgn="base">
        <a:spcBef>
          <a:spcPct val="0"/>
        </a:spcBef>
        <a:spcAft>
          <a:spcPct val="0"/>
        </a:spcAft>
        <a:defRPr sz="2800" b="1">
          <a:solidFill>
            <a:srgbClr val="FF6600"/>
          </a:solidFill>
          <a:latin typeface="Arial" charset="0"/>
          <a:cs typeface="Arial" charset="0"/>
        </a:defRPr>
      </a:lvl6pPr>
      <a:lvl7pPr marL="914400" algn="l" rtl="0" fontAlgn="base">
        <a:spcBef>
          <a:spcPct val="0"/>
        </a:spcBef>
        <a:spcAft>
          <a:spcPct val="0"/>
        </a:spcAft>
        <a:defRPr sz="2800" b="1">
          <a:solidFill>
            <a:srgbClr val="FF6600"/>
          </a:solidFill>
          <a:latin typeface="Arial" charset="0"/>
          <a:cs typeface="Arial" charset="0"/>
        </a:defRPr>
      </a:lvl7pPr>
      <a:lvl8pPr marL="1371600" algn="l" rtl="0" fontAlgn="base">
        <a:spcBef>
          <a:spcPct val="0"/>
        </a:spcBef>
        <a:spcAft>
          <a:spcPct val="0"/>
        </a:spcAft>
        <a:defRPr sz="2800" b="1">
          <a:solidFill>
            <a:srgbClr val="FF6600"/>
          </a:solidFill>
          <a:latin typeface="Arial" charset="0"/>
          <a:cs typeface="Arial" charset="0"/>
        </a:defRPr>
      </a:lvl8pPr>
      <a:lvl9pPr marL="1828800" algn="l" rtl="0" fontAlgn="base">
        <a:spcBef>
          <a:spcPct val="0"/>
        </a:spcBef>
        <a:spcAft>
          <a:spcPct val="0"/>
        </a:spcAft>
        <a:defRPr sz="2800" b="1">
          <a:solidFill>
            <a:srgbClr val="FF66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9" descr="CC3_contents_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4"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36" name="Text Box 16"/>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67F1729E-3EA3-4581-93CA-DDEFEC4F9152}"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593937" name="Text Box 17"/>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20" descr="CC3_contents_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5"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6"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7009" name="Text Box 1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E48AB4C2-F96A-4B15-A436-73A6B3232860}"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597010" name="Text Box 1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20" descr="CC3_contents_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5"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6"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0081" name="Text Box 1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0A7933A4-FD80-42DF-9689-A40C9C2DA0EB}"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600082" name="Text Box 1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20" descr="CC3_contents_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5"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6"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153" name="Text Box 1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C65CC3CD-17A4-4F79-AE79-91189B3A485D}"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603154" name="Text Box 1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2" descr="CC3_contents_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6" name="Text Box 10"/>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eaLnBrk="1" hangingPunct="1">
              <a:defRPr/>
            </a:pPr>
            <a:fld id="{EB61E850-8487-4BE1-A03C-389796468541}" type="slidenum">
              <a:rPr lang="en-GB" sz="1000">
                <a:solidFill>
                  <a:srgbClr val="5B0091"/>
                </a:solidFill>
                <a:latin typeface="Arial" charset="0"/>
                <a:cs typeface="Arial" charset="0"/>
              </a:rPr>
              <a:pPr algn="ctr" eaLnBrk="1" hangingPunct="1">
                <a:defRPr/>
              </a:pPr>
              <a:t>‹#›</a:t>
            </a:fld>
            <a:r>
              <a:rPr lang="en-GB" sz="1000">
                <a:solidFill>
                  <a:srgbClr val="5B0091"/>
                </a:solidFill>
                <a:latin typeface="Arial" charset="0"/>
                <a:cs typeface="Arial" charset="0"/>
              </a:rPr>
              <a:t> of 43</a:t>
            </a:r>
          </a:p>
        </p:txBody>
      </p:sp>
      <p:sp>
        <p:nvSpPr>
          <p:cNvPr id="736267" name="Text Box 11"/>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a:spcBef>
                <a:spcPct val="0"/>
              </a:spcBef>
              <a:defRPr/>
            </a:pPr>
            <a:r>
              <a:rPr lang="en-GB" sz="1000">
                <a:solidFill>
                  <a:srgbClr val="5B0091"/>
                </a:solidFill>
                <a:latin typeface="Arial" charset="0"/>
                <a:cs typeface="Arial" charset="0"/>
              </a:rPr>
              <a:t>© Boardworks Ltd 2006</a:t>
            </a: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49.png"/><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53.png"/><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POLYMERS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19" descr="polypropene_formul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3713163"/>
            <a:ext cx="16906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0" descr="polypropene_formul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50" y="3754438"/>
            <a:ext cx="17256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1" descr="polypropene_formul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38" y="3709988"/>
            <a:ext cx="172561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2" descr="polypropene_formul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063" y="3716338"/>
            <a:ext cx="17176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5"/>
          <p:cNvSpPr>
            <a:spLocks noGrp="1" noChangeArrowheads="1"/>
          </p:cNvSpPr>
          <p:nvPr>
            <p:ph type="title"/>
          </p:nvPr>
        </p:nvSpPr>
        <p:spPr/>
        <p:txBody>
          <a:bodyPr/>
          <a:lstStyle/>
          <a:p>
            <a:pPr eaLnBrk="1" hangingPunct="1"/>
            <a:r>
              <a:rPr lang="en-GB" smtClean="0"/>
              <a:t>What’s the polymer?</a:t>
            </a:r>
          </a:p>
        </p:txBody>
      </p:sp>
      <p:sp>
        <p:nvSpPr>
          <p:cNvPr id="30727" name="Text Box 6"/>
          <p:cNvSpPr txBox="1">
            <a:spLocks noChangeArrowheads="1"/>
          </p:cNvSpPr>
          <p:nvPr/>
        </p:nvSpPr>
        <p:spPr bwMode="auto">
          <a:xfrm>
            <a:off x="563563" y="784225"/>
            <a:ext cx="8408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What is the shorthand formula for polypropene?</a:t>
            </a:r>
          </a:p>
        </p:txBody>
      </p:sp>
      <p:sp>
        <p:nvSpPr>
          <p:cNvPr id="30728" name="Text Box 7"/>
          <p:cNvSpPr txBox="1">
            <a:spLocks noChangeArrowheads="1"/>
          </p:cNvSpPr>
          <p:nvPr/>
        </p:nvSpPr>
        <p:spPr bwMode="auto">
          <a:xfrm>
            <a:off x="563563" y="1660525"/>
            <a:ext cx="2408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The monomer is </a:t>
            </a:r>
            <a:r>
              <a:rPr lang="en-GB" b="1">
                <a:solidFill>
                  <a:srgbClr val="FF6600"/>
                </a:solidFill>
              </a:rPr>
              <a:t>propene</a:t>
            </a:r>
            <a:r>
              <a:rPr lang="en-GB"/>
              <a:t> (C</a:t>
            </a:r>
            <a:r>
              <a:rPr lang="en-GB" baseline="-25000"/>
              <a:t>3</a:t>
            </a:r>
            <a:r>
              <a:rPr lang="en-GB"/>
              <a:t>H</a:t>
            </a:r>
            <a:r>
              <a:rPr lang="en-GB" baseline="-25000"/>
              <a:t>6</a:t>
            </a:r>
            <a:r>
              <a:rPr lang="en-GB"/>
              <a:t>):</a:t>
            </a:r>
          </a:p>
        </p:txBody>
      </p:sp>
      <p:pic>
        <p:nvPicPr>
          <p:cNvPr id="30729" name="Picture 8" descr="prope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1422400"/>
            <a:ext cx="21986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9"/>
          <p:cNvSpPr txBox="1">
            <a:spLocks noChangeArrowheads="1"/>
          </p:cNvSpPr>
          <p:nvPr/>
        </p:nvSpPr>
        <p:spPr bwMode="auto">
          <a:xfrm>
            <a:off x="5430838" y="1660525"/>
            <a:ext cx="1970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which can</a:t>
            </a:r>
            <a:br>
              <a:rPr lang="en-GB"/>
            </a:br>
            <a:r>
              <a:rPr lang="en-GB"/>
              <a:t>be drawn as:</a:t>
            </a:r>
            <a:endParaRPr lang="en-GB" baseline="-25000"/>
          </a:p>
        </p:txBody>
      </p:sp>
      <p:pic>
        <p:nvPicPr>
          <p:cNvPr id="30731" name="Picture 10" descr="propen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2350" y="1497013"/>
            <a:ext cx="14287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1"/>
          <p:cNvSpPr txBox="1">
            <a:spLocks noChangeArrowheads="1"/>
          </p:cNvSpPr>
          <p:nvPr/>
        </p:nvSpPr>
        <p:spPr bwMode="auto">
          <a:xfrm>
            <a:off x="563563" y="3008313"/>
            <a:ext cx="5019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1.</a:t>
            </a:r>
            <a:r>
              <a:rPr lang="en-GB"/>
              <a:t>	Draw two C atoms that were in the </a:t>
            </a:r>
            <a:r>
              <a:rPr lang="en-GB" b="1"/>
              <a:t>double</a:t>
            </a:r>
            <a:r>
              <a:rPr lang="en-GB"/>
              <a:t> bond with a </a:t>
            </a:r>
            <a:r>
              <a:rPr lang="en-GB" b="1"/>
              <a:t>single</a:t>
            </a:r>
            <a:r>
              <a:rPr lang="en-GB"/>
              <a:t> covalent bond.</a:t>
            </a:r>
            <a:endParaRPr lang="en-GB" baseline="-25000"/>
          </a:p>
        </p:txBody>
      </p:sp>
      <p:sp>
        <p:nvSpPr>
          <p:cNvPr id="30733" name="Text Box 12"/>
          <p:cNvSpPr txBox="1">
            <a:spLocks noChangeArrowheads="1"/>
          </p:cNvSpPr>
          <p:nvPr/>
        </p:nvSpPr>
        <p:spPr bwMode="auto">
          <a:xfrm>
            <a:off x="563563" y="4298950"/>
            <a:ext cx="479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2.</a:t>
            </a:r>
            <a:r>
              <a:rPr lang="en-GB"/>
              <a:t>	Draw the brackets and the ‘</a:t>
            </a:r>
            <a:r>
              <a:rPr lang="en-GB" i="1"/>
              <a:t>n</a:t>
            </a:r>
            <a:r>
              <a:rPr lang="en-GB"/>
              <a:t>’.</a:t>
            </a:r>
            <a:endParaRPr lang="en-GB" baseline="-25000"/>
          </a:p>
        </p:txBody>
      </p:sp>
      <p:sp>
        <p:nvSpPr>
          <p:cNvPr id="30734" name="Text Box 14"/>
          <p:cNvSpPr txBox="1">
            <a:spLocks noChangeArrowheads="1"/>
          </p:cNvSpPr>
          <p:nvPr/>
        </p:nvSpPr>
        <p:spPr bwMode="auto">
          <a:xfrm>
            <a:off x="563563" y="5419725"/>
            <a:ext cx="5275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4.</a:t>
            </a:r>
            <a:r>
              <a:rPr lang="en-GB"/>
              <a:t>	Add the atoms that were attached to each C atom of the double bond.</a:t>
            </a:r>
            <a:endParaRPr lang="en-GB" baseline="-25000"/>
          </a:p>
        </p:txBody>
      </p:sp>
      <p:sp>
        <p:nvSpPr>
          <p:cNvPr id="30735" name="Text Box 16"/>
          <p:cNvSpPr txBox="1">
            <a:spLocks noChangeArrowheads="1"/>
          </p:cNvSpPr>
          <p:nvPr/>
        </p:nvSpPr>
        <p:spPr bwMode="auto">
          <a:xfrm>
            <a:off x="563563" y="4859338"/>
            <a:ext cx="514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3.</a:t>
            </a:r>
            <a:r>
              <a:rPr lang="en-GB"/>
              <a:t>	Add the links outside the brackets.</a:t>
            </a:r>
          </a:p>
        </p:txBody>
      </p:sp>
      <p:sp>
        <p:nvSpPr>
          <p:cNvPr id="30736" name="Text Box 23"/>
          <p:cNvSpPr txBox="1">
            <a:spLocks noChangeArrowheads="1"/>
          </p:cNvSpPr>
          <p:nvPr/>
        </p:nvSpPr>
        <p:spPr bwMode="auto">
          <a:xfrm>
            <a:off x="6311900" y="5622925"/>
            <a:ext cx="204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polypropene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1"/>
          <p:cNvSpPr>
            <a:spLocks noGrp="1" noChangeArrowheads="1"/>
          </p:cNvSpPr>
          <p:nvPr>
            <p:ph type="title"/>
          </p:nvPr>
        </p:nvSpPr>
        <p:spPr/>
        <p:txBody>
          <a:bodyPr/>
          <a:lstStyle/>
          <a:p>
            <a:pPr eaLnBrk="1" hangingPunct="1"/>
            <a:r>
              <a:rPr lang="en-GB" smtClean="0"/>
              <a:t>What’s the monomer?</a:t>
            </a:r>
          </a:p>
        </p:txBody>
      </p:sp>
      <p:sp>
        <p:nvSpPr>
          <p:cNvPr id="31747" name="Text Box 42"/>
          <p:cNvSpPr txBox="1">
            <a:spLocks noChangeArrowheads="1"/>
          </p:cNvSpPr>
          <p:nvPr/>
        </p:nvSpPr>
        <p:spPr bwMode="auto">
          <a:xfrm>
            <a:off x="563563" y="784225"/>
            <a:ext cx="3713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What is the monomer of </a:t>
            </a:r>
            <a:r>
              <a:rPr lang="en-GB" b="1">
                <a:solidFill>
                  <a:srgbClr val="FF6600"/>
                </a:solidFill>
              </a:rPr>
              <a:t>polyvinylchloride</a:t>
            </a:r>
            <a:r>
              <a:rPr lang="en-GB"/>
              <a:t> (PVC)?</a:t>
            </a:r>
          </a:p>
        </p:txBody>
      </p:sp>
      <p:pic>
        <p:nvPicPr>
          <p:cNvPr id="31748" name="Picture 43" descr="PVC_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828675"/>
            <a:ext cx="16414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44"/>
          <p:cNvSpPr txBox="1">
            <a:spLocks noChangeArrowheads="1"/>
          </p:cNvSpPr>
          <p:nvPr/>
        </p:nvSpPr>
        <p:spPr bwMode="auto">
          <a:xfrm>
            <a:off x="563563" y="2625725"/>
            <a:ext cx="5075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1.</a:t>
            </a:r>
            <a:r>
              <a:rPr lang="en-GB"/>
              <a:t>	Draw two C atoms joined with a </a:t>
            </a:r>
            <a:r>
              <a:rPr lang="en-GB" b="1"/>
              <a:t>double</a:t>
            </a:r>
            <a:r>
              <a:rPr lang="en-GB"/>
              <a:t> covalent bond.</a:t>
            </a:r>
            <a:endParaRPr lang="en-GB" baseline="-25000"/>
          </a:p>
        </p:txBody>
      </p:sp>
      <p:sp>
        <p:nvSpPr>
          <p:cNvPr id="31750" name="Text Box 45"/>
          <p:cNvSpPr txBox="1">
            <a:spLocks noChangeArrowheads="1"/>
          </p:cNvSpPr>
          <p:nvPr/>
        </p:nvSpPr>
        <p:spPr bwMode="auto">
          <a:xfrm>
            <a:off x="563563" y="3498850"/>
            <a:ext cx="5051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2.</a:t>
            </a:r>
            <a:r>
              <a:rPr lang="en-GB"/>
              <a:t>	Add the atoms attached to each C atom.</a:t>
            </a:r>
            <a:endParaRPr lang="en-GB" baseline="-25000"/>
          </a:p>
        </p:txBody>
      </p:sp>
      <p:sp>
        <p:nvSpPr>
          <p:cNvPr id="31751" name="Text Box 47"/>
          <p:cNvSpPr txBox="1">
            <a:spLocks noChangeArrowheads="1"/>
          </p:cNvSpPr>
          <p:nvPr/>
        </p:nvSpPr>
        <p:spPr bwMode="auto">
          <a:xfrm>
            <a:off x="563563" y="4371975"/>
            <a:ext cx="408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3.</a:t>
            </a:r>
            <a:r>
              <a:rPr lang="en-GB"/>
              <a:t>	Draw the brackets and ‘</a:t>
            </a:r>
            <a:r>
              <a:rPr lang="en-GB" i="1"/>
              <a:t>n</a:t>
            </a:r>
            <a:r>
              <a:rPr lang="en-GB"/>
              <a:t>’.</a:t>
            </a:r>
          </a:p>
        </p:txBody>
      </p:sp>
      <p:pic>
        <p:nvPicPr>
          <p:cNvPr id="31752" name="Picture 48" descr="vinylchloride_bracket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2952750"/>
            <a:ext cx="2343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49" descr="vinylchloride_bracket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2992438"/>
            <a:ext cx="22256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0" descr="vinylchloride_bracket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225" y="2984500"/>
            <a:ext cx="22764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1"/>
          <p:cNvSpPr txBox="1">
            <a:spLocks noChangeArrowheads="1"/>
          </p:cNvSpPr>
          <p:nvPr/>
        </p:nvSpPr>
        <p:spPr bwMode="auto">
          <a:xfrm>
            <a:off x="563563" y="4962525"/>
            <a:ext cx="2525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The equation for the reaction can be drawn as:</a:t>
            </a:r>
          </a:p>
        </p:txBody>
      </p:sp>
      <p:pic>
        <p:nvPicPr>
          <p:cNvPr id="31756" name="Picture 52" descr="vinylchloride_bracke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175" y="4989513"/>
            <a:ext cx="22764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53" descr="PVC_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4787900"/>
            <a:ext cx="16414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54"/>
          <p:cNvSpPr txBox="1">
            <a:spLocks noChangeArrowheads="1"/>
          </p:cNvSpPr>
          <p:nvPr/>
        </p:nvSpPr>
        <p:spPr bwMode="auto">
          <a:xfrm>
            <a:off x="5832475" y="5429250"/>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000066"/>
                </a:solidFill>
                <a:sym typeface="Monotype Sorts" pitchFamily="2" charset="2"/>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GB" smtClean="0"/>
              <a:t>What are the properties of plastics?</a:t>
            </a:r>
          </a:p>
        </p:txBody>
      </p:sp>
      <p:sp>
        <p:nvSpPr>
          <p:cNvPr id="32771" name="Rectangle 5"/>
          <p:cNvSpPr>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solidFill>
                  <a:srgbClr val="000066"/>
                </a:solidFill>
              </a:rPr>
              <a:t>Plastics are all different, but they show a few general properties:</a:t>
            </a:r>
            <a:endParaRPr lang="en-GB">
              <a:solidFill>
                <a:srgbClr val="000066"/>
              </a:solidFill>
            </a:endParaRPr>
          </a:p>
        </p:txBody>
      </p:sp>
      <p:sp>
        <p:nvSpPr>
          <p:cNvPr id="32772" name="Rectangle 6"/>
          <p:cNvSpPr>
            <a:spLocks noChangeArrowheads="1"/>
          </p:cNvSpPr>
          <p:nvPr/>
        </p:nvSpPr>
        <p:spPr bwMode="auto">
          <a:xfrm>
            <a:off x="563563" y="1685925"/>
            <a:ext cx="762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spcBef>
                <a:spcPct val="0"/>
              </a:spcBef>
              <a:buClr>
                <a:srgbClr val="FF6600"/>
              </a:buClr>
              <a:buFont typeface="Wingdings" pitchFamily="2" charset="2"/>
              <a:buChar char="l"/>
            </a:pPr>
            <a:r>
              <a:rPr lang="en-US"/>
              <a:t>they do not conduct electricity and are poor conductors of heat</a:t>
            </a:r>
            <a:endParaRPr lang="en-GB"/>
          </a:p>
        </p:txBody>
      </p:sp>
      <p:sp>
        <p:nvSpPr>
          <p:cNvPr id="32773" name="Rectangle 7"/>
          <p:cNvSpPr>
            <a:spLocks noChangeArrowheads="1"/>
          </p:cNvSpPr>
          <p:nvPr/>
        </p:nvSpPr>
        <p:spPr bwMode="auto">
          <a:xfrm>
            <a:off x="563563" y="2625725"/>
            <a:ext cx="8275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spcBef>
                <a:spcPct val="0"/>
              </a:spcBef>
              <a:buClr>
                <a:srgbClr val="FF6600"/>
              </a:buClr>
              <a:buFont typeface="Wingdings" pitchFamily="2" charset="2"/>
              <a:buChar char="l"/>
            </a:pPr>
            <a:r>
              <a:rPr lang="en-US"/>
              <a:t>they are unreactive – most are not affected by water or air, and many are not affected by chemicals.</a:t>
            </a:r>
            <a:endParaRPr lang="en-GB"/>
          </a:p>
        </p:txBody>
      </p:sp>
      <p:sp>
        <p:nvSpPr>
          <p:cNvPr id="32774" name="Rectangle 9"/>
          <p:cNvSpPr>
            <a:spLocks noChangeArrowheads="1"/>
          </p:cNvSpPr>
          <p:nvPr/>
        </p:nvSpPr>
        <p:spPr bwMode="auto">
          <a:xfrm>
            <a:off x="563563" y="3770313"/>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solidFill>
                  <a:srgbClr val="000066"/>
                </a:solidFill>
              </a:rPr>
              <a:t>Why is the unreactivity of plastics both useful and problematic?</a:t>
            </a:r>
            <a:endParaRPr lang="en-GB">
              <a:solidFill>
                <a:srgbClr val="000066"/>
              </a:solidFill>
            </a:endParaRPr>
          </a:p>
        </p:txBody>
      </p:sp>
      <p:sp>
        <p:nvSpPr>
          <p:cNvPr id="32775" name="Rectangle 11"/>
          <p:cNvSpPr>
            <a:spLocks noChangeArrowheads="1"/>
          </p:cNvSpPr>
          <p:nvPr/>
        </p:nvSpPr>
        <p:spPr bwMode="auto">
          <a:xfrm>
            <a:off x="563563" y="4814888"/>
            <a:ext cx="8448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solidFill>
                  <a:srgbClr val="000066"/>
                </a:solidFill>
              </a:rPr>
              <a:t>Their unreactivity makes plastics durable and able to safely contain and protect many substances. However, it also means that they persist in the environment for a long time. </a:t>
            </a:r>
            <a:endParaRPr lang="en-GB">
              <a:solidFill>
                <a:srgbClr val="00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0" descr="coop_bag_small"/>
          <p:cNvPicPr>
            <a:picLocks noChangeAspect="1" noChangeArrowheads="1"/>
          </p:cNvPicPr>
          <p:nvPr/>
        </p:nvPicPr>
        <p:blipFill>
          <a:blip r:embed="rId3">
            <a:extLst>
              <a:ext uri="{28A0092B-C50C-407E-A947-70E740481C1C}">
                <a14:useLocalDpi xmlns:a14="http://schemas.microsoft.com/office/drawing/2010/main" val="0"/>
              </a:ext>
            </a:extLst>
          </a:blip>
          <a:srcRect t="12900"/>
          <a:stretch>
            <a:fillRect/>
          </a:stretch>
        </p:blipFill>
        <p:spPr bwMode="auto">
          <a:xfrm>
            <a:off x="3754438" y="1658938"/>
            <a:ext cx="24669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p:cNvSpPr txBox="1">
            <a:spLocks noChangeArrowheads="1"/>
          </p:cNvSpPr>
          <p:nvPr/>
        </p:nvSpPr>
        <p:spPr bwMode="auto">
          <a:xfrm>
            <a:off x="573088" y="4129088"/>
            <a:ext cx="32861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buFont typeface="Wingdings" pitchFamily="2" charset="2"/>
              <a:buChar char="l"/>
            </a:pPr>
            <a:r>
              <a:rPr lang="en-US" b="1">
                <a:solidFill>
                  <a:srgbClr val="FF6600"/>
                </a:solidFill>
              </a:rPr>
              <a:t>lined-up</a:t>
            </a:r>
            <a:r>
              <a:rPr lang="en-US"/>
              <a:t> chains make plastics dense, rigid and harder to melt</a:t>
            </a:r>
            <a:br>
              <a:rPr lang="en-US"/>
            </a:br>
            <a:r>
              <a:rPr lang="en-US"/>
              <a:t>(e.g. </a:t>
            </a:r>
            <a:r>
              <a:rPr lang="en-US" b="1"/>
              <a:t>high-density polyethene</a:t>
            </a:r>
            <a:r>
              <a:rPr lang="en-US"/>
              <a:t>).</a:t>
            </a:r>
            <a:endParaRPr lang="en-GB"/>
          </a:p>
        </p:txBody>
      </p:sp>
      <p:sp>
        <p:nvSpPr>
          <p:cNvPr id="33796" name="Rectangle 4"/>
          <p:cNvSpPr>
            <a:spLocks noChangeArrowheads="1"/>
          </p:cNvSpPr>
          <p:nvPr/>
        </p:nvSpPr>
        <p:spPr bwMode="auto">
          <a:xfrm>
            <a:off x="563563" y="784225"/>
            <a:ext cx="8428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solidFill>
                  <a:srgbClr val="000066"/>
                </a:solidFill>
              </a:rPr>
              <a:t>The properties of a plastics depend greatly on how the polymer chains are arranged:</a:t>
            </a:r>
            <a:endParaRPr lang="en-GB">
              <a:solidFill>
                <a:srgbClr val="000066"/>
              </a:solidFill>
            </a:endParaRPr>
          </a:p>
        </p:txBody>
      </p:sp>
      <p:sp>
        <p:nvSpPr>
          <p:cNvPr id="33797" name="Rectangle 5"/>
          <p:cNvSpPr>
            <a:spLocks noChangeArrowheads="1"/>
          </p:cNvSpPr>
          <p:nvPr/>
        </p:nvSpPr>
        <p:spPr bwMode="auto">
          <a:xfrm>
            <a:off x="573088" y="1685925"/>
            <a:ext cx="302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spcBef>
                <a:spcPct val="0"/>
              </a:spcBef>
              <a:buFont typeface="Wingdings" pitchFamily="2" charset="2"/>
              <a:buChar char="l"/>
            </a:pPr>
            <a:r>
              <a:rPr lang="en-US" b="1">
                <a:solidFill>
                  <a:srgbClr val="FF6600"/>
                </a:solidFill>
              </a:rPr>
              <a:t>branching</a:t>
            </a:r>
            <a:r>
              <a:rPr lang="en-US"/>
              <a:t> chains make plastics light, soft and easy to melt</a:t>
            </a:r>
            <a:br>
              <a:rPr lang="en-US"/>
            </a:br>
            <a:r>
              <a:rPr lang="en-US"/>
              <a:t>(e.g. </a:t>
            </a:r>
            <a:r>
              <a:rPr lang="en-US" b="1"/>
              <a:t>low-density polyethene</a:t>
            </a:r>
            <a:r>
              <a:rPr lang="en-US"/>
              <a:t>)</a:t>
            </a:r>
            <a:endParaRPr lang="en-GB"/>
          </a:p>
        </p:txBody>
      </p:sp>
      <p:pic>
        <p:nvPicPr>
          <p:cNvPr id="33798" name="Picture 7" descr="polymer_jumb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863" y="1611313"/>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descr="polymer_line_u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438" y="4116388"/>
            <a:ext cx="21050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descr="plastic_rubbish_b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4248150"/>
            <a:ext cx="17240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Oval 11"/>
          <p:cNvSpPr>
            <a:spLocks noChangeArrowheads="1"/>
          </p:cNvSpPr>
          <p:nvPr/>
        </p:nvSpPr>
        <p:spPr bwMode="auto">
          <a:xfrm>
            <a:off x="6759575" y="1603375"/>
            <a:ext cx="2111375" cy="2111375"/>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3802" name="Oval 12"/>
          <p:cNvSpPr>
            <a:spLocks noChangeArrowheads="1"/>
          </p:cNvSpPr>
          <p:nvPr/>
        </p:nvSpPr>
        <p:spPr bwMode="auto">
          <a:xfrm>
            <a:off x="6411913" y="4097338"/>
            <a:ext cx="2111375" cy="2111375"/>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33803" name="Group 13"/>
          <p:cNvGrpSpPr>
            <a:grpSpLocks/>
          </p:cNvGrpSpPr>
          <p:nvPr/>
        </p:nvGrpSpPr>
        <p:grpSpPr bwMode="auto">
          <a:xfrm>
            <a:off x="5516563" y="1677988"/>
            <a:ext cx="1906587" cy="1962150"/>
            <a:chOff x="3475" y="1057"/>
            <a:chExt cx="1201" cy="1236"/>
          </a:xfrm>
        </p:grpSpPr>
        <p:sp>
          <p:nvSpPr>
            <p:cNvPr id="33808" name="Line 14"/>
            <p:cNvSpPr>
              <a:spLocks noChangeShapeType="1"/>
            </p:cNvSpPr>
            <p:nvPr/>
          </p:nvSpPr>
          <p:spPr bwMode="auto">
            <a:xfrm flipV="1">
              <a:off x="3475" y="1057"/>
              <a:ext cx="1201" cy="62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09" name="Line 15"/>
            <p:cNvSpPr>
              <a:spLocks noChangeShapeType="1"/>
            </p:cNvSpPr>
            <p:nvPr/>
          </p:nvSpPr>
          <p:spPr bwMode="auto">
            <a:xfrm>
              <a:off x="3475" y="1671"/>
              <a:ext cx="1201" cy="62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3804" name="Group 16"/>
          <p:cNvGrpSpPr>
            <a:grpSpLocks/>
          </p:cNvGrpSpPr>
          <p:nvPr/>
        </p:nvGrpSpPr>
        <p:grpSpPr bwMode="auto">
          <a:xfrm>
            <a:off x="5170488" y="4173538"/>
            <a:ext cx="1906587" cy="1962150"/>
            <a:chOff x="3475" y="1057"/>
            <a:chExt cx="1201" cy="1236"/>
          </a:xfrm>
        </p:grpSpPr>
        <p:sp>
          <p:nvSpPr>
            <p:cNvPr id="33806" name="Line 17"/>
            <p:cNvSpPr>
              <a:spLocks noChangeShapeType="1"/>
            </p:cNvSpPr>
            <p:nvPr/>
          </p:nvSpPr>
          <p:spPr bwMode="auto">
            <a:xfrm flipV="1">
              <a:off x="3475" y="1057"/>
              <a:ext cx="1201" cy="62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07" name="Line 18"/>
            <p:cNvSpPr>
              <a:spLocks noChangeShapeType="1"/>
            </p:cNvSpPr>
            <p:nvPr/>
          </p:nvSpPr>
          <p:spPr bwMode="auto">
            <a:xfrm>
              <a:off x="3475" y="1671"/>
              <a:ext cx="1201" cy="62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33805" name="Rectangle 19"/>
          <p:cNvSpPr>
            <a:spLocks noGrp="1" noChangeArrowheads="1"/>
          </p:cNvSpPr>
          <p:nvPr>
            <p:ph type="title"/>
          </p:nvPr>
        </p:nvSpPr>
        <p:spPr/>
        <p:txBody>
          <a:bodyPr/>
          <a:lstStyle/>
          <a:p>
            <a:pPr eaLnBrk="1" hangingPunct="1"/>
            <a:r>
              <a:rPr lang="en-GB" smtClean="0"/>
              <a:t>What makes plastics different?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828675" y="1738313"/>
            <a:ext cx="7553325" cy="641350"/>
          </a:xfrm>
          <a:prstGeom prst="roundRect">
            <a:avLst>
              <a:gd name="adj" fmla="val 10644"/>
            </a:avLst>
          </a:prstGeom>
          <a:solidFill>
            <a:srgbClr val="FFC197"/>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34819" name="Rectangle 6"/>
          <p:cNvSpPr>
            <a:spLocks noChangeArrowheads="1"/>
          </p:cNvSpPr>
          <p:nvPr/>
        </p:nvSpPr>
        <p:spPr bwMode="auto">
          <a:xfrm>
            <a:off x="563563" y="78422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solidFill>
                  <a:srgbClr val="000066"/>
                </a:solidFill>
              </a:rPr>
              <a:t>What factors might determine the properties of a plastics?</a:t>
            </a:r>
            <a:endParaRPr lang="en-GB">
              <a:solidFill>
                <a:srgbClr val="000066"/>
              </a:solidFill>
            </a:endParaRPr>
          </a:p>
        </p:txBody>
      </p:sp>
      <p:sp>
        <p:nvSpPr>
          <p:cNvPr id="34820" name="Text Box 7"/>
          <p:cNvSpPr txBox="1">
            <a:spLocks noChangeArrowheads="1"/>
          </p:cNvSpPr>
          <p:nvPr/>
        </p:nvSpPr>
        <p:spPr bwMode="auto">
          <a:xfrm>
            <a:off x="2887663" y="2403475"/>
            <a:ext cx="53736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Temperature, pressure and catalysts affect the length and branching of the polymer chain.</a:t>
            </a:r>
          </a:p>
        </p:txBody>
      </p:sp>
      <p:sp>
        <p:nvSpPr>
          <p:cNvPr id="34821" name="Text Box 8"/>
          <p:cNvSpPr txBox="1">
            <a:spLocks noChangeArrowheads="1"/>
          </p:cNvSpPr>
          <p:nvPr/>
        </p:nvSpPr>
        <p:spPr bwMode="auto">
          <a:xfrm>
            <a:off x="2887663" y="3636963"/>
            <a:ext cx="554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The type of monomer used affects the type of forces between polymer chains.</a:t>
            </a:r>
          </a:p>
        </p:txBody>
      </p:sp>
      <p:sp>
        <p:nvSpPr>
          <p:cNvPr id="34822" name="Text Box 9"/>
          <p:cNvSpPr txBox="1">
            <a:spLocks noChangeArrowheads="1"/>
          </p:cNvSpPr>
          <p:nvPr/>
        </p:nvSpPr>
        <p:spPr bwMode="auto">
          <a:xfrm>
            <a:off x="2887663" y="4524375"/>
            <a:ext cx="53736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Additives can ‘lubricate’ polymer chains, join them together with cross-links, or preserve them from decay.</a:t>
            </a:r>
          </a:p>
        </p:txBody>
      </p:sp>
      <p:sp>
        <p:nvSpPr>
          <p:cNvPr id="34823" name="AutoShape 10"/>
          <p:cNvSpPr>
            <a:spLocks noChangeArrowheads="1"/>
          </p:cNvSpPr>
          <p:nvPr/>
        </p:nvSpPr>
        <p:spPr bwMode="auto">
          <a:xfrm>
            <a:off x="828675" y="1743075"/>
            <a:ext cx="7553325" cy="4000500"/>
          </a:xfrm>
          <a:prstGeom prst="roundRect">
            <a:avLst>
              <a:gd name="adj" fmla="val 1472"/>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34824" name="Group 11"/>
          <p:cNvGrpSpPr>
            <a:grpSpLocks/>
          </p:cNvGrpSpPr>
          <p:nvPr/>
        </p:nvGrpSpPr>
        <p:grpSpPr bwMode="auto">
          <a:xfrm>
            <a:off x="925513" y="1828800"/>
            <a:ext cx="4114800" cy="3152775"/>
            <a:chOff x="343" y="1320"/>
            <a:chExt cx="2592" cy="1986"/>
          </a:xfrm>
        </p:grpSpPr>
        <p:sp>
          <p:nvSpPr>
            <p:cNvPr id="34830" name="Text Box 12"/>
            <p:cNvSpPr txBox="1">
              <a:spLocks noChangeArrowheads="1"/>
            </p:cNvSpPr>
            <p:nvPr/>
          </p:nvSpPr>
          <p:spPr bwMode="auto">
            <a:xfrm>
              <a:off x="343" y="1682"/>
              <a:ext cx="1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t>reaction conditions</a:t>
              </a:r>
            </a:p>
          </p:txBody>
        </p:sp>
        <p:sp>
          <p:nvSpPr>
            <p:cNvPr id="34831" name="Text Box 13"/>
            <p:cNvSpPr txBox="1">
              <a:spLocks noChangeArrowheads="1"/>
            </p:cNvSpPr>
            <p:nvPr/>
          </p:nvSpPr>
          <p:spPr bwMode="auto">
            <a:xfrm>
              <a:off x="343" y="2459"/>
              <a:ext cx="1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t>monomer</a:t>
              </a:r>
            </a:p>
          </p:txBody>
        </p:sp>
        <p:sp>
          <p:nvSpPr>
            <p:cNvPr id="34832" name="Text Box 14"/>
            <p:cNvSpPr txBox="1">
              <a:spLocks noChangeArrowheads="1"/>
            </p:cNvSpPr>
            <p:nvPr/>
          </p:nvSpPr>
          <p:spPr bwMode="auto">
            <a:xfrm>
              <a:off x="343" y="3018"/>
              <a:ext cx="10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t>additives</a:t>
              </a:r>
            </a:p>
          </p:txBody>
        </p:sp>
        <p:sp>
          <p:nvSpPr>
            <p:cNvPr id="34833" name="Text Box 15"/>
            <p:cNvSpPr txBox="1">
              <a:spLocks noChangeArrowheads="1"/>
            </p:cNvSpPr>
            <p:nvPr/>
          </p:nvSpPr>
          <p:spPr bwMode="auto">
            <a:xfrm>
              <a:off x="343" y="1320"/>
              <a:ext cx="9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t>Factor</a:t>
              </a:r>
            </a:p>
          </p:txBody>
        </p:sp>
        <p:sp>
          <p:nvSpPr>
            <p:cNvPr id="34834" name="Text Box 16"/>
            <p:cNvSpPr txBox="1">
              <a:spLocks noChangeArrowheads="1"/>
            </p:cNvSpPr>
            <p:nvPr/>
          </p:nvSpPr>
          <p:spPr bwMode="auto">
            <a:xfrm>
              <a:off x="1579" y="1320"/>
              <a:ext cx="1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t>Effect</a:t>
              </a:r>
            </a:p>
          </p:txBody>
        </p:sp>
      </p:grpSp>
      <p:sp>
        <p:nvSpPr>
          <p:cNvPr id="34825" name="Line 17"/>
          <p:cNvSpPr>
            <a:spLocks noChangeShapeType="1"/>
          </p:cNvSpPr>
          <p:nvPr/>
        </p:nvSpPr>
        <p:spPr bwMode="auto">
          <a:xfrm>
            <a:off x="2743200" y="1733550"/>
            <a:ext cx="0" cy="4010025"/>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6" name="Line 18"/>
          <p:cNvSpPr>
            <a:spLocks noChangeShapeType="1"/>
          </p:cNvSpPr>
          <p:nvPr/>
        </p:nvSpPr>
        <p:spPr bwMode="auto">
          <a:xfrm>
            <a:off x="828675" y="2387600"/>
            <a:ext cx="75438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7" name="Line 19"/>
          <p:cNvSpPr>
            <a:spLocks noChangeShapeType="1"/>
          </p:cNvSpPr>
          <p:nvPr/>
        </p:nvSpPr>
        <p:spPr bwMode="auto">
          <a:xfrm>
            <a:off x="828675" y="3617913"/>
            <a:ext cx="75438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8" name="Line 20"/>
          <p:cNvSpPr>
            <a:spLocks noChangeShapeType="1"/>
          </p:cNvSpPr>
          <p:nvPr/>
        </p:nvSpPr>
        <p:spPr bwMode="auto">
          <a:xfrm>
            <a:off x="828675" y="4489450"/>
            <a:ext cx="75438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9" name="Rectangle 21"/>
          <p:cNvSpPr>
            <a:spLocks noGrp="1" noChangeArrowheads="1"/>
          </p:cNvSpPr>
          <p:nvPr>
            <p:ph type="title"/>
          </p:nvPr>
        </p:nvSpPr>
        <p:spPr/>
        <p:txBody>
          <a:bodyPr/>
          <a:lstStyle/>
          <a:p>
            <a:pPr eaLnBrk="1" hangingPunct="1"/>
            <a:r>
              <a:rPr lang="en-GB" smtClean="0"/>
              <a:t>Changing the properties of plastics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polymer_line_u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428875"/>
            <a:ext cx="52149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563563" y="1341438"/>
            <a:ext cx="8313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US"/>
              <a:t>Cooked spaghetti is solid when cold, but soft when warm. The strands can slide past each other. It is the same with many polymers. </a:t>
            </a:r>
            <a:endParaRPr lang="en-GB"/>
          </a:p>
        </p:txBody>
      </p:sp>
      <p:sp>
        <p:nvSpPr>
          <p:cNvPr id="35844" name="Text Box 5"/>
          <p:cNvSpPr txBox="1">
            <a:spLocks noChangeArrowheads="1"/>
          </p:cNvSpPr>
          <p:nvPr/>
        </p:nvSpPr>
        <p:spPr bwMode="auto">
          <a:xfrm>
            <a:off x="6316663" y="2581275"/>
            <a:ext cx="24272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weak intermolecular forces –</a:t>
            </a:r>
            <a:br>
              <a:rPr lang="en-GB" b="1">
                <a:solidFill>
                  <a:srgbClr val="FF6600"/>
                </a:solidFill>
              </a:rPr>
            </a:br>
            <a:r>
              <a:rPr lang="en-GB"/>
              <a:t>these let the chains slide past each other</a:t>
            </a:r>
          </a:p>
        </p:txBody>
      </p:sp>
      <p:sp>
        <p:nvSpPr>
          <p:cNvPr id="35845" name="Rectangle 8"/>
          <p:cNvSpPr>
            <a:spLocks noChangeArrowheads="1"/>
          </p:cNvSpPr>
          <p:nvPr/>
        </p:nvSpPr>
        <p:spPr bwMode="auto">
          <a:xfrm>
            <a:off x="563563" y="784225"/>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t>What do polymer chains and spaghetti have in common?</a:t>
            </a:r>
            <a:endParaRPr lang="en-GB"/>
          </a:p>
        </p:txBody>
      </p:sp>
      <p:grpSp>
        <p:nvGrpSpPr>
          <p:cNvPr id="35846" name="Group 9"/>
          <p:cNvGrpSpPr>
            <a:grpSpLocks/>
          </p:cNvGrpSpPr>
          <p:nvPr/>
        </p:nvGrpSpPr>
        <p:grpSpPr bwMode="auto">
          <a:xfrm>
            <a:off x="4965700" y="2911475"/>
            <a:ext cx="1308100" cy="901700"/>
            <a:chOff x="3254" y="1912"/>
            <a:chExt cx="824" cy="568"/>
          </a:xfrm>
        </p:grpSpPr>
        <p:sp>
          <p:nvSpPr>
            <p:cNvPr id="35849" name="Line 10"/>
            <p:cNvSpPr>
              <a:spLocks noChangeShapeType="1"/>
            </p:cNvSpPr>
            <p:nvPr/>
          </p:nvSpPr>
          <p:spPr bwMode="auto">
            <a:xfrm flipH="1" flipV="1">
              <a:off x="3412" y="1912"/>
              <a:ext cx="666" cy="18"/>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5850" name="Line 11"/>
            <p:cNvSpPr>
              <a:spLocks noChangeShapeType="1"/>
            </p:cNvSpPr>
            <p:nvPr/>
          </p:nvSpPr>
          <p:spPr bwMode="auto">
            <a:xfrm flipH="1">
              <a:off x="3254" y="1934"/>
              <a:ext cx="816" cy="546"/>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35847" name="Rectangle 12"/>
          <p:cNvSpPr>
            <a:spLocks noGrp="1" noChangeArrowheads="1"/>
          </p:cNvSpPr>
          <p:nvPr>
            <p:ph type="title"/>
          </p:nvPr>
        </p:nvSpPr>
        <p:spPr/>
        <p:txBody>
          <a:bodyPr/>
          <a:lstStyle/>
          <a:p>
            <a:pPr eaLnBrk="1" hangingPunct="1"/>
            <a:r>
              <a:rPr lang="en-GB" smtClean="0"/>
              <a:t>What are thermosoftening plastics?</a:t>
            </a:r>
          </a:p>
        </p:txBody>
      </p:sp>
      <p:sp>
        <p:nvSpPr>
          <p:cNvPr id="35848" name="Text Box 3"/>
          <p:cNvSpPr txBox="1">
            <a:spLocks noChangeArrowheads="1"/>
          </p:cNvSpPr>
          <p:nvPr/>
        </p:nvSpPr>
        <p:spPr bwMode="auto">
          <a:xfrm>
            <a:off x="563563" y="5307013"/>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Plastics made of these polymers are stretchy and have a</a:t>
            </a:r>
            <a:br>
              <a:rPr lang="en-GB"/>
            </a:br>
            <a:r>
              <a:rPr lang="en-GB"/>
              <a:t>low melting point. They are called </a:t>
            </a:r>
            <a:r>
              <a:rPr lang="en-GB" b="1">
                <a:solidFill>
                  <a:srgbClr val="FF6600"/>
                </a:solidFill>
              </a:rPr>
              <a:t>thermosoftening</a:t>
            </a:r>
            <a:r>
              <a:rPr lang="en-GB"/>
              <a:t> plastics.</a:t>
            </a:r>
            <a:endParaRPr lang="en-GB"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6" descr="rubberband_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3484563"/>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p:cNvSpPr txBox="1">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Thermosoftening plastics (also called ‘thermoplastics’) do not contain cross-links.</a:t>
            </a:r>
          </a:p>
        </p:txBody>
      </p:sp>
      <p:sp>
        <p:nvSpPr>
          <p:cNvPr id="36868" name="Rectangle 5"/>
          <p:cNvSpPr>
            <a:spLocks noGrp="1" noChangeArrowheads="1"/>
          </p:cNvSpPr>
          <p:nvPr>
            <p:ph type="title"/>
          </p:nvPr>
        </p:nvSpPr>
        <p:spPr/>
        <p:txBody>
          <a:bodyPr/>
          <a:lstStyle/>
          <a:p>
            <a:pPr eaLnBrk="1" hangingPunct="1"/>
            <a:r>
              <a:rPr lang="en-GB" smtClean="0"/>
              <a:t>Uses of thermosoftening plastics</a:t>
            </a:r>
          </a:p>
        </p:txBody>
      </p:sp>
      <p:sp>
        <p:nvSpPr>
          <p:cNvPr id="36869" name="Text Box 6"/>
          <p:cNvSpPr txBox="1">
            <a:spLocks noChangeArrowheads="1"/>
          </p:cNvSpPr>
          <p:nvPr/>
        </p:nvSpPr>
        <p:spPr bwMode="auto">
          <a:xfrm>
            <a:off x="563563" y="1681163"/>
            <a:ext cx="8580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None/>
            </a:pPr>
            <a:r>
              <a:rPr lang="en-GB"/>
              <a:t>This means they are flexible, stretchy and have a low melting point. It also means they can be moulded and shaped after they have been made, many times.</a:t>
            </a:r>
          </a:p>
        </p:txBody>
      </p:sp>
      <p:sp>
        <p:nvSpPr>
          <p:cNvPr id="36870" name="Text Box 9"/>
          <p:cNvSpPr txBox="1">
            <a:spLocks noChangeArrowheads="1"/>
          </p:cNvSpPr>
          <p:nvPr/>
        </p:nvSpPr>
        <p:spPr bwMode="auto">
          <a:xfrm>
            <a:off x="563563" y="2971800"/>
            <a:ext cx="801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None/>
            </a:pPr>
            <a:r>
              <a:rPr lang="en-GB"/>
              <a:t>What are some examples of thermoplastics?</a:t>
            </a:r>
          </a:p>
        </p:txBody>
      </p:sp>
      <p:sp>
        <p:nvSpPr>
          <p:cNvPr id="36871" name="Text Box 10"/>
          <p:cNvSpPr txBox="1">
            <a:spLocks noChangeArrowheads="1"/>
          </p:cNvSpPr>
          <p:nvPr/>
        </p:nvSpPr>
        <p:spPr bwMode="auto">
          <a:xfrm>
            <a:off x="1479550" y="6061075"/>
            <a:ext cx="204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FF6600"/>
                </a:solidFill>
              </a:rPr>
              <a:t>polyethene</a:t>
            </a:r>
          </a:p>
        </p:txBody>
      </p:sp>
      <p:sp>
        <p:nvSpPr>
          <p:cNvPr id="36872" name="Text Box 11"/>
          <p:cNvSpPr txBox="1">
            <a:spLocks noChangeArrowheads="1"/>
          </p:cNvSpPr>
          <p:nvPr/>
        </p:nvSpPr>
        <p:spPr bwMode="auto">
          <a:xfrm>
            <a:off x="5715000" y="6061075"/>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FF6600"/>
                </a:solidFill>
              </a:rPr>
              <a:t>natural rubber</a:t>
            </a:r>
          </a:p>
        </p:txBody>
      </p:sp>
      <p:pic>
        <p:nvPicPr>
          <p:cNvPr id="36873" name="Picture 17" descr="plastic_b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3451225"/>
            <a:ext cx="33337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63563" y="4827588"/>
            <a:ext cx="8313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Plastics made of these polymers cannot be stretched, are rigid and have a high melting point. They are called </a:t>
            </a:r>
            <a:r>
              <a:rPr lang="en-GB" b="1">
                <a:solidFill>
                  <a:srgbClr val="FF6600"/>
                </a:solidFill>
              </a:rPr>
              <a:t>thermosetting</a:t>
            </a:r>
            <a:r>
              <a:rPr lang="en-GB"/>
              <a:t> plastics (or ‘thermosets’).</a:t>
            </a:r>
            <a:endParaRPr lang="en-GB" sz="1200"/>
          </a:p>
        </p:txBody>
      </p:sp>
      <p:sp>
        <p:nvSpPr>
          <p:cNvPr id="37891" name="Text Box 3"/>
          <p:cNvSpPr txBox="1">
            <a:spLocks noChangeArrowheads="1"/>
          </p:cNvSpPr>
          <p:nvPr/>
        </p:nvSpPr>
        <p:spPr bwMode="auto">
          <a:xfrm>
            <a:off x="6364288" y="1600200"/>
            <a:ext cx="24272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strong intermolecular forces</a:t>
            </a:r>
            <a:br>
              <a:rPr lang="en-GB" b="1">
                <a:solidFill>
                  <a:srgbClr val="FF6600"/>
                </a:solidFill>
              </a:rPr>
            </a:br>
            <a:r>
              <a:rPr lang="en-GB" b="1">
                <a:solidFill>
                  <a:srgbClr val="FF6600"/>
                </a:solidFill>
              </a:rPr>
              <a:t>(cross-links) –</a:t>
            </a:r>
            <a:br>
              <a:rPr lang="en-GB" b="1">
                <a:solidFill>
                  <a:srgbClr val="FF6600"/>
                </a:solidFill>
              </a:rPr>
            </a:br>
            <a:r>
              <a:rPr lang="en-GB"/>
              <a:t>these hold the chains firmly in place</a:t>
            </a:r>
          </a:p>
        </p:txBody>
      </p:sp>
      <p:sp>
        <p:nvSpPr>
          <p:cNvPr id="37892" name="Rectangle 6"/>
          <p:cNvSpPr>
            <a:spLocks noChangeArrowheads="1"/>
          </p:cNvSpPr>
          <p:nvPr/>
        </p:nvSpPr>
        <p:spPr bwMode="auto">
          <a:xfrm>
            <a:off x="563563" y="784225"/>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US"/>
              <a:t>Some polymer chains cannot slide past each other.</a:t>
            </a:r>
            <a:endParaRPr lang="en-GB"/>
          </a:p>
        </p:txBody>
      </p:sp>
      <p:pic>
        <p:nvPicPr>
          <p:cNvPr id="37893" name="Picture 7" descr="polymer_line_u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727200"/>
            <a:ext cx="5334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4" name="Group 8"/>
          <p:cNvGrpSpPr>
            <a:grpSpLocks/>
          </p:cNvGrpSpPr>
          <p:nvPr/>
        </p:nvGrpSpPr>
        <p:grpSpPr bwMode="auto">
          <a:xfrm>
            <a:off x="4356100" y="2254250"/>
            <a:ext cx="1965325" cy="892175"/>
            <a:chOff x="2888" y="1414"/>
            <a:chExt cx="1238" cy="562"/>
          </a:xfrm>
        </p:grpSpPr>
        <p:sp>
          <p:nvSpPr>
            <p:cNvPr id="37896" name="Line 9"/>
            <p:cNvSpPr>
              <a:spLocks noChangeShapeType="1"/>
            </p:cNvSpPr>
            <p:nvPr/>
          </p:nvSpPr>
          <p:spPr bwMode="auto">
            <a:xfrm flipH="1" flipV="1">
              <a:off x="3460" y="1414"/>
              <a:ext cx="666" cy="18"/>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7897" name="Line 10"/>
            <p:cNvSpPr>
              <a:spLocks noChangeShapeType="1"/>
            </p:cNvSpPr>
            <p:nvPr/>
          </p:nvSpPr>
          <p:spPr bwMode="auto">
            <a:xfrm flipH="1">
              <a:off x="2888" y="1436"/>
              <a:ext cx="1230" cy="540"/>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37895" name="Rectangle 11"/>
          <p:cNvSpPr>
            <a:spLocks noGrp="1" noChangeArrowheads="1"/>
          </p:cNvSpPr>
          <p:nvPr>
            <p:ph type="title"/>
          </p:nvPr>
        </p:nvSpPr>
        <p:spPr/>
        <p:txBody>
          <a:bodyPr/>
          <a:lstStyle/>
          <a:p>
            <a:pPr eaLnBrk="1" hangingPunct="1"/>
            <a:r>
              <a:rPr lang="en-GB" smtClean="0"/>
              <a:t>What are thermosetting plastics?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Thermosetting plastics contain cross-links. This means that they:</a:t>
            </a:r>
          </a:p>
        </p:txBody>
      </p:sp>
      <p:sp>
        <p:nvSpPr>
          <p:cNvPr id="38915" name="Rectangle 3"/>
          <p:cNvSpPr>
            <a:spLocks noGrp="1" noChangeArrowheads="1"/>
          </p:cNvSpPr>
          <p:nvPr>
            <p:ph type="title"/>
          </p:nvPr>
        </p:nvSpPr>
        <p:spPr/>
        <p:txBody>
          <a:bodyPr/>
          <a:lstStyle/>
          <a:p>
            <a:pPr eaLnBrk="1" hangingPunct="1"/>
            <a:r>
              <a:rPr lang="en-GB" smtClean="0"/>
              <a:t>Uses of thermosetting plastics</a:t>
            </a:r>
          </a:p>
        </p:txBody>
      </p:sp>
      <p:sp>
        <p:nvSpPr>
          <p:cNvPr id="38916" name="Text Box 5"/>
          <p:cNvSpPr txBox="1">
            <a:spLocks noChangeArrowheads="1"/>
          </p:cNvSpPr>
          <p:nvPr/>
        </p:nvSpPr>
        <p:spPr bwMode="auto">
          <a:xfrm>
            <a:off x="563563" y="4244975"/>
            <a:ext cx="8010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None/>
            </a:pPr>
            <a:r>
              <a:rPr lang="en-GB"/>
              <a:t>What type of objects might you make from thermosetting plastics?</a:t>
            </a:r>
          </a:p>
        </p:txBody>
      </p:sp>
      <p:sp>
        <p:nvSpPr>
          <p:cNvPr id="38917" name="Text Box 12"/>
          <p:cNvSpPr txBox="1">
            <a:spLocks noChangeArrowheads="1"/>
          </p:cNvSpPr>
          <p:nvPr/>
        </p:nvSpPr>
        <p:spPr bwMode="auto">
          <a:xfrm>
            <a:off x="563563" y="1755775"/>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are rigid</a:t>
            </a:r>
          </a:p>
        </p:txBody>
      </p:sp>
      <p:sp>
        <p:nvSpPr>
          <p:cNvPr id="38918" name="Text Box 13"/>
          <p:cNvSpPr txBox="1">
            <a:spLocks noChangeArrowheads="1"/>
          </p:cNvSpPr>
          <p:nvPr/>
        </p:nvSpPr>
        <p:spPr bwMode="auto">
          <a:xfrm>
            <a:off x="563563" y="2266950"/>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will break when bent</a:t>
            </a:r>
          </a:p>
        </p:txBody>
      </p:sp>
      <p:sp>
        <p:nvSpPr>
          <p:cNvPr id="38919" name="Text Box 14"/>
          <p:cNvSpPr txBox="1">
            <a:spLocks noChangeArrowheads="1"/>
          </p:cNvSpPr>
          <p:nvPr/>
        </p:nvSpPr>
        <p:spPr bwMode="auto">
          <a:xfrm>
            <a:off x="563563" y="2778125"/>
            <a:ext cx="775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have a high melting point (they char rather than melt)</a:t>
            </a:r>
          </a:p>
        </p:txBody>
      </p:sp>
      <p:sp>
        <p:nvSpPr>
          <p:cNvPr id="38920" name="Text Box 15"/>
          <p:cNvSpPr txBox="1">
            <a:spLocks noChangeArrowheads="1"/>
          </p:cNvSpPr>
          <p:nvPr/>
        </p:nvSpPr>
        <p:spPr bwMode="auto">
          <a:xfrm>
            <a:off x="563563" y="3289300"/>
            <a:ext cx="826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must be moulded into shape when they are being made,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9"/>
          <p:cNvSpPr txBox="1">
            <a:spLocks noChangeArrowheads="1"/>
          </p:cNvSpPr>
          <p:nvPr/>
        </p:nvSpPr>
        <p:spPr bwMode="auto">
          <a:xfrm>
            <a:off x="563563" y="784225"/>
            <a:ext cx="3783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uPVC is perfect for window frames as it is strong, light and durable.</a:t>
            </a:r>
          </a:p>
        </p:txBody>
      </p:sp>
      <p:sp>
        <p:nvSpPr>
          <p:cNvPr id="39939" name="Rectangle 18"/>
          <p:cNvSpPr>
            <a:spLocks noGrp="1" noChangeArrowheads="1"/>
          </p:cNvSpPr>
          <p:nvPr>
            <p:ph type="title"/>
          </p:nvPr>
        </p:nvSpPr>
        <p:spPr/>
        <p:txBody>
          <a:bodyPr/>
          <a:lstStyle/>
          <a:p>
            <a:pPr eaLnBrk="1" hangingPunct="1"/>
            <a:r>
              <a:rPr lang="en-GB" smtClean="0"/>
              <a:t>uPVC chains</a:t>
            </a:r>
          </a:p>
        </p:txBody>
      </p:sp>
      <p:pic>
        <p:nvPicPr>
          <p:cNvPr id="39940" name="Picture 19" descr="PVC_bal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3929063"/>
            <a:ext cx="47164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0" descr="PVC_bal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205413"/>
            <a:ext cx="47164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29"/>
          <p:cNvSpPr txBox="1">
            <a:spLocks noChangeArrowheads="1"/>
          </p:cNvSpPr>
          <p:nvPr/>
        </p:nvSpPr>
        <p:spPr bwMode="auto">
          <a:xfrm>
            <a:off x="6372225" y="4706938"/>
            <a:ext cx="2466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chains packed tightly together</a:t>
            </a:r>
          </a:p>
        </p:txBody>
      </p:sp>
      <p:sp>
        <p:nvSpPr>
          <p:cNvPr id="39943" name="Line 31"/>
          <p:cNvSpPr>
            <a:spLocks noChangeShapeType="1"/>
          </p:cNvSpPr>
          <p:nvPr/>
        </p:nvSpPr>
        <p:spPr bwMode="auto">
          <a:xfrm flipH="1">
            <a:off x="5311775" y="5122863"/>
            <a:ext cx="1019175" cy="0"/>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9944" name="Text Box 34"/>
          <p:cNvSpPr txBox="1">
            <a:spLocks noChangeArrowheads="1"/>
          </p:cNvSpPr>
          <p:nvPr/>
        </p:nvSpPr>
        <p:spPr bwMode="auto">
          <a:xfrm>
            <a:off x="563563" y="2333625"/>
            <a:ext cx="3783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US"/>
              <a:t>The ‘u’ stands for </a:t>
            </a:r>
            <a:r>
              <a:rPr lang="en-US" b="1">
                <a:solidFill>
                  <a:srgbClr val="FF6600"/>
                </a:solidFill>
              </a:rPr>
              <a:t>unplasticized</a:t>
            </a:r>
            <a:r>
              <a:rPr lang="en-US"/>
              <a:t>, and means the polymer is rigid.</a:t>
            </a:r>
            <a:endParaRPr lang="en-GB"/>
          </a:p>
        </p:txBody>
      </p:sp>
      <p:pic>
        <p:nvPicPr>
          <p:cNvPr id="39945" name="Picture 35" descr="pvc_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931863"/>
            <a:ext cx="3810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lang="en-GB" smtClean="0"/>
              <a:t>A world of plastic</a:t>
            </a:r>
          </a:p>
        </p:txBody>
      </p:sp>
      <p:pic>
        <p:nvPicPr>
          <p:cNvPr id="23555" name="Picture 19" descr="notes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1"/>
          <p:cNvSpPr>
            <a:spLocks noChangeArrowheads="1"/>
          </p:cNvSpPr>
          <p:nvPr/>
        </p:nvSpPr>
        <p:spPr bwMode="auto">
          <a:xfrm>
            <a:off x="563563" y="78422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a:t>How many different uses of plastic can you spot?</a:t>
            </a:r>
          </a:p>
        </p:txBody>
      </p:sp>
      <p:pic>
        <p:nvPicPr>
          <p:cNvPr id="23557" name="Picture 22" descr="CH1 1a_cartoon"/>
          <p:cNvPicPr>
            <a:picLocks noChangeAspect="1" noChangeArrowheads="1"/>
          </p:cNvPicPr>
          <p:nvPr/>
        </p:nvPicPr>
        <p:blipFill>
          <a:blip r:embed="rId4">
            <a:extLst>
              <a:ext uri="{28A0092B-C50C-407E-A947-70E740481C1C}">
                <a14:useLocalDpi xmlns:a14="http://schemas.microsoft.com/office/drawing/2010/main" val="0"/>
              </a:ext>
            </a:extLst>
          </a:blip>
          <a:srcRect l="1508" b="1120"/>
          <a:stretch>
            <a:fillRect/>
          </a:stretch>
        </p:blipFill>
        <p:spPr bwMode="auto">
          <a:xfrm>
            <a:off x="244475" y="1327150"/>
            <a:ext cx="86550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684213" y="692150"/>
            <a:ext cx="8280400" cy="5329238"/>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40963" name="AutoShape 3"/>
          <p:cNvSpPr>
            <a:spLocks noChangeArrowheads="1"/>
          </p:cNvSpPr>
          <p:nvPr/>
        </p:nvSpPr>
        <p:spPr bwMode="auto">
          <a:xfrm>
            <a:off x="827088" y="908050"/>
            <a:ext cx="6481762" cy="5113338"/>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40964" name="AutoShape 4"/>
          <p:cNvSpPr>
            <a:spLocks noChangeArrowheads="1"/>
          </p:cNvSpPr>
          <p:nvPr/>
        </p:nvSpPr>
        <p:spPr bwMode="auto">
          <a:xfrm>
            <a:off x="1470025" y="1487488"/>
            <a:ext cx="4608513" cy="18732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0965" name="AutoShape 5"/>
          <p:cNvSpPr>
            <a:spLocks noChangeArrowheads="1"/>
          </p:cNvSpPr>
          <p:nvPr/>
        </p:nvSpPr>
        <p:spPr bwMode="auto">
          <a:xfrm>
            <a:off x="1685925" y="2136775"/>
            <a:ext cx="3671888" cy="2592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0966" name="Text Box 7"/>
          <p:cNvSpPr txBox="1">
            <a:spLocks noChangeArrowheads="1"/>
          </p:cNvSpPr>
          <p:nvPr/>
        </p:nvSpPr>
        <p:spPr bwMode="auto">
          <a:xfrm>
            <a:off x="563563" y="784225"/>
            <a:ext cx="697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US"/>
              <a:t>Adding a </a:t>
            </a:r>
            <a:r>
              <a:rPr lang="en-US" b="1">
                <a:solidFill>
                  <a:srgbClr val="FF6600"/>
                </a:solidFill>
              </a:rPr>
              <a:t>plasticizer </a:t>
            </a:r>
            <a:r>
              <a:rPr lang="en-US">
                <a:solidFill>
                  <a:srgbClr val="000066"/>
                </a:solidFill>
              </a:rPr>
              <a:t>lets the chains slide.</a:t>
            </a:r>
            <a:endParaRPr lang="en-GB">
              <a:solidFill>
                <a:srgbClr val="000066"/>
              </a:solidFill>
            </a:endParaRPr>
          </a:p>
        </p:txBody>
      </p:sp>
      <p:sp>
        <p:nvSpPr>
          <p:cNvPr id="40967" name="Rectangle 9"/>
          <p:cNvSpPr>
            <a:spLocks noGrp="1" noChangeArrowheads="1"/>
          </p:cNvSpPr>
          <p:nvPr>
            <p:ph type="title"/>
          </p:nvPr>
        </p:nvSpPr>
        <p:spPr/>
        <p:txBody>
          <a:bodyPr/>
          <a:lstStyle/>
          <a:p>
            <a:pPr eaLnBrk="1" hangingPunct="1"/>
            <a:r>
              <a:rPr lang="en-GB" smtClean="0"/>
              <a:t>Oiling the chains?</a:t>
            </a:r>
          </a:p>
        </p:txBody>
      </p:sp>
      <p:pic>
        <p:nvPicPr>
          <p:cNvPr id="40968" name="Picture 14" descr="plastici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29670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5" descr="plastici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9670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6" descr="plastici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29670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7" descr="PVC_ball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1719263"/>
            <a:ext cx="47164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8" descr="PVC_ball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414713"/>
            <a:ext cx="47164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3" name="Group 24"/>
          <p:cNvGrpSpPr>
            <a:grpSpLocks/>
          </p:cNvGrpSpPr>
          <p:nvPr/>
        </p:nvGrpSpPr>
        <p:grpSpPr bwMode="auto">
          <a:xfrm>
            <a:off x="695325" y="2973388"/>
            <a:ext cx="3025775" cy="457200"/>
            <a:chOff x="1122" y="1368"/>
            <a:chExt cx="1906" cy="288"/>
          </a:xfrm>
        </p:grpSpPr>
        <p:sp>
          <p:nvSpPr>
            <p:cNvPr id="40976" name="Text Box 19"/>
            <p:cNvSpPr txBox="1">
              <a:spLocks noChangeArrowheads="1"/>
            </p:cNvSpPr>
            <p:nvPr/>
          </p:nvSpPr>
          <p:spPr bwMode="auto">
            <a:xfrm>
              <a:off x="1122" y="1368"/>
              <a:ext cx="10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plasticizer</a:t>
              </a:r>
            </a:p>
          </p:txBody>
        </p:sp>
        <p:sp>
          <p:nvSpPr>
            <p:cNvPr id="40977" name="Line 20"/>
            <p:cNvSpPr>
              <a:spLocks noChangeShapeType="1"/>
            </p:cNvSpPr>
            <p:nvPr/>
          </p:nvSpPr>
          <p:spPr bwMode="auto">
            <a:xfrm>
              <a:off x="2242" y="1516"/>
              <a:ext cx="786" cy="0"/>
            </a:xfrm>
            <a:prstGeom prst="line">
              <a:avLst/>
            </a:prstGeom>
            <a:noFill/>
            <a:ln w="508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40974" name="Text Box 21"/>
          <p:cNvSpPr txBox="1">
            <a:spLocks noChangeArrowheads="1"/>
          </p:cNvSpPr>
          <p:nvPr/>
        </p:nvSpPr>
        <p:spPr bwMode="auto">
          <a:xfrm>
            <a:off x="563563" y="501967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How will the plasticizer change the polymer’s properties?</a:t>
            </a:r>
          </a:p>
        </p:txBody>
      </p:sp>
      <p:sp>
        <p:nvSpPr>
          <p:cNvPr id="40975" name="Text Box 23"/>
          <p:cNvSpPr txBox="1">
            <a:spLocks noChangeArrowheads="1"/>
          </p:cNvSpPr>
          <p:nvPr/>
        </p:nvSpPr>
        <p:spPr bwMode="auto">
          <a:xfrm>
            <a:off x="563563" y="5602288"/>
            <a:ext cx="5745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The polymer will be flexible, not rigid.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14"/>
          <p:cNvSpPr>
            <a:spLocks noGrp="1" noChangeArrowheads="1"/>
          </p:cNvSpPr>
          <p:nvPr>
            <p:ph type="title"/>
          </p:nvPr>
        </p:nvSpPr>
        <p:spPr/>
        <p:txBody>
          <a:bodyPr/>
          <a:lstStyle/>
          <a:p>
            <a:pPr eaLnBrk="1" hangingPunct="1"/>
            <a:r>
              <a:rPr lang="en-GB" smtClean="0"/>
              <a:t>Matching polymers to their uses</a:t>
            </a:r>
          </a:p>
        </p:txBody>
      </p:sp>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6" descr="empty_bott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216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13"/>
          <p:cNvSpPr txBox="1">
            <a:spLocks noChangeArrowheads="1"/>
          </p:cNvSpPr>
          <p:nvPr/>
        </p:nvSpPr>
        <p:spPr bwMode="auto">
          <a:xfrm>
            <a:off x="566738" y="784225"/>
            <a:ext cx="8577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In the UK, 3.5 million tonnes of plastic packaging is thrown away each year!</a:t>
            </a:r>
          </a:p>
        </p:txBody>
      </p:sp>
      <p:sp>
        <p:nvSpPr>
          <p:cNvPr id="41988" name="Rectangle 14"/>
          <p:cNvSpPr>
            <a:spLocks noChangeArrowheads="1"/>
          </p:cNvSpPr>
          <p:nvPr/>
        </p:nvSpPr>
        <p:spPr bwMode="auto">
          <a:xfrm>
            <a:off x="566738" y="1677988"/>
            <a:ext cx="8577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There are three ways to dispose of waste plastics:</a:t>
            </a:r>
          </a:p>
        </p:txBody>
      </p:sp>
      <p:sp>
        <p:nvSpPr>
          <p:cNvPr id="41989" name="Rectangle 15"/>
          <p:cNvSpPr>
            <a:spLocks noChangeArrowheads="1"/>
          </p:cNvSpPr>
          <p:nvPr/>
        </p:nvSpPr>
        <p:spPr bwMode="auto">
          <a:xfrm>
            <a:off x="4919663" y="4005263"/>
            <a:ext cx="4224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Each method of disposal has its own advantages and disadvantages.</a:t>
            </a:r>
          </a:p>
        </p:txBody>
      </p:sp>
      <p:sp>
        <p:nvSpPr>
          <p:cNvPr id="41990" name="Rectangle 16"/>
          <p:cNvSpPr>
            <a:spLocks noChangeArrowheads="1"/>
          </p:cNvSpPr>
          <p:nvPr/>
        </p:nvSpPr>
        <p:spPr bwMode="auto">
          <a:xfrm>
            <a:off x="4886325" y="22844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buFont typeface="Wingdings" pitchFamily="2" charset="2"/>
              <a:buChar char="l"/>
            </a:pPr>
            <a:r>
              <a:rPr lang="en-GB" b="1">
                <a:solidFill>
                  <a:srgbClr val="FF6600"/>
                </a:solidFill>
              </a:rPr>
              <a:t>landfill</a:t>
            </a:r>
          </a:p>
        </p:txBody>
      </p:sp>
      <p:sp>
        <p:nvSpPr>
          <p:cNvPr id="41991" name="Rectangle 17"/>
          <p:cNvSpPr>
            <a:spLocks noChangeArrowheads="1"/>
          </p:cNvSpPr>
          <p:nvPr/>
        </p:nvSpPr>
        <p:spPr bwMode="auto">
          <a:xfrm>
            <a:off x="4886325" y="2795588"/>
            <a:ext cx="374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buFont typeface="Wingdings" pitchFamily="2" charset="2"/>
              <a:buChar char="l"/>
            </a:pPr>
            <a:r>
              <a:rPr lang="en-GB" b="1">
                <a:solidFill>
                  <a:srgbClr val="FF6600"/>
                </a:solidFill>
              </a:rPr>
              <a:t>incineration (burning)</a:t>
            </a:r>
          </a:p>
        </p:txBody>
      </p:sp>
      <p:sp>
        <p:nvSpPr>
          <p:cNvPr id="41992" name="Rectangle 18"/>
          <p:cNvSpPr>
            <a:spLocks noChangeArrowheads="1"/>
          </p:cNvSpPr>
          <p:nvPr/>
        </p:nvSpPr>
        <p:spPr bwMode="auto">
          <a:xfrm>
            <a:off x="4886325" y="32972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buFont typeface="Wingdings" pitchFamily="2" charset="2"/>
              <a:buChar char="l"/>
            </a:pPr>
            <a:r>
              <a:rPr lang="en-GB" b="1">
                <a:solidFill>
                  <a:srgbClr val="FF6600"/>
                </a:solidFill>
              </a:rPr>
              <a:t>recycling</a:t>
            </a:r>
          </a:p>
        </p:txBody>
      </p:sp>
      <p:sp>
        <p:nvSpPr>
          <p:cNvPr id="41993" name="Rectangle 31"/>
          <p:cNvSpPr>
            <a:spLocks noChangeArrowheads="1"/>
          </p:cNvSpPr>
          <p:nvPr/>
        </p:nvSpPr>
        <p:spPr bwMode="auto">
          <a:xfrm>
            <a:off x="615950" y="5459413"/>
            <a:ext cx="81010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p>
            <a:r>
              <a:rPr lang="en-GB"/>
              <a:t>Why has the issue of dealing with waste plastic in a cheap and environmentally-friendly way become more important?</a:t>
            </a:r>
          </a:p>
        </p:txBody>
      </p:sp>
      <p:sp>
        <p:nvSpPr>
          <p:cNvPr id="41994" name="Rectangle 33"/>
          <p:cNvSpPr>
            <a:spLocks noGrp="1" noChangeArrowheads="1"/>
          </p:cNvSpPr>
          <p:nvPr>
            <p:ph type="title"/>
          </p:nvPr>
        </p:nvSpPr>
        <p:spPr/>
        <p:txBody>
          <a:bodyPr/>
          <a:lstStyle/>
          <a:p>
            <a:pPr eaLnBrk="1" hangingPunct="1"/>
            <a:r>
              <a:rPr lang="en-GB" smtClean="0"/>
              <a:t>How much waste plastic?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0"/>
          <p:cNvSpPr>
            <a:spLocks noGrp="1" noChangeArrowheads="1"/>
          </p:cNvSpPr>
          <p:nvPr>
            <p:ph type="title"/>
          </p:nvPr>
        </p:nvSpPr>
        <p:spPr/>
        <p:txBody>
          <a:bodyPr/>
          <a:lstStyle/>
          <a:p>
            <a:pPr eaLnBrk="1" hangingPunct="1"/>
            <a:r>
              <a:rPr lang="en-GB" smtClean="0"/>
              <a:t>Disposing of plastics</a:t>
            </a:r>
          </a:p>
        </p:txBody>
      </p:sp>
    </p:spTree>
    <p:controls>
      <mc:AlternateContent xmlns:mc="http://schemas.openxmlformats.org/markup-compatibility/2006">
        <mc:Choice xmlns:v="urn:schemas-microsoft-com:vml" Requires="v">
          <p:control spid="307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3"/>
          <p:cNvSpPr>
            <a:spLocks noChangeArrowheads="1"/>
          </p:cNvSpPr>
          <p:nvPr/>
        </p:nvSpPr>
        <p:spPr bwMode="auto">
          <a:xfrm>
            <a:off x="2555875" y="2924175"/>
            <a:ext cx="4608513" cy="18732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3011" name="AutoShape 4"/>
          <p:cNvSpPr>
            <a:spLocks noChangeArrowheads="1"/>
          </p:cNvSpPr>
          <p:nvPr/>
        </p:nvSpPr>
        <p:spPr bwMode="auto">
          <a:xfrm>
            <a:off x="2771775" y="3573463"/>
            <a:ext cx="3671888" cy="25923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pic>
        <p:nvPicPr>
          <p:cNvPr id="43012" name="Picture 7" descr="Rubbish%20in%20Kibera%20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855663"/>
            <a:ext cx="2843213"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3013" name="Text Box 8"/>
          <p:cNvSpPr txBox="1">
            <a:spLocks noChangeArrowheads="1"/>
          </p:cNvSpPr>
          <p:nvPr/>
        </p:nvSpPr>
        <p:spPr bwMode="auto">
          <a:xfrm>
            <a:off x="563563" y="784225"/>
            <a:ext cx="550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40000"/>
              </a:spcBef>
            </a:pPr>
            <a:r>
              <a:rPr lang="en-GB">
                <a:solidFill>
                  <a:srgbClr val="000066"/>
                </a:solidFill>
              </a:rPr>
              <a:t>Plastic bags are a major </a:t>
            </a:r>
            <a:r>
              <a:rPr lang="en-GB"/>
              <a:t>source of waste at landfill. British shoppers use over </a:t>
            </a:r>
            <a:r>
              <a:rPr lang="en-GB" b="1">
                <a:solidFill>
                  <a:srgbClr val="FF6600"/>
                </a:solidFill>
              </a:rPr>
              <a:t>8 billion</a:t>
            </a:r>
            <a:r>
              <a:rPr lang="en-GB"/>
              <a:t> of them a year!</a:t>
            </a:r>
          </a:p>
        </p:txBody>
      </p:sp>
      <p:sp>
        <p:nvSpPr>
          <p:cNvPr id="43014" name="Text Box 9"/>
          <p:cNvSpPr txBox="1">
            <a:spLocks noChangeArrowheads="1"/>
          </p:cNvSpPr>
          <p:nvPr/>
        </p:nvSpPr>
        <p:spPr bwMode="auto">
          <a:xfrm>
            <a:off x="563563" y="3262313"/>
            <a:ext cx="55102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40000"/>
              </a:spcBef>
            </a:pPr>
            <a:r>
              <a:rPr lang="en-GB"/>
              <a:t>Landfill is a convenient method of waste disposal but it is only designed to bury rubbish, not to break it down.</a:t>
            </a:r>
          </a:p>
        </p:txBody>
      </p:sp>
      <p:sp>
        <p:nvSpPr>
          <p:cNvPr id="43015" name="Text Box 11"/>
          <p:cNvSpPr txBox="1">
            <a:spLocks noChangeArrowheads="1"/>
          </p:cNvSpPr>
          <p:nvPr/>
        </p:nvSpPr>
        <p:spPr bwMode="auto">
          <a:xfrm>
            <a:off x="563563" y="4506913"/>
            <a:ext cx="5510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40000"/>
              </a:spcBef>
            </a:pPr>
            <a:r>
              <a:rPr lang="en-GB"/>
              <a:t>Most plastics are made up of tightly bonded molecules that cannot be decomposed by micro-organisms. These will remain buried at landfill sites for thousands of years without rotting. </a:t>
            </a:r>
          </a:p>
        </p:txBody>
      </p:sp>
      <p:sp>
        <p:nvSpPr>
          <p:cNvPr id="43016" name="Text Box 12"/>
          <p:cNvSpPr txBox="1">
            <a:spLocks noChangeArrowheads="1"/>
          </p:cNvSpPr>
          <p:nvPr/>
        </p:nvSpPr>
        <p:spPr bwMode="auto">
          <a:xfrm>
            <a:off x="563563" y="2009775"/>
            <a:ext cx="550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40000"/>
              </a:spcBef>
            </a:pPr>
            <a:r>
              <a:rPr lang="en-GB"/>
              <a:t>The UK has 4,000 landfill sites and it is predicted that the largest of these will become </a:t>
            </a:r>
            <a:r>
              <a:rPr lang="en-GB" b="1">
                <a:solidFill>
                  <a:srgbClr val="FF6600"/>
                </a:solidFill>
              </a:rPr>
              <a:t>full in less than 5 years</a:t>
            </a:r>
            <a:r>
              <a:rPr lang="en-GB">
                <a:solidFill>
                  <a:srgbClr val="000066"/>
                </a:solidFill>
              </a:rPr>
              <a:t>.</a:t>
            </a:r>
            <a:endParaRPr lang="en-GB"/>
          </a:p>
        </p:txBody>
      </p:sp>
      <p:sp>
        <p:nvSpPr>
          <p:cNvPr id="43017" name="Rectangle 13"/>
          <p:cNvSpPr>
            <a:spLocks noGrp="1" noChangeArrowheads="1"/>
          </p:cNvSpPr>
          <p:nvPr>
            <p:ph type="title"/>
          </p:nvPr>
        </p:nvSpPr>
        <p:spPr>
          <a:xfrm>
            <a:off x="557213" y="53975"/>
            <a:ext cx="7297737" cy="549275"/>
          </a:xfrm>
        </p:spPr>
        <p:txBody>
          <a:bodyPr/>
          <a:lstStyle/>
          <a:p>
            <a:pPr eaLnBrk="1" hangingPunct="1"/>
            <a:r>
              <a:rPr lang="en-GB" smtClean="0"/>
              <a:t>What happens to plastics in landfill sites?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7"/>
          <p:cNvSpPr txBox="1">
            <a:spLocks noChangeArrowheads="1"/>
          </p:cNvSpPr>
          <p:nvPr/>
        </p:nvSpPr>
        <p:spPr bwMode="auto">
          <a:xfrm>
            <a:off x="563563" y="785813"/>
            <a:ext cx="39258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Most plastic products carry a symbol that shows which type of polymer they are made from.</a:t>
            </a:r>
          </a:p>
        </p:txBody>
      </p:sp>
      <p:sp>
        <p:nvSpPr>
          <p:cNvPr id="44035" name="Text Box 8"/>
          <p:cNvSpPr txBox="1">
            <a:spLocks noChangeArrowheads="1"/>
          </p:cNvSpPr>
          <p:nvPr/>
        </p:nvSpPr>
        <p:spPr bwMode="auto">
          <a:xfrm>
            <a:off x="563563" y="3916363"/>
            <a:ext cx="839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Many plastic items look and/or feel similar to each other but they are actually made from different materials, e.g. margarine tubs (polystyrene) and plant pots (polypropene).</a:t>
            </a:r>
          </a:p>
        </p:txBody>
      </p:sp>
      <p:sp>
        <p:nvSpPr>
          <p:cNvPr id="44036" name="Text Box 12"/>
          <p:cNvSpPr txBox="1">
            <a:spLocks noChangeArrowheads="1"/>
          </p:cNvSpPr>
          <p:nvPr/>
        </p:nvSpPr>
        <p:spPr bwMode="auto">
          <a:xfrm>
            <a:off x="563563" y="2533650"/>
            <a:ext cx="3833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Usually, the only types of plastic to be recycled are </a:t>
            </a:r>
            <a:r>
              <a:rPr lang="en-GB" b="1">
                <a:solidFill>
                  <a:srgbClr val="FF6600"/>
                </a:solidFill>
              </a:rPr>
              <a:t>PET</a:t>
            </a:r>
            <a:r>
              <a:rPr lang="en-GB"/>
              <a:t>, </a:t>
            </a:r>
            <a:r>
              <a:rPr lang="en-GB" b="1">
                <a:solidFill>
                  <a:srgbClr val="FF6600"/>
                </a:solidFill>
              </a:rPr>
              <a:t>PVC </a:t>
            </a:r>
            <a:r>
              <a:rPr lang="en-GB"/>
              <a:t>and</a:t>
            </a:r>
            <a:r>
              <a:rPr lang="en-GB" b="1">
                <a:solidFill>
                  <a:srgbClr val="FF6600"/>
                </a:solidFill>
              </a:rPr>
              <a:t> HDPE</a:t>
            </a:r>
            <a:r>
              <a:rPr lang="en-GB"/>
              <a:t>. </a:t>
            </a:r>
          </a:p>
        </p:txBody>
      </p:sp>
      <p:sp>
        <p:nvSpPr>
          <p:cNvPr id="44037" name="Text Box 13"/>
          <p:cNvSpPr txBox="1">
            <a:spLocks noChangeArrowheads="1"/>
          </p:cNvSpPr>
          <p:nvPr/>
        </p:nvSpPr>
        <p:spPr bwMode="auto">
          <a:xfrm>
            <a:off x="563563" y="5300663"/>
            <a:ext cx="8391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If different polymers are mixed together during recycling, it can reduce the quality and value of the final recycled plastic.</a:t>
            </a:r>
          </a:p>
        </p:txBody>
      </p:sp>
      <p:sp>
        <p:nvSpPr>
          <p:cNvPr id="44038" name="Rectangle 15"/>
          <p:cNvSpPr>
            <a:spLocks noGrp="1" noChangeArrowheads="1"/>
          </p:cNvSpPr>
          <p:nvPr>
            <p:ph type="title"/>
          </p:nvPr>
        </p:nvSpPr>
        <p:spPr>
          <a:xfrm>
            <a:off x="557213" y="53975"/>
            <a:ext cx="7231062" cy="549275"/>
          </a:xfrm>
        </p:spPr>
        <p:txBody>
          <a:bodyPr/>
          <a:lstStyle/>
          <a:p>
            <a:pPr eaLnBrk="1" hangingPunct="1"/>
            <a:r>
              <a:rPr lang="en-GB" smtClean="0"/>
              <a:t>How are plastics identified for recycling?</a:t>
            </a:r>
          </a:p>
        </p:txBody>
      </p:sp>
      <p:pic>
        <p:nvPicPr>
          <p:cNvPr id="44039" name="Picture 16" descr="18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865188"/>
            <a:ext cx="4181475"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14"/>
          <p:cNvSpPr>
            <a:spLocks noGrp="1" noChangeArrowheads="1"/>
          </p:cNvSpPr>
          <p:nvPr>
            <p:ph type="title"/>
          </p:nvPr>
        </p:nvSpPr>
        <p:spPr/>
        <p:txBody>
          <a:bodyPr/>
          <a:lstStyle/>
          <a:p>
            <a:pPr eaLnBrk="1" hangingPunct="1"/>
            <a:r>
              <a:rPr lang="en-GB" smtClean="0"/>
              <a:t>Recycling symbols for plastics</a:t>
            </a:r>
          </a:p>
        </p:txBody>
      </p:sp>
    </p:spTree>
    <p:controls>
      <mc:AlternateContent xmlns:mc="http://schemas.openxmlformats.org/markup-compatibility/2006">
        <mc:Choice xmlns:v="urn:schemas-microsoft-com:vml" Requires="v">
          <p:control spid="4098"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63563" y="784225"/>
            <a:ext cx="8405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Recycling plastic uses less water and energy resources </a:t>
            </a:r>
            <a:r>
              <a:rPr lang="en-GB">
                <a:solidFill>
                  <a:srgbClr val="000066"/>
                </a:solidFill>
              </a:rPr>
              <a:t>than in producing new plastics, and produces </a:t>
            </a:r>
            <a:r>
              <a:rPr lang="en-GB"/>
              <a:t>fewer greenhouse gases.</a:t>
            </a:r>
          </a:p>
        </p:txBody>
      </p:sp>
      <p:sp>
        <p:nvSpPr>
          <p:cNvPr id="45059" name="Text Box 5"/>
          <p:cNvSpPr txBox="1">
            <a:spLocks noChangeArrowheads="1"/>
          </p:cNvSpPr>
          <p:nvPr/>
        </p:nvSpPr>
        <p:spPr bwMode="auto">
          <a:xfrm>
            <a:off x="563563" y="5356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This is because the polymer chains become damaged or contaminated with food or other types of plastic.</a:t>
            </a:r>
          </a:p>
        </p:txBody>
      </p:sp>
      <p:sp>
        <p:nvSpPr>
          <p:cNvPr id="45060" name="Rectangle 15"/>
          <p:cNvSpPr>
            <a:spLocks noGrp="1" noChangeArrowheads="1"/>
          </p:cNvSpPr>
          <p:nvPr>
            <p:ph type="title"/>
          </p:nvPr>
        </p:nvSpPr>
        <p:spPr>
          <a:xfrm>
            <a:off x="557213" y="53975"/>
            <a:ext cx="6907212" cy="549275"/>
          </a:xfrm>
        </p:spPr>
        <p:txBody>
          <a:bodyPr/>
          <a:lstStyle/>
          <a:p>
            <a:pPr eaLnBrk="1" hangingPunct="1"/>
            <a:r>
              <a:rPr lang="en-GB" smtClean="0"/>
              <a:t>What is the effect of recycling plastics?</a:t>
            </a:r>
          </a:p>
        </p:txBody>
      </p:sp>
      <p:sp>
        <p:nvSpPr>
          <p:cNvPr id="45061" name="Rectangle 19"/>
          <p:cNvSpPr>
            <a:spLocks noChangeArrowheads="1"/>
          </p:cNvSpPr>
          <p:nvPr/>
        </p:nvSpPr>
        <p:spPr bwMode="auto">
          <a:xfrm>
            <a:off x="603250" y="2522538"/>
            <a:ext cx="29289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One problem with recycling, however, is that is reduces the strength and versatility of the plastic over time. </a:t>
            </a:r>
          </a:p>
        </p:txBody>
      </p:sp>
      <p:pic>
        <p:nvPicPr>
          <p:cNvPr id="45062" name="Picture 22" descr="recycled_plastic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1728788"/>
            <a:ext cx="5238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563563" y="3619500"/>
            <a:ext cx="39512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Biodegradable plastics are increasingly being used in carrier bags, bin bags and food packaging.</a:t>
            </a:r>
          </a:p>
        </p:txBody>
      </p:sp>
      <p:sp>
        <p:nvSpPr>
          <p:cNvPr id="46083" name="Text Box 10"/>
          <p:cNvSpPr txBox="1">
            <a:spLocks noChangeArrowheads="1"/>
          </p:cNvSpPr>
          <p:nvPr/>
        </p:nvSpPr>
        <p:spPr bwMode="auto">
          <a:xfrm>
            <a:off x="563563" y="784225"/>
            <a:ext cx="8532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One of the problems with traditional plastics is that they do not break down when thrown away.</a:t>
            </a:r>
          </a:p>
        </p:txBody>
      </p:sp>
      <p:sp>
        <p:nvSpPr>
          <p:cNvPr id="46084" name="Text Box 19"/>
          <p:cNvSpPr txBox="1">
            <a:spLocks noChangeArrowheads="1"/>
          </p:cNvSpPr>
          <p:nvPr/>
        </p:nvSpPr>
        <p:spPr bwMode="auto">
          <a:xfrm>
            <a:off x="563563" y="1643063"/>
            <a:ext cx="44751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Biodegradable plastics </a:t>
            </a:r>
            <a:r>
              <a:rPr lang="en-GB"/>
              <a:t>are plastics that can be broken down. They are converted into carbon dioxide, water and minerals by micro-organisms.</a:t>
            </a:r>
          </a:p>
        </p:txBody>
      </p:sp>
      <p:grpSp>
        <p:nvGrpSpPr>
          <p:cNvPr id="46085" name="Group 21"/>
          <p:cNvGrpSpPr>
            <a:grpSpLocks/>
          </p:cNvGrpSpPr>
          <p:nvPr/>
        </p:nvGrpSpPr>
        <p:grpSpPr bwMode="auto">
          <a:xfrm>
            <a:off x="563563" y="5262563"/>
            <a:ext cx="8532812" cy="1141412"/>
            <a:chOff x="355" y="3315"/>
            <a:chExt cx="5375" cy="719"/>
          </a:xfrm>
        </p:grpSpPr>
        <p:sp>
          <p:nvSpPr>
            <p:cNvPr id="46088" name="Text Box 8"/>
            <p:cNvSpPr txBox="1">
              <a:spLocks noChangeArrowheads="1"/>
            </p:cNvSpPr>
            <p:nvPr/>
          </p:nvSpPr>
          <p:spPr bwMode="auto">
            <a:xfrm>
              <a:off x="355" y="3315"/>
              <a:ext cx="537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Biodegradable plastics, such as </a:t>
              </a:r>
              <a:r>
                <a:rPr lang="en-GB" b="1">
                  <a:solidFill>
                    <a:srgbClr val="FF6600"/>
                  </a:solidFill>
                </a:rPr>
                <a:t>polylactide</a:t>
              </a:r>
              <a:r>
                <a:rPr lang="en-GB"/>
                <a:t>, are plant-based polymers. They are often made from starch that has been</a:t>
              </a:r>
            </a:p>
          </p:txBody>
        </p:sp>
        <p:sp>
          <p:nvSpPr>
            <p:cNvPr id="46089" name="Text Box 20"/>
            <p:cNvSpPr txBox="1">
              <a:spLocks noChangeArrowheads="1"/>
            </p:cNvSpPr>
            <p:nvPr/>
          </p:nvSpPr>
          <p:spPr bwMode="auto">
            <a:xfrm>
              <a:off x="419" y="3775"/>
              <a:ext cx="290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b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modified to become more stable.</a:t>
              </a:r>
            </a:p>
          </p:txBody>
        </p:sp>
      </p:grpSp>
      <p:sp>
        <p:nvSpPr>
          <p:cNvPr id="46086" name="Rectangle 22"/>
          <p:cNvSpPr>
            <a:spLocks noGrp="1" noChangeArrowheads="1"/>
          </p:cNvSpPr>
          <p:nvPr>
            <p:ph type="title"/>
          </p:nvPr>
        </p:nvSpPr>
        <p:spPr/>
        <p:txBody>
          <a:bodyPr/>
          <a:lstStyle/>
          <a:p>
            <a:pPr eaLnBrk="1" hangingPunct="1"/>
            <a:r>
              <a:rPr lang="en-GB" smtClean="0"/>
              <a:t>What are biodegradable plastics?</a:t>
            </a:r>
          </a:p>
        </p:txBody>
      </p:sp>
      <p:pic>
        <p:nvPicPr>
          <p:cNvPr id="46087" name="Picture 25" descr="coop_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1627188"/>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563563" y="2211388"/>
            <a:ext cx="3638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what can businesses and individuals do to reduce the amount of waste they produce?</a:t>
            </a:r>
          </a:p>
        </p:txBody>
      </p:sp>
      <p:sp>
        <p:nvSpPr>
          <p:cNvPr id="47107" name="Text Box 7"/>
          <p:cNvSpPr txBox="1">
            <a:spLocks noChangeArrowheads="1"/>
          </p:cNvSpPr>
          <p:nvPr/>
        </p:nvSpPr>
        <p:spPr bwMode="auto">
          <a:xfrm>
            <a:off x="563563" y="763588"/>
            <a:ext cx="3594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Dealing with waste is important, but there are many issues involved:</a:t>
            </a:r>
          </a:p>
        </p:txBody>
      </p:sp>
      <p:sp>
        <p:nvSpPr>
          <p:cNvPr id="47108" name="Text Box 8"/>
          <p:cNvSpPr txBox="1">
            <a:spLocks noChangeArrowheads="1"/>
          </p:cNvSpPr>
          <p:nvPr/>
        </p:nvSpPr>
        <p:spPr bwMode="auto">
          <a:xfrm>
            <a:off x="563563" y="4827588"/>
            <a:ext cx="8402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if more products are made of biodegradable plastics, how will the management of landfill sites change?</a:t>
            </a:r>
            <a:endParaRPr lang="en-GB" sz="800"/>
          </a:p>
        </p:txBody>
      </p:sp>
      <p:sp>
        <p:nvSpPr>
          <p:cNvPr id="47109" name="Rectangle 15"/>
          <p:cNvSpPr>
            <a:spLocks noGrp="1" noChangeArrowheads="1"/>
          </p:cNvSpPr>
          <p:nvPr>
            <p:ph type="title"/>
          </p:nvPr>
        </p:nvSpPr>
        <p:spPr/>
        <p:txBody>
          <a:bodyPr/>
          <a:lstStyle/>
          <a:p>
            <a:pPr eaLnBrk="1" hangingPunct="1"/>
            <a:r>
              <a:rPr lang="en-GB" smtClean="0"/>
              <a:t>Dealing with waste</a:t>
            </a:r>
          </a:p>
        </p:txBody>
      </p:sp>
      <p:sp>
        <p:nvSpPr>
          <p:cNvPr id="47110" name="Text Box 16"/>
          <p:cNvSpPr txBox="1">
            <a:spLocks noChangeArrowheads="1"/>
          </p:cNvSpPr>
          <p:nvPr/>
        </p:nvSpPr>
        <p:spPr bwMode="auto">
          <a:xfrm>
            <a:off x="563563" y="3908425"/>
            <a:ext cx="8529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how many products could be made from biodegradable plastic? </a:t>
            </a:r>
          </a:p>
        </p:txBody>
      </p:sp>
      <p:sp>
        <p:nvSpPr>
          <p:cNvPr id="47111" name="Text Box 17"/>
          <p:cNvSpPr txBox="1">
            <a:spLocks noChangeArrowheads="1"/>
          </p:cNvSpPr>
          <p:nvPr/>
        </p:nvSpPr>
        <p:spPr bwMode="auto">
          <a:xfrm>
            <a:off x="563563" y="5729288"/>
            <a:ext cx="840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buClr>
                <a:srgbClr val="FF6600"/>
              </a:buClr>
              <a:buFont typeface="Wingdings" pitchFamily="2" charset="2"/>
              <a:buChar char="l"/>
            </a:pPr>
            <a:r>
              <a:rPr lang="en-GB"/>
              <a:t>what will happen to closed landfill sites in future? </a:t>
            </a:r>
          </a:p>
        </p:txBody>
      </p:sp>
      <p:pic>
        <p:nvPicPr>
          <p:cNvPr id="47112" name="Picture 24" descr="plastic_recycling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847725"/>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45" descr="polym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649413"/>
            <a:ext cx="77438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7"/>
          <p:cNvSpPr txBox="1">
            <a:spLocks noChangeArrowheads="1"/>
          </p:cNvSpPr>
          <p:nvPr/>
        </p:nvSpPr>
        <p:spPr bwMode="auto">
          <a:xfrm>
            <a:off x="563563" y="2535238"/>
            <a:ext cx="7118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The word ‘polymer’ comes from the Greek words </a:t>
            </a:r>
            <a:r>
              <a:rPr lang="en-GB" i="1"/>
              <a:t>poly</a:t>
            </a:r>
            <a:r>
              <a:rPr lang="en-GB"/>
              <a:t> (meaning ‘many’) and </a:t>
            </a:r>
            <a:r>
              <a:rPr lang="en-GB" i="1"/>
              <a:t>meros </a:t>
            </a:r>
            <a:r>
              <a:rPr lang="en-GB"/>
              <a:t>(meaning ‘parts’).</a:t>
            </a:r>
          </a:p>
        </p:txBody>
      </p:sp>
      <p:sp>
        <p:nvSpPr>
          <p:cNvPr id="24580" name="Rectangle 372"/>
          <p:cNvSpPr>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b="1">
                <a:solidFill>
                  <a:srgbClr val="FF6600"/>
                </a:solidFill>
              </a:rPr>
              <a:t>Polymers</a:t>
            </a:r>
            <a:r>
              <a:rPr lang="en-GB"/>
              <a:t> are very large molecules made when hundreds of </a:t>
            </a:r>
            <a:r>
              <a:rPr lang="en-GB" b="1">
                <a:solidFill>
                  <a:srgbClr val="FF6600"/>
                </a:solidFill>
              </a:rPr>
              <a:t>monomers</a:t>
            </a:r>
            <a:r>
              <a:rPr lang="en-GB"/>
              <a:t> join together to form long chains.</a:t>
            </a:r>
          </a:p>
        </p:txBody>
      </p:sp>
      <p:sp>
        <p:nvSpPr>
          <p:cNvPr id="24581" name="Text Box 376"/>
          <p:cNvSpPr txBox="1">
            <a:spLocks noChangeArrowheads="1"/>
          </p:cNvSpPr>
          <p:nvPr/>
        </p:nvSpPr>
        <p:spPr bwMode="auto">
          <a:xfrm>
            <a:off x="1884363" y="4435475"/>
            <a:ext cx="5335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b="1">
                <a:solidFill>
                  <a:srgbClr val="FF6600"/>
                </a:solidFill>
              </a:rPr>
              <a:t>Plastics</a:t>
            </a:r>
            <a:r>
              <a:rPr lang="en-GB"/>
              <a:t> are synthetic polymers that can be shaped by heat or pressure.</a:t>
            </a:r>
          </a:p>
        </p:txBody>
      </p:sp>
      <p:sp>
        <p:nvSpPr>
          <p:cNvPr id="24582" name="Rectangle 452"/>
          <p:cNvSpPr>
            <a:spLocks noGrp="1" noChangeArrowheads="1"/>
          </p:cNvSpPr>
          <p:nvPr>
            <p:ph type="title"/>
          </p:nvPr>
        </p:nvSpPr>
        <p:spPr/>
        <p:txBody>
          <a:bodyPr/>
          <a:lstStyle/>
          <a:p>
            <a:pPr eaLnBrk="1" hangingPunct="1"/>
            <a:r>
              <a:rPr lang="en-GB" smtClean="0"/>
              <a:t>What are polymers?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mtClean="0"/>
              <a:t>Glossary</a:t>
            </a:r>
          </a:p>
        </p:txBody>
      </p:sp>
      <p:sp>
        <p:nvSpPr>
          <p:cNvPr id="48131" name="Rectangle 5"/>
          <p:cNvSpPr>
            <a:spLocks noChangeArrowheads="1"/>
          </p:cNvSpPr>
          <p:nvPr/>
        </p:nvSpPr>
        <p:spPr bwMode="auto">
          <a:xfrm>
            <a:off x="201613" y="833438"/>
            <a:ext cx="8942387"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biodegradable – </a:t>
            </a:r>
            <a:r>
              <a:rPr lang="en-GB">
                <a:cs typeface="Times New Roman" pitchFamily="18" charset="0"/>
              </a:rPr>
              <a:t>A substance that can be naturally broken down by micro-organisms.</a:t>
            </a: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cross-link – </a:t>
            </a:r>
            <a:r>
              <a:rPr lang="en-GB">
                <a:cs typeface="Times New Roman" pitchFamily="18" charset="0"/>
              </a:rPr>
              <a:t>A chemical bond that joins one polymer chain to another.</a:t>
            </a: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monomer –</a:t>
            </a:r>
            <a:r>
              <a:rPr lang="en-GB" sz="2800">
                <a:solidFill>
                  <a:srgbClr val="FF0000"/>
                </a:solidFill>
                <a:cs typeface="Times New Roman" pitchFamily="18" charset="0"/>
              </a:rPr>
              <a:t> </a:t>
            </a:r>
            <a:r>
              <a:rPr lang="en-GB">
                <a:cs typeface="Times New Roman" pitchFamily="18" charset="0"/>
              </a:rPr>
              <a:t>A molecule that is the building block of a polymer.</a:t>
            </a:r>
            <a:endParaRPr lang="en-GB" b="1">
              <a:solidFill>
                <a:srgbClr val="FF6600"/>
              </a:solidFill>
              <a:cs typeface="Times New Roman" pitchFamily="18" charset="0"/>
            </a:endParaRP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polymer – </a:t>
            </a:r>
            <a:r>
              <a:rPr lang="en-GB">
                <a:cs typeface="Times New Roman" pitchFamily="18" charset="0"/>
              </a:rPr>
              <a:t>A long chain molecule formed from many monomers joined together.</a:t>
            </a: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polymerization –</a:t>
            </a:r>
            <a:r>
              <a:rPr lang="en-GB" sz="2800">
                <a:cs typeface="Times New Roman" pitchFamily="18" charset="0"/>
              </a:rPr>
              <a:t> </a:t>
            </a:r>
            <a:r>
              <a:rPr lang="en-GB">
                <a:cs typeface="Times New Roman" pitchFamily="18" charset="0"/>
              </a:rPr>
              <a:t>The reaction used to convert monomers into a polymer.</a:t>
            </a:r>
            <a:endParaRPr lang="en-GB" b="1">
              <a:solidFill>
                <a:srgbClr val="FF6600"/>
              </a:solidFill>
              <a:cs typeface="Times New Roman" pitchFamily="18" charset="0"/>
            </a:endParaRP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thermosetting –</a:t>
            </a:r>
            <a:r>
              <a:rPr lang="en-GB">
                <a:cs typeface="Times New Roman" pitchFamily="18" charset="0"/>
              </a:rPr>
              <a:t> A type of plastic that is hard, rigid and has a high melting point.</a:t>
            </a:r>
            <a:endParaRPr lang="en-GB" b="1">
              <a:solidFill>
                <a:srgbClr val="FF6600"/>
              </a:solidFill>
              <a:cs typeface="Times New Roman" pitchFamily="18" charset="0"/>
            </a:endParaRPr>
          </a:p>
          <a:p>
            <a:pPr marL="355600" indent="-355600">
              <a:lnSpc>
                <a:spcPct val="95000"/>
              </a:lnSpc>
              <a:spcBef>
                <a:spcPct val="0"/>
              </a:spcBef>
              <a:buFont typeface="Wingdings" pitchFamily="2" charset="2"/>
              <a:buChar char=""/>
            </a:pPr>
            <a:r>
              <a:rPr lang="en-GB" sz="2800" b="1">
                <a:solidFill>
                  <a:srgbClr val="FF6600"/>
                </a:solidFill>
                <a:cs typeface="Times New Roman" pitchFamily="18" charset="0"/>
              </a:rPr>
              <a:t>thermosoftening –</a:t>
            </a:r>
            <a:r>
              <a:rPr lang="en-GB" sz="2800">
                <a:solidFill>
                  <a:srgbClr val="FF0000"/>
                </a:solidFill>
                <a:cs typeface="Times New Roman" pitchFamily="18" charset="0"/>
              </a:rPr>
              <a:t> </a:t>
            </a:r>
            <a:r>
              <a:rPr lang="en-GB">
                <a:cs typeface="Times New Roman" pitchFamily="18" charset="0"/>
              </a:rPr>
              <a:t>A type of plastic that is flexible, stretchy and has a low melting point.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04" descr="polythene_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2801938"/>
            <a:ext cx="578326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03" descr="polythene_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4841875"/>
            <a:ext cx="58293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563563" y="784225"/>
            <a:ext cx="8459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The monomers in a polymer are joined together by </a:t>
            </a:r>
            <a:r>
              <a:rPr lang="en-GB" b="1">
                <a:solidFill>
                  <a:srgbClr val="FF6600"/>
                </a:solidFill>
              </a:rPr>
              <a:t>covalent bonds</a:t>
            </a:r>
            <a:r>
              <a:rPr lang="en-GB"/>
              <a:t> between atoms. </a:t>
            </a:r>
          </a:p>
        </p:txBody>
      </p:sp>
      <p:sp>
        <p:nvSpPr>
          <p:cNvPr id="25605" name="Text Box 5"/>
          <p:cNvSpPr txBox="1">
            <a:spLocks noChangeArrowheads="1"/>
          </p:cNvSpPr>
          <p:nvPr/>
        </p:nvSpPr>
        <p:spPr bwMode="auto">
          <a:xfrm>
            <a:off x="563563" y="174307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In a covalent bond, each atom shares one or more electrons with another atom. The bonds are sometimes shown as sticks.</a:t>
            </a:r>
          </a:p>
        </p:txBody>
      </p:sp>
      <p:sp>
        <p:nvSpPr>
          <p:cNvPr id="25606" name="Text Box 398"/>
          <p:cNvSpPr txBox="1">
            <a:spLocks noChangeArrowheads="1"/>
          </p:cNvSpPr>
          <p:nvPr/>
        </p:nvSpPr>
        <p:spPr bwMode="auto">
          <a:xfrm>
            <a:off x="292100" y="4254500"/>
            <a:ext cx="1557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FF6600"/>
                </a:solidFill>
              </a:rPr>
              <a:t>covalent bond</a:t>
            </a:r>
          </a:p>
        </p:txBody>
      </p:sp>
      <p:sp>
        <p:nvSpPr>
          <p:cNvPr id="25607" name="Line 399"/>
          <p:cNvSpPr>
            <a:spLocks noChangeShapeType="1"/>
          </p:cNvSpPr>
          <p:nvPr/>
        </p:nvSpPr>
        <p:spPr bwMode="auto">
          <a:xfrm rot="19391118" flipV="1">
            <a:off x="1622425" y="4100513"/>
            <a:ext cx="1627188" cy="117475"/>
          </a:xfrm>
          <a:prstGeom prst="line">
            <a:avLst/>
          </a:prstGeom>
          <a:noFill/>
          <a:ln w="508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08" name="Rectangle 400"/>
          <p:cNvSpPr>
            <a:spLocks noGrp="1" noChangeArrowheads="1"/>
          </p:cNvSpPr>
          <p:nvPr>
            <p:ph type="title"/>
          </p:nvPr>
        </p:nvSpPr>
        <p:spPr/>
        <p:txBody>
          <a:bodyPr/>
          <a:lstStyle/>
          <a:p>
            <a:pPr eaLnBrk="1" hangingPunct="1"/>
            <a:r>
              <a:rPr lang="en-GB" smtClean="0"/>
              <a:t>What keeps the chain together?</a:t>
            </a:r>
          </a:p>
        </p:txBody>
      </p:sp>
      <p:sp>
        <p:nvSpPr>
          <p:cNvPr id="25609" name="Line 405"/>
          <p:cNvSpPr>
            <a:spLocks noChangeShapeType="1"/>
          </p:cNvSpPr>
          <p:nvPr/>
        </p:nvSpPr>
        <p:spPr bwMode="auto">
          <a:xfrm rot="2208882" flipV="1">
            <a:off x="1703388" y="5029200"/>
            <a:ext cx="1397000" cy="93663"/>
          </a:xfrm>
          <a:prstGeom prst="line">
            <a:avLst/>
          </a:prstGeom>
          <a:noFill/>
          <a:ln w="508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8" descr="eth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2786063"/>
            <a:ext cx="1550988"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0" descr="prop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4956175"/>
            <a:ext cx="21986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9"/>
          <p:cNvSpPr txBox="1">
            <a:spLocks noChangeArrowheads="1"/>
          </p:cNvSpPr>
          <p:nvPr/>
        </p:nvSpPr>
        <p:spPr bwMode="auto">
          <a:xfrm>
            <a:off x="563563" y="784225"/>
            <a:ext cx="8408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Many polymers are formed from </a:t>
            </a:r>
            <a:r>
              <a:rPr lang="en-GB" b="1">
                <a:solidFill>
                  <a:srgbClr val="FF6600"/>
                </a:solidFill>
              </a:rPr>
              <a:t>alkenes</a:t>
            </a:r>
            <a:r>
              <a:rPr lang="en-US"/>
              <a:t>, which are a family of hydrocarbon molecules with the general formula </a:t>
            </a:r>
            <a:r>
              <a:rPr lang="en-US" b="1">
                <a:solidFill>
                  <a:srgbClr val="FF6600"/>
                </a:solidFill>
              </a:rPr>
              <a:t>C</a:t>
            </a:r>
            <a:r>
              <a:rPr lang="en-US" b="1" baseline="-25000">
                <a:solidFill>
                  <a:srgbClr val="FF6600"/>
                </a:solidFill>
              </a:rPr>
              <a:t>n</a:t>
            </a:r>
            <a:r>
              <a:rPr lang="en-US" b="1">
                <a:solidFill>
                  <a:srgbClr val="FF6600"/>
                </a:solidFill>
              </a:rPr>
              <a:t>H</a:t>
            </a:r>
            <a:r>
              <a:rPr lang="en-US" b="1" baseline="-25000">
                <a:solidFill>
                  <a:srgbClr val="FF6600"/>
                </a:solidFill>
              </a:rPr>
              <a:t>2n</a:t>
            </a:r>
            <a:r>
              <a:rPr lang="en-US"/>
              <a:t>.</a:t>
            </a:r>
            <a:endParaRPr lang="en-GB"/>
          </a:p>
        </p:txBody>
      </p:sp>
      <p:sp>
        <p:nvSpPr>
          <p:cNvPr id="26629" name="Text Box 10"/>
          <p:cNvSpPr txBox="1">
            <a:spLocks noChangeArrowheads="1"/>
          </p:cNvSpPr>
          <p:nvPr/>
        </p:nvSpPr>
        <p:spPr bwMode="auto">
          <a:xfrm>
            <a:off x="563563" y="1770063"/>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US"/>
              <a:t>Alkenes contain at least one double covalent bond between carbon atoms. The double bond makes them very reactive.</a:t>
            </a:r>
            <a:endParaRPr lang="en-GB"/>
          </a:p>
        </p:txBody>
      </p:sp>
      <p:sp>
        <p:nvSpPr>
          <p:cNvPr id="26630" name="Rectangle 56"/>
          <p:cNvSpPr>
            <a:spLocks noGrp="1" noChangeArrowheads="1"/>
          </p:cNvSpPr>
          <p:nvPr>
            <p:ph type="title"/>
          </p:nvPr>
        </p:nvSpPr>
        <p:spPr/>
        <p:txBody>
          <a:bodyPr/>
          <a:lstStyle/>
          <a:p>
            <a:pPr eaLnBrk="1" hangingPunct="1"/>
            <a:r>
              <a:rPr lang="en-GB" smtClean="0"/>
              <a:t>What are polymers made from?</a:t>
            </a:r>
          </a:p>
        </p:txBody>
      </p:sp>
      <p:sp>
        <p:nvSpPr>
          <p:cNvPr id="26631" name="Rectangle 57"/>
          <p:cNvSpPr>
            <a:spLocks noChangeArrowheads="1"/>
          </p:cNvSpPr>
          <p:nvPr/>
        </p:nvSpPr>
        <p:spPr bwMode="auto">
          <a:xfrm>
            <a:off x="563563" y="2884488"/>
            <a:ext cx="3906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spcBef>
                <a:spcPct val="0"/>
              </a:spcBef>
              <a:buClr>
                <a:srgbClr val="FF6600"/>
              </a:buClr>
              <a:buFont typeface="Wingdings" pitchFamily="2" charset="2"/>
              <a:buChar char="l"/>
            </a:pPr>
            <a:r>
              <a:rPr lang="en-GB"/>
              <a:t>The simplest alkene is </a:t>
            </a:r>
            <a:r>
              <a:rPr lang="en-GB" b="1">
                <a:solidFill>
                  <a:srgbClr val="FF6600"/>
                </a:solidFill>
              </a:rPr>
              <a:t>ethene (C</a:t>
            </a:r>
            <a:r>
              <a:rPr lang="en-GB" b="1" baseline="-25000">
                <a:solidFill>
                  <a:srgbClr val="FF6600"/>
                </a:solidFill>
              </a:rPr>
              <a:t>2</a:t>
            </a:r>
            <a:r>
              <a:rPr lang="en-GB" b="1">
                <a:solidFill>
                  <a:srgbClr val="FF6600"/>
                </a:solidFill>
              </a:rPr>
              <a:t>H</a:t>
            </a:r>
            <a:r>
              <a:rPr lang="en-GB" b="1" baseline="-25000">
                <a:solidFill>
                  <a:srgbClr val="FF6600"/>
                </a:solidFill>
              </a:rPr>
              <a:t>4</a:t>
            </a:r>
            <a:r>
              <a:rPr lang="en-GB" b="1">
                <a:solidFill>
                  <a:srgbClr val="FF6600"/>
                </a:solidFill>
              </a:rPr>
              <a:t>)</a:t>
            </a:r>
            <a:r>
              <a:rPr lang="en-GB"/>
              <a:t>.</a:t>
            </a:r>
          </a:p>
        </p:txBody>
      </p:sp>
      <p:sp>
        <p:nvSpPr>
          <p:cNvPr id="26632" name="Rectangle 59"/>
          <p:cNvSpPr>
            <a:spLocks noChangeArrowheads="1"/>
          </p:cNvSpPr>
          <p:nvPr/>
        </p:nvSpPr>
        <p:spPr bwMode="auto">
          <a:xfrm>
            <a:off x="563563" y="5049838"/>
            <a:ext cx="414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spcBef>
                <a:spcPct val="0"/>
              </a:spcBef>
              <a:buClr>
                <a:srgbClr val="FF6600"/>
              </a:buClr>
              <a:buFont typeface="Wingdings" pitchFamily="2" charset="2"/>
              <a:buChar char="l"/>
            </a:pPr>
            <a:r>
              <a:rPr lang="en-GB"/>
              <a:t>The second simplest alkene is </a:t>
            </a:r>
            <a:r>
              <a:rPr lang="en-GB" b="1">
                <a:solidFill>
                  <a:srgbClr val="FF6600"/>
                </a:solidFill>
              </a:rPr>
              <a:t>propene (C</a:t>
            </a:r>
            <a:r>
              <a:rPr lang="en-GB" b="1" baseline="-25000">
                <a:solidFill>
                  <a:srgbClr val="FF6600"/>
                </a:solidFill>
              </a:rPr>
              <a:t>3</a:t>
            </a:r>
            <a:r>
              <a:rPr lang="en-GB" b="1">
                <a:solidFill>
                  <a:srgbClr val="FF6600"/>
                </a:solidFill>
              </a:rPr>
              <a:t>H</a:t>
            </a:r>
            <a:r>
              <a:rPr lang="en-GB" b="1" baseline="-25000">
                <a:solidFill>
                  <a:srgbClr val="FF6600"/>
                </a:solidFill>
              </a:rPr>
              <a:t>6</a:t>
            </a:r>
            <a:r>
              <a:rPr lang="en-GB" b="1">
                <a:solidFill>
                  <a:srgbClr val="FF6600"/>
                </a:solidFill>
              </a:rPr>
              <a:t>)</a:t>
            </a:r>
            <a:r>
              <a:rPr lang="en-GB"/>
              <a:t>.</a:t>
            </a:r>
          </a:p>
        </p:txBody>
      </p:sp>
      <p:sp>
        <p:nvSpPr>
          <p:cNvPr id="26633" name="Text Box 61"/>
          <p:cNvSpPr txBox="1">
            <a:spLocks noChangeArrowheads="1"/>
          </p:cNvSpPr>
          <p:nvPr/>
        </p:nvSpPr>
        <p:spPr bwMode="auto">
          <a:xfrm>
            <a:off x="7359650" y="3768725"/>
            <a:ext cx="14525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FF6600"/>
                </a:solidFill>
              </a:rPr>
              <a:t>double covalent</a:t>
            </a:r>
            <a:br>
              <a:rPr lang="en-GB" b="1">
                <a:solidFill>
                  <a:srgbClr val="FF6600"/>
                </a:solidFill>
              </a:rPr>
            </a:br>
            <a:r>
              <a:rPr lang="en-GB" b="1">
                <a:solidFill>
                  <a:srgbClr val="FF6600"/>
                </a:solidFill>
              </a:rPr>
              <a:t>bond</a:t>
            </a:r>
          </a:p>
        </p:txBody>
      </p:sp>
      <p:sp>
        <p:nvSpPr>
          <p:cNvPr id="26634" name="Line 62"/>
          <p:cNvSpPr>
            <a:spLocks noChangeShapeType="1"/>
          </p:cNvSpPr>
          <p:nvPr/>
        </p:nvSpPr>
        <p:spPr bwMode="auto">
          <a:xfrm rot="-2208882" flipH="1" flipV="1">
            <a:off x="6427788" y="3213100"/>
            <a:ext cx="515937" cy="1450975"/>
          </a:xfrm>
          <a:prstGeom prst="line">
            <a:avLst/>
          </a:prstGeom>
          <a:noFill/>
          <a:ln w="508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35" name="Line 64"/>
          <p:cNvSpPr>
            <a:spLocks noChangeShapeType="1"/>
          </p:cNvSpPr>
          <p:nvPr/>
        </p:nvSpPr>
        <p:spPr bwMode="auto">
          <a:xfrm rot="2208882" flipH="1">
            <a:off x="6819900" y="4195763"/>
            <a:ext cx="80963" cy="1444625"/>
          </a:xfrm>
          <a:prstGeom prst="line">
            <a:avLst/>
          </a:prstGeom>
          <a:noFill/>
          <a:ln w="508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563563" y="78422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solidFill>
                  <a:srgbClr val="000066"/>
                </a:solidFill>
              </a:rPr>
              <a:t>How are monomers turned into polymers?</a:t>
            </a:r>
          </a:p>
        </p:txBody>
      </p:sp>
      <p:pic>
        <p:nvPicPr>
          <p:cNvPr id="27651" name="Picture 11" descr="C3 2a_cartoon_PAT"/>
          <p:cNvPicPr>
            <a:picLocks noChangeAspect="1" noChangeArrowheads="1"/>
          </p:cNvPicPr>
          <p:nvPr/>
        </p:nvPicPr>
        <p:blipFill>
          <a:blip r:embed="rId3">
            <a:extLst>
              <a:ext uri="{28A0092B-C50C-407E-A947-70E740481C1C}">
                <a14:useLocalDpi xmlns:a14="http://schemas.microsoft.com/office/drawing/2010/main" val="0"/>
              </a:ext>
            </a:extLst>
          </a:blip>
          <a:srcRect l="4279" r="4279"/>
          <a:stretch>
            <a:fillRect/>
          </a:stretch>
        </p:blipFill>
        <p:spPr bwMode="auto">
          <a:xfrm>
            <a:off x="244475" y="1296988"/>
            <a:ext cx="86772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3"/>
          <p:cNvSpPr>
            <a:spLocks noGrp="1" noChangeArrowheads="1"/>
          </p:cNvSpPr>
          <p:nvPr>
            <p:ph type="title"/>
          </p:nvPr>
        </p:nvSpPr>
        <p:spPr/>
        <p:txBody>
          <a:bodyPr/>
          <a:lstStyle/>
          <a:p>
            <a:pPr eaLnBrk="1" hangingPunct="1"/>
            <a:r>
              <a:rPr lang="en-GB" smtClean="0"/>
              <a:t>Making polymers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Addition polymerization</a:t>
            </a:r>
          </a:p>
        </p:txBody>
      </p:sp>
      <p:sp>
        <p:nvSpPr>
          <p:cNvPr id="28675" name="Text Box 4"/>
          <p:cNvSpPr txBox="1">
            <a:spLocks noChangeArrowheads="1"/>
          </p:cNvSpPr>
          <p:nvPr/>
        </p:nvSpPr>
        <p:spPr bwMode="auto">
          <a:xfrm>
            <a:off x="669925" y="784225"/>
            <a:ext cx="847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Polyethene (sometimes called polythene) is a polymer made from ethene.</a:t>
            </a:r>
          </a:p>
        </p:txBody>
      </p:sp>
      <p:sp>
        <p:nvSpPr>
          <p:cNvPr id="28676" name="Text Box 5"/>
          <p:cNvSpPr txBox="1">
            <a:spLocks noChangeArrowheads="1"/>
          </p:cNvSpPr>
          <p:nvPr/>
        </p:nvSpPr>
        <p:spPr bwMode="auto">
          <a:xfrm>
            <a:off x="669925" y="1685925"/>
            <a:ext cx="8408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The process by which polyethene and other polymers is made is called </a:t>
            </a:r>
            <a:r>
              <a:rPr lang="en-GB" b="1">
                <a:solidFill>
                  <a:srgbClr val="FF6600"/>
                </a:solidFill>
              </a:rPr>
              <a:t>addition polymerization</a:t>
            </a:r>
            <a:r>
              <a:rPr lang="en-GB"/>
              <a:t>. This is because many monomers (ethene molecules) are added together. </a:t>
            </a:r>
          </a:p>
        </p:txBody>
      </p:sp>
      <p:pic>
        <p:nvPicPr>
          <p:cNvPr id="28677" name="Picture 6" descr="eth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3132138"/>
            <a:ext cx="1550988"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eth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3132138"/>
            <a:ext cx="15509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eth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288" y="3132138"/>
            <a:ext cx="15509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eth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863" y="3094038"/>
            <a:ext cx="15509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3" descr="polythene_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13" y="5076825"/>
            <a:ext cx="46275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8"/>
          <p:cNvSpPr txBox="1">
            <a:spLocks noChangeArrowheads="1"/>
          </p:cNvSpPr>
          <p:nvPr/>
        </p:nvSpPr>
        <p:spPr bwMode="auto">
          <a:xfrm rot="5400000">
            <a:off x="4356893" y="4361657"/>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lgn="ctr"/>
            <a:r>
              <a:rPr lang="en-GB" b="1">
                <a:solidFill>
                  <a:srgbClr val="000066"/>
                </a:solidFill>
                <a:sym typeface="Monotype Sorts" pitchFamily="2" charset="2"/>
              </a:rPr>
              <a:t></a:t>
            </a:r>
          </a:p>
        </p:txBody>
      </p:sp>
      <p:sp>
        <p:nvSpPr>
          <p:cNvPr id="28683" name="Text Box 19"/>
          <p:cNvSpPr txBox="1">
            <a:spLocks noChangeArrowheads="1"/>
          </p:cNvSpPr>
          <p:nvPr/>
        </p:nvSpPr>
        <p:spPr bwMode="auto">
          <a:xfrm>
            <a:off x="4800600" y="4305300"/>
            <a:ext cx="374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addition polymerization</a:t>
            </a:r>
          </a:p>
        </p:txBody>
      </p:sp>
      <p:sp>
        <p:nvSpPr>
          <p:cNvPr id="28684" name="Text Box 20"/>
          <p:cNvSpPr txBox="1">
            <a:spLocks noChangeArrowheads="1"/>
          </p:cNvSpPr>
          <p:nvPr/>
        </p:nvSpPr>
        <p:spPr bwMode="auto">
          <a:xfrm>
            <a:off x="587375" y="429260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monomers</a:t>
            </a:r>
          </a:p>
        </p:txBody>
      </p:sp>
      <p:sp>
        <p:nvSpPr>
          <p:cNvPr id="28685" name="Text Box 21"/>
          <p:cNvSpPr txBox="1">
            <a:spLocks noChangeArrowheads="1"/>
          </p:cNvSpPr>
          <p:nvPr/>
        </p:nvSpPr>
        <p:spPr bwMode="auto">
          <a:xfrm>
            <a:off x="587375" y="5518150"/>
            <a:ext cx="147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b="1">
                <a:solidFill>
                  <a:srgbClr val="FF6600"/>
                </a:solidFill>
              </a:rPr>
              <a:t>polymer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13"/>
          <p:cNvSpPr>
            <a:spLocks noGrp="1" noChangeArrowheads="1"/>
          </p:cNvSpPr>
          <p:nvPr>
            <p:ph type="title"/>
          </p:nvPr>
        </p:nvSpPr>
        <p:spPr/>
        <p:txBody>
          <a:bodyPr/>
          <a:lstStyle/>
          <a:p>
            <a:pPr eaLnBrk="1" hangingPunct="1"/>
            <a:r>
              <a:rPr lang="en-GB" smtClean="0"/>
              <a:t>How is polyethene made?</a:t>
            </a:r>
          </a:p>
        </p:txBody>
      </p:sp>
    </p:spTree>
    <p:controls>
      <mc:AlternateContent xmlns:mc="http://schemas.openxmlformats.org/markup-compatibility/2006">
        <mc:Choice xmlns:v="urn:schemas-microsoft-com:vml" Requires="v">
          <p:control spid="102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Drawing polymers – shorthand formulae</a:t>
            </a:r>
          </a:p>
        </p:txBody>
      </p:sp>
      <p:sp>
        <p:nvSpPr>
          <p:cNvPr id="29699" name="Text Box 3"/>
          <p:cNvSpPr txBox="1">
            <a:spLocks noChangeArrowheads="1"/>
          </p:cNvSpPr>
          <p:nvPr/>
        </p:nvSpPr>
        <p:spPr bwMode="auto">
          <a:xfrm>
            <a:off x="563563" y="784225"/>
            <a:ext cx="8408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Polymers contain thousands of molecules, so how can their structures be easily drawn?</a:t>
            </a:r>
          </a:p>
        </p:txBody>
      </p:sp>
      <p:sp>
        <p:nvSpPr>
          <p:cNvPr id="29700" name="Text Box 6"/>
          <p:cNvSpPr txBox="1">
            <a:spLocks noChangeArrowheads="1"/>
          </p:cNvSpPr>
          <p:nvPr/>
        </p:nvSpPr>
        <p:spPr bwMode="auto">
          <a:xfrm>
            <a:off x="563563" y="1762125"/>
            <a:ext cx="8408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Part of the polymer molecule can be drawn:</a:t>
            </a:r>
          </a:p>
        </p:txBody>
      </p:sp>
      <p:pic>
        <p:nvPicPr>
          <p:cNvPr id="29701" name="Picture 7" descr="polythene_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2405063"/>
            <a:ext cx="57626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8"/>
          <p:cNvSpPr txBox="1">
            <a:spLocks noChangeArrowheads="1"/>
          </p:cNvSpPr>
          <p:nvPr/>
        </p:nvSpPr>
        <p:spPr bwMode="auto">
          <a:xfrm>
            <a:off x="563563" y="4121150"/>
            <a:ext cx="8408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pPr>
              <a:spcBef>
                <a:spcPct val="0"/>
              </a:spcBef>
            </a:pPr>
            <a:r>
              <a:rPr lang="en-GB"/>
              <a:t>A better way is to show a </a:t>
            </a:r>
            <a:r>
              <a:rPr lang="en-GB" b="1"/>
              <a:t>shorthand</a:t>
            </a:r>
            <a:r>
              <a:rPr lang="en-GB"/>
              <a:t> </a:t>
            </a:r>
            <a:r>
              <a:rPr lang="en-GB" b="1"/>
              <a:t>formula</a:t>
            </a:r>
            <a:r>
              <a:rPr lang="en-GB"/>
              <a:t>:</a:t>
            </a:r>
          </a:p>
        </p:txBody>
      </p:sp>
      <p:pic>
        <p:nvPicPr>
          <p:cNvPr id="29703" name="Picture 9" descr="polythene_form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4665663"/>
            <a:ext cx="16779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0"/>
          <p:cNvSpPr txBox="1">
            <a:spLocks noChangeArrowheads="1"/>
          </p:cNvSpPr>
          <p:nvPr/>
        </p:nvSpPr>
        <p:spPr bwMode="auto">
          <a:xfrm>
            <a:off x="3705225" y="4905375"/>
            <a:ext cx="517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cs typeface="Arial" pitchFamily="34" charset="0"/>
              </a:defRPr>
            </a:lvl9pPr>
          </a:lstStyle>
          <a:p>
            <a:r>
              <a:rPr lang="en-GB"/>
              <a:t>The ‘</a:t>
            </a:r>
            <a:r>
              <a:rPr lang="en-GB" i="1"/>
              <a:t>n</a:t>
            </a:r>
            <a:r>
              <a:rPr lang="en-GB"/>
              <a:t>’ means that the polymer contains a very large number of the repeating unit shown in the brackets.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aster">
  <a:themeElements>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14387</TotalTime>
  <Words>1955</Words>
  <Application>Microsoft Office PowerPoint</Application>
  <PresentationFormat>On-screen Show (4:3)</PresentationFormat>
  <Paragraphs>247</Paragraphs>
  <Slides>30</Slides>
  <Notes>24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30</vt:i4>
      </vt:variant>
    </vt:vector>
  </HeadingPairs>
  <TitlesOfParts>
    <vt:vector size="40" baseType="lpstr">
      <vt:lpstr>Arial</vt:lpstr>
      <vt:lpstr>Wingdings</vt:lpstr>
      <vt:lpstr>Monotype Sorts</vt:lpstr>
      <vt:lpstr>Times New Roman</vt:lpstr>
      <vt:lpstr>1_master</vt:lpstr>
      <vt:lpstr>Custom Design</vt:lpstr>
      <vt:lpstr>1_Custom Design</vt:lpstr>
      <vt:lpstr>2_Custom Design</vt:lpstr>
      <vt:lpstr>3_Custom Design</vt:lpstr>
      <vt:lpstr>4_Custom Design</vt:lpstr>
      <vt:lpstr>POLYMERS</vt:lpstr>
      <vt:lpstr>A world of plastic</vt:lpstr>
      <vt:lpstr>What are polymers?</vt:lpstr>
      <vt:lpstr>What keeps the chain together?</vt:lpstr>
      <vt:lpstr>What are polymers made from?</vt:lpstr>
      <vt:lpstr>Making polymers</vt:lpstr>
      <vt:lpstr>Addition polymerization</vt:lpstr>
      <vt:lpstr>How is polyethene made?</vt:lpstr>
      <vt:lpstr>Drawing polymers – shorthand formulae</vt:lpstr>
      <vt:lpstr>What’s the polymer?</vt:lpstr>
      <vt:lpstr>What’s the monomer?</vt:lpstr>
      <vt:lpstr>What are the properties of plastics?</vt:lpstr>
      <vt:lpstr>What makes plastics different?</vt:lpstr>
      <vt:lpstr>Changing the properties of plastics</vt:lpstr>
      <vt:lpstr>What are thermosoftening plastics?</vt:lpstr>
      <vt:lpstr>Uses of thermosoftening plastics</vt:lpstr>
      <vt:lpstr>What are thermosetting plastics?</vt:lpstr>
      <vt:lpstr>Uses of thermosetting plastics</vt:lpstr>
      <vt:lpstr>uPVC chains</vt:lpstr>
      <vt:lpstr>Oiling the chains?</vt:lpstr>
      <vt:lpstr>Matching polymers to their uses</vt:lpstr>
      <vt:lpstr>How much waste plastic?</vt:lpstr>
      <vt:lpstr>Disposing of plastics</vt:lpstr>
      <vt:lpstr>What happens to plastics in landfill sites?</vt:lpstr>
      <vt:lpstr>How are plastics identified for recycling?</vt:lpstr>
      <vt:lpstr>Recycling symbols for plastics</vt:lpstr>
      <vt:lpstr>What is the effect of recycling plastics?</vt:lpstr>
      <vt:lpstr>What are biodegradable plastics?</vt:lpstr>
      <vt:lpstr>Dealing with waste</vt:lpstr>
      <vt:lpstr>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Making Polymers</dc:title>
  <dc:subject>GCSE Science - Chemistry (Summer 2006)</dc:subject>
  <dc:creator>Boardworks Ltd</dc:creator>
  <cp:lastModifiedBy>Teacher E-Solutions</cp:lastModifiedBy>
  <cp:revision>837</cp:revision>
  <cp:lastPrinted>2000-09-06T14:07:33Z</cp:lastPrinted>
  <dcterms:created xsi:type="dcterms:W3CDTF">2000-07-23T14:30:27Z</dcterms:created>
  <dcterms:modified xsi:type="dcterms:W3CDTF">2019-01-18T16:41:45Z</dcterms:modified>
</cp:coreProperties>
</file>