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62" r:id="rId3"/>
    <p:sldId id="264" r:id="rId4"/>
    <p:sldId id="265" r:id="rId5"/>
    <p:sldId id="266" r:id="rId6"/>
    <p:sldId id="268" r:id="rId7"/>
    <p:sldId id="269" r:id="rId8"/>
    <p:sldId id="267" r:id="rId9"/>
    <p:sldId id="271" r:id="rId10"/>
    <p:sldId id="272" r:id="rId11"/>
    <p:sldId id="270" r:id="rId12"/>
    <p:sldId id="273" r:id="rId13"/>
    <p:sldId id="274" r:id="rId14"/>
    <p:sldId id="259" r:id="rId15"/>
    <p:sldId id="275" r:id="rId16"/>
    <p:sldId id="276" r:id="rId17"/>
    <p:sldId id="277" r:id="rId18"/>
    <p:sldId id="279" r:id="rId19"/>
    <p:sldId id="280" r:id="rId20"/>
    <p:sldId id="281" r:id="rId21"/>
    <p:sldId id="282" r:id="rId22"/>
    <p:sldId id="283" r:id="rId23"/>
    <p:sldId id="260" r:id="rId24"/>
    <p:sldId id="278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0440D91-0673-4A2A-8A1B-9712377AE622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CA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F5501EA-184A-4FDB-BF54-AB608E433D3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4522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smtClean="0"/>
              <a:t>Ended here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C41671B-4820-4D57-B326-A1A267D03B9D}" type="slidenum">
              <a:rPr lang="en-CA" smtClean="0"/>
              <a:pPr eaLnBrk="1" hangingPunct="1"/>
              <a:t>18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D3DCD-E223-44DB-9DF3-7607E5B43E9A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3435F-B614-4CFB-9C6B-76B8D438654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700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9D5E0-7F00-496E-AD1A-C7681BCD4B58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0983F-DA2D-4BF7-A2F3-76CBE4B9198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623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6DFAD-47C3-482B-ADAB-570870F440B1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619C9-DA5E-44D6-AABC-80C487EFA20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858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8D4E8-9986-4690-B4AA-917BADF0D8D7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65B1-651D-48A9-B155-926519A4C87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7433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D547C-E337-46DB-A711-CEF31E913D90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1D3B8-1BE0-49B0-9C22-157D39FB45B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9319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F68B9-02B6-4C84-83AD-514775E2C1E3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79A75-3245-4CC3-B1AF-B8AE4703EFE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564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1C82C-BA3D-4754-8C57-5625DB7FACDA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FE742-FAB5-4AFD-8890-E062711935A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5816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D75D5-1842-423A-8151-5B3F8DD32DDC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BE09C-9F67-4C54-AC60-3FCCA0D80B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6816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0BAE8-6071-41A0-96E2-ECF547EF3A19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82C06-1EA0-44C7-A8E9-33792A51991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134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81F5A-1561-4B30-A50A-8ACEE8E9146F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E1F66-7DC3-4FE0-B5F6-1C93E41E578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982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73970-83FA-4645-88E7-482BC81E166B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C0FAF-E73E-41D9-8B82-731E25DEB0B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905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A26B52-9BAE-482C-824D-68F3994078AC}" type="datetimeFigureOut">
              <a:rPr lang="en-CA"/>
              <a:pPr>
                <a:defRPr/>
              </a:pPr>
              <a:t>2019-01-18</a:t>
            </a:fld>
            <a:endParaRPr lang="en-C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E3043B-AF7E-4D77-8CFB-E3E22936283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73" r:id="rId2"/>
    <p:sldLayoutId id="2147483782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83" r:id="rId9"/>
    <p:sldLayoutId id="2147483779" r:id="rId10"/>
    <p:sldLayoutId id="21474837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0"/>
            <a:ext cx="7248298" cy="1087530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CA" dirty="0" smtClean="0"/>
              <a:t>Thin Lenses</a:t>
            </a:r>
            <a:endParaRPr lang="en-CA" dirty="0"/>
          </a:p>
        </p:txBody>
      </p:sp>
      <p:pic>
        <p:nvPicPr>
          <p:cNvPr id="5123" name="Picture 8" descr="Sell_1_56_Photochromic_Optical_L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906463"/>
            <a:ext cx="7286625" cy="552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50825" y="704850"/>
            <a:ext cx="8893175" cy="1143000"/>
          </a:xfrm>
        </p:spPr>
        <p:txBody>
          <a:bodyPr/>
          <a:lstStyle/>
          <a:p>
            <a:pPr eaLnBrk="1" hangingPunct="1"/>
            <a:r>
              <a:rPr lang="en-CA" b="1" smtClean="0"/>
              <a:t>Drawing a Ray Diagram for a Lens</a:t>
            </a:r>
            <a:endParaRPr lang="en-CA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250825" y="1844675"/>
            <a:ext cx="8435975" cy="4479925"/>
          </a:xfrm>
        </p:spPr>
        <p:txBody>
          <a:bodyPr/>
          <a:lstStyle/>
          <a:p>
            <a:pPr eaLnBrk="1" hangingPunct="1"/>
            <a:r>
              <a:rPr lang="en-CA" sz="2800" smtClean="0"/>
              <a:t>A </a:t>
            </a:r>
            <a:r>
              <a:rPr lang="en-CA" sz="2800" b="1" smtClean="0">
                <a:solidFill>
                  <a:srgbClr val="002060"/>
                </a:solidFill>
              </a:rPr>
              <a:t>thin lens </a:t>
            </a:r>
            <a:r>
              <a:rPr lang="en-CA" sz="2800" smtClean="0"/>
              <a:t>is a lens that has a thickness that is slight compared to its focal length. An example of a thin lens is an eyeglass lens. You can simplify drawing a ray diagram of a thin lens without affecting its accuracy by assuming that all the refraction takes place at the axis of symmetry.</a:t>
            </a:r>
            <a:endParaRPr lang="en-CA" b="1" smtClean="0">
              <a:solidFill>
                <a:srgbClr val="002060"/>
              </a:solidFill>
            </a:endParaRPr>
          </a:p>
        </p:txBody>
      </p:sp>
      <p:pic>
        <p:nvPicPr>
          <p:cNvPr id="1434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652963"/>
            <a:ext cx="4392612" cy="176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4581525"/>
            <a:ext cx="4471987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79463"/>
          </a:xfrm>
        </p:spPr>
        <p:txBody>
          <a:bodyPr/>
          <a:lstStyle/>
          <a:p>
            <a:pPr eaLnBrk="1" hangingPunct="1"/>
            <a:r>
              <a:rPr lang="en-CA" b="1" smtClean="0"/>
              <a:t>Concave Lenses</a:t>
            </a:r>
            <a:endParaRPr lang="en-CA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50825" y="1341438"/>
            <a:ext cx="5556250" cy="4551362"/>
          </a:xfrm>
        </p:spPr>
        <p:txBody>
          <a:bodyPr/>
          <a:lstStyle/>
          <a:p>
            <a:pPr eaLnBrk="1" hangingPunct="1"/>
            <a:r>
              <a:rPr lang="en-CA" smtClean="0"/>
              <a:t>A </a:t>
            </a:r>
            <a:r>
              <a:rPr lang="en-CA" b="1" smtClean="0"/>
              <a:t>diverging lens </a:t>
            </a:r>
            <a:r>
              <a:rPr lang="en-CA" smtClean="0"/>
              <a:t>is sometimes called a </a:t>
            </a:r>
            <a:r>
              <a:rPr lang="en-CA" b="1" smtClean="0"/>
              <a:t>concave lens </a:t>
            </a:r>
            <a:r>
              <a:rPr lang="en-CA" smtClean="0"/>
              <a:t>because it is thinner in the centre than at the edges. </a:t>
            </a:r>
          </a:p>
          <a:p>
            <a:pPr eaLnBrk="1" hangingPunct="1"/>
            <a:r>
              <a:rPr lang="en-CA" smtClean="0"/>
              <a:t>As parallel light rays pass through a concave lens, they are refracted away from the principal axis. </a:t>
            </a:r>
          </a:p>
          <a:p>
            <a:pPr eaLnBrk="1" hangingPunct="1"/>
            <a:r>
              <a:rPr lang="en-CA" smtClean="0"/>
              <a:t>The light rays diverge and they will never meet on the other side of the lens. </a:t>
            </a:r>
          </a:p>
          <a:p>
            <a:pPr eaLnBrk="1" hangingPunct="1"/>
            <a:r>
              <a:rPr lang="en-CA" b="1" smtClean="0">
                <a:solidFill>
                  <a:srgbClr val="002060"/>
                </a:solidFill>
              </a:rPr>
              <a:t>The image formed is always upright, virtual and smaller than the object</a:t>
            </a:r>
          </a:p>
        </p:txBody>
      </p:sp>
      <p:pic>
        <p:nvPicPr>
          <p:cNvPr id="15364" name="Picture 2" descr="ANd9GcRr3zJZK098x8YTtBTeS8UuQfKeb7WDXNqWdMRqCmC-5DcRus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82550"/>
            <a:ext cx="2160588" cy="219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2492375"/>
            <a:ext cx="22320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724400"/>
            <a:ext cx="2232025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Drawing a Concave Lens Ray Diagram</a:t>
            </a:r>
            <a:endParaRPr lang="en-C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 smtClean="0"/>
              <a:t>Any two of the following rays may be used to locate the image: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CA" dirty="0" smtClean="0"/>
              <a:t>Draw a ray parallel to the principal axis that is refracted through the principal focus (F).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CA" dirty="0" smtClean="0"/>
              <a:t>Draw a ray that passes through the secondary principal focus (F') and refracts parallel to the principal axis.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CA" dirty="0" smtClean="0"/>
              <a:t>Draw a ray that passes through the optical center goes straight through, without bending</a:t>
            </a:r>
            <a:r>
              <a:rPr lang="en-CA" b="1" dirty="0" smtClean="0"/>
              <a:t>.</a:t>
            </a:r>
            <a:endParaRPr lang="en-CA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n-CA" dirty="0" smtClean="0"/>
              <a:t>Only two of these lines are needed to find the image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Drawing a Concave Lens Ray Diagram</a:t>
            </a:r>
            <a:endParaRPr lang="en-CA" smtClean="0"/>
          </a:p>
        </p:txBody>
      </p:sp>
      <p:graphicFrame>
        <p:nvGraphicFramePr>
          <p:cNvPr id="53" name="Content Placeholder 52"/>
          <p:cNvGraphicFramePr>
            <a:graphicFrameLocks noGrp="1"/>
          </p:cNvGraphicFramePr>
          <p:nvPr>
            <p:ph idx="1"/>
          </p:nvPr>
        </p:nvGraphicFramePr>
        <p:xfrm>
          <a:off x="250825" y="6021388"/>
          <a:ext cx="8569325" cy="647700"/>
        </p:xfrm>
        <a:graphic>
          <a:graphicData uri="http://schemas.openxmlformats.org/drawingml/2006/table">
            <a:tbl>
              <a:tblPr/>
              <a:tblGrid>
                <a:gridCol w="2142331"/>
                <a:gridCol w="2142331"/>
                <a:gridCol w="2142331"/>
                <a:gridCol w="2142331"/>
              </a:tblGrid>
              <a:tr h="647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CA" sz="2400">
                          <a:latin typeface="Times New Roman"/>
                          <a:ea typeface="Calibri"/>
                          <a:cs typeface="Times New Roman"/>
                        </a:rPr>
                        <a:t>: Smaller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CA" sz="2400">
                          <a:latin typeface="Times New Roman"/>
                          <a:ea typeface="Calibri"/>
                          <a:cs typeface="Times New Roman"/>
                        </a:rPr>
                        <a:t>: Upright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CA" sz="2400">
                          <a:latin typeface="Times New Roman"/>
                          <a:ea typeface="Calibri"/>
                          <a:cs typeface="Times New Roman"/>
                        </a:rPr>
                        <a:t>: In front of F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CA" sz="2400" dirty="0">
                          <a:latin typeface="Times New Roman"/>
                          <a:ea typeface="Calibri"/>
                          <a:cs typeface="Times New Roman"/>
                        </a:rPr>
                        <a:t>: Virtual</a:t>
                      </a:r>
                      <a:endParaRPr lang="en-C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423" name="Picture 27" descr="Concave le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3" y="2446338"/>
            <a:ext cx="1268412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5628" name="AutoShape 28"/>
          <p:cNvCxnSpPr>
            <a:cxnSpLocks noChangeShapeType="1"/>
          </p:cNvCxnSpPr>
          <p:nvPr/>
        </p:nvCxnSpPr>
        <p:spPr bwMode="auto">
          <a:xfrm>
            <a:off x="1511300" y="3136900"/>
            <a:ext cx="1939925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9" name="AutoShape 29"/>
          <p:cNvCxnSpPr>
            <a:cxnSpLocks noChangeShapeType="1"/>
          </p:cNvCxnSpPr>
          <p:nvPr/>
        </p:nvCxnSpPr>
        <p:spPr bwMode="auto">
          <a:xfrm flipV="1">
            <a:off x="3465513" y="1773238"/>
            <a:ext cx="1682750" cy="133350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6" name="AutoShape 30"/>
          <p:cNvCxnSpPr>
            <a:cxnSpLocks noChangeShapeType="1"/>
          </p:cNvCxnSpPr>
          <p:nvPr/>
        </p:nvCxnSpPr>
        <p:spPr bwMode="auto">
          <a:xfrm flipV="1">
            <a:off x="1511300" y="3136900"/>
            <a:ext cx="0" cy="8969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27" name="AutoShape 31"/>
          <p:cNvCxnSpPr>
            <a:cxnSpLocks noChangeShapeType="1"/>
          </p:cNvCxnSpPr>
          <p:nvPr/>
        </p:nvCxnSpPr>
        <p:spPr bwMode="auto">
          <a:xfrm>
            <a:off x="3451225" y="1844675"/>
            <a:ext cx="14288" cy="4608513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32" name="Oval 32"/>
          <p:cNvSpPr>
            <a:spLocks noChangeArrowheads="1"/>
          </p:cNvSpPr>
          <p:nvPr/>
        </p:nvSpPr>
        <p:spPr bwMode="auto">
          <a:xfrm>
            <a:off x="5829300" y="3892550"/>
            <a:ext cx="82550" cy="106363"/>
          </a:xfrm>
          <a:prstGeom prst="ellipse">
            <a:avLst/>
          </a:prstGeom>
          <a:solidFill>
            <a:srgbClr val="000000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25633" name="Oval 33"/>
          <p:cNvSpPr>
            <a:spLocks noChangeArrowheads="1"/>
          </p:cNvSpPr>
          <p:nvPr/>
        </p:nvSpPr>
        <p:spPr bwMode="auto">
          <a:xfrm>
            <a:off x="4594225" y="3916363"/>
            <a:ext cx="84138" cy="106362"/>
          </a:xfrm>
          <a:prstGeom prst="ellipse">
            <a:avLst/>
          </a:prstGeom>
          <a:solidFill>
            <a:srgbClr val="000000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25634" name="Oval 34"/>
          <p:cNvSpPr>
            <a:spLocks noChangeArrowheads="1"/>
          </p:cNvSpPr>
          <p:nvPr/>
        </p:nvSpPr>
        <p:spPr bwMode="auto">
          <a:xfrm>
            <a:off x="2189163" y="3897313"/>
            <a:ext cx="82550" cy="106362"/>
          </a:xfrm>
          <a:prstGeom prst="ellipse">
            <a:avLst/>
          </a:prstGeom>
          <a:solidFill>
            <a:srgbClr val="000000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25635" name="Oval 35"/>
          <p:cNvSpPr>
            <a:spLocks noChangeArrowheads="1"/>
          </p:cNvSpPr>
          <p:nvPr/>
        </p:nvSpPr>
        <p:spPr bwMode="auto">
          <a:xfrm>
            <a:off x="955675" y="3900488"/>
            <a:ext cx="80963" cy="107950"/>
          </a:xfrm>
          <a:prstGeom prst="ellipse">
            <a:avLst/>
          </a:prstGeom>
          <a:solidFill>
            <a:srgbClr val="000000"/>
          </a:solidFill>
          <a:ln w="38100">
            <a:solidFill>
              <a:srgbClr val="000000"/>
            </a:solidFill>
            <a:round/>
            <a:headEnd/>
            <a:tailEnd/>
          </a:ln>
          <a:effectLst>
            <a:outerShdw dist="28398" dir="3806097" algn="ctr" rotWithShape="0">
              <a:srgbClr val="7F7F7F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CA">
              <a:latin typeface="Arial" charset="0"/>
              <a:cs typeface="Arial" charset="0"/>
            </a:endParaRPr>
          </a:p>
        </p:txBody>
      </p:sp>
      <p:sp>
        <p:nvSpPr>
          <p:cNvPr id="17432" name="Text Box 36"/>
          <p:cNvSpPr txBox="1">
            <a:spLocks noChangeArrowheads="1"/>
          </p:cNvSpPr>
          <p:nvPr/>
        </p:nvSpPr>
        <p:spPr bwMode="auto">
          <a:xfrm>
            <a:off x="611188" y="4073525"/>
            <a:ext cx="900112" cy="6731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>
                <a:latin typeface="Times New Roman" pitchFamily="18" charset="0"/>
              </a:rPr>
              <a:t>2F</a:t>
            </a:r>
            <a:endParaRPr lang="en-US"/>
          </a:p>
        </p:txBody>
      </p:sp>
      <p:sp>
        <p:nvSpPr>
          <p:cNvPr id="17433" name="Text Box 37"/>
          <p:cNvSpPr txBox="1">
            <a:spLocks noChangeArrowheads="1"/>
          </p:cNvSpPr>
          <p:nvPr/>
        </p:nvSpPr>
        <p:spPr bwMode="auto">
          <a:xfrm>
            <a:off x="1970088" y="4056063"/>
            <a:ext cx="611187" cy="6731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>
                <a:latin typeface="Times New Roman" pitchFamily="18" charset="0"/>
              </a:rPr>
              <a:t>F</a:t>
            </a:r>
            <a:endParaRPr lang="en-US"/>
          </a:p>
        </p:txBody>
      </p:sp>
      <p:sp>
        <p:nvSpPr>
          <p:cNvPr id="17434" name="Text Box 38"/>
          <p:cNvSpPr txBox="1">
            <a:spLocks noChangeArrowheads="1"/>
          </p:cNvSpPr>
          <p:nvPr/>
        </p:nvSpPr>
        <p:spPr bwMode="auto">
          <a:xfrm>
            <a:off x="4392613" y="4056063"/>
            <a:ext cx="733425" cy="6731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>
                <a:latin typeface="Times New Roman" pitchFamily="18" charset="0"/>
              </a:rPr>
              <a:t>F’’</a:t>
            </a:r>
            <a:endParaRPr lang="en-US"/>
          </a:p>
        </p:txBody>
      </p:sp>
      <p:sp>
        <p:nvSpPr>
          <p:cNvPr id="17435" name="Text Box 39"/>
          <p:cNvSpPr txBox="1">
            <a:spLocks noChangeArrowheads="1"/>
          </p:cNvSpPr>
          <p:nvPr/>
        </p:nvSpPr>
        <p:spPr bwMode="auto">
          <a:xfrm>
            <a:off x="5583238" y="4052888"/>
            <a:ext cx="958850" cy="673100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sz="1200">
                <a:latin typeface="Times New Roman" pitchFamily="18" charset="0"/>
              </a:rPr>
              <a:t>2F’</a:t>
            </a:r>
            <a:endParaRPr lang="en-US"/>
          </a:p>
        </p:txBody>
      </p:sp>
      <p:cxnSp>
        <p:nvCxnSpPr>
          <p:cNvPr id="25640" name="AutoShape 40"/>
          <p:cNvCxnSpPr>
            <a:cxnSpLocks noChangeShapeType="1"/>
          </p:cNvCxnSpPr>
          <p:nvPr/>
        </p:nvCxnSpPr>
        <p:spPr bwMode="auto">
          <a:xfrm>
            <a:off x="1511300" y="3136900"/>
            <a:ext cx="1908175" cy="50800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1" name="AutoShape 41"/>
          <p:cNvCxnSpPr>
            <a:cxnSpLocks noChangeShapeType="1"/>
          </p:cNvCxnSpPr>
          <p:nvPr/>
        </p:nvCxnSpPr>
        <p:spPr bwMode="auto">
          <a:xfrm>
            <a:off x="2057400" y="3644900"/>
            <a:ext cx="1393825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2" name="AutoShape 42"/>
          <p:cNvCxnSpPr>
            <a:cxnSpLocks noChangeShapeType="1"/>
          </p:cNvCxnSpPr>
          <p:nvPr/>
        </p:nvCxnSpPr>
        <p:spPr bwMode="auto">
          <a:xfrm>
            <a:off x="3451225" y="3644900"/>
            <a:ext cx="3206750" cy="0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3" name="AutoShape 43"/>
          <p:cNvCxnSpPr>
            <a:cxnSpLocks noChangeShapeType="1"/>
          </p:cNvCxnSpPr>
          <p:nvPr/>
        </p:nvCxnSpPr>
        <p:spPr bwMode="auto">
          <a:xfrm>
            <a:off x="3419475" y="3644900"/>
            <a:ext cx="4752975" cy="1368425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44" name="AutoShape 44"/>
          <p:cNvSpPr>
            <a:spLocks noChangeArrowheads="1"/>
          </p:cNvSpPr>
          <p:nvPr/>
        </p:nvSpPr>
        <p:spPr bwMode="auto">
          <a:xfrm flipH="1">
            <a:off x="2555875" y="3644900"/>
            <a:ext cx="215900" cy="355600"/>
          </a:xfrm>
          <a:prstGeom prst="upArrow">
            <a:avLst>
              <a:gd name="adj1" fmla="val 50000"/>
              <a:gd name="adj2" fmla="val 39888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/>
          <a:lstStyle/>
          <a:p>
            <a:endParaRPr lang="en-CA"/>
          </a:p>
        </p:txBody>
      </p:sp>
      <p:cxnSp>
        <p:nvCxnSpPr>
          <p:cNvPr id="25645" name="AutoShape 45"/>
          <p:cNvCxnSpPr>
            <a:cxnSpLocks noChangeShapeType="1"/>
          </p:cNvCxnSpPr>
          <p:nvPr/>
        </p:nvCxnSpPr>
        <p:spPr bwMode="auto">
          <a:xfrm flipV="1">
            <a:off x="2216150" y="3136900"/>
            <a:ext cx="1235075" cy="896938"/>
          </a:xfrm>
          <a:prstGeom prst="straightConnector1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46" name="AutoShape 46"/>
          <p:cNvCxnSpPr>
            <a:cxnSpLocks noChangeShapeType="1"/>
          </p:cNvCxnSpPr>
          <p:nvPr/>
        </p:nvCxnSpPr>
        <p:spPr bwMode="auto">
          <a:xfrm>
            <a:off x="1511300" y="3136900"/>
            <a:ext cx="4789488" cy="2092325"/>
          </a:xfrm>
          <a:prstGeom prst="straightConnector1">
            <a:avLst/>
          </a:prstGeom>
          <a:ln>
            <a:headEnd/>
            <a:tailEnd type="triangl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443" name="AutoShape 2"/>
          <p:cNvCxnSpPr>
            <a:cxnSpLocks noChangeShapeType="1"/>
          </p:cNvCxnSpPr>
          <p:nvPr/>
        </p:nvCxnSpPr>
        <p:spPr bwMode="auto">
          <a:xfrm>
            <a:off x="900113" y="4005263"/>
            <a:ext cx="53276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508625" y="1196975"/>
            <a:ext cx="33845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1</a:t>
            </a:r>
          </a:p>
          <a:p>
            <a:pPr eaLnBrk="1" hangingPunct="1"/>
            <a:r>
              <a:rPr lang="en-CA"/>
              <a:t>Draw a ray parallel to the principal axis that is refracted through the principal focus (F).</a:t>
            </a:r>
          </a:p>
          <a:p>
            <a:pPr eaLnBrk="1" hangingPunct="1"/>
            <a:endParaRPr lang="en-CA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364163" y="1125538"/>
            <a:ext cx="33845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b="1"/>
              <a:t>Step 2 </a:t>
            </a:r>
            <a:r>
              <a:rPr lang="en-CA"/>
              <a:t>Draw a ray that passes through the secondary principal focus (F') and refracts parallel to the principal axis.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435600" y="1268413"/>
            <a:ext cx="33845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 b="1"/>
              <a:t>Step 3 </a:t>
            </a:r>
            <a:r>
              <a:rPr lang="en-CA"/>
              <a:t>Draw a ray that passes through the optical center goes straight through, without bending</a:t>
            </a:r>
            <a:r>
              <a:rPr lang="en-CA" b="1"/>
              <a:t>.</a:t>
            </a:r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44" grpId="0" animBg="1"/>
      <p:bldP spid="29" grpId="0"/>
      <p:bldP spid="29" grpId="1"/>
      <p:bldP spid="31" grpId="0"/>
      <p:bldP spid="31" grpId="1"/>
      <p:bldP spid="32" grpId="0"/>
      <p:bldP spid="3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Concave Lenses</a:t>
            </a:r>
            <a:endParaRPr lang="en-CA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773238"/>
            <a:ext cx="8662988" cy="508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Convex Lenses</a:t>
            </a:r>
            <a:endParaRPr lang="en-CA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5843588" cy="4389437"/>
          </a:xfrm>
        </p:spPr>
        <p:txBody>
          <a:bodyPr/>
          <a:lstStyle/>
          <a:p>
            <a:pPr eaLnBrk="1" hangingPunct="1"/>
            <a:r>
              <a:rPr lang="en-CA" smtClean="0"/>
              <a:t>A </a:t>
            </a:r>
            <a:r>
              <a:rPr lang="en-CA" b="1" smtClean="0"/>
              <a:t>converging lens </a:t>
            </a:r>
            <a:r>
              <a:rPr lang="en-CA" smtClean="0"/>
              <a:t>is also called a </a:t>
            </a:r>
            <a:r>
              <a:rPr lang="en-CA" b="1" smtClean="0"/>
              <a:t>convex lens </a:t>
            </a:r>
            <a:r>
              <a:rPr lang="en-CA" smtClean="0"/>
              <a:t>because it is thicker at the centre than at the edges. </a:t>
            </a:r>
          </a:p>
          <a:p>
            <a:pPr eaLnBrk="1" hangingPunct="1"/>
            <a:r>
              <a:rPr lang="en-CA" smtClean="0"/>
              <a:t>As parallel light rays travel through a convex lens, they are refracted toward the principal axis. </a:t>
            </a:r>
          </a:p>
          <a:p>
            <a:pPr eaLnBrk="1" hangingPunct="1"/>
            <a:r>
              <a:rPr lang="en-CA" smtClean="0"/>
              <a:t>This causes the rays to move toward each other. The light rays cross at the focal point of the lens. </a:t>
            </a:r>
          </a:p>
          <a:p>
            <a:pPr eaLnBrk="1" hangingPunct="1"/>
            <a:r>
              <a:rPr lang="en-CA" b="1" smtClean="0">
                <a:solidFill>
                  <a:srgbClr val="002060"/>
                </a:solidFill>
              </a:rPr>
              <a:t>Converging lenses are often used as magnifying glasses </a:t>
            </a:r>
          </a:p>
        </p:txBody>
      </p:sp>
      <p:pic>
        <p:nvPicPr>
          <p:cNvPr id="19460" name="Picture 2" descr="ANd9GcTzIobSZ8Q-315xCYUjEmLGh3A1fk77iUkrDWnrLhq2v_yQ_L9M6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708275"/>
            <a:ext cx="2700337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88913"/>
            <a:ext cx="2232025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797425"/>
            <a:ext cx="2011362" cy="186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Forming a Real Image During Reading </a:t>
            </a:r>
            <a:endParaRPr lang="en-CA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Convex lenses are useful because they can form a real image on a</a:t>
            </a:r>
            <a:r>
              <a:rPr lang="en-CA" b="1" smtClean="0"/>
              <a:t> </a:t>
            </a:r>
            <a:r>
              <a:rPr lang="en-CA" smtClean="0"/>
              <a:t>screen. - - The screen must be placed so that the light rays strike it exactly as they</a:t>
            </a:r>
            <a:r>
              <a:rPr lang="en-CA" b="1" smtClean="0"/>
              <a:t> </a:t>
            </a:r>
            <a:r>
              <a:rPr lang="en-CA" smtClean="0"/>
              <a:t>converge. This way, when the light rays reflect off the screen, they are</a:t>
            </a:r>
            <a:r>
              <a:rPr lang="en-CA" b="1" smtClean="0"/>
              <a:t> </a:t>
            </a:r>
            <a:r>
              <a:rPr lang="en-CA" smtClean="0"/>
              <a:t>coming from a single point. </a:t>
            </a:r>
          </a:p>
          <a:p>
            <a:pPr eaLnBrk="1" hangingPunct="1"/>
            <a:r>
              <a:rPr lang="en-CA" smtClean="0"/>
              <a:t>-</a:t>
            </a:r>
            <a:r>
              <a:rPr lang="en-CA" b="1" smtClean="0">
                <a:solidFill>
                  <a:srgbClr val="002060"/>
                </a:solidFill>
              </a:rPr>
              <a:t>When the rays from every point on the candle are sent to the screen, a complete image is formed. </a:t>
            </a:r>
          </a:p>
        </p:txBody>
      </p:sp>
      <p:pic>
        <p:nvPicPr>
          <p:cNvPr id="20484" name="Picture 2"/>
          <p:cNvPicPr>
            <a:picLocks noChangeAspect="1" noChangeArrowheads="1"/>
          </p:cNvPicPr>
          <p:nvPr/>
        </p:nvPicPr>
        <p:blipFill>
          <a:blip r:embed="rId2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941888"/>
            <a:ext cx="4889500" cy="191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Drawing a Convex Lens Ray Diagram</a:t>
            </a:r>
            <a:endParaRPr lang="en-CA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CA" dirty="0" smtClean="0"/>
              <a:t>Draw a ray that is parallel to the principal axis is refracted through the principal focus (F).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CA" dirty="0" smtClean="0"/>
              <a:t>Draw a ray that passes through the secondary principal focus (F') is refracted parallel to the principal axis.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CA" dirty="0" smtClean="0"/>
              <a:t>Draw a ray that passes through the optical center goes straight through, without bending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CA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en-CA" dirty="0" smtClean="0"/>
              <a:t>As with converging mirrors, only two rays are required to locate an image. The third one acts as a check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579438"/>
          </a:xfrm>
        </p:spPr>
        <p:txBody>
          <a:bodyPr/>
          <a:lstStyle/>
          <a:p>
            <a:pPr eaLnBrk="1" hangingPunct="1"/>
            <a:r>
              <a:rPr lang="en-CA" smtClean="0"/>
              <a:t>Object between 2F’ and F’</a:t>
            </a:r>
          </a:p>
        </p:txBody>
      </p:sp>
      <p:graphicFrame>
        <p:nvGraphicFramePr>
          <p:cNvPr id="33" name="Content Placeholder 32"/>
          <p:cNvGraphicFramePr>
            <a:graphicFrameLocks noGrp="1"/>
          </p:cNvGraphicFramePr>
          <p:nvPr>
            <p:ph idx="1"/>
          </p:nvPr>
        </p:nvGraphicFramePr>
        <p:xfrm>
          <a:off x="500063" y="6429375"/>
          <a:ext cx="8143875" cy="350838"/>
        </p:xfrm>
        <a:graphic>
          <a:graphicData uri="http://schemas.openxmlformats.org/drawingml/2006/table">
            <a:tbl>
              <a:tblPr/>
              <a:tblGrid>
                <a:gridCol w="2035969"/>
                <a:gridCol w="2035969"/>
                <a:gridCol w="2035969"/>
                <a:gridCol w="2035969"/>
              </a:tblGrid>
              <a:tr h="3508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CA" sz="2000" dirty="0">
                          <a:latin typeface="Times New Roman"/>
                          <a:ea typeface="Calibri"/>
                          <a:cs typeface="Times New Roman"/>
                        </a:rPr>
                        <a:t>: Larger</a:t>
                      </a:r>
                      <a:endParaRPr lang="en-CA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CA" sz="2000">
                          <a:latin typeface="Times New Roman"/>
                          <a:ea typeface="Calibri"/>
                          <a:cs typeface="Times New Roman"/>
                        </a:rPr>
                        <a:t>: Inverted</a:t>
                      </a:r>
                      <a:endParaRPr lang="en-CA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CA" sz="2000">
                          <a:latin typeface="Times New Roman"/>
                          <a:ea typeface="Calibri"/>
                          <a:cs typeface="Times New Roman"/>
                        </a:rPr>
                        <a:t>: Behind 2F</a:t>
                      </a:r>
                      <a:endParaRPr lang="en-CA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000" b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CA" sz="2000" dirty="0">
                          <a:latin typeface="Times New Roman"/>
                          <a:ea typeface="Calibri"/>
                          <a:cs typeface="Times New Roman"/>
                        </a:rPr>
                        <a:t>: Real</a:t>
                      </a:r>
                      <a:endParaRPr lang="en-CA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2543" name="Group 2"/>
          <p:cNvGrpSpPr>
            <a:grpSpLocks/>
          </p:cNvGrpSpPr>
          <p:nvPr/>
        </p:nvGrpSpPr>
        <p:grpSpPr bwMode="auto">
          <a:xfrm>
            <a:off x="571500" y="2643188"/>
            <a:ext cx="7932738" cy="3143250"/>
            <a:chOff x="1345" y="1698"/>
            <a:chExt cx="9496" cy="3070"/>
          </a:xfrm>
        </p:grpSpPr>
        <p:sp>
          <p:nvSpPr>
            <p:cNvPr id="22554" name="Oval 3"/>
            <p:cNvSpPr>
              <a:spLocks noChangeArrowheads="1"/>
            </p:cNvSpPr>
            <p:nvPr/>
          </p:nvSpPr>
          <p:spPr bwMode="auto">
            <a:xfrm>
              <a:off x="5895" y="1807"/>
              <a:ext cx="435" cy="2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onstantia" pitchFamily="18" charset="0"/>
              </a:endParaRPr>
            </a:p>
          </p:txBody>
        </p:sp>
        <p:cxnSp>
          <p:nvCxnSpPr>
            <p:cNvPr id="22555" name="AutoShape 4"/>
            <p:cNvCxnSpPr>
              <a:cxnSpLocks noChangeShapeType="1"/>
            </p:cNvCxnSpPr>
            <p:nvPr/>
          </p:nvCxnSpPr>
          <p:spPr bwMode="auto">
            <a:xfrm>
              <a:off x="1345" y="3235"/>
              <a:ext cx="949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56" name="AutoShape 5"/>
            <p:cNvCxnSpPr>
              <a:cxnSpLocks noChangeShapeType="1"/>
            </p:cNvCxnSpPr>
            <p:nvPr/>
          </p:nvCxnSpPr>
          <p:spPr bwMode="auto">
            <a:xfrm>
              <a:off x="6100" y="1698"/>
              <a:ext cx="13" cy="307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8146" y="3194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7084" y="321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015" y="3197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3952" y="320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22561" name="Text Box 10"/>
            <p:cNvSpPr txBox="1">
              <a:spLocks noChangeArrowheads="1"/>
            </p:cNvSpPr>
            <p:nvPr/>
          </p:nvSpPr>
          <p:spPr bwMode="auto">
            <a:xfrm>
              <a:off x="3657" y="3341"/>
              <a:ext cx="774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2F’</a:t>
              </a:r>
              <a:endParaRPr lang="en-US"/>
            </a:p>
          </p:txBody>
        </p:sp>
        <p:sp>
          <p:nvSpPr>
            <p:cNvPr id="22562" name="Text Box 11"/>
            <p:cNvSpPr txBox="1">
              <a:spLocks noChangeArrowheads="1"/>
            </p:cNvSpPr>
            <p:nvPr/>
          </p:nvSpPr>
          <p:spPr bwMode="auto">
            <a:xfrm>
              <a:off x="4826" y="3303"/>
              <a:ext cx="525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F’</a:t>
              </a:r>
              <a:endParaRPr lang="en-US"/>
            </a:p>
          </p:txBody>
        </p:sp>
        <p:sp>
          <p:nvSpPr>
            <p:cNvPr id="22563" name="Text Box 12"/>
            <p:cNvSpPr txBox="1">
              <a:spLocks noChangeArrowheads="1"/>
            </p:cNvSpPr>
            <p:nvPr/>
          </p:nvSpPr>
          <p:spPr bwMode="auto">
            <a:xfrm>
              <a:off x="6910" y="3303"/>
              <a:ext cx="339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</a:t>
              </a:r>
              <a:endParaRPr lang="en-US"/>
            </a:p>
          </p:txBody>
        </p:sp>
        <p:sp>
          <p:nvSpPr>
            <p:cNvPr id="22564" name="Text Box 13"/>
            <p:cNvSpPr txBox="1">
              <a:spLocks noChangeArrowheads="1"/>
            </p:cNvSpPr>
            <p:nvPr/>
          </p:nvSpPr>
          <p:spPr bwMode="auto">
            <a:xfrm>
              <a:off x="7934" y="3301"/>
              <a:ext cx="706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</a:t>
              </a:r>
              <a:endParaRPr lang="en-US"/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 rot="5400000" flipH="1" flipV="1">
            <a:off x="2820988" y="3822700"/>
            <a:ext cx="78581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214688" y="3429000"/>
            <a:ext cx="135731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572000" y="3429000"/>
            <a:ext cx="3071813" cy="2857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6200000" flipH="1">
            <a:off x="2750344" y="3893344"/>
            <a:ext cx="2286000" cy="135731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572000" y="5715000"/>
            <a:ext cx="3643313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214688" y="3429000"/>
            <a:ext cx="4786312" cy="2857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6323013" y="4965700"/>
            <a:ext cx="1500188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00113" y="981075"/>
            <a:ext cx="70564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1.Draw a ray that is parallel to the principal axis is refracted through the principal focus (F).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971550" y="1412875"/>
            <a:ext cx="77771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2. Draw a ray that passes through the secondary principal focus (F') is refracted parallel to the principal axis.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4213" y="1773238"/>
            <a:ext cx="8064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3. Draw a ray that passes through the optical center goes straight through, without bending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26" grpId="0"/>
      <p:bldP spid="26" grpId="1"/>
      <p:bldP spid="28" grpId="0"/>
      <p:bldP spid="2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en-CA" sz="2800" smtClean="0"/>
              <a:t>Object beyond 2F’ (An object more than two times the distance of the focal length from the lens)</a:t>
            </a:r>
          </a:p>
        </p:txBody>
      </p:sp>
      <p:grpSp>
        <p:nvGrpSpPr>
          <p:cNvPr id="23555" name="Group 2"/>
          <p:cNvGrpSpPr>
            <a:grpSpLocks/>
          </p:cNvGrpSpPr>
          <p:nvPr/>
        </p:nvGrpSpPr>
        <p:grpSpPr bwMode="auto">
          <a:xfrm>
            <a:off x="571500" y="2643188"/>
            <a:ext cx="7932738" cy="3143250"/>
            <a:chOff x="1345" y="1698"/>
            <a:chExt cx="9496" cy="3070"/>
          </a:xfrm>
        </p:grpSpPr>
        <p:sp>
          <p:nvSpPr>
            <p:cNvPr id="23578" name="Oval 3"/>
            <p:cNvSpPr>
              <a:spLocks noChangeArrowheads="1"/>
            </p:cNvSpPr>
            <p:nvPr/>
          </p:nvSpPr>
          <p:spPr bwMode="auto">
            <a:xfrm>
              <a:off x="5895" y="1807"/>
              <a:ext cx="435" cy="2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onstantia" pitchFamily="18" charset="0"/>
              </a:endParaRPr>
            </a:p>
          </p:txBody>
        </p:sp>
        <p:cxnSp>
          <p:nvCxnSpPr>
            <p:cNvPr id="23579" name="AutoShape 4"/>
            <p:cNvCxnSpPr>
              <a:cxnSpLocks noChangeShapeType="1"/>
            </p:cNvCxnSpPr>
            <p:nvPr/>
          </p:nvCxnSpPr>
          <p:spPr bwMode="auto">
            <a:xfrm>
              <a:off x="1345" y="3235"/>
              <a:ext cx="949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580" name="AutoShape 5"/>
            <p:cNvCxnSpPr>
              <a:cxnSpLocks noChangeShapeType="1"/>
            </p:cNvCxnSpPr>
            <p:nvPr/>
          </p:nvCxnSpPr>
          <p:spPr bwMode="auto">
            <a:xfrm>
              <a:off x="6100" y="1698"/>
              <a:ext cx="13" cy="307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78" name="Oval 6"/>
            <p:cNvSpPr>
              <a:spLocks noChangeArrowheads="1"/>
            </p:cNvSpPr>
            <p:nvPr/>
          </p:nvSpPr>
          <p:spPr bwMode="auto">
            <a:xfrm>
              <a:off x="8146" y="3194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3079" name="Oval 7"/>
            <p:cNvSpPr>
              <a:spLocks noChangeArrowheads="1"/>
            </p:cNvSpPr>
            <p:nvPr/>
          </p:nvSpPr>
          <p:spPr bwMode="auto">
            <a:xfrm>
              <a:off x="7084" y="321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5015" y="3197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3952" y="320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23585" name="Text Box 10"/>
            <p:cNvSpPr txBox="1">
              <a:spLocks noChangeArrowheads="1"/>
            </p:cNvSpPr>
            <p:nvPr/>
          </p:nvSpPr>
          <p:spPr bwMode="auto">
            <a:xfrm>
              <a:off x="3657" y="3341"/>
              <a:ext cx="774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2F’</a:t>
              </a:r>
              <a:endParaRPr lang="en-US"/>
            </a:p>
          </p:txBody>
        </p:sp>
        <p:sp>
          <p:nvSpPr>
            <p:cNvPr id="23586" name="Text Box 11"/>
            <p:cNvSpPr txBox="1">
              <a:spLocks noChangeArrowheads="1"/>
            </p:cNvSpPr>
            <p:nvPr/>
          </p:nvSpPr>
          <p:spPr bwMode="auto">
            <a:xfrm>
              <a:off x="4826" y="3303"/>
              <a:ext cx="525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F’</a:t>
              </a:r>
              <a:endParaRPr lang="en-US"/>
            </a:p>
          </p:txBody>
        </p:sp>
        <p:sp>
          <p:nvSpPr>
            <p:cNvPr id="23587" name="Text Box 12"/>
            <p:cNvSpPr txBox="1">
              <a:spLocks noChangeArrowheads="1"/>
            </p:cNvSpPr>
            <p:nvPr/>
          </p:nvSpPr>
          <p:spPr bwMode="auto">
            <a:xfrm>
              <a:off x="6910" y="3303"/>
              <a:ext cx="339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</a:t>
              </a:r>
              <a:endParaRPr lang="en-US"/>
            </a:p>
          </p:txBody>
        </p:sp>
        <p:sp>
          <p:nvSpPr>
            <p:cNvPr id="23588" name="Text Box 13"/>
            <p:cNvSpPr txBox="1">
              <a:spLocks noChangeArrowheads="1"/>
            </p:cNvSpPr>
            <p:nvPr/>
          </p:nvSpPr>
          <p:spPr bwMode="auto">
            <a:xfrm>
              <a:off x="7934" y="3301"/>
              <a:ext cx="706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</a:t>
              </a:r>
              <a:endParaRPr lang="en-US"/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 rot="5400000" flipH="1" flipV="1">
            <a:off x="1177926" y="3822700"/>
            <a:ext cx="785812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71625" y="3429000"/>
            <a:ext cx="300037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572000" y="3429000"/>
            <a:ext cx="2143125" cy="200025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571625" y="3429000"/>
            <a:ext cx="3000375" cy="1143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572000" y="4572000"/>
            <a:ext cx="328612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1571625" y="3429000"/>
            <a:ext cx="6143625" cy="16430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357188" y="5715000"/>
          <a:ext cx="8501062" cy="1000125"/>
        </p:xfrm>
        <a:graphic>
          <a:graphicData uri="http://schemas.openxmlformats.org/drawingml/2006/table">
            <a:tbl>
              <a:tblPr/>
              <a:tblGrid>
                <a:gridCol w="2125266"/>
                <a:gridCol w="2125266"/>
                <a:gridCol w="2125266"/>
                <a:gridCol w="2125266"/>
              </a:tblGrid>
              <a:tr h="10001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 dirty="0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CA" sz="2400" dirty="0">
                          <a:latin typeface="Times New Roman"/>
                          <a:ea typeface="Calibri"/>
                          <a:cs typeface="Times New Roman"/>
                        </a:rPr>
                        <a:t>: Smaller</a:t>
                      </a:r>
                      <a:endParaRPr lang="en-C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CA" sz="2400">
                          <a:latin typeface="Times New Roman"/>
                          <a:ea typeface="Calibri"/>
                          <a:cs typeface="Times New Roman"/>
                        </a:rPr>
                        <a:t>: Inverted</a:t>
                      </a:r>
                      <a:endParaRPr lang="en-CA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CA" sz="2400">
                          <a:latin typeface="Times New Roman"/>
                          <a:ea typeface="Calibri"/>
                          <a:cs typeface="Times New Roman"/>
                        </a:rPr>
                        <a:t>: Between F and 2F</a:t>
                      </a:r>
                      <a:endParaRPr lang="en-CA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400" b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CA" sz="2400" dirty="0">
                          <a:latin typeface="Times New Roman"/>
                          <a:ea typeface="Calibri"/>
                          <a:cs typeface="Times New Roman"/>
                        </a:rPr>
                        <a:t>: Real</a:t>
                      </a:r>
                      <a:endParaRPr lang="en-CA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9" marR="685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2" name="Straight Arrow Connector 31"/>
          <p:cNvCxnSpPr/>
          <p:nvPr/>
        </p:nvCxnSpPr>
        <p:spPr>
          <a:xfrm rot="5400000">
            <a:off x="5608638" y="4394200"/>
            <a:ext cx="357188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900113" y="1412875"/>
            <a:ext cx="70564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1.Draw a ray that is parallel to the principal axis is refracted through the principal focus (F).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71550" y="1844675"/>
            <a:ext cx="77771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2. Draw a ray that passes through the secondary principal focus (F') is refracted parallel to the principal axis.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84213" y="2205038"/>
            <a:ext cx="80645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CA"/>
              <a:t>Step 3. Draw a ray that passes through the optical center goes straight through, without bending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25" grpId="0"/>
      <p:bldP spid="25" grpId="1"/>
      <p:bldP spid="26" grpId="0"/>
      <p:bldP spid="2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Types of Lenses</a:t>
            </a:r>
            <a:endParaRPr lang="en-CA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If you have ever used a microscope, telescope, binoculars, or a camera, you have worked with one or more lenses. </a:t>
            </a:r>
          </a:p>
          <a:p>
            <a:pPr eaLnBrk="1" hangingPunct="1"/>
            <a:r>
              <a:rPr lang="en-CA" smtClean="0"/>
              <a:t>A </a:t>
            </a:r>
            <a:r>
              <a:rPr lang="en-CA" b="1" smtClean="0"/>
              <a:t>lens </a:t>
            </a:r>
            <a:r>
              <a:rPr lang="en-CA" smtClean="0"/>
              <a:t>is a curved transparent material that is smooth and regularly shaped so that when light strikes it, t</a:t>
            </a:r>
            <a:r>
              <a:rPr lang="en-CA" b="1" smtClean="0">
                <a:solidFill>
                  <a:srgbClr val="002060"/>
                </a:solidFill>
              </a:rPr>
              <a:t>he light refracts in a predictable and useful way. </a:t>
            </a:r>
          </a:p>
          <a:p>
            <a:pPr eaLnBrk="1" hangingPunct="1"/>
            <a:r>
              <a:rPr lang="en-CA" smtClean="0"/>
              <a:t>Most lenses are made of transparent glass or very hard plastic. </a:t>
            </a:r>
          </a:p>
          <a:p>
            <a:pPr eaLnBrk="1" hangingPunct="1"/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1143000"/>
          </a:xfrm>
        </p:spPr>
        <p:txBody>
          <a:bodyPr/>
          <a:lstStyle/>
          <a:p>
            <a:pPr eaLnBrk="1" hangingPunct="1"/>
            <a:r>
              <a:rPr lang="en-CA" smtClean="0"/>
              <a:t>Object at 2F’</a:t>
            </a:r>
          </a:p>
        </p:txBody>
      </p:sp>
      <p:graphicFrame>
        <p:nvGraphicFramePr>
          <p:cNvPr id="29" name="Content Placeholder 28"/>
          <p:cNvGraphicFramePr>
            <a:graphicFrameLocks noGrp="1"/>
          </p:cNvGraphicFramePr>
          <p:nvPr>
            <p:ph idx="1"/>
          </p:nvPr>
        </p:nvGraphicFramePr>
        <p:xfrm>
          <a:off x="714375" y="6072188"/>
          <a:ext cx="7929563" cy="785812"/>
        </p:xfrm>
        <a:graphic>
          <a:graphicData uri="http://schemas.openxmlformats.org/drawingml/2006/table">
            <a:tbl>
              <a:tblPr/>
              <a:tblGrid>
                <a:gridCol w="1982391"/>
                <a:gridCol w="1982391"/>
                <a:gridCol w="1982391"/>
                <a:gridCol w="1982391"/>
              </a:tblGrid>
              <a:tr h="785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CA" sz="2800">
                          <a:latin typeface="Times New Roman"/>
                          <a:ea typeface="Calibri"/>
                          <a:cs typeface="Times New Roman"/>
                        </a:rPr>
                        <a:t>: Same size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CA" sz="2800">
                          <a:latin typeface="Times New Roman"/>
                          <a:ea typeface="Calibri"/>
                          <a:cs typeface="Times New Roman"/>
                        </a:rPr>
                        <a:t>: Inverted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CA" sz="2800">
                          <a:latin typeface="Times New Roman"/>
                          <a:ea typeface="Calibri"/>
                          <a:cs typeface="Times New Roman"/>
                        </a:rPr>
                        <a:t>: At 2F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CA" sz="2800" dirty="0">
                          <a:latin typeface="Times New Roman"/>
                          <a:ea typeface="Calibri"/>
                          <a:cs typeface="Times New Roman"/>
                        </a:rPr>
                        <a:t>: Real</a:t>
                      </a:r>
                      <a:endParaRPr lang="en-C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4591" name="Group 2"/>
          <p:cNvGrpSpPr>
            <a:grpSpLocks/>
          </p:cNvGrpSpPr>
          <p:nvPr/>
        </p:nvGrpSpPr>
        <p:grpSpPr bwMode="auto">
          <a:xfrm>
            <a:off x="571500" y="2643188"/>
            <a:ext cx="7932738" cy="3143250"/>
            <a:chOff x="1345" y="1698"/>
            <a:chExt cx="9496" cy="3070"/>
          </a:xfrm>
        </p:grpSpPr>
        <p:sp>
          <p:nvSpPr>
            <p:cNvPr id="24599" name="Oval 3"/>
            <p:cNvSpPr>
              <a:spLocks noChangeArrowheads="1"/>
            </p:cNvSpPr>
            <p:nvPr/>
          </p:nvSpPr>
          <p:spPr bwMode="auto">
            <a:xfrm>
              <a:off x="5895" y="1807"/>
              <a:ext cx="435" cy="2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onstantia" pitchFamily="18" charset="0"/>
              </a:endParaRPr>
            </a:p>
          </p:txBody>
        </p:sp>
        <p:cxnSp>
          <p:nvCxnSpPr>
            <p:cNvPr id="24600" name="AutoShape 4"/>
            <p:cNvCxnSpPr>
              <a:cxnSpLocks noChangeShapeType="1"/>
            </p:cNvCxnSpPr>
            <p:nvPr/>
          </p:nvCxnSpPr>
          <p:spPr bwMode="auto">
            <a:xfrm>
              <a:off x="1345" y="3235"/>
              <a:ext cx="949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601" name="AutoShape 5"/>
            <p:cNvCxnSpPr>
              <a:cxnSpLocks noChangeShapeType="1"/>
            </p:cNvCxnSpPr>
            <p:nvPr/>
          </p:nvCxnSpPr>
          <p:spPr bwMode="auto">
            <a:xfrm>
              <a:off x="6100" y="1698"/>
              <a:ext cx="13" cy="307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8146" y="3194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7084" y="321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015" y="3197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3952" y="320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24606" name="Text Box 10"/>
            <p:cNvSpPr txBox="1">
              <a:spLocks noChangeArrowheads="1"/>
            </p:cNvSpPr>
            <p:nvPr/>
          </p:nvSpPr>
          <p:spPr bwMode="auto">
            <a:xfrm>
              <a:off x="3657" y="3341"/>
              <a:ext cx="774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2F’</a:t>
              </a:r>
              <a:endParaRPr lang="en-US"/>
            </a:p>
          </p:txBody>
        </p:sp>
        <p:sp>
          <p:nvSpPr>
            <p:cNvPr id="24607" name="Text Box 11"/>
            <p:cNvSpPr txBox="1">
              <a:spLocks noChangeArrowheads="1"/>
            </p:cNvSpPr>
            <p:nvPr/>
          </p:nvSpPr>
          <p:spPr bwMode="auto">
            <a:xfrm>
              <a:off x="4826" y="3303"/>
              <a:ext cx="525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F’</a:t>
              </a:r>
              <a:endParaRPr lang="en-US"/>
            </a:p>
          </p:txBody>
        </p:sp>
        <p:sp>
          <p:nvSpPr>
            <p:cNvPr id="24608" name="Text Box 12"/>
            <p:cNvSpPr txBox="1">
              <a:spLocks noChangeArrowheads="1"/>
            </p:cNvSpPr>
            <p:nvPr/>
          </p:nvSpPr>
          <p:spPr bwMode="auto">
            <a:xfrm>
              <a:off x="6910" y="3303"/>
              <a:ext cx="339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</a:t>
              </a:r>
              <a:endParaRPr lang="en-US"/>
            </a:p>
          </p:txBody>
        </p:sp>
        <p:sp>
          <p:nvSpPr>
            <p:cNvPr id="24609" name="Text Box 13"/>
            <p:cNvSpPr txBox="1">
              <a:spLocks noChangeArrowheads="1"/>
            </p:cNvSpPr>
            <p:nvPr/>
          </p:nvSpPr>
          <p:spPr bwMode="auto">
            <a:xfrm>
              <a:off x="7934" y="3301"/>
              <a:ext cx="706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</a:t>
              </a:r>
              <a:endParaRPr lang="en-US"/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 rot="5400000" flipH="1" flipV="1">
            <a:off x="2392363" y="3822700"/>
            <a:ext cx="78581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786063" y="3429000"/>
            <a:ext cx="17859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572000" y="3429000"/>
            <a:ext cx="2428875" cy="228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786063" y="3429000"/>
            <a:ext cx="1785937" cy="157162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572000" y="5000625"/>
            <a:ext cx="32146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786063" y="3429000"/>
            <a:ext cx="5214937" cy="23574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6215063" y="4211638"/>
            <a:ext cx="25400" cy="7889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Object at F’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r>
              <a:rPr lang="en-CA" smtClean="0"/>
              <a:t>NO IMAGE FORMED</a:t>
            </a:r>
          </a:p>
        </p:txBody>
      </p:sp>
      <p:grpSp>
        <p:nvGrpSpPr>
          <p:cNvPr id="25604" name="Group 2"/>
          <p:cNvGrpSpPr>
            <a:grpSpLocks/>
          </p:cNvGrpSpPr>
          <p:nvPr/>
        </p:nvGrpSpPr>
        <p:grpSpPr bwMode="auto">
          <a:xfrm>
            <a:off x="571500" y="2643188"/>
            <a:ext cx="7932738" cy="3143250"/>
            <a:chOff x="1345" y="1698"/>
            <a:chExt cx="9496" cy="3070"/>
          </a:xfrm>
        </p:grpSpPr>
        <p:sp>
          <p:nvSpPr>
            <p:cNvPr id="25610" name="Oval 3"/>
            <p:cNvSpPr>
              <a:spLocks noChangeArrowheads="1"/>
            </p:cNvSpPr>
            <p:nvPr/>
          </p:nvSpPr>
          <p:spPr bwMode="auto">
            <a:xfrm>
              <a:off x="5895" y="1807"/>
              <a:ext cx="435" cy="2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onstantia" pitchFamily="18" charset="0"/>
              </a:endParaRPr>
            </a:p>
          </p:txBody>
        </p:sp>
        <p:cxnSp>
          <p:nvCxnSpPr>
            <p:cNvPr id="25611" name="AutoShape 4"/>
            <p:cNvCxnSpPr>
              <a:cxnSpLocks noChangeShapeType="1"/>
            </p:cNvCxnSpPr>
            <p:nvPr/>
          </p:nvCxnSpPr>
          <p:spPr bwMode="auto">
            <a:xfrm>
              <a:off x="1345" y="3235"/>
              <a:ext cx="949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612" name="AutoShape 5"/>
            <p:cNvCxnSpPr>
              <a:cxnSpLocks noChangeShapeType="1"/>
            </p:cNvCxnSpPr>
            <p:nvPr/>
          </p:nvCxnSpPr>
          <p:spPr bwMode="auto">
            <a:xfrm>
              <a:off x="6100" y="1698"/>
              <a:ext cx="13" cy="307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8146" y="3194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7084" y="321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015" y="3197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3952" y="320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25617" name="Text Box 10"/>
            <p:cNvSpPr txBox="1">
              <a:spLocks noChangeArrowheads="1"/>
            </p:cNvSpPr>
            <p:nvPr/>
          </p:nvSpPr>
          <p:spPr bwMode="auto">
            <a:xfrm>
              <a:off x="3657" y="3341"/>
              <a:ext cx="774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2F’</a:t>
              </a:r>
              <a:endParaRPr lang="en-US"/>
            </a:p>
          </p:txBody>
        </p:sp>
        <p:sp>
          <p:nvSpPr>
            <p:cNvPr id="25618" name="Text Box 11"/>
            <p:cNvSpPr txBox="1">
              <a:spLocks noChangeArrowheads="1"/>
            </p:cNvSpPr>
            <p:nvPr/>
          </p:nvSpPr>
          <p:spPr bwMode="auto">
            <a:xfrm>
              <a:off x="4826" y="3303"/>
              <a:ext cx="525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F’</a:t>
              </a:r>
              <a:endParaRPr lang="en-US"/>
            </a:p>
          </p:txBody>
        </p:sp>
        <p:sp>
          <p:nvSpPr>
            <p:cNvPr id="25619" name="Text Box 12"/>
            <p:cNvSpPr txBox="1">
              <a:spLocks noChangeArrowheads="1"/>
            </p:cNvSpPr>
            <p:nvPr/>
          </p:nvSpPr>
          <p:spPr bwMode="auto">
            <a:xfrm>
              <a:off x="6910" y="3303"/>
              <a:ext cx="339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</a:t>
              </a:r>
              <a:endParaRPr lang="en-US"/>
            </a:p>
          </p:txBody>
        </p:sp>
        <p:sp>
          <p:nvSpPr>
            <p:cNvPr id="25620" name="Text Box 13"/>
            <p:cNvSpPr txBox="1">
              <a:spLocks noChangeArrowheads="1"/>
            </p:cNvSpPr>
            <p:nvPr/>
          </p:nvSpPr>
          <p:spPr bwMode="auto">
            <a:xfrm>
              <a:off x="7934" y="3301"/>
              <a:ext cx="706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</a:t>
              </a:r>
              <a:endParaRPr lang="en-US"/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 rot="5400000" flipH="1" flipV="1">
            <a:off x="3251201" y="3822700"/>
            <a:ext cx="785812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43313" y="3429000"/>
            <a:ext cx="92868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572000" y="3429000"/>
            <a:ext cx="2643188" cy="242887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624263" y="2286000"/>
            <a:ext cx="19050" cy="19288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643313" y="3429000"/>
            <a:ext cx="3000375" cy="27860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Object in front of F’</a:t>
            </a:r>
          </a:p>
        </p:txBody>
      </p:sp>
      <p:grpSp>
        <p:nvGrpSpPr>
          <p:cNvPr id="26627" name="Group 2"/>
          <p:cNvGrpSpPr>
            <a:grpSpLocks/>
          </p:cNvGrpSpPr>
          <p:nvPr/>
        </p:nvGrpSpPr>
        <p:grpSpPr bwMode="auto">
          <a:xfrm>
            <a:off x="571500" y="2643188"/>
            <a:ext cx="7932738" cy="3143250"/>
            <a:chOff x="1345" y="1698"/>
            <a:chExt cx="9496" cy="3070"/>
          </a:xfrm>
        </p:grpSpPr>
        <p:sp>
          <p:nvSpPr>
            <p:cNvPr id="26650" name="Oval 3"/>
            <p:cNvSpPr>
              <a:spLocks noChangeArrowheads="1"/>
            </p:cNvSpPr>
            <p:nvPr/>
          </p:nvSpPr>
          <p:spPr bwMode="auto">
            <a:xfrm>
              <a:off x="5895" y="1807"/>
              <a:ext cx="435" cy="27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onstantia" pitchFamily="18" charset="0"/>
              </a:endParaRPr>
            </a:p>
          </p:txBody>
        </p:sp>
        <p:cxnSp>
          <p:nvCxnSpPr>
            <p:cNvPr id="26651" name="AutoShape 4"/>
            <p:cNvCxnSpPr>
              <a:cxnSpLocks noChangeShapeType="1"/>
            </p:cNvCxnSpPr>
            <p:nvPr/>
          </p:nvCxnSpPr>
          <p:spPr bwMode="auto">
            <a:xfrm>
              <a:off x="1345" y="3235"/>
              <a:ext cx="9496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652" name="AutoShape 5"/>
            <p:cNvCxnSpPr>
              <a:cxnSpLocks noChangeShapeType="1"/>
            </p:cNvCxnSpPr>
            <p:nvPr/>
          </p:nvCxnSpPr>
          <p:spPr bwMode="auto">
            <a:xfrm>
              <a:off x="6100" y="1698"/>
              <a:ext cx="13" cy="307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8146" y="3194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7084" y="321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5015" y="3197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3952" y="3200"/>
              <a:ext cx="70" cy="71"/>
            </a:xfrm>
            <a:prstGeom prst="ellipse">
              <a:avLst/>
            </a:prstGeom>
            <a:solidFill>
              <a:srgbClr val="000000"/>
            </a:solidFill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28398" dir="3806097" algn="ctr" rotWithShape="0">
                <a:srgbClr val="7F7F7F">
                  <a:alpha val="50000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latin typeface="+mn-lt"/>
                <a:cs typeface="+mn-cs"/>
              </a:endParaRPr>
            </a:p>
          </p:txBody>
        </p:sp>
        <p:sp>
          <p:nvSpPr>
            <p:cNvPr id="26657" name="Text Box 10"/>
            <p:cNvSpPr txBox="1">
              <a:spLocks noChangeArrowheads="1"/>
            </p:cNvSpPr>
            <p:nvPr/>
          </p:nvSpPr>
          <p:spPr bwMode="auto">
            <a:xfrm>
              <a:off x="3657" y="3341"/>
              <a:ext cx="774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2F’</a:t>
              </a:r>
              <a:endParaRPr lang="en-US"/>
            </a:p>
          </p:txBody>
        </p:sp>
        <p:sp>
          <p:nvSpPr>
            <p:cNvPr id="26658" name="Text Box 11"/>
            <p:cNvSpPr txBox="1">
              <a:spLocks noChangeArrowheads="1"/>
            </p:cNvSpPr>
            <p:nvPr/>
          </p:nvSpPr>
          <p:spPr bwMode="auto">
            <a:xfrm>
              <a:off x="4826" y="3303"/>
              <a:ext cx="525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F’</a:t>
              </a:r>
              <a:endParaRPr lang="en-US"/>
            </a:p>
          </p:txBody>
        </p:sp>
        <p:sp>
          <p:nvSpPr>
            <p:cNvPr id="26659" name="Text Box 12"/>
            <p:cNvSpPr txBox="1">
              <a:spLocks noChangeArrowheads="1"/>
            </p:cNvSpPr>
            <p:nvPr/>
          </p:nvSpPr>
          <p:spPr bwMode="auto">
            <a:xfrm>
              <a:off x="6910" y="3303"/>
              <a:ext cx="339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F</a:t>
              </a:r>
              <a:endParaRPr lang="en-US"/>
            </a:p>
          </p:txBody>
        </p:sp>
        <p:sp>
          <p:nvSpPr>
            <p:cNvPr id="26660" name="Text Box 13"/>
            <p:cNvSpPr txBox="1">
              <a:spLocks noChangeArrowheads="1"/>
            </p:cNvSpPr>
            <p:nvPr/>
          </p:nvSpPr>
          <p:spPr bwMode="auto">
            <a:xfrm>
              <a:off x="7934" y="3301"/>
              <a:ext cx="706" cy="44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CA" sz="1200">
                  <a:latin typeface="Times New Roman" pitchFamily="18" charset="0"/>
                </a:rPr>
                <a:t>2F</a:t>
              </a:r>
              <a:endParaRPr lang="en-US"/>
            </a:p>
          </p:txBody>
        </p:sp>
      </p:grpSp>
      <p:cxnSp>
        <p:nvCxnSpPr>
          <p:cNvPr id="17" name="Straight Arrow Connector 16"/>
          <p:cNvCxnSpPr/>
          <p:nvPr/>
        </p:nvCxnSpPr>
        <p:spPr>
          <a:xfrm rot="5400000" flipH="1" flipV="1">
            <a:off x="3963194" y="4036219"/>
            <a:ext cx="35877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143375" y="3857625"/>
            <a:ext cx="3000375" cy="22145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643313" y="3571875"/>
            <a:ext cx="857250" cy="6429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572000" y="3571875"/>
            <a:ext cx="37147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572000" y="3857625"/>
            <a:ext cx="3714750" cy="16430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>
            <a:off x="1000125" y="3571875"/>
            <a:ext cx="3571875" cy="0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1714500" y="2714625"/>
            <a:ext cx="2857500" cy="1143000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143375" y="3857625"/>
            <a:ext cx="500063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2143125" y="2286000"/>
            <a:ext cx="2000250" cy="1571625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0" idx="6"/>
          </p:cNvCxnSpPr>
          <p:nvPr/>
        </p:nvCxnSpPr>
        <p:spPr>
          <a:xfrm flipV="1">
            <a:off x="3695700" y="3571875"/>
            <a:ext cx="19050" cy="64293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52" name="Table 51"/>
          <p:cNvGraphicFramePr>
            <a:graphicFrameLocks noGrp="1"/>
          </p:cNvGraphicFramePr>
          <p:nvPr/>
        </p:nvGraphicFramePr>
        <p:xfrm>
          <a:off x="214313" y="6000750"/>
          <a:ext cx="8358187" cy="857250"/>
        </p:xfrm>
        <a:graphic>
          <a:graphicData uri="http://schemas.openxmlformats.org/drawingml/2006/table">
            <a:tbl>
              <a:tblPr/>
              <a:tblGrid>
                <a:gridCol w="2089547"/>
                <a:gridCol w="2089547"/>
                <a:gridCol w="2089547"/>
                <a:gridCol w="2089547"/>
              </a:tblGrid>
              <a:tr h="8572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>
                          <a:latin typeface="Times New Roman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CA" sz="2800">
                          <a:latin typeface="Times New Roman"/>
                          <a:ea typeface="Calibri"/>
                          <a:cs typeface="Times New Roman"/>
                        </a:rPr>
                        <a:t>: Larger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CA" sz="2800">
                          <a:latin typeface="Times New Roman"/>
                          <a:ea typeface="Calibri"/>
                          <a:cs typeface="Times New Roman"/>
                        </a:rPr>
                        <a:t>: Upright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en-CA" sz="2800">
                          <a:latin typeface="Times New Roman"/>
                          <a:ea typeface="Calibri"/>
                          <a:cs typeface="Times New Roman"/>
                        </a:rPr>
                        <a:t>: Behind F’</a:t>
                      </a:r>
                      <a:endParaRPr lang="en-CA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2800" b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CA" sz="2800" dirty="0">
                          <a:latin typeface="Times New Roman"/>
                          <a:ea typeface="Calibri"/>
                          <a:cs typeface="Times New Roman"/>
                        </a:rPr>
                        <a:t>: Virtual</a:t>
                      </a:r>
                      <a:endParaRPr lang="en-CA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>Convex Lenses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CA" smtClean="0"/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808163"/>
            <a:ext cx="9015413" cy="5049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mtClean="0"/>
              <a:t/>
            </a:r>
            <a:br>
              <a:rPr lang="en-CA" smtClean="0"/>
            </a:br>
            <a:endParaRPr lang="en-CA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Work on the Lens Ray Diagram Problems</a:t>
            </a:r>
          </a:p>
          <a:p>
            <a:pPr lvl="1" eaLnBrk="1" hangingPunct="1"/>
            <a:r>
              <a:rPr lang="en-CA" b="1" smtClean="0"/>
              <a:t>Hand in </a:t>
            </a:r>
            <a:endParaRPr lang="en-CA" smtClean="0"/>
          </a:p>
          <a:p>
            <a:pPr eaLnBrk="1" hangingPunct="1"/>
            <a:endParaRPr lang="en-CA" smtClean="0"/>
          </a:p>
        </p:txBody>
      </p:sp>
      <p:pic>
        <p:nvPicPr>
          <p:cNvPr id="2867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429000"/>
            <a:ext cx="5654675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Types of Lenses</a:t>
            </a:r>
            <a:endParaRPr lang="en-CA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By shaping both sides of the lens, it is possible to make light rays diverge or converge as they pass through the lens. </a:t>
            </a:r>
          </a:p>
          <a:p>
            <a:pPr eaLnBrk="1" hangingPunct="1"/>
            <a:r>
              <a:rPr lang="en-CA" smtClean="0"/>
              <a:t>The most important aspect of lenses is that the light rays that refract through them can be used to magnify images or to project images onto a screen. </a:t>
            </a:r>
          </a:p>
          <a:p>
            <a:pPr eaLnBrk="1" hangingPunct="1"/>
            <a:endParaRPr lang="en-CA" smtClean="0"/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>
            <a:lum bright="-10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508500"/>
            <a:ext cx="5545138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Types of Lenses</a:t>
            </a:r>
            <a:endParaRPr lang="en-CA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smtClean="0"/>
              <a:t>Relative to the object, the image produced by a thin lens can be real or virtual, inverted or upright, larger or smaller.</a:t>
            </a:r>
          </a:p>
          <a:p>
            <a:pPr eaLnBrk="1" hangingPunct="1"/>
            <a:endParaRPr lang="en-CA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lum bright="-10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4508500"/>
            <a:ext cx="5545138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Lens Terminology</a:t>
            </a:r>
            <a:endParaRPr lang="en-CA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4043363" cy="4389437"/>
          </a:xfrm>
        </p:spPr>
        <p:txBody>
          <a:bodyPr/>
          <a:lstStyle/>
          <a:p>
            <a:pPr eaLnBrk="1" hangingPunct="1"/>
            <a:r>
              <a:rPr lang="en-CA" smtClean="0"/>
              <a:t>• The </a:t>
            </a:r>
            <a:r>
              <a:rPr lang="en-CA" b="1" smtClean="0">
                <a:solidFill>
                  <a:srgbClr val="002060"/>
                </a:solidFill>
              </a:rPr>
              <a:t>principal axis</a:t>
            </a:r>
            <a:r>
              <a:rPr lang="en-CA" smtClean="0">
                <a:solidFill>
                  <a:srgbClr val="002060"/>
                </a:solidFill>
              </a:rPr>
              <a:t> </a:t>
            </a:r>
            <a:r>
              <a:rPr lang="en-CA" smtClean="0"/>
              <a:t>is an imaginary line drawn through the optical centre perpendicular to both surfaces.</a:t>
            </a:r>
          </a:p>
          <a:p>
            <a:pPr eaLnBrk="1" hangingPunct="1"/>
            <a:r>
              <a:rPr lang="en-CA" smtClean="0"/>
              <a:t>• The </a:t>
            </a:r>
            <a:r>
              <a:rPr lang="en-CA" b="1" smtClean="0">
                <a:solidFill>
                  <a:srgbClr val="002060"/>
                </a:solidFill>
              </a:rPr>
              <a:t>axis of symmetry </a:t>
            </a:r>
            <a:r>
              <a:rPr lang="en-CA" smtClean="0"/>
              <a:t>is an imaginary vertical line drawn through the optical centre of a lens.</a:t>
            </a:r>
          </a:p>
          <a:p>
            <a:pPr eaLnBrk="1" hangingPunct="1"/>
            <a:endParaRPr lang="en-CA" smtClean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988" y="2060575"/>
            <a:ext cx="454501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Lens Terminology</a:t>
            </a:r>
            <a:endParaRPr lang="en-CA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4043363" cy="4389437"/>
          </a:xfrm>
        </p:spPr>
        <p:txBody>
          <a:bodyPr/>
          <a:lstStyle/>
          <a:p>
            <a:pPr eaLnBrk="1" hangingPunct="1"/>
            <a:r>
              <a:rPr lang="en-CA" smtClean="0"/>
              <a:t>• Both kinds of lenses have two </a:t>
            </a:r>
            <a:r>
              <a:rPr lang="en-CA" b="1" smtClean="0">
                <a:solidFill>
                  <a:srgbClr val="002060"/>
                </a:solidFill>
              </a:rPr>
              <a:t>principal focuses</a:t>
            </a:r>
            <a:r>
              <a:rPr lang="en-CA" smtClean="0">
                <a:solidFill>
                  <a:srgbClr val="002060"/>
                </a:solidFill>
              </a:rPr>
              <a:t>. </a:t>
            </a:r>
          </a:p>
          <a:p>
            <a:pPr eaLnBrk="1" hangingPunct="1"/>
            <a:r>
              <a:rPr lang="en-CA" smtClean="0"/>
              <a:t>The focal point where the light either comes to a focus or appears to diverge from a focus is given the symbol </a:t>
            </a:r>
            <a:r>
              <a:rPr lang="en-CA" b="1" smtClean="0">
                <a:solidFill>
                  <a:srgbClr val="002060"/>
                </a:solidFill>
              </a:rPr>
              <a:t>F</a:t>
            </a:r>
            <a:r>
              <a:rPr lang="en-CA" b="1" smtClean="0"/>
              <a:t>,</a:t>
            </a:r>
            <a:r>
              <a:rPr lang="en-CA" smtClean="0"/>
              <a:t> while that on the opposite side of the lens is represented by </a:t>
            </a:r>
            <a:r>
              <a:rPr lang="en-CA" b="1" smtClean="0">
                <a:solidFill>
                  <a:srgbClr val="002060"/>
                </a:solidFill>
              </a:rPr>
              <a:t>Fʹ</a:t>
            </a:r>
            <a:r>
              <a:rPr lang="en-CA" b="1" smtClean="0"/>
              <a:t>.</a:t>
            </a:r>
            <a:endParaRPr lang="en-CA" smtClean="0"/>
          </a:p>
          <a:p>
            <a:pPr eaLnBrk="1" hangingPunct="1"/>
            <a:endParaRPr lang="en-CA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988" y="2060575"/>
            <a:ext cx="454501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smtClean="0"/>
              <a:t>Lens Terminology</a:t>
            </a:r>
            <a:endParaRPr lang="en-CA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4043363" cy="4389437"/>
          </a:xfrm>
        </p:spPr>
        <p:txBody>
          <a:bodyPr/>
          <a:lstStyle/>
          <a:p>
            <a:pPr eaLnBrk="1" hangingPunct="1"/>
            <a:r>
              <a:rPr lang="en-CA" smtClean="0"/>
              <a:t>• The focal length, </a:t>
            </a:r>
            <a:r>
              <a:rPr lang="en-CA" b="1" i="1" smtClean="0">
                <a:solidFill>
                  <a:srgbClr val="002060"/>
                </a:solidFill>
              </a:rPr>
              <a:t>f</a:t>
            </a:r>
            <a:r>
              <a:rPr lang="en-CA" b="1" smtClean="0"/>
              <a:t>,</a:t>
            </a:r>
            <a:r>
              <a:rPr lang="en-CA" smtClean="0"/>
              <a:t> is the distance from the axis of symmetry to the principal focus measured along the principal axis. </a:t>
            </a:r>
          </a:p>
          <a:p>
            <a:pPr eaLnBrk="1" hangingPunct="1"/>
            <a:r>
              <a:rPr lang="en-CA" smtClean="0"/>
              <a:t>• Since light behaves the same way travelling in either direction through a lens, both types of thin lenses have two equal focal lengths.</a:t>
            </a:r>
          </a:p>
        </p:txBody>
      </p:sp>
      <p:pic>
        <p:nvPicPr>
          <p:cNvPr id="11268" name="Picture 2"/>
          <p:cNvPicPr>
            <a:picLocks noChangeAspect="1" noChangeArrowheads="1"/>
          </p:cNvPicPr>
          <p:nvPr/>
        </p:nvPicPr>
        <p:blipFill>
          <a:blip r:embed="rId2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8988" y="2060575"/>
            <a:ext cx="454501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50825" y="704850"/>
            <a:ext cx="8893175" cy="1143000"/>
          </a:xfrm>
        </p:spPr>
        <p:txBody>
          <a:bodyPr/>
          <a:lstStyle/>
          <a:p>
            <a:pPr eaLnBrk="1" hangingPunct="1"/>
            <a:r>
              <a:rPr lang="en-CA" b="1" smtClean="0"/>
              <a:t>Drawing a Ray Diagram for a Lens</a:t>
            </a:r>
            <a:endParaRPr lang="en-CA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CA" smtClean="0"/>
              <a:t>A ray diagram is a useful tool for predicting and understanding how images form as a result of light rays emerging from a lens. </a:t>
            </a:r>
          </a:p>
          <a:p>
            <a:pPr eaLnBrk="1" hangingPunct="1"/>
            <a:r>
              <a:rPr lang="en-CA" b="1" smtClean="0">
                <a:solidFill>
                  <a:srgbClr val="002060"/>
                </a:solidFill>
              </a:rPr>
              <a:t>The index of refraction of a lens is greater than the index of refraction of 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50825" y="704850"/>
            <a:ext cx="8893175" cy="1143000"/>
          </a:xfrm>
        </p:spPr>
        <p:txBody>
          <a:bodyPr/>
          <a:lstStyle/>
          <a:p>
            <a:pPr eaLnBrk="1" hangingPunct="1"/>
            <a:r>
              <a:rPr lang="en-CA" b="1" smtClean="0"/>
              <a:t>Drawing a Ray Diagram for a Lens</a:t>
            </a:r>
            <a:endParaRPr lang="en-CA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0825" y="1844675"/>
            <a:ext cx="8435975" cy="4479925"/>
          </a:xfrm>
        </p:spPr>
        <p:txBody>
          <a:bodyPr/>
          <a:lstStyle/>
          <a:p>
            <a:pPr eaLnBrk="1" hangingPunct="1"/>
            <a:r>
              <a:rPr lang="en-CA" sz="2800" smtClean="0"/>
              <a:t>The light rays will then bend, or refract, away from the lens surface and toward the normal. </a:t>
            </a:r>
          </a:p>
          <a:p>
            <a:pPr eaLnBrk="1" hangingPunct="1"/>
            <a:r>
              <a:rPr lang="en-CA" sz="2800" smtClean="0"/>
              <a:t>When the light passes out of the lens at an angle, the light rays refract again, this time bending away from the normal. </a:t>
            </a:r>
          </a:p>
          <a:p>
            <a:pPr lvl="1" eaLnBrk="1" hangingPunct="1"/>
            <a:r>
              <a:rPr lang="en-CA" b="1" smtClean="0">
                <a:solidFill>
                  <a:srgbClr val="002060"/>
                </a:solidFill>
              </a:rPr>
              <a:t>The light rays undergo two refractions, the first on entering the lens and the second on leaving the lens </a:t>
            </a:r>
          </a:p>
          <a:p>
            <a:pPr eaLnBrk="1" hangingPunct="1">
              <a:buFont typeface="Wingdings 2" pitchFamily="18" charset="2"/>
              <a:buNone/>
            </a:pPr>
            <a:endParaRPr lang="en-CA" b="1" smtClean="0">
              <a:solidFill>
                <a:srgbClr val="002060"/>
              </a:solidFill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lum bright="-10000" contrast="-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5003800"/>
            <a:ext cx="4032250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331</TotalTime>
  <Words>1241</Words>
  <Application>Microsoft Office PowerPoint</Application>
  <PresentationFormat>On-screen Show (4:3)</PresentationFormat>
  <Paragraphs>129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Constantia</vt:lpstr>
      <vt:lpstr>Wingdings 2</vt:lpstr>
      <vt:lpstr>Times New Roman</vt:lpstr>
      <vt:lpstr>Flow</vt:lpstr>
      <vt:lpstr>Thin Lenses</vt:lpstr>
      <vt:lpstr>Types of Lenses</vt:lpstr>
      <vt:lpstr>Types of Lenses</vt:lpstr>
      <vt:lpstr>Types of Lenses</vt:lpstr>
      <vt:lpstr>Lens Terminology</vt:lpstr>
      <vt:lpstr>Lens Terminology</vt:lpstr>
      <vt:lpstr>Lens Terminology</vt:lpstr>
      <vt:lpstr>Drawing a Ray Diagram for a Lens</vt:lpstr>
      <vt:lpstr>Drawing a Ray Diagram for a Lens</vt:lpstr>
      <vt:lpstr>Drawing a Ray Diagram for a Lens</vt:lpstr>
      <vt:lpstr>Concave Lenses</vt:lpstr>
      <vt:lpstr>Drawing a Concave Lens Ray Diagram</vt:lpstr>
      <vt:lpstr>Drawing a Concave Lens Ray Diagram</vt:lpstr>
      <vt:lpstr>Concave Lenses</vt:lpstr>
      <vt:lpstr>Convex Lenses</vt:lpstr>
      <vt:lpstr>Forming a Real Image During Reading </vt:lpstr>
      <vt:lpstr>Drawing a Convex Lens Ray Diagram</vt:lpstr>
      <vt:lpstr>Object between 2F’ and F’</vt:lpstr>
      <vt:lpstr>Object beyond 2F’ (An object more than two times the distance of the focal length from the lens)</vt:lpstr>
      <vt:lpstr>Object at 2F’</vt:lpstr>
      <vt:lpstr>Object at F’</vt:lpstr>
      <vt:lpstr>Object in front of F’</vt:lpstr>
      <vt:lpstr>Convex Lenses</vt:lpstr>
      <vt:lpstr>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Lenses: Drawings</dc:title>
  <dc:creator>David W Hoover</dc:creator>
  <cp:lastModifiedBy>Teacher E-Solutions</cp:lastModifiedBy>
  <cp:revision>28</cp:revision>
  <dcterms:created xsi:type="dcterms:W3CDTF">2010-11-23T01:54:39Z</dcterms:created>
  <dcterms:modified xsi:type="dcterms:W3CDTF">2019-01-18T17:13:50Z</dcterms:modified>
</cp:coreProperties>
</file>