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374" r:id="rId2"/>
    <p:sldId id="290" r:id="rId3"/>
    <p:sldId id="354" r:id="rId4"/>
    <p:sldId id="355" r:id="rId5"/>
    <p:sldId id="377" r:id="rId6"/>
    <p:sldId id="270" r:id="rId7"/>
    <p:sldId id="349" r:id="rId8"/>
    <p:sldId id="345" r:id="rId9"/>
    <p:sldId id="350" r:id="rId10"/>
    <p:sldId id="356" r:id="rId11"/>
    <p:sldId id="351" r:id="rId12"/>
    <p:sldId id="353" r:id="rId13"/>
    <p:sldId id="378" r:id="rId14"/>
    <p:sldId id="352" r:id="rId15"/>
    <p:sldId id="375" r:id="rId16"/>
    <p:sldId id="346" r:id="rId17"/>
    <p:sldId id="357" r:id="rId18"/>
    <p:sldId id="365" r:id="rId19"/>
    <p:sldId id="376" r:id="rId20"/>
    <p:sldId id="363" r:id="rId21"/>
    <p:sldId id="364" r:id="rId22"/>
    <p:sldId id="358" r:id="rId23"/>
    <p:sldId id="359" r:id="rId24"/>
    <p:sldId id="360" r:id="rId25"/>
    <p:sldId id="312" r:id="rId26"/>
    <p:sldId id="361" r:id="rId27"/>
    <p:sldId id="314" r:id="rId28"/>
    <p:sldId id="362" r:id="rId29"/>
    <p:sldId id="366" r:id="rId30"/>
    <p:sldId id="379" r:id="rId31"/>
    <p:sldId id="367" r:id="rId32"/>
    <p:sldId id="380" r:id="rId33"/>
    <p:sldId id="368" r:id="rId34"/>
    <p:sldId id="369" r:id="rId35"/>
    <p:sldId id="370" r:id="rId36"/>
    <p:sldId id="371" r:id="rId37"/>
    <p:sldId id="372" r:id="rId38"/>
    <p:sldId id="373" r:id="rId3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FF00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335" autoAdjust="0"/>
    <p:restoredTop sz="94128" autoAdjust="0"/>
  </p:normalViewPr>
  <p:slideViewPr>
    <p:cSldViewPr snapToGrid="0">
      <p:cViewPr varScale="1">
        <p:scale>
          <a:sx n="42" d="100"/>
          <a:sy n="42" d="100"/>
        </p:scale>
        <p:origin x="-360" y="-86"/>
      </p:cViewPr>
      <p:guideLst>
        <p:guide orient="horz" pos="2160"/>
        <p:guide pos="2880"/>
      </p:guideLst>
    </p:cSldViewPr>
  </p:slideViewPr>
  <p:notesTextViewPr>
    <p:cViewPr>
      <p:scale>
        <a:sx n="100" d="100"/>
        <a:sy n="100"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389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4096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89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389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B19DC03D-910B-45C2-8908-CF3B3124BC83}" type="slidenum">
              <a:rPr lang="en-GB"/>
              <a:pPr>
                <a:defRPr/>
              </a:pPr>
              <a:t>‹#›</a:t>
            </a:fld>
            <a:endParaRPr lang="en-GB"/>
          </a:p>
        </p:txBody>
      </p:sp>
    </p:spTree>
    <p:extLst>
      <p:ext uri="{BB962C8B-B14F-4D97-AF65-F5344CB8AC3E}">
        <p14:creationId xmlns:p14="http://schemas.microsoft.com/office/powerpoint/2010/main" val="19390496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47B6BA0-FFD5-4BD9-BE7D-2D5D72EDC78D}" type="slidenum">
              <a:rPr lang="en-GB" smtClean="0"/>
              <a:pPr eaLnBrk="1" hangingPunct="1"/>
              <a:t>2</a:t>
            </a:fld>
            <a:endParaRPr lang="en-GB" smtClean="0"/>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B728A0D2-C313-4D8D-B464-F513402CDF6A}" type="slidenum">
              <a:rPr lang="en-GB" sz="1200"/>
              <a:pPr algn="r" eaLnBrk="1" hangingPunct="1"/>
              <a:t>11</a:t>
            </a:fld>
            <a:endParaRPr lang="en-GB" sz="1200"/>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69E4C7A5-B086-4C82-A94C-AB8827968E0F}" type="slidenum">
              <a:rPr lang="en-GB" sz="1200"/>
              <a:pPr algn="r" eaLnBrk="1" hangingPunct="1"/>
              <a:t>12</a:t>
            </a:fld>
            <a:endParaRPr lang="en-GB" sz="1200"/>
          </a:p>
        </p:txBody>
      </p:sp>
      <p:sp>
        <p:nvSpPr>
          <p:cNvPr id="52227" name="Rectangle 2"/>
          <p:cNvSpPr>
            <a:spLocks noRo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4AAC7403-1727-49C2-9DD7-80D6FB37EA67}" type="slidenum">
              <a:rPr lang="en-GB" sz="1200"/>
              <a:pPr algn="r" eaLnBrk="1" hangingPunct="1"/>
              <a:t>13</a:t>
            </a:fld>
            <a:endParaRPr lang="en-GB" sz="1200"/>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Rot="1" noChangeArrowheads="1" noTextEdit="1"/>
          </p:cNvSpPr>
          <p:nvPr>
            <p:ph type="sldImg"/>
          </p:nvPr>
        </p:nvSpPr>
        <p:spPr>
          <a:ln/>
        </p:spPr>
      </p:sp>
      <p:sp>
        <p:nvSpPr>
          <p:cNvPr id="542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Ro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3910B502-361C-484F-A46D-96CD736B82D2}" type="slidenum">
              <a:rPr lang="en-GB" sz="1200"/>
              <a:pPr algn="r" eaLnBrk="1" hangingPunct="1"/>
              <a:t>16</a:t>
            </a:fld>
            <a:endParaRPr lang="en-GB" sz="1200"/>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2377466D-AEA9-4A28-ACF0-2821EF845783}" type="slidenum">
              <a:rPr lang="en-GB" sz="1200"/>
              <a:pPr algn="r" eaLnBrk="1" hangingPunct="1"/>
              <a:t>17</a:t>
            </a:fld>
            <a:endParaRPr lang="en-GB" sz="1200"/>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Ro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Rot="1"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368FB7C1-7451-4E7C-91D3-C8F9F3D77B86}" type="slidenum">
              <a:rPr lang="en-GB" sz="1200"/>
              <a:pPr algn="r" eaLnBrk="1" hangingPunct="1"/>
              <a:t>20</a:t>
            </a:fld>
            <a:endParaRPr lang="en-GB" sz="1200"/>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E84840FA-1A2E-4DFD-AEA4-ECC2E3200935}" type="slidenum">
              <a:rPr lang="en-GB" sz="1200"/>
              <a:pPr algn="r" eaLnBrk="1" hangingPunct="1"/>
              <a:t>3</a:t>
            </a:fld>
            <a:endParaRPr lang="en-GB" sz="1200"/>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7DF59095-D554-4DFD-8496-D58658E80DAB}" type="slidenum">
              <a:rPr lang="en-GB" sz="1200"/>
              <a:pPr algn="r" eaLnBrk="1" hangingPunct="1"/>
              <a:t>21</a:t>
            </a:fld>
            <a:endParaRPr lang="en-GB" sz="1200"/>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0045B988-1687-4693-AFD3-49906AE04D60}" type="slidenum">
              <a:rPr lang="en-GB" sz="1200"/>
              <a:pPr algn="r" eaLnBrk="1" hangingPunct="1"/>
              <a:t>22</a:t>
            </a:fld>
            <a:endParaRPr lang="en-GB" sz="1200"/>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3A073751-7974-41AE-B80A-EAC1A83DF2D5}" type="slidenum">
              <a:rPr lang="en-GB" sz="1200"/>
              <a:pPr algn="r" eaLnBrk="1" hangingPunct="1"/>
              <a:t>23</a:t>
            </a:fld>
            <a:endParaRPr lang="en-GB" sz="1200"/>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2014E055-29C9-4EE1-A65F-82F7EF65821A}" type="slidenum">
              <a:rPr lang="en-GB" sz="1200"/>
              <a:pPr algn="r" eaLnBrk="1" hangingPunct="1"/>
              <a:t>24</a:t>
            </a:fld>
            <a:endParaRPr lang="en-GB" sz="1200"/>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Rot="1" noChangeArrowheads="1" noTextEdit="1"/>
          </p:cNvSpPr>
          <p:nvPr>
            <p:ph type="sldImg"/>
          </p:nvPr>
        </p:nvSpPr>
        <p:spPr>
          <a:ln/>
        </p:spPr>
      </p:sp>
      <p:sp>
        <p:nvSpPr>
          <p:cNvPr id="655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Rot="1" noChangeArrowheads="1" noTextEdit="1"/>
          </p:cNvSpPr>
          <p:nvPr>
            <p:ph type="sldImg"/>
          </p:nvPr>
        </p:nvSpPr>
        <p:spPr>
          <a:ln/>
        </p:spPr>
      </p:sp>
      <p:sp>
        <p:nvSpPr>
          <p:cNvPr id="665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Ro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4E319A8F-21B3-47AC-8114-9D1A5F0B2350}" type="slidenum">
              <a:rPr lang="en-GB" sz="1200"/>
              <a:pPr algn="r" eaLnBrk="1" hangingPunct="1"/>
              <a:t>28</a:t>
            </a:fld>
            <a:endParaRPr lang="en-GB" sz="1200"/>
          </a:p>
        </p:txBody>
      </p:sp>
      <p:sp>
        <p:nvSpPr>
          <p:cNvPr id="68611" name="Rectangle 2"/>
          <p:cNvSpPr>
            <a:spLocks noRo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Rot="1" noChangeArrowheads="1" noTextEdit="1"/>
          </p:cNvSpPr>
          <p:nvPr>
            <p:ph type="sldImg"/>
          </p:nvPr>
        </p:nvSpPr>
        <p:spPr>
          <a:ln/>
        </p:spPr>
      </p:sp>
      <p:sp>
        <p:nvSpPr>
          <p:cNvPr id="696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Rot="1" noChangeArrowheads="1" noTextEdit="1"/>
          </p:cNvSpPr>
          <p:nvPr>
            <p:ph type="sldImg"/>
          </p:nvPr>
        </p:nvSpPr>
        <p:spPr>
          <a:ln/>
        </p:spPr>
      </p:sp>
      <p:sp>
        <p:nvSpPr>
          <p:cNvPr id="706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E503282F-6FEC-4048-9F8D-AB030FC9C099}" type="slidenum">
              <a:rPr lang="en-GB" sz="1200"/>
              <a:pPr algn="r" eaLnBrk="1" hangingPunct="1"/>
              <a:t>4</a:t>
            </a:fld>
            <a:endParaRPr lang="en-GB" sz="1200"/>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Rot="1" noChangeArrowheads="1" noTextEdit="1"/>
          </p:cNvSpPr>
          <p:nvPr>
            <p:ph type="sldImg"/>
          </p:nvPr>
        </p:nvSpPr>
        <p:spPr>
          <a:ln/>
        </p:spPr>
      </p:sp>
      <p:sp>
        <p:nvSpPr>
          <p:cNvPr id="716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Rot="1" noChangeArrowheads="1" noTextEdit="1"/>
          </p:cNvSpPr>
          <p:nvPr>
            <p:ph type="sldImg"/>
          </p:nvPr>
        </p:nvSpPr>
        <p:spPr>
          <a:ln/>
        </p:spPr>
      </p:sp>
      <p:sp>
        <p:nvSpPr>
          <p:cNvPr id="727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Rot="1" noChangeArrowheads="1" noTextEdit="1"/>
          </p:cNvSpPr>
          <p:nvPr>
            <p:ph type="sldImg"/>
          </p:nvPr>
        </p:nvSpPr>
        <p:spPr>
          <a:ln/>
        </p:spPr>
      </p:sp>
      <p:sp>
        <p:nvSpPr>
          <p:cNvPr id="737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Rot="1" noChangeArrowheads="1" noTextEdit="1"/>
          </p:cNvSpPr>
          <p:nvPr>
            <p:ph type="sldImg"/>
          </p:nvPr>
        </p:nvSpPr>
        <p:spPr>
          <a:ln/>
        </p:spPr>
      </p:sp>
      <p:sp>
        <p:nvSpPr>
          <p:cNvPr id="747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Rot="1" noChangeArrowheads="1" noTextEdit="1"/>
          </p:cNvSpPr>
          <p:nvPr>
            <p:ph type="sldImg"/>
          </p:nvPr>
        </p:nvSpPr>
        <p:spPr>
          <a:ln/>
        </p:spPr>
      </p:sp>
      <p:sp>
        <p:nvSpPr>
          <p:cNvPr id="757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Ro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Rot="1" noChangeArrowheads="1" noTextEdit="1"/>
          </p:cNvSpPr>
          <p:nvPr>
            <p:ph type="sldImg"/>
          </p:nvPr>
        </p:nvSpPr>
        <p:spPr>
          <a:ln/>
        </p:spPr>
      </p:sp>
      <p:sp>
        <p:nvSpPr>
          <p:cNvPr id="778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Rot="1" noChangeArrowheads="1" noTextEdit="1"/>
          </p:cNvSpPr>
          <p:nvPr>
            <p:ph type="sldImg"/>
          </p:nvPr>
        </p:nvSpPr>
        <p:spPr>
          <a:ln/>
        </p:spPr>
      </p:sp>
      <p:sp>
        <p:nvSpPr>
          <p:cNvPr id="788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555EA829-F662-4719-9B90-4CC0CD627BBB}" type="slidenum">
              <a:rPr lang="en-GB" sz="1200"/>
              <a:pPr algn="r" eaLnBrk="1" hangingPunct="1"/>
              <a:t>5</a:t>
            </a:fld>
            <a:endParaRPr lang="en-GB" sz="1200"/>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AEC8273-3704-4254-8FBC-3FA31DBEB34B}" type="slidenum">
              <a:rPr lang="en-GB" smtClean="0"/>
              <a:pPr eaLnBrk="1" hangingPunct="1"/>
              <a:t>6</a:t>
            </a:fld>
            <a:endParaRPr lang="en-GB" smtClean="0"/>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701072E2-EC0E-4305-89DC-EF573ECB54E0}" type="slidenum">
              <a:rPr lang="en-GB" sz="1200"/>
              <a:pPr algn="r" eaLnBrk="1" hangingPunct="1"/>
              <a:t>7</a:t>
            </a:fld>
            <a:endParaRPr lang="en-GB" sz="1200"/>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042C7BF5-F6F5-4121-8D2C-3EFE4879B6DD}" type="slidenum">
              <a:rPr lang="en-GB" sz="1200"/>
              <a:pPr algn="r" eaLnBrk="1" hangingPunct="1"/>
              <a:t>8</a:t>
            </a:fld>
            <a:endParaRPr lang="en-GB" sz="1200"/>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D4A216E1-79A0-4893-8D79-1F7F5C0C0464}" type="slidenum">
              <a:rPr lang="en-GB" sz="1200"/>
              <a:pPr algn="r" eaLnBrk="1" hangingPunct="1"/>
              <a:t>9</a:t>
            </a:fld>
            <a:endParaRPr lang="en-GB" sz="1200"/>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D33E655D-06A9-4A1F-9649-5DA845F1EC6F}" type="slidenum">
              <a:rPr lang="en-GB" sz="1200"/>
              <a:pPr algn="r" eaLnBrk="1" hangingPunct="1"/>
              <a:t>10</a:t>
            </a:fld>
            <a:endParaRPr lang="en-GB" sz="1200"/>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B690905-374D-47AF-9476-0C9F2F16692E}" type="slidenum">
              <a:rPr lang="en-GB"/>
              <a:pPr>
                <a:defRPr/>
              </a:pPr>
              <a:t>‹#›</a:t>
            </a:fld>
            <a:endParaRPr lang="en-GB"/>
          </a:p>
        </p:txBody>
      </p:sp>
    </p:spTree>
    <p:extLst>
      <p:ext uri="{BB962C8B-B14F-4D97-AF65-F5344CB8AC3E}">
        <p14:creationId xmlns:p14="http://schemas.microsoft.com/office/powerpoint/2010/main" val="798026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F9FC9A8-9090-4CF7-9497-1E59C0A452F3}" type="slidenum">
              <a:rPr lang="en-GB"/>
              <a:pPr>
                <a:defRPr/>
              </a:pPr>
              <a:t>‹#›</a:t>
            </a:fld>
            <a:endParaRPr lang="en-GB"/>
          </a:p>
        </p:txBody>
      </p:sp>
    </p:spTree>
    <p:extLst>
      <p:ext uri="{BB962C8B-B14F-4D97-AF65-F5344CB8AC3E}">
        <p14:creationId xmlns:p14="http://schemas.microsoft.com/office/powerpoint/2010/main" val="1151233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1E54606-37BA-472E-B9AE-477A7C5E9060}" type="slidenum">
              <a:rPr lang="en-GB"/>
              <a:pPr>
                <a:defRPr/>
              </a:pPr>
              <a:t>‹#›</a:t>
            </a:fld>
            <a:endParaRPr lang="en-GB"/>
          </a:p>
        </p:txBody>
      </p:sp>
    </p:spTree>
    <p:extLst>
      <p:ext uri="{BB962C8B-B14F-4D97-AF65-F5344CB8AC3E}">
        <p14:creationId xmlns:p14="http://schemas.microsoft.com/office/powerpoint/2010/main" val="25027891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9C14116-3266-483B-8413-01D6839E3266}" type="slidenum">
              <a:rPr lang="en-GB"/>
              <a:pPr>
                <a:defRPr/>
              </a:pPr>
              <a:t>‹#›</a:t>
            </a:fld>
            <a:endParaRPr lang="en-GB"/>
          </a:p>
        </p:txBody>
      </p:sp>
    </p:spTree>
    <p:extLst>
      <p:ext uri="{BB962C8B-B14F-4D97-AF65-F5344CB8AC3E}">
        <p14:creationId xmlns:p14="http://schemas.microsoft.com/office/powerpoint/2010/main" val="15404880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0AD5557-FE53-436D-9680-CDB2D168B0E4}" type="slidenum">
              <a:rPr lang="en-GB"/>
              <a:pPr>
                <a:defRPr/>
              </a:pPr>
              <a:t>‹#›</a:t>
            </a:fld>
            <a:endParaRPr lang="en-GB"/>
          </a:p>
        </p:txBody>
      </p:sp>
    </p:spTree>
    <p:extLst>
      <p:ext uri="{BB962C8B-B14F-4D97-AF65-F5344CB8AC3E}">
        <p14:creationId xmlns:p14="http://schemas.microsoft.com/office/powerpoint/2010/main" val="39430439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GB"/>
          </a:p>
        </p:txBody>
      </p:sp>
      <p:sp>
        <p:nvSpPr>
          <p:cNvPr id="7" name="Rectangle 5"/>
          <p:cNvSpPr>
            <a:spLocks noGrp="1" noChangeArrowheads="1"/>
          </p:cNvSpPr>
          <p:nvPr>
            <p:ph type="ftr" sz="quarter" idx="11"/>
          </p:nvPr>
        </p:nvSpPr>
        <p:spPr>
          <a:ln/>
        </p:spPr>
        <p:txBody>
          <a:bodyPr/>
          <a:lstStyle>
            <a:lvl1pPr>
              <a:defRPr/>
            </a:lvl1pPr>
          </a:lstStyle>
          <a:p>
            <a:pPr>
              <a:defRPr/>
            </a:pPr>
            <a:endParaRPr lang="en-GB"/>
          </a:p>
        </p:txBody>
      </p:sp>
      <p:sp>
        <p:nvSpPr>
          <p:cNvPr id="8" name="Rectangle 6"/>
          <p:cNvSpPr>
            <a:spLocks noGrp="1" noChangeArrowheads="1"/>
          </p:cNvSpPr>
          <p:nvPr>
            <p:ph type="sldNum" sz="quarter" idx="12"/>
          </p:nvPr>
        </p:nvSpPr>
        <p:spPr>
          <a:ln/>
        </p:spPr>
        <p:txBody>
          <a:bodyPr/>
          <a:lstStyle>
            <a:lvl1pPr>
              <a:defRPr/>
            </a:lvl1pPr>
          </a:lstStyle>
          <a:p>
            <a:pPr>
              <a:defRPr/>
            </a:pPr>
            <a:fld id="{B691B6A7-989D-466A-91A2-BF6CBB3870A5}" type="slidenum">
              <a:rPr lang="en-GB"/>
              <a:pPr>
                <a:defRPr/>
              </a:pPr>
              <a:t>‹#›</a:t>
            </a:fld>
            <a:endParaRPr lang="en-GB"/>
          </a:p>
        </p:txBody>
      </p:sp>
    </p:spTree>
    <p:extLst>
      <p:ext uri="{BB962C8B-B14F-4D97-AF65-F5344CB8AC3E}">
        <p14:creationId xmlns:p14="http://schemas.microsoft.com/office/powerpoint/2010/main" val="4086245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D1E3F99-1B76-4119-A6F4-8D03ADFF202E}" type="slidenum">
              <a:rPr lang="en-GB"/>
              <a:pPr>
                <a:defRPr/>
              </a:pPr>
              <a:t>‹#›</a:t>
            </a:fld>
            <a:endParaRPr lang="en-GB"/>
          </a:p>
        </p:txBody>
      </p:sp>
    </p:spTree>
    <p:extLst>
      <p:ext uri="{BB962C8B-B14F-4D97-AF65-F5344CB8AC3E}">
        <p14:creationId xmlns:p14="http://schemas.microsoft.com/office/powerpoint/2010/main" val="1194300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D7680BE-1D20-42FF-BB23-2917DA483DEA}" type="slidenum">
              <a:rPr lang="en-GB"/>
              <a:pPr>
                <a:defRPr/>
              </a:pPr>
              <a:t>‹#›</a:t>
            </a:fld>
            <a:endParaRPr lang="en-GB"/>
          </a:p>
        </p:txBody>
      </p:sp>
    </p:spTree>
    <p:extLst>
      <p:ext uri="{BB962C8B-B14F-4D97-AF65-F5344CB8AC3E}">
        <p14:creationId xmlns:p14="http://schemas.microsoft.com/office/powerpoint/2010/main" val="3165582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0D42DDA-EE3E-466E-9276-55B916BC2A8F}" type="slidenum">
              <a:rPr lang="en-GB"/>
              <a:pPr>
                <a:defRPr/>
              </a:pPr>
              <a:t>‹#›</a:t>
            </a:fld>
            <a:endParaRPr lang="en-GB"/>
          </a:p>
        </p:txBody>
      </p:sp>
    </p:spTree>
    <p:extLst>
      <p:ext uri="{BB962C8B-B14F-4D97-AF65-F5344CB8AC3E}">
        <p14:creationId xmlns:p14="http://schemas.microsoft.com/office/powerpoint/2010/main" val="2368082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780B5F56-B22E-46F3-BA90-8A2D0C083A96}" type="slidenum">
              <a:rPr lang="en-GB"/>
              <a:pPr>
                <a:defRPr/>
              </a:pPr>
              <a:t>‹#›</a:t>
            </a:fld>
            <a:endParaRPr lang="en-GB"/>
          </a:p>
        </p:txBody>
      </p:sp>
    </p:spTree>
    <p:extLst>
      <p:ext uri="{BB962C8B-B14F-4D97-AF65-F5344CB8AC3E}">
        <p14:creationId xmlns:p14="http://schemas.microsoft.com/office/powerpoint/2010/main" val="1240920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8DCC707C-5A4A-433C-967C-61DE4944BD1B}" type="slidenum">
              <a:rPr lang="en-GB"/>
              <a:pPr>
                <a:defRPr/>
              </a:pPr>
              <a:t>‹#›</a:t>
            </a:fld>
            <a:endParaRPr lang="en-GB"/>
          </a:p>
        </p:txBody>
      </p:sp>
    </p:spTree>
    <p:extLst>
      <p:ext uri="{BB962C8B-B14F-4D97-AF65-F5344CB8AC3E}">
        <p14:creationId xmlns:p14="http://schemas.microsoft.com/office/powerpoint/2010/main" val="2095084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99AE624D-1E13-4D01-94A6-E8E278397D83}" type="slidenum">
              <a:rPr lang="en-GB"/>
              <a:pPr>
                <a:defRPr/>
              </a:pPr>
              <a:t>‹#›</a:t>
            </a:fld>
            <a:endParaRPr lang="en-GB"/>
          </a:p>
        </p:txBody>
      </p:sp>
    </p:spTree>
    <p:extLst>
      <p:ext uri="{BB962C8B-B14F-4D97-AF65-F5344CB8AC3E}">
        <p14:creationId xmlns:p14="http://schemas.microsoft.com/office/powerpoint/2010/main" val="3834485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96AA9A6-47D5-4DE0-BD4C-EE02E1B70C8B}" type="slidenum">
              <a:rPr lang="en-GB"/>
              <a:pPr>
                <a:defRPr/>
              </a:pPr>
              <a:t>‹#›</a:t>
            </a:fld>
            <a:endParaRPr lang="en-GB"/>
          </a:p>
        </p:txBody>
      </p:sp>
    </p:spTree>
    <p:extLst>
      <p:ext uri="{BB962C8B-B14F-4D97-AF65-F5344CB8AC3E}">
        <p14:creationId xmlns:p14="http://schemas.microsoft.com/office/powerpoint/2010/main" val="1876553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25F90AF-D320-4682-ADDD-D8D619870F39}" type="slidenum">
              <a:rPr lang="en-GB"/>
              <a:pPr>
                <a:defRPr/>
              </a:pPr>
              <a:t>‹#›</a:t>
            </a:fld>
            <a:endParaRPr lang="en-GB"/>
          </a:p>
        </p:txBody>
      </p:sp>
    </p:spTree>
    <p:extLst>
      <p:ext uri="{BB962C8B-B14F-4D97-AF65-F5344CB8AC3E}">
        <p14:creationId xmlns:p14="http://schemas.microsoft.com/office/powerpoint/2010/main" val="2767383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2BA82F94-3822-49C6-9102-A6CEEC9A8895}"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6.xml"/><Relationship Id="rId1" Type="http://schemas.openxmlformats.org/officeDocument/2006/relationships/slideLayout" Target="../slideLayouts/slideLayout14.xml"/><Relationship Id="rId5" Type="http://schemas.openxmlformats.org/officeDocument/2006/relationships/image" Target="../media/image7.jpeg"/><Relationship Id="rId4" Type="http://schemas.openxmlformats.org/officeDocument/2006/relationships/image" Target="../media/image6.jpeg"/></Relationships>
</file>

<file path=ppt/slides/_rels/slide3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r>
              <a:rPr lang="en-GB" b="1" smtClean="0"/>
              <a:t>CIRCULAR MOTION</a:t>
            </a:r>
            <a:r>
              <a:rPr lang="en-US" smtClean="0"/>
              <a:t/>
            </a:r>
            <a:br>
              <a:rPr lang="en-US" smtClean="0"/>
            </a:br>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457200" y="274638"/>
            <a:ext cx="8147050" cy="777875"/>
          </a:xfrm>
        </p:spPr>
        <p:txBody>
          <a:bodyPr/>
          <a:lstStyle/>
          <a:p>
            <a:pPr eaLnBrk="1" hangingPunct="1"/>
            <a:r>
              <a:rPr lang="en-GB" b="1" smtClean="0"/>
              <a:t>Angular frequency (</a:t>
            </a:r>
            <a:r>
              <a:rPr lang="el-GR" b="1" i="1" smtClean="0">
                <a:solidFill>
                  <a:srgbClr val="FF3300"/>
                </a:solidFill>
                <a:cs typeface="Arial" pitchFamily="34" charset="0"/>
              </a:rPr>
              <a:t>ω</a:t>
            </a:r>
            <a:r>
              <a:rPr lang="en-GB" b="1" smtClean="0">
                <a:cs typeface="Arial" pitchFamily="34" charset="0"/>
              </a:rPr>
              <a:t>)</a:t>
            </a:r>
            <a:endParaRPr lang="el-GR" b="1" i="1" smtClean="0">
              <a:solidFill>
                <a:srgbClr val="FF3300"/>
              </a:solidFill>
              <a:cs typeface="Arial" pitchFamily="34" charset="0"/>
            </a:endParaRPr>
          </a:p>
        </p:txBody>
      </p:sp>
      <p:sp>
        <p:nvSpPr>
          <p:cNvPr id="67587" name="Rectangle 3"/>
          <p:cNvSpPr>
            <a:spLocks noGrp="1" noChangeArrowheads="1"/>
          </p:cNvSpPr>
          <p:nvPr>
            <p:ph type="body" idx="4294967295"/>
          </p:nvPr>
        </p:nvSpPr>
        <p:spPr>
          <a:xfrm>
            <a:off x="468313" y="1341438"/>
            <a:ext cx="8229600" cy="4525962"/>
          </a:xfrm>
        </p:spPr>
        <p:txBody>
          <a:bodyPr/>
          <a:lstStyle/>
          <a:p>
            <a:pPr marL="0" indent="0" eaLnBrk="1" hangingPunct="1">
              <a:lnSpc>
                <a:spcPct val="90000"/>
              </a:lnSpc>
              <a:buFontTx/>
              <a:buNone/>
            </a:pPr>
            <a:r>
              <a:rPr lang="en-GB" sz="2400" b="1" smtClean="0">
                <a:solidFill>
                  <a:schemeClr val="accent2"/>
                </a:solidFill>
              </a:rPr>
              <a:t>Angular frequency is the same as angular speed.</a:t>
            </a:r>
          </a:p>
          <a:p>
            <a:pPr marL="0" indent="0" eaLnBrk="1" hangingPunct="1">
              <a:lnSpc>
                <a:spcPct val="90000"/>
              </a:lnSpc>
              <a:buFontTx/>
              <a:buNone/>
            </a:pPr>
            <a:endParaRPr lang="en-GB" sz="2400" smtClean="0">
              <a:solidFill>
                <a:schemeClr val="accent2"/>
              </a:solidFill>
            </a:endParaRPr>
          </a:p>
          <a:p>
            <a:pPr marL="0" indent="0" eaLnBrk="1" hangingPunct="1">
              <a:lnSpc>
                <a:spcPct val="90000"/>
              </a:lnSpc>
              <a:buFontTx/>
              <a:buNone/>
            </a:pPr>
            <a:r>
              <a:rPr lang="en-GB" sz="2400" smtClean="0"/>
              <a:t>For an object taking time, </a:t>
            </a:r>
            <a:r>
              <a:rPr lang="en-GB" sz="2400" b="1" i="1" smtClean="0">
                <a:solidFill>
                  <a:srgbClr val="FF3300"/>
                </a:solidFill>
              </a:rPr>
              <a:t>T</a:t>
            </a:r>
            <a:r>
              <a:rPr lang="en-GB" sz="2400" smtClean="0"/>
              <a:t> to complete one circle of angular displacement </a:t>
            </a:r>
            <a:r>
              <a:rPr lang="en-GB" sz="2400" b="1" i="1" smtClean="0">
                <a:solidFill>
                  <a:srgbClr val="FF3300"/>
                </a:solidFill>
              </a:rPr>
              <a:t>2</a:t>
            </a:r>
            <a:r>
              <a:rPr lang="el-GR" sz="2400" b="1" i="1" smtClean="0">
                <a:solidFill>
                  <a:srgbClr val="FF3300"/>
                </a:solidFill>
                <a:cs typeface="Arial" pitchFamily="34" charset="0"/>
              </a:rPr>
              <a:t>π</a:t>
            </a:r>
            <a:r>
              <a:rPr lang="en-GB" sz="2400" smtClean="0">
                <a:cs typeface="Arial" pitchFamily="34" charset="0"/>
              </a:rPr>
              <a:t>:</a:t>
            </a:r>
          </a:p>
          <a:p>
            <a:pPr marL="0" indent="0" eaLnBrk="1" hangingPunct="1">
              <a:lnSpc>
                <a:spcPct val="90000"/>
              </a:lnSpc>
              <a:buFontTx/>
              <a:buNone/>
            </a:pPr>
            <a:endParaRPr lang="en-GB" sz="2400" i="1" smtClean="0">
              <a:solidFill>
                <a:srgbClr val="FF3300"/>
              </a:solidFill>
              <a:cs typeface="Arial" pitchFamily="34" charset="0"/>
            </a:endParaRPr>
          </a:p>
          <a:p>
            <a:pPr marL="0" indent="0" eaLnBrk="1" hangingPunct="1">
              <a:lnSpc>
                <a:spcPct val="90000"/>
              </a:lnSpc>
              <a:buFontTx/>
              <a:buNone/>
            </a:pPr>
            <a:r>
              <a:rPr lang="en-GB" sz="2400" b="1" i="1" smtClean="0">
                <a:solidFill>
                  <a:schemeClr val="accent2"/>
                </a:solidFill>
                <a:cs typeface="Arial" pitchFamily="34" charset="0"/>
              </a:rPr>
              <a:t>			</a:t>
            </a:r>
            <a:r>
              <a:rPr lang="el-GR" sz="2800" b="1" i="1" smtClean="0">
                <a:solidFill>
                  <a:schemeClr val="accent2"/>
                </a:solidFill>
                <a:cs typeface="Arial" pitchFamily="34" charset="0"/>
              </a:rPr>
              <a:t>ω</a:t>
            </a:r>
            <a:r>
              <a:rPr lang="en-GB" sz="2800" b="1" i="1" smtClean="0">
                <a:solidFill>
                  <a:schemeClr val="accent2"/>
                </a:solidFill>
                <a:cs typeface="Arial" pitchFamily="34" charset="0"/>
              </a:rPr>
              <a:t> = </a:t>
            </a:r>
            <a:r>
              <a:rPr lang="en-GB" sz="2800" b="1" i="1" smtClean="0">
                <a:solidFill>
                  <a:schemeClr val="accent2"/>
                </a:solidFill>
              </a:rPr>
              <a:t>2</a:t>
            </a:r>
            <a:r>
              <a:rPr lang="el-GR" sz="2800" b="1" i="1" smtClean="0">
                <a:solidFill>
                  <a:schemeClr val="accent2"/>
                </a:solidFill>
                <a:cs typeface="Arial" pitchFamily="34" charset="0"/>
              </a:rPr>
              <a:t>π</a:t>
            </a:r>
            <a:r>
              <a:rPr lang="en-GB" sz="2800" b="1" i="1" smtClean="0">
                <a:solidFill>
                  <a:schemeClr val="accent2"/>
                </a:solidFill>
                <a:cs typeface="Arial" pitchFamily="34" charset="0"/>
              </a:rPr>
              <a:t> / T</a:t>
            </a:r>
          </a:p>
          <a:p>
            <a:pPr marL="0" indent="0" eaLnBrk="1" hangingPunct="1">
              <a:lnSpc>
                <a:spcPct val="90000"/>
              </a:lnSpc>
              <a:buFontTx/>
              <a:buNone/>
            </a:pPr>
            <a:r>
              <a:rPr lang="en-GB" sz="2400" smtClean="0">
                <a:cs typeface="Arial" pitchFamily="34" charset="0"/>
              </a:rPr>
              <a:t>	but </a:t>
            </a:r>
            <a:r>
              <a:rPr lang="en-GB" sz="2400" b="1" i="1" smtClean="0">
                <a:solidFill>
                  <a:srgbClr val="FF3300"/>
                </a:solidFill>
                <a:cs typeface="Arial" pitchFamily="34" charset="0"/>
              </a:rPr>
              <a:t>T = 1 / f</a:t>
            </a:r>
          </a:p>
          <a:p>
            <a:pPr marL="0" indent="0" eaLnBrk="1" hangingPunct="1">
              <a:lnSpc>
                <a:spcPct val="90000"/>
              </a:lnSpc>
              <a:buFontTx/>
              <a:buNone/>
            </a:pPr>
            <a:r>
              <a:rPr lang="en-GB" sz="2400" smtClean="0">
                <a:cs typeface="Arial" pitchFamily="34" charset="0"/>
              </a:rPr>
              <a:t>	therefore:</a:t>
            </a:r>
            <a:r>
              <a:rPr lang="en-GB" sz="2400" b="1" smtClean="0">
                <a:cs typeface="Arial" pitchFamily="34" charset="0"/>
              </a:rPr>
              <a:t>   	</a:t>
            </a:r>
            <a:r>
              <a:rPr lang="el-GR" sz="2800" b="1" i="1" smtClean="0">
                <a:solidFill>
                  <a:schemeClr val="accent2"/>
                </a:solidFill>
                <a:cs typeface="Arial" pitchFamily="34" charset="0"/>
              </a:rPr>
              <a:t>ω</a:t>
            </a:r>
            <a:r>
              <a:rPr lang="en-GB" sz="2800" b="1" i="1" smtClean="0">
                <a:solidFill>
                  <a:schemeClr val="accent2"/>
                </a:solidFill>
                <a:cs typeface="Arial" pitchFamily="34" charset="0"/>
              </a:rPr>
              <a:t> = </a:t>
            </a:r>
            <a:r>
              <a:rPr lang="en-GB" sz="2800" b="1" i="1" smtClean="0">
                <a:solidFill>
                  <a:schemeClr val="accent2"/>
                </a:solidFill>
              </a:rPr>
              <a:t>2</a:t>
            </a:r>
            <a:r>
              <a:rPr lang="el-GR" sz="2800" b="1" i="1" smtClean="0">
                <a:solidFill>
                  <a:schemeClr val="accent2"/>
                </a:solidFill>
                <a:cs typeface="Arial" pitchFamily="34" charset="0"/>
              </a:rPr>
              <a:t>π</a:t>
            </a:r>
            <a:r>
              <a:rPr lang="en-GB" sz="2800" b="1" i="1" smtClean="0">
                <a:solidFill>
                  <a:schemeClr val="accent2"/>
                </a:solidFill>
                <a:cs typeface="Arial" pitchFamily="34" charset="0"/>
              </a:rPr>
              <a:t> f</a:t>
            </a:r>
          </a:p>
          <a:p>
            <a:pPr marL="0" indent="0" eaLnBrk="1" hangingPunct="1">
              <a:lnSpc>
                <a:spcPct val="90000"/>
              </a:lnSpc>
              <a:buFontTx/>
              <a:buNone/>
            </a:pPr>
            <a:endParaRPr lang="en-GB" sz="2800" b="1" smtClean="0">
              <a:cs typeface="Arial" pitchFamily="34" charset="0"/>
            </a:endParaRPr>
          </a:p>
          <a:p>
            <a:pPr marL="0" indent="0" eaLnBrk="1" hangingPunct="1">
              <a:lnSpc>
                <a:spcPct val="90000"/>
              </a:lnSpc>
              <a:buFontTx/>
              <a:buNone/>
            </a:pPr>
            <a:r>
              <a:rPr lang="en-GB" sz="2400" smtClean="0">
                <a:cs typeface="Arial" pitchFamily="34" charset="0"/>
              </a:rPr>
              <a:t>that is:</a:t>
            </a:r>
            <a:r>
              <a:rPr lang="en-GB" sz="2400" b="1" smtClean="0">
                <a:cs typeface="Arial" pitchFamily="34" charset="0"/>
              </a:rPr>
              <a:t> </a:t>
            </a:r>
            <a:r>
              <a:rPr lang="en-GB" sz="2400" b="1" smtClean="0">
                <a:solidFill>
                  <a:schemeClr val="accent2"/>
                </a:solidFill>
                <a:cs typeface="Arial" pitchFamily="34" charset="0"/>
              </a:rPr>
              <a:t>angular frequency = </a:t>
            </a:r>
            <a:r>
              <a:rPr lang="en-GB" sz="2400" b="1" smtClean="0">
                <a:solidFill>
                  <a:schemeClr val="accent2"/>
                </a:solidFill>
              </a:rPr>
              <a:t>2</a:t>
            </a:r>
            <a:r>
              <a:rPr lang="el-GR" sz="2400" b="1" smtClean="0">
                <a:solidFill>
                  <a:schemeClr val="accent2"/>
                </a:solidFill>
                <a:cs typeface="Arial" pitchFamily="34" charset="0"/>
              </a:rPr>
              <a:t>π</a:t>
            </a:r>
            <a:r>
              <a:rPr lang="en-GB" sz="2400" b="1" smtClean="0">
                <a:solidFill>
                  <a:schemeClr val="accent2"/>
                </a:solidFill>
                <a:cs typeface="Arial" pitchFamily="34" charset="0"/>
              </a:rPr>
              <a:t> x frequency</a:t>
            </a:r>
          </a:p>
        </p:txBody>
      </p:sp>
      <p:sp>
        <p:nvSpPr>
          <p:cNvPr id="129031" name="Rectangle 7"/>
          <p:cNvSpPr>
            <a:spLocks noChangeArrowheads="1"/>
          </p:cNvSpPr>
          <p:nvPr/>
        </p:nvSpPr>
        <p:spPr bwMode="auto">
          <a:xfrm>
            <a:off x="3203575" y="3141663"/>
            <a:ext cx="1944688" cy="719137"/>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9032" name="Rectangle 8"/>
          <p:cNvSpPr>
            <a:spLocks noChangeArrowheads="1"/>
          </p:cNvSpPr>
          <p:nvPr/>
        </p:nvSpPr>
        <p:spPr bwMode="auto">
          <a:xfrm>
            <a:off x="3203575" y="4076700"/>
            <a:ext cx="1728788" cy="720725"/>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758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7587">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9031"/>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67587">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67587">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903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6758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31" grpId="0" animBg="1"/>
      <p:bldP spid="12903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8229600" cy="777875"/>
          </a:xfrm>
        </p:spPr>
        <p:txBody>
          <a:bodyPr/>
          <a:lstStyle/>
          <a:p>
            <a:pPr eaLnBrk="1" hangingPunct="1"/>
            <a:r>
              <a:rPr lang="en-GB" sz="3200" b="1" smtClean="0"/>
              <a:t>Relationship between angular </a:t>
            </a:r>
            <a:br>
              <a:rPr lang="en-GB" sz="3200" b="1" smtClean="0"/>
            </a:br>
            <a:r>
              <a:rPr lang="en-GB" sz="3200" b="1" smtClean="0"/>
              <a:t>and linear speed</a:t>
            </a:r>
            <a:r>
              <a:rPr lang="en-GB" sz="4000" b="1" smtClean="0"/>
              <a:t> </a:t>
            </a:r>
            <a:endParaRPr lang="el-GR" sz="4000" b="1" i="1" smtClean="0">
              <a:solidFill>
                <a:srgbClr val="FF3300"/>
              </a:solidFill>
              <a:cs typeface="Arial" pitchFamily="34" charset="0"/>
            </a:endParaRPr>
          </a:p>
        </p:txBody>
      </p:sp>
      <p:sp>
        <p:nvSpPr>
          <p:cNvPr id="67587" name="Rectangle 3"/>
          <p:cNvSpPr>
            <a:spLocks noGrp="1" noChangeArrowheads="1"/>
          </p:cNvSpPr>
          <p:nvPr>
            <p:ph type="body" sz="half" idx="1"/>
          </p:nvPr>
        </p:nvSpPr>
        <p:spPr>
          <a:xfrm>
            <a:off x="468313" y="1484313"/>
            <a:ext cx="4103687" cy="4176712"/>
          </a:xfrm>
        </p:spPr>
        <p:txBody>
          <a:bodyPr/>
          <a:lstStyle/>
          <a:p>
            <a:pPr marL="0" indent="0" eaLnBrk="1" hangingPunct="1">
              <a:lnSpc>
                <a:spcPct val="90000"/>
              </a:lnSpc>
              <a:buFontTx/>
              <a:buNone/>
            </a:pPr>
            <a:r>
              <a:rPr lang="en-GB" sz="2400" smtClean="0"/>
              <a:t>For an object taking time period, </a:t>
            </a:r>
            <a:r>
              <a:rPr lang="en-GB" sz="2400" b="1" i="1" smtClean="0">
                <a:solidFill>
                  <a:srgbClr val="FF3300"/>
                </a:solidFill>
              </a:rPr>
              <a:t>T</a:t>
            </a:r>
            <a:r>
              <a:rPr lang="en-GB" sz="2400" smtClean="0"/>
              <a:t> to complete a circle radius </a:t>
            </a:r>
            <a:r>
              <a:rPr lang="en-GB" sz="2400" b="1" smtClean="0">
                <a:solidFill>
                  <a:srgbClr val="FF3300"/>
                </a:solidFill>
              </a:rPr>
              <a:t>r</a:t>
            </a:r>
            <a:r>
              <a:rPr lang="en-GB" sz="2400" smtClean="0"/>
              <a:t>:</a:t>
            </a:r>
          </a:p>
          <a:p>
            <a:pPr marL="0" indent="0" eaLnBrk="1" hangingPunct="1">
              <a:lnSpc>
                <a:spcPct val="90000"/>
              </a:lnSpc>
              <a:buFontTx/>
              <a:buNone/>
            </a:pPr>
            <a:endParaRPr lang="en-GB" sz="2400" b="1" i="1" smtClean="0">
              <a:solidFill>
                <a:srgbClr val="FF3300"/>
              </a:solidFill>
              <a:cs typeface="Arial" pitchFamily="34" charset="0"/>
            </a:endParaRPr>
          </a:p>
          <a:p>
            <a:pPr marL="0" indent="0" eaLnBrk="1" hangingPunct="1">
              <a:lnSpc>
                <a:spcPct val="90000"/>
              </a:lnSpc>
              <a:buFontTx/>
              <a:buNone/>
            </a:pPr>
            <a:r>
              <a:rPr lang="el-GR" sz="2400" b="1" i="1" smtClean="0">
                <a:solidFill>
                  <a:srgbClr val="FF3300"/>
                </a:solidFill>
                <a:cs typeface="Arial" pitchFamily="34" charset="0"/>
              </a:rPr>
              <a:t>ω</a:t>
            </a:r>
            <a:r>
              <a:rPr lang="en-GB" sz="2400" b="1" i="1" smtClean="0">
                <a:solidFill>
                  <a:srgbClr val="FF3300"/>
                </a:solidFill>
                <a:cs typeface="Arial" pitchFamily="34" charset="0"/>
              </a:rPr>
              <a:t> = </a:t>
            </a:r>
            <a:r>
              <a:rPr lang="en-GB" sz="2400" b="1" i="1" smtClean="0">
                <a:solidFill>
                  <a:srgbClr val="FF3300"/>
                </a:solidFill>
              </a:rPr>
              <a:t>2</a:t>
            </a:r>
            <a:r>
              <a:rPr lang="el-GR" sz="2400" b="1" i="1" smtClean="0">
                <a:solidFill>
                  <a:srgbClr val="FF3300"/>
                </a:solidFill>
                <a:cs typeface="Arial" pitchFamily="34" charset="0"/>
              </a:rPr>
              <a:t>π</a:t>
            </a:r>
            <a:r>
              <a:rPr lang="en-GB" sz="2400" b="1" i="1" smtClean="0">
                <a:solidFill>
                  <a:srgbClr val="FF3300"/>
                </a:solidFill>
                <a:cs typeface="Arial" pitchFamily="34" charset="0"/>
              </a:rPr>
              <a:t> / T</a:t>
            </a:r>
          </a:p>
          <a:p>
            <a:pPr marL="0" indent="0" eaLnBrk="1" hangingPunct="1">
              <a:lnSpc>
                <a:spcPct val="90000"/>
              </a:lnSpc>
              <a:buFontTx/>
              <a:buNone/>
            </a:pPr>
            <a:r>
              <a:rPr lang="en-GB" sz="2400" smtClean="0">
                <a:cs typeface="Arial" pitchFamily="34" charset="0"/>
              </a:rPr>
              <a:t>rearranging: </a:t>
            </a:r>
            <a:r>
              <a:rPr lang="en-GB" sz="2400" b="1" i="1" smtClean="0">
                <a:solidFill>
                  <a:srgbClr val="FF3300"/>
                </a:solidFill>
                <a:cs typeface="Arial" pitchFamily="34" charset="0"/>
              </a:rPr>
              <a:t>T = </a:t>
            </a:r>
            <a:r>
              <a:rPr lang="en-GB" sz="2400" b="1" i="1" smtClean="0">
                <a:solidFill>
                  <a:srgbClr val="FF3300"/>
                </a:solidFill>
              </a:rPr>
              <a:t>2</a:t>
            </a:r>
            <a:r>
              <a:rPr lang="el-GR" sz="2400" b="1" i="1" smtClean="0">
                <a:solidFill>
                  <a:srgbClr val="FF3300"/>
                </a:solidFill>
                <a:cs typeface="Arial" pitchFamily="34" charset="0"/>
              </a:rPr>
              <a:t>π</a:t>
            </a:r>
            <a:r>
              <a:rPr lang="en-GB" sz="2400" b="1" i="1" smtClean="0">
                <a:solidFill>
                  <a:srgbClr val="FF3300"/>
                </a:solidFill>
                <a:cs typeface="Arial" pitchFamily="34" charset="0"/>
              </a:rPr>
              <a:t> / </a:t>
            </a:r>
            <a:r>
              <a:rPr lang="el-GR" sz="2400" b="1" i="1" smtClean="0">
                <a:solidFill>
                  <a:srgbClr val="FF3300"/>
                </a:solidFill>
                <a:cs typeface="Arial" pitchFamily="34" charset="0"/>
              </a:rPr>
              <a:t>ω</a:t>
            </a:r>
            <a:endParaRPr lang="en-GB" sz="2400" b="1" i="1" smtClean="0">
              <a:solidFill>
                <a:srgbClr val="FF3300"/>
              </a:solidFill>
              <a:cs typeface="Arial" pitchFamily="34" charset="0"/>
            </a:endParaRPr>
          </a:p>
          <a:p>
            <a:pPr marL="0" indent="0" eaLnBrk="1" hangingPunct="1">
              <a:lnSpc>
                <a:spcPct val="90000"/>
              </a:lnSpc>
              <a:buFontTx/>
              <a:buNone/>
            </a:pPr>
            <a:endParaRPr lang="en-GB" sz="2400" smtClean="0">
              <a:cs typeface="Arial" pitchFamily="34" charset="0"/>
            </a:endParaRPr>
          </a:p>
          <a:p>
            <a:pPr marL="0" indent="0" eaLnBrk="1" hangingPunct="1">
              <a:lnSpc>
                <a:spcPct val="90000"/>
              </a:lnSpc>
              <a:buFontTx/>
              <a:buNone/>
            </a:pPr>
            <a:r>
              <a:rPr lang="en-GB" sz="2400" smtClean="0">
                <a:cs typeface="Arial" pitchFamily="34" charset="0"/>
              </a:rPr>
              <a:t>but: </a:t>
            </a:r>
            <a:r>
              <a:rPr lang="en-GB" sz="2400" b="1" i="1" smtClean="0">
                <a:solidFill>
                  <a:srgbClr val="FF3300"/>
                </a:solidFill>
              </a:rPr>
              <a:t>v = 2</a:t>
            </a:r>
            <a:r>
              <a:rPr lang="el-GR" sz="2400" b="1" i="1" smtClean="0">
                <a:solidFill>
                  <a:srgbClr val="FF3300"/>
                </a:solidFill>
                <a:cs typeface="Arial" pitchFamily="34" charset="0"/>
              </a:rPr>
              <a:t>π</a:t>
            </a:r>
            <a:r>
              <a:rPr lang="en-GB" sz="2400" b="1" i="1" smtClean="0">
                <a:solidFill>
                  <a:srgbClr val="FF3300"/>
                </a:solidFill>
                <a:cs typeface="Arial" pitchFamily="34" charset="0"/>
              </a:rPr>
              <a:t> r  / T</a:t>
            </a:r>
          </a:p>
          <a:p>
            <a:pPr marL="0" indent="0" eaLnBrk="1" hangingPunct="1">
              <a:lnSpc>
                <a:spcPct val="90000"/>
              </a:lnSpc>
              <a:buFontTx/>
              <a:buNone/>
            </a:pPr>
            <a:r>
              <a:rPr lang="en-GB" sz="2400" b="1" i="1" smtClean="0">
                <a:solidFill>
                  <a:srgbClr val="FF3300"/>
                </a:solidFill>
                <a:cs typeface="Arial" pitchFamily="34" charset="0"/>
              </a:rPr>
              <a:t>= </a:t>
            </a:r>
            <a:r>
              <a:rPr lang="en-GB" sz="2400" b="1" i="1" smtClean="0">
                <a:solidFill>
                  <a:srgbClr val="FF3300"/>
                </a:solidFill>
              </a:rPr>
              <a:t>2</a:t>
            </a:r>
            <a:r>
              <a:rPr lang="el-GR" sz="2400" b="1" i="1" smtClean="0">
                <a:solidFill>
                  <a:srgbClr val="FF3300"/>
                </a:solidFill>
                <a:cs typeface="Arial" pitchFamily="34" charset="0"/>
              </a:rPr>
              <a:t>π</a:t>
            </a:r>
            <a:r>
              <a:rPr lang="en-GB" sz="2400" b="1" i="1" smtClean="0">
                <a:solidFill>
                  <a:srgbClr val="FF3300"/>
                </a:solidFill>
                <a:cs typeface="Arial" pitchFamily="34" charset="0"/>
              </a:rPr>
              <a:t> r  / (</a:t>
            </a:r>
            <a:r>
              <a:rPr lang="en-GB" sz="2400" b="1" i="1" smtClean="0">
                <a:solidFill>
                  <a:srgbClr val="FF3300"/>
                </a:solidFill>
              </a:rPr>
              <a:t>2</a:t>
            </a:r>
            <a:r>
              <a:rPr lang="el-GR" sz="2400" b="1" i="1" smtClean="0">
                <a:solidFill>
                  <a:srgbClr val="FF3300"/>
                </a:solidFill>
                <a:cs typeface="Arial" pitchFamily="34" charset="0"/>
              </a:rPr>
              <a:t>π</a:t>
            </a:r>
            <a:r>
              <a:rPr lang="en-GB" sz="2400" b="1" i="1" smtClean="0">
                <a:solidFill>
                  <a:srgbClr val="FF3300"/>
                </a:solidFill>
                <a:cs typeface="Arial" pitchFamily="34" charset="0"/>
              </a:rPr>
              <a:t> / </a:t>
            </a:r>
            <a:r>
              <a:rPr lang="el-GR" sz="2400" b="1" i="1" smtClean="0">
                <a:solidFill>
                  <a:srgbClr val="FF3300"/>
                </a:solidFill>
                <a:cs typeface="Arial" pitchFamily="34" charset="0"/>
              </a:rPr>
              <a:t>ω</a:t>
            </a:r>
            <a:r>
              <a:rPr lang="en-GB" sz="2400" b="1" i="1" smtClean="0">
                <a:solidFill>
                  <a:srgbClr val="FF3300"/>
                </a:solidFill>
                <a:cs typeface="Arial" pitchFamily="34" charset="0"/>
              </a:rPr>
              <a:t>)</a:t>
            </a:r>
            <a:r>
              <a:rPr lang="en-GB" b="1" i="1" smtClean="0">
                <a:solidFill>
                  <a:srgbClr val="FF3300"/>
                </a:solidFill>
                <a:cs typeface="Arial" pitchFamily="34" charset="0"/>
              </a:rPr>
              <a:t> 			</a:t>
            </a:r>
          </a:p>
        </p:txBody>
      </p:sp>
      <p:sp>
        <p:nvSpPr>
          <p:cNvPr id="115718" name="Rectangle 6"/>
          <p:cNvSpPr>
            <a:spLocks noGrp="1" noChangeArrowheads="1"/>
          </p:cNvSpPr>
          <p:nvPr>
            <p:ph type="body" sz="half" idx="2"/>
          </p:nvPr>
        </p:nvSpPr>
        <p:spPr>
          <a:xfrm>
            <a:off x="4576763" y="1484313"/>
            <a:ext cx="4038600" cy="4525962"/>
          </a:xfrm>
        </p:spPr>
        <p:txBody>
          <a:bodyPr/>
          <a:lstStyle/>
          <a:p>
            <a:pPr marL="0" indent="0" eaLnBrk="1" hangingPunct="1">
              <a:lnSpc>
                <a:spcPct val="90000"/>
              </a:lnSpc>
              <a:buFontTx/>
              <a:buNone/>
            </a:pPr>
            <a:r>
              <a:rPr lang="en-GB" sz="2400" smtClean="0">
                <a:cs typeface="Arial" pitchFamily="34" charset="0"/>
              </a:rPr>
              <a:t>Therefore:</a:t>
            </a:r>
          </a:p>
          <a:p>
            <a:pPr marL="0" indent="0" eaLnBrk="1" hangingPunct="1">
              <a:lnSpc>
                <a:spcPct val="90000"/>
              </a:lnSpc>
              <a:buFontTx/>
              <a:buNone/>
            </a:pPr>
            <a:endParaRPr lang="en-GB" sz="2400" smtClean="0">
              <a:cs typeface="Arial" pitchFamily="34" charset="0"/>
            </a:endParaRPr>
          </a:p>
          <a:p>
            <a:pPr marL="0" indent="0" eaLnBrk="1" hangingPunct="1">
              <a:lnSpc>
                <a:spcPct val="90000"/>
              </a:lnSpc>
              <a:buFontTx/>
              <a:buNone/>
            </a:pPr>
            <a:r>
              <a:rPr lang="en-GB" sz="2400" b="1" i="1" smtClean="0">
                <a:solidFill>
                  <a:srgbClr val="FF3300"/>
                </a:solidFill>
                <a:cs typeface="Arial" pitchFamily="34" charset="0"/>
              </a:rPr>
              <a:t>	</a:t>
            </a:r>
            <a:r>
              <a:rPr lang="en-GB" b="1" i="1" smtClean="0">
                <a:solidFill>
                  <a:schemeClr val="accent2"/>
                </a:solidFill>
                <a:cs typeface="Arial" pitchFamily="34" charset="0"/>
              </a:rPr>
              <a:t>v = r </a:t>
            </a:r>
            <a:r>
              <a:rPr lang="el-GR" b="1" i="1" smtClean="0">
                <a:solidFill>
                  <a:schemeClr val="accent2"/>
                </a:solidFill>
                <a:cs typeface="Arial" pitchFamily="34" charset="0"/>
              </a:rPr>
              <a:t>ω</a:t>
            </a:r>
            <a:endParaRPr lang="en-GB" smtClean="0">
              <a:cs typeface="Arial" pitchFamily="34" charset="0"/>
            </a:endParaRPr>
          </a:p>
          <a:p>
            <a:pPr marL="0" indent="0" eaLnBrk="1" hangingPunct="1">
              <a:lnSpc>
                <a:spcPct val="90000"/>
              </a:lnSpc>
              <a:buFontTx/>
              <a:buNone/>
            </a:pPr>
            <a:endParaRPr lang="en-GB" sz="2400" smtClean="0">
              <a:cs typeface="Arial" pitchFamily="34" charset="0"/>
            </a:endParaRPr>
          </a:p>
          <a:p>
            <a:pPr marL="0" indent="0" eaLnBrk="1" hangingPunct="1">
              <a:lnSpc>
                <a:spcPct val="90000"/>
              </a:lnSpc>
              <a:buFontTx/>
              <a:buNone/>
            </a:pPr>
            <a:r>
              <a:rPr lang="en-GB" sz="2400" smtClean="0">
                <a:cs typeface="Arial" pitchFamily="34" charset="0"/>
              </a:rPr>
              <a:t>and:</a:t>
            </a:r>
            <a:r>
              <a:rPr lang="en-GB" sz="2000" smtClean="0">
                <a:cs typeface="Arial" pitchFamily="34" charset="0"/>
              </a:rPr>
              <a:t>  </a:t>
            </a:r>
          </a:p>
          <a:p>
            <a:pPr marL="0" indent="0" eaLnBrk="1" hangingPunct="1">
              <a:lnSpc>
                <a:spcPct val="90000"/>
              </a:lnSpc>
              <a:buFontTx/>
              <a:buNone/>
            </a:pPr>
            <a:r>
              <a:rPr lang="en-GB" sz="2000" smtClean="0">
                <a:cs typeface="Arial" pitchFamily="34" charset="0"/>
              </a:rPr>
              <a:t>	</a:t>
            </a:r>
            <a:r>
              <a:rPr lang="el-GR" b="1" i="1" smtClean="0">
                <a:solidFill>
                  <a:schemeClr val="accent2"/>
                </a:solidFill>
                <a:cs typeface="Arial" pitchFamily="34" charset="0"/>
              </a:rPr>
              <a:t>ω</a:t>
            </a:r>
            <a:r>
              <a:rPr lang="en-GB" b="1" smtClean="0">
                <a:solidFill>
                  <a:schemeClr val="accent2"/>
                </a:solidFill>
                <a:cs typeface="Arial" pitchFamily="34" charset="0"/>
              </a:rPr>
              <a:t>  =  </a:t>
            </a:r>
            <a:r>
              <a:rPr lang="en-GB" b="1" i="1" smtClean="0">
                <a:solidFill>
                  <a:schemeClr val="accent2"/>
                </a:solidFill>
                <a:cs typeface="Arial" pitchFamily="34" charset="0"/>
              </a:rPr>
              <a:t>v / r</a:t>
            </a:r>
            <a:r>
              <a:rPr lang="en-GB" sz="2400" b="1" i="1" smtClean="0">
                <a:solidFill>
                  <a:srgbClr val="FF3300"/>
                </a:solidFill>
                <a:cs typeface="Arial" pitchFamily="34" charset="0"/>
              </a:rPr>
              <a:t> </a:t>
            </a:r>
            <a:endParaRPr lang="en-GB" smtClean="0"/>
          </a:p>
        </p:txBody>
      </p:sp>
      <p:sp>
        <p:nvSpPr>
          <p:cNvPr id="115717" name="Rectangle 5"/>
          <p:cNvSpPr>
            <a:spLocks noChangeArrowheads="1"/>
          </p:cNvSpPr>
          <p:nvPr/>
        </p:nvSpPr>
        <p:spPr bwMode="auto">
          <a:xfrm>
            <a:off x="5364163" y="2276475"/>
            <a:ext cx="1655762" cy="5064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15719" name="Rectangle 7"/>
          <p:cNvSpPr>
            <a:spLocks noChangeArrowheads="1"/>
          </p:cNvSpPr>
          <p:nvPr/>
        </p:nvSpPr>
        <p:spPr bwMode="auto">
          <a:xfrm>
            <a:off x="5364163" y="3500438"/>
            <a:ext cx="1944687" cy="57626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758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758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7587">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7587">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5718">
                                            <p:txEl>
                                              <p:pRg st="0" end="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57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5718">
                                            <p:txEl>
                                              <p:pRg st="2" end="2"/>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15718">
                                            <p:txEl>
                                              <p:pRg st="4" end="4"/>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15718">
                                            <p:txEl>
                                              <p:pRg st="5" end="5"/>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157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7" grpId="0" animBg="1"/>
      <p:bldP spid="11571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4638"/>
            <a:ext cx="8229600" cy="706437"/>
          </a:xfrm>
        </p:spPr>
        <p:txBody>
          <a:bodyPr/>
          <a:lstStyle/>
          <a:p>
            <a:pPr eaLnBrk="1" hangingPunct="1"/>
            <a:r>
              <a:rPr lang="en-GB" sz="4000" smtClean="0"/>
              <a:t>Question</a:t>
            </a:r>
            <a:endParaRPr lang="el-GR" sz="4000" i="1" smtClean="0">
              <a:solidFill>
                <a:srgbClr val="FF3300"/>
              </a:solidFill>
              <a:cs typeface="Arial" pitchFamily="34" charset="0"/>
            </a:endParaRPr>
          </a:p>
        </p:txBody>
      </p:sp>
      <p:sp>
        <p:nvSpPr>
          <p:cNvPr id="67587" name="Rectangle 3"/>
          <p:cNvSpPr>
            <a:spLocks noGrp="1" noChangeArrowheads="1"/>
          </p:cNvSpPr>
          <p:nvPr>
            <p:ph type="body" idx="1"/>
          </p:nvPr>
        </p:nvSpPr>
        <p:spPr>
          <a:xfrm>
            <a:off x="468313" y="1125538"/>
            <a:ext cx="8229600" cy="4525962"/>
          </a:xfrm>
        </p:spPr>
        <p:txBody>
          <a:bodyPr/>
          <a:lstStyle/>
          <a:p>
            <a:pPr marL="0" indent="0" eaLnBrk="1" hangingPunct="1">
              <a:lnSpc>
                <a:spcPct val="90000"/>
              </a:lnSpc>
              <a:buFontTx/>
              <a:buNone/>
            </a:pPr>
            <a:r>
              <a:rPr lang="en-GB" sz="2400" smtClean="0"/>
              <a:t>A hard disc drive, radius 50.0 mm, spins at 7200 r.p.m. Calculate (a) its angular speed in rad s</a:t>
            </a:r>
            <a:r>
              <a:rPr lang="en-GB" sz="2400" baseline="30000" smtClean="0"/>
              <a:t>-1</a:t>
            </a:r>
            <a:r>
              <a:rPr lang="en-GB" sz="2400" smtClean="0"/>
              <a:t>; (b) its outer edge linear speed.</a:t>
            </a:r>
          </a:p>
          <a:p>
            <a:pPr marL="0" indent="0" eaLnBrk="1" hangingPunct="1">
              <a:lnSpc>
                <a:spcPct val="90000"/>
              </a:lnSpc>
              <a:buFontTx/>
              <a:buNone/>
            </a:pPr>
            <a:endParaRPr lang="en-GB" sz="2400" smtClean="0"/>
          </a:p>
          <a:p>
            <a:pPr marL="0" indent="0" eaLnBrk="1" hangingPunct="1">
              <a:lnSpc>
                <a:spcPct val="90000"/>
              </a:lnSpc>
              <a:buFontTx/>
              <a:buNone/>
            </a:pPr>
            <a:r>
              <a:rPr lang="en-GB" sz="2800" b="1" i="1" smtClean="0">
                <a:solidFill>
                  <a:srgbClr val="FF3300"/>
                </a:solidFill>
                <a:cs typeface="Arial"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4638"/>
            <a:ext cx="8229600" cy="706437"/>
          </a:xfrm>
        </p:spPr>
        <p:txBody>
          <a:bodyPr/>
          <a:lstStyle/>
          <a:p>
            <a:pPr eaLnBrk="1" hangingPunct="1"/>
            <a:r>
              <a:rPr lang="en-GB" sz="4000" smtClean="0"/>
              <a:t>Question</a:t>
            </a:r>
            <a:endParaRPr lang="el-GR" sz="4000" i="1" smtClean="0">
              <a:solidFill>
                <a:srgbClr val="FF3300"/>
              </a:solidFill>
              <a:cs typeface="Arial" pitchFamily="34" charset="0"/>
            </a:endParaRPr>
          </a:p>
        </p:txBody>
      </p:sp>
      <p:sp>
        <p:nvSpPr>
          <p:cNvPr id="67587" name="Rectangle 3"/>
          <p:cNvSpPr>
            <a:spLocks noGrp="1" noChangeArrowheads="1"/>
          </p:cNvSpPr>
          <p:nvPr>
            <p:ph type="body" idx="1"/>
          </p:nvPr>
        </p:nvSpPr>
        <p:spPr>
          <a:xfrm>
            <a:off x="468313" y="1125538"/>
            <a:ext cx="8229600" cy="4525962"/>
          </a:xfrm>
        </p:spPr>
        <p:txBody>
          <a:bodyPr/>
          <a:lstStyle/>
          <a:p>
            <a:pPr marL="0" indent="0" eaLnBrk="1" hangingPunct="1">
              <a:lnSpc>
                <a:spcPct val="90000"/>
              </a:lnSpc>
              <a:buFontTx/>
              <a:buNone/>
            </a:pPr>
            <a:r>
              <a:rPr lang="en-GB" sz="2400" smtClean="0"/>
              <a:t>A hard disc drive, radius 50.0 mm, spins at 7200 r.p.m. Calculate (a) its angular speed in rad s</a:t>
            </a:r>
            <a:r>
              <a:rPr lang="en-GB" sz="2400" baseline="30000" smtClean="0"/>
              <a:t>-1</a:t>
            </a:r>
            <a:r>
              <a:rPr lang="en-GB" sz="2400" smtClean="0"/>
              <a:t>; (b) its outer edge linear speed.</a:t>
            </a:r>
          </a:p>
          <a:p>
            <a:pPr marL="0" indent="0" eaLnBrk="1" hangingPunct="1">
              <a:lnSpc>
                <a:spcPct val="90000"/>
              </a:lnSpc>
              <a:buFontTx/>
              <a:buNone/>
            </a:pPr>
            <a:endParaRPr lang="en-GB" sz="2400" smtClean="0"/>
          </a:p>
          <a:p>
            <a:pPr marL="0" indent="0" eaLnBrk="1" hangingPunct="1">
              <a:lnSpc>
                <a:spcPct val="90000"/>
              </a:lnSpc>
              <a:buFontTx/>
              <a:buNone/>
            </a:pPr>
            <a:r>
              <a:rPr lang="en-GB" sz="2400" smtClean="0"/>
              <a:t>(a) 7200 r.p.m. = [(7200 x 2 x </a:t>
            </a:r>
            <a:r>
              <a:rPr lang="el-GR" sz="2400" smtClean="0">
                <a:cs typeface="Arial" pitchFamily="34" charset="0"/>
              </a:rPr>
              <a:t>π</a:t>
            </a:r>
            <a:r>
              <a:rPr lang="en-GB" sz="2400" smtClean="0">
                <a:cs typeface="Arial" pitchFamily="34" charset="0"/>
              </a:rPr>
              <a:t>) / 60] rad </a:t>
            </a:r>
            <a:r>
              <a:rPr lang="en-GB" sz="2400" smtClean="0"/>
              <a:t>s</a:t>
            </a:r>
            <a:r>
              <a:rPr lang="en-GB" sz="2400" baseline="30000" smtClean="0"/>
              <a:t>-1</a:t>
            </a:r>
            <a:endParaRPr lang="el-GR" sz="2400" smtClean="0">
              <a:cs typeface="Arial" pitchFamily="34" charset="0"/>
            </a:endParaRPr>
          </a:p>
          <a:p>
            <a:pPr marL="0" indent="0" eaLnBrk="1" hangingPunct="1">
              <a:lnSpc>
                <a:spcPct val="90000"/>
              </a:lnSpc>
              <a:buFontTx/>
              <a:buNone/>
            </a:pPr>
            <a:r>
              <a:rPr lang="en-GB" sz="2400" b="1" smtClean="0">
                <a:solidFill>
                  <a:schemeClr val="accent2"/>
                </a:solidFill>
              </a:rPr>
              <a:t>angular speed = 754 </a:t>
            </a:r>
            <a:r>
              <a:rPr lang="en-GB" sz="2400" b="1" smtClean="0">
                <a:solidFill>
                  <a:schemeClr val="accent2"/>
                </a:solidFill>
                <a:cs typeface="Arial" pitchFamily="34" charset="0"/>
              </a:rPr>
              <a:t>rad </a:t>
            </a:r>
            <a:r>
              <a:rPr lang="en-GB" sz="2400" b="1" smtClean="0">
                <a:solidFill>
                  <a:schemeClr val="accent2"/>
                </a:solidFill>
              </a:rPr>
              <a:t>s</a:t>
            </a:r>
            <a:r>
              <a:rPr lang="en-GB" sz="2400" b="1" baseline="30000" smtClean="0">
                <a:solidFill>
                  <a:schemeClr val="accent2"/>
                </a:solidFill>
              </a:rPr>
              <a:t>-1</a:t>
            </a:r>
            <a:endParaRPr lang="en-GB" sz="2400" b="1" smtClean="0">
              <a:solidFill>
                <a:schemeClr val="accent2"/>
              </a:solidFill>
            </a:endParaRPr>
          </a:p>
          <a:p>
            <a:pPr marL="0" indent="0" eaLnBrk="1" hangingPunct="1">
              <a:lnSpc>
                <a:spcPct val="90000"/>
              </a:lnSpc>
              <a:buFontTx/>
              <a:buNone/>
            </a:pPr>
            <a:endParaRPr lang="en-GB" sz="2400" smtClean="0">
              <a:cs typeface="Arial" pitchFamily="34" charset="0"/>
            </a:endParaRPr>
          </a:p>
          <a:p>
            <a:pPr marL="0" indent="0" eaLnBrk="1" hangingPunct="1">
              <a:lnSpc>
                <a:spcPct val="90000"/>
              </a:lnSpc>
              <a:buFontTx/>
              <a:buNone/>
            </a:pPr>
            <a:r>
              <a:rPr lang="en-GB" sz="2400" smtClean="0">
                <a:cs typeface="Arial" pitchFamily="34" charset="0"/>
              </a:rPr>
              <a:t>(b)</a:t>
            </a:r>
            <a:r>
              <a:rPr lang="en-GB" sz="2400" b="1" i="1" smtClean="0">
                <a:solidFill>
                  <a:srgbClr val="FF3300"/>
                </a:solidFill>
                <a:cs typeface="Arial" pitchFamily="34" charset="0"/>
              </a:rPr>
              <a:t> v = r </a:t>
            </a:r>
            <a:r>
              <a:rPr lang="el-GR" sz="2400" b="1" i="1" smtClean="0">
                <a:solidFill>
                  <a:srgbClr val="FF3300"/>
                </a:solidFill>
                <a:cs typeface="Arial" pitchFamily="34" charset="0"/>
              </a:rPr>
              <a:t>ω</a:t>
            </a:r>
            <a:r>
              <a:rPr lang="en-GB" sz="2400" smtClean="0"/>
              <a:t> </a:t>
            </a:r>
          </a:p>
          <a:p>
            <a:pPr marL="0" indent="0" eaLnBrk="1" hangingPunct="1">
              <a:lnSpc>
                <a:spcPct val="90000"/>
              </a:lnSpc>
              <a:buFontTx/>
              <a:buNone/>
            </a:pPr>
            <a:r>
              <a:rPr lang="en-GB" sz="2400" smtClean="0"/>
              <a:t>= 0.0500 m x 754 </a:t>
            </a:r>
            <a:r>
              <a:rPr lang="en-GB" sz="2400" smtClean="0">
                <a:cs typeface="Arial" pitchFamily="34" charset="0"/>
              </a:rPr>
              <a:t>rad </a:t>
            </a:r>
            <a:r>
              <a:rPr lang="en-GB" sz="2400" smtClean="0"/>
              <a:t>s</a:t>
            </a:r>
            <a:r>
              <a:rPr lang="en-GB" sz="2400" baseline="30000" smtClean="0"/>
              <a:t>-1</a:t>
            </a:r>
            <a:endParaRPr lang="en-GB" sz="2400" smtClean="0"/>
          </a:p>
          <a:p>
            <a:pPr marL="0" indent="0" eaLnBrk="1" hangingPunct="1">
              <a:lnSpc>
                <a:spcPct val="90000"/>
              </a:lnSpc>
              <a:buFontTx/>
              <a:buNone/>
            </a:pPr>
            <a:r>
              <a:rPr lang="en-GB" sz="2400" b="1" smtClean="0">
                <a:solidFill>
                  <a:schemeClr val="accent2"/>
                </a:solidFill>
              </a:rPr>
              <a:t>linear speed = 37.7 ms</a:t>
            </a:r>
            <a:r>
              <a:rPr lang="en-GB" sz="2400" b="1" baseline="30000" smtClean="0">
                <a:solidFill>
                  <a:schemeClr val="accent2"/>
                </a:solidFill>
              </a:rPr>
              <a:t>-1</a:t>
            </a:r>
          </a:p>
          <a:p>
            <a:pPr marL="0" indent="0" eaLnBrk="1" hangingPunct="1">
              <a:lnSpc>
                <a:spcPct val="90000"/>
              </a:lnSpc>
              <a:buFontTx/>
              <a:buNone/>
            </a:pPr>
            <a:r>
              <a:rPr lang="en-GB" sz="2800" b="1" i="1" smtClean="0">
                <a:solidFill>
                  <a:srgbClr val="FF3300"/>
                </a:solidFill>
                <a:cs typeface="Arial"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758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758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7587">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7587">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6758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4638"/>
            <a:ext cx="8229600" cy="706437"/>
          </a:xfrm>
        </p:spPr>
        <p:txBody>
          <a:bodyPr/>
          <a:lstStyle/>
          <a:p>
            <a:r>
              <a:rPr lang="en-GB" sz="4000" smtClean="0"/>
              <a:t>Complete</a:t>
            </a:r>
          </a:p>
        </p:txBody>
      </p:sp>
      <p:sp>
        <p:nvSpPr>
          <p:cNvPr id="118787" name="Text Box 3"/>
          <p:cNvSpPr txBox="1">
            <a:spLocks noChangeArrowheads="1"/>
          </p:cNvSpPr>
          <p:nvPr/>
        </p:nvSpPr>
        <p:spPr bwMode="auto">
          <a:xfrm>
            <a:off x="3419475" y="333375"/>
            <a:ext cx="2808288" cy="641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3600" b="1">
                <a:solidFill>
                  <a:srgbClr val="FF0000"/>
                </a:solidFill>
              </a:rPr>
              <a:t>Complete</a:t>
            </a:r>
          </a:p>
        </p:txBody>
      </p:sp>
      <p:graphicFrame>
        <p:nvGraphicFramePr>
          <p:cNvPr id="118851" name="Group 67"/>
          <p:cNvGraphicFramePr>
            <a:graphicFrameLocks noGrp="1"/>
          </p:cNvGraphicFramePr>
          <p:nvPr>
            <p:ph idx="1"/>
          </p:nvPr>
        </p:nvGraphicFramePr>
        <p:xfrm>
          <a:off x="471488" y="1081088"/>
          <a:ext cx="7916862" cy="4003675"/>
        </p:xfrm>
        <a:graphic>
          <a:graphicData uri="http://schemas.openxmlformats.org/drawingml/2006/table">
            <a:tbl>
              <a:tblPr/>
              <a:tblGrid>
                <a:gridCol w="2638425"/>
                <a:gridCol w="2640012"/>
                <a:gridCol w="2638425"/>
              </a:tblGrid>
              <a:tr h="6921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charset="0"/>
                        </a:rPr>
                        <a:t>angular speed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charset="0"/>
                        </a:rPr>
                        <a:t>linear speed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radius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167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6 ms</a:t>
                      </a:r>
                      <a:r>
                        <a:rPr kumimoji="0" lang="en-GB" sz="2800" b="0" i="0" u="none" strike="noStrike" cap="none" normalizeH="0" baseline="30000" smtClean="0">
                          <a:ln>
                            <a:noFill/>
                          </a:ln>
                          <a:solidFill>
                            <a:schemeClr val="tx1"/>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0.20 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67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40 rad s</a:t>
                      </a:r>
                      <a:r>
                        <a:rPr kumimoji="0" lang="en-GB" sz="2800" b="0" i="0" u="none" strike="noStrike" cap="none" normalizeH="0" baseline="3000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0.50 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6 rad s</a:t>
                      </a:r>
                      <a:r>
                        <a:rPr kumimoji="0" lang="en-GB" sz="2800" b="0" i="0" u="none" strike="noStrike" cap="none" normalizeH="0" baseline="30000" smtClean="0">
                          <a:ln>
                            <a:noFill/>
                          </a:ln>
                          <a:solidFill>
                            <a:schemeClr val="tx1"/>
                          </a:solidFill>
                          <a:effectLst/>
                          <a:latin typeface="Arial" charset="0"/>
                        </a:rPr>
                        <a:t>-1</a:t>
                      </a:r>
                      <a:endParaRPr kumimoji="0" lang="en-GB"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18 ms</a:t>
                      </a:r>
                      <a:r>
                        <a:rPr kumimoji="0" lang="en-GB" sz="2800" b="0" i="0" u="none" strike="noStrike" cap="none" normalizeH="0" baseline="30000" smtClean="0">
                          <a:ln>
                            <a:noFill/>
                          </a:ln>
                          <a:solidFill>
                            <a:schemeClr val="tx1"/>
                          </a:solidFill>
                          <a:effectLst/>
                          <a:latin typeface="Arial" charset="0"/>
                        </a:rPr>
                        <a:t>-1</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48 cms</a:t>
                      </a:r>
                      <a:r>
                        <a:rPr kumimoji="0" lang="en-GB" sz="2800" b="0" i="0" u="none" strike="noStrike" cap="none" normalizeH="0" baseline="30000" smtClean="0">
                          <a:ln>
                            <a:noFill/>
                          </a:ln>
                          <a:solidFill>
                            <a:schemeClr val="tx1"/>
                          </a:solidFill>
                          <a:effectLst/>
                          <a:latin typeface="Arial" charset="0"/>
                        </a:rPr>
                        <a:t>-1</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4.0 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45 r.p.m.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tx1"/>
                          </a:solidFill>
                          <a:effectLst/>
                          <a:latin typeface="Arial" charset="0"/>
                        </a:rPr>
                        <a:t>8.7 cm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87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7"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74638"/>
            <a:ext cx="8229600" cy="706437"/>
          </a:xfrm>
        </p:spPr>
        <p:txBody>
          <a:bodyPr/>
          <a:lstStyle/>
          <a:p>
            <a:r>
              <a:rPr lang="en-GB" sz="4000" smtClean="0"/>
              <a:t>Complete</a:t>
            </a:r>
          </a:p>
        </p:txBody>
      </p:sp>
      <p:sp>
        <p:nvSpPr>
          <p:cNvPr id="118787" name="Text Box 3"/>
          <p:cNvSpPr txBox="1">
            <a:spLocks noChangeArrowheads="1"/>
          </p:cNvSpPr>
          <p:nvPr/>
        </p:nvSpPr>
        <p:spPr bwMode="auto">
          <a:xfrm>
            <a:off x="3419475" y="333375"/>
            <a:ext cx="2808288" cy="641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3600" b="1">
                <a:solidFill>
                  <a:srgbClr val="FF0000"/>
                </a:solidFill>
              </a:rPr>
              <a:t>Answers</a:t>
            </a:r>
          </a:p>
        </p:txBody>
      </p:sp>
      <p:graphicFrame>
        <p:nvGraphicFramePr>
          <p:cNvPr id="118851" name="Group 67"/>
          <p:cNvGraphicFramePr>
            <a:graphicFrameLocks noGrp="1"/>
          </p:cNvGraphicFramePr>
          <p:nvPr>
            <p:ph idx="1"/>
          </p:nvPr>
        </p:nvGraphicFramePr>
        <p:xfrm>
          <a:off x="471488" y="1081088"/>
          <a:ext cx="7916862" cy="4003675"/>
        </p:xfrm>
        <a:graphic>
          <a:graphicData uri="http://schemas.openxmlformats.org/drawingml/2006/table">
            <a:tbl>
              <a:tblPr/>
              <a:tblGrid>
                <a:gridCol w="2638425"/>
                <a:gridCol w="2640012"/>
                <a:gridCol w="2638425"/>
              </a:tblGrid>
              <a:tr h="6921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angular speed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linear speed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radius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167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6 ms</a:t>
                      </a:r>
                      <a:r>
                        <a:rPr kumimoji="0" lang="en-GB" sz="2800" b="0" i="0" u="none" strike="noStrike" cap="none" normalizeH="0" baseline="30000" smtClean="0">
                          <a:ln>
                            <a:noFill/>
                          </a:ln>
                          <a:solidFill>
                            <a:schemeClr val="tx1"/>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0.20 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67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40 rad s</a:t>
                      </a:r>
                      <a:r>
                        <a:rPr kumimoji="0" lang="en-GB" sz="2800" b="0" i="0" u="none" strike="noStrike" cap="none" normalizeH="0" baseline="3000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0.50 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6 rad s</a:t>
                      </a:r>
                      <a:r>
                        <a:rPr kumimoji="0" lang="en-GB" sz="2800" b="0" i="0" u="none" strike="noStrike" cap="none" normalizeH="0" baseline="30000" smtClean="0">
                          <a:ln>
                            <a:noFill/>
                          </a:ln>
                          <a:solidFill>
                            <a:schemeClr val="tx1"/>
                          </a:solidFill>
                          <a:effectLst/>
                          <a:latin typeface="Arial" charset="0"/>
                        </a:rPr>
                        <a:t>-1</a:t>
                      </a:r>
                      <a:endParaRPr kumimoji="0" lang="en-GB"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18 ms</a:t>
                      </a:r>
                      <a:r>
                        <a:rPr kumimoji="0" lang="en-GB" sz="2800" b="0" i="0" u="none" strike="noStrike" cap="none" normalizeH="0" baseline="30000" smtClean="0">
                          <a:ln>
                            <a:noFill/>
                          </a:ln>
                          <a:solidFill>
                            <a:schemeClr val="tx1"/>
                          </a:solidFill>
                          <a:effectLst/>
                          <a:latin typeface="Arial" charset="0"/>
                        </a:rPr>
                        <a:t>-1</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48 cms</a:t>
                      </a:r>
                      <a:r>
                        <a:rPr kumimoji="0" lang="en-GB" sz="2800" b="0" i="0" u="none" strike="noStrike" cap="none" normalizeH="0" baseline="30000" smtClean="0">
                          <a:ln>
                            <a:noFill/>
                          </a:ln>
                          <a:solidFill>
                            <a:schemeClr val="tx1"/>
                          </a:solidFill>
                          <a:effectLst/>
                          <a:latin typeface="Arial" charset="0"/>
                        </a:rPr>
                        <a:t>-1</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4.0 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45 r.p.m.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8.7 cm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8825" name="Text Box 41"/>
          <p:cNvSpPr txBox="1">
            <a:spLocks noChangeArrowheads="1"/>
          </p:cNvSpPr>
          <p:nvPr/>
        </p:nvSpPr>
        <p:spPr bwMode="auto">
          <a:xfrm>
            <a:off x="971550" y="1773238"/>
            <a:ext cx="187166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a:solidFill>
                  <a:srgbClr val="FF0000"/>
                </a:solidFill>
              </a:rPr>
              <a:t>30 rad s</a:t>
            </a:r>
            <a:r>
              <a:rPr lang="en-GB" sz="2800" b="1" baseline="30000">
                <a:solidFill>
                  <a:srgbClr val="FF0000"/>
                </a:solidFill>
              </a:rPr>
              <a:t>-1</a:t>
            </a:r>
          </a:p>
        </p:txBody>
      </p:sp>
      <p:sp>
        <p:nvSpPr>
          <p:cNvPr id="118826" name="Text Box 42"/>
          <p:cNvSpPr txBox="1">
            <a:spLocks noChangeArrowheads="1"/>
          </p:cNvSpPr>
          <p:nvPr/>
        </p:nvSpPr>
        <p:spPr bwMode="auto">
          <a:xfrm>
            <a:off x="3779838" y="2492375"/>
            <a:ext cx="187166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a:solidFill>
                  <a:srgbClr val="FF0000"/>
                </a:solidFill>
              </a:rPr>
              <a:t>20 ms</a:t>
            </a:r>
            <a:r>
              <a:rPr lang="en-GB" sz="2800" b="1" baseline="30000">
                <a:solidFill>
                  <a:srgbClr val="FF0000"/>
                </a:solidFill>
              </a:rPr>
              <a:t>-1</a:t>
            </a:r>
          </a:p>
        </p:txBody>
      </p:sp>
      <p:sp>
        <p:nvSpPr>
          <p:cNvPr id="118827" name="Text Box 43"/>
          <p:cNvSpPr txBox="1">
            <a:spLocks noChangeArrowheads="1"/>
          </p:cNvSpPr>
          <p:nvPr/>
        </p:nvSpPr>
        <p:spPr bwMode="auto">
          <a:xfrm>
            <a:off x="6659563" y="3141663"/>
            <a:ext cx="8223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a:solidFill>
                  <a:srgbClr val="FF0000"/>
                </a:solidFill>
              </a:rPr>
              <a:t>3 m</a:t>
            </a:r>
          </a:p>
        </p:txBody>
      </p:sp>
      <p:sp>
        <p:nvSpPr>
          <p:cNvPr id="118828" name="Text Box 44"/>
          <p:cNvSpPr txBox="1">
            <a:spLocks noChangeArrowheads="1"/>
          </p:cNvSpPr>
          <p:nvPr/>
        </p:nvSpPr>
        <p:spPr bwMode="auto">
          <a:xfrm>
            <a:off x="755650" y="3789363"/>
            <a:ext cx="230346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a:solidFill>
                  <a:srgbClr val="FF0000"/>
                </a:solidFill>
              </a:rPr>
              <a:t>0.12 rad s</a:t>
            </a:r>
            <a:r>
              <a:rPr lang="en-GB" sz="2800" b="1" baseline="30000">
                <a:solidFill>
                  <a:srgbClr val="FF0000"/>
                </a:solidFill>
              </a:rPr>
              <a:t>-1</a:t>
            </a:r>
          </a:p>
        </p:txBody>
      </p:sp>
      <p:sp>
        <p:nvSpPr>
          <p:cNvPr id="118829" name="Text Box 45"/>
          <p:cNvSpPr txBox="1">
            <a:spLocks noChangeArrowheads="1"/>
          </p:cNvSpPr>
          <p:nvPr/>
        </p:nvSpPr>
        <p:spPr bwMode="auto">
          <a:xfrm>
            <a:off x="3635375" y="4437063"/>
            <a:ext cx="187166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a:solidFill>
                  <a:srgbClr val="FF0000"/>
                </a:solidFill>
              </a:rPr>
              <a:t>0.42 ms</a:t>
            </a:r>
            <a:r>
              <a:rPr lang="en-GB" sz="2800" b="1" baseline="30000">
                <a:solidFill>
                  <a:srgbClr val="FF0000"/>
                </a:solidFill>
              </a:rPr>
              <a:t>-1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878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882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882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882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882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88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7" grpId="0" animBg="1"/>
      <p:bldP spid="118825" grpId="0"/>
      <p:bldP spid="118826" grpId="0"/>
      <p:bldP spid="118827" grpId="0"/>
      <p:bldP spid="118828" grpId="0"/>
      <p:bldP spid="11882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8"/>
            <a:ext cx="8229600" cy="633412"/>
          </a:xfrm>
        </p:spPr>
        <p:txBody>
          <a:bodyPr/>
          <a:lstStyle/>
          <a:p>
            <a:pPr eaLnBrk="1" hangingPunct="1"/>
            <a:r>
              <a:rPr lang="en-GB" sz="4000" b="1" smtClean="0"/>
              <a:t>Centripetal acceleration (</a:t>
            </a:r>
            <a:r>
              <a:rPr lang="en-GB" sz="4000" b="1" i="1" smtClean="0">
                <a:solidFill>
                  <a:srgbClr val="FF3300"/>
                </a:solidFill>
              </a:rPr>
              <a:t>a</a:t>
            </a:r>
            <a:r>
              <a:rPr lang="en-GB" sz="4000" b="1" smtClean="0"/>
              <a:t>)</a:t>
            </a:r>
            <a:endParaRPr lang="en-GB" sz="4000" b="1" i="1" smtClean="0">
              <a:solidFill>
                <a:srgbClr val="FF3300"/>
              </a:solidFill>
            </a:endParaRPr>
          </a:p>
        </p:txBody>
      </p:sp>
      <p:sp>
        <p:nvSpPr>
          <p:cNvPr id="67587" name="Rectangle 3"/>
          <p:cNvSpPr>
            <a:spLocks noGrp="1" noChangeArrowheads="1"/>
          </p:cNvSpPr>
          <p:nvPr>
            <p:ph type="body" sz="half" idx="1"/>
          </p:nvPr>
        </p:nvSpPr>
        <p:spPr>
          <a:xfrm>
            <a:off x="323850" y="1052513"/>
            <a:ext cx="4084638" cy="3568700"/>
          </a:xfrm>
        </p:spPr>
        <p:txBody>
          <a:bodyPr/>
          <a:lstStyle/>
          <a:p>
            <a:pPr marL="0" indent="0" eaLnBrk="1" hangingPunct="1">
              <a:lnSpc>
                <a:spcPct val="90000"/>
              </a:lnSpc>
              <a:buFontTx/>
              <a:buNone/>
            </a:pPr>
            <a:r>
              <a:rPr lang="en-GB" sz="2000" smtClean="0"/>
              <a:t>An object moving along a circular path is continually changing in direction. This means that even if it is travelling at a constant speed, </a:t>
            </a:r>
            <a:r>
              <a:rPr lang="en-GB" sz="2000" b="1" i="1" smtClean="0">
                <a:solidFill>
                  <a:srgbClr val="FF3300"/>
                </a:solidFill>
              </a:rPr>
              <a:t>v</a:t>
            </a:r>
            <a:r>
              <a:rPr lang="en-GB" sz="2000" smtClean="0"/>
              <a:t> it is also continually changing its velocity. It is therefore undergoing an acceleration, </a:t>
            </a:r>
            <a:r>
              <a:rPr lang="en-GB" sz="2000" b="1" i="1" smtClean="0">
                <a:solidFill>
                  <a:srgbClr val="FF3300"/>
                </a:solidFill>
              </a:rPr>
              <a:t>a</a:t>
            </a:r>
            <a:r>
              <a:rPr lang="en-GB" sz="2000" b="1" i="1" smtClean="0"/>
              <a:t>.</a:t>
            </a:r>
            <a:r>
              <a:rPr lang="en-GB" sz="2000" smtClean="0"/>
              <a:t> </a:t>
            </a:r>
          </a:p>
          <a:p>
            <a:pPr marL="0" indent="0" eaLnBrk="1" hangingPunct="1">
              <a:lnSpc>
                <a:spcPct val="90000"/>
              </a:lnSpc>
              <a:buFontTx/>
              <a:buNone/>
            </a:pPr>
            <a:r>
              <a:rPr lang="en-GB" sz="2000" smtClean="0"/>
              <a:t>This acceleration is directed towards the centre (</a:t>
            </a:r>
            <a:r>
              <a:rPr lang="en-GB" sz="2000" b="1" smtClean="0">
                <a:solidFill>
                  <a:schemeClr val="accent2"/>
                </a:solidFill>
              </a:rPr>
              <a:t>centripetal</a:t>
            </a:r>
            <a:r>
              <a:rPr lang="en-GB" sz="2000" smtClean="0"/>
              <a:t>) of the circular path and </a:t>
            </a:r>
            <a:r>
              <a:rPr lang="en-GB" sz="2000" smtClean="0">
                <a:cs typeface="Times New Roman" pitchFamily="18" charset="0"/>
              </a:rPr>
              <a:t>is given by:</a:t>
            </a:r>
          </a:p>
          <a:p>
            <a:pPr marL="0" indent="0" eaLnBrk="1" hangingPunct="1">
              <a:lnSpc>
                <a:spcPct val="90000"/>
              </a:lnSpc>
              <a:buFontTx/>
              <a:buNone/>
            </a:pPr>
            <a:endParaRPr lang="en-GB" sz="2000" smtClean="0">
              <a:cs typeface="Times New Roman" pitchFamily="18" charset="0"/>
            </a:endParaRPr>
          </a:p>
        </p:txBody>
      </p:sp>
      <p:grpSp>
        <p:nvGrpSpPr>
          <p:cNvPr id="2" name="Group 86"/>
          <p:cNvGrpSpPr>
            <a:grpSpLocks/>
          </p:cNvGrpSpPr>
          <p:nvPr/>
        </p:nvGrpSpPr>
        <p:grpSpPr bwMode="auto">
          <a:xfrm>
            <a:off x="5686425" y="1412875"/>
            <a:ext cx="3024188" cy="3024188"/>
            <a:chOff x="3582" y="890"/>
            <a:chExt cx="1905" cy="1905"/>
          </a:xfrm>
        </p:grpSpPr>
        <p:sp>
          <p:nvSpPr>
            <p:cNvPr id="17445" name="Oval 9"/>
            <p:cNvSpPr>
              <a:spLocks noChangeArrowheads="1"/>
            </p:cNvSpPr>
            <p:nvPr/>
          </p:nvSpPr>
          <p:spPr bwMode="auto">
            <a:xfrm>
              <a:off x="3582" y="890"/>
              <a:ext cx="1905" cy="1905"/>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46" name="Oval 10"/>
            <p:cNvSpPr>
              <a:spLocks noChangeArrowheads="1"/>
            </p:cNvSpPr>
            <p:nvPr/>
          </p:nvSpPr>
          <p:spPr bwMode="auto">
            <a:xfrm>
              <a:off x="4489" y="1798"/>
              <a:ext cx="91" cy="91"/>
            </a:xfrm>
            <a:prstGeom prst="ellipse">
              <a:avLst/>
            </a:prstGeom>
            <a:solidFill>
              <a:schemeClr val="tx1"/>
            </a:solidFill>
            <a:ln w="9525">
              <a:solidFill>
                <a:schemeClr val="tx1"/>
              </a:solidFill>
              <a:round/>
              <a:headEnd/>
              <a:tailEnd/>
            </a:ln>
          </p:spPr>
          <p:txBody>
            <a:bodyPr wrap="none" anchor="ctr"/>
            <a:lstStyle/>
            <a:p>
              <a:endParaRPr lang="en-US"/>
            </a:p>
          </p:txBody>
        </p:sp>
      </p:grpSp>
      <p:grpSp>
        <p:nvGrpSpPr>
          <p:cNvPr id="3" name="Group 64"/>
          <p:cNvGrpSpPr>
            <a:grpSpLocks/>
          </p:cNvGrpSpPr>
          <p:nvPr/>
        </p:nvGrpSpPr>
        <p:grpSpPr bwMode="auto">
          <a:xfrm>
            <a:off x="2659063" y="3975100"/>
            <a:ext cx="1511300" cy="1152525"/>
            <a:chOff x="1202" y="2886"/>
            <a:chExt cx="952" cy="726"/>
          </a:xfrm>
        </p:grpSpPr>
        <p:sp>
          <p:nvSpPr>
            <p:cNvPr id="17441" name="Text Box 60"/>
            <p:cNvSpPr txBox="1">
              <a:spLocks noChangeArrowheads="1"/>
            </p:cNvSpPr>
            <p:nvPr/>
          </p:nvSpPr>
          <p:spPr bwMode="auto">
            <a:xfrm>
              <a:off x="1292" y="2931"/>
              <a:ext cx="726"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i="1">
                  <a:solidFill>
                    <a:srgbClr val="FF3300"/>
                  </a:solidFill>
                </a:rPr>
                <a:t>a = v</a:t>
              </a:r>
              <a:r>
                <a:rPr lang="en-GB" sz="2800" b="1" i="1" baseline="30000">
                  <a:solidFill>
                    <a:srgbClr val="FF3300"/>
                  </a:solidFill>
                </a:rPr>
                <a:t>2</a:t>
              </a:r>
            </a:p>
          </p:txBody>
        </p:sp>
        <p:sp>
          <p:nvSpPr>
            <p:cNvPr id="17442" name="Text Box 61"/>
            <p:cNvSpPr txBox="1">
              <a:spLocks noChangeArrowheads="1"/>
            </p:cNvSpPr>
            <p:nvPr/>
          </p:nvSpPr>
          <p:spPr bwMode="auto">
            <a:xfrm>
              <a:off x="1701" y="3203"/>
              <a:ext cx="226"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i="1">
                  <a:solidFill>
                    <a:srgbClr val="FF3300"/>
                  </a:solidFill>
                </a:rPr>
                <a:t>r</a:t>
              </a:r>
            </a:p>
          </p:txBody>
        </p:sp>
        <p:sp>
          <p:nvSpPr>
            <p:cNvPr id="17443" name="Line 62"/>
            <p:cNvSpPr>
              <a:spLocks noChangeShapeType="1"/>
            </p:cNvSpPr>
            <p:nvPr/>
          </p:nvSpPr>
          <p:spPr bwMode="auto">
            <a:xfrm>
              <a:off x="1655" y="3249"/>
              <a:ext cx="272" cy="0"/>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44" name="Rectangle 63"/>
            <p:cNvSpPr>
              <a:spLocks noChangeArrowheads="1"/>
            </p:cNvSpPr>
            <p:nvPr/>
          </p:nvSpPr>
          <p:spPr bwMode="auto">
            <a:xfrm>
              <a:off x="1202" y="2886"/>
              <a:ext cx="952" cy="726"/>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nvGrpSpPr>
          <p:cNvPr id="4" name="Group 67"/>
          <p:cNvGrpSpPr>
            <a:grpSpLocks/>
          </p:cNvGrpSpPr>
          <p:nvPr/>
        </p:nvGrpSpPr>
        <p:grpSpPr bwMode="auto">
          <a:xfrm>
            <a:off x="6272213" y="990600"/>
            <a:ext cx="1438275" cy="1944688"/>
            <a:chOff x="3945" y="618"/>
            <a:chExt cx="906" cy="1225"/>
          </a:xfrm>
        </p:grpSpPr>
        <p:grpSp>
          <p:nvGrpSpPr>
            <p:cNvPr id="17433" name="Group 11"/>
            <p:cNvGrpSpPr>
              <a:grpSpLocks/>
            </p:cNvGrpSpPr>
            <p:nvPr/>
          </p:nvGrpSpPr>
          <p:grpSpPr bwMode="auto">
            <a:xfrm>
              <a:off x="3945" y="618"/>
              <a:ext cx="906" cy="1225"/>
              <a:chOff x="3969" y="1026"/>
              <a:chExt cx="906" cy="1225"/>
            </a:xfrm>
          </p:grpSpPr>
          <p:sp>
            <p:nvSpPr>
              <p:cNvPr id="17436" name="Line 12"/>
              <p:cNvSpPr>
                <a:spLocks noChangeShapeType="1"/>
              </p:cNvSpPr>
              <p:nvPr/>
            </p:nvSpPr>
            <p:spPr bwMode="auto">
              <a:xfrm>
                <a:off x="4558" y="1298"/>
                <a:ext cx="0" cy="953"/>
              </a:xfrm>
              <a:prstGeom prst="line">
                <a:avLst/>
              </a:prstGeom>
              <a:noFill/>
              <a:ln w="285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7437" name="Oval 13"/>
              <p:cNvSpPr>
                <a:spLocks noChangeArrowheads="1"/>
              </p:cNvSpPr>
              <p:nvPr/>
            </p:nvSpPr>
            <p:spPr bwMode="auto">
              <a:xfrm>
                <a:off x="4468" y="1207"/>
                <a:ext cx="181" cy="182"/>
              </a:xfrm>
              <a:prstGeom prst="ellipse">
                <a:avLst/>
              </a:prstGeom>
              <a:solidFill>
                <a:srgbClr val="FF3300"/>
              </a:solidFill>
              <a:ln w="9525">
                <a:solidFill>
                  <a:schemeClr val="tx1"/>
                </a:solidFill>
                <a:round/>
                <a:headEnd/>
                <a:tailEnd/>
              </a:ln>
            </p:spPr>
            <p:txBody>
              <a:bodyPr wrap="none" anchor="ctr"/>
              <a:lstStyle/>
              <a:p>
                <a:endParaRPr lang="en-US"/>
              </a:p>
            </p:txBody>
          </p:sp>
          <p:sp>
            <p:nvSpPr>
              <p:cNvPr id="17438" name="Line 14"/>
              <p:cNvSpPr>
                <a:spLocks noChangeShapeType="1"/>
              </p:cNvSpPr>
              <p:nvPr/>
            </p:nvSpPr>
            <p:spPr bwMode="auto">
              <a:xfrm flipH="1">
                <a:off x="3969" y="1298"/>
                <a:ext cx="499"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39" name="Text Box 15"/>
              <p:cNvSpPr txBox="1">
                <a:spLocks noChangeArrowheads="1"/>
              </p:cNvSpPr>
              <p:nvPr/>
            </p:nvSpPr>
            <p:spPr bwMode="auto">
              <a:xfrm>
                <a:off x="4150" y="1026"/>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v</a:t>
                </a:r>
                <a:endParaRPr lang="el-GR" sz="2000" b="1" i="1">
                  <a:solidFill>
                    <a:srgbClr val="FF3300"/>
                  </a:solidFill>
                  <a:cs typeface="Arial" pitchFamily="34" charset="0"/>
                </a:endParaRPr>
              </a:p>
            </p:txBody>
          </p:sp>
          <p:sp>
            <p:nvSpPr>
              <p:cNvPr id="17440" name="Text Box 16"/>
              <p:cNvSpPr txBox="1">
                <a:spLocks noChangeArrowheads="1"/>
              </p:cNvSpPr>
              <p:nvPr/>
            </p:nvSpPr>
            <p:spPr bwMode="auto">
              <a:xfrm>
                <a:off x="4558" y="1661"/>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r</a:t>
                </a:r>
                <a:endParaRPr lang="el-GR" sz="2000" b="1" i="1">
                  <a:solidFill>
                    <a:srgbClr val="FF3300"/>
                  </a:solidFill>
                  <a:cs typeface="Arial" pitchFamily="34" charset="0"/>
                </a:endParaRPr>
              </a:p>
            </p:txBody>
          </p:sp>
        </p:grpSp>
        <p:sp>
          <p:nvSpPr>
            <p:cNvPr id="17434" name="Line 65"/>
            <p:cNvSpPr>
              <a:spLocks noChangeShapeType="1"/>
            </p:cNvSpPr>
            <p:nvPr/>
          </p:nvSpPr>
          <p:spPr bwMode="auto">
            <a:xfrm>
              <a:off x="4538" y="984"/>
              <a:ext cx="0" cy="317"/>
            </a:xfrm>
            <a:prstGeom prst="line">
              <a:avLst/>
            </a:prstGeom>
            <a:noFill/>
            <a:ln w="57150">
              <a:solidFill>
                <a:srgbClr val="FF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35" name="Text Box 66"/>
            <p:cNvSpPr txBox="1">
              <a:spLocks noChangeArrowheads="1"/>
            </p:cNvSpPr>
            <p:nvPr/>
          </p:nvSpPr>
          <p:spPr bwMode="auto">
            <a:xfrm>
              <a:off x="4341" y="939"/>
              <a:ext cx="30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chemeClr val="accent2"/>
                  </a:solidFill>
                </a:rPr>
                <a:t>a</a:t>
              </a:r>
            </a:p>
          </p:txBody>
        </p:sp>
      </p:grpSp>
      <p:grpSp>
        <p:nvGrpSpPr>
          <p:cNvPr id="6" name="Group 68"/>
          <p:cNvGrpSpPr>
            <a:grpSpLocks/>
          </p:cNvGrpSpPr>
          <p:nvPr/>
        </p:nvGrpSpPr>
        <p:grpSpPr bwMode="auto">
          <a:xfrm rot="-2569215">
            <a:off x="5659438" y="1377950"/>
            <a:ext cx="1438275" cy="1944688"/>
            <a:chOff x="3945" y="618"/>
            <a:chExt cx="906" cy="1225"/>
          </a:xfrm>
        </p:grpSpPr>
        <p:grpSp>
          <p:nvGrpSpPr>
            <p:cNvPr id="17425" name="Group 69"/>
            <p:cNvGrpSpPr>
              <a:grpSpLocks/>
            </p:cNvGrpSpPr>
            <p:nvPr/>
          </p:nvGrpSpPr>
          <p:grpSpPr bwMode="auto">
            <a:xfrm>
              <a:off x="3945" y="618"/>
              <a:ext cx="906" cy="1225"/>
              <a:chOff x="3969" y="1026"/>
              <a:chExt cx="906" cy="1225"/>
            </a:xfrm>
          </p:grpSpPr>
          <p:sp>
            <p:nvSpPr>
              <p:cNvPr id="17428" name="Line 70"/>
              <p:cNvSpPr>
                <a:spLocks noChangeShapeType="1"/>
              </p:cNvSpPr>
              <p:nvPr/>
            </p:nvSpPr>
            <p:spPr bwMode="auto">
              <a:xfrm>
                <a:off x="4558" y="1298"/>
                <a:ext cx="0" cy="953"/>
              </a:xfrm>
              <a:prstGeom prst="line">
                <a:avLst/>
              </a:prstGeom>
              <a:noFill/>
              <a:ln w="285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7429" name="Oval 71"/>
              <p:cNvSpPr>
                <a:spLocks noChangeArrowheads="1"/>
              </p:cNvSpPr>
              <p:nvPr/>
            </p:nvSpPr>
            <p:spPr bwMode="auto">
              <a:xfrm>
                <a:off x="4468" y="1207"/>
                <a:ext cx="181" cy="182"/>
              </a:xfrm>
              <a:prstGeom prst="ellipse">
                <a:avLst/>
              </a:prstGeom>
              <a:solidFill>
                <a:srgbClr val="FF3300"/>
              </a:solidFill>
              <a:ln w="9525">
                <a:solidFill>
                  <a:schemeClr val="tx1"/>
                </a:solidFill>
                <a:round/>
                <a:headEnd/>
                <a:tailEnd/>
              </a:ln>
            </p:spPr>
            <p:txBody>
              <a:bodyPr wrap="none" anchor="ctr"/>
              <a:lstStyle/>
              <a:p>
                <a:endParaRPr lang="en-US"/>
              </a:p>
            </p:txBody>
          </p:sp>
          <p:sp>
            <p:nvSpPr>
              <p:cNvPr id="17430" name="Line 72"/>
              <p:cNvSpPr>
                <a:spLocks noChangeShapeType="1"/>
              </p:cNvSpPr>
              <p:nvPr/>
            </p:nvSpPr>
            <p:spPr bwMode="auto">
              <a:xfrm flipH="1">
                <a:off x="3969" y="1298"/>
                <a:ext cx="499"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31" name="Text Box 73"/>
              <p:cNvSpPr txBox="1">
                <a:spLocks noChangeArrowheads="1"/>
              </p:cNvSpPr>
              <p:nvPr/>
            </p:nvSpPr>
            <p:spPr bwMode="auto">
              <a:xfrm>
                <a:off x="4150" y="1026"/>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v</a:t>
                </a:r>
                <a:endParaRPr lang="el-GR" sz="2000" b="1" i="1">
                  <a:solidFill>
                    <a:srgbClr val="FF3300"/>
                  </a:solidFill>
                  <a:cs typeface="Arial" pitchFamily="34" charset="0"/>
                </a:endParaRPr>
              </a:p>
            </p:txBody>
          </p:sp>
          <p:sp>
            <p:nvSpPr>
              <p:cNvPr id="17432" name="Text Box 74"/>
              <p:cNvSpPr txBox="1">
                <a:spLocks noChangeArrowheads="1"/>
              </p:cNvSpPr>
              <p:nvPr/>
            </p:nvSpPr>
            <p:spPr bwMode="auto">
              <a:xfrm>
                <a:off x="4558" y="1661"/>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r</a:t>
                </a:r>
                <a:endParaRPr lang="el-GR" sz="2000" b="1" i="1">
                  <a:solidFill>
                    <a:srgbClr val="FF3300"/>
                  </a:solidFill>
                  <a:cs typeface="Arial" pitchFamily="34" charset="0"/>
                </a:endParaRPr>
              </a:p>
            </p:txBody>
          </p:sp>
        </p:grpSp>
        <p:sp>
          <p:nvSpPr>
            <p:cNvPr id="17426" name="Line 75"/>
            <p:cNvSpPr>
              <a:spLocks noChangeShapeType="1"/>
            </p:cNvSpPr>
            <p:nvPr/>
          </p:nvSpPr>
          <p:spPr bwMode="auto">
            <a:xfrm>
              <a:off x="4538" y="984"/>
              <a:ext cx="0" cy="317"/>
            </a:xfrm>
            <a:prstGeom prst="line">
              <a:avLst/>
            </a:prstGeom>
            <a:noFill/>
            <a:ln w="57150">
              <a:solidFill>
                <a:srgbClr val="FF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27" name="Text Box 76"/>
            <p:cNvSpPr txBox="1">
              <a:spLocks noChangeArrowheads="1"/>
            </p:cNvSpPr>
            <p:nvPr/>
          </p:nvSpPr>
          <p:spPr bwMode="auto">
            <a:xfrm>
              <a:off x="4341" y="939"/>
              <a:ext cx="30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chemeClr val="accent2"/>
                  </a:solidFill>
                </a:rPr>
                <a:t>a</a:t>
              </a:r>
            </a:p>
          </p:txBody>
        </p:sp>
      </p:grpSp>
      <p:grpSp>
        <p:nvGrpSpPr>
          <p:cNvPr id="8" name="Group 77"/>
          <p:cNvGrpSpPr>
            <a:grpSpLocks/>
          </p:cNvGrpSpPr>
          <p:nvPr/>
        </p:nvGrpSpPr>
        <p:grpSpPr bwMode="auto">
          <a:xfrm rot="-5400000">
            <a:off x="5493544" y="2166144"/>
            <a:ext cx="1438275" cy="1944687"/>
            <a:chOff x="3945" y="618"/>
            <a:chExt cx="906" cy="1225"/>
          </a:xfrm>
        </p:grpSpPr>
        <p:grpSp>
          <p:nvGrpSpPr>
            <p:cNvPr id="17417" name="Group 78"/>
            <p:cNvGrpSpPr>
              <a:grpSpLocks/>
            </p:cNvGrpSpPr>
            <p:nvPr/>
          </p:nvGrpSpPr>
          <p:grpSpPr bwMode="auto">
            <a:xfrm>
              <a:off x="3945" y="618"/>
              <a:ext cx="906" cy="1225"/>
              <a:chOff x="3969" y="1026"/>
              <a:chExt cx="906" cy="1225"/>
            </a:xfrm>
          </p:grpSpPr>
          <p:sp>
            <p:nvSpPr>
              <p:cNvPr id="17420" name="Line 79"/>
              <p:cNvSpPr>
                <a:spLocks noChangeShapeType="1"/>
              </p:cNvSpPr>
              <p:nvPr/>
            </p:nvSpPr>
            <p:spPr bwMode="auto">
              <a:xfrm>
                <a:off x="4558" y="1298"/>
                <a:ext cx="0" cy="953"/>
              </a:xfrm>
              <a:prstGeom prst="line">
                <a:avLst/>
              </a:prstGeom>
              <a:noFill/>
              <a:ln w="285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7421" name="Oval 80"/>
              <p:cNvSpPr>
                <a:spLocks noChangeArrowheads="1"/>
              </p:cNvSpPr>
              <p:nvPr/>
            </p:nvSpPr>
            <p:spPr bwMode="auto">
              <a:xfrm>
                <a:off x="4468" y="1207"/>
                <a:ext cx="181" cy="182"/>
              </a:xfrm>
              <a:prstGeom prst="ellipse">
                <a:avLst/>
              </a:prstGeom>
              <a:solidFill>
                <a:srgbClr val="FF3300"/>
              </a:solidFill>
              <a:ln w="9525">
                <a:solidFill>
                  <a:schemeClr val="tx1"/>
                </a:solidFill>
                <a:round/>
                <a:headEnd/>
                <a:tailEnd/>
              </a:ln>
            </p:spPr>
            <p:txBody>
              <a:bodyPr wrap="none" anchor="ctr"/>
              <a:lstStyle/>
              <a:p>
                <a:endParaRPr lang="en-US"/>
              </a:p>
            </p:txBody>
          </p:sp>
          <p:sp>
            <p:nvSpPr>
              <p:cNvPr id="17422" name="Line 81"/>
              <p:cNvSpPr>
                <a:spLocks noChangeShapeType="1"/>
              </p:cNvSpPr>
              <p:nvPr/>
            </p:nvSpPr>
            <p:spPr bwMode="auto">
              <a:xfrm flipH="1">
                <a:off x="3969" y="1298"/>
                <a:ext cx="499"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23" name="Text Box 82"/>
              <p:cNvSpPr txBox="1">
                <a:spLocks noChangeArrowheads="1"/>
              </p:cNvSpPr>
              <p:nvPr/>
            </p:nvSpPr>
            <p:spPr bwMode="auto">
              <a:xfrm>
                <a:off x="4150" y="1026"/>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v</a:t>
                </a:r>
                <a:endParaRPr lang="el-GR" sz="2000" b="1" i="1">
                  <a:solidFill>
                    <a:srgbClr val="FF3300"/>
                  </a:solidFill>
                  <a:cs typeface="Arial" pitchFamily="34" charset="0"/>
                </a:endParaRPr>
              </a:p>
            </p:txBody>
          </p:sp>
          <p:sp>
            <p:nvSpPr>
              <p:cNvPr id="17424" name="Text Box 83"/>
              <p:cNvSpPr txBox="1">
                <a:spLocks noChangeArrowheads="1"/>
              </p:cNvSpPr>
              <p:nvPr/>
            </p:nvSpPr>
            <p:spPr bwMode="auto">
              <a:xfrm>
                <a:off x="4558" y="1661"/>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r</a:t>
                </a:r>
                <a:endParaRPr lang="el-GR" sz="2000" b="1" i="1">
                  <a:solidFill>
                    <a:srgbClr val="FF3300"/>
                  </a:solidFill>
                  <a:cs typeface="Arial" pitchFamily="34" charset="0"/>
                </a:endParaRPr>
              </a:p>
            </p:txBody>
          </p:sp>
        </p:grpSp>
        <p:sp>
          <p:nvSpPr>
            <p:cNvPr id="17418" name="Line 84"/>
            <p:cNvSpPr>
              <a:spLocks noChangeShapeType="1"/>
            </p:cNvSpPr>
            <p:nvPr/>
          </p:nvSpPr>
          <p:spPr bwMode="auto">
            <a:xfrm>
              <a:off x="4538" y="984"/>
              <a:ext cx="0" cy="317"/>
            </a:xfrm>
            <a:prstGeom prst="line">
              <a:avLst/>
            </a:prstGeom>
            <a:noFill/>
            <a:ln w="57150">
              <a:solidFill>
                <a:srgbClr val="FF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19" name="Text Box 85"/>
            <p:cNvSpPr txBox="1">
              <a:spLocks noChangeArrowheads="1"/>
            </p:cNvSpPr>
            <p:nvPr/>
          </p:nvSpPr>
          <p:spPr bwMode="auto">
            <a:xfrm>
              <a:off x="4341" y="939"/>
              <a:ext cx="30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chemeClr val="accent2"/>
                  </a:solidFill>
                </a:rPr>
                <a:t>a</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xit" presetSubtype="0" fill="hold" nodeType="clickEffect">
                                  <p:stCondLst>
                                    <p:cond delay="0"/>
                                  </p:stCondLst>
                                  <p:childTnLst>
                                    <p:set>
                                      <p:cBhvr>
                                        <p:cTn id="16" dur="1" fill="hold">
                                          <p:stCondLst>
                                            <p:cond delay="0"/>
                                          </p:stCondLst>
                                        </p:cTn>
                                        <p:tgtEl>
                                          <p:spTgt spid="4"/>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xit" presetSubtype="0" fill="hold" nodeType="clickEffect">
                                  <p:stCondLst>
                                    <p:cond delay="0"/>
                                  </p:stCondLst>
                                  <p:childTnLst>
                                    <p:set>
                                      <p:cBhvr>
                                        <p:cTn id="22" dur="1" fill="hold">
                                          <p:stCondLst>
                                            <p:cond delay="0"/>
                                          </p:stCondLst>
                                        </p:cTn>
                                        <p:tgtEl>
                                          <p:spTgt spid="6"/>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67587">
                                            <p:txEl>
                                              <p:pRg st="1" end="1"/>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6" name="Rectangle 4"/>
          <p:cNvSpPr>
            <a:spLocks noGrp="1" noChangeArrowheads="1"/>
          </p:cNvSpPr>
          <p:nvPr>
            <p:ph type="body" sz="half" idx="2"/>
          </p:nvPr>
        </p:nvSpPr>
        <p:spPr>
          <a:xfrm>
            <a:off x="539750" y="404813"/>
            <a:ext cx="8147050" cy="5318125"/>
          </a:xfrm>
        </p:spPr>
        <p:txBody>
          <a:bodyPr/>
          <a:lstStyle/>
          <a:p>
            <a:pPr marL="0" indent="0">
              <a:buFontTx/>
              <a:buNone/>
            </a:pPr>
            <a:r>
              <a:rPr lang="en-GB" sz="3200" smtClean="0"/>
              <a:t>but: </a:t>
            </a:r>
            <a:r>
              <a:rPr lang="en-GB" sz="3200" b="1" i="1" smtClean="0">
                <a:solidFill>
                  <a:srgbClr val="FF3300"/>
                </a:solidFill>
              </a:rPr>
              <a:t>v = r </a:t>
            </a:r>
            <a:r>
              <a:rPr lang="el-GR" sz="3200" b="1" i="1" smtClean="0">
                <a:solidFill>
                  <a:srgbClr val="FF3300"/>
                </a:solidFill>
                <a:cs typeface="Arial" pitchFamily="34" charset="0"/>
              </a:rPr>
              <a:t>ω</a:t>
            </a:r>
            <a:endParaRPr lang="en-GB" sz="3200" b="1" i="1" smtClean="0">
              <a:solidFill>
                <a:srgbClr val="FF3300"/>
              </a:solidFill>
              <a:cs typeface="Arial" pitchFamily="34" charset="0"/>
            </a:endParaRPr>
          </a:p>
          <a:p>
            <a:pPr marL="0" indent="0">
              <a:buFontTx/>
              <a:buNone/>
            </a:pPr>
            <a:r>
              <a:rPr lang="en-GB" sz="3200" smtClean="0">
                <a:cs typeface="Arial" pitchFamily="34" charset="0"/>
              </a:rPr>
              <a:t>combining this with: </a:t>
            </a:r>
            <a:r>
              <a:rPr lang="en-GB" sz="3200" b="1" i="1" smtClean="0">
                <a:solidFill>
                  <a:srgbClr val="FF3300"/>
                </a:solidFill>
                <a:cs typeface="Arial" pitchFamily="34" charset="0"/>
              </a:rPr>
              <a:t>a = v</a:t>
            </a:r>
            <a:r>
              <a:rPr lang="en-GB" sz="3200" b="1" i="1" baseline="30000" smtClean="0">
                <a:solidFill>
                  <a:srgbClr val="FF3300"/>
                </a:solidFill>
                <a:cs typeface="Arial" pitchFamily="34" charset="0"/>
              </a:rPr>
              <a:t>2</a:t>
            </a:r>
            <a:r>
              <a:rPr lang="en-GB" sz="3200" b="1" i="1" smtClean="0">
                <a:solidFill>
                  <a:srgbClr val="FF3300"/>
                </a:solidFill>
                <a:cs typeface="Arial" pitchFamily="34" charset="0"/>
              </a:rPr>
              <a:t> / r</a:t>
            </a:r>
          </a:p>
          <a:p>
            <a:pPr marL="0" indent="0">
              <a:buFontTx/>
              <a:buNone/>
            </a:pPr>
            <a:endParaRPr lang="en-GB" sz="3200" smtClean="0">
              <a:cs typeface="Arial" pitchFamily="34" charset="0"/>
            </a:endParaRPr>
          </a:p>
          <a:p>
            <a:pPr marL="0" indent="0">
              <a:buFontTx/>
              <a:buNone/>
            </a:pPr>
            <a:r>
              <a:rPr lang="en-GB" sz="3200" smtClean="0">
                <a:cs typeface="Arial" pitchFamily="34" charset="0"/>
              </a:rPr>
              <a:t>gives:</a:t>
            </a:r>
          </a:p>
          <a:p>
            <a:pPr marL="0" indent="0">
              <a:buFontTx/>
              <a:buNone/>
            </a:pPr>
            <a:r>
              <a:rPr lang="en-GB" sz="3200" smtClean="0">
                <a:cs typeface="Arial" pitchFamily="34" charset="0"/>
              </a:rPr>
              <a:t>	</a:t>
            </a:r>
            <a:r>
              <a:rPr lang="en-GB" sz="3200" b="1" i="1" smtClean="0">
                <a:solidFill>
                  <a:srgbClr val="FF3300"/>
                </a:solidFill>
                <a:cs typeface="Arial" pitchFamily="34" charset="0"/>
              </a:rPr>
              <a:t>a = r </a:t>
            </a:r>
            <a:r>
              <a:rPr lang="el-GR" sz="3200" b="1" i="1" smtClean="0">
                <a:solidFill>
                  <a:srgbClr val="FF3300"/>
                </a:solidFill>
                <a:cs typeface="Arial" pitchFamily="34" charset="0"/>
              </a:rPr>
              <a:t>ω</a:t>
            </a:r>
            <a:r>
              <a:rPr lang="en-GB" sz="3200" b="1" i="1" baseline="30000" smtClean="0">
                <a:solidFill>
                  <a:srgbClr val="FF3300"/>
                </a:solidFill>
                <a:cs typeface="Arial" pitchFamily="34" charset="0"/>
              </a:rPr>
              <a:t>2</a:t>
            </a:r>
          </a:p>
          <a:p>
            <a:pPr marL="0" indent="0">
              <a:buFontTx/>
              <a:buNone/>
            </a:pPr>
            <a:endParaRPr lang="en-GB" sz="3200" smtClean="0">
              <a:cs typeface="Arial" pitchFamily="34" charset="0"/>
            </a:endParaRPr>
          </a:p>
          <a:p>
            <a:pPr marL="0" indent="0">
              <a:buFontTx/>
              <a:buNone/>
            </a:pPr>
            <a:r>
              <a:rPr lang="en-GB" sz="3200" smtClean="0">
                <a:cs typeface="Arial" pitchFamily="34" charset="0"/>
              </a:rPr>
              <a:t>and also:</a:t>
            </a:r>
          </a:p>
          <a:p>
            <a:pPr marL="0" indent="0">
              <a:buFontTx/>
              <a:buNone/>
            </a:pPr>
            <a:r>
              <a:rPr lang="en-GB" sz="3200" smtClean="0">
                <a:cs typeface="Arial" pitchFamily="34" charset="0"/>
              </a:rPr>
              <a:t>	</a:t>
            </a:r>
            <a:r>
              <a:rPr lang="en-GB" sz="3200" b="1" i="1" smtClean="0">
                <a:solidFill>
                  <a:srgbClr val="FF3300"/>
                </a:solidFill>
                <a:cs typeface="Arial" pitchFamily="34" charset="0"/>
              </a:rPr>
              <a:t>a = v </a:t>
            </a:r>
            <a:r>
              <a:rPr lang="el-GR" sz="3200" b="1" i="1" smtClean="0">
                <a:solidFill>
                  <a:srgbClr val="FF3300"/>
                </a:solidFill>
                <a:cs typeface="Arial" pitchFamily="34" charset="0"/>
              </a:rPr>
              <a:t>ω</a:t>
            </a:r>
            <a:endParaRPr lang="el-GR" sz="3200" b="1" i="1" baseline="30000" smtClean="0">
              <a:solidFill>
                <a:srgbClr val="FF3300"/>
              </a:solidFill>
              <a:cs typeface="Arial" pitchFamily="34" charset="0"/>
            </a:endParaRPr>
          </a:p>
          <a:p>
            <a:pPr marL="0" indent="0">
              <a:buFontTx/>
              <a:buNone/>
            </a:pPr>
            <a:endParaRPr lang="el-GR" sz="3200" b="1" i="1" baseline="30000" smtClean="0">
              <a:solidFill>
                <a:srgbClr val="FF3300"/>
              </a:solidFill>
              <a:cs typeface="Arial" pitchFamily="34" charset="0"/>
            </a:endParaRPr>
          </a:p>
        </p:txBody>
      </p:sp>
      <p:sp>
        <p:nvSpPr>
          <p:cNvPr id="131078" name="Rectangle 6"/>
          <p:cNvSpPr>
            <a:spLocks noChangeArrowheads="1"/>
          </p:cNvSpPr>
          <p:nvPr/>
        </p:nvSpPr>
        <p:spPr bwMode="auto">
          <a:xfrm>
            <a:off x="1403350" y="2708275"/>
            <a:ext cx="1800225" cy="72072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1079" name="Rectangle 7"/>
          <p:cNvSpPr>
            <a:spLocks noChangeArrowheads="1"/>
          </p:cNvSpPr>
          <p:nvPr/>
        </p:nvSpPr>
        <p:spPr bwMode="auto">
          <a:xfrm>
            <a:off x="1403350" y="4508500"/>
            <a:ext cx="1800225" cy="72072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1076">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1076">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1076">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107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1076">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107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10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8" grpId="0" animBg="1"/>
      <p:bldP spid="131079"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8229600" cy="706437"/>
          </a:xfrm>
        </p:spPr>
        <p:txBody>
          <a:bodyPr/>
          <a:lstStyle/>
          <a:p>
            <a:r>
              <a:rPr lang="en-GB" sz="4000" smtClean="0"/>
              <a:t>Complete</a:t>
            </a:r>
          </a:p>
        </p:txBody>
      </p:sp>
      <p:sp>
        <p:nvSpPr>
          <p:cNvPr id="150531" name="Text Box 3"/>
          <p:cNvSpPr txBox="1">
            <a:spLocks noChangeArrowheads="1"/>
          </p:cNvSpPr>
          <p:nvPr/>
        </p:nvSpPr>
        <p:spPr bwMode="auto">
          <a:xfrm>
            <a:off x="3419475" y="333375"/>
            <a:ext cx="2808288" cy="641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3600" b="1">
                <a:solidFill>
                  <a:srgbClr val="FF0000"/>
                </a:solidFill>
              </a:rPr>
              <a:t>Complete</a:t>
            </a:r>
          </a:p>
        </p:txBody>
      </p:sp>
      <p:graphicFrame>
        <p:nvGraphicFramePr>
          <p:cNvPr id="150588" name="Group 60"/>
          <p:cNvGraphicFramePr>
            <a:graphicFrameLocks noGrp="1"/>
          </p:cNvGraphicFramePr>
          <p:nvPr>
            <p:ph idx="1"/>
          </p:nvPr>
        </p:nvGraphicFramePr>
        <p:xfrm>
          <a:off x="647700" y="1114425"/>
          <a:ext cx="8013700" cy="4445000"/>
        </p:xfrm>
        <a:graphic>
          <a:graphicData uri="http://schemas.openxmlformats.org/drawingml/2006/table">
            <a:tbl>
              <a:tblPr/>
              <a:tblGrid>
                <a:gridCol w="2003425"/>
                <a:gridCol w="2003425"/>
                <a:gridCol w="2003425"/>
                <a:gridCol w="2003425"/>
              </a:tblGrid>
              <a:tr h="83978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charset="0"/>
                        </a:rPr>
                        <a:t>angular speed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linear speed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radius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centripetal acceleration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358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8.0 ms</a:t>
                      </a:r>
                      <a:r>
                        <a:rPr kumimoji="0" lang="en-GB" sz="2800" b="0" i="0" u="none" strike="noStrike" cap="none" normalizeH="0" baseline="30000" smtClean="0">
                          <a:ln>
                            <a:noFill/>
                          </a:ln>
                          <a:solidFill>
                            <a:schemeClr val="tx1"/>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2.0 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707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2.0 rad s</a:t>
                      </a:r>
                      <a:r>
                        <a:rPr kumimoji="0" lang="en-GB" sz="2800" b="0" i="0" u="none" strike="noStrike" cap="none" normalizeH="0" baseline="3000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0.50 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48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9.0 rad s</a:t>
                      </a:r>
                      <a:r>
                        <a:rPr kumimoji="0" lang="en-GB" sz="2800" b="0" i="0" u="none" strike="noStrike" cap="none" normalizeH="0" baseline="30000" smtClean="0">
                          <a:ln>
                            <a:noFill/>
                          </a:ln>
                          <a:solidFill>
                            <a:schemeClr val="tx1"/>
                          </a:solidFill>
                          <a:effectLst/>
                          <a:latin typeface="Arial" charset="0"/>
                        </a:rPr>
                        <a:t>-1</a:t>
                      </a:r>
                      <a:endParaRPr kumimoji="0" lang="en-GB"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27 ms</a:t>
                      </a:r>
                      <a:r>
                        <a:rPr kumimoji="0" lang="en-GB" sz="2800" b="0" i="0" u="none" strike="noStrike" cap="none" normalizeH="0" baseline="30000" smtClean="0">
                          <a:ln>
                            <a:noFill/>
                          </a:ln>
                          <a:solidFill>
                            <a:schemeClr val="tx1"/>
                          </a:solidFill>
                          <a:effectLst/>
                          <a:latin typeface="Arial" charset="0"/>
                        </a:rPr>
                        <a:t>-1</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3000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48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6.0 ms</a:t>
                      </a:r>
                      <a:r>
                        <a:rPr kumimoji="0" lang="en-GB" sz="2800" b="0" i="0" u="none" strike="noStrike" cap="none" normalizeH="0" baseline="30000" smtClean="0">
                          <a:ln>
                            <a:noFill/>
                          </a:ln>
                          <a:solidFill>
                            <a:schemeClr val="tx1"/>
                          </a:solidFill>
                          <a:effectLst/>
                          <a:latin typeface="Arial" charset="0"/>
                        </a:rPr>
                        <a:t>-1</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9.0 ms</a:t>
                      </a:r>
                      <a:r>
                        <a:rPr kumimoji="0" lang="en-GB" sz="2800" b="0" i="0" u="none" strike="noStrike" cap="none" normalizeH="0" baseline="30000" smtClean="0">
                          <a:ln>
                            <a:noFill/>
                          </a:ln>
                          <a:solidFill>
                            <a:schemeClr val="tx1"/>
                          </a:solidFill>
                          <a:effectLst/>
                          <a:latin typeface="Arial" charset="0"/>
                        </a:rPr>
                        <a:t>-2</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48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33</a:t>
                      </a:r>
                      <a:r>
                        <a:rPr kumimoji="0" lang="en-GB" sz="2800" b="0" i="0" u="none" strike="noStrike" cap="none" normalizeH="0" baseline="0" smtClean="0">
                          <a:ln>
                            <a:noFill/>
                          </a:ln>
                          <a:solidFill>
                            <a:schemeClr val="tx1"/>
                          </a:solidFill>
                          <a:effectLst/>
                          <a:latin typeface="Arial" charset="0"/>
                          <a:cs typeface="Arial" charset="0"/>
                        </a:rPr>
                        <a:t>⅓</a:t>
                      </a:r>
                      <a:r>
                        <a:rPr kumimoji="0" lang="en-GB" sz="2800" b="0" i="0" u="none" strike="noStrike" cap="none" normalizeH="0" baseline="0" smtClean="0">
                          <a:ln>
                            <a:noFill/>
                          </a:ln>
                          <a:solidFill>
                            <a:schemeClr val="tx1"/>
                          </a:solidFill>
                          <a:effectLst/>
                          <a:latin typeface="Arial" charset="0"/>
                        </a:rPr>
                        <a:t> r.p.m.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1.8 ms</a:t>
                      </a:r>
                      <a:r>
                        <a:rPr kumimoji="0" lang="en-GB" sz="2800" b="0" i="0" u="none" strike="noStrike" cap="none" normalizeH="0" baseline="30000" smtClean="0">
                          <a:ln>
                            <a:noFill/>
                          </a:ln>
                          <a:solidFill>
                            <a:schemeClr val="tx1"/>
                          </a:solidFill>
                          <a:effectLst/>
                          <a:latin typeface="Arial" charset="0"/>
                        </a:rPr>
                        <a:t>-2</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05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1"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274638"/>
            <a:ext cx="8229600" cy="706437"/>
          </a:xfrm>
        </p:spPr>
        <p:txBody>
          <a:bodyPr/>
          <a:lstStyle/>
          <a:p>
            <a:r>
              <a:rPr lang="en-GB" sz="4000" smtClean="0"/>
              <a:t>Complete</a:t>
            </a:r>
          </a:p>
        </p:txBody>
      </p:sp>
      <p:sp>
        <p:nvSpPr>
          <p:cNvPr id="150531" name="Text Box 3"/>
          <p:cNvSpPr txBox="1">
            <a:spLocks noChangeArrowheads="1"/>
          </p:cNvSpPr>
          <p:nvPr/>
        </p:nvSpPr>
        <p:spPr bwMode="auto">
          <a:xfrm>
            <a:off x="3419475" y="333375"/>
            <a:ext cx="2808288" cy="641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3600" b="1">
                <a:solidFill>
                  <a:srgbClr val="FF0000"/>
                </a:solidFill>
              </a:rPr>
              <a:t>Answers</a:t>
            </a:r>
          </a:p>
        </p:txBody>
      </p:sp>
      <p:graphicFrame>
        <p:nvGraphicFramePr>
          <p:cNvPr id="150588" name="Group 60"/>
          <p:cNvGraphicFramePr>
            <a:graphicFrameLocks noGrp="1"/>
          </p:cNvGraphicFramePr>
          <p:nvPr>
            <p:ph idx="1"/>
          </p:nvPr>
        </p:nvGraphicFramePr>
        <p:xfrm>
          <a:off x="647700" y="1114425"/>
          <a:ext cx="8013700" cy="4445000"/>
        </p:xfrm>
        <a:graphic>
          <a:graphicData uri="http://schemas.openxmlformats.org/drawingml/2006/table">
            <a:tbl>
              <a:tblPr/>
              <a:tblGrid>
                <a:gridCol w="2003425"/>
                <a:gridCol w="2003425"/>
                <a:gridCol w="2003425"/>
                <a:gridCol w="2003425"/>
              </a:tblGrid>
              <a:tr h="83978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angular speed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linear speed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radius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centripetal acceleration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358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8.0 ms</a:t>
                      </a:r>
                      <a:r>
                        <a:rPr kumimoji="0" lang="en-GB" sz="2800" b="0" i="0" u="none" strike="noStrike" cap="none" normalizeH="0" baseline="30000" smtClean="0">
                          <a:ln>
                            <a:noFill/>
                          </a:ln>
                          <a:solidFill>
                            <a:schemeClr val="tx1"/>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2.0 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707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2.0 rad s</a:t>
                      </a:r>
                      <a:r>
                        <a:rPr kumimoji="0" lang="en-GB" sz="2800" b="0" i="0" u="none" strike="noStrike" cap="none" normalizeH="0" baseline="3000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0.50 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48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9.0 rad s</a:t>
                      </a:r>
                      <a:r>
                        <a:rPr kumimoji="0" lang="en-GB" sz="2800" b="0" i="0" u="none" strike="noStrike" cap="none" normalizeH="0" baseline="30000" smtClean="0">
                          <a:ln>
                            <a:noFill/>
                          </a:ln>
                          <a:solidFill>
                            <a:schemeClr val="tx1"/>
                          </a:solidFill>
                          <a:effectLst/>
                          <a:latin typeface="Arial" charset="0"/>
                        </a:rPr>
                        <a:t>-1</a:t>
                      </a:r>
                      <a:endParaRPr kumimoji="0" lang="en-GB"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27 ms</a:t>
                      </a:r>
                      <a:r>
                        <a:rPr kumimoji="0" lang="en-GB" sz="2800" b="0" i="0" u="none" strike="noStrike" cap="none" normalizeH="0" baseline="30000" smtClean="0">
                          <a:ln>
                            <a:noFill/>
                          </a:ln>
                          <a:solidFill>
                            <a:schemeClr val="tx1"/>
                          </a:solidFill>
                          <a:effectLst/>
                          <a:latin typeface="Arial" charset="0"/>
                        </a:rPr>
                        <a:t>-1</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3000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48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6.0 ms</a:t>
                      </a:r>
                      <a:r>
                        <a:rPr kumimoji="0" lang="en-GB" sz="2800" b="0" i="0" u="none" strike="noStrike" cap="none" normalizeH="0" baseline="30000" smtClean="0">
                          <a:ln>
                            <a:noFill/>
                          </a:ln>
                          <a:solidFill>
                            <a:schemeClr val="tx1"/>
                          </a:solidFill>
                          <a:effectLst/>
                          <a:latin typeface="Arial" charset="0"/>
                        </a:rPr>
                        <a:t>-1</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9.0 ms</a:t>
                      </a:r>
                      <a:r>
                        <a:rPr kumimoji="0" lang="en-GB" sz="2800" b="0" i="0" u="none" strike="noStrike" cap="none" normalizeH="0" baseline="30000" smtClean="0">
                          <a:ln>
                            <a:noFill/>
                          </a:ln>
                          <a:solidFill>
                            <a:schemeClr val="tx1"/>
                          </a:solidFill>
                          <a:effectLst/>
                          <a:latin typeface="Arial" charset="0"/>
                        </a:rPr>
                        <a:t>-2</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48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33</a:t>
                      </a:r>
                      <a:r>
                        <a:rPr kumimoji="0" lang="en-GB" sz="2800" b="0" i="0" u="none" strike="noStrike" cap="none" normalizeH="0" baseline="0" smtClean="0">
                          <a:ln>
                            <a:noFill/>
                          </a:ln>
                          <a:solidFill>
                            <a:schemeClr val="tx1"/>
                          </a:solidFill>
                          <a:effectLst/>
                          <a:latin typeface="Arial" charset="0"/>
                          <a:cs typeface="Arial" charset="0"/>
                        </a:rPr>
                        <a:t>⅓</a:t>
                      </a:r>
                      <a:r>
                        <a:rPr kumimoji="0" lang="en-GB" sz="2800" b="0" i="0" u="none" strike="noStrike" cap="none" normalizeH="0" baseline="0" smtClean="0">
                          <a:ln>
                            <a:noFill/>
                          </a:ln>
                          <a:solidFill>
                            <a:schemeClr val="tx1"/>
                          </a:solidFill>
                          <a:effectLst/>
                          <a:latin typeface="Arial" charset="0"/>
                        </a:rPr>
                        <a:t> r.p.m.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smtClean="0">
                          <a:ln>
                            <a:noFill/>
                          </a:ln>
                          <a:solidFill>
                            <a:schemeClr val="tx1"/>
                          </a:solidFill>
                          <a:effectLst/>
                          <a:latin typeface="Arial" charset="0"/>
                        </a:rPr>
                        <a:t>1.8 ms</a:t>
                      </a:r>
                      <a:r>
                        <a:rPr kumimoji="0" lang="en-GB" sz="2800" b="0" i="0" u="none" strike="noStrike" cap="none" normalizeH="0" baseline="30000" smtClean="0">
                          <a:ln>
                            <a:noFill/>
                          </a:ln>
                          <a:solidFill>
                            <a:schemeClr val="tx1"/>
                          </a:solidFill>
                          <a:effectLst/>
                          <a:latin typeface="Arial" charset="0"/>
                        </a:rPr>
                        <a:t>-2</a:t>
                      </a:r>
                      <a:endParaRPr kumimoji="0" lang="en-GB"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50562" name="Text Box 34"/>
          <p:cNvSpPr txBox="1">
            <a:spLocks noChangeArrowheads="1"/>
          </p:cNvSpPr>
          <p:nvPr/>
        </p:nvSpPr>
        <p:spPr bwMode="auto">
          <a:xfrm>
            <a:off x="787400" y="1943100"/>
            <a:ext cx="18716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a:solidFill>
                  <a:srgbClr val="FF0000"/>
                </a:solidFill>
              </a:rPr>
              <a:t>4.0 rad s</a:t>
            </a:r>
            <a:r>
              <a:rPr lang="en-GB" sz="2800" b="1" baseline="30000">
                <a:solidFill>
                  <a:srgbClr val="FF0000"/>
                </a:solidFill>
              </a:rPr>
              <a:t>-1</a:t>
            </a:r>
          </a:p>
        </p:txBody>
      </p:sp>
      <p:sp>
        <p:nvSpPr>
          <p:cNvPr id="150563" name="Text Box 35"/>
          <p:cNvSpPr txBox="1">
            <a:spLocks noChangeArrowheads="1"/>
          </p:cNvSpPr>
          <p:nvPr/>
        </p:nvSpPr>
        <p:spPr bwMode="auto">
          <a:xfrm>
            <a:off x="7013575" y="1971675"/>
            <a:ext cx="14636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a:solidFill>
                  <a:srgbClr val="FF0000"/>
                </a:solidFill>
              </a:rPr>
              <a:t>32 ms</a:t>
            </a:r>
            <a:r>
              <a:rPr lang="en-GB" sz="2800" b="1" baseline="30000">
                <a:solidFill>
                  <a:srgbClr val="FF0000"/>
                </a:solidFill>
              </a:rPr>
              <a:t>-2</a:t>
            </a:r>
          </a:p>
        </p:txBody>
      </p:sp>
      <p:sp>
        <p:nvSpPr>
          <p:cNvPr id="150564" name="Text Box 36"/>
          <p:cNvSpPr txBox="1">
            <a:spLocks noChangeArrowheads="1"/>
          </p:cNvSpPr>
          <p:nvPr/>
        </p:nvSpPr>
        <p:spPr bwMode="auto">
          <a:xfrm>
            <a:off x="2873375" y="2705100"/>
            <a:ext cx="16684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a:solidFill>
                  <a:srgbClr val="FF0000"/>
                </a:solidFill>
              </a:rPr>
              <a:t>1.0 ms</a:t>
            </a:r>
            <a:r>
              <a:rPr lang="en-GB" sz="2800" b="1" baseline="30000">
                <a:solidFill>
                  <a:srgbClr val="FF0000"/>
                </a:solidFill>
              </a:rPr>
              <a:t>-1</a:t>
            </a:r>
          </a:p>
        </p:txBody>
      </p:sp>
      <p:sp>
        <p:nvSpPr>
          <p:cNvPr id="150589" name="Text Box 61"/>
          <p:cNvSpPr txBox="1">
            <a:spLocks noChangeArrowheads="1"/>
          </p:cNvSpPr>
          <p:nvPr/>
        </p:nvSpPr>
        <p:spPr bwMode="auto">
          <a:xfrm>
            <a:off x="6961188" y="2720975"/>
            <a:ext cx="16335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a:solidFill>
                  <a:srgbClr val="FF0000"/>
                </a:solidFill>
              </a:rPr>
              <a:t>2.0 ms</a:t>
            </a:r>
            <a:r>
              <a:rPr lang="en-GB" sz="2800" b="1" baseline="30000">
                <a:solidFill>
                  <a:srgbClr val="FF0000"/>
                </a:solidFill>
              </a:rPr>
              <a:t>-2</a:t>
            </a:r>
          </a:p>
        </p:txBody>
      </p:sp>
      <p:sp>
        <p:nvSpPr>
          <p:cNvPr id="150590" name="Text Box 62"/>
          <p:cNvSpPr txBox="1">
            <a:spLocks noChangeArrowheads="1"/>
          </p:cNvSpPr>
          <p:nvPr/>
        </p:nvSpPr>
        <p:spPr bwMode="auto">
          <a:xfrm>
            <a:off x="5087938" y="3454400"/>
            <a:ext cx="11049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a:solidFill>
                  <a:srgbClr val="FF0000"/>
                </a:solidFill>
              </a:rPr>
              <a:t>3.0 m</a:t>
            </a:r>
          </a:p>
        </p:txBody>
      </p:sp>
      <p:sp>
        <p:nvSpPr>
          <p:cNvPr id="150591" name="Text Box 63"/>
          <p:cNvSpPr txBox="1">
            <a:spLocks noChangeArrowheads="1"/>
          </p:cNvSpPr>
          <p:nvPr/>
        </p:nvSpPr>
        <p:spPr bwMode="auto">
          <a:xfrm>
            <a:off x="6891338" y="3452813"/>
            <a:ext cx="19843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a:solidFill>
                  <a:srgbClr val="FF0000"/>
                </a:solidFill>
              </a:rPr>
              <a:t>243 ms</a:t>
            </a:r>
            <a:r>
              <a:rPr lang="en-GB" sz="2800" b="1" baseline="30000">
                <a:solidFill>
                  <a:srgbClr val="FF0000"/>
                </a:solidFill>
              </a:rPr>
              <a:t>-2</a:t>
            </a:r>
          </a:p>
        </p:txBody>
      </p:sp>
      <p:sp>
        <p:nvSpPr>
          <p:cNvPr id="150592" name="Text Box 64"/>
          <p:cNvSpPr txBox="1">
            <a:spLocks noChangeArrowheads="1"/>
          </p:cNvSpPr>
          <p:nvPr/>
        </p:nvSpPr>
        <p:spPr bwMode="auto">
          <a:xfrm>
            <a:off x="5078413" y="4148138"/>
            <a:ext cx="11049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a:solidFill>
                  <a:srgbClr val="FF0000"/>
                </a:solidFill>
              </a:rPr>
              <a:t>4.0 m</a:t>
            </a:r>
          </a:p>
        </p:txBody>
      </p:sp>
      <p:sp>
        <p:nvSpPr>
          <p:cNvPr id="150593" name="Text Box 65"/>
          <p:cNvSpPr txBox="1">
            <a:spLocks noChangeArrowheads="1"/>
          </p:cNvSpPr>
          <p:nvPr/>
        </p:nvSpPr>
        <p:spPr bwMode="auto">
          <a:xfrm>
            <a:off x="777875" y="4170363"/>
            <a:ext cx="187166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a:solidFill>
                  <a:srgbClr val="FF0000"/>
                </a:solidFill>
              </a:rPr>
              <a:t>1.5 rad s</a:t>
            </a:r>
            <a:r>
              <a:rPr lang="en-GB" sz="2800" b="1" baseline="30000">
                <a:solidFill>
                  <a:srgbClr val="FF0000"/>
                </a:solidFill>
              </a:rPr>
              <a:t>-1</a:t>
            </a:r>
          </a:p>
        </p:txBody>
      </p:sp>
      <p:sp>
        <p:nvSpPr>
          <p:cNvPr id="150594" name="Text Box 66"/>
          <p:cNvSpPr txBox="1">
            <a:spLocks noChangeArrowheads="1"/>
          </p:cNvSpPr>
          <p:nvPr/>
        </p:nvSpPr>
        <p:spPr bwMode="auto">
          <a:xfrm>
            <a:off x="4970463" y="4870450"/>
            <a:ext cx="14859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a:solidFill>
                  <a:srgbClr val="FF0000"/>
                </a:solidFill>
              </a:rPr>
              <a:t>0.15 m</a:t>
            </a:r>
          </a:p>
        </p:txBody>
      </p:sp>
      <p:sp>
        <p:nvSpPr>
          <p:cNvPr id="150595" name="Text Box 67"/>
          <p:cNvSpPr txBox="1">
            <a:spLocks noChangeArrowheads="1"/>
          </p:cNvSpPr>
          <p:nvPr/>
        </p:nvSpPr>
        <p:spPr bwMode="auto">
          <a:xfrm>
            <a:off x="2836863" y="4876800"/>
            <a:ext cx="19494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b="1">
                <a:solidFill>
                  <a:srgbClr val="FF0000"/>
                </a:solidFill>
              </a:rPr>
              <a:t>0.52 ms</a:t>
            </a:r>
            <a:r>
              <a:rPr lang="en-GB" sz="2800" b="1" baseline="30000">
                <a:solidFill>
                  <a:srgbClr val="FF0000"/>
                </a:solidFill>
              </a:rPr>
              <a:t>-1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053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056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056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056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0589"/>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0590"/>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0591"/>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0593"/>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0592"/>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0595"/>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05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1" grpId="0" animBg="1"/>
      <p:bldP spid="150562" grpId="0"/>
      <p:bldP spid="150563" grpId="0"/>
      <p:bldP spid="150564" grpId="0"/>
      <p:bldP spid="150589" grpId="0"/>
      <p:bldP spid="150590" grpId="0"/>
      <p:bldP spid="150591" grpId="0"/>
      <p:bldP spid="150592" grpId="0"/>
      <p:bldP spid="150593" grpId="0"/>
      <p:bldP spid="150594" grpId="0"/>
      <p:bldP spid="15059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p:txBody>
          <a:bodyPr/>
          <a:lstStyle/>
          <a:p>
            <a:pPr eaLnBrk="1" hangingPunct="1"/>
            <a:r>
              <a:rPr lang="en-GB" smtClean="0"/>
              <a:t>Specification</a:t>
            </a:r>
          </a:p>
        </p:txBody>
      </p:sp>
      <p:graphicFrame>
        <p:nvGraphicFramePr>
          <p:cNvPr id="105509" name="Group 37"/>
          <p:cNvGraphicFramePr>
            <a:graphicFrameLocks noGrp="1"/>
          </p:cNvGraphicFramePr>
          <p:nvPr>
            <p:ph idx="1"/>
          </p:nvPr>
        </p:nvGraphicFramePr>
        <p:xfrm>
          <a:off x="457200" y="1600200"/>
          <a:ext cx="8362950" cy="3484563"/>
        </p:xfrm>
        <a:graphic>
          <a:graphicData uri="http://schemas.openxmlformats.org/drawingml/2006/table">
            <a:tbl>
              <a:tblPr/>
              <a:tblGrid>
                <a:gridCol w="1450975"/>
                <a:gridCol w="6911975"/>
              </a:tblGrid>
              <a:tr h="804863">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469900" algn="l"/>
                          <a:tab pos="825500" algn="l"/>
                          <a:tab pos="1130300" algn="l"/>
                        </a:tabLst>
                      </a:pPr>
                      <a:r>
                        <a:rPr kumimoji="0" lang="en-US" sz="2400" b="1" i="0" u="none" strike="noStrike" cap="none" normalizeH="0" baseline="0" dirty="0" smtClean="0">
                          <a:ln>
                            <a:noFill/>
                          </a:ln>
                          <a:solidFill>
                            <a:srgbClr val="000000"/>
                          </a:solidFill>
                          <a:effectLst/>
                          <a:latin typeface="Times New Roman" pitchFamily="18" charset="0"/>
                          <a:cs typeface="Times New Roman" pitchFamily="18" charset="0"/>
                        </a:rPr>
                        <a:t>Lessons</a:t>
                      </a:r>
                      <a:endParaRPr kumimoji="0" lang="en-US" sz="24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469900" algn="l"/>
                          <a:tab pos="825500" algn="l"/>
                          <a:tab pos="1130300" algn="l"/>
                        </a:tabLst>
                      </a:pPr>
                      <a:r>
                        <a:rPr kumimoji="0" lang="en-US" sz="2400" b="1" i="0" u="none" strike="noStrike" cap="none" normalizeH="0" baseline="0" dirty="0" smtClean="0">
                          <a:ln>
                            <a:noFill/>
                          </a:ln>
                          <a:solidFill>
                            <a:srgbClr val="000000"/>
                          </a:solidFill>
                          <a:effectLst/>
                          <a:latin typeface="Times New Roman" pitchFamily="18" charset="0"/>
                          <a:cs typeface="Times New Roman" pitchFamily="18" charset="0"/>
                        </a:rPr>
                        <a:t>Topics</a:t>
                      </a:r>
                      <a:endParaRPr kumimoji="0" lang="en-US" sz="24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79700">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469900" algn="l"/>
                          <a:tab pos="825500" algn="l"/>
                          <a:tab pos="1130300" algn="l"/>
                        </a:tabLst>
                      </a:pPr>
                      <a:endParaRPr kumimoji="0" lang="en-GB" sz="24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smtClean="0">
                          <a:ln>
                            <a:noFill/>
                          </a:ln>
                          <a:solidFill>
                            <a:srgbClr val="000000"/>
                          </a:solidFill>
                          <a:effectLst/>
                          <a:latin typeface="Times New Roman" pitchFamily="18" charset="0"/>
                          <a:cs typeface="Times New Roman" pitchFamily="18" charset="0"/>
                        </a:rPr>
                        <a:t>Circular motion</a:t>
                      </a:r>
                      <a:endParaRPr kumimoji="0" lang="en-GB" sz="2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rgbClr val="000000"/>
                          </a:solidFill>
                          <a:effectLst/>
                          <a:latin typeface="Times New Roman" pitchFamily="18" charset="0"/>
                          <a:cs typeface="Times New Roman" pitchFamily="18" charset="0"/>
                        </a:rPr>
                        <a:t>Motion in a circular path at constant speed implies there is an acceleration and requires a centripetal force.</a:t>
                      </a:r>
                      <a:endParaRPr kumimoji="0" lang="en-GB" sz="2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rgbClr val="000000"/>
                          </a:solidFill>
                          <a:effectLst/>
                          <a:latin typeface="Times New Roman" pitchFamily="18" charset="0"/>
                          <a:cs typeface="Times New Roman" pitchFamily="18" charset="0"/>
                        </a:rPr>
                        <a:t>Angular speed </a:t>
                      </a:r>
                      <a:r>
                        <a:rPr kumimoji="0" lang="en-GB" sz="2400" b="0" i="1" u="none" strike="noStrike" cap="none" normalizeH="0" baseline="0" smtClean="0">
                          <a:ln>
                            <a:noFill/>
                          </a:ln>
                          <a:solidFill>
                            <a:srgbClr val="000000"/>
                          </a:solidFill>
                          <a:effectLst/>
                          <a:latin typeface="Times New Roman" pitchFamily="18" charset="0"/>
                          <a:cs typeface="Times New Roman" pitchFamily="18" charset="0"/>
                        </a:rPr>
                        <a:t>ω = v / r = 2π f</a:t>
                      </a:r>
                      <a:endParaRPr kumimoji="0" lang="en-GB" sz="2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rgbClr val="000000"/>
                          </a:solidFill>
                          <a:effectLst/>
                          <a:latin typeface="Times New Roman" pitchFamily="18" charset="0"/>
                          <a:cs typeface="Times New Roman" pitchFamily="18" charset="0"/>
                        </a:rPr>
                        <a:t>Centripetal acceleration </a:t>
                      </a:r>
                      <a:r>
                        <a:rPr kumimoji="0" lang="en-GB" sz="2400" b="0" i="1" u="none" strike="noStrike" cap="none" normalizeH="0" baseline="0" smtClean="0">
                          <a:ln>
                            <a:noFill/>
                          </a:ln>
                          <a:solidFill>
                            <a:srgbClr val="000000"/>
                          </a:solidFill>
                          <a:effectLst/>
                          <a:latin typeface="Times New Roman" pitchFamily="18" charset="0"/>
                          <a:cs typeface="Times New Roman" pitchFamily="18" charset="0"/>
                        </a:rPr>
                        <a:t>a = v</a:t>
                      </a:r>
                      <a:r>
                        <a:rPr kumimoji="0" lang="en-GB" sz="2400" b="0" i="1" u="none" strike="noStrike" cap="none" normalizeH="0" baseline="30000" smtClean="0">
                          <a:ln>
                            <a:noFill/>
                          </a:ln>
                          <a:solidFill>
                            <a:srgbClr val="000000"/>
                          </a:solidFill>
                          <a:effectLst/>
                          <a:latin typeface="Times New Roman" pitchFamily="18" charset="0"/>
                          <a:cs typeface="Times New Roman" pitchFamily="18" charset="0"/>
                        </a:rPr>
                        <a:t>2</a:t>
                      </a:r>
                      <a:r>
                        <a:rPr kumimoji="0" lang="en-GB" sz="2400" b="0" i="1" u="none" strike="noStrike" cap="none" normalizeH="0" baseline="0" smtClean="0">
                          <a:ln>
                            <a:noFill/>
                          </a:ln>
                          <a:solidFill>
                            <a:srgbClr val="000000"/>
                          </a:solidFill>
                          <a:effectLst/>
                          <a:latin typeface="Times New Roman" pitchFamily="18" charset="0"/>
                          <a:cs typeface="Times New Roman" pitchFamily="18" charset="0"/>
                        </a:rPr>
                        <a:t> / r = ω</a:t>
                      </a:r>
                      <a:r>
                        <a:rPr kumimoji="0" lang="en-GB" sz="2400" b="0" i="1" u="none" strike="noStrike" cap="none" normalizeH="0" baseline="30000" smtClean="0">
                          <a:ln>
                            <a:noFill/>
                          </a:ln>
                          <a:solidFill>
                            <a:srgbClr val="000000"/>
                          </a:solidFill>
                          <a:effectLst/>
                          <a:latin typeface="Times New Roman" pitchFamily="18" charset="0"/>
                          <a:cs typeface="Times New Roman" pitchFamily="18" charset="0"/>
                        </a:rPr>
                        <a:t>2 </a:t>
                      </a:r>
                      <a:r>
                        <a:rPr kumimoji="0" lang="en-GB" sz="2400" b="0" i="1" u="none" strike="noStrike" cap="none" normalizeH="0" baseline="0" smtClean="0">
                          <a:ln>
                            <a:noFill/>
                          </a:ln>
                          <a:solidFill>
                            <a:srgbClr val="000000"/>
                          </a:solidFill>
                          <a:effectLst/>
                          <a:latin typeface="Times New Roman" pitchFamily="18" charset="0"/>
                          <a:cs typeface="Times New Roman" pitchFamily="18" charset="0"/>
                        </a:rPr>
                        <a:t>r</a:t>
                      </a:r>
                      <a:endParaRPr kumimoji="0" lang="en-GB" sz="2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rgbClr val="000000"/>
                          </a:solidFill>
                          <a:effectLst/>
                          <a:latin typeface="Times New Roman" pitchFamily="18" charset="0"/>
                          <a:cs typeface="Times New Roman" pitchFamily="18" charset="0"/>
                        </a:rPr>
                        <a:t>Centripetal force </a:t>
                      </a:r>
                      <a:r>
                        <a:rPr kumimoji="0" lang="en-GB" sz="2400" b="0" i="1" u="none" strike="noStrike" cap="none" normalizeH="0" baseline="0" smtClean="0">
                          <a:ln>
                            <a:noFill/>
                          </a:ln>
                          <a:solidFill>
                            <a:srgbClr val="000000"/>
                          </a:solidFill>
                          <a:effectLst/>
                          <a:latin typeface="Times New Roman" pitchFamily="18" charset="0"/>
                          <a:cs typeface="Times New Roman" pitchFamily="18" charset="0"/>
                        </a:rPr>
                        <a:t>F = mv</a:t>
                      </a:r>
                      <a:r>
                        <a:rPr kumimoji="0" lang="en-GB" sz="2400" b="0" i="1" u="none" strike="noStrike" cap="none" normalizeH="0" baseline="30000" smtClean="0">
                          <a:ln>
                            <a:noFill/>
                          </a:ln>
                          <a:solidFill>
                            <a:srgbClr val="000000"/>
                          </a:solidFill>
                          <a:effectLst/>
                          <a:latin typeface="Times New Roman" pitchFamily="18" charset="0"/>
                          <a:cs typeface="Times New Roman" pitchFamily="18" charset="0"/>
                        </a:rPr>
                        <a:t>2</a:t>
                      </a:r>
                      <a:r>
                        <a:rPr kumimoji="0" lang="en-GB" sz="2400" b="0" i="1" u="none" strike="noStrike" cap="none" normalizeH="0" baseline="0" smtClean="0">
                          <a:ln>
                            <a:noFill/>
                          </a:ln>
                          <a:solidFill>
                            <a:srgbClr val="000000"/>
                          </a:solidFill>
                          <a:effectLst/>
                          <a:latin typeface="Times New Roman" pitchFamily="18" charset="0"/>
                          <a:cs typeface="Times New Roman" pitchFamily="18" charset="0"/>
                        </a:rPr>
                        <a:t> / r = mω</a:t>
                      </a:r>
                      <a:r>
                        <a:rPr kumimoji="0" lang="en-GB" sz="2400" b="0" i="1" u="none" strike="noStrike" cap="none" normalizeH="0" baseline="30000" smtClean="0">
                          <a:ln>
                            <a:noFill/>
                          </a:ln>
                          <a:solidFill>
                            <a:srgbClr val="000000"/>
                          </a:solidFill>
                          <a:effectLst/>
                          <a:latin typeface="Times New Roman" pitchFamily="18" charset="0"/>
                          <a:cs typeface="Times New Roman" pitchFamily="18" charset="0"/>
                        </a:rPr>
                        <a:t>2 </a:t>
                      </a:r>
                      <a:r>
                        <a:rPr kumimoji="0" lang="en-GB" sz="2400" b="0" i="1" u="none" strike="noStrike" cap="none" normalizeH="0" baseline="0" smtClean="0">
                          <a:ln>
                            <a:noFill/>
                          </a:ln>
                          <a:solidFill>
                            <a:srgbClr val="000000"/>
                          </a:solidFill>
                          <a:effectLst/>
                          <a:latin typeface="Times New Roman" pitchFamily="18" charset="0"/>
                          <a:cs typeface="Times New Roman" pitchFamily="18" charset="0"/>
                        </a:rPr>
                        <a:t>r</a:t>
                      </a:r>
                      <a:endParaRPr kumimoji="0" lang="en-GB" sz="24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rgbClr val="000000"/>
                          </a:solidFill>
                          <a:effectLst/>
                          <a:latin typeface="Times New Roman" pitchFamily="18" charset="0"/>
                          <a:cs typeface="Times New Roman" pitchFamily="18" charset="0"/>
                        </a:rPr>
                        <a:t>The derivation of </a:t>
                      </a:r>
                      <a:r>
                        <a:rPr kumimoji="0" lang="en-GB" sz="2400" b="0" i="1" u="none" strike="noStrike" cap="none" normalizeH="0" baseline="0" smtClean="0">
                          <a:ln>
                            <a:noFill/>
                          </a:ln>
                          <a:solidFill>
                            <a:srgbClr val="000000"/>
                          </a:solidFill>
                          <a:effectLst/>
                          <a:latin typeface="Times New Roman" pitchFamily="18" charset="0"/>
                          <a:cs typeface="Times New Roman" pitchFamily="18" charset="0"/>
                        </a:rPr>
                        <a:t>a = v</a:t>
                      </a:r>
                      <a:r>
                        <a:rPr kumimoji="0" lang="en-GB" sz="2400" b="0" i="1" u="none" strike="noStrike" cap="none" normalizeH="0" baseline="30000" smtClean="0">
                          <a:ln>
                            <a:noFill/>
                          </a:ln>
                          <a:solidFill>
                            <a:srgbClr val="000000"/>
                          </a:solidFill>
                          <a:effectLst/>
                          <a:latin typeface="Times New Roman" pitchFamily="18" charset="0"/>
                          <a:cs typeface="Times New Roman" pitchFamily="18" charset="0"/>
                        </a:rPr>
                        <a:t>2</a:t>
                      </a:r>
                      <a:r>
                        <a:rPr kumimoji="0" lang="en-GB" sz="2400" b="0" i="1" u="none" strike="noStrike" cap="none" normalizeH="0" baseline="0" smtClean="0">
                          <a:ln>
                            <a:noFill/>
                          </a:ln>
                          <a:solidFill>
                            <a:srgbClr val="000000"/>
                          </a:solidFill>
                          <a:effectLst/>
                          <a:latin typeface="Times New Roman" pitchFamily="18" charset="0"/>
                          <a:cs typeface="Times New Roman" pitchFamily="18" charset="0"/>
                        </a:rPr>
                        <a:t>/ r  </a:t>
                      </a:r>
                      <a:r>
                        <a:rPr kumimoji="0" lang="en-GB" sz="2400" b="0" i="0" u="none" strike="noStrike" cap="none" normalizeH="0" baseline="0" smtClean="0">
                          <a:ln>
                            <a:noFill/>
                          </a:ln>
                          <a:solidFill>
                            <a:srgbClr val="000000"/>
                          </a:solidFill>
                          <a:effectLst/>
                          <a:latin typeface="Times New Roman" pitchFamily="18" charset="0"/>
                          <a:cs typeface="Times New Roman" pitchFamily="18" charset="0"/>
                        </a:rPr>
                        <a:t>will not be examined.</a:t>
                      </a:r>
                      <a:endParaRPr kumimoji="0" lang="en-GB" sz="2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smtClean="0"/>
              <a:t>ISS Question</a:t>
            </a:r>
            <a:endParaRPr lang="el-GR" i="1" smtClean="0">
              <a:solidFill>
                <a:srgbClr val="FF3300"/>
              </a:solidFill>
              <a:cs typeface="Arial" pitchFamily="34" charset="0"/>
            </a:endParaRPr>
          </a:p>
        </p:txBody>
      </p:sp>
      <p:sp>
        <p:nvSpPr>
          <p:cNvPr id="21507" name="Rectangle 3"/>
          <p:cNvSpPr>
            <a:spLocks noGrp="1" noChangeArrowheads="1"/>
          </p:cNvSpPr>
          <p:nvPr>
            <p:ph type="body" sz="half" idx="1"/>
          </p:nvPr>
        </p:nvSpPr>
        <p:spPr>
          <a:xfrm>
            <a:off x="414338" y="1360488"/>
            <a:ext cx="4038600" cy="3906837"/>
          </a:xfrm>
        </p:spPr>
        <p:txBody>
          <a:bodyPr/>
          <a:lstStyle/>
          <a:p>
            <a:pPr marL="0" indent="0" eaLnBrk="1" hangingPunct="1">
              <a:lnSpc>
                <a:spcPct val="90000"/>
              </a:lnSpc>
              <a:buFontTx/>
              <a:buNone/>
            </a:pPr>
            <a:r>
              <a:rPr lang="en-GB" sz="2400" smtClean="0"/>
              <a:t>For the International Space Station in orbit about the Earth (ISS) Calculate:</a:t>
            </a:r>
          </a:p>
          <a:p>
            <a:pPr marL="0" indent="0" eaLnBrk="1" hangingPunct="1">
              <a:lnSpc>
                <a:spcPct val="90000"/>
              </a:lnSpc>
              <a:buFontTx/>
              <a:buNone/>
            </a:pPr>
            <a:r>
              <a:rPr lang="en-GB" sz="2400" smtClean="0"/>
              <a:t>(a) the centripetal acceleration and </a:t>
            </a:r>
          </a:p>
          <a:p>
            <a:pPr marL="0" indent="0" eaLnBrk="1" hangingPunct="1">
              <a:lnSpc>
                <a:spcPct val="90000"/>
              </a:lnSpc>
              <a:buFontTx/>
              <a:buNone/>
            </a:pPr>
            <a:r>
              <a:rPr lang="en-GB" sz="2400" smtClean="0"/>
              <a:t>(b) linear speed</a:t>
            </a:r>
          </a:p>
          <a:p>
            <a:pPr marL="0" indent="0" eaLnBrk="1" hangingPunct="1">
              <a:lnSpc>
                <a:spcPct val="90000"/>
              </a:lnSpc>
              <a:buFontTx/>
              <a:buNone/>
            </a:pPr>
            <a:r>
              <a:rPr lang="en-GB" sz="2400" i="1" smtClean="0"/>
              <a:t>Data:</a:t>
            </a:r>
          </a:p>
          <a:p>
            <a:pPr marL="0" indent="0" eaLnBrk="1" hangingPunct="1">
              <a:lnSpc>
                <a:spcPct val="90000"/>
              </a:lnSpc>
              <a:buFontTx/>
              <a:buNone/>
            </a:pPr>
            <a:r>
              <a:rPr lang="en-GB" sz="2400" smtClean="0"/>
              <a:t>orbital period = 90 minutes</a:t>
            </a:r>
          </a:p>
          <a:p>
            <a:pPr marL="0" indent="0" eaLnBrk="1" hangingPunct="1">
              <a:lnSpc>
                <a:spcPct val="90000"/>
              </a:lnSpc>
              <a:buFontTx/>
              <a:buNone/>
            </a:pPr>
            <a:r>
              <a:rPr lang="en-GB" sz="2400" smtClean="0"/>
              <a:t>orbital height = 400km</a:t>
            </a:r>
          </a:p>
          <a:p>
            <a:pPr marL="0" indent="0" eaLnBrk="1" hangingPunct="1">
              <a:lnSpc>
                <a:spcPct val="90000"/>
              </a:lnSpc>
              <a:buFontTx/>
              <a:buNone/>
            </a:pPr>
            <a:r>
              <a:rPr lang="en-GB" sz="2400" smtClean="0"/>
              <a:t>Earth radius = 6400km</a:t>
            </a:r>
          </a:p>
        </p:txBody>
      </p:sp>
      <p:pic>
        <p:nvPicPr>
          <p:cNvPr id="21508" name="Picture 4" descr="ISS"/>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768850" y="1520825"/>
            <a:ext cx="3984625" cy="2752725"/>
          </a:xfr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type="body" sz="half" idx="1"/>
          </p:nvPr>
        </p:nvSpPr>
        <p:spPr>
          <a:xfrm>
            <a:off x="428625" y="546100"/>
            <a:ext cx="8272463" cy="4525963"/>
          </a:xfrm>
        </p:spPr>
        <p:txBody>
          <a:bodyPr/>
          <a:lstStyle/>
          <a:p>
            <a:pPr marL="0" indent="0" eaLnBrk="1" hangingPunct="1">
              <a:lnSpc>
                <a:spcPct val="80000"/>
              </a:lnSpc>
              <a:buFontTx/>
              <a:buNone/>
            </a:pPr>
            <a:r>
              <a:rPr lang="en-GB" sz="2400" smtClean="0"/>
              <a:t>(a) </a:t>
            </a:r>
            <a:r>
              <a:rPr lang="el-GR" sz="2400" b="1" i="1" smtClean="0">
                <a:solidFill>
                  <a:srgbClr val="FF3300"/>
                </a:solidFill>
                <a:cs typeface="Arial" pitchFamily="34" charset="0"/>
              </a:rPr>
              <a:t>ω</a:t>
            </a:r>
            <a:r>
              <a:rPr lang="en-GB" sz="2400" b="1" i="1" smtClean="0">
                <a:solidFill>
                  <a:srgbClr val="FF3300"/>
                </a:solidFill>
                <a:cs typeface="Arial" pitchFamily="34" charset="0"/>
              </a:rPr>
              <a:t> = </a:t>
            </a:r>
            <a:r>
              <a:rPr lang="en-GB" sz="2400" b="1" i="1" smtClean="0">
                <a:solidFill>
                  <a:srgbClr val="FF3300"/>
                </a:solidFill>
              </a:rPr>
              <a:t>2</a:t>
            </a:r>
            <a:r>
              <a:rPr lang="el-GR" sz="2400" b="1" i="1" smtClean="0">
                <a:solidFill>
                  <a:srgbClr val="FF3300"/>
                </a:solidFill>
                <a:cs typeface="Arial" pitchFamily="34" charset="0"/>
              </a:rPr>
              <a:t>π</a:t>
            </a:r>
            <a:r>
              <a:rPr lang="en-GB" sz="2400" b="1" i="1" smtClean="0">
                <a:solidFill>
                  <a:srgbClr val="FF3300"/>
                </a:solidFill>
                <a:cs typeface="Arial" pitchFamily="34" charset="0"/>
              </a:rPr>
              <a:t> / T</a:t>
            </a:r>
            <a:r>
              <a:rPr lang="en-GB" sz="2400" smtClean="0"/>
              <a:t> </a:t>
            </a:r>
          </a:p>
          <a:p>
            <a:pPr marL="0" indent="0" eaLnBrk="1" hangingPunct="1">
              <a:lnSpc>
                <a:spcPct val="80000"/>
              </a:lnSpc>
              <a:buFontTx/>
              <a:buNone/>
            </a:pPr>
            <a:r>
              <a:rPr lang="en-GB" sz="2400" smtClean="0"/>
              <a:t>= 2 </a:t>
            </a:r>
            <a:r>
              <a:rPr lang="el-GR" sz="2400" smtClean="0">
                <a:cs typeface="Arial" pitchFamily="34" charset="0"/>
              </a:rPr>
              <a:t>π</a:t>
            </a:r>
            <a:r>
              <a:rPr lang="en-GB" sz="2400" smtClean="0">
                <a:cs typeface="Arial" pitchFamily="34" charset="0"/>
              </a:rPr>
              <a:t> / (90 x 60 seconds)</a:t>
            </a:r>
          </a:p>
          <a:p>
            <a:pPr marL="0" indent="0" eaLnBrk="1" hangingPunct="1">
              <a:lnSpc>
                <a:spcPct val="80000"/>
              </a:lnSpc>
              <a:buFontTx/>
              <a:buNone/>
            </a:pPr>
            <a:r>
              <a:rPr lang="en-GB" sz="2400" smtClean="0"/>
              <a:t>= 1.164 x 10</a:t>
            </a:r>
            <a:r>
              <a:rPr lang="en-GB" sz="2400" baseline="30000" smtClean="0"/>
              <a:t>-3</a:t>
            </a:r>
            <a:r>
              <a:rPr lang="en-GB" sz="2400" smtClean="0"/>
              <a:t> rads</a:t>
            </a:r>
            <a:r>
              <a:rPr lang="en-GB" sz="2400" baseline="30000" smtClean="0"/>
              <a:t>-1</a:t>
            </a:r>
          </a:p>
          <a:p>
            <a:pPr marL="0" indent="0" eaLnBrk="1" hangingPunct="1">
              <a:lnSpc>
                <a:spcPct val="80000"/>
              </a:lnSpc>
              <a:buFontTx/>
              <a:buNone/>
            </a:pPr>
            <a:r>
              <a:rPr lang="en-GB" sz="2400" b="1" i="1" smtClean="0">
                <a:solidFill>
                  <a:srgbClr val="FF3300"/>
                </a:solidFill>
                <a:cs typeface="Arial" pitchFamily="34" charset="0"/>
              </a:rPr>
              <a:t>a = r </a:t>
            </a:r>
            <a:r>
              <a:rPr lang="el-GR" sz="2400" b="1" i="1" smtClean="0">
                <a:solidFill>
                  <a:srgbClr val="FF3300"/>
                </a:solidFill>
                <a:cs typeface="Arial" pitchFamily="34" charset="0"/>
              </a:rPr>
              <a:t>ω</a:t>
            </a:r>
            <a:r>
              <a:rPr lang="en-GB" sz="2400" b="1" i="1" baseline="30000" smtClean="0">
                <a:solidFill>
                  <a:srgbClr val="FF3300"/>
                </a:solidFill>
                <a:cs typeface="Arial" pitchFamily="34" charset="0"/>
              </a:rPr>
              <a:t>2</a:t>
            </a:r>
            <a:endParaRPr lang="en-GB" sz="2400" smtClean="0"/>
          </a:p>
          <a:p>
            <a:pPr marL="0" indent="0" eaLnBrk="1" hangingPunct="1">
              <a:lnSpc>
                <a:spcPct val="80000"/>
              </a:lnSpc>
              <a:buFontTx/>
              <a:buNone/>
            </a:pPr>
            <a:r>
              <a:rPr lang="en-GB" sz="2400" smtClean="0"/>
              <a:t>= (400km + 6400km) x (1.164 x 10</a:t>
            </a:r>
            <a:r>
              <a:rPr lang="en-GB" sz="2400" baseline="30000" smtClean="0"/>
              <a:t>-3</a:t>
            </a:r>
            <a:r>
              <a:rPr lang="en-GB" sz="2400" smtClean="0"/>
              <a:t> rads</a:t>
            </a:r>
            <a:r>
              <a:rPr lang="en-GB" sz="2400" baseline="30000" smtClean="0"/>
              <a:t>-1</a:t>
            </a:r>
            <a:r>
              <a:rPr lang="en-GB" sz="2400" smtClean="0"/>
              <a:t>)</a:t>
            </a:r>
            <a:r>
              <a:rPr lang="en-GB" sz="2400" baseline="30000" smtClean="0"/>
              <a:t>2</a:t>
            </a:r>
          </a:p>
          <a:p>
            <a:pPr marL="0" indent="0" eaLnBrk="1" hangingPunct="1">
              <a:lnSpc>
                <a:spcPct val="80000"/>
              </a:lnSpc>
              <a:buFontTx/>
              <a:buNone/>
            </a:pPr>
            <a:r>
              <a:rPr lang="en-GB" sz="2400" smtClean="0"/>
              <a:t>= (6.8 x 10</a:t>
            </a:r>
            <a:r>
              <a:rPr lang="en-GB" sz="2400" baseline="30000" smtClean="0"/>
              <a:t>6</a:t>
            </a:r>
            <a:r>
              <a:rPr lang="en-GB" sz="2400" smtClean="0"/>
              <a:t> m) x (1.164 x 10</a:t>
            </a:r>
            <a:r>
              <a:rPr lang="en-GB" sz="2400" baseline="30000" smtClean="0"/>
              <a:t>-3</a:t>
            </a:r>
            <a:r>
              <a:rPr lang="en-GB" sz="2400" smtClean="0"/>
              <a:t> rads</a:t>
            </a:r>
            <a:r>
              <a:rPr lang="en-GB" sz="2400" baseline="30000" smtClean="0"/>
              <a:t>-1</a:t>
            </a:r>
            <a:r>
              <a:rPr lang="en-GB" sz="2400" smtClean="0"/>
              <a:t>)</a:t>
            </a:r>
            <a:r>
              <a:rPr lang="en-GB" sz="2400" baseline="30000" smtClean="0"/>
              <a:t>2</a:t>
            </a:r>
          </a:p>
          <a:p>
            <a:pPr marL="0" indent="0" eaLnBrk="1" hangingPunct="1">
              <a:lnSpc>
                <a:spcPct val="80000"/>
              </a:lnSpc>
              <a:buFontTx/>
              <a:buNone/>
            </a:pPr>
            <a:r>
              <a:rPr lang="en-GB" sz="2400" b="1" smtClean="0">
                <a:solidFill>
                  <a:schemeClr val="accent2"/>
                </a:solidFill>
              </a:rPr>
              <a:t>centripetal acceleration = 9.21 ms</a:t>
            </a:r>
            <a:r>
              <a:rPr lang="en-GB" sz="2400" b="1" baseline="30000" smtClean="0">
                <a:solidFill>
                  <a:schemeClr val="accent2"/>
                </a:solidFill>
              </a:rPr>
              <a:t>-1</a:t>
            </a:r>
          </a:p>
          <a:p>
            <a:pPr marL="0" indent="0" eaLnBrk="1" hangingPunct="1">
              <a:lnSpc>
                <a:spcPct val="80000"/>
              </a:lnSpc>
              <a:buFontTx/>
              <a:buNone/>
            </a:pPr>
            <a:endParaRPr lang="en-GB" sz="2400" smtClean="0"/>
          </a:p>
          <a:p>
            <a:pPr marL="0" indent="0" eaLnBrk="1" hangingPunct="1">
              <a:lnSpc>
                <a:spcPct val="80000"/>
              </a:lnSpc>
              <a:buFontTx/>
              <a:buNone/>
            </a:pPr>
            <a:r>
              <a:rPr lang="en-GB" sz="2400" smtClean="0"/>
              <a:t>(b) </a:t>
            </a:r>
            <a:r>
              <a:rPr lang="en-GB" sz="2400" b="1" i="1" smtClean="0">
                <a:solidFill>
                  <a:srgbClr val="FF3300"/>
                </a:solidFill>
              </a:rPr>
              <a:t>v = r </a:t>
            </a:r>
            <a:r>
              <a:rPr lang="el-GR" sz="2400" b="1" i="1" smtClean="0">
                <a:solidFill>
                  <a:srgbClr val="FF3300"/>
                </a:solidFill>
                <a:cs typeface="Arial" pitchFamily="34" charset="0"/>
              </a:rPr>
              <a:t>ω</a:t>
            </a:r>
            <a:endParaRPr lang="en-GB" sz="2400" b="1" i="1" smtClean="0">
              <a:solidFill>
                <a:srgbClr val="FF3300"/>
              </a:solidFill>
              <a:cs typeface="Arial" pitchFamily="34" charset="0"/>
            </a:endParaRPr>
          </a:p>
          <a:p>
            <a:pPr marL="0" indent="0" eaLnBrk="1" hangingPunct="1">
              <a:lnSpc>
                <a:spcPct val="80000"/>
              </a:lnSpc>
              <a:buFontTx/>
              <a:buNone/>
            </a:pPr>
            <a:r>
              <a:rPr lang="en-GB" sz="2400" smtClean="0"/>
              <a:t>= (6.8 x 10</a:t>
            </a:r>
            <a:r>
              <a:rPr lang="en-GB" sz="2400" baseline="30000" smtClean="0"/>
              <a:t>6</a:t>
            </a:r>
            <a:r>
              <a:rPr lang="en-GB" sz="2400" smtClean="0"/>
              <a:t> m) x (1.164 x 10</a:t>
            </a:r>
            <a:r>
              <a:rPr lang="en-GB" sz="2400" baseline="30000" smtClean="0"/>
              <a:t>-3</a:t>
            </a:r>
            <a:r>
              <a:rPr lang="en-GB" sz="2400" smtClean="0"/>
              <a:t> rads</a:t>
            </a:r>
            <a:r>
              <a:rPr lang="en-GB" sz="2400" baseline="30000" smtClean="0"/>
              <a:t>-1</a:t>
            </a:r>
            <a:r>
              <a:rPr lang="en-GB" sz="2400" smtClean="0"/>
              <a:t>)</a:t>
            </a:r>
            <a:endParaRPr lang="en-GB" sz="2400" baseline="30000" smtClean="0"/>
          </a:p>
          <a:p>
            <a:pPr marL="0" indent="0" eaLnBrk="1" hangingPunct="1">
              <a:lnSpc>
                <a:spcPct val="80000"/>
              </a:lnSpc>
              <a:buFontTx/>
              <a:buNone/>
            </a:pPr>
            <a:r>
              <a:rPr lang="en-GB" sz="2400" b="1" smtClean="0">
                <a:solidFill>
                  <a:schemeClr val="accent2"/>
                </a:solidFill>
              </a:rPr>
              <a:t>linear speed = 7.91 x 10</a:t>
            </a:r>
            <a:r>
              <a:rPr lang="en-GB" sz="2400" b="1" baseline="30000" smtClean="0">
                <a:solidFill>
                  <a:schemeClr val="accent2"/>
                </a:solidFill>
              </a:rPr>
              <a:t>3</a:t>
            </a:r>
            <a:r>
              <a:rPr lang="en-GB" sz="2400" b="1" smtClean="0">
                <a:solidFill>
                  <a:schemeClr val="accent2"/>
                </a:solidFill>
              </a:rPr>
              <a:t> ms</a:t>
            </a:r>
            <a:r>
              <a:rPr lang="en-GB" sz="2400" b="1" baseline="30000" smtClean="0">
                <a:solidFill>
                  <a:schemeClr val="accent2"/>
                </a:solidFill>
              </a:rPr>
              <a:t>-1</a:t>
            </a:r>
            <a:r>
              <a:rPr lang="en-GB" sz="2400" smtClean="0"/>
              <a:t>  </a:t>
            </a:r>
          </a:p>
          <a:p>
            <a:pPr marL="0" indent="0" eaLnBrk="1" hangingPunct="1">
              <a:lnSpc>
                <a:spcPct val="80000"/>
              </a:lnSpc>
              <a:buFontTx/>
              <a:buNone/>
            </a:pPr>
            <a:r>
              <a:rPr lang="en-GB" sz="2400" b="1" smtClean="0">
                <a:solidFill>
                  <a:schemeClr val="accent2"/>
                </a:solidFill>
              </a:rPr>
              <a:t>(7.91 kms</a:t>
            </a:r>
            <a:r>
              <a:rPr lang="en-GB" sz="2400" b="1" baseline="30000" smtClean="0">
                <a:solidFill>
                  <a:schemeClr val="accent2"/>
                </a:solidFill>
              </a:rPr>
              <a:t>-1</a:t>
            </a:r>
            <a:r>
              <a:rPr lang="en-GB" sz="2400" b="1" smtClean="0">
                <a:solidFill>
                  <a:schemeClr val="accent2"/>
                </a:solidFill>
              </a:rPr>
              <a:t>)</a:t>
            </a:r>
          </a:p>
          <a:p>
            <a:pPr marL="0" indent="0" eaLnBrk="1" hangingPunct="1">
              <a:lnSpc>
                <a:spcPct val="80000"/>
              </a:lnSpc>
              <a:buFontTx/>
              <a:buNone/>
            </a:pPr>
            <a:endParaRPr lang="en-GB" sz="2400" b="1" smtClean="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758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758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7587">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7587">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67587">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67587">
                                            <p:txEl>
                                              <p:pRg st="8" end="8"/>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67587">
                                            <p:txEl>
                                              <p:pRg st="9" end="9"/>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67587">
                                            <p:txEl>
                                              <p:pRg st="10" end="10"/>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6758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274638"/>
            <a:ext cx="8229600" cy="633412"/>
          </a:xfrm>
        </p:spPr>
        <p:txBody>
          <a:bodyPr/>
          <a:lstStyle/>
          <a:p>
            <a:pPr eaLnBrk="1" hangingPunct="1"/>
            <a:r>
              <a:rPr lang="en-GB" sz="4000" b="1" smtClean="0"/>
              <a:t>Proof of: </a:t>
            </a:r>
            <a:r>
              <a:rPr lang="en-GB" sz="4000" b="1" i="1" smtClean="0">
                <a:solidFill>
                  <a:srgbClr val="FF3300"/>
                </a:solidFill>
              </a:rPr>
              <a:t>a = v</a:t>
            </a:r>
            <a:r>
              <a:rPr lang="en-GB" sz="4000" b="1" i="1" baseline="30000" smtClean="0">
                <a:solidFill>
                  <a:srgbClr val="FF3300"/>
                </a:solidFill>
              </a:rPr>
              <a:t>2</a:t>
            </a:r>
            <a:r>
              <a:rPr lang="en-GB" sz="4000" b="1" i="1" smtClean="0">
                <a:solidFill>
                  <a:srgbClr val="FF3300"/>
                </a:solidFill>
              </a:rPr>
              <a:t> / r</a:t>
            </a:r>
            <a:br>
              <a:rPr lang="en-GB" sz="4000" b="1" i="1" smtClean="0">
                <a:solidFill>
                  <a:srgbClr val="FF3300"/>
                </a:solidFill>
              </a:rPr>
            </a:br>
            <a:r>
              <a:rPr lang="en-GB" sz="2800" b="1" i="1" smtClean="0">
                <a:solidFill>
                  <a:schemeClr val="tx1"/>
                </a:solidFill>
              </a:rPr>
              <a:t>NOTE: This is not required for A2 AQA Physics</a:t>
            </a:r>
          </a:p>
        </p:txBody>
      </p:sp>
      <p:sp>
        <p:nvSpPr>
          <p:cNvPr id="67587" name="Rectangle 3"/>
          <p:cNvSpPr>
            <a:spLocks noGrp="1" noChangeArrowheads="1"/>
          </p:cNvSpPr>
          <p:nvPr>
            <p:ph type="body" sz="half" idx="1"/>
          </p:nvPr>
        </p:nvSpPr>
        <p:spPr>
          <a:xfrm>
            <a:off x="420688" y="1258888"/>
            <a:ext cx="4751387" cy="4921250"/>
          </a:xfrm>
        </p:spPr>
        <p:txBody>
          <a:bodyPr/>
          <a:lstStyle/>
          <a:p>
            <a:pPr marL="0" indent="0" eaLnBrk="1" hangingPunct="1">
              <a:lnSpc>
                <a:spcPct val="80000"/>
              </a:lnSpc>
              <a:buFontTx/>
              <a:buNone/>
            </a:pPr>
            <a:r>
              <a:rPr lang="en-GB" sz="2400" smtClean="0"/>
              <a:t>Consider an object moving at constant speed, </a:t>
            </a:r>
            <a:r>
              <a:rPr lang="en-GB" sz="2400" b="1" i="1" smtClean="0">
                <a:solidFill>
                  <a:srgbClr val="FF3300"/>
                </a:solidFill>
              </a:rPr>
              <a:t>v</a:t>
            </a:r>
            <a:r>
              <a:rPr lang="en-GB" sz="2400" smtClean="0"/>
              <a:t> from point </a:t>
            </a:r>
            <a:r>
              <a:rPr lang="en-GB" sz="2400" b="1" smtClean="0"/>
              <a:t>A</a:t>
            </a:r>
            <a:r>
              <a:rPr lang="en-GB" sz="2400" smtClean="0"/>
              <a:t> to point </a:t>
            </a:r>
            <a:r>
              <a:rPr lang="en-GB" sz="2400" b="1" smtClean="0"/>
              <a:t>B</a:t>
            </a:r>
            <a:r>
              <a:rPr lang="en-GB" sz="2400" smtClean="0"/>
              <a:t> along a circular path of radius </a:t>
            </a:r>
            <a:r>
              <a:rPr lang="en-GB" sz="2400" b="1" i="1" smtClean="0">
                <a:solidFill>
                  <a:srgbClr val="FF3300"/>
                </a:solidFill>
              </a:rPr>
              <a:t>r</a:t>
            </a:r>
            <a:r>
              <a:rPr lang="en-GB" sz="2400" smtClean="0"/>
              <a:t>.</a:t>
            </a:r>
          </a:p>
          <a:p>
            <a:pPr marL="0" indent="0" eaLnBrk="1" hangingPunct="1">
              <a:lnSpc>
                <a:spcPct val="80000"/>
              </a:lnSpc>
              <a:buFontTx/>
              <a:buNone/>
            </a:pPr>
            <a:endParaRPr lang="en-GB" sz="2400" smtClean="0"/>
          </a:p>
          <a:p>
            <a:pPr marL="0" indent="0" eaLnBrk="1" hangingPunct="1">
              <a:lnSpc>
                <a:spcPct val="80000"/>
              </a:lnSpc>
              <a:buFontTx/>
              <a:buNone/>
            </a:pPr>
            <a:r>
              <a:rPr lang="en-GB" sz="2400" smtClean="0"/>
              <a:t>Over a short time period, </a:t>
            </a:r>
            <a:r>
              <a:rPr lang="el-GR" sz="2400" b="1" i="1" smtClean="0">
                <a:solidFill>
                  <a:srgbClr val="FF3300"/>
                </a:solidFill>
                <a:cs typeface="Arial" pitchFamily="34" charset="0"/>
              </a:rPr>
              <a:t>δ</a:t>
            </a:r>
            <a:r>
              <a:rPr lang="en-GB" sz="2400" b="1" i="1" smtClean="0">
                <a:solidFill>
                  <a:srgbClr val="FF3300"/>
                </a:solidFill>
                <a:cs typeface="Arial" pitchFamily="34" charset="0"/>
              </a:rPr>
              <a:t>t</a:t>
            </a:r>
            <a:r>
              <a:rPr lang="en-GB" sz="2400" smtClean="0">
                <a:cs typeface="Arial" pitchFamily="34" charset="0"/>
              </a:rPr>
              <a:t> it covers arc length, </a:t>
            </a:r>
            <a:r>
              <a:rPr lang="el-GR" sz="2400" b="1" i="1" smtClean="0">
                <a:solidFill>
                  <a:srgbClr val="FF3300"/>
                </a:solidFill>
                <a:cs typeface="Arial" pitchFamily="34" charset="0"/>
              </a:rPr>
              <a:t>δ</a:t>
            </a:r>
            <a:r>
              <a:rPr lang="en-GB" sz="2400" b="1" i="1" smtClean="0">
                <a:solidFill>
                  <a:srgbClr val="FF3300"/>
                </a:solidFill>
                <a:cs typeface="Arial" pitchFamily="34" charset="0"/>
              </a:rPr>
              <a:t>s</a:t>
            </a:r>
            <a:r>
              <a:rPr lang="en-GB" sz="2400" smtClean="0">
                <a:cs typeface="Arial" pitchFamily="34" charset="0"/>
              </a:rPr>
              <a:t> and sweeps out angle, </a:t>
            </a:r>
            <a:r>
              <a:rPr lang="el-GR" sz="2400" b="1" i="1" smtClean="0">
                <a:solidFill>
                  <a:srgbClr val="FF3300"/>
                </a:solidFill>
                <a:cs typeface="Arial" pitchFamily="34" charset="0"/>
              </a:rPr>
              <a:t>δθ</a:t>
            </a:r>
            <a:r>
              <a:rPr lang="en-GB" sz="2400" smtClean="0">
                <a:cs typeface="Arial" pitchFamily="34" charset="0"/>
              </a:rPr>
              <a:t>.</a:t>
            </a:r>
          </a:p>
          <a:p>
            <a:pPr marL="0" indent="0" eaLnBrk="1" hangingPunct="1">
              <a:lnSpc>
                <a:spcPct val="80000"/>
              </a:lnSpc>
              <a:buFontTx/>
              <a:buNone/>
            </a:pPr>
            <a:endParaRPr lang="en-GB" sz="2400" smtClean="0">
              <a:cs typeface="Arial" pitchFamily="34" charset="0"/>
            </a:endParaRPr>
          </a:p>
          <a:p>
            <a:pPr marL="0" indent="0" eaLnBrk="1" hangingPunct="1">
              <a:lnSpc>
                <a:spcPct val="80000"/>
              </a:lnSpc>
              <a:buFontTx/>
              <a:buNone/>
            </a:pPr>
            <a:r>
              <a:rPr lang="en-GB" sz="2400" smtClean="0"/>
              <a:t>As </a:t>
            </a:r>
            <a:r>
              <a:rPr lang="en-GB" sz="2400" b="1" i="1" smtClean="0">
                <a:solidFill>
                  <a:srgbClr val="FF3300"/>
                </a:solidFill>
              </a:rPr>
              <a:t>v = </a:t>
            </a:r>
            <a:r>
              <a:rPr lang="el-GR" sz="2400" b="1" i="1" smtClean="0">
                <a:solidFill>
                  <a:srgbClr val="FF3300"/>
                </a:solidFill>
                <a:cs typeface="Arial" pitchFamily="34" charset="0"/>
              </a:rPr>
              <a:t>δ</a:t>
            </a:r>
            <a:r>
              <a:rPr lang="en-GB" sz="2400" b="1" i="1" smtClean="0">
                <a:solidFill>
                  <a:srgbClr val="FF3300"/>
                </a:solidFill>
                <a:cs typeface="Arial" pitchFamily="34" charset="0"/>
              </a:rPr>
              <a:t>s / </a:t>
            </a:r>
            <a:r>
              <a:rPr lang="el-GR" sz="2400" b="1" i="1" smtClean="0">
                <a:solidFill>
                  <a:srgbClr val="FF3300"/>
                </a:solidFill>
                <a:cs typeface="Arial" pitchFamily="34" charset="0"/>
              </a:rPr>
              <a:t>δ</a:t>
            </a:r>
            <a:r>
              <a:rPr lang="en-GB" sz="2400" b="1" i="1" smtClean="0">
                <a:solidFill>
                  <a:srgbClr val="FF3300"/>
                </a:solidFill>
                <a:cs typeface="Arial" pitchFamily="34" charset="0"/>
              </a:rPr>
              <a:t>t</a:t>
            </a:r>
            <a:r>
              <a:rPr lang="en-GB" sz="2400" smtClean="0">
                <a:cs typeface="Arial" pitchFamily="34" charset="0"/>
              </a:rPr>
              <a:t> then </a:t>
            </a:r>
            <a:r>
              <a:rPr lang="el-GR" sz="2400" b="1" i="1" smtClean="0">
                <a:solidFill>
                  <a:srgbClr val="FF3300"/>
                </a:solidFill>
                <a:cs typeface="Arial" pitchFamily="34" charset="0"/>
              </a:rPr>
              <a:t>δ</a:t>
            </a:r>
            <a:r>
              <a:rPr lang="en-GB" sz="2400" b="1" i="1" smtClean="0">
                <a:solidFill>
                  <a:srgbClr val="FF3300"/>
                </a:solidFill>
                <a:cs typeface="Arial" pitchFamily="34" charset="0"/>
              </a:rPr>
              <a:t>s  = v </a:t>
            </a:r>
            <a:r>
              <a:rPr lang="el-GR" sz="2400" b="1" i="1" smtClean="0">
                <a:solidFill>
                  <a:srgbClr val="FF3300"/>
                </a:solidFill>
                <a:cs typeface="Arial" pitchFamily="34" charset="0"/>
              </a:rPr>
              <a:t>δ</a:t>
            </a:r>
            <a:r>
              <a:rPr lang="en-GB" sz="2400" b="1" i="1" smtClean="0">
                <a:solidFill>
                  <a:srgbClr val="FF3300"/>
                </a:solidFill>
                <a:cs typeface="Arial" pitchFamily="34" charset="0"/>
              </a:rPr>
              <a:t>t</a:t>
            </a:r>
            <a:r>
              <a:rPr lang="en-GB" sz="2400" smtClean="0">
                <a:cs typeface="Arial" pitchFamily="34" charset="0"/>
              </a:rPr>
              <a:t>.</a:t>
            </a:r>
          </a:p>
          <a:p>
            <a:pPr marL="0" indent="0" eaLnBrk="1" hangingPunct="1">
              <a:lnSpc>
                <a:spcPct val="80000"/>
              </a:lnSpc>
              <a:buFontTx/>
              <a:buNone/>
            </a:pPr>
            <a:endParaRPr lang="en-GB" sz="2400" smtClean="0">
              <a:cs typeface="Arial" pitchFamily="34" charset="0"/>
            </a:endParaRPr>
          </a:p>
          <a:p>
            <a:pPr marL="0" indent="0" eaLnBrk="1" hangingPunct="1">
              <a:lnSpc>
                <a:spcPct val="80000"/>
              </a:lnSpc>
              <a:buFontTx/>
              <a:buNone/>
            </a:pPr>
            <a:r>
              <a:rPr lang="en-GB" sz="2400" smtClean="0">
                <a:cs typeface="Arial" pitchFamily="34" charset="0"/>
              </a:rPr>
              <a:t>The velocity of the object changes in direction by angle </a:t>
            </a:r>
            <a:r>
              <a:rPr lang="el-GR" sz="2400" b="1" i="1" smtClean="0">
                <a:solidFill>
                  <a:srgbClr val="FF3300"/>
                </a:solidFill>
                <a:cs typeface="Arial" pitchFamily="34" charset="0"/>
              </a:rPr>
              <a:t>δθ</a:t>
            </a:r>
            <a:r>
              <a:rPr lang="en-GB" sz="2400" smtClean="0">
                <a:cs typeface="Arial" pitchFamily="34" charset="0"/>
              </a:rPr>
              <a:t> as it moves from A to B.</a:t>
            </a:r>
            <a:endParaRPr lang="en-GB" sz="2400" smtClean="0">
              <a:cs typeface="Times New Roman" pitchFamily="18" charset="0"/>
            </a:endParaRPr>
          </a:p>
        </p:txBody>
      </p:sp>
      <p:grpSp>
        <p:nvGrpSpPr>
          <p:cNvPr id="2" name="Group 106"/>
          <p:cNvGrpSpPr>
            <a:grpSpLocks/>
          </p:cNvGrpSpPr>
          <p:nvPr/>
        </p:nvGrpSpPr>
        <p:grpSpPr bwMode="auto">
          <a:xfrm>
            <a:off x="5307013" y="1273175"/>
            <a:ext cx="3101975" cy="3513138"/>
            <a:chOff x="312" y="837"/>
            <a:chExt cx="1954" cy="2213"/>
          </a:xfrm>
        </p:grpSpPr>
        <p:sp>
          <p:nvSpPr>
            <p:cNvPr id="23557" name="Text Box 102"/>
            <p:cNvSpPr txBox="1">
              <a:spLocks noChangeArrowheads="1"/>
            </p:cNvSpPr>
            <p:nvPr/>
          </p:nvSpPr>
          <p:spPr bwMode="auto">
            <a:xfrm>
              <a:off x="1041" y="837"/>
              <a:ext cx="29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b="1" i="1">
                  <a:solidFill>
                    <a:srgbClr val="FF3300"/>
                  </a:solidFill>
                </a:rPr>
                <a:t>v</a:t>
              </a:r>
              <a:r>
                <a:rPr lang="en-GB" b="1" i="1" baseline="-25000">
                  <a:solidFill>
                    <a:srgbClr val="FF3300"/>
                  </a:solidFill>
                </a:rPr>
                <a:t>A</a:t>
              </a:r>
            </a:p>
          </p:txBody>
        </p:sp>
        <p:grpSp>
          <p:nvGrpSpPr>
            <p:cNvPr id="23558" name="Group 105"/>
            <p:cNvGrpSpPr>
              <a:grpSpLocks/>
            </p:cNvGrpSpPr>
            <p:nvPr/>
          </p:nvGrpSpPr>
          <p:grpSpPr bwMode="auto">
            <a:xfrm>
              <a:off x="312" y="968"/>
              <a:ext cx="1954" cy="2082"/>
              <a:chOff x="312" y="968"/>
              <a:chExt cx="1954" cy="2082"/>
            </a:xfrm>
          </p:grpSpPr>
          <p:grpSp>
            <p:nvGrpSpPr>
              <p:cNvPr id="23559" name="Group 59"/>
              <p:cNvGrpSpPr>
                <a:grpSpLocks/>
              </p:cNvGrpSpPr>
              <p:nvPr/>
            </p:nvGrpSpPr>
            <p:grpSpPr bwMode="auto">
              <a:xfrm>
                <a:off x="312" y="1145"/>
                <a:ext cx="1905" cy="1905"/>
                <a:chOff x="3582" y="890"/>
                <a:chExt cx="1905" cy="1905"/>
              </a:xfrm>
            </p:grpSpPr>
            <p:sp>
              <p:nvSpPr>
                <p:cNvPr id="23574" name="Oval 60"/>
                <p:cNvSpPr>
                  <a:spLocks noChangeArrowheads="1"/>
                </p:cNvSpPr>
                <p:nvPr/>
              </p:nvSpPr>
              <p:spPr bwMode="auto">
                <a:xfrm>
                  <a:off x="3582" y="890"/>
                  <a:ext cx="1905" cy="1905"/>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3575" name="Oval 61"/>
                <p:cNvSpPr>
                  <a:spLocks noChangeArrowheads="1"/>
                </p:cNvSpPr>
                <p:nvPr/>
              </p:nvSpPr>
              <p:spPr bwMode="auto">
                <a:xfrm>
                  <a:off x="4489" y="1798"/>
                  <a:ext cx="91" cy="91"/>
                </a:xfrm>
                <a:prstGeom prst="ellipse">
                  <a:avLst/>
                </a:prstGeom>
                <a:solidFill>
                  <a:schemeClr val="tx1"/>
                </a:solidFill>
                <a:ln w="9525">
                  <a:solidFill>
                    <a:schemeClr val="tx1"/>
                  </a:solidFill>
                  <a:round/>
                  <a:headEnd/>
                  <a:tailEnd/>
                </a:ln>
              </p:spPr>
              <p:txBody>
                <a:bodyPr wrap="none" anchor="ctr"/>
                <a:lstStyle/>
                <a:p>
                  <a:endParaRPr lang="en-US"/>
                </a:p>
              </p:txBody>
            </p:sp>
          </p:grpSp>
          <p:sp>
            <p:nvSpPr>
              <p:cNvPr id="23560" name="Oval 89"/>
              <p:cNvSpPr>
                <a:spLocks noChangeArrowheads="1"/>
              </p:cNvSpPr>
              <p:nvPr/>
            </p:nvSpPr>
            <p:spPr bwMode="auto">
              <a:xfrm>
                <a:off x="798" y="1161"/>
                <a:ext cx="144" cy="138"/>
              </a:xfrm>
              <a:prstGeom prst="ellipse">
                <a:avLst/>
              </a:prstGeom>
              <a:solidFill>
                <a:schemeClr val="accent2"/>
              </a:solidFill>
              <a:ln w="9525">
                <a:solidFill>
                  <a:schemeClr val="tx1"/>
                </a:solidFill>
                <a:round/>
                <a:headEnd/>
                <a:tailEnd/>
              </a:ln>
            </p:spPr>
            <p:txBody>
              <a:bodyPr wrap="none" anchor="ctr"/>
              <a:lstStyle/>
              <a:p>
                <a:endParaRPr lang="en-US"/>
              </a:p>
            </p:txBody>
          </p:sp>
          <p:sp>
            <p:nvSpPr>
              <p:cNvPr id="23561" name="Oval 90"/>
              <p:cNvSpPr>
                <a:spLocks noChangeArrowheads="1"/>
              </p:cNvSpPr>
              <p:nvPr/>
            </p:nvSpPr>
            <p:spPr bwMode="auto">
              <a:xfrm>
                <a:off x="1582" y="1159"/>
                <a:ext cx="144" cy="138"/>
              </a:xfrm>
              <a:prstGeom prst="ellipse">
                <a:avLst/>
              </a:prstGeom>
              <a:solidFill>
                <a:schemeClr val="accent2"/>
              </a:solidFill>
              <a:ln w="9525">
                <a:solidFill>
                  <a:schemeClr val="tx1"/>
                </a:solidFill>
                <a:round/>
                <a:headEnd/>
                <a:tailEnd/>
              </a:ln>
            </p:spPr>
            <p:txBody>
              <a:bodyPr wrap="none" anchor="ctr"/>
              <a:lstStyle/>
              <a:p>
                <a:endParaRPr lang="en-US"/>
              </a:p>
            </p:txBody>
          </p:sp>
          <p:sp>
            <p:nvSpPr>
              <p:cNvPr id="23562" name="Text Box 91"/>
              <p:cNvSpPr txBox="1">
                <a:spLocks noChangeArrowheads="1"/>
              </p:cNvSpPr>
              <p:nvPr/>
            </p:nvSpPr>
            <p:spPr bwMode="auto">
              <a:xfrm>
                <a:off x="624" y="1005"/>
                <a:ext cx="24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b="1"/>
                  <a:t>A</a:t>
                </a:r>
              </a:p>
            </p:txBody>
          </p:sp>
          <p:sp>
            <p:nvSpPr>
              <p:cNvPr id="23563" name="Text Box 92"/>
              <p:cNvSpPr txBox="1">
                <a:spLocks noChangeArrowheads="1"/>
              </p:cNvSpPr>
              <p:nvPr/>
            </p:nvSpPr>
            <p:spPr bwMode="auto">
              <a:xfrm>
                <a:off x="1678" y="1005"/>
                <a:ext cx="24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b="1"/>
                  <a:t>B</a:t>
                </a:r>
              </a:p>
            </p:txBody>
          </p:sp>
          <p:sp>
            <p:nvSpPr>
              <p:cNvPr id="23564" name="Line 93"/>
              <p:cNvSpPr>
                <a:spLocks noChangeShapeType="1"/>
              </p:cNvSpPr>
              <p:nvPr/>
            </p:nvSpPr>
            <p:spPr bwMode="auto">
              <a:xfrm>
                <a:off x="1230" y="1143"/>
                <a:ext cx="108" cy="6"/>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65" name="Text Box 95"/>
              <p:cNvSpPr txBox="1">
                <a:spLocks noChangeArrowheads="1"/>
              </p:cNvSpPr>
              <p:nvPr/>
            </p:nvSpPr>
            <p:spPr bwMode="auto">
              <a:xfrm>
                <a:off x="1164" y="2139"/>
                <a:ext cx="24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b="1"/>
                  <a:t>C</a:t>
                </a:r>
              </a:p>
            </p:txBody>
          </p:sp>
          <p:sp>
            <p:nvSpPr>
              <p:cNvPr id="23566" name="Line 96"/>
              <p:cNvSpPr>
                <a:spLocks noChangeShapeType="1"/>
              </p:cNvSpPr>
              <p:nvPr/>
            </p:nvSpPr>
            <p:spPr bwMode="auto">
              <a:xfrm>
                <a:off x="877" y="1229"/>
                <a:ext cx="395" cy="877"/>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3567" name="Line 97"/>
              <p:cNvSpPr>
                <a:spLocks noChangeShapeType="1"/>
              </p:cNvSpPr>
              <p:nvPr/>
            </p:nvSpPr>
            <p:spPr bwMode="auto">
              <a:xfrm flipH="1">
                <a:off x="1264" y="1229"/>
                <a:ext cx="387" cy="877"/>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3568" name="Freeform 98"/>
              <p:cNvSpPr>
                <a:spLocks/>
              </p:cNvSpPr>
              <p:nvPr/>
            </p:nvSpPr>
            <p:spPr bwMode="auto">
              <a:xfrm>
                <a:off x="1118" y="1728"/>
                <a:ext cx="301" cy="34"/>
              </a:xfrm>
              <a:custGeom>
                <a:avLst/>
                <a:gdLst>
                  <a:gd name="T0" fmla="*/ 0 w 301"/>
                  <a:gd name="T1" fmla="*/ 34 h 34"/>
                  <a:gd name="T2" fmla="*/ 154 w 301"/>
                  <a:gd name="T3" fmla="*/ 0 h 34"/>
                  <a:gd name="T4" fmla="*/ 301 w 301"/>
                  <a:gd name="T5" fmla="*/ 34 h 34"/>
                  <a:gd name="T6" fmla="*/ 0 60000 65536"/>
                  <a:gd name="T7" fmla="*/ 0 60000 65536"/>
                  <a:gd name="T8" fmla="*/ 0 60000 65536"/>
                  <a:gd name="T9" fmla="*/ 0 w 301"/>
                  <a:gd name="T10" fmla="*/ 0 h 34"/>
                  <a:gd name="T11" fmla="*/ 301 w 301"/>
                  <a:gd name="T12" fmla="*/ 34 h 34"/>
                </a:gdLst>
                <a:ahLst/>
                <a:cxnLst>
                  <a:cxn ang="T6">
                    <a:pos x="T0" y="T1"/>
                  </a:cxn>
                  <a:cxn ang="T7">
                    <a:pos x="T2" y="T3"/>
                  </a:cxn>
                  <a:cxn ang="T8">
                    <a:pos x="T4" y="T5"/>
                  </a:cxn>
                </a:cxnLst>
                <a:rect l="T9" t="T10" r="T11" b="T12"/>
                <a:pathLst>
                  <a:path w="301" h="34">
                    <a:moveTo>
                      <a:pt x="0" y="34"/>
                    </a:moveTo>
                    <a:cubicBezTo>
                      <a:pt x="52" y="17"/>
                      <a:pt x="104" y="0"/>
                      <a:pt x="154" y="0"/>
                    </a:cubicBezTo>
                    <a:cubicBezTo>
                      <a:pt x="204" y="0"/>
                      <a:pt x="252" y="17"/>
                      <a:pt x="301" y="34"/>
                    </a:cubicBezTo>
                  </a:path>
                </a:pathLst>
              </a:custGeom>
              <a:noFill/>
              <a:ln w="952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569" name="Text Box 99"/>
              <p:cNvSpPr txBox="1">
                <a:spLocks noChangeArrowheads="1"/>
              </p:cNvSpPr>
              <p:nvPr/>
            </p:nvSpPr>
            <p:spPr bwMode="auto">
              <a:xfrm>
                <a:off x="1114" y="1531"/>
                <a:ext cx="3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l-GR" b="1" i="1">
                    <a:solidFill>
                      <a:srgbClr val="FF3300"/>
                    </a:solidFill>
                    <a:cs typeface="Arial" pitchFamily="34" charset="0"/>
                  </a:rPr>
                  <a:t>δθ</a:t>
                </a:r>
              </a:p>
            </p:txBody>
          </p:sp>
          <p:sp>
            <p:nvSpPr>
              <p:cNvPr id="23570" name="Line 100"/>
              <p:cNvSpPr>
                <a:spLocks noChangeShapeType="1"/>
              </p:cNvSpPr>
              <p:nvPr/>
            </p:nvSpPr>
            <p:spPr bwMode="auto">
              <a:xfrm flipV="1">
                <a:off x="876" y="972"/>
                <a:ext cx="573" cy="249"/>
              </a:xfrm>
              <a:prstGeom prst="line">
                <a:avLst/>
              </a:prstGeom>
              <a:noFill/>
              <a:ln w="38100">
                <a:solidFill>
                  <a:srgbClr val="FF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71" name="Text Box 101"/>
              <p:cNvSpPr txBox="1">
                <a:spLocks noChangeArrowheads="1"/>
              </p:cNvSpPr>
              <p:nvPr/>
            </p:nvSpPr>
            <p:spPr bwMode="auto">
              <a:xfrm>
                <a:off x="677" y="968"/>
                <a:ext cx="1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a:p>
            </p:txBody>
          </p:sp>
          <p:sp>
            <p:nvSpPr>
              <p:cNvPr id="23572" name="Line 103"/>
              <p:cNvSpPr>
                <a:spLocks noChangeShapeType="1"/>
              </p:cNvSpPr>
              <p:nvPr/>
            </p:nvSpPr>
            <p:spPr bwMode="auto">
              <a:xfrm>
                <a:off x="1663" y="1225"/>
                <a:ext cx="603" cy="264"/>
              </a:xfrm>
              <a:prstGeom prst="line">
                <a:avLst/>
              </a:prstGeom>
              <a:noFill/>
              <a:ln w="38100">
                <a:solidFill>
                  <a:srgbClr val="FF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73" name="Text Box 104"/>
              <p:cNvSpPr txBox="1">
                <a:spLocks noChangeArrowheads="1"/>
              </p:cNvSpPr>
              <p:nvPr/>
            </p:nvSpPr>
            <p:spPr bwMode="auto">
              <a:xfrm>
                <a:off x="1900" y="1150"/>
                <a:ext cx="29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b="1" i="1">
                    <a:solidFill>
                      <a:srgbClr val="FF3300"/>
                    </a:solidFill>
                  </a:rPr>
                  <a:t>v</a:t>
                </a:r>
                <a:r>
                  <a:rPr lang="en-GB" b="1" i="1" baseline="-25000">
                    <a:solidFill>
                      <a:srgbClr val="FF3300"/>
                    </a:solidFill>
                  </a:rPr>
                  <a:t>B</a:t>
                </a: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67587">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67587">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6758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type="body" sz="half" idx="1"/>
          </p:nvPr>
        </p:nvSpPr>
        <p:spPr>
          <a:xfrm>
            <a:off x="381000" y="2868613"/>
            <a:ext cx="3743325" cy="1579562"/>
          </a:xfrm>
        </p:spPr>
        <p:txBody>
          <a:bodyPr/>
          <a:lstStyle/>
          <a:p>
            <a:pPr marL="0" indent="0" eaLnBrk="1" hangingPunct="1">
              <a:lnSpc>
                <a:spcPct val="80000"/>
              </a:lnSpc>
              <a:buFontTx/>
              <a:buNone/>
            </a:pPr>
            <a:r>
              <a:rPr lang="en-GB" sz="2400" smtClean="0">
                <a:cs typeface="Arial" pitchFamily="34" charset="0"/>
              </a:rPr>
              <a:t>If </a:t>
            </a:r>
            <a:r>
              <a:rPr lang="el-GR" sz="2400" b="1" i="1" smtClean="0">
                <a:solidFill>
                  <a:srgbClr val="FF3300"/>
                </a:solidFill>
                <a:cs typeface="Arial" pitchFamily="34" charset="0"/>
              </a:rPr>
              <a:t>δθ</a:t>
            </a:r>
            <a:r>
              <a:rPr lang="en-GB" sz="2400" b="1" i="1" smtClean="0">
                <a:solidFill>
                  <a:srgbClr val="FF3300"/>
                </a:solidFill>
                <a:cs typeface="Arial" pitchFamily="34" charset="0"/>
              </a:rPr>
              <a:t> </a:t>
            </a:r>
            <a:r>
              <a:rPr lang="en-GB" sz="2400" smtClean="0">
                <a:cs typeface="Arial" pitchFamily="34" charset="0"/>
              </a:rPr>
              <a:t>is very small then </a:t>
            </a:r>
            <a:r>
              <a:rPr lang="el-GR" sz="2400" b="1" i="1" smtClean="0">
                <a:solidFill>
                  <a:srgbClr val="FF3300"/>
                </a:solidFill>
                <a:cs typeface="Arial" pitchFamily="34" charset="0"/>
              </a:rPr>
              <a:t>δ</a:t>
            </a:r>
            <a:r>
              <a:rPr lang="en-GB" sz="2400" b="1" i="1" smtClean="0">
                <a:solidFill>
                  <a:srgbClr val="FF3300"/>
                </a:solidFill>
                <a:cs typeface="Arial" pitchFamily="34" charset="0"/>
              </a:rPr>
              <a:t>s</a:t>
            </a:r>
            <a:r>
              <a:rPr lang="en-GB" sz="2400" smtClean="0">
                <a:cs typeface="Arial" pitchFamily="34" charset="0"/>
              </a:rPr>
              <a:t> can be considered to be a straight line and the shape </a:t>
            </a:r>
            <a:r>
              <a:rPr lang="en-GB" sz="2400" b="1" smtClean="0">
                <a:cs typeface="Arial" pitchFamily="34" charset="0"/>
              </a:rPr>
              <a:t>ABC</a:t>
            </a:r>
            <a:r>
              <a:rPr lang="en-GB" sz="2400" smtClean="0">
                <a:cs typeface="Arial" pitchFamily="34" charset="0"/>
              </a:rPr>
              <a:t> to be a triangle.</a:t>
            </a:r>
            <a:r>
              <a:rPr lang="en-GB" sz="2400" smtClean="0"/>
              <a:t> </a:t>
            </a:r>
          </a:p>
        </p:txBody>
      </p:sp>
      <p:sp>
        <p:nvSpPr>
          <p:cNvPr id="135196" name="Rectangle 28"/>
          <p:cNvSpPr>
            <a:spLocks noGrp="1" noChangeArrowheads="1"/>
          </p:cNvSpPr>
          <p:nvPr>
            <p:ph type="body" sz="half" idx="2"/>
          </p:nvPr>
        </p:nvSpPr>
        <p:spPr>
          <a:xfrm>
            <a:off x="4437063" y="3668713"/>
            <a:ext cx="4362450" cy="1951037"/>
          </a:xfrm>
        </p:spPr>
        <p:txBody>
          <a:bodyPr/>
          <a:lstStyle/>
          <a:p>
            <a:pPr marL="0" indent="0" eaLnBrk="1" hangingPunct="1">
              <a:lnSpc>
                <a:spcPct val="80000"/>
              </a:lnSpc>
              <a:buFontTx/>
              <a:buNone/>
            </a:pPr>
            <a:r>
              <a:rPr lang="en-GB" sz="2400" smtClean="0"/>
              <a:t>Triangle </a:t>
            </a:r>
            <a:r>
              <a:rPr lang="en-GB" sz="2400" b="1" smtClean="0"/>
              <a:t>ABC</a:t>
            </a:r>
            <a:r>
              <a:rPr lang="en-GB" sz="2400" smtClean="0"/>
              <a:t> will have the same shape as the vector diagram above.</a:t>
            </a:r>
          </a:p>
          <a:p>
            <a:pPr marL="0" indent="0" eaLnBrk="1" hangingPunct="1">
              <a:lnSpc>
                <a:spcPct val="80000"/>
              </a:lnSpc>
              <a:buFontTx/>
              <a:buNone/>
            </a:pPr>
            <a:endParaRPr lang="en-GB" sz="2400" smtClean="0"/>
          </a:p>
          <a:p>
            <a:pPr marL="0" indent="0" eaLnBrk="1" hangingPunct="1">
              <a:lnSpc>
                <a:spcPct val="80000"/>
              </a:lnSpc>
              <a:buFontTx/>
              <a:buNone/>
            </a:pPr>
            <a:r>
              <a:rPr lang="en-GB" sz="2400" smtClean="0"/>
              <a:t>Therefore </a:t>
            </a:r>
            <a:r>
              <a:rPr lang="el-GR" sz="2400" b="1" i="1" smtClean="0">
                <a:solidFill>
                  <a:srgbClr val="006600"/>
                </a:solidFill>
                <a:cs typeface="Arial" pitchFamily="34" charset="0"/>
              </a:rPr>
              <a:t>δ</a:t>
            </a:r>
            <a:r>
              <a:rPr lang="en-GB" sz="2400" b="1" i="1" smtClean="0">
                <a:solidFill>
                  <a:srgbClr val="006600"/>
                </a:solidFill>
                <a:cs typeface="Arial" pitchFamily="34" charset="0"/>
              </a:rPr>
              <a:t>v</a:t>
            </a:r>
            <a:r>
              <a:rPr lang="en-GB" sz="2400" b="1" i="1" smtClean="0">
                <a:solidFill>
                  <a:srgbClr val="FF3300"/>
                </a:solidFill>
                <a:cs typeface="Arial" pitchFamily="34" charset="0"/>
              </a:rPr>
              <a:t> / v</a:t>
            </a:r>
            <a:r>
              <a:rPr lang="en-GB" sz="2400" b="1" i="1" baseline="-25000" smtClean="0">
                <a:solidFill>
                  <a:srgbClr val="FF3300"/>
                </a:solidFill>
                <a:cs typeface="Arial" pitchFamily="34" charset="0"/>
              </a:rPr>
              <a:t>A (or B)</a:t>
            </a:r>
            <a:r>
              <a:rPr lang="en-GB" sz="2400" b="1" i="1" smtClean="0">
                <a:solidFill>
                  <a:srgbClr val="FF3300"/>
                </a:solidFill>
                <a:cs typeface="Arial" pitchFamily="34" charset="0"/>
              </a:rPr>
              <a:t> </a:t>
            </a:r>
            <a:r>
              <a:rPr lang="en-GB" sz="2400" b="1" i="1" smtClean="0">
                <a:solidFill>
                  <a:srgbClr val="FF3300"/>
                </a:solidFill>
              </a:rPr>
              <a:t>=  </a:t>
            </a:r>
            <a:r>
              <a:rPr lang="el-GR" sz="2400" b="1" i="1" smtClean="0">
                <a:solidFill>
                  <a:srgbClr val="FF3300"/>
                </a:solidFill>
                <a:cs typeface="Arial" pitchFamily="34" charset="0"/>
              </a:rPr>
              <a:t>δ</a:t>
            </a:r>
            <a:r>
              <a:rPr lang="en-GB" sz="2400" b="1" i="1" smtClean="0">
                <a:solidFill>
                  <a:srgbClr val="FF3300"/>
                </a:solidFill>
                <a:cs typeface="Arial" pitchFamily="34" charset="0"/>
              </a:rPr>
              <a:t>s / r</a:t>
            </a:r>
          </a:p>
          <a:p>
            <a:pPr marL="0" indent="0">
              <a:lnSpc>
                <a:spcPct val="80000"/>
              </a:lnSpc>
            </a:pPr>
            <a:endParaRPr lang="en-GB" sz="2400" smtClean="0"/>
          </a:p>
        </p:txBody>
      </p:sp>
      <p:grpSp>
        <p:nvGrpSpPr>
          <p:cNvPr id="2" name="Group 49"/>
          <p:cNvGrpSpPr>
            <a:grpSpLocks/>
          </p:cNvGrpSpPr>
          <p:nvPr/>
        </p:nvGrpSpPr>
        <p:grpSpPr bwMode="auto">
          <a:xfrm>
            <a:off x="4802188" y="1876425"/>
            <a:ext cx="2608262" cy="1677988"/>
            <a:chOff x="3025" y="1182"/>
            <a:chExt cx="1643" cy="1057"/>
          </a:xfrm>
        </p:grpSpPr>
        <p:sp>
          <p:nvSpPr>
            <p:cNvPr id="24600" name="Line 17"/>
            <p:cNvSpPr>
              <a:spLocks noChangeShapeType="1"/>
            </p:cNvSpPr>
            <p:nvPr/>
          </p:nvSpPr>
          <p:spPr bwMode="auto">
            <a:xfrm flipV="1">
              <a:off x="3407" y="1742"/>
              <a:ext cx="1133" cy="372"/>
            </a:xfrm>
            <a:prstGeom prst="line">
              <a:avLst/>
            </a:prstGeom>
            <a:noFill/>
            <a:ln w="38100">
              <a:solidFill>
                <a:srgbClr val="FF00FF"/>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24601" name="Text Box 19"/>
            <p:cNvSpPr txBox="1">
              <a:spLocks noChangeArrowheads="1"/>
            </p:cNvSpPr>
            <p:nvPr/>
          </p:nvSpPr>
          <p:spPr bwMode="auto">
            <a:xfrm>
              <a:off x="3557" y="1951"/>
              <a:ext cx="41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i="1">
                  <a:solidFill>
                    <a:srgbClr val="FF3300"/>
                  </a:solidFill>
                </a:rPr>
                <a:t>-v</a:t>
              </a:r>
              <a:r>
                <a:rPr lang="en-GB" sz="2400" b="1" i="1" baseline="-25000">
                  <a:solidFill>
                    <a:srgbClr val="FF3300"/>
                  </a:solidFill>
                </a:rPr>
                <a:t>A</a:t>
              </a:r>
            </a:p>
          </p:txBody>
        </p:sp>
        <p:sp>
          <p:nvSpPr>
            <p:cNvPr id="24602" name="Line 20"/>
            <p:cNvSpPr>
              <a:spLocks noChangeShapeType="1"/>
            </p:cNvSpPr>
            <p:nvPr/>
          </p:nvSpPr>
          <p:spPr bwMode="auto">
            <a:xfrm>
              <a:off x="3403" y="1342"/>
              <a:ext cx="1179" cy="394"/>
            </a:xfrm>
            <a:prstGeom prst="line">
              <a:avLst/>
            </a:prstGeom>
            <a:noFill/>
            <a:ln w="38100">
              <a:solidFill>
                <a:srgbClr val="FF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603" name="Text Box 21"/>
            <p:cNvSpPr txBox="1">
              <a:spLocks noChangeArrowheads="1"/>
            </p:cNvSpPr>
            <p:nvPr/>
          </p:nvSpPr>
          <p:spPr bwMode="auto">
            <a:xfrm>
              <a:off x="4128" y="1306"/>
              <a:ext cx="5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i="1">
                  <a:solidFill>
                    <a:srgbClr val="FF3300"/>
                  </a:solidFill>
                </a:rPr>
                <a:t>v</a:t>
              </a:r>
              <a:r>
                <a:rPr lang="en-GB" sz="2400" b="1" i="1" baseline="-25000">
                  <a:solidFill>
                    <a:srgbClr val="FF3300"/>
                  </a:solidFill>
                </a:rPr>
                <a:t>B</a:t>
              </a:r>
            </a:p>
          </p:txBody>
        </p:sp>
        <p:sp>
          <p:nvSpPr>
            <p:cNvPr id="24604" name="Line 23"/>
            <p:cNvSpPr>
              <a:spLocks noChangeShapeType="1"/>
            </p:cNvSpPr>
            <p:nvPr/>
          </p:nvSpPr>
          <p:spPr bwMode="auto">
            <a:xfrm flipH="1">
              <a:off x="3413" y="1353"/>
              <a:ext cx="4" cy="761"/>
            </a:xfrm>
            <a:prstGeom prst="line">
              <a:avLst/>
            </a:prstGeom>
            <a:noFill/>
            <a:ln w="38100">
              <a:solidFill>
                <a:srgbClr val="0066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605" name="Text Box 24"/>
            <p:cNvSpPr txBox="1">
              <a:spLocks noChangeArrowheads="1"/>
            </p:cNvSpPr>
            <p:nvPr/>
          </p:nvSpPr>
          <p:spPr bwMode="auto">
            <a:xfrm>
              <a:off x="3025" y="1552"/>
              <a:ext cx="5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l-GR" sz="2400" b="1" i="1">
                  <a:solidFill>
                    <a:srgbClr val="006600"/>
                  </a:solidFill>
                  <a:cs typeface="Arial" pitchFamily="34" charset="0"/>
                </a:rPr>
                <a:t>δ</a:t>
              </a:r>
              <a:r>
                <a:rPr lang="en-GB" sz="2400" b="1" i="1">
                  <a:solidFill>
                    <a:srgbClr val="006600"/>
                  </a:solidFill>
                </a:rPr>
                <a:t>v</a:t>
              </a:r>
              <a:endParaRPr lang="en-GB" sz="2400" b="1" i="1" baseline="-25000">
                <a:solidFill>
                  <a:srgbClr val="006600"/>
                </a:solidFill>
              </a:endParaRPr>
            </a:p>
          </p:txBody>
        </p:sp>
        <p:sp>
          <p:nvSpPr>
            <p:cNvPr id="24606" name="Freeform 25"/>
            <p:cNvSpPr>
              <a:spLocks/>
            </p:cNvSpPr>
            <p:nvPr/>
          </p:nvSpPr>
          <p:spPr bwMode="auto">
            <a:xfrm>
              <a:off x="4041" y="1591"/>
              <a:ext cx="58" cy="302"/>
            </a:xfrm>
            <a:custGeom>
              <a:avLst/>
              <a:gdLst>
                <a:gd name="T0" fmla="*/ 11 w 130"/>
                <a:gd name="T1" fmla="*/ 0 h 473"/>
                <a:gd name="T2" fmla="*/ 0 w 130"/>
                <a:gd name="T3" fmla="*/ 67 h 473"/>
                <a:gd name="T4" fmla="*/ 12 w 130"/>
                <a:gd name="T5" fmla="*/ 123 h 473"/>
                <a:gd name="T6" fmla="*/ 0 60000 65536"/>
                <a:gd name="T7" fmla="*/ 0 60000 65536"/>
                <a:gd name="T8" fmla="*/ 0 60000 65536"/>
                <a:gd name="T9" fmla="*/ 0 w 130"/>
                <a:gd name="T10" fmla="*/ 0 h 473"/>
                <a:gd name="T11" fmla="*/ 130 w 130"/>
                <a:gd name="T12" fmla="*/ 473 h 473"/>
              </a:gdLst>
              <a:ahLst/>
              <a:cxnLst>
                <a:cxn ang="T6">
                  <a:pos x="T0" y="T1"/>
                </a:cxn>
                <a:cxn ang="T7">
                  <a:pos x="T2" y="T3"/>
                </a:cxn>
                <a:cxn ang="T8">
                  <a:pos x="T4" y="T5"/>
                </a:cxn>
              </a:cxnLst>
              <a:rect l="T9" t="T10" r="T11" b="T12"/>
              <a:pathLst>
                <a:path w="130" h="473">
                  <a:moveTo>
                    <a:pt x="121" y="0"/>
                  </a:moveTo>
                  <a:cubicBezTo>
                    <a:pt x="60" y="89"/>
                    <a:pt x="0" y="179"/>
                    <a:pt x="1" y="258"/>
                  </a:cubicBezTo>
                  <a:cubicBezTo>
                    <a:pt x="2" y="337"/>
                    <a:pt x="66" y="405"/>
                    <a:pt x="130" y="473"/>
                  </a:cubicBezTo>
                </a:path>
              </a:pathLst>
            </a:custGeom>
            <a:noFill/>
            <a:ln w="2857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607" name="Text Box 26"/>
            <p:cNvSpPr txBox="1">
              <a:spLocks noChangeArrowheads="1"/>
            </p:cNvSpPr>
            <p:nvPr/>
          </p:nvSpPr>
          <p:spPr bwMode="auto">
            <a:xfrm>
              <a:off x="3726" y="1589"/>
              <a:ext cx="5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l-GR" sz="2400" b="1" i="1">
                  <a:solidFill>
                    <a:srgbClr val="FF3300"/>
                  </a:solidFill>
                  <a:cs typeface="Arial" pitchFamily="34" charset="0"/>
                </a:rPr>
                <a:t>δθ</a:t>
              </a:r>
              <a:endParaRPr lang="el-GR" sz="2400" b="1" i="1" baseline="-25000">
                <a:solidFill>
                  <a:srgbClr val="FF3300"/>
                </a:solidFill>
                <a:cs typeface="Arial" pitchFamily="34" charset="0"/>
              </a:endParaRPr>
            </a:p>
          </p:txBody>
        </p:sp>
        <p:sp>
          <p:nvSpPr>
            <p:cNvPr id="24608" name="Text Box 40"/>
            <p:cNvSpPr txBox="1">
              <a:spLocks noChangeArrowheads="1"/>
            </p:cNvSpPr>
            <p:nvPr/>
          </p:nvSpPr>
          <p:spPr bwMode="auto">
            <a:xfrm>
              <a:off x="4549" y="1182"/>
              <a:ext cx="1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a:p>
          </p:txBody>
        </p:sp>
      </p:grpSp>
      <p:sp>
        <p:nvSpPr>
          <p:cNvPr id="135212" name="Text Box 44"/>
          <p:cNvSpPr txBox="1">
            <a:spLocks noChangeArrowheads="1"/>
          </p:cNvSpPr>
          <p:nvPr/>
        </p:nvSpPr>
        <p:spPr bwMode="auto">
          <a:xfrm>
            <a:off x="4437063" y="352425"/>
            <a:ext cx="4049712"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a:t>The change in velocity, </a:t>
            </a:r>
            <a:r>
              <a:rPr lang="el-GR" sz="2400" b="1" i="1">
                <a:solidFill>
                  <a:srgbClr val="006600"/>
                </a:solidFill>
              </a:rPr>
              <a:t>δ</a:t>
            </a:r>
            <a:r>
              <a:rPr lang="en-GB" sz="2400" b="1" i="1">
                <a:solidFill>
                  <a:srgbClr val="006600"/>
                </a:solidFill>
              </a:rPr>
              <a:t>v</a:t>
            </a:r>
            <a:r>
              <a:rPr lang="en-GB" sz="2400"/>
              <a:t> </a:t>
            </a:r>
          </a:p>
          <a:p>
            <a:pPr eaLnBrk="1" hangingPunct="1"/>
            <a:r>
              <a:rPr lang="en-GB" sz="2400" b="1" i="1">
                <a:solidFill>
                  <a:srgbClr val="FF3300"/>
                </a:solidFill>
              </a:rPr>
              <a:t>	= v</a:t>
            </a:r>
            <a:r>
              <a:rPr lang="en-GB" sz="2400" b="1" i="1" baseline="-25000">
                <a:solidFill>
                  <a:srgbClr val="FF3300"/>
                </a:solidFill>
              </a:rPr>
              <a:t>B</a:t>
            </a:r>
            <a:r>
              <a:rPr lang="en-GB" sz="2400" b="1" i="1">
                <a:solidFill>
                  <a:srgbClr val="FF3300"/>
                </a:solidFill>
              </a:rPr>
              <a:t> - v</a:t>
            </a:r>
            <a:r>
              <a:rPr lang="en-GB" sz="2400" b="1" i="1" baseline="-25000">
                <a:solidFill>
                  <a:srgbClr val="FF3300"/>
                </a:solidFill>
              </a:rPr>
              <a:t>A</a:t>
            </a:r>
            <a:r>
              <a:rPr lang="en-GB" sz="2400"/>
              <a:t> </a:t>
            </a:r>
          </a:p>
          <a:p>
            <a:pPr eaLnBrk="1" hangingPunct="1"/>
            <a:r>
              <a:rPr lang="en-GB" sz="2400"/>
              <a:t>Which is equivalent to: </a:t>
            </a:r>
          </a:p>
          <a:p>
            <a:pPr eaLnBrk="1" hangingPunct="1"/>
            <a:r>
              <a:rPr lang="en-GB" sz="2400" b="1" i="1">
                <a:solidFill>
                  <a:srgbClr val="006600"/>
                </a:solidFill>
              </a:rPr>
              <a:t>	</a:t>
            </a:r>
            <a:r>
              <a:rPr lang="el-GR" sz="2400" b="1" i="1">
                <a:solidFill>
                  <a:srgbClr val="006600"/>
                </a:solidFill>
              </a:rPr>
              <a:t>δ</a:t>
            </a:r>
            <a:r>
              <a:rPr lang="en-GB" sz="2400" b="1" i="1">
                <a:solidFill>
                  <a:srgbClr val="006600"/>
                </a:solidFill>
              </a:rPr>
              <a:t>v</a:t>
            </a:r>
            <a:r>
              <a:rPr lang="en-GB" sz="2400" b="1" i="1">
                <a:solidFill>
                  <a:srgbClr val="FF3300"/>
                </a:solidFill>
              </a:rPr>
              <a:t> = v</a:t>
            </a:r>
            <a:r>
              <a:rPr lang="en-GB" sz="2400" b="1" i="1" baseline="-25000">
                <a:solidFill>
                  <a:srgbClr val="FF3300"/>
                </a:solidFill>
              </a:rPr>
              <a:t>B</a:t>
            </a:r>
            <a:r>
              <a:rPr lang="en-GB" sz="2400" b="1" i="1">
                <a:solidFill>
                  <a:srgbClr val="FF3300"/>
                </a:solidFill>
              </a:rPr>
              <a:t> + (- v</a:t>
            </a:r>
            <a:r>
              <a:rPr lang="en-GB" sz="2400" b="1" i="1" baseline="-25000">
                <a:solidFill>
                  <a:srgbClr val="FF3300"/>
                </a:solidFill>
              </a:rPr>
              <a:t>A</a:t>
            </a:r>
            <a:r>
              <a:rPr lang="en-GB" sz="2400" b="1" i="1">
                <a:solidFill>
                  <a:srgbClr val="FF3300"/>
                </a:solidFill>
              </a:rPr>
              <a:t>)</a:t>
            </a:r>
          </a:p>
        </p:txBody>
      </p:sp>
      <p:grpSp>
        <p:nvGrpSpPr>
          <p:cNvPr id="24582" name="Group 48"/>
          <p:cNvGrpSpPr>
            <a:grpSpLocks/>
          </p:cNvGrpSpPr>
          <p:nvPr/>
        </p:nvGrpSpPr>
        <p:grpSpPr bwMode="auto">
          <a:xfrm>
            <a:off x="919163" y="571500"/>
            <a:ext cx="2606675" cy="2219325"/>
            <a:chOff x="579" y="360"/>
            <a:chExt cx="1642" cy="1398"/>
          </a:xfrm>
        </p:grpSpPr>
        <p:sp>
          <p:nvSpPr>
            <p:cNvPr id="24583" name="Oval 29"/>
            <p:cNvSpPr>
              <a:spLocks noChangeArrowheads="1"/>
            </p:cNvSpPr>
            <p:nvPr/>
          </p:nvSpPr>
          <p:spPr bwMode="auto">
            <a:xfrm>
              <a:off x="753" y="549"/>
              <a:ext cx="144" cy="138"/>
            </a:xfrm>
            <a:prstGeom prst="ellipse">
              <a:avLst/>
            </a:prstGeom>
            <a:solidFill>
              <a:schemeClr val="accent2"/>
            </a:solidFill>
            <a:ln w="9525">
              <a:solidFill>
                <a:schemeClr val="tx1"/>
              </a:solidFill>
              <a:round/>
              <a:headEnd/>
              <a:tailEnd/>
            </a:ln>
          </p:spPr>
          <p:txBody>
            <a:bodyPr wrap="none" anchor="ctr"/>
            <a:lstStyle/>
            <a:p>
              <a:endParaRPr lang="en-US"/>
            </a:p>
          </p:txBody>
        </p:sp>
        <p:sp>
          <p:nvSpPr>
            <p:cNvPr id="24584" name="Oval 30"/>
            <p:cNvSpPr>
              <a:spLocks noChangeArrowheads="1"/>
            </p:cNvSpPr>
            <p:nvPr/>
          </p:nvSpPr>
          <p:spPr bwMode="auto">
            <a:xfrm>
              <a:off x="1537" y="547"/>
              <a:ext cx="144" cy="138"/>
            </a:xfrm>
            <a:prstGeom prst="ellipse">
              <a:avLst/>
            </a:prstGeom>
            <a:solidFill>
              <a:schemeClr val="accent2"/>
            </a:solidFill>
            <a:ln w="9525">
              <a:solidFill>
                <a:schemeClr val="tx1"/>
              </a:solidFill>
              <a:round/>
              <a:headEnd/>
              <a:tailEnd/>
            </a:ln>
          </p:spPr>
          <p:txBody>
            <a:bodyPr wrap="none" anchor="ctr"/>
            <a:lstStyle/>
            <a:p>
              <a:endParaRPr lang="en-US"/>
            </a:p>
          </p:txBody>
        </p:sp>
        <p:sp>
          <p:nvSpPr>
            <p:cNvPr id="24585" name="Text Box 31"/>
            <p:cNvSpPr txBox="1">
              <a:spLocks noChangeArrowheads="1"/>
            </p:cNvSpPr>
            <p:nvPr/>
          </p:nvSpPr>
          <p:spPr bwMode="auto">
            <a:xfrm>
              <a:off x="579" y="393"/>
              <a:ext cx="24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b="1"/>
                <a:t>A</a:t>
              </a:r>
            </a:p>
          </p:txBody>
        </p:sp>
        <p:sp>
          <p:nvSpPr>
            <p:cNvPr id="24586" name="Text Box 32"/>
            <p:cNvSpPr txBox="1">
              <a:spLocks noChangeArrowheads="1"/>
            </p:cNvSpPr>
            <p:nvPr/>
          </p:nvSpPr>
          <p:spPr bwMode="auto">
            <a:xfrm>
              <a:off x="1633" y="393"/>
              <a:ext cx="24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b="1"/>
                <a:t>B</a:t>
              </a:r>
            </a:p>
          </p:txBody>
        </p:sp>
        <p:sp>
          <p:nvSpPr>
            <p:cNvPr id="24587" name="Line 33"/>
            <p:cNvSpPr>
              <a:spLocks noChangeShapeType="1"/>
            </p:cNvSpPr>
            <p:nvPr/>
          </p:nvSpPr>
          <p:spPr bwMode="auto">
            <a:xfrm>
              <a:off x="1185" y="531"/>
              <a:ext cx="108" cy="6"/>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8" name="Text Box 34"/>
            <p:cNvSpPr txBox="1">
              <a:spLocks noChangeArrowheads="1"/>
            </p:cNvSpPr>
            <p:nvPr/>
          </p:nvSpPr>
          <p:spPr bwMode="auto">
            <a:xfrm>
              <a:off x="1119" y="1527"/>
              <a:ext cx="24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b="1"/>
                <a:t>C</a:t>
              </a:r>
            </a:p>
          </p:txBody>
        </p:sp>
        <p:sp>
          <p:nvSpPr>
            <p:cNvPr id="24589" name="Line 35"/>
            <p:cNvSpPr>
              <a:spLocks noChangeShapeType="1"/>
            </p:cNvSpPr>
            <p:nvPr/>
          </p:nvSpPr>
          <p:spPr bwMode="auto">
            <a:xfrm>
              <a:off x="832" y="617"/>
              <a:ext cx="395" cy="877"/>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4590" name="Line 36"/>
            <p:cNvSpPr>
              <a:spLocks noChangeShapeType="1"/>
            </p:cNvSpPr>
            <p:nvPr/>
          </p:nvSpPr>
          <p:spPr bwMode="auto">
            <a:xfrm flipH="1">
              <a:off x="1219" y="617"/>
              <a:ext cx="387" cy="877"/>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4591" name="Freeform 37"/>
            <p:cNvSpPr>
              <a:spLocks/>
            </p:cNvSpPr>
            <p:nvPr/>
          </p:nvSpPr>
          <p:spPr bwMode="auto">
            <a:xfrm>
              <a:off x="1073" y="1116"/>
              <a:ext cx="301" cy="34"/>
            </a:xfrm>
            <a:custGeom>
              <a:avLst/>
              <a:gdLst>
                <a:gd name="T0" fmla="*/ 0 w 301"/>
                <a:gd name="T1" fmla="*/ 34 h 34"/>
                <a:gd name="T2" fmla="*/ 154 w 301"/>
                <a:gd name="T3" fmla="*/ 0 h 34"/>
                <a:gd name="T4" fmla="*/ 301 w 301"/>
                <a:gd name="T5" fmla="*/ 34 h 34"/>
                <a:gd name="T6" fmla="*/ 0 60000 65536"/>
                <a:gd name="T7" fmla="*/ 0 60000 65536"/>
                <a:gd name="T8" fmla="*/ 0 60000 65536"/>
                <a:gd name="T9" fmla="*/ 0 w 301"/>
                <a:gd name="T10" fmla="*/ 0 h 34"/>
                <a:gd name="T11" fmla="*/ 301 w 301"/>
                <a:gd name="T12" fmla="*/ 34 h 34"/>
              </a:gdLst>
              <a:ahLst/>
              <a:cxnLst>
                <a:cxn ang="T6">
                  <a:pos x="T0" y="T1"/>
                </a:cxn>
                <a:cxn ang="T7">
                  <a:pos x="T2" y="T3"/>
                </a:cxn>
                <a:cxn ang="T8">
                  <a:pos x="T4" y="T5"/>
                </a:cxn>
              </a:cxnLst>
              <a:rect l="T9" t="T10" r="T11" b="T12"/>
              <a:pathLst>
                <a:path w="301" h="34">
                  <a:moveTo>
                    <a:pt x="0" y="34"/>
                  </a:moveTo>
                  <a:cubicBezTo>
                    <a:pt x="52" y="17"/>
                    <a:pt x="104" y="0"/>
                    <a:pt x="154" y="0"/>
                  </a:cubicBezTo>
                  <a:cubicBezTo>
                    <a:pt x="204" y="0"/>
                    <a:pt x="252" y="17"/>
                    <a:pt x="301" y="34"/>
                  </a:cubicBezTo>
                </a:path>
              </a:pathLst>
            </a:custGeom>
            <a:noFill/>
            <a:ln w="952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92" name="Text Box 38"/>
            <p:cNvSpPr txBox="1">
              <a:spLocks noChangeArrowheads="1"/>
            </p:cNvSpPr>
            <p:nvPr/>
          </p:nvSpPr>
          <p:spPr bwMode="auto">
            <a:xfrm>
              <a:off x="1069" y="919"/>
              <a:ext cx="3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l-GR" b="1" i="1">
                  <a:solidFill>
                    <a:srgbClr val="FF3300"/>
                  </a:solidFill>
                  <a:cs typeface="Arial" pitchFamily="34" charset="0"/>
                </a:rPr>
                <a:t>δθ</a:t>
              </a:r>
            </a:p>
          </p:txBody>
        </p:sp>
        <p:sp>
          <p:nvSpPr>
            <p:cNvPr id="24593" name="Line 39"/>
            <p:cNvSpPr>
              <a:spLocks noChangeShapeType="1"/>
            </p:cNvSpPr>
            <p:nvPr/>
          </p:nvSpPr>
          <p:spPr bwMode="auto">
            <a:xfrm flipV="1">
              <a:off x="831" y="360"/>
              <a:ext cx="573" cy="249"/>
            </a:xfrm>
            <a:prstGeom prst="line">
              <a:avLst/>
            </a:prstGeom>
            <a:noFill/>
            <a:ln w="38100">
              <a:solidFill>
                <a:srgbClr val="FF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94" name="Line 41"/>
            <p:cNvSpPr>
              <a:spLocks noChangeShapeType="1"/>
            </p:cNvSpPr>
            <p:nvPr/>
          </p:nvSpPr>
          <p:spPr bwMode="auto">
            <a:xfrm>
              <a:off x="1618" y="613"/>
              <a:ext cx="603" cy="264"/>
            </a:xfrm>
            <a:prstGeom prst="line">
              <a:avLst/>
            </a:prstGeom>
            <a:noFill/>
            <a:ln w="38100">
              <a:solidFill>
                <a:srgbClr val="FF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95" name="Text Box 42"/>
            <p:cNvSpPr txBox="1">
              <a:spLocks noChangeArrowheads="1"/>
            </p:cNvSpPr>
            <p:nvPr/>
          </p:nvSpPr>
          <p:spPr bwMode="auto">
            <a:xfrm>
              <a:off x="1855" y="538"/>
              <a:ext cx="29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b="1" i="1">
                  <a:solidFill>
                    <a:srgbClr val="FF3300"/>
                  </a:solidFill>
                </a:rPr>
                <a:t>v</a:t>
              </a:r>
              <a:r>
                <a:rPr lang="en-GB" b="1" i="1" baseline="-25000">
                  <a:solidFill>
                    <a:srgbClr val="FF3300"/>
                  </a:solidFill>
                </a:rPr>
                <a:t>B</a:t>
              </a:r>
            </a:p>
          </p:txBody>
        </p:sp>
        <p:sp>
          <p:nvSpPr>
            <p:cNvPr id="24596" name="Freeform 43"/>
            <p:cNvSpPr>
              <a:spLocks/>
            </p:cNvSpPr>
            <p:nvPr/>
          </p:nvSpPr>
          <p:spPr bwMode="auto">
            <a:xfrm>
              <a:off x="839" y="528"/>
              <a:ext cx="780" cy="87"/>
            </a:xfrm>
            <a:custGeom>
              <a:avLst/>
              <a:gdLst>
                <a:gd name="T0" fmla="*/ 0 w 780"/>
                <a:gd name="T1" fmla="*/ 79 h 87"/>
                <a:gd name="T2" fmla="*/ 188 w 780"/>
                <a:gd name="T3" fmla="*/ 17 h 87"/>
                <a:gd name="T4" fmla="*/ 388 w 780"/>
                <a:gd name="T5" fmla="*/ 1 h 87"/>
                <a:gd name="T6" fmla="*/ 594 w 780"/>
                <a:gd name="T7" fmla="*/ 23 h 87"/>
                <a:gd name="T8" fmla="*/ 780 w 780"/>
                <a:gd name="T9" fmla="*/ 87 h 87"/>
                <a:gd name="T10" fmla="*/ 0 60000 65536"/>
                <a:gd name="T11" fmla="*/ 0 60000 65536"/>
                <a:gd name="T12" fmla="*/ 0 60000 65536"/>
                <a:gd name="T13" fmla="*/ 0 60000 65536"/>
                <a:gd name="T14" fmla="*/ 0 60000 65536"/>
                <a:gd name="T15" fmla="*/ 0 w 780"/>
                <a:gd name="T16" fmla="*/ 0 h 87"/>
                <a:gd name="T17" fmla="*/ 780 w 780"/>
                <a:gd name="T18" fmla="*/ 87 h 87"/>
              </a:gdLst>
              <a:ahLst/>
              <a:cxnLst>
                <a:cxn ang="T10">
                  <a:pos x="T0" y="T1"/>
                </a:cxn>
                <a:cxn ang="T11">
                  <a:pos x="T2" y="T3"/>
                </a:cxn>
                <a:cxn ang="T12">
                  <a:pos x="T4" y="T5"/>
                </a:cxn>
                <a:cxn ang="T13">
                  <a:pos x="T6" y="T7"/>
                </a:cxn>
                <a:cxn ang="T14">
                  <a:pos x="T8" y="T9"/>
                </a:cxn>
              </a:cxnLst>
              <a:rect l="T15" t="T16" r="T17" b="T18"/>
              <a:pathLst>
                <a:path w="780" h="87">
                  <a:moveTo>
                    <a:pt x="0" y="79"/>
                  </a:moveTo>
                  <a:cubicBezTo>
                    <a:pt x="31" y="69"/>
                    <a:pt x="123" y="30"/>
                    <a:pt x="188" y="17"/>
                  </a:cubicBezTo>
                  <a:cubicBezTo>
                    <a:pt x="253" y="4"/>
                    <a:pt x="320" y="0"/>
                    <a:pt x="388" y="1"/>
                  </a:cubicBezTo>
                  <a:cubicBezTo>
                    <a:pt x="456" y="2"/>
                    <a:pt x="529" y="9"/>
                    <a:pt x="594" y="23"/>
                  </a:cubicBezTo>
                  <a:cubicBezTo>
                    <a:pt x="659" y="37"/>
                    <a:pt x="741" y="74"/>
                    <a:pt x="780" y="87"/>
                  </a:cubicBez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97" name="Text Box 45"/>
            <p:cNvSpPr txBox="1">
              <a:spLocks noChangeArrowheads="1"/>
            </p:cNvSpPr>
            <p:nvPr/>
          </p:nvSpPr>
          <p:spPr bwMode="auto">
            <a:xfrm>
              <a:off x="1072" y="567"/>
              <a:ext cx="3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l-GR" b="1" i="1">
                  <a:solidFill>
                    <a:srgbClr val="FF3300"/>
                  </a:solidFill>
                  <a:cs typeface="Arial" pitchFamily="34" charset="0"/>
                </a:rPr>
                <a:t>δ</a:t>
              </a:r>
              <a:r>
                <a:rPr lang="en-GB" b="1" i="1">
                  <a:solidFill>
                    <a:srgbClr val="FF3300"/>
                  </a:solidFill>
                  <a:cs typeface="Arial" pitchFamily="34" charset="0"/>
                </a:rPr>
                <a:t>s</a:t>
              </a:r>
              <a:endParaRPr lang="el-GR" b="1" i="1">
                <a:solidFill>
                  <a:srgbClr val="FF3300"/>
                </a:solidFill>
                <a:cs typeface="Arial" pitchFamily="34" charset="0"/>
              </a:endParaRPr>
            </a:p>
          </p:txBody>
        </p:sp>
        <p:sp>
          <p:nvSpPr>
            <p:cNvPr id="24598" name="Text Box 46"/>
            <p:cNvSpPr txBox="1">
              <a:spLocks noChangeArrowheads="1"/>
            </p:cNvSpPr>
            <p:nvPr/>
          </p:nvSpPr>
          <p:spPr bwMode="auto">
            <a:xfrm>
              <a:off x="1473" y="799"/>
              <a:ext cx="22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b="1" i="1">
                  <a:solidFill>
                    <a:srgbClr val="FF3300"/>
                  </a:solidFill>
                  <a:cs typeface="Arial" pitchFamily="34" charset="0"/>
                </a:rPr>
                <a:t>r</a:t>
              </a:r>
              <a:endParaRPr lang="el-GR" b="1" i="1">
                <a:solidFill>
                  <a:srgbClr val="FF3300"/>
                </a:solidFill>
                <a:cs typeface="Arial" pitchFamily="34" charset="0"/>
              </a:endParaRPr>
            </a:p>
          </p:txBody>
        </p:sp>
        <p:sp>
          <p:nvSpPr>
            <p:cNvPr id="24599" name="Text Box 47"/>
            <p:cNvSpPr txBox="1">
              <a:spLocks noChangeArrowheads="1"/>
            </p:cNvSpPr>
            <p:nvPr/>
          </p:nvSpPr>
          <p:spPr bwMode="auto">
            <a:xfrm>
              <a:off x="758" y="799"/>
              <a:ext cx="22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b="1" i="1">
                  <a:solidFill>
                    <a:srgbClr val="FF3300"/>
                  </a:solidFill>
                  <a:cs typeface="Arial" pitchFamily="34" charset="0"/>
                </a:rPr>
                <a:t>r</a:t>
              </a:r>
              <a:endParaRPr lang="el-GR" b="1" i="1">
                <a:solidFill>
                  <a:srgbClr val="FF3300"/>
                </a:solidFill>
                <a:cs typeface="Arial"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5212">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5212">
                                            <p:txEl>
                                              <p:pRg st="1" end="1"/>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5212">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5212">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35196">
                                            <p:txEl>
                                              <p:pRg st="0" end="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3519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type="body" sz="half" idx="1"/>
          </p:nvPr>
        </p:nvSpPr>
        <p:spPr>
          <a:xfrm>
            <a:off x="2941638" y="344488"/>
            <a:ext cx="5705475" cy="5262562"/>
          </a:xfrm>
        </p:spPr>
        <p:txBody>
          <a:bodyPr/>
          <a:lstStyle/>
          <a:p>
            <a:pPr marL="0" indent="0" eaLnBrk="1" hangingPunct="1">
              <a:lnSpc>
                <a:spcPct val="90000"/>
              </a:lnSpc>
              <a:buFontTx/>
              <a:buNone/>
            </a:pPr>
            <a:r>
              <a:rPr lang="en-GB" sz="2400" smtClean="0"/>
              <a:t>but </a:t>
            </a:r>
            <a:r>
              <a:rPr lang="el-GR" sz="2400" b="1" i="1" smtClean="0">
                <a:solidFill>
                  <a:srgbClr val="FF3300"/>
                </a:solidFill>
                <a:cs typeface="Arial" pitchFamily="34" charset="0"/>
              </a:rPr>
              <a:t>δ</a:t>
            </a:r>
            <a:r>
              <a:rPr lang="en-GB" sz="2400" b="1" i="1" smtClean="0">
                <a:solidFill>
                  <a:srgbClr val="FF3300"/>
                </a:solidFill>
                <a:cs typeface="Arial" pitchFamily="34" charset="0"/>
              </a:rPr>
              <a:t>s  = v </a:t>
            </a:r>
            <a:r>
              <a:rPr lang="el-GR" sz="2400" b="1" i="1" smtClean="0">
                <a:solidFill>
                  <a:srgbClr val="FF3300"/>
                </a:solidFill>
                <a:cs typeface="Arial" pitchFamily="34" charset="0"/>
              </a:rPr>
              <a:t>δ</a:t>
            </a:r>
            <a:r>
              <a:rPr lang="en-GB" sz="2400" b="1" i="1" smtClean="0">
                <a:solidFill>
                  <a:srgbClr val="FF3300"/>
                </a:solidFill>
                <a:cs typeface="Arial" pitchFamily="34" charset="0"/>
              </a:rPr>
              <a:t>t</a:t>
            </a:r>
            <a:r>
              <a:rPr lang="en-GB" sz="2400" smtClean="0"/>
              <a:t> </a:t>
            </a:r>
          </a:p>
          <a:p>
            <a:pPr marL="0" indent="0" eaLnBrk="1" hangingPunct="1">
              <a:lnSpc>
                <a:spcPct val="90000"/>
              </a:lnSpc>
              <a:buFontTx/>
              <a:buNone/>
            </a:pPr>
            <a:r>
              <a:rPr lang="en-GB" sz="2400" smtClean="0"/>
              <a:t>and so: </a:t>
            </a:r>
          </a:p>
          <a:p>
            <a:pPr marL="0" indent="0" eaLnBrk="1" hangingPunct="1">
              <a:lnSpc>
                <a:spcPct val="90000"/>
              </a:lnSpc>
              <a:buFontTx/>
              <a:buNone/>
            </a:pPr>
            <a:r>
              <a:rPr lang="el-GR" sz="2400" b="1" i="1" smtClean="0">
                <a:solidFill>
                  <a:srgbClr val="006600"/>
                </a:solidFill>
                <a:cs typeface="Arial" pitchFamily="34" charset="0"/>
              </a:rPr>
              <a:t>δ</a:t>
            </a:r>
            <a:r>
              <a:rPr lang="en-GB" sz="2400" b="1" i="1" smtClean="0">
                <a:solidFill>
                  <a:srgbClr val="006600"/>
                </a:solidFill>
                <a:cs typeface="Arial" pitchFamily="34" charset="0"/>
              </a:rPr>
              <a:t>v</a:t>
            </a:r>
            <a:r>
              <a:rPr lang="en-GB" sz="2400" b="1" i="1" smtClean="0">
                <a:solidFill>
                  <a:srgbClr val="FF3300"/>
                </a:solidFill>
                <a:cs typeface="Arial" pitchFamily="34" charset="0"/>
              </a:rPr>
              <a:t> / v </a:t>
            </a:r>
            <a:r>
              <a:rPr lang="en-GB" sz="2400" b="1" i="1" smtClean="0">
                <a:solidFill>
                  <a:srgbClr val="FF3300"/>
                </a:solidFill>
              </a:rPr>
              <a:t>= </a:t>
            </a:r>
            <a:r>
              <a:rPr lang="en-GB" sz="2400" b="1" i="1" smtClean="0">
                <a:solidFill>
                  <a:srgbClr val="FF3300"/>
                </a:solidFill>
                <a:cs typeface="Arial" pitchFamily="34" charset="0"/>
              </a:rPr>
              <a:t>v </a:t>
            </a:r>
            <a:r>
              <a:rPr lang="el-GR" sz="2400" b="1" i="1" smtClean="0">
                <a:solidFill>
                  <a:srgbClr val="FF3300"/>
                </a:solidFill>
                <a:cs typeface="Arial" pitchFamily="34" charset="0"/>
              </a:rPr>
              <a:t>δ</a:t>
            </a:r>
            <a:r>
              <a:rPr lang="en-GB" sz="2400" b="1" i="1" smtClean="0">
                <a:solidFill>
                  <a:srgbClr val="FF3300"/>
                </a:solidFill>
                <a:cs typeface="Arial" pitchFamily="34" charset="0"/>
              </a:rPr>
              <a:t>t</a:t>
            </a:r>
            <a:r>
              <a:rPr lang="en-GB" sz="2400" b="1" i="1" smtClean="0">
                <a:solidFill>
                  <a:srgbClr val="FF3300"/>
                </a:solidFill>
              </a:rPr>
              <a:t> </a:t>
            </a:r>
            <a:r>
              <a:rPr lang="en-GB" sz="2400" b="1" i="1" smtClean="0">
                <a:solidFill>
                  <a:srgbClr val="FF3300"/>
                </a:solidFill>
                <a:cs typeface="Arial" pitchFamily="34" charset="0"/>
              </a:rPr>
              <a:t>/ r</a:t>
            </a:r>
          </a:p>
          <a:p>
            <a:pPr marL="0" indent="0" eaLnBrk="1" hangingPunct="1">
              <a:lnSpc>
                <a:spcPct val="90000"/>
              </a:lnSpc>
              <a:buFontTx/>
              <a:buNone/>
            </a:pPr>
            <a:r>
              <a:rPr lang="el-GR" sz="2400" b="1" i="1" smtClean="0">
                <a:solidFill>
                  <a:srgbClr val="006600"/>
                </a:solidFill>
                <a:cs typeface="Arial" pitchFamily="34" charset="0"/>
              </a:rPr>
              <a:t>δ</a:t>
            </a:r>
            <a:r>
              <a:rPr lang="en-GB" sz="2400" b="1" i="1" smtClean="0">
                <a:solidFill>
                  <a:srgbClr val="006600"/>
                </a:solidFill>
                <a:cs typeface="Arial" pitchFamily="34" charset="0"/>
              </a:rPr>
              <a:t>v</a:t>
            </a:r>
            <a:r>
              <a:rPr lang="en-GB" sz="2400" b="1" i="1" smtClean="0">
                <a:solidFill>
                  <a:srgbClr val="FF3300"/>
                </a:solidFill>
                <a:cs typeface="Arial" pitchFamily="34" charset="0"/>
              </a:rPr>
              <a:t> / </a:t>
            </a:r>
            <a:r>
              <a:rPr lang="el-GR" sz="2400" b="1" i="1" smtClean="0">
                <a:solidFill>
                  <a:srgbClr val="FF3300"/>
                </a:solidFill>
                <a:cs typeface="Arial" pitchFamily="34" charset="0"/>
              </a:rPr>
              <a:t>δ</a:t>
            </a:r>
            <a:r>
              <a:rPr lang="en-GB" sz="2400" b="1" i="1" smtClean="0">
                <a:solidFill>
                  <a:srgbClr val="FF3300"/>
                </a:solidFill>
                <a:cs typeface="Arial" pitchFamily="34" charset="0"/>
              </a:rPr>
              <a:t>t </a:t>
            </a:r>
            <a:r>
              <a:rPr lang="en-GB" sz="2400" b="1" i="1" smtClean="0">
                <a:solidFill>
                  <a:srgbClr val="FF3300"/>
                </a:solidFill>
              </a:rPr>
              <a:t>= </a:t>
            </a:r>
            <a:r>
              <a:rPr lang="en-GB" sz="2400" b="1" i="1" smtClean="0">
                <a:solidFill>
                  <a:srgbClr val="FF3300"/>
                </a:solidFill>
                <a:cs typeface="Arial" pitchFamily="34" charset="0"/>
              </a:rPr>
              <a:t>v</a:t>
            </a:r>
            <a:r>
              <a:rPr lang="en-GB" sz="2400" b="1" i="1" baseline="30000" smtClean="0">
                <a:solidFill>
                  <a:srgbClr val="FF3300"/>
                </a:solidFill>
                <a:cs typeface="Arial" pitchFamily="34" charset="0"/>
              </a:rPr>
              <a:t>2</a:t>
            </a:r>
            <a:r>
              <a:rPr lang="en-GB" sz="2400" b="1" i="1" smtClean="0">
                <a:solidFill>
                  <a:srgbClr val="FF3300"/>
                </a:solidFill>
                <a:cs typeface="Arial" pitchFamily="34" charset="0"/>
              </a:rPr>
              <a:t> / r</a:t>
            </a:r>
          </a:p>
          <a:p>
            <a:pPr marL="0" indent="0" eaLnBrk="1" hangingPunct="1">
              <a:lnSpc>
                <a:spcPct val="90000"/>
              </a:lnSpc>
              <a:buFontTx/>
              <a:buNone/>
            </a:pPr>
            <a:endParaRPr lang="en-GB" sz="2400" smtClean="0">
              <a:cs typeface="Arial" pitchFamily="34" charset="0"/>
            </a:endParaRPr>
          </a:p>
          <a:p>
            <a:pPr marL="0" indent="0" eaLnBrk="1" hangingPunct="1">
              <a:lnSpc>
                <a:spcPct val="90000"/>
              </a:lnSpc>
              <a:buFontTx/>
              <a:buNone/>
            </a:pPr>
            <a:r>
              <a:rPr lang="en-GB" sz="2400" smtClean="0">
                <a:cs typeface="Arial" pitchFamily="34" charset="0"/>
              </a:rPr>
              <a:t>As </a:t>
            </a:r>
            <a:r>
              <a:rPr lang="el-GR" sz="2400" b="1" i="1" smtClean="0">
                <a:solidFill>
                  <a:srgbClr val="FF3300"/>
                </a:solidFill>
                <a:cs typeface="Arial" pitchFamily="34" charset="0"/>
              </a:rPr>
              <a:t>δ</a:t>
            </a:r>
            <a:r>
              <a:rPr lang="en-GB" sz="2400" b="1" i="1" smtClean="0">
                <a:solidFill>
                  <a:srgbClr val="FF3300"/>
                </a:solidFill>
                <a:cs typeface="Arial" pitchFamily="34" charset="0"/>
              </a:rPr>
              <a:t>t</a:t>
            </a:r>
            <a:r>
              <a:rPr lang="en-GB" sz="2400" smtClean="0">
                <a:cs typeface="Arial" pitchFamily="34" charset="0"/>
              </a:rPr>
              <a:t>  approaches zero, </a:t>
            </a:r>
            <a:r>
              <a:rPr lang="el-GR" sz="2400" b="1" i="1" smtClean="0">
                <a:solidFill>
                  <a:srgbClr val="006600"/>
                </a:solidFill>
                <a:cs typeface="Arial" pitchFamily="34" charset="0"/>
              </a:rPr>
              <a:t>δ</a:t>
            </a:r>
            <a:r>
              <a:rPr lang="en-GB" sz="2400" b="1" i="1" smtClean="0">
                <a:solidFill>
                  <a:srgbClr val="006600"/>
                </a:solidFill>
                <a:cs typeface="Arial" pitchFamily="34" charset="0"/>
              </a:rPr>
              <a:t>v</a:t>
            </a:r>
            <a:r>
              <a:rPr lang="en-GB" sz="2400" b="1" i="1" smtClean="0">
                <a:solidFill>
                  <a:srgbClr val="FF3300"/>
                </a:solidFill>
                <a:cs typeface="Arial" pitchFamily="34" charset="0"/>
              </a:rPr>
              <a:t> / </a:t>
            </a:r>
            <a:r>
              <a:rPr lang="el-GR" sz="2400" b="1" i="1" smtClean="0">
                <a:solidFill>
                  <a:srgbClr val="FF3300"/>
                </a:solidFill>
                <a:cs typeface="Arial" pitchFamily="34" charset="0"/>
              </a:rPr>
              <a:t>δ</a:t>
            </a:r>
            <a:r>
              <a:rPr lang="en-GB" sz="2400" b="1" i="1" smtClean="0">
                <a:solidFill>
                  <a:srgbClr val="FF3300"/>
                </a:solidFill>
                <a:cs typeface="Arial" pitchFamily="34" charset="0"/>
              </a:rPr>
              <a:t>t</a:t>
            </a:r>
            <a:r>
              <a:rPr lang="en-GB" sz="2400" smtClean="0">
                <a:cs typeface="Arial" pitchFamily="34" charset="0"/>
              </a:rPr>
              <a:t> will become equal to the instantaneous acceleration, </a:t>
            </a:r>
            <a:r>
              <a:rPr lang="en-GB" sz="2400" b="1" i="1" smtClean="0">
                <a:solidFill>
                  <a:srgbClr val="FF3300"/>
                </a:solidFill>
                <a:cs typeface="Arial" pitchFamily="34" charset="0"/>
              </a:rPr>
              <a:t>a</a:t>
            </a:r>
            <a:r>
              <a:rPr lang="en-GB" sz="2400" smtClean="0">
                <a:cs typeface="Arial" pitchFamily="34" charset="0"/>
              </a:rPr>
              <a:t>.</a:t>
            </a:r>
          </a:p>
          <a:p>
            <a:pPr marL="0" indent="0" eaLnBrk="1" hangingPunct="1">
              <a:lnSpc>
                <a:spcPct val="90000"/>
              </a:lnSpc>
              <a:buFontTx/>
              <a:buNone/>
            </a:pPr>
            <a:endParaRPr lang="en-GB" sz="2400" smtClean="0">
              <a:cs typeface="Arial" pitchFamily="34" charset="0"/>
            </a:endParaRPr>
          </a:p>
          <a:p>
            <a:pPr marL="0" indent="0" eaLnBrk="1" hangingPunct="1">
              <a:lnSpc>
                <a:spcPct val="90000"/>
              </a:lnSpc>
              <a:buFontTx/>
              <a:buNone/>
            </a:pPr>
            <a:r>
              <a:rPr lang="en-GB" sz="2400" smtClean="0">
                <a:cs typeface="Arial" pitchFamily="34" charset="0"/>
              </a:rPr>
              <a:t>Hence:  </a:t>
            </a:r>
            <a:r>
              <a:rPr lang="en-GB" sz="2400" b="1" i="1" smtClean="0">
                <a:solidFill>
                  <a:schemeClr val="accent2"/>
                </a:solidFill>
                <a:cs typeface="Arial" pitchFamily="34" charset="0"/>
              </a:rPr>
              <a:t>a = v</a:t>
            </a:r>
            <a:r>
              <a:rPr lang="en-GB" sz="2400" b="1" i="1" baseline="30000" smtClean="0">
                <a:solidFill>
                  <a:schemeClr val="accent2"/>
                </a:solidFill>
                <a:cs typeface="Arial" pitchFamily="34" charset="0"/>
              </a:rPr>
              <a:t>2</a:t>
            </a:r>
            <a:r>
              <a:rPr lang="en-GB" sz="2400" b="1" i="1" smtClean="0">
                <a:solidFill>
                  <a:schemeClr val="accent2"/>
                </a:solidFill>
                <a:cs typeface="Arial" pitchFamily="34" charset="0"/>
              </a:rPr>
              <a:t> / r</a:t>
            </a:r>
          </a:p>
          <a:p>
            <a:pPr marL="0" indent="0" eaLnBrk="1" hangingPunct="1">
              <a:lnSpc>
                <a:spcPct val="90000"/>
              </a:lnSpc>
              <a:buFontTx/>
              <a:buNone/>
            </a:pPr>
            <a:endParaRPr lang="en-GB" sz="2400" smtClean="0">
              <a:solidFill>
                <a:schemeClr val="accent2"/>
              </a:solidFill>
              <a:cs typeface="Arial" pitchFamily="34" charset="0"/>
            </a:endParaRPr>
          </a:p>
          <a:p>
            <a:pPr marL="0" indent="0" eaLnBrk="1" hangingPunct="1">
              <a:lnSpc>
                <a:spcPct val="90000"/>
              </a:lnSpc>
              <a:buFontTx/>
              <a:buNone/>
            </a:pPr>
            <a:r>
              <a:rPr lang="en-GB" sz="2400" smtClean="0">
                <a:cs typeface="Arial" pitchFamily="34" charset="0"/>
              </a:rPr>
              <a:t>In the same direction as </a:t>
            </a:r>
            <a:r>
              <a:rPr lang="el-GR" sz="2400" b="1" i="1" smtClean="0">
                <a:solidFill>
                  <a:srgbClr val="006600"/>
                </a:solidFill>
                <a:cs typeface="Arial" pitchFamily="34" charset="0"/>
              </a:rPr>
              <a:t>δ</a:t>
            </a:r>
            <a:r>
              <a:rPr lang="en-GB" sz="2400" b="1" i="1" smtClean="0">
                <a:solidFill>
                  <a:srgbClr val="006600"/>
                </a:solidFill>
                <a:cs typeface="Arial" pitchFamily="34" charset="0"/>
              </a:rPr>
              <a:t>v</a:t>
            </a:r>
            <a:r>
              <a:rPr lang="en-GB" sz="2400" smtClean="0">
                <a:cs typeface="Arial" pitchFamily="34" charset="0"/>
              </a:rPr>
              <a:t>, towards the centre of the circle.</a:t>
            </a:r>
          </a:p>
        </p:txBody>
      </p:sp>
      <p:grpSp>
        <p:nvGrpSpPr>
          <p:cNvPr id="25603" name="Group 11"/>
          <p:cNvGrpSpPr>
            <a:grpSpLocks/>
          </p:cNvGrpSpPr>
          <p:nvPr/>
        </p:nvGrpSpPr>
        <p:grpSpPr bwMode="auto">
          <a:xfrm>
            <a:off x="187325" y="342900"/>
            <a:ext cx="2608263" cy="1677988"/>
            <a:chOff x="3025" y="1182"/>
            <a:chExt cx="1643" cy="1057"/>
          </a:xfrm>
        </p:grpSpPr>
        <p:sp>
          <p:nvSpPr>
            <p:cNvPr id="25604" name="Line 12"/>
            <p:cNvSpPr>
              <a:spLocks noChangeShapeType="1"/>
            </p:cNvSpPr>
            <p:nvPr/>
          </p:nvSpPr>
          <p:spPr bwMode="auto">
            <a:xfrm flipV="1">
              <a:off x="3407" y="1742"/>
              <a:ext cx="1133" cy="372"/>
            </a:xfrm>
            <a:prstGeom prst="line">
              <a:avLst/>
            </a:prstGeom>
            <a:noFill/>
            <a:ln w="38100">
              <a:solidFill>
                <a:srgbClr val="FF00FF"/>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25605" name="Text Box 13"/>
            <p:cNvSpPr txBox="1">
              <a:spLocks noChangeArrowheads="1"/>
            </p:cNvSpPr>
            <p:nvPr/>
          </p:nvSpPr>
          <p:spPr bwMode="auto">
            <a:xfrm>
              <a:off x="3557" y="1951"/>
              <a:ext cx="41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i="1">
                  <a:solidFill>
                    <a:srgbClr val="FF3300"/>
                  </a:solidFill>
                </a:rPr>
                <a:t>-v</a:t>
              </a:r>
              <a:r>
                <a:rPr lang="en-GB" sz="2400" b="1" i="1" baseline="-25000">
                  <a:solidFill>
                    <a:srgbClr val="FF3300"/>
                  </a:solidFill>
                </a:rPr>
                <a:t>A</a:t>
              </a:r>
            </a:p>
          </p:txBody>
        </p:sp>
        <p:sp>
          <p:nvSpPr>
            <p:cNvPr id="25606" name="Line 14"/>
            <p:cNvSpPr>
              <a:spLocks noChangeShapeType="1"/>
            </p:cNvSpPr>
            <p:nvPr/>
          </p:nvSpPr>
          <p:spPr bwMode="auto">
            <a:xfrm>
              <a:off x="3403" y="1342"/>
              <a:ext cx="1179" cy="394"/>
            </a:xfrm>
            <a:prstGeom prst="line">
              <a:avLst/>
            </a:prstGeom>
            <a:noFill/>
            <a:ln w="38100">
              <a:solidFill>
                <a:srgbClr val="FF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607" name="Text Box 15"/>
            <p:cNvSpPr txBox="1">
              <a:spLocks noChangeArrowheads="1"/>
            </p:cNvSpPr>
            <p:nvPr/>
          </p:nvSpPr>
          <p:spPr bwMode="auto">
            <a:xfrm>
              <a:off x="4128" y="1306"/>
              <a:ext cx="5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b="1" i="1">
                  <a:solidFill>
                    <a:srgbClr val="FF3300"/>
                  </a:solidFill>
                </a:rPr>
                <a:t>v</a:t>
              </a:r>
              <a:r>
                <a:rPr lang="en-GB" sz="2400" b="1" i="1" baseline="-25000">
                  <a:solidFill>
                    <a:srgbClr val="FF3300"/>
                  </a:solidFill>
                </a:rPr>
                <a:t>B</a:t>
              </a:r>
            </a:p>
          </p:txBody>
        </p:sp>
        <p:sp>
          <p:nvSpPr>
            <p:cNvPr id="25608" name="Line 16"/>
            <p:cNvSpPr>
              <a:spLocks noChangeShapeType="1"/>
            </p:cNvSpPr>
            <p:nvPr/>
          </p:nvSpPr>
          <p:spPr bwMode="auto">
            <a:xfrm flipH="1">
              <a:off x="3413" y="1353"/>
              <a:ext cx="4" cy="761"/>
            </a:xfrm>
            <a:prstGeom prst="line">
              <a:avLst/>
            </a:prstGeom>
            <a:noFill/>
            <a:ln w="38100">
              <a:solidFill>
                <a:srgbClr val="0066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609" name="Text Box 17"/>
            <p:cNvSpPr txBox="1">
              <a:spLocks noChangeArrowheads="1"/>
            </p:cNvSpPr>
            <p:nvPr/>
          </p:nvSpPr>
          <p:spPr bwMode="auto">
            <a:xfrm>
              <a:off x="3025" y="1552"/>
              <a:ext cx="5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l-GR" sz="2400" b="1" i="1">
                  <a:solidFill>
                    <a:srgbClr val="006600"/>
                  </a:solidFill>
                  <a:cs typeface="Arial" pitchFamily="34" charset="0"/>
                </a:rPr>
                <a:t>δ</a:t>
              </a:r>
              <a:r>
                <a:rPr lang="en-GB" sz="2400" b="1" i="1">
                  <a:solidFill>
                    <a:srgbClr val="006600"/>
                  </a:solidFill>
                </a:rPr>
                <a:t>v</a:t>
              </a:r>
              <a:endParaRPr lang="en-GB" sz="2400" b="1" i="1" baseline="-25000">
                <a:solidFill>
                  <a:srgbClr val="006600"/>
                </a:solidFill>
              </a:endParaRPr>
            </a:p>
          </p:txBody>
        </p:sp>
        <p:sp>
          <p:nvSpPr>
            <p:cNvPr id="25610" name="Freeform 18"/>
            <p:cNvSpPr>
              <a:spLocks/>
            </p:cNvSpPr>
            <p:nvPr/>
          </p:nvSpPr>
          <p:spPr bwMode="auto">
            <a:xfrm>
              <a:off x="4041" y="1591"/>
              <a:ext cx="58" cy="302"/>
            </a:xfrm>
            <a:custGeom>
              <a:avLst/>
              <a:gdLst>
                <a:gd name="T0" fmla="*/ 11 w 130"/>
                <a:gd name="T1" fmla="*/ 0 h 473"/>
                <a:gd name="T2" fmla="*/ 0 w 130"/>
                <a:gd name="T3" fmla="*/ 67 h 473"/>
                <a:gd name="T4" fmla="*/ 12 w 130"/>
                <a:gd name="T5" fmla="*/ 123 h 473"/>
                <a:gd name="T6" fmla="*/ 0 60000 65536"/>
                <a:gd name="T7" fmla="*/ 0 60000 65536"/>
                <a:gd name="T8" fmla="*/ 0 60000 65536"/>
                <a:gd name="T9" fmla="*/ 0 w 130"/>
                <a:gd name="T10" fmla="*/ 0 h 473"/>
                <a:gd name="T11" fmla="*/ 130 w 130"/>
                <a:gd name="T12" fmla="*/ 473 h 473"/>
              </a:gdLst>
              <a:ahLst/>
              <a:cxnLst>
                <a:cxn ang="T6">
                  <a:pos x="T0" y="T1"/>
                </a:cxn>
                <a:cxn ang="T7">
                  <a:pos x="T2" y="T3"/>
                </a:cxn>
                <a:cxn ang="T8">
                  <a:pos x="T4" y="T5"/>
                </a:cxn>
              </a:cxnLst>
              <a:rect l="T9" t="T10" r="T11" b="T12"/>
              <a:pathLst>
                <a:path w="130" h="473">
                  <a:moveTo>
                    <a:pt x="121" y="0"/>
                  </a:moveTo>
                  <a:cubicBezTo>
                    <a:pt x="60" y="89"/>
                    <a:pt x="0" y="179"/>
                    <a:pt x="1" y="258"/>
                  </a:cubicBezTo>
                  <a:cubicBezTo>
                    <a:pt x="2" y="337"/>
                    <a:pt x="66" y="405"/>
                    <a:pt x="130" y="473"/>
                  </a:cubicBezTo>
                </a:path>
              </a:pathLst>
            </a:custGeom>
            <a:noFill/>
            <a:ln w="2857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11" name="Text Box 19"/>
            <p:cNvSpPr txBox="1">
              <a:spLocks noChangeArrowheads="1"/>
            </p:cNvSpPr>
            <p:nvPr/>
          </p:nvSpPr>
          <p:spPr bwMode="auto">
            <a:xfrm>
              <a:off x="3726" y="1589"/>
              <a:ext cx="5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l-GR" sz="2400" b="1" i="1">
                  <a:solidFill>
                    <a:srgbClr val="FF3300"/>
                  </a:solidFill>
                  <a:cs typeface="Arial" pitchFamily="34" charset="0"/>
                </a:rPr>
                <a:t>δθ</a:t>
              </a:r>
              <a:endParaRPr lang="el-GR" sz="2400" b="1" i="1" baseline="-25000">
                <a:solidFill>
                  <a:srgbClr val="FF3300"/>
                </a:solidFill>
                <a:cs typeface="Arial" pitchFamily="34" charset="0"/>
              </a:endParaRPr>
            </a:p>
          </p:txBody>
        </p:sp>
        <p:sp>
          <p:nvSpPr>
            <p:cNvPr id="25612" name="Text Box 20"/>
            <p:cNvSpPr txBox="1">
              <a:spLocks noChangeArrowheads="1"/>
            </p:cNvSpPr>
            <p:nvPr/>
          </p:nvSpPr>
          <p:spPr bwMode="auto">
            <a:xfrm>
              <a:off x="4549" y="1182"/>
              <a:ext cx="1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7587">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7587">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67587">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67587">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67587">
                                            <p:txEl>
                                              <p:pRg st="7" end="7"/>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6758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3"/>
          <p:cNvSpPr>
            <a:spLocks noGrp="1" noChangeArrowheads="1"/>
          </p:cNvSpPr>
          <p:nvPr>
            <p:ph type="title"/>
          </p:nvPr>
        </p:nvSpPr>
        <p:spPr>
          <a:xfrm>
            <a:off x="457200" y="274638"/>
            <a:ext cx="8229600" cy="747712"/>
          </a:xfrm>
        </p:spPr>
        <p:txBody>
          <a:bodyPr/>
          <a:lstStyle/>
          <a:p>
            <a:r>
              <a:rPr lang="en-GB" sz="4000" b="1" smtClean="0"/>
              <a:t>Centripetal Force</a:t>
            </a:r>
          </a:p>
        </p:txBody>
      </p:sp>
      <p:sp>
        <p:nvSpPr>
          <p:cNvPr id="34820" name="Rectangle 4"/>
          <p:cNvSpPr>
            <a:spLocks noGrp="1" noChangeArrowheads="1"/>
          </p:cNvSpPr>
          <p:nvPr>
            <p:ph type="body" sz="half" idx="1"/>
          </p:nvPr>
        </p:nvSpPr>
        <p:spPr>
          <a:xfrm>
            <a:off x="401638" y="1068388"/>
            <a:ext cx="4530725" cy="4784725"/>
          </a:xfrm>
        </p:spPr>
        <p:txBody>
          <a:bodyPr/>
          <a:lstStyle/>
          <a:p>
            <a:pPr marL="0" indent="0">
              <a:lnSpc>
                <a:spcPct val="80000"/>
              </a:lnSpc>
              <a:buFontTx/>
              <a:buNone/>
            </a:pPr>
            <a:r>
              <a:rPr lang="en-GB" sz="2400" b="1" i="1" smtClean="0"/>
              <a:t>Newton’s first law:</a:t>
            </a:r>
          </a:p>
          <a:p>
            <a:pPr marL="0" indent="0">
              <a:lnSpc>
                <a:spcPct val="80000"/>
              </a:lnSpc>
              <a:buFontTx/>
              <a:buNone/>
            </a:pPr>
            <a:r>
              <a:rPr lang="en-GB" sz="2400" smtClean="0"/>
              <a:t>If a body is accelerating it must be subject to a resultant force.</a:t>
            </a:r>
          </a:p>
          <a:p>
            <a:pPr marL="0" indent="0">
              <a:lnSpc>
                <a:spcPct val="80000"/>
              </a:lnSpc>
              <a:buFontTx/>
              <a:buNone/>
            </a:pPr>
            <a:endParaRPr lang="en-GB" sz="2400" smtClean="0"/>
          </a:p>
          <a:p>
            <a:pPr marL="0" indent="0">
              <a:lnSpc>
                <a:spcPct val="80000"/>
              </a:lnSpc>
              <a:buFontTx/>
              <a:buNone/>
            </a:pPr>
            <a:r>
              <a:rPr lang="en-GB" sz="2400" b="1" i="1" smtClean="0"/>
              <a:t>Newton’s second law:</a:t>
            </a:r>
          </a:p>
          <a:p>
            <a:pPr marL="0" indent="0">
              <a:lnSpc>
                <a:spcPct val="80000"/>
              </a:lnSpc>
              <a:buFontTx/>
              <a:buNone/>
            </a:pPr>
            <a:r>
              <a:rPr lang="en-GB" sz="2400" smtClean="0"/>
              <a:t>The direction of the resultant force and the acceleration must be the same.</a:t>
            </a:r>
          </a:p>
          <a:p>
            <a:pPr marL="0" indent="0">
              <a:lnSpc>
                <a:spcPct val="80000"/>
              </a:lnSpc>
              <a:buFontTx/>
              <a:buNone/>
            </a:pPr>
            <a:endParaRPr lang="en-GB" sz="2400" smtClean="0"/>
          </a:p>
          <a:p>
            <a:pPr marL="0" indent="0">
              <a:lnSpc>
                <a:spcPct val="80000"/>
              </a:lnSpc>
              <a:buFontTx/>
              <a:buNone/>
            </a:pPr>
            <a:r>
              <a:rPr lang="en-GB" sz="2400" smtClean="0"/>
              <a:t>Therefore centripetal acceleration requires a resultant force directed towards the centre of the circular path – this is </a:t>
            </a:r>
            <a:r>
              <a:rPr lang="en-GB" sz="2400" b="1" smtClean="0">
                <a:solidFill>
                  <a:schemeClr val="accent2"/>
                </a:solidFill>
              </a:rPr>
              <a:t>CENTRIPETAL FORCE.</a:t>
            </a:r>
          </a:p>
        </p:txBody>
      </p:sp>
      <p:pic>
        <p:nvPicPr>
          <p:cNvPr id="34841" name="Picture 25" descr="p222a"/>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149850" y="1020763"/>
            <a:ext cx="3376613" cy="2735262"/>
          </a:xfrm>
          <a:noFill/>
        </p:spPr>
      </p:pic>
      <p:sp>
        <p:nvSpPr>
          <p:cNvPr id="34843" name="Text Box 27"/>
          <p:cNvSpPr txBox="1">
            <a:spLocks noChangeArrowheads="1"/>
          </p:cNvSpPr>
          <p:nvPr/>
        </p:nvSpPr>
        <p:spPr bwMode="auto">
          <a:xfrm>
            <a:off x="5130800" y="3849688"/>
            <a:ext cx="3419475"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spcBef>
                <a:spcPct val="50000"/>
              </a:spcBef>
            </a:pPr>
            <a:r>
              <a:rPr lang="en-GB" sz="2000" b="1">
                <a:solidFill>
                  <a:srgbClr val="FF0000"/>
                </a:solidFill>
              </a:rPr>
              <a:t>Tension</a:t>
            </a:r>
            <a:r>
              <a:rPr lang="en-GB" sz="2000"/>
              <a:t> provides the </a:t>
            </a:r>
            <a:r>
              <a:rPr lang="en-GB" sz="2000" b="1">
                <a:solidFill>
                  <a:schemeClr val="accent2"/>
                </a:solidFill>
              </a:rPr>
              <a:t>CENTRIPETAL FORCE</a:t>
            </a:r>
            <a:r>
              <a:rPr lang="en-GB" sz="2000"/>
              <a:t> required by the hammer thrower.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482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4820">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4820">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4820">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4820">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484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484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6" name="Line 2"/>
          <p:cNvSpPr>
            <a:spLocks noChangeShapeType="1"/>
          </p:cNvSpPr>
          <p:nvPr/>
        </p:nvSpPr>
        <p:spPr bwMode="auto">
          <a:xfrm flipV="1">
            <a:off x="5422900" y="1046163"/>
            <a:ext cx="2835275" cy="1843087"/>
          </a:xfrm>
          <a:prstGeom prst="line">
            <a:avLst/>
          </a:prstGeom>
          <a:noFill/>
          <a:ln w="38100">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51" name="Rectangle 3"/>
          <p:cNvSpPr>
            <a:spLocks noGrp="1" noChangeArrowheads="1"/>
          </p:cNvSpPr>
          <p:nvPr>
            <p:ph type="title"/>
          </p:nvPr>
        </p:nvSpPr>
        <p:spPr>
          <a:xfrm>
            <a:off x="457200" y="274638"/>
            <a:ext cx="8272463" cy="820737"/>
          </a:xfrm>
        </p:spPr>
        <p:txBody>
          <a:bodyPr/>
          <a:lstStyle/>
          <a:p>
            <a:r>
              <a:rPr lang="en-GB" sz="3200" b="1" smtClean="0"/>
              <a:t>What happens when centripetal force </a:t>
            </a:r>
            <a:br>
              <a:rPr lang="en-GB" sz="3200" b="1" smtClean="0"/>
            </a:br>
            <a:r>
              <a:rPr lang="en-GB" sz="3200" b="1" smtClean="0"/>
              <a:t>is removed</a:t>
            </a:r>
          </a:p>
        </p:txBody>
      </p:sp>
      <p:sp>
        <p:nvSpPr>
          <p:cNvPr id="139268" name="Rectangle 4"/>
          <p:cNvSpPr>
            <a:spLocks noGrp="1" noChangeArrowheads="1"/>
          </p:cNvSpPr>
          <p:nvPr>
            <p:ph type="body" idx="1"/>
          </p:nvPr>
        </p:nvSpPr>
        <p:spPr>
          <a:xfrm>
            <a:off x="523875" y="1638300"/>
            <a:ext cx="3775075" cy="2408238"/>
          </a:xfrm>
        </p:spPr>
        <p:txBody>
          <a:bodyPr/>
          <a:lstStyle/>
          <a:p>
            <a:pPr marL="0" indent="0">
              <a:lnSpc>
                <a:spcPct val="90000"/>
              </a:lnSpc>
              <a:buFontTx/>
              <a:buNone/>
            </a:pPr>
            <a:r>
              <a:rPr lang="en-GB" sz="2800" smtClean="0"/>
              <a:t>When the centripetal force is removed the object will move along a straight line tangentially to the circular path.</a:t>
            </a:r>
          </a:p>
          <a:p>
            <a:pPr marL="0" indent="0">
              <a:lnSpc>
                <a:spcPct val="90000"/>
              </a:lnSpc>
              <a:buFontTx/>
              <a:buNone/>
            </a:pPr>
            <a:endParaRPr lang="en-GB" sz="2800" smtClean="0"/>
          </a:p>
        </p:txBody>
      </p:sp>
      <p:sp>
        <p:nvSpPr>
          <p:cNvPr id="139269" name="Oval 5"/>
          <p:cNvSpPr>
            <a:spLocks noChangeArrowheads="1"/>
          </p:cNvSpPr>
          <p:nvPr/>
        </p:nvSpPr>
        <p:spPr bwMode="auto">
          <a:xfrm>
            <a:off x="4691063" y="2674938"/>
            <a:ext cx="3200400" cy="3200400"/>
          </a:xfrm>
          <a:prstGeom prst="ellipse">
            <a:avLst/>
          </a:prstGeom>
          <a:noFill/>
          <a:ln w="38100">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9270" name="Oval 6"/>
          <p:cNvSpPr>
            <a:spLocks noChangeArrowheads="1"/>
          </p:cNvSpPr>
          <p:nvPr/>
        </p:nvSpPr>
        <p:spPr bwMode="auto">
          <a:xfrm>
            <a:off x="6192838" y="4176713"/>
            <a:ext cx="196850" cy="196850"/>
          </a:xfrm>
          <a:prstGeom prst="ellipse">
            <a:avLst/>
          </a:prstGeom>
          <a:solidFill>
            <a:schemeClr val="tx1"/>
          </a:solidFill>
          <a:ln w="9525">
            <a:solidFill>
              <a:schemeClr val="tx1"/>
            </a:solidFill>
            <a:round/>
            <a:headEnd/>
            <a:tailEnd/>
          </a:ln>
        </p:spPr>
        <p:txBody>
          <a:bodyPr wrap="none" anchor="ctr"/>
          <a:lstStyle/>
          <a:p>
            <a:endParaRPr lang="en-US"/>
          </a:p>
        </p:txBody>
      </p:sp>
      <p:grpSp>
        <p:nvGrpSpPr>
          <p:cNvPr id="2" name="Group 7"/>
          <p:cNvGrpSpPr>
            <a:grpSpLocks/>
          </p:cNvGrpSpPr>
          <p:nvPr/>
        </p:nvGrpSpPr>
        <p:grpSpPr bwMode="auto">
          <a:xfrm>
            <a:off x="4799013" y="4521200"/>
            <a:ext cx="1216025" cy="960438"/>
            <a:chOff x="3188" y="2391"/>
            <a:chExt cx="766" cy="605"/>
          </a:xfrm>
        </p:grpSpPr>
        <p:sp>
          <p:nvSpPr>
            <p:cNvPr id="27671" name="Oval 8"/>
            <p:cNvSpPr>
              <a:spLocks noChangeArrowheads="1"/>
            </p:cNvSpPr>
            <p:nvPr/>
          </p:nvSpPr>
          <p:spPr bwMode="auto">
            <a:xfrm>
              <a:off x="3188" y="2756"/>
              <a:ext cx="240" cy="240"/>
            </a:xfrm>
            <a:prstGeom prst="ellipse">
              <a:avLst/>
            </a:prstGeom>
            <a:solidFill>
              <a:srgbClr val="FF0000"/>
            </a:solidFill>
            <a:ln w="9525">
              <a:solidFill>
                <a:schemeClr val="tx1"/>
              </a:solidFill>
              <a:round/>
              <a:headEnd/>
              <a:tailEnd/>
            </a:ln>
          </p:spPr>
          <p:txBody>
            <a:bodyPr wrap="none" anchor="ctr"/>
            <a:lstStyle/>
            <a:p>
              <a:endParaRPr lang="en-US"/>
            </a:p>
          </p:txBody>
        </p:sp>
        <p:sp>
          <p:nvSpPr>
            <p:cNvPr id="27672" name="Line 9"/>
            <p:cNvSpPr>
              <a:spLocks noChangeShapeType="1"/>
            </p:cNvSpPr>
            <p:nvPr/>
          </p:nvSpPr>
          <p:spPr bwMode="auto">
            <a:xfrm flipV="1">
              <a:off x="3389" y="2391"/>
              <a:ext cx="565" cy="422"/>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3" name="Group 10"/>
          <p:cNvGrpSpPr>
            <a:grpSpLocks/>
          </p:cNvGrpSpPr>
          <p:nvPr/>
        </p:nvGrpSpPr>
        <p:grpSpPr bwMode="auto">
          <a:xfrm>
            <a:off x="4479925" y="4219575"/>
            <a:ext cx="1414463" cy="381000"/>
            <a:chOff x="2987" y="2201"/>
            <a:chExt cx="891" cy="240"/>
          </a:xfrm>
        </p:grpSpPr>
        <p:sp>
          <p:nvSpPr>
            <p:cNvPr id="27669" name="Oval 11"/>
            <p:cNvSpPr>
              <a:spLocks noChangeArrowheads="1"/>
            </p:cNvSpPr>
            <p:nvPr/>
          </p:nvSpPr>
          <p:spPr bwMode="auto">
            <a:xfrm>
              <a:off x="2987" y="2201"/>
              <a:ext cx="240" cy="240"/>
            </a:xfrm>
            <a:prstGeom prst="ellipse">
              <a:avLst/>
            </a:prstGeom>
            <a:solidFill>
              <a:srgbClr val="FF0000"/>
            </a:solidFill>
            <a:ln w="9525">
              <a:solidFill>
                <a:schemeClr val="tx1"/>
              </a:solidFill>
              <a:round/>
              <a:headEnd/>
              <a:tailEnd/>
            </a:ln>
          </p:spPr>
          <p:txBody>
            <a:bodyPr wrap="none" anchor="ctr"/>
            <a:lstStyle/>
            <a:p>
              <a:endParaRPr lang="en-US"/>
            </a:p>
          </p:txBody>
        </p:sp>
        <p:sp>
          <p:nvSpPr>
            <p:cNvPr id="27670" name="Line 12"/>
            <p:cNvSpPr>
              <a:spLocks noChangeShapeType="1"/>
            </p:cNvSpPr>
            <p:nvPr/>
          </p:nvSpPr>
          <p:spPr bwMode="auto">
            <a:xfrm flipV="1">
              <a:off x="3226" y="2268"/>
              <a:ext cx="652" cy="49"/>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4" name="Group 13"/>
          <p:cNvGrpSpPr>
            <a:grpSpLocks/>
          </p:cNvGrpSpPr>
          <p:nvPr/>
        </p:nvGrpSpPr>
        <p:grpSpPr bwMode="auto">
          <a:xfrm>
            <a:off x="4605338" y="3398838"/>
            <a:ext cx="1311275" cy="700087"/>
            <a:chOff x="3008" y="1972"/>
            <a:chExt cx="826" cy="441"/>
          </a:xfrm>
        </p:grpSpPr>
        <p:sp>
          <p:nvSpPr>
            <p:cNvPr id="27667" name="Oval 14"/>
            <p:cNvSpPr>
              <a:spLocks noChangeArrowheads="1"/>
            </p:cNvSpPr>
            <p:nvPr/>
          </p:nvSpPr>
          <p:spPr bwMode="auto">
            <a:xfrm>
              <a:off x="3008" y="1972"/>
              <a:ext cx="240" cy="240"/>
            </a:xfrm>
            <a:prstGeom prst="ellipse">
              <a:avLst/>
            </a:prstGeom>
            <a:solidFill>
              <a:srgbClr val="FF0000"/>
            </a:solidFill>
            <a:ln w="9525">
              <a:solidFill>
                <a:schemeClr val="tx1"/>
              </a:solidFill>
              <a:round/>
              <a:headEnd/>
              <a:tailEnd/>
            </a:ln>
          </p:spPr>
          <p:txBody>
            <a:bodyPr wrap="none" anchor="ctr"/>
            <a:lstStyle/>
            <a:p>
              <a:endParaRPr lang="en-US"/>
            </a:p>
          </p:txBody>
        </p:sp>
        <p:sp>
          <p:nvSpPr>
            <p:cNvPr id="27668" name="Line 15"/>
            <p:cNvSpPr>
              <a:spLocks noChangeShapeType="1"/>
            </p:cNvSpPr>
            <p:nvPr/>
          </p:nvSpPr>
          <p:spPr bwMode="auto">
            <a:xfrm>
              <a:off x="3240" y="2134"/>
              <a:ext cx="594" cy="279"/>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5" name="Group 16"/>
          <p:cNvGrpSpPr>
            <a:grpSpLocks/>
          </p:cNvGrpSpPr>
          <p:nvPr/>
        </p:nvGrpSpPr>
        <p:grpSpPr bwMode="auto">
          <a:xfrm>
            <a:off x="5187950" y="2732088"/>
            <a:ext cx="882650" cy="1122362"/>
            <a:chOff x="3375" y="1552"/>
            <a:chExt cx="556" cy="707"/>
          </a:xfrm>
        </p:grpSpPr>
        <p:sp>
          <p:nvSpPr>
            <p:cNvPr id="27665" name="Oval 17"/>
            <p:cNvSpPr>
              <a:spLocks noChangeArrowheads="1"/>
            </p:cNvSpPr>
            <p:nvPr/>
          </p:nvSpPr>
          <p:spPr bwMode="auto">
            <a:xfrm>
              <a:off x="3375" y="1552"/>
              <a:ext cx="240" cy="240"/>
            </a:xfrm>
            <a:prstGeom prst="ellipse">
              <a:avLst/>
            </a:prstGeom>
            <a:solidFill>
              <a:srgbClr val="FF0000"/>
            </a:solidFill>
            <a:ln w="9525">
              <a:solidFill>
                <a:schemeClr val="tx1"/>
              </a:solidFill>
              <a:round/>
              <a:headEnd/>
              <a:tailEnd/>
            </a:ln>
          </p:spPr>
          <p:txBody>
            <a:bodyPr wrap="none" anchor="ctr"/>
            <a:lstStyle/>
            <a:p>
              <a:endParaRPr lang="en-US"/>
            </a:p>
          </p:txBody>
        </p:sp>
        <p:sp>
          <p:nvSpPr>
            <p:cNvPr id="27666" name="Line 18"/>
            <p:cNvSpPr>
              <a:spLocks noChangeShapeType="1"/>
            </p:cNvSpPr>
            <p:nvPr/>
          </p:nvSpPr>
          <p:spPr bwMode="auto">
            <a:xfrm>
              <a:off x="3566" y="1759"/>
              <a:ext cx="365" cy="5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6" name="Group 19"/>
          <p:cNvGrpSpPr>
            <a:grpSpLocks/>
          </p:cNvGrpSpPr>
          <p:nvPr/>
        </p:nvGrpSpPr>
        <p:grpSpPr bwMode="auto">
          <a:xfrm>
            <a:off x="5570538" y="4651375"/>
            <a:ext cx="638175" cy="1312863"/>
            <a:chOff x="3616" y="2761"/>
            <a:chExt cx="402" cy="827"/>
          </a:xfrm>
        </p:grpSpPr>
        <p:sp>
          <p:nvSpPr>
            <p:cNvPr id="27663" name="Oval 20"/>
            <p:cNvSpPr>
              <a:spLocks noChangeArrowheads="1"/>
            </p:cNvSpPr>
            <p:nvPr/>
          </p:nvSpPr>
          <p:spPr bwMode="auto">
            <a:xfrm>
              <a:off x="3616" y="3348"/>
              <a:ext cx="240" cy="240"/>
            </a:xfrm>
            <a:prstGeom prst="ellipse">
              <a:avLst/>
            </a:prstGeom>
            <a:solidFill>
              <a:srgbClr val="FF0000"/>
            </a:solidFill>
            <a:ln w="9525">
              <a:solidFill>
                <a:schemeClr val="tx1"/>
              </a:solidFill>
              <a:round/>
              <a:headEnd/>
              <a:tailEnd/>
            </a:ln>
          </p:spPr>
          <p:txBody>
            <a:bodyPr wrap="none" anchor="ctr"/>
            <a:lstStyle/>
            <a:p>
              <a:endParaRPr lang="en-US"/>
            </a:p>
          </p:txBody>
        </p:sp>
        <p:sp>
          <p:nvSpPr>
            <p:cNvPr id="27664" name="Line 21"/>
            <p:cNvSpPr>
              <a:spLocks noChangeShapeType="1"/>
            </p:cNvSpPr>
            <p:nvPr/>
          </p:nvSpPr>
          <p:spPr bwMode="auto">
            <a:xfrm flipV="1">
              <a:off x="3787" y="2761"/>
              <a:ext cx="231" cy="596"/>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139286" name="Oval 22"/>
          <p:cNvSpPr>
            <a:spLocks noChangeArrowheads="1"/>
          </p:cNvSpPr>
          <p:nvPr/>
        </p:nvSpPr>
        <p:spPr bwMode="auto">
          <a:xfrm>
            <a:off x="6745288" y="1700213"/>
            <a:ext cx="381000" cy="381000"/>
          </a:xfrm>
          <a:prstGeom prst="ellipse">
            <a:avLst/>
          </a:prstGeom>
          <a:solidFill>
            <a:srgbClr val="FF0000"/>
          </a:solidFill>
          <a:ln w="9525">
            <a:solidFill>
              <a:schemeClr val="tx1"/>
            </a:solidFill>
            <a:round/>
            <a:headEnd/>
            <a:tailEnd/>
          </a:ln>
        </p:spPr>
        <p:txBody>
          <a:bodyPr wrap="none" anchor="ctr"/>
          <a:lstStyle/>
          <a:p>
            <a:endParaRPr lang="en-US"/>
          </a:p>
        </p:txBody>
      </p:sp>
      <p:sp>
        <p:nvSpPr>
          <p:cNvPr id="139287" name="Oval 23"/>
          <p:cNvSpPr>
            <a:spLocks noChangeArrowheads="1"/>
          </p:cNvSpPr>
          <p:nvPr/>
        </p:nvSpPr>
        <p:spPr bwMode="auto">
          <a:xfrm>
            <a:off x="5970588" y="2219325"/>
            <a:ext cx="381000" cy="381000"/>
          </a:xfrm>
          <a:prstGeom prst="ellipse">
            <a:avLst/>
          </a:prstGeom>
          <a:solidFill>
            <a:srgbClr val="FF0000"/>
          </a:solidFill>
          <a:ln w="9525">
            <a:solidFill>
              <a:schemeClr val="tx1"/>
            </a:solidFill>
            <a:round/>
            <a:headEnd/>
            <a:tailEnd/>
          </a:ln>
        </p:spPr>
        <p:txBody>
          <a:bodyPr wrap="none" anchor="ctr"/>
          <a:lstStyle/>
          <a:p>
            <a:endParaRPr lang="en-US"/>
          </a:p>
        </p:txBody>
      </p:sp>
      <p:sp>
        <p:nvSpPr>
          <p:cNvPr id="139288" name="Oval 24"/>
          <p:cNvSpPr>
            <a:spLocks noChangeArrowheads="1"/>
          </p:cNvSpPr>
          <p:nvPr/>
        </p:nvSpPr>
        <p:spPr bwMode="auto">
          <a:xfrm>
            <a:off x="7505700" y="1239838"/>
            <a:ext cx="381000" cy="381000"/>
          </a:xfrm>
          <a:prstGeom prst="ellipse">
            <a:avLst/>
          </a:prstGeom>
          <a:solidFill>
            <a:srgbClr val="FF0000"/>
          </a:solidFill>
          <a:ln w="9525">
            <a:solidFill>
              <a:schemeClr val="tx1"/>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926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927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xit" presetSubtype="0" fill="hold" nodeType="clickEffect">
                                  <p:stCondLst>
                                    <p:cond delay="0"/>
                                  </p:stCondLst>
                                  <p:childTnLst>
                                    <p:set>
                                      <p:cBhvr>
                                        <p:cTn id="14" dur="1" fill="hold">
                                          <p:stCondLst>
                                            <p:cond delay="0"/>
                                          </p:stCondLst>
                                        </p:cTn>
                                        <p:tgtEl>
                                          <p:spTgt spid="6"/>
                                        </p:tgtEl>
                                        <p:attrNameLst>
                                          <p:attrName>style.visibility</p:attrName>
                                        </p:attrNameLst>
                                      </p:cBhvr>
                                      <p:to>
                                        <p:strVal val="hidden"/>
                                      </p:to>
                                    </p:set>
                                  </p:childTnLst>
                                </p:cTn>
                              </p:par>
                              <p:par>
                                <p:cTn id="15" presetID="1"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xit" presetSubtype="0" fill="hold" nodeType="clickEffect">
                                  <p:stCondLst>
                                    <p:cond delay="0"/>
                                  </p:stCondLst>
                                  <p:childTnLst>
                                    <p:set>
                                      <p:cBhvr>
                                        <p:cTn id="20" dur="1" fill="hold">
                                          <p:stCondLst>
                                            <p:cond delay="0"/>
                                          </p:stCondLst>
                                        </p:cTn>
                                        <p:tgtEl>
                                          <p:spTgt spid="2"/>
                                        </p:tgtEl>
                                        <p:attrNameLst>
                                          <p:attrName>style.visibility</p:attrName>
                                        </p:attrNameLst>
                                      </p:cBhvr>
                                      <p:to>
                                        <p:strVal val="hidden"/>
                                      </p:to>
                                    </p:set>
                                  </p:childTnLst>
                                </p:cTn>
                              </p:par>
                              <p:par>
                                <p:cTn id="21" presetID="1" presetClass="entr" presetSubtype="0" fill="hold" nodeType="with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nodeType="clickEffect">
                                  <p:stCondLst>
                                    <p:cond delay="0"/>
                                  </p:stCondLst>
                                  <p:childTnLst>
                                    <p:set>
                                      <p:cBhvr>
                                        <p:cTn id="26" dur="1" fill="hold">
                                          <p:stCondLst>
                                            <p:cond delay="0"/>
                                          </p:stCondLst>
                                        </p:cTn>
                                        <p:tgtEl>
                                          <p:spTgt spid="3"/>
                                        </p:tgtEl>
                                        <p:attrNameLst>
                                          <p:attrName>style.visibility</p:attrName>
                                        </p:attrNameLst>
                                      </p:cBhvr>
                                      <p:to>
                                        <p:strVal val="hidden"/>
                                      </p:to>
                                    </p:set>
                                  </p:childTnLst>
                                </p:cTn>
                              </p:par>
                              <p:par>
                                <p:cTn id="27" presetID="1" presetClass="entr" presetSubtype="0" fill="hold" nodeType="with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xit" presetSubtype="0" fill="hold" nodeType="clickEffect">
                                  <p:stCondLst>
                                    <p:cond delay="0"/>
                                  </p:stCondLst>
                                  <p:childTnLst>
                                    <p:set>
                                      <p:cBhvr>
                                        <p:cTn id="32" dur="1" fill="hold">
                                          <p:stCondLst>
                                            <p:cond delay="0"/>
                                          </p:stCondLst>
                                        </p:cTn>
                                        <p:tgtEl>
                                          <p:spTgt spid="4"/>
                                        </p:tgtEl>
                                        <p:attrNameLst>
                                          <p:attrName>style.visibility</p:attrName>
                                        </p:attrNameLst>
                                      </p:cBhvr>
                                      <p:to>
                                        <p:strVal val="hidden"/>
                                      </p:to>
                                    </p:set>
                                  </p:childTnLst>
                                </p:cTn>
                              </p:par>
                              <p:par>
                                <p:cTn id="33" presetID="1" presetClass="entr" presetSubtype="0" fill="hold" nodeType="with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xit" presetSubtype="0" fill="hold" nodeType="clickEffect">
                                  <p:stCondLst>
                                    <p:cond delay="0"/>
                                  </p:stCondLst>
                                  <p:childTnLst>
                                    <p:set>
                                      <p:cBhvr>
                                        <p:cTn id="38" dur="1" fill="hold">
                                          <p:stCondLst>
                                            <p:cond delay="0"/>
                                          </p:stCondLst>
                                        </p:cTn>
                                        <p:tgtEl>
                                          <p:spTgt spid="5"/>
                                        </p:tgtEl>
                                        <p:attrNameLst>
                                          <p:attrName>style.visibility</p:attrName>
                                        </p:attrNameLst>
                                      </p:cBhvr>
                                      <p:to>
                                        <p:strVal val="hidden"/>
                                      </p:to>
                                    </p:set>
                                  </p:childTnLst>
                                </p:cTn>
                              </p:par>
                              <p:par>
                                <p:cTn id="39" presetID="1" presetClass="entr" presetSubtype="0" fill="hold" grpId="0" nodeType="withEffect">
                                  <p:stCondLst>
                                    <p:cond delay="0"/>
                                  </p:stCondLst>
                                  <p:childTnLst>
                                    <p:set>
                                      <p:cBhvr>
                                        <p:cTn id="40" dur="1" fill="hold">
                                          <p:stCondLst>
                                            <p:cond delay="0"/>
                                          </p:stCondLst>
                                        </p:cTn>
                                        <p:tgtEl>
                                          <p:spTgt spid="13928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39268">
                                            <p:txEl>
                                              <p:pRg st="0" end="0"/>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39266"/>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xit" presetSubtype="0" fill="hold" grpId="1" nodeType="clickEffect">
                                  <p:stCondLst>
                                    <p:cond delay="0"/>
                                  </p:stCondLst>
                                  <p:childTnLst>
                                    <p:set>
                                      <p:cBhvr>
                                        <p:cTn id="48" dur="1" fill="hold">
                                          <p:stCondLst>
                                            <p:cond delay="0"/>
                                          </p:stCondLst>
                                        </p:cTn>
                                        <p:tgtEl>
                                          <p:spTgt spid="139287"/>
                                        </p:tgtEl>
                                        <p:attrNameLst>
                                          <p:attrName>style.visibility</p:attrName>
                                        </p:attrNameLst>
                                      </p:cBhvr>
                                      <p:to>
                                        <p:strVal val="hidden"/>
                                      </p:to>
                                    </p:set>
                                  </p:childTnLst>
                                </p:cTn>
                              </p:par>
                              <p:par>
                                <p:cTn id="49" presetID="1" presetClass="entr" presetSubtype="0" fill="hold" grpId="0" nodeType="withEffect">
                                  <p:stCondLst>
                                    <p:cond delay="0"/>
                                  </p:stCondLst>
                                  <p:childTnLst>
                                    <p:set>
                                      <p:cBhvr>
                                        <p:cTn id="50" dur="1" fill="hold">
                                          <p:stCondLst>
                                            <p:cond delay="0"/>
                                          </p:stCondLst>
                                        </p:cTn>
                                        <p:tgtEl>
                                          <p:spTgt spid="139286"/>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xit" presetSubtype="0" fill="hold" grpId="1" nodeType="clickEffect">
                                  <p:stCondLst>
                                    <p:cond delay="0"/>
                                  </p:stCondLst>
                                  <p:childTnLst>
                                    <p:set>
                                      <p:cBhvr>
                                        <p:cTn id="54" dur="1" fill="hold">
                                          <p:stCondLst>
                                            <p:cond delay="0"/>
                                          </p:stCondLst>
                                        </p:cTn>
                                        <p:tgtEl>
                                          <p:spTgt spid="139286"/>
                                        </p:tgtEl>
                                        <p:attrNameLst>
                                          <p:attrName>style.visibility</p:attrName>
                                        </p:attrNameLst>
                                      </p:cBhvr>
                                      <p:to>
                                        <p:strVal val="hidden"/>
                                      </p:to>
                                    </p:set>
                                  </p:childTnLst>
                                </p:cTn>
                              </p:par>
                              <p:par>
                                <p:cTn id="55" presetID="1" presetClass="entr" presetSubtype="0" fill="hold" grpId="0" nodeType="withEffect">
                                  <p:stCondLst>
                                    <p:cond delay="0"/>
                                  </p:stCondLst>
                                  <p:childTnLst>
                                    <p:set>
                                      <p:cBhvr>
                                        <p:cTn id="56" dur="1" fill="hold">
                                          <p:stCondLst>
                                            <p:cond delay="0"/>
                                          </p:stCondLst>
                                        </p:cTn>
                                        <p:tgtEl>
                                          <p:spTgt spid="1392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6" grpId="0" animBg="1"/>
      <p:bldP spid="139269" grpId="0" animBg="1"/>
      <p:bldP spid="139270" grpId="0" animBg="1"/>
      <p:bldP spid="139286" grpId="0" animBg="1"/>
      <p:bldP spid="139286" grpId="1" animBg="1"/>
      <p:bldP spid="139287" grpId="0" animBg="1"/>
      <p:bldP spid="139287" grpId="1" animBg="1"/>
      <p:bldP spid="139288" grpId="0" animBg="1"/>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68313" y="476250"/>
            <a:ext cx="8229600" cy="850900"/>
          </a:xfrm>
        </p:spPr>
        <p:txBody>
          <a:bodyPr/>
          <a:lstStyle/>
          <a:p>
            <a:r>
              <a:rPr lang="en-GB" sz="3600" b="1" smtClean="0"/>
              <a:t>Other examples of centripetal forces</a:t>
            </a:r>
          </a:p>
        </p:txBody>
      </p:sp>
      <p:graphicFrame>
        <p:nvGraphicFramePr>
          <p:cNvPr id="38915" name="Group 3"/>
          <p:cNvGraphicFramePr>
            <a:graphicFrameLocks noGrp="1"/>
          </p:cNvGraphicFramePr>
          <p:nvPr>
            <p:ph idx="1"/>
          </p:nvPr>
        </p:nvGraphicFramePr>
        <p:xfrm>
          <a:off x="457200" y="1600200"/>
          <a:ext cx="8262938" cy="3814763"/>
        </p:xfrm>
        <a:graphic>
          <a:graphicData uri="http://schemas.openxmlformats.org/drawingml/2006/table">
            <a:tbl>
              <a:tblPr/>
              <a:tblGrid>
                <a:gridCol w="4132263"/>
                <a:gridCol w="4130675"/>
              </a:tblGrid>
              <a:tr h="685686">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Situation</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Centripetal force</a:t>
                      </a: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68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400" b="0" i="0" u="none" strike="noStrike" cap="none" normalizeH="0" baseline="0" smtClean="0">
                          <a:ln>
                            <a:noFill/>
                          </a:ln>
                          <a:solidFill>
                            <a:srgbClr val="FF0000"/>
                          </a:solidFill>
                          <a:effectLst/>
                          <a:latin typeface="Arial" charset="0"/>
                        </a:rPr>
                        <a:t>Earth orbiting the Sun</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400" b="0" i="0" u="none" strike="noStrike" cap="none" normalizeH="0" baseline="0" smtClean="0">
                          <a:ln>
                            <a:noFill/>
                          </a:ln>
                          <a:solidFill>
                            <a:srgbClr val="FF0000"/>
                          </a:solidFill>
                          <a:effectLst/>
                          <a:latin typeface="Arial" charset="0"/>
                        </a:rPr>
                        <a:t>GRAVITY of the Sun</a:t>
                      </a: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584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accent2"/>
                          </a:solidFill>
                          <a:effectLst/>
                          <a:latin typeface="Arial" charset="0"/>
                        </a:rPr>
                        <a:t>Car going around a bend.</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accent2"/>
                          </a:solidFill>
                          <a:effectLst/>
                          <a:latin typeface="Arial" charset="0"/>
                        </a:rPr>
                        <a:t>FRICTION on the car’s tyres</a:t>
                      </a: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2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400" b="0" i="0" u="none" strike="noStrike" cap="none" normalizeH="0" baseline="0" smtClean="0">
                          <a:ln>
                            <a:noFill/>
                          </a:ln>
                          <a:solidFill>
                            <a:srgbClr val="006600"/>
                          </a:solidFill>
                          <a:effectLst/>
                          <a:latin typeface="Arial" charset="0"/>
                        </a:rPr>
                        <a:t>Airplane banking (turning)</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400" b="0" i="0" u="none" strike="noStrike" cap="none" normalizeH="0" baseline="0" smtClean="0">
                          <a:ln>
                            <a:noFill/>
                          </a:ln>
                          <a:solidFill>
                            <a:srgbClr val="006600"/>
                          </a:solidFill>
                          <a:effectLst/>
                          <a:latin typeface="Arial" charset="0"/>
                        </a:rPr>
                        <a:t>PUSH of air on the airplane’s wings</a:t>
                      </a: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472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400" b="0" i="0" u="none" strike="noStrike" cap="none" normalizeH="0" baseline="0" smtClean="0">
                          <a:ln>
                            <a:noFill/>
                          </a:ln>
                          <a:solidFill>
                            <a:srgbClr val="CC0066"/>
                          </a:solidFill>
                          <a:effectLst/>
                          <a:latin typeface="Arial" charset="0"/>
                        </a:rPr>
                        <a:t>Electron orbiting a nucleus</a:t>
                      </a: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400" b="0" i="0" u="none" strike="noStrike" cap="none" normalizeH="0" baseline="0" smtClean="0">
                          <a:ln>
                            <a:noFill/>
                          </a:ln>
                          <a:solidFill>
                            <a:srgbClr val="CC0066"/>
                          </a:solidFill>
                          <a:effectLst/>
                          <a:latin typeface="Arial" charset="0"/>
                        </a:rPr>
                        <a:t>ELECTROSTATIC attraction due to opposite charges</a:t>
                      </a: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8935" name="Rectangle 23"/>
          <p:cNvSpPr>
            <a:spLocks noChangeArrowheads="1"/>
          </p:cNvSpPr>
          <p:nvPr/>
        </p:nvSpPr>
        <p:spPr bwMode="auto">
          <a:xfrm>
            <a:off x="4635500" y="2332038"/>
            <a:ext cx="2909888" cy="563562"/>
          </a:xfrm>
          <a:prstGeom prst="rect">
            <a:avLst/>
          </a:prstGeom>
          <a:solidFill>
            <a:srgbClr val="FF0000"/>
          </a:solidFill>
          <a:ln w="9525">
            <a:solidFill>
              <a:schemeClr val="tx1"/>
            </a:solidFill>
            <a:miter lim="800000"/>
            <a:headEnd/>
            <a:tailEnd/>
          </a:ln>
        </p:spPr>
        <p:txBody>
          <a:bodyPr wrap="none" anchor="ctr"/>
          <a:lstStyle/>
          <a:p>
            <a:endParaRPr lang="en-US"/>
          </a:p>
        </p:txBody>
      </p:sp>
      <p:sp>
        <p:nvSpPr>
          <p:cNvPr id="38936" name="Rectangle 24"/>
          <p:cNvSpPr>
            <a:spLocks noChangeArrowheads="1"/>
          </p:cNvSpPr>
          <p:nvPr/>
        </p:nvSpPr>
        <p:spPr bwMode="auto">
          <a:xfrm>
            <a:off x="4635500" y="3005138"/>
            <a:ext cx="3930650" cy="563562"/>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38937" name="Rectangle 25"/>
          <p:cNvSpPr>
            <a:spLocks noChangeArrowheads="1"/>
          </p:cNvSpPr>
          <p:nvPr/>
        </p:nvSpPr>
        <p:spPr bwMode="auto">
          <a:xfrm>
            <a:off x="4635500" y="3735388"/>
            <a:ext cx="3992563" cy="685800"/>
          </a:xfrm>
          <a:prstGeom prst="rect">
            <a:avLst/>
          </a:prstGeom>
          <a:solidFill>
            <a:srgbClr val="006600"/>
          </a:solidFill>
          <a:ln w="9525">
            <a:solidFill>
              <a:schemeClr val="tx1"/>
            </a:solidFill>
            <a:miter lim="800000"/>
            <a:headEnd/>
            <a:tailEnd/>
          </a:ln>
        </p:spPr>
        <p:txBody>
          <a:bodyPr wrap="none" anchor="ctr"/>
          <a:lstStyle/>
          <a:p>
            <a:pPr algn="ctr"/>
            <a:endParaRPr lang="en-US"/>
          </a:p>
        </p:txBody>
      </p:sp>
      <p:sp>
        <p:nvSpPr>
          <p:cNvPr id="38938" name="Rectangle 26"/>
          <p:cNvSpPr>
            <a:spLocks noChangeArrowheads="1"/>
          </p:cNvSpPr>
          <p:nvPr/>
        </p:nvSpPr>
        <p:spPr bwMode="auto">
          <a:xfrm>
            <a:off x="4635500" y="4573588"/>
            <a:ext cx="4022725" cy="746125"/>
          </a:xfrm>
          <a:prstGeom prst="rect">
            <a:avLst/>
          </a:prstGeom>
          <a:solidFill>
            <a:srgbClr val="CC0066"/>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8935"/>
                                        </p:tgtEl>
                                        <p:attrNameLst>
                                          <p:attrName>style.visibility</p:attrName>
                                        </p:attrNameLst>
                                      </p:cBhvr>
                                      <p:to>
                                        <p:strVal val="hidden"/>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38936"/>
                                        </p:tgtEl>
                                        <p:attrNameLst>
                                          <p:attrName>style.visibility</p:attrName>
                                        </p:attrNameLst>
                                      </p:cBhvr>
                                      <p:to>
                                        <p:strVal val="hidden"/>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38937"/>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3893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35" grpId="0" animBg="1"/>
      <p:bldP spid="38936" grpId="0" animBg="1"/>
      <p:bldP spid="38937" grpId="0" animBg="1"/>
      <p:bldP spid="3893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274638"/>
            <a:ext cx="8229600" cy="633412"/>
          </a:xfrm>
        </p:spPr>
        <p:txBody>
          <a:bodyPr/>
          <a:lstStyle/>
          <a:p>
            <a:pPr eaLnBrk="1" hangingPunct="1"/>
            <a:r>
              <a:rPr lang="en-GB" sz="4000" b="1" smtClean="0"/>
              <a:t>Equations for centripetal force</a:t>
            </a:r>
            <a:endParaRPr lang="en-GB" sz="4000" b="1" i="1" smtClean="0">
              <a:solidFill>
                <a:srgbClr val="FF3300"/>
              </a:solidFill>
            </a:endParaRPr>
          </a:p>
        </p:txBody>
      </p:sp>
      <p:sp>
        <p:nvSpPr>
          <p:cNvPr id="142376" name="Rectangle 40"/>
          <p:cNvSpPr>
            <a:spLocks noGrp="1" noChangeArrowheads="1"/>
          </p:cNvSpPr>
          <p:nvPr>
            <p:ph type="body" sz="half" idx="2"/>
          </p:nvPr>
        </p:nvSpPr>
        <p:spPr>
          <a:xfrm>
            <a:off x="412750" y="1179513"/>
            <a:ext cx="8147050" cy="4233862"/>
          </a:xfrm>
          <a:noFill/>
        </p:spPr>
        <p:txBody>
          <a:bodyPr/>
          <a:lstStyle/>
          <a:p>
            <a:pPr marL="0" indent="0">
              <a:buFontTx/>
              <a:buNone/>
            </a:pPr>
            <a:r>
              <a:rPr lang="en-GB" smtClean="0"/>
              <a:t>From Newton’s 2</a:t>
            </a:r>
            <a:r>
              <a:rPr lang="en-GB" baseline="30000" smtClean="0"/>
              <a:t>nd</a:t>
            </a:r>
            <a:r>
              <a:rPr lang="en-GB" smtClean="0"/>
              <a:t> law of motion:</a:t>
            </a:r>
          </a:p>
          <a:p>
            <a:pPr marL="0" indent="0">
              <a:buFontTx/>
              <a:buNone/>
            </a:pPr>
            <a:r>
              <a:rPr lang="en-GB" b="1" i="1" smtClean="0">
                <a:solidFill>
                  <a:srgbClr val="FF3300"/>
                </a:solidFill>
                <a:cs typeface="Arial" pitchFamily="34" charset="0"/>
              </a:rPr>
              <a:t>	</a:t>
            </a:r>
            <a:r>
              <a:rPr lang="el-GR" b="1" i="1" smtClean="0">
                <a:solidFill>
                  <a:srgbClr val="FF3300"/>
                </a:solidFill>
                <a:cs typeface="Arial" pitchFamily="34" charset="0"/>
              </a:rPr>
              <a:t>Σ</a:t>
            </a:r>
            <a:r>
              <a:rPr lang="en-GB" b="1" i="1" smtClean="0">
                <a:solidFill>
                  <a:srgbClr val="FF3300"/>
                </a:solidFill>
                <a:cs typeface="Arial" pitchFamily="34" charset="0"/>
              </a:rPr>
              <a:t>F = ma</a:t>
            </a:r>
          </a:p>
          <a:p>
            <a:pPr marL="0" indent="0">
              <a:buFontTx/>
              <a:buNone/>
            </a:pPr>
            <a:r>
              <a:rPr lang="en-GB" smtClean="0">
                <a:cs typeface="Arial" pitchFamily="34" charset="0"/>
              </a:rPr>
              <a:t>If </a:t>
            </a:r>
            <a:r>
              <a:rPr lang="en-GB" b="1" i="1" smtClean="0">
                <a:solidFill>
                  <a:srgbClr val="FF3300"/>
                </a:solidFill>
                <a:cs typeface="Arial" pitchFamily="34" charset="0"/>
              </a:rPr>
              <a:t>a</a:t>
            </a:r>
            <a:r>
              <a:rPr lang="en-GB" smtClean="0">
                <a:cs typeface="Arial" pitchFamily="34" charset="0"/>
              </a:rPr>
              <a:t> = </a:t>
            </a:r>
            <a:r>
              <a:rPr lang="en-GB" b="1" smtClean="0">
                <a:solidFill>
                  <a:schemeClr val="accent2"/>
                </a:solidFill>
                <a:cs typeface="Arial" pitchFamily="34" charset="0"/>
              </a:rPr>
              <a:t>centripetal acceleration</a:t>
            </a:r>
            <a:r>
              <a:rPr lang="en-GB" smtClean="0">
                <a:cs typeface="Arial" pitchFamily="34" charset="0"/>
              </a:rPr>
              <a:t> </a:t>
            </a:r>
          </a:p>
          <a:p>
            <a:pPr marL="0" indent="0">
              <a:buFontTx/>
              <a:buNone/>
            </a:pPr>
            <a:r>
              <a:rPr lang="en-GB" smtClean="0">
                <a:cs typeface="Arial" pitchFamily="34" charset="0"/>
              </a:rPr>
              <a:t>then </a:t>
            </a:r>
            <a:r>
              <a:rPr lang="el-GR" b="1" i="1" smtClean="0">
                <a:solidFill>
                  <a:srgbClr val="FF3300"/>
                </a:solidFill>
                <a:cs typeface="Arial" pitchFamily="34" charset="0"/>
              </a:rPr>
              <a:t>Σ</a:t>
            </a:r>
            <a:r>
              <a:rPr lang="en-GB" b="1" i="1" smtClean="0">
                <a:solidFill>
                  <a:srgbClr val="FF3300"/>
                </a:solidFill>
                <a:cs typeface="Arial" pitchFamily="34" charset="0"/>
              </a:rPr>
              <a:t>F</a:t>
            </a:r>
            <a:r>
              <a:rPr lang="en-GB" smtClean="0">
                <a:cs typeface="Arial" pitchFamily="34" charset="0"/>
              </a:rPr>
              <a:t> = </a:t>
            </a:r>
            <a:r>
              <a:rPr lang="en-GB" b="1" smtClean="0">
                <a:solidFill>
                  <a:schemeClr val="accent2"/>
                </a:solidFill>
                <a:cs typeface="Arial" pitchFamily="34" charset="0"/>
              </a:rPr>
              <a:t>centripetal force</a:t>
            </a:r>
            <a:endParaRPr lang="el-GR" b="1" smtClean="0">
              <a:solidFill>
                <a:schemeClr val="accent2"/>
              </a:solidFill>
              <a:cs typeface="Arial" pitchFamily="34" charset="0"/>
            </a:endParaRPr>
          </a:p>
          <a:p>
            <a:pPr marL="0" indent="0">
              <a:buFontTx/>
              <a:buNone/>
            </a:pPr>
            <a:r>
              <a:rPr lang="en-GB" smtClean="0"/>
              <a:t>and so:</a:t>
            </a:r>
          </a:p>
          <a:p>
            <a:pPr marL="0" indent="0">
              <a:buFontTx/>
              <a:buNone/>
            </a:pPr>
            <a:r>
              <a:rPr lang="en-GB" smtClean="0">
                <a:cs typeface="Arial" pitchFamily="34" charset="0"/>
              </a:rPr>
              <a:t>			</a:t>
            </a:r>
            <a:r>
              <a:rPr lang="el-GR" b="1" i="1" smtClean="0">
                <a:solidFill>
                  <a:schemeClr val="accent2"/>
                </a:solidFill>
                <a:cs typeface="Arial" pitchFamily="34" charset="0"/>
              </a:rPr>
              <a:t>Σ</a:t>
            </a:r>
            <a:r>
              <a:rPr lang="en-GB" b="1" i="1" smtClean="0">
                <a:solidFill>
                  <a:schemeClr val="accent2"/>
                </a:solidFill>
                <a:cs typeface="Arial" pitchFamily="34" charset="0"/>
              </a:rPr>
              <a:t>F = m </a:t>
            </a:r>
            <a:r>
              <a:rPr lang="en-GB" b="1" i="1" smtClean="0">
                <a:solidFill>
                  <a:schemeClr val="accent2"/>
                </a:solidFill>
              </a:rPr>
              <a:t>v</a:t>
            </a:r>
            <a:r>
              <a:rPr lang="en-GB" b="1" i="1" baseline="30000" smtClean="0">
                <a:solidFill>
                  <a:schemeClr val="accent2"/>
                </a:solidFill>
              </a:rPr>
              <a:t>2</a:t>
            </a:r>
            <a:r>
              <a:rPr lang="en-GB" b="1" i="1" smtClean="0">
                <a:solidFill>
                  <a:schemeClr val="accent2"/>
                </a:solidFill>
              </a:rPr>
              <a:t> / r</a:t>
            </a:r>
          </a:p>
          <a:p>
            <a:pPr marL="0" indent="0">
              <a:buFontTx/>
              <a:buNone/>
            </a:pPr>
            <a:r>
              <a:rPr lang="en-GB" smtClean="0"/>
              <a:t>		and 	</a:t>
            </a:r>
            <a:r>
              <a:rPr lang="el-GR" b="1" i="1" smtClean="0">
                <a:solidFill>
                  <a:schemeClr val="accent2"/>
                </a:solidFill>
                <a:cs typeface="Arial" pitchFamily="34" charset="0"/>
              </a:rPr>
              <a:t>Σ</a:t>
            </a:r>
            <a:r>
              <a:rPr lang="en-GB" b="1" i="1" smtClean="0">
                <a:solidFill>
                  <a:schemeClr val="accent2"/>
                </a:solidFill>
                <a:cs typeface="Arial" pitchFamily="34" charset="0"/>
              </a:rPr>
              <a:t>F </a:t>
            </a:r>
            <a:r>
              <a:rPr lang="en-GB" b="1" i="1" smtClean="0">
                <a:solidFill>
                  <a:schemeClr val="accent2"/>
                </a:solidFill>
              </a:rPr>
              <a:t>= m r </a:t>
            </a:r>
            <a:r>
              <a:rPr lang="el-GR" b="1" i="1" smtClean="0">
                <a:solidFill>
                  <a:schemeClr val="accent2"/>
                </a:solidFill>
              </a:rPr>
              <a:t>ω</a:t>
            </a:r>
            <a:r>
              <a:rPr lang="en-GB" b="1" i="1" baseline="30000" smtClean="0">
                <a:solidFill>
                  <a:schemeClr val="accent2"/>
                </a:solidFill>
              </a:rPr>
              <a:t>2</a:t>
            </a:r>
          </a:p>
          <a:p>
            <a:pPr marL="0" indent="0">
              <a:buFontTx/>
              <a:buNone/>
            </a:pPr>
            <a:r>
              <a:rPr lang="en-GB" smtClean="0"/>
              <a:t>		and 	</a:t>
            </a:r>
            <a:r>
              <a:rPr lang="el-GR" b="1" i="1" smtClean="0">
                <a:solidFill>
                  <a:schemeClr val="accent2"/>
                </a:solidFill>
                <a:cs typeface="Arial" pitchFamily="34" charset="0"/>
              </a:rPr>
              <a:t>Σ</a:t>
            </a:r>
            <a:r>
              <a:rPr lang="en-GB" b="1" i="1" smtClean="0">
                <a:solidFill>
                  <a:schemeClr val="accent2"/>
                </a:solidFill>
                <a:cs typeface="Arial" pitchFamily="34" charset="0"/>
              </a:rPr>
              <a:t>F </a:t>
            </a:r>
            <a:r>
              <a:rPr lang="en-GB" b="1" i="1" smtClean="0">
                <a:solidFill>
                  <a:schemeClr val="accent2"/>
                </a:solidFill>
              </a:rPr>
              <a:t>= m v </a:t>
            </a:r>
            <a:r>
              <a:rPr lang="el-GR" b="1" i="1" smtClean="0">
                <a:solidFill>
                  <a:schemeClr val="accent2"/>
                </a:solidFill>
              </a:rPr>
              <a:t>ω</a:t>
            </a:r>
          </a:p>
        </p:txBody>
      </p:sp>
      <p:sp>
        <p:nvSpPr>
          <p:cNvPr id="142377" name="Rectangle 41"/>
          <p:cNvSpPr>
            <a:spLocks noChangeArrowheads="1"/>
          </p:cNvSpPr>
          <p:nvPr/>
        </p:nvSpPr>
        <p:spPr bwMode="auto">
          <a:xfrm>
            <a:off x="2068513" y="3559175"/>
            <a:ext cx="3530600" cy="194151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237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2376">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2376">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2376">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2376">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2376">
                                            <p:txEl>
                                              <p:pRg st="5" end="5"/>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42376">
                                            <p:txEl>
                                              <p:pRg st="6" end="6"/>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142376">
                                            <p:txEl>
                                              <p:pRg st="7" end="7"/>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23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77" grpId="0" animBg="1"/>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274638"/>
            <a:ext cx="8229600" cy="655637"/>
          </a:xfrm>
        </p:spPr>
        <p:txBody>
          <a:bodyPr/>
          <a:lstStyle/>
          <a:p>
            <a:r>
              <a:rPr lang="en-GB" sz="4000" smtClean="0"/>
              <a:t>Question 1</a:t>
            </a:r>
          </a:p>
        </p:txBody>
      </p:sp>
      <p:sp>
        <p:nvSpPr>
          <p:cNvPr id="30723" name="Rectangle 3"/>
          <p:cNvSpPr>
            <a:spLocks noGrp="1" noChangeArrowheads="1"/>
          </p:cNvSpPr>
          <p:nvPr>
            <p:ph type="body" sz="half" idx="1"/>
          </p:nvPr>
        </p:nvSpPr>
        <p:spPr>
          <a:xfrm>
            <a:off x="3300413" y="1073150"/>
            <a:ext cx="5565775" cy="4525963"/>
          </a:xfrm>
        </p:spPr>
        <p:txBody>
          <a:bodyPr/>
          <a:lstStyle/>
          <a:p>
            <a:pPr marL="0" indent="0">
              <a:buFontTx/>
              <a:buNone/>
            </a:pPr>
            <a:r>
              <a:rPr lang="en-GB" sz="2800" smtClean="0"/>
              <a:t>Calculate the centripetal tension force in a string used to whirl a mass of 200g around a horizontal circle of radius 70cm at 4.0ms</a:t>
            </a:r>
            <a:r>
              <a:rPr lang="en-GB" sz="2800" baseline="30000" smtClean="0"/>
              <a:t>-1</a:t>
            </a:r>
            <a:r>
              <a:rPr lang="en-GB" sz="2800" smtClean="0"/>
              <a:t>.</a:t>
            </a:r>
          </a:p>
          <a:p>
            <a:pPr marL="0" indent="0">
              <a:buFontTx/>
              <a:buNone/>
            </a:pPr>
            <a:endParaRPr lang="en-GB" sz="2800" b="1" smtClean="0">
              <a:solidFill>
                <a:srgbClr val="FF3300"/>
              </a:solidFill>
            </a:endParaRPr>
          </a:p>
          <a:p>
            <a:pPr marL="0" indent="0">
              <a:buFontTx/>
              <a:buNone/>
            </a:pPr>
            <a:endParaRPr lang="en-GB" sz="2800" smtClean="0"/>
          </a:p>
        </p:txBody>
      </p:sp>
      <p:pic>
        <p:nvPicPr>
          <p:cNvPr id="30724" name="Picture 4" descr="p222b"/>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293688" y="1149350"/>
            <a:ext cx="2743200" cy="3635375"/>
          </a:xfr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4638"/>
            <a:ext cx="8229600" cy="706437"/>
          </a:xfrm>
        </p:spPr>
        <p:txBody>
          <a:bodyPr/>
          <a:lstStyle/>
          <a:p>
            <a:pPr eaLnBrk="1" hangingPunct="1"/>
            <a:r>
              <a:rPr lang="en-GB" sz="4000" b="1" smtClean="0"/>
              <a:t>Uniform Circular Motion</a:t>
            </a:r>
            <a:endParaRPr lang="el-GR" sz="4000" b="1" i="1" smtClean="0">
              <a:solidFill>
                <a:srgbClr val="FF3300"/>
              </a:solidFill>
              <a:cs typeface="Arial" pitchFamily="34" charset="0"/>
            </a:endParaRPr>
          </a:p>
        </p:txBody>
      </p:sp>
      <p:sp>
        <p:nvSpPr>
          <p:cNvPr id="67587" name="Rectangle 3"/>
          <p:cNvSpPr>
            <a:spLocks noGrp="1" noChangeArrowheads="1"/>
          </p:cNvSpPr>
          <p:nvPr>
            <p:ph type="body" sz="half" idx="1"/>
          </p:nvPr>
        </p:nvSpPr>
        <p:spPr>
          <a:xfrm>
            <a:off x="395288" y="981075"/>
            <a:ext cx="5040312" cy="4968875"/>
          </a:xfrm>
        </p:spPr>
        <p:txBody>
          <a:bodyPr/>
          <a:lstStyle/>
          <a:p>
            <a:pPr marL="0" indent="0" eaLnBrk="1" hangingPunct="1">
              <a:lnSpc>
                <a:spcPct val="90000"/>
              </a:lnSpc>
              <a:buFontTx/>
              <a:buNone/>
            </a:pPr>
            <a:r>
              <a:rPr lang="en-GB" sz="2000" b="1" smtClean="0"/>
              <a:t>Consider an object moving around a circular path of radius, </a:t>
            </a:r>
            <a:r>
              <a:rPr lang="en-GB" sz="2000" b="1" i="1" smtClean="0">
                <a:solidFill>
                  <a:srgbClr val="FF3300"/>
                </a:solidFill>
              </a:rPr>
              <a:t>r</a:t>
            </a:r>
            <a:r>
              <a:rPr lang="en-GB" sz="2000" b="1" smtClean="0"/>
              <a:t>  with a constant linear speed , </a:t>
            </a:r>
            <a:r>
              <a:rPr lang="en-GB" sz="2000" b="1" i="1" smtClean="0">
                <a:solidFill>
                  <a:srgbClr val="FF3300"/>
                </a:solidFill>
              </a:rPr>
              <a:t>v</a:t>
            </a:r>
          </a:p>
          <a:p>
            <a:pPr marL="0" indent="0" eaLnBrk="1" hangingPunct="1">
              <a:lnSpc>
                <a:spcPct val="90000"/>
              </a:lnSpc>
              <a:buFontTx/>
              <a:buNone/>
            </a:pPr>
            <a:endParaRPr lang="en-GB" sz="2000" b="1" i="1" smtClean="0">
              <a:solidFill>
                <a:srgbClr val="FF3300"/>
              </a:solidFill>
            </a:endParaRPr>
          </a:p>
          <a:p>
            <a:pPr marL="0" indent="0" eaLnBrk="1" hangingPunct="1">
              <a:lnSpc>
                <a:spcPct val="90000"/>
              </a:lnSpc>
              <a:buFontTx/>
              <a:buNone/>
            </a:pPr>
            <a:r>
              <a:rPr lang="en-GB" sz="2000" b="1" smtClean="0"/>
              <a:t>The circumference of this circle is </a:t>
            </a:r>
            <a:r>
              <a:rPr lang="en-GB" sz="2000" b="1" i="1" smtClean="0">
                <a:solidFill>
                  <a:srgbClr val="FF3300"/>
                </a:solidFill>
              </a:rPr>
              <a:t>2</a:t>
            </a:r>
            <a:r>
              <a:rPr lang="el-GR" sz="2000" b="1" i="1" smtClean="0">
                <a:solidFill>
                  <a:srgbClr val="FF3300"/>
                </a:solidFill>
                <a:cs typeface="Arial" pitchFamily="34" charset="0"/>
              </a:rPr>
              <a:t>π</a:t>
            </a:r>
            <a:r>
              <a:rPr lang="en-GB" sz="2000" b="1" i="1" smtClean="0">
                <a:solidFill>
                  <a:srgbClr val="FF3300"/>
                </a:solidFill>
                <a:cs typeface="Arial" pitchFamily="34" charset="0"/>
              </a:rPr>
              <a:t> </a:t>
            </a:r>
            <a:r>
              <a:rPr lang="en-GB" sz="2000" b="1" smtClean="0">
                <a:solidFill>
                  <a:srgbClr val="FF3300"/>
                </a:solidFill>
                <a:cs typeface="Arial" pitchFamily="34" charset="0"/>
              </a:rPr>
              <a:t>r</a:t>
            </a:r>
            <a:r>
              <a:rPr lang="en-GB" sz="2000" b="1" smtClean="0">
                <a:cs typeface="Arial" pitchFamily="34" charset="0"/>
              </a:rPr>
              <a:t>.</a:t>
            </a:r>
          </a:p>
          <a:p>
            <a:pPr marL="0" indent="0" eaLnBrk="1" hangingPunct="1">
              <a:lnSpc>
                <a:spcPct val="90000"/>
              </a:lnSpc>
              <a:buFontTx/>
              <a:buNone/>
            </a:pPr>
            <a:r>
              <a:rPr lang="en-GB" sz="2000" b="1" smtClean="0">
                <a:cs typeface="Arial" pitchFamily="34" charset="0"/>
              </a:rPr>
              <a:t>The time taken to complete one circle, the period, is </a:t>
            </a:r>
            <a:r>
              <a:rPr lang="en-GB" sz="2000" b="1" i="1" smtClean="0">
                <a:solidFill>
                  <a:srgbClr val="FF3300"/>
                </a:solidFill>
                <a:cs typeface="Arial" pitchFamily="34" charset="0"/>
              </a:rPr>
              <a:t>T</a:t>
            </a:r>
            <a:r>
              <a:rPr lang="en-GB" sz="2000" b="1" smtClean="0">
                <a:cs typeface="Arial" pitchFamily="34" charset="0"/>
              </a:rPr>
              <a:t>.</a:t>
            </a:r>
          </a:p>
          <a:p>
            <a:pPr marL="0" indent="0" eaLnBrk="1" hangingPunct="1">
              <a:lnSpc>
                <a:spcPct val="90000"/>
              </a:lnSpc>
              <a:buFontTx/>
              <a:buNone/>
            </a:pPr>
            <a:endParaRPr lang="en-GB" sz="2000" b="1" smtClean="0">
              <a:cs typeface="Arial" pitchFamily="34" charset="0"/>
            </a:endParaRPr>
          </a:p>
          <a:p>
            <a:pPr marL="0" indent="0" eaLnBrk="1" hangingPunct="1">
              <a:lnSpc>
                <a:spcPct val="90000"/>
              </a:lnSpc>
              <a:buFontTx/>
              <a:buNone/>
            </a:pPr>
            <a:r>
              <a:rPr lang="en-GB" sz="2000" b="1" smtClean="0">
                <a:cs typeface="Arial" pitchFamily="34" charset="0"/>
              </a:rPr>
              <a:t>Therefore:</a:t>
            </a:r>
          </a:p>
          <a:p>
            <a:pPr marL="0" indent="0" eaLnBrk="1" hangingPunct="1">
              <a:lnSpc>
                <a:spcPct val="90000"/>
              </a:lnSpc>
              <a:buFontTx/>
              <a:buNone/>
            </a:pPr>
            <a:r>
              <a:rPr lang="en-GB" sz="2400" b="1" i="1" smtClean="0">
                <a:solidFill>
                  <a:schemeClr val="accent2"/>
                </a:solidFill>
                <a:cs typeface="Arial" pitchFamily="34" charset="0"/>
              </a:rPr>
              <a:t>	v = </a:t>
            </a:r>
            <a:r>
              <a:rPr lang="en-GB" sz="2400" b="1" i="1" smtClean="0">
                <a:solidFill>
                  <a:schemeClr val="accent2"/>
                </a:solidFill>
              </a:rPr>
              <a:t>2</a:t>
            </a:r>
            <a:r>
              <a:rPr lang="el-GR" sz="2400" b="1" i="1" smtClean="0">
                <a:solidFill>
                  <a:schemeClr val="accent2"/>
                </a:solidFill>
                <a:cs typeface="Arial" pitchFamily="34" charset="0"/>
              </a:rPr>
              <a:t>π</a:t>
            </a:r>
            <a:r>
              <a:rPr lang="en-GB" sz="2400" b="1" i="1" smtClean="0">
                <a:solidFill>
                  <a:schemeClr val="accent2"/>
                </a:solidFill>
                <a:cs typeface="Arial" pitchFamily="34" charset="0"/>
              </a:rPr>
              <a:t> r / T</a:t>
            </a:r>
          </a:p>
          <a:p>
            <a:pPr marL="0" indent="0" eaLnBrk="1" hangingPunct="1">
              <a:lnSpc>
                <a:spcPct val="90000"/>
              </a:lnSpc>
              <a:buFontTx/>
              <a:buNone/>
            </a:pPr>
            <a:endParaRPr lang="en-GB" sz="2400" b="1" smtClean="0">
              <a:solidFill>
                <a:schemeClr val="accent2"/>
              </a:solidFill>
              <a:cs typeface="Arial" pitchFamily="34" charset="0"/>
            </a:endParaRPr>
          </a:p>
          <a:p>
            <a:pPr marL="0" indent="0" eaLnBrk="1" hangingPunct="1">
              <a:lnSpc>
                <a:spcPct val="90000"/>
              </a:lnSpc>
              <a:buFontTx/>
              <a:buNone/>
            </a:pPr>
            <a:r>
              <a:rPr lang="en-GB" sz="2000" b="1" smtClean="0">
                <a:cs typeface="Arial" pitchFamily="34" charset="0"/>
              </a:rPr>
              <a:t>But frequency, </a:t>
            </a:r>
            <a:r>
              <a:rPr lang="en-GB" sz="2000" b="1" i="1" smtClean="0">
                <a:solidFill>
                  <a:srgbClr val="FF3300"/>
                </a:solidFill>
                <a:cs typeface="Arial" pitchFamily="34" charset="0"/>
              </a:rPr>
              <a:t>f = 1 / T</a:t>
            </a:r>
            <a:r>
              <a:rPr lang="en-GB" sz="2000" b="1" smtClean="0">
                <a:cs typeface="Arial" pitchFamily="34" charset="0"/>
              </a:rPr>
              <a:t> and so also:</a:t>
            </a:r>
          </a:p>
          <a:p>
            <a:pPr marL="0" indent="0" eaLnBrk="1" hangingPunct="1">
              <a:lnSpc>
                <a:spcPct val="90000"/>
              </a:lnSpc>
              <a:buFontTx/>
              <a:buNone/>
            </a:pPr>
            <a:r>
              <a:rPr lang="en-GB" sz="2400" b="1" i="1" smtClean="0">
                <a:solidFill>
                  <a:schemeClr val="accent2"/>
                </a:solidFill>
                <a:cs typeface="Arial" pitchFamily="34" charset="0"/>
              </a:rPr>
              <a:t>	v = </a:t>
            </a:r>
            <a:r>
              <a:rPr lang="en-GB" sz="2400" b="1" i="1" smtClean="0">
                <a:solidFill>
                  <a:schemeClr val="accent2"/>
                </a:solidFill>
              </a:rPr>
              <a:t>2</a:t>
            </a:r>
            <a:r>
              <a:rPr lang="el-GR" sz="2400" b="1" i="1" smtClean="0">
                <a:solidFill>
                  <a:schemeClr val="accent2"/>
                </a:solidFill>
                <a:cs typeface="Arial" pitchFamily="34" charset="0"/>
              </a:rPr>
              <a:t>π</a:t>
            </a:r>
            <a:r>
              <a:rPr lang="en-GB" sz="2400" b="1" i="1" smtClean="0">
                <a:solidFill>
                  <a:schemeClr val="accent2"/>
                </a:solidFill>
                <a:cs typeface="Arial" pitchFamily="34" charset="0"/>
              </a:rPr>
              <a:t> r f</a:t>
            </a:r>
          </a:p>
        </p:txBody>
      </p:sp>
      <p:sp>
        <p:nvSpPr>
          <p:cNvPr id="124932" name="Oval 4"/>
          <p:cNvSpPr>
            <a:spLocks noChangeArrowheads="1"/>
          </p:cNvSpPr>
          <p:nvPr/>
        </p:nvSpPr>
        <p:spPr bwMode="auto">
          <a:xfrm>
            <a:off x="5686425" y="1412875"/>
            <a:ext cx="3024188" cy="3024188"/>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4934" name="Oval 6"/>
          <p:cNvSpPr>
            <a:spLocks noChangeArrowheads="1"/>
          </p:cNvSpPr>
          <p:nvPr/>
        </p:nvSpPr>
        <p:spPr bwMode="auto">
          <a:xfrm>
            <a:off x="7126288" y="2854325"/>
            <a:ext cx="144462" cy="144463"/>
          </a:xfrm>
          <a:prstGeom prst="ellipse">
            <a:avLst/>
          </a:prstGeom>
          <a:solidFill>
            <a:schemeClr val="tx1"/>
          </a:solidFill>
          <a:ln w="9525">
            <a:solidFill>
              <a:schemeClr val="tx1"/>
            </a:solidFill>
            <a:round/>
            <a:headEnd/>
            <a:tailEnd/>
          </a:ln>
        </p:spPr>
        <p:txBody>
          <a:bodyPr wrap="none" anchor="ctr"/>
          <a:lstStyle/>
          <a:p>
            <a:endParaRPr lang="en-US"/>
          </a:p>
        </p:txBody>
      </p:sp>
      <p:grpSp>
        <p:nvGrpSpPr>
          <p:cNvPr id="2" name="Group 17"/>
          <p:cNvGrpSpPr>
            <a:grpSpLocks/>
          </p:cNvGrpSpPr>
          <p:nvPr/>
        </p:nvGrpSpPr>
        <p:grpSpPr bwMode="auto">
          <a:xfrm>
            <a:off x="6262688" y="981075"/>
            <a:ext cx="1438275" cy="1944688"/>
            <a:chOff x="3969" y="1026"/>
            <a:chExt cx="906" cy="1225"/>
          </a:xfrm>
        </p:grpSpPr>
        <p:sp>
          <p:nvSpPr>
            <p:cNvPr id="4146" name="Line 5"/>
            <p:cNvSpPr>
              <a:spLocks noChangeShapeType="1"/>
            </p:cNvSpPr>
            <p:nvPr/>
          </p:nvSpPr>
          <p:spPr bwMode="auto">
            <a:xfrm>
              <a:off x="4558" y="1298"/>
              <a:ext cx="0" cy="95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47" name="Oval 7"/>
            <p:cNvSpPr>
              <a:spLocks noChangeArrowheads="1"/>
            </p:cNvSpPr>
            <p:nvPr/>
          </p:nvSpPr>
          <p:spPr bwMode="auto">
            <a:xfrm>
              <a:off x="4468" y="1207"/>
              <a:ext cx="181" cy="182"/>
            </a:xfrm>
            <a:prstGeom prst="ellipse">
              <a:avLst/>
            </a:prstGeom>
            <a:solidFill>
              <a:srgbClr val="FF3300"/>
            </a:solidFill>
            <a:ln w="9525">
              <a:solidFill>
                <a:schemeClr val="tx1"/>
              </a:solidFill>
              <a:round/>
              <a:headEnd/>
              <a:tailEnd/>
            </a:ln>
          </p:spPr>
          <p:txBody>
            <a:bodyPr wrap="none" anchor="ctr"/>
            <a:lstStyle/>
            <a:p>
              <a:endParaRPr lang="en-US"/>
            </a:p>
          </p:txBody>
        </p:sp>
        <p:sp>
          <p:nvSpPr>
            <p:cNvPr id="4148" name="Line 9"/>
            <p:cNvSpPr>
              <a:spLocks noChangeShapeType="1"/>
            </p:cNvSpPr>
            <p:nvPr/>
          </p:nvSpPr>
          <p:spPr bwMode="auto">
            <a:xfrm flipH="1">
              <a:off x="3969" y="1298"/>
              <a:ext cx="499"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49" name="Text Box 13"/>
            <p:cNvSpPr txBox="1">
              <a:spLocks noChangeArrowheads="1"/>
            </p:cNvSpPr>
            <p:nvPr/>
          </p:nvSpPr>
          <p:spPr bwMode="auto">
            <a:xfrm>
              <a:off x="4150" y="1026"/>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v</a:t>
              </a:r>
              <a:endParaRPr lang="el-GR" sz="2000" b="1" i="1">
                <a:solidFill>
                  <a:srgbClr val="FF3300"/>
                </a:solidFill>
                <a:cs typeface="Arial" pitchFamily="34" charset="0"/>
              </a:endParaRPr>
            </a:p>
          </p:txBody>
        </p:sp>
        <p:sp>
          <p:nvSpPr>
            <p:cNvPr id="4150" name="Text Box 16"/>
            <p:cNvSpPr txBox="1">
              <a:spLocks noChangeArrowheads="1"/>
            </p:cNvSpPr>
            <p:nvPr/>
          </p:nvSpPr>
          <p:spPr bwMode="auto">
            <a:xfrm>
              <a:off x="4558" y="1661"/>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r</a:t>
              </a:r>
              <a:endParaRPr lang="el-GR" sz="2000" b="1" i="1">
                <a:solidFill>
                  <a:srgbClr val="FF3300"/>
                </a:solidFill>
                <a:cs typeface="Arial" pitchFamily="34" charset="0"/>
              </a:endParaRPr>
            </a:p>
          </p:txBody>
        </p:sp>
      </p:grpSp>
      <p:grpSp>
        <p:nvGrpSpPr>
          <p:cNvPr id="3" name="Group 18"/>
          <p:cNvGrpSpPr>
            <a:grpSpLocks/>
          </p:cNvGrpSpPr>
          <p:nvPr/>
        </p:nvGrpSpPr>
        <p:grpSpPr bwMode="auto">
          <a:xfrm rot="-5400000">
            <a:off x="5507831" y="2167732"/>
            <a:ext cx="1438275" cy="1944688"/>
            <a:chOff x="3969" y="1026"/>
            <a:chExt cx="906" cy="1225"/>
          </a:xfrm>
        </p:grpSpPr>
        <p:sp>
          <p:nvSpPr>
            <p:cNvPr id="4141" name="Line 19"/>
            <p:cNvSpPr>
              <a:spLocks noChangeShapeType="1"/>
            </p:cNvSpPr>
            <p:nvPr/>
          </p:nvSpPr>
          <p:spPr bwMode="auto">
            <a:xfrm>
              <a:off x="4558" y="1298"/>
              <a:ext cx="0" cy="95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42" name="Oval 20"/>
            <p:cNvSpPr>
              <a:spLocks noChangeArrowheads="1"/>
            </p:cNvSpPr>
            <p:nvPr/>
          </p:nvSpPr>
          <p:spPr bwMode="auto">
            <a:xfrm>
              <a:off x="4468" y="1207"/>
              <a:ext cx="181" cy="182"/>
            </a:xfrm>
            <a:prstGeom prst="ellipse">
              <a:avLst/>
            </a:prstGeom>
            <a:solidFill>
              <a:srgbClr val="FF3300"/>
            </a:solidFill>
            <a:ln w="9525">
              <a:solidFill>
                <a:schemeClr val="tx1"/>
              </a:solidFill>
              <a:round/>
              <a:headEnd/>
              <a:tailEnd/>
            </a:ln>
          </p:spPr>
          <p:txBody>
            <a:bodyPr wrap="none" anchor="ctr"/>
            <a:lstStyle/>
            <a:p>
              <a:endParaRPr lang="en-US"/>
            </a:p>
          </p:txBody>
        </p:sp>
        <p:sp>
          <p:nvSpPr>
            <p:cNvPr id="4143" name="Line 21"/>
            <p:cNvSpPr>
              <a:spLocks noChangeShapeType="1"/>
            </p:cNvSpPr>
            <p:nvPr/>
          </p:nvSpPr>
          <p:spPr bwMode="auto">
            <a:xfrm flipH="1">
              <a:off x="3969" y="1298"/>
              <a:ext cx="499"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44" name="Text Box 22"/>
            <p:cNvSpPr txBox="1">
              <a:spLocks noChangeArrowheads="1"/>
            </p:cNvSpPr>
            <p:nvPr/>
          </p:nvSpPr>
          <p:spPr bwMode="auto">
            <a:xfrm>
              <a:off x="4150" y="1026"/>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v</a:t>
              </a:r>
              <a:endParaRPr lang="el-GR" sz="2000" b="1" i="1">
                <a:solidFill>
                  <a:srgbClr val="FF3300"/>
                </a:solidFill>
                <a:cs typeface="Arial" pitchFamily="34" charset="0"/>
              </a:endParaRPr>
            </a:p>
          </p:txBody>
        </p:sp>
        <p:sp>
          <p:nvSpPr>
            <p:cNvPr id="4145" name="Text Box 23"/>
            <p:cNvSpPr txBox="1">
              <a:spLocks noChangeArrowheads="1"/>
            </p:cNvSpPr>
            <p:nvPr/>
          </p:nvSpPr>
          <p:spPr bwMode="auto">
            <a:xfrm>
              <a:off x="4558" y="1661"/>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r</a:t>
              </a:r>
              <a:endParaRPr lang="el-GR" sz="2000" b="1" i="1">
                <a:solidFill>
                  <a:srgbClr val="FF3300"/>
                </a:solidFill>
                <a:cs typeface="Arial" pitchFamily="34" charset="0"/>
              </a:endParaRPr>
            </a:p>
          </p:txBody>
        </p:sp>
      </p:grpSp>
      <p:grpSp>
        <p:nvGrpSpPr>
          <p:cNvPr id="4" name="Group 24"/>
          <p:cNvGrpSpPr>
            <a:grpSpLocks/>
          </p:cNvGrpSpPr>
          <p:nvPr/>
        </p:nvGrpSpPr>
        <p:grpSpPr bwMode="auto">
          <a:xfrm rot="5400000">
            <a:off x="7452519" y="1735932"/>
            <a:ext cx="1438275" cy="1944687"/>
            <a:chOff x="3969" y="1026"/>
            <a:chExt cx="906" cy="1225"/>
          </a:xfrm>
        </p:grpSpPr>
        <p:sp>
          <p:nvSpPr>
            <p:cNvPr id="4136" name="Line 25"/>
            <p:cNvSpPr>
              <a:spLocks noChangeShapeType="1"/>
            </p:cNvSpPr>
            <p:nvPr/>
          </p:nvSpPr>
          <p:spPr bwMode="auto">
            <a:xfrm>
              <a:off x="4558" y="1298"/>
              <a:ext cx="0" cy="95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37" name="Oval 26"/>
            <p:cNvSpPr>
              <a:spLocks noChangeArrowheads="1"/>
            </p:cNvSpPr>
            <p:nvPr/>
          </p:nvSpPr>
          <p:spPr bwMode="auto">
            <a:xfrm>
              <a:off x="4468" y="1207"/>
              <a:ext cx="181" cy="182"/>
            </a:xfrm>
            <a:prstGeom prst="ellipse">
              <a:avLst/>
            </a:prstGeom>
            <a:solidFill>
              <a:srgbClr val="FF3300"/>
            </a:solidFill>
            <a:ln w="9525">
              <a:solidFill>
                <a:schemeClr val="tx1"/>
              </a:solidFill>
              <a:round/>
              <a:headEnd/>
              <a:tailEnd/>
            </a:ln>
          </p:spPr>
          <p:txBody>
            <a:bodyPr wrap="none" anchor="ctr"/>
            <a:lstStyle/>
            <a:p>
              <a:endParaRPr lang="en-US"/>
            </a:p>
          </p:txBody>
        </p:sp>
        <p:sp>
          <p:nvSpPr>
            <p:cNvPr id="4138" name="Line 27"/>
            <p:cNvSpPr>
              <a:spLocks noChangeShapeType="1"/>
            </p:cNvSpPr>
            <p:nvPr/>
          </p:nvSpPr>
          <p:spPr bwMode="auto">
            <a:xfrm flipH="1">
              <a:off x="3969" y="1298"/>
              <a:ext cx="499"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39" name="Text Box 28"/>
            <p:cNvSpPr txBox="1">
              <a:spLocks noChangeArrowheads="1"/>
            </p:cNvSpPr>
            <p:nvPr/>
          </p:nvSpPr>
          <p:spPr bwMode="auto">
            <a:xfrm>
              <a:off x="4150" y="1026"/>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v</a:t>
              </a:r>
              <a:endParaRPr lang="el-GR" sz="2000" b="1" i="1">
                <a:solidFill>
                  <a:srgbClr val="FF3300"/>
                </a:solidFill>
                <a:cs typeface="Arial" pitchFamily="34" charset="0"/>
              </a:endParaRPr>
            </a:p>
          </p:txBody>
        </p:sp>
        <p:sp>
          <p:nvSpPr>
            <p:cNvPr id="4140" name="Text Box 29"/>
            <p:cNvSpPr txBox="1">
              <a:spLocks noChangeArrowheads="1"/>
            </p:cNvSpPr>
            <p:nvPr/>
          </p:nvSpPr>
          <p:spPr bwMode="auto">
            <a:xfrm>
              <a:off x="4558" y="1661"/>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r</a:t>
              </a:r>
              <a:endParaRPr lang="el-GR" sz="2000" b="1" i="1">
                <a:solidFill>
                  <a:srgbClr val="FF3300"/>
                </a:solidFill>
                <a:cs typeface="Arial" pitchFamily="34" charset="0"/>
              </a:endParaRPr>
            </a:p>
          </p:txBody>
        </p:sp>
      </p:grpSp>
      <p:grpSp>
        <p:nvGrpSpPr>
          <p:cNvPr id="5" name="Group 30"/>
          <p:cNvGrpSpPr>
            <a:grpSpLocks/>
          </p:cNvGrpSpPr>
          <p:nvPr/>
        </p:nvGrpSpPr>
        <p:grpSpPr bwMode="auto">
          <a:xfrm rot="10800000">
            <a:off x="6694488" y="2925763"/>
            <a:ext cx="1438275" cy="1944687"/>
            <a:chOff x="3969" y="1026"/>
            <a:chExt cx="906" cy="1225"/>
          </a:xfrm>
        </p:grpSpPr>
        <p:sp>
          <p:nvSpPr>
            <p:cNvPr id="4131" name="Line 31"/>
            <p:cNvSpPr>
              <a:spLocks noChangeShapeType="1"/>
            </p:cNvSpPr>
            <p:nvPr/>
          </p:nvSpPr>
          <p:spPr bwMode="auto">
            <a:xfrm>
              <a:off x="4558" y="1298"/>
              <a:ext cx="0" cy="95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32" name="Oval 32"/>
            <p:cNvSpPr>
              <a:spLocks noChangeArrowheads="1"/>
            </p:cNvSpPr>
            <p:nvPr/>
          </p:nvSpPr>
          <p:spPr bwMode="auto">
            <a:xfrm>
              <a:off x="4468" y="1207"/>
              <a:ext cx="181" cy="182"/>
            </a:xfrm>
            <a:prstGeom prst="ellipse">
              <a:avLst/>
            </a:prstGeom>
            <a:solidFill>
              <a:srgbClr val="FF3300"/>
            </a:solidFill>
            <a:ln w="9525">
              <a:solidFill>
                <a:schemeClr val="tx1"/>
              </a:solidFill>
              <a:round/>
              <a:headEnd/>
              <a:tailEnd/>
            </a:ln>
          </p:spPr>
          <p:txBody>
            <a:bodyPr wrap="none" anchor="ctr"/>
            <a:lstStyle/>
            <a:p>
              <a:endParaRPr lang="en-US"/>
            </a:p>
          </p:txBody>
        </p:sp>
        <p:sp>
          <p:nvSpPr>
            <p:cNvPr id="4133" name="Line 33"/>
            <p:cNvSpPr>
              <a:spLocks noChangeShapeType="1"/>
            </p:cNvSpPr>
            <p:nvPr/>
          </p:nvSpPr>
          <p:spPr bwMode="auto">
            <a:xfrm flipH="1">
              <a:off x="3969" y="1298"/>
              <a:ext cx="499"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34" name="Text Box 34"/>
            <p:cNvSpPr txBox="1">
              <a:spLocks noChangeArrowheads="1"/>
            </p:cNvSpPr>
            <p:nvPr/>
          </p:nvSpPr>
          <p:spPr bwMode="auto">
            <a:xfrm>
              <a:off x="4150" y="1026"/>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v</a:t>
              </a:r>
              <a:endParaRPr lang="el-GR" sz="2000" b="1" i="1">
                <a:solidFill>
                  <a:srgbClr val="FF3300"/>
                </a:solidFill>
                <a:cs typeface="Arial" pitchFamily="34" charset="0"/>
              </a:endParaRPr>
            </a:p>
          </p:txBody>
        </p:sp>
        <p:sp>
          <p:nvSpPr>
            <p:cNvPr id="4135" name="Text Box 35"/>
            <p:cNvSpPr txBox="1">
              <a:spLocks noChangeArrowheads="1"/>
            </p:cNvSpPr>
            <p:nvPr/>
          </p:nvSpPr>
          <p:spPr bwMode="auto">
            <a:xfrm>
              <a:off x="4558" y="1661"/>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r</a:t>
              </a:r>
              <a:endParaRPr lang="el-GR" sz="2000" b="1" i="1">
                <a:solidFill>
                  <a:srgbClr val="FF3300"/>
                </a:solidFill>
                <a:cs typeface="Arial" pitchFamily="34" charset="0"/>
              </a:endParaRPr>
            </a:p>
          </p:txBody>
        </p:sp>
      </p:grpSp>
      <p:grpSp>
        <p:nvGrpSpPr>
          <p:cNvPr id="6" name="Group 37"/>
          <p:cNvGrpSpPr>
            <a:grpSpLocks/>
          </p:cNvGrpSpPr>
          <p:nvPr/>
        </p:nvGrpSpPr>
        <p:grpSpPr bwMode="auto">
          <a:xfrm rot="2902208">
            <a:off x="7019131" y="1159669"/>
            <a:ext cx="1438275" cy="1944688"/>
            <a:chOff x="3969" y="1026"/>
            <a:chExt cx="906" cy="1225"/>
          </a:xfrm>
        </p:grpSpPr>
        <p:sp>
          <p:nvSpPr>
            <p:cNvPr id="4126" name="Line 38"/>
            <p:cNvSpPr>
              <a:spLocks noChangeShapeType="1"/>
            </p:cNvSpPr>
            <p:nvPr/>
          </p:nvSpPr>
          <p:spPr bwMode="auto">
            <a:xfrm>
              <a:off x="4558" y="1298"/>
              <a:ext cx="0" cy="95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7" name="Oval 39"/>
            <p:cNvSpPr>
              <a:spLocks noChangeArrowheads="1"/>
            </p:cNvSpPr>
            <p:nvPr/>
          </p:nvSpPr>
          <p:spPr bwMode="auto">
            <a:xfrm>
              <a:off x="4468" y="1207"/>
              <a:ext cx="181" cy="182"/>
            </a:xfrm>
            <a:prstGeom prst="ellipse">
              <a:avLst/>
            </a:prstGeom>
            <a:solidFill>
              <a:srgbClr val="FF3300"/>
            </a:solidFill>
            <a:ln w="9525">
              <a:solidFill>
                <a:schemeClr val="tx1"/>
              </a:solidFill>
              <a:round/>
              <a:headEnd/>
              <a:tailEnd/>
            </a:ln>
          </p:spPr>
          <p:txBody>
            <a:bodyPr wrap="none" anchor="ctr"/>
            <a:lstStyle/>
            <a:p>
              <a:endParaRPr lang="en-US"/>
            </a:p>
          </p:txBody>
        </p:sp>
        <p:sp>
          <p:nvSpPr>
            <p:cNvPr id="4128" name="Line 40"/>
            <p:cNvSpPr>
              <a:spLocks noChangeShapeType="1"/>
            </p:cNvSpPr>
            <p:nvPr/>
          </p:nvSpPr>
          <p:spPr bwMode="auto">
            <a:xfrm flipH="1">
              <a:off x="3969" y="1298"/>
              <a:ext cx="499"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29" name="Text Box 41"/>
            <p:cNvSpPr txBox="1">
              <a:spLocks noChangeArrowheads="1"/>
            </p:cNvSpPr>
            <p:nvPr/>
          </p:nvSpPr>
          <p:spPr bwMode="auto">
            <a:xfrm>
              <a:off x="4150" y="1026"/>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v</a:t>
              </a:r>
              <a:endParaRPr lang="el-GR" sz="2000" b="1" i="1">
                <a:solidFill>
                  <a:srgbClr val="FF3300"/>
                </a:solidFill>
                <a:cs typeface="Arial" pitchFamily="34" charset="0"/>
              </a:endParaRPr>
            </a:p>
          </p:txBody>
        </p:sp>
        <p:sp>
          <p:nvSpPr>
            <p:cNvPr id="4130" name="Text Box 42"/>
            <p:cNvSpPr txBox="1">
              <a:spLocks noChangeArrowheads="1"/>
            </p:cNvSpPr>
            <p:nvPr/>
          </p:nvSpPr>
          <p:spPr bwMode="auto">
            <a:xfrm>
              <a:off x="4558" y="1661"/>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r</a:t>
              </a:r>
              <a:endParaRPr lang="el-GR" sz="2000" b="1" i="1">
                <a:solidFill>
                  <a:srgbClr val="FF3300"/>
                </a:solidFill>
                <a:cs typeface="Arial" pitchFamily="34" charset="0"/>
              </a:endParaRPr>
            </a:p>
          </p:txBody>
        </p:sp>
      </p:grpSp>
      <p:grpSp>
        <p:nvGrpSpPr>
          <p:cNvPr id="7" name="Group 43"/>
          <p:cNvGrpSpPr>
            <a:grpSpLocks/>
          </p:cNvGrpSpPr>
          <p:nvPr/>
        </p:nvGrpSpPr>
        <p:grpSpPr bwMode="auto">
          <a:xfrm rot="7977154">
            <a:off x="7308056" y="2456657"/>
            <a:ext cx="1438275" cy="1944688"/>
            <a:chOff x="3969" y="1026"/>
            <a:chExt cx="906" cy="1225"/>
          </a:xfrm>
        </p:grpSpPr>
        <p:sp>
          <p:nvSpPr>
            <p:cNvPr id="4121" name="Line 44"/>
            <p:cNvSpPr>
              <a:spLocks noChangeShapeType="1"/>
            </p:cNvSpPr>
            <p:nvPr/>
          </p:nvSpPr>
          <p:spPr bwMode="auto">
            <a:xfrm>
              <a:off x="4558" y="1298"/>
              <a:ext cx="0" cy="95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2" name="Oval 45"/>
            <p:cNvSpPr>
              <a:spLocks noChangeArrowheads="1"/>
            </p:cNvSpPr>
            <p:nvPr/>
          </p:nvSpPr>
          <p:spPr bwMode="auto">
            <a:xfrm>
              <a:off x="4468" y="1207"/>
              <a:ext cx="181" cy="182"/>
            </a:xfrm>
            <a:prstGeom prst="ellipse">
              <a:avLst/>
            </a:prstGeom>
            <a:solidFill>
              <a:srgbClr val="FF3300"/>
            </a:solidFill>
            <a:ln w="9525">
              <a:solidFill>
                <a:schemeClr val="tx1"/>
              </a:solidFill>
              <a:round/>
              <a:headEnd/>
              <a:tailEnd/>
            </a:ln>
          </p:spPr>
          <p:txBody>
            <a:bodyPr wrap="none" anchor="ctr"/>
            <a:lstStyle/>
            <a:p>
              <a:endParaRPr lang="en-US"/>
            </a:p>
          </p:txBody>
        </p:sp>
        <p:sp>
          <p:nvSpPr>
            <p:cNvPr id="4123" name="Line 46"/>
            <p:cNvSpPr>
              <a:spLocks noChangeShapeType="1"/>
            </p:cNvSpPr>
            <p:nvPr/>
          </p:nvSpPr>
          <p:spPr bwMode="auto">
            <a:xfrm flipH="1">
              <a:off x="3969" y="1298"/>
              <a:ext cx="499"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24" name="Text Box 47"/>
            <p:cNvSpPr txBox="1">
              <a:spLocks noChangeArrowheads="1"/>
            </p:cNvSpPr>
            <p:nvPr/>
          </p:nvSpPr>
          <p:spPr bwMode="auto">
            <a:xfrm>
              <a:off x="4150" y="1026"/>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v</a:t>
              </a:r>
              <a:endParaRPr lang="el-GR" sz="2000" b="1" i="1">
                <a:solidFill>
                  <a:srgbClr val="FF3300"/>
                </a:solidFill>
                <a:cs typeface="Arial" pitchFamily="34" charset="0"/>
              </a:endParaRPr>
            </a:p>
          </p:txBody>
        </p:sp>
        <p:sp>
          <p:nvSpPr>
            <p:cNvPr id="4125" name="Text Box 48"/>
            <p:cNvSpPr txBox="1">
              <a:spLocks noChangeArrowheads="1"/>
            </p:cNvSpPr>
            <p:nvPr/>
          </p:nvSpPr>
          <p:spPr bwMode="auto">
            <a:xfrm>
              <a:off x="4558" y="1661"/>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r</a:t>
              </a:r>
              <a:endParaRPr lang="el-GR" sz="2000" b="1" i="1">
                <a:solidFill>
                  <a:srgbClr val="FF3300"/>
                </a:solidFill>
                <a:cs typeface="Arial" pitchFamily="34" charset="0"/>
              </a:endParaRPr>
            </a:p>
          </p:txBody>
        </p:sp>
      </p:grpSp>
      <p:grpSp>
        <p:nvGrpSpPr>
          <p:cNvPr id="8" name="Group 49"/>
          <p:cNvGrpSpPr>
            <a:grpSpLocks/>
          </p:cNvGrpSpPr>
          <p:nvPr/>
        </p:nvGrpSpPr>
        <p:grpSpPr bwMode="auto">
          <a:xfrm rot="-7733279">
            <a:off x="5868194" y="2743994"/>
            <a:ext cx="1438275" cy="1944687"/>
            <a:chOff x="3969" y="1026"/>
            <a:chExt cx="906" cy="1225"/>
          </a:xfrm>
        </p:grpSpPr>
        <p:sp>
          <p:nvSpPr>
            <p:cNvPr id="4116" name="Line 50"/>
            <p:cNvSpPr>
              <a:spLocks noChangeShapeType="1"/>
            </p:cNvSpPr>
            <p:nvPr/>
          </p:nvSpPr>
          <p:spPr bwMode="auto">
            <a:xfrm>
              <a:off x="4558" y="1298"/>
              <a:ext cx="0" cy="95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17" name="Oval 51"/>
            <p:cNvSpPr>
              <a:spLocks noChangeArrowheads="1"/>
            </p:cNvSpPr>
            <p:nvPr/>
          </p:nvSpPr>
          <p:spPr bwMode="auto">
            <a:xfrm>
              <a:off x="4468" y="1207"/>
              <a:ext cx="181" cy="182"/>
            </a:xfrm>
            <a:prstGeom prst="ellipse">
              <a:avLst/>
            </a:prstGeom>
            <a:solidFill>
              <a:srgbClr val="FF3300"/>
            </a:solidFill>
            <a:ln w="9525">
              <a:solidFill>
                <a:schemeClr val="tx1"/>
              </a:solidFill>
              <a:round/>
              <a:headEnd/>
              <a:tailEnd/>
            </a:ln>
          </p:spPr>
          <p:txBody>
            <a:bodyPr wrap="none" anchor="ctr"/>
            <a:lstStyle/>
            <a:p>
              <a:endParaRPr lang="en-US"/>
            </a:p>
          </p:txBody>
        </p:sp>
        <p:sp>
          <p:nvSpPr>
            <p:cNvPr id="4118" name="Line 52"/>
            <p:cNvSpPr>
              <a:spLocks noChangeShapeType="1"/>
            </p:cNvSpPr>
            <p:nvPr/>
          </p:nvSpPr>
          <p:spPr bwMode="auto">
            <a:xfrm flipH="1">
              <a:off x="3969" y="1298"/>
              <a:ext cx="499"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19" name="Text Box 53"/>
            <p:cNvSpPr txBox="1">
              <a:spLocks noChangeArrowheads="1"/>
            </p:cNvSpPr>
            <p:nvPr/>
          </p:nvSpPr>
          <p:spPr bwMode="auto">
            <a:xfrm>
              <a:off x="4150" y="1026"/>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v</a:t>
              </a:r>
              <a:endParaRPr lang="el-GR" sz="2000" b="1" i="1">
                <a:solidFill>
                  <a:srgbClr val="FF3300"/>
                </a:solidFill>
                <a:cs typeface="Arial" pitchFamily="34" charset="0"/>
              </a:endParaRPr>
            </a:p>
          </p:txBody>
        </p:sp>
        <p:sp>
          <p:nvSpPr>
            <p:cNvPr id="4120" name="Text Box 54"/>
            <p:cNvSpPr txBox="1">
              <a:spLocks noChangeArrowheads="1"/>
            </p:cNvSpPr>
            <p:nvPr/>
          </p:nvSpPr>
          <p:spPr bwMode="auto">
            <a:xfrm>
              <a:off x="4558" y="1661"/>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r</a:t>
              </a:r>
              <a:endParaRPr lang="el-GR" sz="2000" b="1" i="1">
                <a:solidFill>
                  <a:srgbClr val="FF3300"/>
                </a:solidFill>
                <a:cs typeface="Arial" pitchFamily="34" charset="0"/>
              </a:endParaRPr>
            </a:p>
          </p:txBody>
        </p:sp>
      </p:grpSp>
      <p:grpSp>
        <p:nvGrpSpPr>
          <p:cNvPr id="9" name="Group 55"/>
          <p:cNvGrpSpPr>
            <a:grpSpLocks/>
          </p:cNvGrpSpPr>
          <p:nvPr/>
        </p:nvGrpSpPr>
        <p:grpSpPr bwMode="auto">
          <a:xfrm rot="-3061163">
            <a:off x="5579269" y="1520032"/>
            <a:ext cx="1438275" cy="1944687"/>
            <a:chOff x="3969" y="1026"/>
            <a:chExt cx="906" cy="1225"/>
          </a:xfrm>
        </p:grpSpPr>
        <p:sp>
          <p:nvSpPr>
            <p:cNvPr id="4111" name="Line 56"/>
            <p:cNvSpPr>
              <a:spLocks noChangeShapeType="1"/>
            </p:cNvSpPr>
            <p:nvPr/>
          </p:nvSpPr>
          <p:spPr bwMode="auto">
            <a:xfrm>
              <a:off x="4558" y="1298"/>
              <a:ext cx="0" cy="95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12" name="Oval 57"/>
            <p:cNvSpPr>
              <a:spLocks noChangeArrowheads="1"/>
            </p:cNvSpPr>
            <p:nvPr/>
          </p:nvSpPr>
          <p:spPr bwMode="auto">
            <a:xfrm>
              <a:off x="4468" y="1207"/>
              <a:ext cx="181" cy="182"/>
            </a:xfrm>
            <a:prstGeom prst="ellipse">
              <a:avLst/>
            </a:prstGeom>
            <a:solidFill>
              <a:srgbClr val="FF3300"/>
            </a:solidFill>
            <a:ln w="9525">
              <a:solidFill>
                <a:schemeClr val="tx1"/>
              </a:solidFill>
              <a:round/>
              <a:headEnd/>
              <a:tailEnd/>
            </a:ln>
          </p:spPr>
          <p:txBody>
            <a:bodyPr wrap="none" anchor="ctr"/>
            <a:lstStyle/>
            <a:p>
              <a:endParaRPr lang="en-US"/>
            </a:p>
          </p:txBody>
        </p:sp>
        <p:sp>
          <p:nvSpPr>
            <p:cNvPr id="4113" name="Line 58"/>
            <p:cNvSpPr>
              <a:spLocks noChangeShapeType="1"/>
            </p:cNvSpPr>
            <p:nvPr/>
          </p:nvSpPr>
          <p:spPr bwMode="auto">
            <a:xfrm flipH="1">
              <a:off x="3969" y="1298"/>
              <a:ext cx="499"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14" name="Text Box 59"/>
            <p:cNvSpPr txBox="1">
              <a:spLocks noChangeArrowheads="1"/>
            </p:cNvSpPr>
            <p:nvPr/>
          </p:nvSpPr>
          <p:spPr bwMode="auto">
            <a:xfrm>
              <a:off x="4150" y="1026"/>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v</a:t>
              </a:r>
              <a:endParaRPr lang="el-GR" sz="2000" b="1" i="1">
                <a:solidFill>
                  <a:srgbClr val="FF3300"/>
                </a:solidFill>
                <a:cs typeface="Arial" pitchFamily="34" charset="0"/>
              </a:endParaRPr>
            </a:p>
          </p:txBody>
        </p:sp>
        <p:sp>
          <p:nvSpPr>
            <p:cNvPr id="4115" name="Text Box 60"/>
            <p:cNvSpPr txBox="1">
              <a:spLocks noChangeArrowheads="1"/>
            </p:cNvSpPr>
            <p:nvPr/>
          </p:nvSpPr>
          <p:spPr bwMode="auto">
            <a:xfrm>
              <a:off x="4558" y="1661"/>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i="1">
                  <a:solidFill>
                    <a:srgbClr val="FF3300"/>
                  </a:solidFill>
                  <a:cs typeface="Arial" pitchFamily="34" charset="0"/>
                </a:rPr>
                <a:t>r</a:t>
              </a:r>
              <a:endParaRPr lang="el-GR" sz="2000" b="1" i="1">
                <a:solidFill>
                  <a:srgbClr val="FF3300"/>
                </a:solidFill>
                <a:cs typeface="Arial" pitchFamily="34" charset="0"/>
              </a:endParaRPr>
            </a:p>
          </p:txBody>
        </p:sp>
      </p:grpSp>
      <p:sp>
        <p:nvSpPr>
          <p:cNvPr id="124989" name="Text Box 61"/>
          <p:cNvSpPr txBox="1">
            <a:spLocks noChangeArrowheads="1"/>
          </p:cNvSpPr>
          <p:nvPr/>
        </p:nvSpPr>
        <p:spPr bwMode="auto">
          <a:xfrm>
            <a:off x="5435600" y="4868863"/>
            <a:ext cx="3455988"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b="1"/>
              <a:t>Note:</a:t>
            </a:r>
            <a:r>
              <a:rPr lang="en-GB"/>
              <a:t> The arrows represent the </a:t>
            </a:r>
            <a:r>
              <a:rPr lang="en-GB" b="1">
                <a:solidFill>
                  <a:srgbClr val="FF00FF"/>
                </a:solidFill>
              </a:rPr>
              <a:t>velocity</a:t>
            </a:r>
            <a:r>
              <a:rPr lang="en-GB"/>
              <a:t> of the object. As the </a:t>
            </a:r>
            <a:r>
              <a:rPr lang="en-GB" b="1">
                <a:solidFill>
                  <a:srgbClr val="FF00FF"/>
                </a:solidFill>
              </a:rPr>
              <a:t>direction</a:t>
            </a:r>
            <a:r>
              <a:rPr lang="en-GB"/>
              <a:t> is continually changing, so is the velocity.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493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493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nodeType="clickEffect">
                                  <p:stCondLst>
                                    <p:cond delay="0"/>
                                  </p:stCondLst>
                                  <p:childTnLst>
                                    <p:set>
                                      <p:cBhvr>
                                        <p:cTn id="18" dur="1" fill="hold">
                                          <p:stCondLst>
                                            <p:cond delay="0"/>
                                          </p:stCondLst>
                                        </p:cTn>
                                        <p:tgtEl>
                                          <p:spTgt spid="2"/>
                                        </p:tgtEl>
                                        <p:attrNameLst>
                                          <p:attrName>style.visibility</p:attrName>
                                        </p:attrNameLst>
                                      </p:cBhvr>
                                      <p:to>
                                        <p:strVal val="hidden"/>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xit" presetSubtype="0" fill="hold" nodeType="clickEffect">
                                  <p:stCondLst>
                                    <p:cond delay="0"/>
                                  </p:stCondLst>
                                  <p:childTnLst>
                                    <p:set>
                                      <p:cBhvr>
                                        <p:cTn id="24" dur="1" fill="hold">
                                          <p:stCondLst>
                                            <p:cond delay="0"/>
                                          </p:stCondLst>
                                        </p:cTn>
                                        <p:tgtEl>
                                          <p:spTgt spid="9"/>
                                        </p:tgtEl>
                                        <p:attrNameLst>
                                          <p:attrName>style.visibility</p:attrName>
                                        </p:attrNameLst>
                                      </p:cBhvr>
                                      <p:to>
                                        <p:strVal val="hidden"/>
                                      </p:to>
                                    </p:set>
                                  </p:childTnLst>
                                </p:cTn>
                              </p:par>
                              <p:par>
                                <p:cTn id="25" presetID="1" presetClass="entr" presetSubtype="0" fill="hold" nodeType="with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xit" presetSubtype="0" fill="hold" nodeType="clickEffect">
                                  <p:stCondLst>
                                    <p:cond delay="0"/>
                                  </p:stCondLst>
                                  <p:childTnLst>
                                    <p:set>
                                      <p:cBhvr>
                                        <p:cTn id="30" dur="1" fill="hold">
                                          <p:stCondLst>
                                            <p:cond delay="0"/>
                                          </p:stCondLst>
                                        </p:cTn>
                                        <p:tgtEl>
                                          <p:spTgt spid="3"/>
                                        </p:tgtEl>
                                        <p:attrNameLst>
                                          <p:attrName>style.visibility</p:attrName>
                                        </p:attrNameLst>
                                      </p:cBhvr>
                                      <p:to>
                                        <p:strVal val="hidden"/>
                                      </p:to>
                                    </p:set>
                                  </p:childTnLst>
                                </p:cTn>
                              </p:par>
                              <p:par>
                                <p:cTn id="31" presetID="1" presetClass="entr" presetSubtype="0" fill="hold" nodeType="withEffect">
                                  <p:stCondLst>
                                    <p:cond delay="0"/>
                                  </p:stCondLst>
                                  <p:childTnLst>
                                    <p:set>
                                      <p:cBhvr>
                                        <p:cTn id="32" dur="1" fill="hold">
                                          <p:stCondLst>
                                            <p:cond delay="0"/>
                                          </p:stCondLst>
                                        </p:cTn>
                                        <p:tgtEl>
                                          <p:spTgt spid="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4989"/>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xit" presetSubtype="0" fill="hold" nodeType="clickEffect">
                                  <p:stCondLst>
                                    <p:cond delay="0"/>
                                  </p:stCondLst>
                                  <p:childTnLst>
                                    <p:set>
                                      <p:cBhvr>
                                        <p:cTn id="38" dur="1" fill="hold">
                                          <p:stCondLst>
                                            <p:cond delay="0"/>
                                          </p:stCondLst>
                                        </p:cTn>
                                        <p:tgtEl>
                                          <p:spTgt spid="8"/>
                                        </p:tgtEl>
                                        <p:attrNameLst>
                                          <p:attrName>style.visibility</p:attrName>
                                        </p:attrNameLst>
                                      </p:cBhvr>
                                      <p:to>
                                        <p:strVal val="hidden"/>
                                      </p:to>
                                    </p:set>
                                  </p:childTnLst>
                                </p:cTn>
                              </p:par>
                              <p:par>
                                <p:cTn id="39" presetID="1" presetClass="entr" presetSubtype="0" fill="hold" nodeType="withEffect">
                                  <p:stCondLst>
                                    <p:cond delay="0"/>
                                  </p:stCondLst>
                                  <p:childTnLst>
                                    <p:set>
                                      <p:cBhvr>
                                        <p:cTn id="40" dur="1" fill="hold">
                                          <p:stCondLst>
                                            <p:cond delay="0"/>
                                          </p:stCondLst>
                                        </p:cTn>
                                        <p:tgtEl>
                                          <p:spTgt spid="5"/>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xit" presetSubtype="0" fill="hold" nodeType="clickEffect">
                                  <p:stCondLst>
                                    <p:cond delay="0"/>
                                  </p:stCondLst>
                                  <p:childTnLst>
                                    <p:set>
                                      <p:cBhvr>
                                        <p:cTn id="44" dur="1" fill="hold">
                                          <p:stCondLst>
                                            <p:cond delay="0"/>
                                          </p:stCondLst>
                                        </p:cTn>
                                        <p:tgtEl>
                                          <p:spTgt spid="5"/>
                                        </p:tgtEl>
                                        <p:attrNameLst>
                                          <p:attrName>style.visibility</p:attrName>
                                        </p:attrNameLst>
                                      </p:cBhvr>
                                      <p:to>
                                        <p:strVal val="hidden"/>
                                      </p:to>
                                    </p:set>
                                  </p:childTnLst>
                                </p:cTn>
                              </p:par>
                              <p:par>
                                <p:cTn id="45" presetID="1" presetClass="entr" presetSubtype="0" fill="hold" nodeType="withEffect">
                                  <p:stCondLst>
                                    <p:cond delay="0"/>
                                  </p:stCondLst>
                                  <p:childTnLst>
                                    <p:set>
                                      <p:cBhvr>
                                        <p:cTn id="46" dur="1" fill="hold">
                                          <p:stCondLst>
                                            <p:cond delay="0"/>
                                          </p:stCondLst>
                                        </p:cTn>
                                        <p:tgtEl>
                                          <p:spTgt spid="7"/>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xit" presetSubtype="0" fill="hold" nodeType="clickEffect">
                                  <p:stCondLst>
                                    <p:cond delay="0"/>
                                  </p:stCondLst>
                                  <p:childTnLst>
                                    <p:set>
                                      <p:cBhvr>
                                        <p:cTn id="50" dur="1" fill="hold">
                                          <p:stCondLst>
                                            <p:cond delay="0"/>
                                          </p:stCondLst>
                                        </p:cTn>
                                        <p:tgtEl>
                                          <p:spTgt spid="7"/>
                                        </p:tgtEl>
                                        <p:attrNameLst>
                                          <p:attrName>style.visibility</p:attrName>
                                        </p:attrNameLst>
                                      </p:cBhvr>
                                      <p:to>
                                        <p:strVal val="hidden"/>
                                      </p:to>
                                    </p:set>
                                  </p:childTnLst>
                                </p:cTn>
                              </p:par>
                              <p:par>
                                <p:cTn id="51" presetID="1" presetClass="entr" presetSubtype="0" fill="hold" nodeType="withEffect">
                                  <p:stCondLst>
                                    <p:cond delay="0"/>
                                  </p:stCondLst>
                                  <p:childTnLst>
                                    <p:set>
                                      <p:cBhvr>
                                        <p:cTn id="52" dur="1" fill="hold">
                                          <p:stCondLst>
                                            <p:cond delay="0"/>
                                          </p:stCondLst>
                                        </p:cTn>
                                        <p:tgtEl>
                                          <p:spTgt spid="4"/>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xit" presetSubtype="0" fill="hold" nodeType="clickEffect">
                                  <p:stCondLst>
                                    <p:cond delay="0"/>
                                  </p:stCondLst>
                                  <p:childTnLst>
                                    <p:set>
                                      <p:cBhvr>
                                        <p:cTn id="56" dur="1" fill="hold">
                                          <p:stCondLst>
                                            <p:cond delay="0"/>
                                          </p:stCondLst>
                                        </p:cTn>
                                        <p:tgtEl>
                                          <p:spTgt spid="4"/>
                                        </p:tgtEl>
                                        <p:attrNameLst>
                                          <p:attrName>style.visibility</p:attrName>
                                        </p:attrNameLst>
                                      </p:cBhvr>
                                      <p:to>
                                        <p:strVal val="hidden"/>
                                      </p:to>
                                    </p:set>
                                  </p:childTnLst>
                                </p:cTn>
                              </p:par>
                              <p:par>
                                <p:cTn id="57" presetID="1" presetClass="entr" presetSubtype="0" fill="hold" nodeType="withEffect">
                                  <p:stCondLst>
                                    <p:cond delay="0"/>
                                  </p:stCondLst>
                                  <p:childTnLst>
                                    <p:set>
                                      <p:cBhvr>
                                        <p:cTn id="58" dur="1" fill="hold">
                                          <p:stCondLst>
                                            <p:cond delay="0"/>
                                          </p:stCondLst>
                                        </p:cTn>
                                        <p:tgtEl>
                                          <p:spTgt spid="6"/>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xit" presetSubtype="0" fill="hold" nodeType="clickEffect">
                                  <p:stCondLst>
                                    <p:cond delay="0"/>
                                  </p:stCondLst>
                                  <p:childTnLst>
                                    <p:set>
                                      <p:cBhvr>
                                        <p:cTn id="62" dur="1" fill="hold">
                                          <p:stCondLst>
                                            <p:cond delay="0"/>
                                          </p:stCondLst>
                                        </p:cTn>
                                        <p:tgtEl>
                                          <p:spTgt spid="6"/>
                                        </p:tgtEl>
                                        <p:attrNameLst>
                                          <p:attrName>style.visibility</p:attrName>
                                        </p:attrNameLst>
                                      </p:cBhvr>
                                      <p:to>
                                        <p:strVal val="hidden"/>
                                      </p:to>
                                    </p:set>
                                  </p:childTnLst>
                                </p:cTn>
                              </p:par>
                              <p:par>
                                <p:cTn id="63" presetID="1" presetClass="entr" presetSubtype="0" fill="hold" nodeType="withEffect">
                                  <p:stCondLst>
                                    <p:cond delay="0"/>
                                  </p:stCondLst>
                                  <p:childTnLst>
                                    <p:set>
                                      <p:cBhvr>
                                        <p:cTn id="64" dur="1" fill="hold">
                                          <p:stCondLst>
                                            <p:cond delay="0"/>
                                          </p:stCondLst>
                                        </p:cTn>
                                        <p:tgtEl>
                                          <p:spTgt spid="2"/>
                                        </p:tgtEl>
                                        <p:attrNameLst>
                                          <p:attrName>style.visibility</p:attrName>
                                        </p:attrNameLst>
                                      </p:cBhvr>
                                      <p:to>
                                        <p:strVal val="visible"/>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1" presetClass="entr" presetSubtype="0" fill="hold" nodeType="clickEffect">
                                  <p:stCondLst>
                                    <p:cond delay="0"/>
                                  </p:stCondLst>
                                  <p:childTnLst>
                                    <p:set>
                                      <p:cBhvr>
                                        <p:cTn id="68" dur="1" fill="hold">
                                          <p:stCondLst>
                                            <p:cond delay="0"/>
                                          </p:stCondLst>
                                        </p:cTn>
                                        <p:tgtEl>
                                          <p:spTgt spid="67587">
                                            <p:txEl>
                                              <p:pRg st="2" end="2"/>
                                            </p:txEl>
                                          </p:spTgt>
                                        </p:tgtEl>
                                        <p:attrNameLst>
                                          <p:attrName>style.visibility</p:attrName>
                                        </p:attrNameLst>
                                      </p:cBhvr>
                                      <p:to>
                                        <p:strVal val="visible"/>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1" presetClass="entr" presetSubtype="0" fill="hold" nodeType="clickEffect">
                                  <p:stCondLst>
                                    <p:cond delay="0"/>
                                  </p:stCondLst>
                                  <p:childTnLst>
                                    <p:set>
                                      <p:cBhvr>
                                        <p:cTn id="72" dur="1" fill="hold">
                                          <p:stCondLst>
                                            <p:cond delay="0"/>
                                          </p:stCondLst>
                                        </p:cTn>
                                        <p:tgtEl>
                                          <p:spTgt spid="67587">
                                            <p:txEl>
                                              <p:pRg st="3" end="3"/>
                                            </p:txEl>
                                          </p:spTgt>
                                        </p:tgtEl>
                                        <p:attrNameLst>
                                          <p:attrName>style.visibility</p:attrName>
                                        </p:attrNameLst>
                                      </p:cBhvr>
                                      <p:to>
                                        <p:strVal val="visible"/>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1" presetClass="entr" presetSubtype="0" fill="hold" nodeType="clickEffect">
                                  <p:stCondLst>
                                    <p:cond delay="0"/>
                                  </p:stCondLst>
                                  <p:childTnLst>
                                    <p:set>
                                      <p:cBhvr>
                                        <p:cTn id="76" dur="1" fill="hold">
                                          <p:stCondLst>
                                            <p:cond delay="0"/>
                                          </p:stCondLst>
                                        </p:cTn>
                                        <p:tgtEl>
                                          <p:spTgt spid="67587">
                                            <p:txEl>
                                              <p:pRg st="5" end="5"/>
                                            </p:txEl>
                                          </p:spTgt>
                                        </p:tgtEl>
                                        <p:attrNameLst>
                                          <p:attrName>style.visibility</p:attrName>
                                        </p:attrNameLst>
                                      </p:cBhvr>
                                      <p:to>
                                        <p:strVal val="visible"/>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1" presetClass="entr" presetSubtype="0" fill="hold" nodeType="clickEffect">
                                  <p:stCondLst>
                                    <p:cond delay="0"/>
                                  </p:stCondLst>
                                  <p:childTnLst>
                                    <p:set>
                                      <p:cBhvr>
                                        <p:cTn id="80" dur="1" fill="hold">
                                          <p:stCondLst>
                                            <p:cond delay="0"/>
                                          </p:stCondLst>
                                        </p:cTn>
                                        <p:tgtEl>
                                          <p:spTgt spid="67587">
                                            <p:txEl>
                                              <p:pRg st="6" end="6"/>
                                            </p:txEl>
                                          </p:spTgt>
                                        </p:tgtEl>
                                        <p:attrNameLst>
                                          <p:attrName>style.visibility</p:attrName>
                                        </p:attrNameLst>
                                      </p:cBhvr>
                                      <p:to>
                                        <p:strVal val="visible"/>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1" presetClass="entr" presetSubtype="0" fill="hold" nodeType="clickEffect">
                                  <p:stCondLst>
                                    <p:cond delay="0"/>
                                  </p:stCondLst>
                                  <p:childTnLst>
                                    <p:set>
                                      <p:cBhvr>
                                        <p:cTn id="84" dur="1" fill="hold">
                                          <p:stCondLst>
                                            <p:cond delay="0"/>
                                          </p:stCondLst>
                                        </p:cTn>
                                        <p:tgtEl>
                                          <p:spTgt spid="67587">
                                            <p:txEl>
                                              <p:pRg st="8" end="8"/>
                                            </p:txEl>
                                          </p:spTgt>
                                        </p:tgtEl>
                                        <p:attrNameLst>
                                          <p:attrName>style.visibility</p:attrName>
                                        </p:attrNameLst>
                                      </p:cBhvr>
                                      <p:to>
                                        <p:strVal val="visible"/>
                                      </p:to>
                                    </p:set>
                                  </p:childTnLst>
                                </p:cTn>
                              </p:par>
                            </p:childTnLst>
                          </p:cTn>
                        </p:par>
                      </p:childTnLst>
                    </p:cTn>
                  </p:par>
                  <p:par>
                    <p:cTn id="85" fill="hold" nodeType="clickPar">
                      <p:stCondLst>
                        <p:cond delay="indefinite"/>
                      </p:stCondLst>
                      <p:childTnLst>
                        <p:par>
                          <p:cTn id="86" fill="hold" nodeType="withGroup">
                            <p:stCondLst>
                              <p:cond delay="0"/>
                            </p:stCondLst>
                            <p:childTnLst>
                              <p:par>
                                <p:cTn id="87" presetID="1" presetClass="entr" presetSubtype="0" fill="hold" nodeType="clickEffect">
                                  <p:stCondLst>
                                    <p:cond delay="0"/>
                                  </p:stCondLst>
                                  <p:childTnLst>
                                    <p:set>
                                      <p:cBhvr>
                                        <p:cTn id="88" dur="1" fill="hold">
                                          <p:stCondLst>
                                            <p:cond delay="0"/>
                                          </p:stCondLst>
                                        </p:cTn>
                                        <p:tgtEl>
                                          <p:spTgt spid="6758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2" grpId="0" animBg="1"/>
      <p:bldP spid="124934" grpId="0" animBg="1"/>
      <p:bldP spid="124989" grpId="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274638"/>
            <a:ext cx="8229600" cy="655637"/>
          </a:xfrm>
        </p:spPr>
        <p:txBody>
          <a:bodyPr/>
          <a:lstStyle/>
          <a:p>
            <a:r>
              <a:rPr lang="en-GB" sz="4000" smtClean="0"/>
              <a:t>Question 1</a:t>
            </a:r>
          </a:p>
        </p:txBody>
      </p:sp>
      <p:sp>
        <p:nvSpPr>
          <p:cNvPr id="152579" name="Rectangle 3"/>
          <p:cNvSpPr>
            <a:spLocks noGrp="1" noChangeArrowheads="1"/>
          </p:cNvSpPr>
          <p:nvPr>
            <p:ph type="body" sz="half" idx="1"/>
          </p:nvPr>
        </p:nvSpPr>
        <p:spPr>
          <a:xfrm>
            <a:off x="3300413" y="1073150"/>
            <a:ext cx="5565775" cy="4525963"/>
          </a:xfrm>
        </p:spPr>
        <p:txBody>
          <a:bodyPr/>
          <a:lstStyle/>
          <a:p>
            <a:pPr marL="0" indent="0">
              <a:buFontTx/>
              <a:buNone/>
            </a:pPr>
            <a:r>
              <a:rPr lang="en-GB" sz="2800" smtClean="0"/>
              <a:t>Calculate the centripetal tension force in a string used to whirl a mass of 200g around a horizontal circle of radius 70cm at 4.0ms</a:t>
            </a:r>
            <a:r>
              <a:rPr lang="en-GB" sz="2800" baseline="30000" smtClean="0"/>
              <a:t>-1</a:t>
            </a:r>
            <a:r>
              <a:rPr lang="en-GB" sz="2800" smtClean="0"/>
              <a:t>.</a:t>
            </a:r>
          </a:p>
          <a:p>
            <a:pPr marL="0" indent="0">
              <a:buFontTx/>
              <a:buNone/>
            </a:pPr>
            <a:r>
              <a:rPr lang="el-GR" sz="2800" b="1" i="1" smtClean="0">
                <a:solidFill>
                  <a:schemeClr val="accent2"/>
                </a:solidFill>
                <a:cs typeface="Arial" pitchFamily="34" charset="0"/>
              </a:rPr>
              <a:t>Σ</a:t>
            </a:r>
            <a:r>
              <a:rPr lang="en-GB" sz="2800" b="1" i="1" smtClean="0">
                <a:solidFill>
                  <a:schemeClr val="accent2"/>
                </a:solidFill>
                <a:cs typeface="Arial" pitchFamily="34" charset="0"/>
              </a:rPr>
              <a:t>F = m </a:t>
            </a:r>
            <a:r>
              <a:rPr lang="en-GB" sz="2800" b="1" i="1" smtClean="0">
                <a:solidFill>
                  <a:schemeClr val="accent2"/>
                </a:solidFill>
              </a:rPr>
              <a:t>v</a:t>
            </a:r>
            <a:r>
              <a:rPr lang="en-GB" sz="2800" b="1" i="1" baseline="30000" smtClean="0">
                <a:solidFill>
                  <a:schemeClr val="accent2"/>
                </a:solidFill>
              </a:rPr>
              <a:t>2</a:t>
            </a:r>
            <a:r>
              <a:rPr lang="en-GB" sz="2800" b="1" i="1" smtClean="0">
                <a:solidFill>
                  <a:schemeClr val="accent2"/>
                </a:solidFill>
              </a:rPr>
              <a:t> / r</a:t>
            </a:r>
          </a:p>
          <a:p>
            <a:pPr marL="0" indent="0">
              <a:buFontTx/>
              <a:buNone/>
            </a:pPr>
            <a:r>
              <a:rPr lang="en-GB" sz="2800" smtClean="0"/>
              <a:t>= (0.200kg) x (4.0ms</a:t>
            </a:r>
            <a:r>
              <a:rPr lang="en-GB" sz="2800" baseline="30000" smtClean="0"/>
              <a:t>-1</a:t>
            </a:r>
            <a:r>
              <a:rPr lang="en-GB" sz="2800" smtClean="0"/>
              <a:t>)</a:t>
            </a:r>
            <a:r>
              <a:rPr lang="en-GB" sz="2800" baseline="30000" smtClean="0"/>
              <a:t>2</a:t>
            </a:r>
            <a:r>
              <a:rPr lang="en-GB" sz="2800" smtClean="0"/>
              <a:t> / (0.70m)</a:t>
            </a:r>
          </a:p>
          <a:p>
            <a:pPr marL="0" indent="0">
              <a:buFontTx/>
              <a:buNone/>
            </a:pPr>
            <a:r>
              <a:rPr lang="en-GB" sz="2800" b="1" smtClean="0">
                <a:solidFill>
                  <a:srgbClr val="FF3300"/>
                </a:solidFill>
              </a:rPr>
              <a:t>tension = 4.6 N</a:t>
            </a:r>
          </a:p>
          <a:p>
            <a:pPr marL="0" indent="0">
              <a:buFontTx/>
              <a:buNone/>
            </a:pPr>
            <a:endParaRPr lang="en-GB" sz="2800" b="1" smtClean="0">
              <a:solidFill>
                <a:srgbClr val="FF3300"/>
              </a:solidFill>
            </a:endParaRPr>
          </a:p>
          <a:p>
            <a:pPr marL="0" indent="0">
              <a:buFontTx/>
              <a:buNone/>
            </a:pPr>
            <a:endParaRPr lang="en-GB" sz="2800" smtClean="0"/>
          </a:p>
        </p:txBody>
      </p:sp>
      <p:pic>
        <p:nvPicPr>
          <p:cNvPr id="31748" name="Picture 4" descr="p222b"/>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293688" y="1149350"/>
            <a:ext cx="2743200" cy="3635375"/>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257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257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525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74638"/>
            <a:ext cx="8229600" cy="655637"/>
          </a:xfrm>
        </p:spPr>
        <p:txBody>
          <a:bodyPr/>
          <a:lstStyle/>
          <a:p>
            <a:r>
              <a:rPr lang="en-GB" sz="4000" smtClean="0"/>
              <a:t>Question 2</a:t>
            </a:r>
          </a:p>
        </p:txBody>
      </p:sp>
      <p:sp>
        <p:nvSpPr>
          <p:cNvPr id="32771" name="Rectangle 3"/>
          <p:cNvSpPr>
            <a:spLocks noGrp="1" noChangeArrowheads="1"/>
          </p:cNvSpPr>
          <p:nvPr>
            <p:ph type="body" sz="half" idx="1"/>
          </p:nvPr>
        </p:nvSpPr>
        <p:spPr>
          <a:xfrm>
            <a:off x="698500" y="1100138"/>
            <a:ext cx="7872413" cy="4525962"/>
          </a:xfrm>
        </p:spPr>
        <p:txBody>
          <a:bodyPr/>
          <a:lstStyle/>
          <a:p>
            <a:pPr marL="0" indent="0">
              <a:lnSpc>
                <a:spcPct val="90000"/>
              </a:lnSpc>
              <a:buFontTx/>
              <a:buNone/>
            </a:pPr>
            <a:r>
              <a:rPr lang="en-GB" sz="2400" smtClean="0"/>
              <a:t>Calculate the maximum speed that a car of mass 800kg can go around a curve of radius 40m if the maximum frictional force available is 8kN. </a:t>
            </a:r>
          </a:p>
          <a:p>
            <a:pPr marL="0" indent="0">
              <a:lnSpc>
                <a:spcPct val="90000"/>
              </a:lnSpc>
              <a:buFontTx/>
              <a:buNone/>
            </a:pPr>
            <a:endParaRPr lang="en-GB" sz="240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274638"/>
            <a:ext cx="8229600" cy="655637"/>
          </a:xfrm>
        </p:spPr>
        <p:txBody>
          <a:bodyPr/>
          <a:lstStyle/>
          <a:p>
            <a:r>
              <a:rPr lang="en-GB" sz="4000" smtClean="0"/>
              <a:t>Question 2</a:t>
            </a:r>
          </a:p>
        </p:txBody>
      </p:sp>
      <p:sp>
        <p:nvSpPr>
          <p:cNvPr id="154627" name="Rectangle 3"/>
          <p:cNvSpPr>
            <a:spLocks noGrp="1" noChangeArrowheads="1"/>
          </p:cNvSpPr>
          <p:nvPr>
            <p:ph type="body" sz="half" idx="1"/>
          </p:nvPr>
        </p:nvSpPr>
        <p:spPr>
          <a:xfrm>
            <a:off x="698500" y="1100138"/>
            <a:ext cx="7872413" cy="4525962"/>
          </a:xfrm>
        </p:spPr>
        <p:txBody>
          <a:bodyPr/>
          <a:lstStyle/>
          <a:p>
            <a:pPr marL="0" indent="0">
              <a:lnSpc>
                <a:spcPct val="90000"/>
              </a:lnSpc>
              <a:buFontTx/>
              <a:buNone/>
            </a:pPr>
            <a:r>
              <a:rPr lang="en-GB" sz="2400" smtClean="0"/>
              <a:t>Calculate the maximum speed that a car of mass 800kg can go around a curve of radius 40m if the maximum frictional force available is 8kN. </a:t>
            </a:r>
          </a:p>
          <a:p>
            <a:pPr marL="0" indent="0">
              <a:lnSpc>
                <a:spcPct val="90000"/>
              </a:lnSpc>
              <a:buFontTx/>
              <a:buNone/>
            </a:pPr>
            <a:endParaRPr lang="en-GB" sz="2400" smtClean="0"/>
          </a:p>
          <a:p>
            <a:pPr marL="0" indent="0">
              <a:lnSpc>
                <a:spcPct val="90000"/>
              </a:lnSpc>
              <a:buFontTx/>
              <a:buNone/>
            </a:pPr>
            <a:r>
              <a:rPr lang="en-GB" sz="2400" smtClean="0">
                <a:cs typeface="Arial" pitchFamily="34" charset="0"/>
              </a:rPr>
              <a:t>The car will skid if the centripetal force required is greater than 8kN</a:t>
            </a:r>
          </a:p>
          <a:p>
            <a:pPr marL="0" indent="0">
              <a:lnSpc>
                <a:spcPct val="90000"/>
              </a:lnSpc>
              <a:buFontTx/>
              <a:buNone/>
            </a:pPr>
            <a:r>
              <a:rPr lang="el-GR" sz="2400" b="1" i="1" smtClean="0">
                <a:solidFill>
                  <a:schemeClr val="accent2"/>
                </a:solidFill>
                <a:cs typeface="Arial" pitchFamily="34" charset="0"/>
              </a:rPr>
              <a:t>Σ</a:t>
            </a:r>
            <a:r>
              <a:rPr lang="en-GB" sz="2400" b="1" i="1" smtClean="0">
                <a:solidFill>
                  <a:schemeClr val="accent2"/>
                </a:solidFill>
                <a:cs typeface="Arial" pitchFamily="34" charset="0"/>
              </a:rPr>
              <a:t>F = m </a:t>
            </a:r>
            <a:r>
              <a:rPr lang="en-GB" sz="2400" b="1" i="1" smtClean="0">
                <a:solidFill>
                  <a:schemeClr val="accent2"/>
                </a:solidFill>
              </a:rPr>
              <a:t>v</a:t>
            </a:r>
            <a:r>
              <a:rPr lang="en-GB" sz="2400" b="1" i="1" baseline="30000" smtClean="0">
                <a:solidFill>
                  <a:schemeClr val="accent2"/>
                </a:solidFill>
              </a:rPr>
              <a:t>2</a:t>
            </a:r>
            <a:r>
              <a:rPr lang="en-GB" sz="2400" b="1" i="1" smtClean="0">
                <a:solidFill>
                  <a:schemeClr val="accent2"/>
                </a:solidFill>
              </a:rPr>
              <a:t> / r</a:t>
            </a:r>
          </a:p>
          <a:p>
            <a:pPr marL="0" indent="0">
              <a:lnSpc>
                <a:spcPct val="90000"/>
              </a:lnSpc>
              <a:buFontTx/>
              <a:buNone/>
            </a:pPr>
            <a:r>
              <a:rPr lang="en-GB" sz="2400" smtClean="0"/>
              <a:t>becomes: </a:t>
            </a:r>
            <a:r>
              <a:rPr lang="en-GB" sz="2400" b="1" i="1" smtClean="0">
                <a:solidFill>
                  <a:schemeClr val="accent2"/>
                </a:solidFill>
              </a:rPr>
              <a:t>v</a:t>
            </a:r>
            <a:r>
              <a:rPr lang="en-GB" sz="2400" b="1" i="1" baseline="30000" smtClean="0">
                <a:solidFill>
                  <a:schemeClr val="accent2"/>
                </a:solidFill>
              </a:rPr>
              <a:t>2</a:t>
            </a:r>
            <a:r>
              <a:rPr lang="en-GB" sz="2400" b="1" i="1" smtClean="0">
                <a:solidFill>
                  <a:schemeClr val="accent2"/>
                </a:solidFill>
              </a:rPr>
              <a:t> = (</a:t>
            </a:r>
            <a:r>
              <a:rPr lang="el-GR" sz="2400" b="1" i="1" smtClean="0">
                <a:solidFill>
                  <a:schemeClr val="accent2"/>
                </a:solidFill>
                <a:cs typeface="Arial" pitchFamily="34" charset="0"/>
              </a:rPr>
              <a:t>Σ</a:t>
            </a:r>
            <a:r>
              <a:rPr lang="en-GB" sz="2400" b="1" i="1" smtClean="0">
                <a:solidFill>
                  <a:schemeClr val="accent2"/>
                </a:solidFill>
                <a:cs typeface="Arial" pitchFamily="34" charset="0"/>
              </a:rPr>
              <a:t>F x</a:t>
            </a:r>
            <a:r>
              <a:rPr lang="en-GB" sz="2400" b="1" i="1" smtClean="0">
                <a:solidFill>
                  <a:schemeClr val="accent2"/>
                </a:solidFill>
              </a:rPr>
              <a:t> r ) / m</a:t>
            </a:r>
          </a:p>
          <a:p>
            <a:pPr marL="0" indent="0">
              <a:lnSpc>
                <a:spcPct val="90000"/>
              </a:lnSpc>
              <a:buFontTx/>
              <a:buNone/>
            </a:pPr>
            <a:r>
              <a:rPr lang="en-GB" sz="2400" smtClean="0"/>
              <a:t>= (8000N x 40m) / (800kg)</a:t>
            </a:r>
          </a:p>
          <a:p>
            <a:pPr marL="0" indent="0">
              <a:lnSpc>
                <a:spcPct val="90000"/>
              </a:lnSpc>
              <a:buFontTx/>
              <a:buNone/>
            </a:pPr>
            <a:r>
              <a:rPr lang="en-GB" sz="2400" b="1" i="1" smtClean="0">
                <a:solidFill>
                  <a:schemeClr val="accent2"/>
                </a:solidFill>
              </a:rPr>
              <a:t>v</a:t>
            </a:r>
            <a:r>
              <a:rPr lang="en-GB" sz="2400" b="1" i="1" baseline="30000" smtClean="0">
                <a:solidFill>
                  <a:schemeClr val="accent2"/>
                </a:solidFill>
              </a:rPr>
              <a:t>2</a:t>
            </a:r>
            <a:r>
              <a:rPr lang="en-GB" sz="2400" b="1" i="1" smtClean="0">
                <a:solidFill>
                  <a:schemeClr val="accent2"/>
                </a:solidFill>
              </a:rPr>
              <a:t> </a:t>
            </a:r>
            <a:r>
              <a:rPr lang="en-GB" sz="2400" smtClean="0"/>
              <a:t>= 400</a:t>
            </a:r>
          </a:p>
          <a:p>
            <a:pPr marL="0" indent="0">
              <a:lnSpc>
                <a:spcPct val="90000"/>
              </a:lnSpc>
              <a:buFontTx/>
              <a:buNone/>
            </a:pPr>
            <a:r>
              <a:rPr lang="en-GB" sz="2400" b="1" smtClean="0">
                <a:solidFill>
                  <a:srgbClr val="FF3300"/>
                </a:solidFill>
              </a:rPr>
              <a:t>maximum speed = 20ms</a:t>
            </a:r>
            <a:r>
              <a:rPr lang="en-GB" sz="2400" b="1" baseline="30000" smtClean="0">
                <a:solidFill>
                  <a:srgbClr val="FF3300"/>
                </a:solidFill>
              </a:rPr>
              <a:t>-1</a:t>
            </a:r>
            <a:endParaRPr lang="en-GB" sz="2400" b="1" smtClean="0">
              <a:solidFill>
                <a:srgbClr val="FF33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462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4627">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5462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54627">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54627">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5462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74638"/>
            <a:ext cx="8229600" cy="655637"/>
          </a:xfrm>
        </p:spPr>
        <p:txBody>
          <a:bodyPr/>
          <a:lstStyle/>
          <a:p>
            <a:r>
              <a:rPr lang="en-GB" sz="4000" smtClean="0"/>
              <a:t>Question 3</a:t>
            </a:r>
          </a:p>
        </p:txBody>
      </p:sp>
      <p:sp>
        <p:nvSpPr>
          <p:cNvPr id="156675" name="Rectangle 3"/>
          <p:cNvSpPr>
            <a:spLocks noGrp="1" noChangeArrowheads="1"/>
          </p:cNvSpPr>
          <p:nvPr>
            <p:ph type="body" sz="half" idx="1"/>
          </p:nvPr>
        </p:nvSpPr>
        <p:spPr>
          <a:xfrm>
            <a:off x="315913" y="1044575"/>
            <a:ext cx="5033962" cy="4554538"/>
          </a:xfrm>
        </p:spPr>
        <p:txBody>
          <a:bodyPr/>
          <a:lstStyle/>
          <a:p>
            <a:pPr marL="0" indent="0">
              <a:lnSpc>
                <a:spcPct val="90000"/>
              </a:lnSpc>
              <a:buFontTx/>
              <a:buNone/>
            </a:pPr>
            <a:r>
              <a:rPr lang="en-GB" sz="2400" smtClean="0"/>
              <a:t>A mass of 300g is whirled around a vertical circle using a piece of string of length 20cm at 3.0 revolutions per second.</a:t>
            </a:r>
          </a:p>
          <a:p>
            <a:pPr marL="0" indent="0">
              <a:lnSpc>
                <a:spcPct val="90000"/>
              </a:lnSpc>
              <a:buFontTx/>
              <a:buNone/>
            </a:pPr>
            <a:r>
              <a:rPr lang="en-GB" sz="2400" smtClean="0"/>
              <a:t>Calculate the tension in the string at positions:</a:t>
            </a:r>
          </a:p>
          <a:p>
            <a:pPr marL="0" indent="0">
              <a:lnSpc>
                <a:spcPct val="90000"/>
              </a:lnSpc>
              <a:buFontTx/>
              <a:buNone/>
            </a:pPr>
            <a:r>
              <a:rPr lang="en-GB" sz="2400" smtClean="0"/>
              <a:t>(a) A – top</a:t>
            </a:r>
          </a:p>
          <a:p>
            <a:pPr marL="0" indent="0">
              <a:lnSpc>
                <a:spcPct val="90000"/>
              </a:lnSpc>
              <a:buFontTx/>
              <a:buNone/>
            </a:pPr>
            <a:r>
              <a:rPr lang="en-GB" sz="2400" smtClean="0"/>
              <a:t>(b) B – bottom and </a:t>
            </a:r>
          </a:p>
          <a:p>
            <a:pPr marL="0" indent="0">
              <a:lnSpc>
                <a:spcPct val="90000"/>
              </a:lnSpc>
              <a:buFontTx/>
              <a:buNone/>
            </a:pPr>
            <a:r>
              <a:rPr lang="en-GB" sz="2400" smtClean="0"/>
              <a:t>(c) C – string horizontal</a:t>
            </a:r>
          </a:p>
          <a:p>
            <a:pPr marL="0" indent="0">
              <a:lnSpc>
                <a:spcPct val="90000"/>
              </a:lnSpc>
              <a:buFontTx/>
              <a:buNone/>
            </a:pPr>
            <a:endParaRPr lang="en-GB" sz="2400" smtClean="0"/>
          </a:p>
          <a:p>
            <a:pPr marL="0" indent="0">
              <a:lnSpc>
                <a:spcPct val="90000"/>
              </a:lnSpc>
              <a:buFontTx/>
              <a:buNone/>
            </a:pPr>
            <a:r>
              <a:rPr lang="en-GB" sz="2400" smtClean="0"/>
              <a:t>The angular speed, </a:t>
            </a:r>
            <a:r>
              <a:rPr lang="el-GR" sz="2400" b="1" i="1" smtClean="0">
                <a:solidFill>
                  <a:srgbClr val="FF3300"/>
                </a:solidFill>
                <a:cs typeface="Arial" pitchFamily="34" charset="0"/>
              </a:rPr>
              <a:t>ω</a:t>
            </a:r>
            <a:r>
              <a:rPr lang="en-GB" sz="2400" b="1" i="1" smtClean="0">
                <a:solidFill>
                  <a:srgbClr val="FF3300"/>
                </a:solidFill>
                <a:cs typeface="Arial" pitchFamily="34" charset="0"/>
              </a:rPr>
              <a:t> </a:t>
            </a:r>
            <a:r>
              <a:rPr lang="en-GB" sz="2400" smtClean="0">
                <a:cs typeface="Arial" pitchFamily="34" charset="0"/>
              </a:rPr>
              <a:t>= 3.0 rev s</a:t>
            </a:r>
            <a:r>
              <a:rPr lang="en-GB" sz="2400" baseline="30000" smtClean="0">
                <a:cs typeface="Arial" pitchFamily="34" charset="0"/>
              </a:rPr>
              <a:t>-1</a:t>
            </a:r>
          </a:p>
          <a:p>
            <a:pPr marL="0" indent="0">
              <a:lnSpc>
                <a:spcPct val="90000"/>
              </a:lnSpc>
              <a:buFontTx/>
              <a:buNone/>
            </a:pPr>
            <a:r>
              <a:rPr lang="en-GB" sz="2400" b="1" smtClean="0">
                <a:solidFill>
                  <a:schemeClr val="accent2"/>
                </a:solidFill>
                <a:cs typeface="Arial" pitchFamily="34" charset="0"/>
              </a:rPr>
              <a:t>	= 6 </a:t>
            </a:r>
            <a:r>
              <a:rPr lang="el-GR" sz="2400" b="1" smtClean="0">
                <a:solidFill>
                  <a:schemeClr val="accent2"/>
                </a:solidFill>
                <a:cs typeface="Arial" pitchFamily="34" charset="0"/>
              </a:rPr>
              <a:t>π</a:t>
            </a:r>
            <a:r>
              <a:rPr lang="en-GB" sz="2400" b="1" smtClean="0">
                <a:solidFill>
                  <a:schemeClr val="accent2"/>
                </a:solidFill>
                <a:cs typeface="Arial" pitchFamily="34" charset="0"/>
              </a:rPr>
              <a:t> rad s</a:t>
            </a:r>
            <a:r>
              <a:rPr lang="en-GB" sz="2400" b="1" baseline="30000" smtClean="0">
                <a:solidFill>
                  <a:schemeClr val="accent2"/>
                </a:solidFill>
                <a:cs typeface="Arial" pitchFamily="34" charset="0"/>
              </a:rPr>
              <a:t>-1</a:t>
            </a:r>
            <a:endParaRPr lang="el-GR" sz="2400" b="1" smtClean="0">
              <a:solidFill>
                <a:schemeClr val="accent2"/>
              </a:solidFill>
              <a:cs typeface="Arial" pitchFamily="34" charset="0"/>
            </a:endParaRPr>
          </a:p>
        </p:txBody>
      </p:sp>
      <p:grpSp>
        <p:nvGrpSpPr>
          <p:cNvPr id="34820" name="Group 20"/>
          <p:cNvGrpSpPr>
            <a:grpSpLocks/>
          </p:cNvGrpSpPr>
          <p:nvPr/>
        </p:nvGrpSpPr>
        <p:grpSpPr bwMode="auto">
          <a:xfrm>
            <a:off x="5305425" y="1136650"/>
            <a:ext cx="3838575" cy="4076700"/>
            <a:chOff x="3129" y="822"/>
            <a:chExt cx="2418" cy="2568"/>
          </a:xfrm>
        </p:grpSpPr>
        <p:sp>
          <p:nvSpPr>
            <p:cNvPr id="34821" name="Oval 6"/>
            <p:cNvSpPr>
              <a:spLocks noChangeArrowheads="1"/>
            </p:cNvSpPr>
            <p:nvPr/>
          </p:nvSpPr>
          <p:spPr bwMode="auto">
            <a:xfrm>
              <a:off x="3129" y="1152"/>
              <a:ext cx="2002" cy="1906"/>
            </a:xfrm>
            <a:prstGeom prst="ellipse">
              <a:avLst/>
            </a:prstGeom>
            <a:noFill/>
            <a:ln w="28575">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4822" name="Oval 7"/>
            <p:cNvSpPr>
              <a:spLocks noChangeArrowheads="1"/>
            </p:cNvSpPr>
            <p:nvPr/>
          </p:nvSpPr>
          <p:spPr bwMode="auto">
            <a:xfrm>
              <a:off x="4033" y="1064"/>
              <a:ext cx="221" cy="203"/>
            </a:xfrm>
            <a:prstGeom prst="ellipse">
              <a:avLst/>
            </a:prstGeom>
            <a:solidFill>
              <a:schemeClr val="tx1"/>
            </a:solidFill>
            <a:ln w="9525">
              <a:solidFill>
                <a:schemeClr val="tx1"/>
              </a:solidFill>
              <a:round/>
              <a:headEnd/>
              <a:tailEnd/>
            </a:ln>
          </p:spPr>
          <p:txBody>
            <a:bodyPr wrap="none" anchor="ctr"/>
            <a:lstStyle/>
            <a:p>
              <a:endParaRPr lang="en-US"/>
            </a:p>
          </p:txBody>
        </p:sp>
        <p:sp>
          <p:nvSpPr>
            <p:cNvPr id="34823" name="Oval 8"/>
            <p:cNvSpPr>
              <a:spLocks noChangeArrowheads="1"/>
            </p:cNvSpPr>
            <p:nvPr/>
          </p:nvSpPr>
          <p:spPr bwMode="auto">
            <a:xfrm>
              <a:off x="4019" y="2946"/>
              <a:ext cx="221" cy="203"/>
            </a:xfrm>
            <a:prstGeom prst="ellipse">
              <a:avLst/>
            </a:prstGeom>
            <a:solidFill>
              <a:schemeClr val="tx1"/>
            </a:solidFill>
            <a:ln w="9525">
              <a:solidFill>
                <a:schemeClr val="tx1"/>
              </a:solidFill>
              <a:round/>
              <a:headEnd/>
              <a:tailEnd/>
            </a:ln>
          </p:spPr>
          <p:txBody>
            <a:bodyPr wrap="none" anchor="ctr"/>
            <a:lstStyle/>
            <a:p>
              <a:endParaRPr lang="en-US"/>
            </a:p>
          </p:txBody>
        </p:sp>
        <p:sp>
          <p:nvSpPr>
            <p:cNvPr id="34824" name="Line 9"/>
            <p:cNvSpPr>
              <a:spLocks noChangeShapeType="1"/>
            </p:cNvSpPr>
            <p:nvPr/>
          </p:nvSpPr>
          <p:spPr bwMode="auto">
            <a:xfrm>
              <a:off x="4130" y="1152"/>
              <a:ext cx="0" cy="185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25" name="Oval 12"/>
            <p:cNvSpPr>
              <a:spLocks noChangeArrowheads="1"/>
            </p:cNvSpPr>
            <p:nvPr/>
          </p:nvSpPr>
          <p:spPr bwMode="auto">
            <a:xfrm>
              <a:off x="4997" y="2028"/>
              <a:ext cx="221" cy="203"/>
            </a:xfrm>
            <a:prstGeom prst="ellipse">
              <a:avLst/>
            </a:prstGeom>
            <a:solidFill>
              <a:schemeClr val="tx1"/>
            </a:solidFill>
            <a:ln w="9525">
              <a:solidFill>
                <a:schemeClr val="tx1"/>
              </a:solidFill>
              <a:round/>
              <a:headEnd/>
              <a:tailEnd/>
            </a:ln>
          </p:spPr>
          <p:txBody>
            <a:bodyPr wrap="none" anchor="ctr"/>
            <a:lstStyle/>
            <a:p>
              <a:endParaRPr lang="en-US"/>
            </a:p>
          </p:txBody>
        </p:sp>
        <p:sp>
          <p:nvSpPr>
            <p:cNvPr id="34826" name="Line 13"/>
            <p:cNvSpPr>
              <a:spLocks noChangeShapeType="1"/>
            </p:cNvSpPr>
            <p:nvPr/>
          </p:nvSpPr>
          <p:spPr bwMode="auto">
            <a:xfrm flipH="1">
              <a:off x="4139" y="2119"/>
              <a:ext cx="96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27" name="Oval 11"/>
            <p:cNvSpPr>
              <a:spLocks noChangeArrowheads="1"/>
            </p:cNvSpPr>
            <p:nvPr/>
          </p:nvSpPr>
          <p:spPr bwMode="auto">
            <a:xfrm>
              <a:off x="4067" y="2065"/>
              <a:ext cx="115" cy="98"/>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4828" name="Text Box 14"/>
            <p:cNvSpPr txBox="1">
              <a:spLocks noChangeArrowheads="1"/>
            </p:cNvSpPr>
            <p:nvPr/>
          </p:nvSpPr>
          <p:spPr bwMode="auto">
            <a:xfrm>
              <a:off x="5237" y="1995"/>
              <a:ext cx="31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b="1"/>
                <a:t>C</a:t>
              </a:r>
            </a:p>
          </p:txBody>
        </p:sp>
        <p:sp>
          <p:nvSpPr>
            <p:cNvPr id="34829" name="Text Box 15"/>
            <p:cNvSpPr txBox="1">
              <a:spLocks noChangeArrowheads="1"/>
            </p:cNvSpPr>
            <p:nvPr/>
          </p:nvSpPr>
          <p:spPr bwMode="auto">
            <a:xfrm>
              <a:off x="4036" y="3159"/>
              <a:ext cx="2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b="1"/>
                <a:t>B</a:t>
              </a:r>
            </a:p>
          </p:txBody>
        </p:sp>
        <p:sp>
          <p:nvSpPr>
            <p:cNvPr id="34830" name="Text Box 16"/>
            <p:cNvSpPr txBox="1">
              <a:spLocks noChangeArrowheads="1"/>
            </p:cNvSpPr>
            <p:nvPr/>
          </p:nvSpPr>
          <p:spPr bwMode="auto">
            <a:xfrm>
              <a:off x="4029" y="822"/>
              <a:ext cx="23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b="1"/>
                <a:t>A</a:t>
              </a:r>
            </a:p>
          </p:txBody>
        </p:sp>
        <p:sp>
          <p:nvSpPr>
            <p:cNvPr id="34831" name="Oval 17"/>
            <p:cNvSpPr>
              <a:spLocks noChangeArrowheads="1"/>
            </p:cNvSpPr>
            <p:nvPr/>
          </p:nvSpPr>
          <p:spPr bwMode="auto">
            <a:xfrm>
              <a:off x="3713" y="1754"/>
              <a:ext cx="824" cy="779"/>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4832" name="Rectangle 18"/>
            <p:cNvSpPr>
              <a:spLocks noChangeArrowheads="1"/>
            </p:cNvSpPr>
            <p:nvPr/>
          </p:nvSpPr>
          <p:spPr bwMode="auto">
            <a:xfrm>
              <a:off x="3545" y="1932"/>
              <a:ext cx="416" cy="4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4833" name="Line 19"/>
            <p:cNvSpPr>
              <a:spLocks noChangeShapeType="1"/>
            </p:cNvSpPr>
            <p:nvPr/>
          </p:nvSpPr>
          <p:spPr bwMode="auto">
            <a:xfrm flipH="1">
              <a:off x="3757" y="1888"/>
              <a:ext cx="62" cy="88"/>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6675">
                                            <p:txEl>
                                              <p:pRg st="6" end="6"/>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667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723" name="Rectangle 3"/>
          <p:cNvSpPr>
            <a:spLocks noGrp="1" noChangeArrowheads="1"/>
          </p:cNvSpPr>
          <p:nvPr>
            <p:ph type="body" sz="half" idx="1"/>
          </p:nvPr>
        </p:nvSpPr>
        <p:spPr>
          <a:xfrm>
            <a:off x="2860675" y="454025"/>
            <a:ext cx="5859463" cy="5454650"/>
          </a:xfrm>
        </p:spPr>
        <p:txBody>
          <a:bodyPr/>
          <a:lstStyle/>
          <a:p>
            <a:pPr marL="0" indent="0">
              <a:buFontTx/>
              <a:buNone/>
            </a:pPr>
            <a:r>
              <a:rPr lang="en-GB" sz="2400" smtClean="0"/>
              <a:t>(a) </a:t>
            </a:r>
            <a:r>
              <a:rPr lang="en-GB" sz="2400" b="1" smtClean="0"/>
              <a:t>A – top</a:t>
            </a:r>
          </a:p>
          <a:p>
            <a:pPr marL="0" indent="0">
              <a:buFontTx/>
              <a:buNone/>
            </a:pPr>
            <a:r>
              <a:rPr lang="en-GB" sz="2400" smtClean="0"/>
              <a:t>Both the weight of the mass and the tension in the string are pulling the mass towards the centre of the circle.</a:t>
            </a:r>
          </a:p>
          <a:p>
            <a:pPr marL="0" indent="0">
              <a:buFontTx/>
              <a:buNone/>
            </a:pPr>
            <a:endParaRPr lang="en-GB" sz="2400" smtClean="0"/>
          </a:p>
          <a:p>
            <a:pPr marL="0" indent="0">
              <a:buFontTx/>
              <a:buNone/>
            </a:pPr>
            <a:r>
              <a:rPr lang="en-GB" sz="2400" smtClean="0"/>
              <a:t>Therefore: </a:t>
            </a:r>
            <a:r>
              <a:rPr lang="el-GR" sz="2400" b="1" i="1" smtClean="0">
                <a:solidFill>
                  <a:srgbClr val="FF3300"/>
                </a:solidFill>
                <a:cs typeface="Arial" pitchFamily="34" charset="0"/>
              </a:rPr>
              <a:t>Σ</a:t>
            </a:r>
            <a:r>
              <a:rPr lang="en-GB" sz="2400" b="1" i="1" smtClean="0">
                <a:solidFill>
                  <a:srgbClr val="FF3300"/>
                </a:solidFill>
                <a:cs typeface="Arial" pitchFamily="34" charset="0"/>
              </a:rPr>
              <a:t>F = mg + T</a:t>
            </a:r>
          </a:p>
          <a:p>
            <a:pPr marL="0" indent="0">
              <a:buFontTx/>
              <a:buNone/>
            </a:pPr>
            <a:r>
              <a:rPr lang="en-GB" sz="2400" smtClean="0">
                <a:cs typeface="Arial" pitchFamily="34" charset="0"/>
              </a:rPr>
              <a:t>and so: </a:t>
            </a:r>
            <a:r>
              <a:rPr lang="en-GB" sz="2400" b="1" i="1" smtClean="0">
                <a:solidFill>
                  <a:srgbClr val="FF3300"/>
                </a:solidFill>
                <a:cs typeface="Arial" pitchFamily="34" charset="0"/>
              </a:rPr>
              <a:t>m r </a:t>
            </a:r>
            <a:r>
              <a:rPr lang="el-GR" sz="2400" b="1" i="1" smtClean="0">
                <a:solidFill>
                  <a:srgbClr val="FF3300"/>
                </a:solidFill>
                <a:cs typeface="Arial" pitchFamily="34" charset="0"/>
              </a:rPr>
              <a:t>ω</a:t>
            </a:r>
            <a:r>
              <a:rPr lang="en-GB" sz="2400" b="1" i="1" baseline="30000" smtClean="0">
                <a:solidFill>
                  <a:srgbClr val="FF3300"/>
                </a:solidFill>
                <a:cs typeface="Arial" pitchFamily="34" charset="0"/>
              </a:rPr>
              <a:t>2</a:t>
            </a:r>
            <a:r>
              <a:rPr lang="en-GB" sz="2400" b="1" i="1" smtClean="0">
                <a:solidFill>
                  <a:srgbClr val="FF3300"/>
                </a:solidFill>
                <a:cs typeface="Arial" pitchFamily="34" charset="0"/>
              </a:rPr>
              <a:t> = mg + T</a:t>
            </a:r>
          </a:p>
          <a:p>
            <a:pPr marL="0" indent="0">
              <a:buFontTx/>
              <a:buNone/>
            </a:pPr>
            <a:r>
              <a:rPr lang="en-GB" sz="2400" smtClean="0">
                <a:cs typeface="Arial" pitchFamily="34" charset="0"/>
              </a:rPr>
              <a:t>giving: </a:t>
            </a:r>
            <a:r>
              <a:rPr lang="en-GB" sz="2400" b="1" i="1" smtClean="0">
                <a:solidFill>
                  <a:srgbClr val="FF3300"/>
                </a:solidFill>
                <a:cs typeface="Arial" pitchFamily="34" charset="0"/>
              </a:rPr>
              <a:t>T = m r </a:t>
            </a:r>
            <a:r>
              <a:rPr lang="el-GR" sz="2400" b="1" i="1" smtClean="0">
                <a:solidFill>
                  <a:srgbClr val="FF3300"/>
                </a:solidFill>
                <a:cs typeface="Arial" pitchFamily="34" charset="0"/>
              </a:rPr>
              <a:t>ω</a:t>
            </a:r>
            <a:r>
              <a:rPr lang="en-GB" sz="2400" b="1" i="1" baseline="30000" smtClean="0">
                <a:solidFill>
                  <a:srgbClr val="FF3300"/>
                </a:solidFill>
                <a:cs typeface="Arial" pitchFamily="34" charset="0"/>
              </a:rPr>
              <a:t>2</a:t>
            </a:r>
            <a:r>
              <a:rPr lang="en-GB" sz="2400" b="1" i="1" smtClean="0">
                <a:solidFill>
                  <a:srgbClr val="FF3300"/>
                </a:solidFill>
                <a:cs typeface="Arial" pitchFamily="34" charset="0"/>
              </a:rPr>
              <a:t> – mg</a:t>
            </a:r>
          </a:p>
          <a:p>
            <a:pPr marL="0" indent="0">
              <a:buFontTx/>
              <a:buNone/>
            </a:pPr>
            <a:r>
              <a:rPr lang="en-GB" sz="2400" smtClean="0">
                <a:cs typeface="Arial" pitchFamily="34" charset="0"/>
              </a:rPr>
              <a:t>= [0.300kg x 0.20m x (6</a:t>
            </a:r>
            <a:r>
              <a:rPr lang="el-GR" sz="2400" smtClean="0">
                <a:cs typeface="Arial" pitchFamily="34" charset="0"/>
              </a:rPr>
              <a:t>π</a:t>
            </a:r>
            <a:r>
              <a:rPr lang="en-GB" sz="2400" smtClean="0">
                <a:cs typeface="Arial" pitchFamily="34" charset="0"/>
              </a:rPr>
              <a:t> rads</a:t>
            </a:r>
            <a:r>
              <a:rPr lang="en-GB" sz="2400" baseline="30000" smtClean="0">
                <a:cs typeface="Arial" pitchFamily="34" charset="0"/>
              </a:rPr>
              <a:t>-1</a:t>
            </a:r>
            <a:r>
              <a:rPr lang="en-GB" sz="2400" smtClean="0">
                <a:cs typeface="Arial" pitchFamily="34" charset="0"/>
              </a:rPr>
              <a:t>)</a:t>
            </a:r>
            <a:r>
              <a:rPr lang="en-GB" sz="2400" baseline="30000" smtClean="0">
                <a:cs typeface="Arial" pitchFamily="34" charset="0"/>
              </a:rPr>
              <a:t>2</a:t>
            </a:r>
            <a:r>
              <a:rPr lang="en-GB" sz="2400" smtClean="0">
                <a:cs typeface="Arial" pitchFamily="34" charset="0"/>
              </a:rPr>
              <a:t>]</a:t>
            </a:r>
          </a:p>
          <a:p>
            <a:pPr marL="0" indent="0">
              <a:buFontTx/>
              <a:buNone/>
            </a:pPr>
            <a:r>
              <a:rPr lang="en-GB" sz="2400" smtClean="0">
                <a:cs typeface="Arial" pitchFamily="34" charset="0"/>
              </a:rPr>
              <a:t>		– [0.300kg x 9.8 Nkg</a:t>
            </a:r>
            <a:r>
              <a:rPr lang="en-GB" sz="2400" baseline="30000" smtClean="0">
                <a:cs typeface="Arial" pitchFamily="34" charset="0"/>
              </a:rPr>
              <a:t>-1</a:t>
            </a:r>
            <a:r>
              <a:rPr lang="en-GB" sz="2400" smtClean="0">
                <a:cs typeface="Arial" pitchFamily="34" charset="0"/>
              </a:rPr>
              <a:t>]</a:t>
            </a:r>
          </a:p>
          <a:p>
            <a:pPr marL="0" indent="0">
              <a:buFontTx/>
              <a:buNone/>
            </a:pPr>
            <a:r>
              <a:rPr lang="en-GB" sz="2400" smtClean="0">
                <a:cs typeface="Arial" pitchFamily="34" charset="0"/>
              </a:rPr>
              <a:t>= [21.32N] – [2.94N]</a:t>
            </a:r>
          </a:p>
          <a:p>
            <a:pPr marL="0" indent="0">
              <a:buFontTx/>
              <a:buNone/>
            </a:pPr>
            <a:r>
              <a:rPr lang="en-GB" sz="2400" b="1" smtClean="0">
                <a:solidFill>
                  <a:schemeClr val="accent2"/>
                </a:solidFill>
                <a:cs typeface="Arial" pitchFamily="34" charset="0"/>
              </a:rPr>
              <a:t>tension at A = 18.4N</a:t>
            </a:r>
          </a:p>
          <a:p>
            <a:pPr marL="0" indent="0">
              <a:buFontTx/>
              <a:buNone/>
            </a:pPr>
            <a:endParaRPr lang="en-GB" sz="2400" smtClean="0">
              <a:cs typeface="Arial" pitchFamily="34" charset="0"/>
            </a:endParaRPr>
          </a:p>
        </p:txBody>
      </p:sp>
      <p:grpSp>
        <p:nvGrpSpPr>
          <p:cNvPr id="35843" name="Group 24"/>
          <p:cNvGrpSpPr>
            <a:grpSpLocks/>
          </p:cNvGrpSpPr>
          <p:nvPr/>
        </p:nvGrpSpPr>
        <p:grpSpPr bwMode="auto">
          <a:xfrm>
            <a:off x="676275" y="571500"/>
            <a:ext cx="1217613" cy="3405188"/>
            <a:chOff x="4260" y="549"/>
            <a:chExt cx="767" cy="2145"/>
          </a:xfrm>
        </p:grpSpPr>
        <p:sp>
          <p:nvSpPr>
            <p:cNvPr id="35844" name="Oval 19"/>
            <p:cNvSpPr>
              <a:spLocks noChangeArrowheads="1"/>
            </p:cNvSpPr>
            <p:nvPr/>
          </p:nvSpPr>
          <p:spPr bwMode="auto">
            <a:xfrm>
              <a:off x="4519" y="549"/>
              <a:ext cx="497" cy="452"/>
            </a:xfrm>
            <a:prstGeom prst="ellipse">
              <a:avLst/>
            </a:prstGeom>
            <a:solidFill>
              <a:schemeClr val="bg2"/>
            </a:solidFill>
            <a:ln w="9525">
              <a:solidFill>
                <a:schemeClr val="tx1"/>
              </a:solidFill>
              <a:round/>
              <a:headEnd/>
              <a:tailEnd/>
            </a:ln>
          </p:spPr>
          <p:txBody>
            <a:bodyPr wrap="none" anchor="ctr"/>
            <a:lstStyle/>
            <a:p>
              <a:endParaRPr lang="en-US"/>
            </a:p>
          </p:txBody>
        </p:sp>
        <p:sp>
          <p:nvSpPr>
            <p:cNvPr id="35845" name="Line 20"/>
            <p:cNvSpPr>
              <a:spLocks noChangeShapeType="1"/>
            </p:cNvSpPr>
            <p:nvPr/>
          </p:nvSpPr>
          <p:spPr bwMode="auto">
            <a:xfrm>
              <a:off x="4772" y="780"/>
              <a:ext cx="0" cy="966"/>
            </a:xfrm>
            <a:prstGeom prst="line">
              <a:avLst/>
            </a:prstGeom>
            <a:noFill/>
            <a:ln w="152400">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46" name="Text Box 21"/>
            <p:cNvSpPr txBox="1">
              <a:spLocks noChangeArrowheads="1"/>
            </p:cNvSpPr>
            <p:nvPr/>
          </p:nvSpPr>
          <p:spPr bwMode="auto">
            <a:xfrm>
              <a:off x="4260" y="1229"/>
              <a:ext cx="62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400" b="1" i="1">
                  <a:solidFill>
                    <a:srgbClr val="FF3300"/>
                  </a:solidFill>
                </a:rPr>
                <a:t>mg</a:t>
              </a:r>
            </a:p>
          </p:txBody>
        </p:sp>
        <p:sp>
          <p:nvSpPr>
            <p:cNvPr id="35847" name="Line 22"/>
            <p:cNvSpPr>
              <a:spLocks noChangeShapeType="1"/>
            </p:cNvSpPr>
            <p:nvPr/>
          </p:nvSpPr>
          <p:spPr bwMode="auto">
            <a:xfrm>
              <a:off x="4773" y="774"/>
              <a:ext cx="9" cy="1586"/>
            </a:xfrm>
            <a:prstGeom prst="line">
              <a:avLst/>
            </a:prstGeom>
            <a:noFill/>
            <a:ln w="76200">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48" name="Text Box 23"/>
            <p:cNvSpPr txBox="1">
              <a:spLocks noChangeArrowheads="1"/>
            </p:cNvSpPr>
            <p:nvPr/>
          </p:nvSpPr>
          <p:spPr bwMode="auto">
            <a:xfrm>
              <a:off x="4708" y="2406"/>
              <a:ext cx="31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400" b="1" i="1">
                  <a:solidFill>
                    <a:schemeClr val="accent2"/>
                  </a:solidFill>
                </a:rPr>
                <a:t>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872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8723">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5872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58723">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5872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8723">
                                            <p:txEl>
                                              <p:pRg st="7" end="7"/>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58723">
                                            <p:txEl>
                                              <p:pRg st="8" end="8"/>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15872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770" name="Rectangle 2"/>
          <p:cNvSpPr>
            <a:spLocks noGrp="1" noChangeArrowheads="1"/>
          </p:cNvSpPr>
          <p:nvPr>
            <p:ph type="body" sz="half" idx="1"/>
          </p:nvPr>
        </p:nvSpPr>
        <p:spPr>
          <a:xfrm>
            <a:off x="3557588" y="481013"/>
            <a:ext cx="5108575" cy="5249862"/>
          </a:xfrm>
        </p:spPr>
        <p:txBody>
          <a:bodyPr/>
          <a:lstStyle/>
          <a:p>
            <a:pPr marL="0" indent="0">
              <a:buFontTx/>
              <a:buNone/>
            </a:pPr>
            <a:r>
              <a:rPr lang="en-GB" sz="2400" smtClean="0"/>
              <a:t>(b) </a:t>
            </a:r>
            <a:r>
              <a:rPr lang="en-GB" sz="2400" b="1" smtClean="0"/>
              <a:t>B – bottom</a:t>
            </a:r>
          </a:p>
          <a:p>
            <a:pPr marL="0" indent="0">
              <a:buFontTx/>
              <a:buNone/>
            </a:pPr>
            <a:r>
              <a:rPr lang="en-GB" sz="2400" smtClean="0"/>
              <a:t>The weight is now acting away from the centre of the circle.</a:t>
            </a:r>
          </a:p>
          <a:p>
            <a:pPr marL="0" indent="0">
              <a:buFontTx/>
              <a:buNone/>
            </a:pPr>
            <a:endParaRPr lang="en-GB" sz="2400" smtClean="0"/>
          </a:p>
          <a:p>
            <a:pPr marL="0" indent="0">
              <a:buFontTx/>
              <a:buNone/>
            </a:pPr>
            <a:r>
              <a:rPr lang="en-GB" sz="2400" smtClean="0"/>
              <a:t>Therefore: </a:t>
            </a:r>
            <a:r>
              <a:rPr lang="el-GR" sz="2400" b="1" i="1" smtClean="0">
                <a:solidFill>
                  <a:srgbClr val="FF3300"/>
                </a:solidFill>
                <a:cs typeface="Arial" pitchFamily="34" charset="0"/>
              </a:rPr>
              <a:t>Σ</a:t>
            </a:r>
            <a:r>
              <a:rPr lang="en-GB" sz="2400" b="1" i="1" smtClean="0">
                <a:solidFill>
                  <a:srgbClr val="FF3300"/>
                </a:solidFill>
                <a:cs typeface="Arial" pitchFamily="34" charset="0"/>
              </a:rPr>
              <a:t>F = T – mg </a:t>
            </a:r>
          </a:p>
          <a:p>
            <a:pPr marL="0" indent="0">
              <a:buFontTx/>
              <a:buNone/>
            </a:pPr>
            <a:r>
              <a:rPr lang="en-GB" sz="2400" smtClean="0">
                <a:cs typeface="Arial" pitchFamily="34" charset="0"/>
              </a:rPr>
              <a:t>and so: </a:t>
            </a:r>
            <a:r>
              <a:rPr lang="en-GB" sz="2400" b="1" i="1" smtClean="0">
                <a:solidFill>
                  <a:srgbClr val="FF3300"/>
                </a:solidFill>
                <a:cs typeface="Arial" pitchFamily="34" charset="0"/>
              </a:rPr>
              <a:t>m r </a:t>
            </a:r>
            <a:r>
              <a:rPr lang="el-GR" sz="2400" b="1" i="1" smtClean="0">
                <a:solidFill>
                  <a:srgbClr val="FF3300"/>
                </a:solidFill>
                <a:cs typeface="Arial" pitchFamily="34" charset="0"/>
              </a:rPr>
              <a:t>ω</a:t>
            </a:r>
            <a:r>
              <a:rPr lang="en-GB" sz="2400" b="1" i="1" baseline="30000" smtClean="0">
                <a:solidFill>
                  <a:srgbClr val="FF3300"/>
                </a:solidFill>
                <a:cs typeface="Arial" pitchFamily="34" charset="0"/>
              </a:rPr>
              <a:t>2</a:t>
            </a:r>
            <a:r>
              <a:rPr lang="en-GB" sz="2400" b="1" i="1" smtClean="0">
                <a:solidFill>
                  <a:srgbClr val="FF3300"/>
                </a:solidFill>
                <a:cs typeface="Arial" pitchFamily="34" charset="0"/>
              </a:rPr>
              <a:t> = T – mg </a:t>
            </a:r>
          </a:p>
          <a:p>
            <a:pPr marL="0" indent="0">
              <a:buFontTx/>
              <a:buNone/>
            </a:pPr>
            <a:r>
              <a:rPr lang="en-GB" sz="2400" smtClean="0">
                <a:cs typeface="Arial" pitchFamily="34" charset="0"/>
              </a:rPr>
              <a:t>giving: </a:t>
            </a:r>
            <a:r>
              <a:rPr lang="en-GB" sz="2400" b="1" i="1" smtClean="0">
                <a:solidFill>
                  <a:srgbClr val="FF3300"/>
                </a:solidFill>
                <a:cs typeface="Arial" pitchFamily="34" charset="0"/>
              </a:rPr>
              <a:t>T = m r </a:t>
            </a:r>
            <a:r>
              <a:rPr lang="el-GR" sz="2400" b="1" i="1" smtClean="0">
                <a:solidFill>
                  <a:srgbClr val="FF3300"/>
                </a:solidFill>
                <a:cs typeface="Arial" pitchFamily="34" charset="0"/>
              </a:rPr>
              <a:t>ω</a:t>
            </a:r>
            <a:r>
              <a:rPr lang="en-GB" sz="2400" b="1" i="1" baseline="30000" smtClean="0">
                <a:solidFill>
                  <a:srgbClr val="FF3300"/>
                </a:solidFill>
                <a:cs typeface="Arial" pitchFamily="34" charset="0"/>
              </a:rPr>
              <a:t>2</a:t>
            </a:r>
            <a:r>
              <a:rPr lang="en-GB" sz="2400" b="1" i="1" smtClean="0">
                <a:solidFill>
                  <a:srgbClr val="FF3300"/>
                </a:solidFill>
                <a:cs typeface="Arial" pitchFamily="34" charset="0"/>
              </a:rPr>
              <a:t> + mg</a:t>
            </a:r>
          </a:p>
          <a:p>
            <a:pPr marL="0" indent="0">
              <a:buFontTx/>
              <a:buNone/>
            </a:pPr>
            <a:r>
              <a:rPr lang="en-GB" sz="2400" smtClean="0">
                <a:cs typeface="Arial" pitchFamily="34" charset="0"/>
              </a:rPr>
              <a:t>= [0.300kg x 0.20m x (6</a:t>
            </a:r>
            <a:r>
              <a:rPr lang="el-GR" sz="2400" smtClean="0">
                <a:cs typeface="Arial" pitchFamily="34" charset="0"/>
              </a:rPr>
              <a:t>π</a:t>
            </a:r>
            <a:r>
              <a:rPr lang="en-GB" sz="2400" smtClean="0">
                <a:cs typeface="Arial" pitchFamily="34" charset="0"/>
              </a:rPr>
              <a:t> rads</a:t>
            </a:r>
            <a:r>
              <a:rPr lang="en-GB" sz="2400" baseline="30000" smtClean="0">
                <a:cs typeface="Arial" pitchFamily="34" charset="0"/>
              </a:rPr>
              <a:t>-1</a:t>
            </a:r>
            <a:r>
              <a:rPr lang="en-GB" sz="2400" smtClean="0">
                <a:cs typeface="Arial" pitchFamily="34" charset="0"/>
              </a:rPr>
              <a:t>)</a:t>
            </a:r>
            <a:r>
              <a:rPr lang="en-GB" sz="2400" baseline="30000" smtClean="0">
                <a:cs typeface="Arial" pitchFamily="34" charset="0"/>
              </a:rPr>
              <a:t>2</a:t>
            </a:r>
            <a:r>
              <a:rPr lang="en-GB" sz="2400" smtClean="0">
                <a:cs typeface="Arial" pitchFamily="34" charset="0"/>
              </a:rPr>
              <a:t>]</a:t>
            </a:r>
          </a:p>
          <a:p>
            <a:pPr marL="0" indent="0">
              <a:buFontTx/>
              <a:buNone/>
            </a:pPr>
            <a:r>
              <a:rPr lang="en-GB" sz="2400" smtClean="0">
                <a:cs typeface="Arial" pitchFamily="34" charset="0"/>
              </a:rPr>
              <a:t>		+ [0.300kg x 9.8 Nkg</a:t>
            </a:r>
            <a:r>
              <a:rPr lang="en-GB" sz="2400" baseline="30000" smtClean="0">
                <a:cs typeface="Arial" pitchFamily="34" charset="0"/>
              </a:rPr>
              <a:t>-1</a:t>
            </a:r>
            <a:r>
              <a:rPr lang="en-GB" sz="2400" smtClean="0">
                <a:cs typeface="Arial" pitchFamily="34" charset="0"/>
              </a:rPr>
              <a:t>]</a:t>
            </a:r>
          </a:p>
          <a:p>
            <a:pPr marL="0" indent="0">
              <a:buFontTx/>
              <a:buNone/>
            </a:pPr>
            <a:r>
              <a:rPr lang="en-GB" sz="2400" smtClean="0">
                <a:cs typeface="Arial" pitchFamily="34" charset="0"/>
              </a:rPr>
              <a:t>= [21.32N] + [2.94N]</a:t>
            </a:r>
          </a:p>
          <a:p>
            <a:pPr marL="0" indent="0">
              <a:buFontTx/>
              <a:buNone/>
            </a:pPr>
            <a:r>
              <a:rPr lang="en-GB" sz="2400" b="1" smtClean="0">
                <a:solidFill>
                  <a:schemeClr val="accent2"/>
                </a:solidFill>
                <a:cs typeface="Arial" pitchFamily="34" charset="0"/>
              </a:rPr>
              <a:t>tension at B = 24.3N</a:t>
            </a:r>
          </a:p>
          <a:p>
            <a:pPr marL="0" indent="0">
              <a:buFontTx/>
              <a:buNone/>
            </a:pPr>
            <a:endParaRPr lang="en-GB" sz="2400" smtClean="0">
              <a:cs typeface="Arial" pitchFamily="34" charset="0"/>
            </a:endParaRPr>
          </a:p>
        </p:txBody>
      </p:sp>
      <p:grpSp>
        <p:nvGrpSpPr>
          <p:cNvPr id="36867" name="Group 13"/>
          <p:cNvGrpSpPr>
            <a:grpSpLocks/>
          </p:cNvGrpSpPr>
          <p:nvPr/>
        </p:nvGrpSpPr>
        <p:grpSpPr bwMode="auto">
          <a:xfrm>
            <a:off x="1181100" y="835025"/>
            <a:ext cx="1200150" cy="3967163"/>
            <a:chOff x="4277" y="596"/>
            <a:chExt cx="756" cy="2499"/>
          </a:xfrm>
        </p:grpSpPr>
        <p:sp>
          <p:nvSpPr>
            <p:cNvPr id="36868" name="Oval 8"/>
            <p:cNvSpPr>
              <a:spLocks noChangeArrowheads="1"/>
            </p:cNvSpPr>
            <p:nvPr/>
          </p:nvSpPr>
          <p:spPr bwMode="auto">
            <a:xfrm>
              <a:off x="4536" y="1898"/>
              <a:ext cx="497" cy="452"/>
            </a:xfrm>
            <a:prstGeom prst="ellipse">
              <a:avLst/>
            </a:prstGeom>
            <a:solidFill>
              <a:schemeClr val="bg2"/>
            </a:solidFill>
            <a:ln w="9525">
              <a:solidFill>
                <a:schemeClr val="tx1"/>
              </a:solidFill>
              <a:round/>
              <a:headEnd/>
              <a:tailEnd/>
            </a:ln>
          </p:spPr>
          <p:txBody>
            <a:bodyPr wrap="none" anchor="ctr"/>
            <a:lstStyle/>
            <a:p>
              <a:endParaRPr lang="en-US"/>
            </a:p>
          </p:txBody>
        </p:sp>
        <p:sp>
          <p:nvSpPr>
            <p:cNvPr id="36869" name="Line 9"/>
            <p:cNvSpPr>
              <a:spLocks noChangeShapeType="1"/>
            </p:cNvSpPr>
            <p:nvPr/>
          </p:nvSpPr>
          <p:spPr bwMode="auto">
            <a:xfrm>
              <a:off x="4789" y="2129"/>
              <a:ext cx="0" cy="966"/>
            </a:xfrm>
            <a:prstGeom prst="line">
              <a:avLst/>
            </a:prstGeom>
            <a:noFill/>
            <a:ln w="152400">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70" name="Text Box 10"/>
            <p:cNvSpPr txBox="1">
              <a:spLocks noChangeArrowheads="1"/>
            </p:cNvSpPr>
            <p:nvPr/>
          </p:nvSpPr>
          <p:spPr bwMode="auto">
            <a:xfrm>
              <a:off x="4277" y="2578"/>
              <a:ext cx="62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400" b="1" i="1">
                  <a:solidFill>
                    <a:srgbClr val="FF3300"/>
                  </a:solidFill>
                </a:rPr>
                <a:t>mg</a:t>
              </a:r>
            </a:p>
          </p:txBody>
        </p:sp>
        <p:sp>
          <p:nvSpPr>
            <p:cNvPr id="36871" name="Line 11"/>
            <p:cNvSpPr>
              <a:spLocks noChangeShapeType="1"/>
            </p:cNvSpPr>
            <p:nvPr/>
          </p:nvSpPr>
          <p:spPr bwMode="auto">
            <a:xfrm flipV="1">
              <a:off x="4790" y="596"/>
              <a:ext cx="0" cy="1527"/>
            </a:xfrm>
            <a:prstGeom prst="line">
              <a:avLst/>
            </a:prstGeom>
            <a:noFill/>
            <a:ln w="76200">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72" name="Text Box 12"/>
            <p:cNvSpPr txBox="1">
              <a:spLocks noChangeArrowheads="1"/>
            </p:cNvSpPr>
            <p:nvPr/>
          </p:nvSpPr>
          <p:spPr bwMode="auto">
            <a:xfrm>
              <a:off x="4450" y="961"/>
              <a:ext cx="31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400" b="1" i="1">
                  <a:solidFill>
                    <a:schemeClr val="accent2"/>
                  </a:solidFill>
                </a:rPr>
                <a:t>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0770">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0770">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0770">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60770">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60770">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0770">
                                            <p:txEl>
                                              <p:pRg st="7" end="7"/>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60770">
                                            <p:txEl>
                                              <p:pRg st="8" end="8"/>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16077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818" name="Rectangle 2"/>
          <p:cNvSpPr>
            <a:spLocks noGrp="1" noChangeArrowheads="1"/>
          </p:cNvSpPr>
          <p:nvPr>
            <p:ph type="body" sz="half" idx="1"/>
          </p:nvPr>
        </p:nvSpPr>
        <p:spPr>
          <a:xfrm>
            <a:off x="3706813" y="344488"/>
            <a:ext cx="5067300" cy="5454650"/>
          </a:xfrm>
        </p:spPr>
        <p:txBody>
          <a:bodyPr/>
          <a:lstStyle/>
          <a:p>
            <a:pPr marL="0" indent="0">
              <a:buFontTx/>
              <a:buNone/>
            </a:pPr>
            <a:r>
              <a:rPr lang="en-GB" sz="2400" smtClean="0"/>
              <a:t>(c) </a:t>
            </a:r>
            <a:r>
              <a:rPr lang="en-GB" sz="2400" b="1" smtClean="0"/>
              <a:t>C – horizontal string</a:t>
            </a:r>
          </a:p>
          <a:p>
            <a:pPr marL="0" indent="0">
              <a:buFontTx/>
              <a:buNone/>
            </a:pPr>
            <a:r>
              <a:rPr lang="en-GB" sz="2400" smtClean="0"/>
              <a:t>The weight is acting perpendicular to the direction of the centre of the circle. It therefore has no affect on the centripetal force.</a:t>
            </a:r>
          </a:p>
          <a:p>
            <a:pPr marL="0" indent="0">
              <a:buFontTx/>
              <a:buNone/>
            </a:pPr>
            <a:endParaRPr lang="en-GB" sz="2400" smtClean="0"/>
          </a:p>
          <a:p>
            <a:pPr marL="0" indent="0">
              <a:buFontTx/>
              <a:buNone/>
            </a:pPr>
            <a:r>
              <a:rPr lang="en-GB" sz="2400" smtClean="0"/>
              <a:t>Therefore: </a:t>
            </a:r>
            <a:r>
              <a:rPr lang="el-GR" sz="2400" b="1" i="1" smtClean="0">
                <a:solidFill>
                  <a:srgbClr val="FF3300"/>
                </a:solidFill>
                <a:cs typeface="Arial" pitchFamily="34" charset="0"/>
              </a:rPr>
              <a:t>Σ</a:t>
            </a:r>
            <a:r>
              <a:rPr lang="en-GB" sz="2400" b="1" i="1" smtClean="0">
                <a:solidFill>
                  <a:srgbClr val="FF3300"/>
                </a:solidFill>
                <a:cs typeface="Arial" pitchFamily="34" charset="0"/>
              </a:rPr>
              <a:t>F = T</a:t>
            </a:r>
          </a:p>
          <a:p>
            <a:pPr marL="0" indent="0">
              <a:buFontTx/>
              <a:buNone/>
            </a:pPr>
            <a:r>
              <a:rPr lang="en-GB" sz="2400" smtClean="0">
                <a:cs typeface="Arial" pitchFamily="34" charset="0"/>
              </a:rPr>
              <a:t>and so: </a:t>
            </a:r>
            <a:r>
              <a:rPr lang="en-GB" sz="2400" b="1" i="1" smtClean="0">
                <a:solidFill>
                  <a:srgbClr val="FF3300"/>
                </a:solidFill>
                <a:cs typeface="Arial" pitchFamily="34" charset="0"/>
              </a:rPr>
              <a:t>m r </a:t>
            </a:r>
            <a:r>
              <a:rPr lang="el-GR" sz="2400" b="1" i="1" smtClean="0">
                <a:solidFill>
                  <a:srgbClr val="FF3300"/>
                </a:solidFill>
                <a:cs typeface="Arial" pitchFamily="34" charset="0"/>
              </a:rPr>
              <a:t>ω</a:t>
            </a:r>
            <a:r>
              <a:rPr lang="en-GB" sz="2400" b="1" i="1" baseline="30000" smtClean="0">
                <a:solidFill>
                  <a:srgbClr val="FF3300"/>
                </a:solidFill>
                <a:cs typeface="Arial" pitchFamily="34" charset="0"/>
              </a:rPr>
              <a:t>2</a:t>
            </a:r>
            <a:r>
              <a:rPr lang="en-GB" sz="2400" b="1" i="1" smtClean="0">
                <a:solidFill>
                  <a:srgbClr val="FF3300"/>
                </a:solidFill>
                <a:cs typeface="Arial" pitchFamily="34" charset="0"/>
              </a:rPr>
              <a:t> = T </a:t>
            </a:r>
          </a:p>
          <a:p>
            <a:pPr marL="0" indent="0">
              <a:buFontTx/>
              <a:buNone/>
            </a:pPr>
            <a:r>
              <a:rPr lang="en-GB" sz="2400" smtClean="0">
                <a:cs typeface="Arial" pitchFamily="34" charset="0"/>
              </a:rPr>
              <a:t>giving: </a:t>
            </a:r>
            <a:r>
              <a:rPr lang="en-GB" sz="2400" b="1" i="1" smtClean="0">
                <a:solidFill>
                  <a:srgbClr val="FF3300"/>
                </a:solidFill>
                <a:cs typeface="Arial" pitchFamily="34" charset="0"/>
              </a:rPr>
              <a:t>T = m r </a:t>
            </a:r>
            <a:r>
              <a:rPr lang="el-GR" sz="2400" b="1" i="1" smtClean="0">
                <a:solidFill>
                  <a:srgbClr val="FF3300"/>
                </a:solidFill>
                <a:cs typeface="Arial" pitchFamily="34" charset="0"/>
              </a:rPr>
              <a:t>ω</a:t>
            </a:r>
            <a:r>
              <a:rPr lang="en-GB" sz="2400" b="1" i="1" baseline="30000" smtClean="0">
                <a:solidFill>
                  <a:srgbClr val="FF3300"/>
                </a:solidFill>
                <a:cs typeface="Arial" pitchFamily="34" charset="0"/>
              </a:rPr>
              <a:t>2</a:t>
            </a:r>
            <a:r>
              <a:rPr lang="en-GB" sz="2400" b="1" i="1" smtClean="0">
                <a:solidFill>
                  <a:srgbClr val="FF3300"/>
                </a:solidFill>
                <a:cs typeface="Arial" pitchFamily="34" charset="0"/>
              </a:rPr>
              <a:t> </a:t>
            </a:r>
          </a:p>
          <a:p>
            <a:pPr marL="0" indent="0">
              <a:buFontTx/>
              <a:buNone/>
            </a:pPr>
            <a:r>
              <a:rPr lang="en-GB" sz="2400" smtClean="0">
                <a:cs typeface="Arial" pitchFamily="34" charset="0"/>
              </a:rPr>
              <a:t>= [0.300kg x 0.20m x (6</a:t>
            </a:r>
            <a:r>
              <a:rPr lang="el-GR" sz="2400" smtClean="0">
                <a:cs typeface="Arial" pitchFamily="34" charset="0"/>
              </a:rPr>
              <a:t>π</a:t>
            </a:r>
            <a:r>
              <a:rPr lang="en-GB" sz="2400" smtClean="0">
                <a:cs typeface="Arial" pitchFamily="34" charset="0"/>
              </a:rPr>
              <a:t> rads</a:t>
            </a:r>
            <a:r>
              <a:rPr lang="en-GB" sz="2400" baseline="30000" smtClean="0">
                <a:cs typeface="Arial" pitchFamily="34" charset="0"/>
              </a:rPr>
              <a:t>-1</a:t>
            </a:r>
            <a:r>
              <a:rPr lang="en-GB" sz="2400" smtClean="0">
                <a:cs typeface="Arial" pitchFamily="34" charset="0"/>
              </a:rPr>
              <a:t>)</a:t>
            </a:r>
            <a:r>
              <a:rPr lang="en-GB" sz="2400" baseline="30000" smtClean="0">
                <a:cs typeface="Arial" pitchFamily="34" charset="0"/>
              </a:rPr>
              <a:t>2</a:t>
            </a:r>
            <a:r>
              <a:rPr lang="en-GB" sz="2400" smtClean="0">
                <a:cs typeface="Arial" pitchFamily="34" charset="0"/>
              </a:rPr>
              <a:t>]</a:t>
            </a:r>
          </a:p>
          <a:p>
            <a:pPr marL="0" indent="0">
              <a:buFontTx/>
              <a:buNone/>
            </a:pPr>
            <a:r>
              <a:rPr lang="en-GB" sz="2400" b="1" smtClean="0">
                <a:solidFill>
                  <a:schemeClr val="accent2"/>
                </a:solidFill>
                <a:cs typeface="Arial" pitchFamily="34" charset="0"/>
              </a:rPr>
              <a:t>tension at C = 21.3N</a:t>
            </a:r>
          </a:p>
          <a:p>
            <a:pPr marL="0" indent="0">
              <a:buFontTx/>
              <a:buNone/>
            </a:pPr>
            <a:endParaRPr lang="en-GB" sz="2400" smtClean="0">
              <a:cs typeface="Arial" pitchFamily="34" charset="0"/>
            </a:endParaRPr>
          </a:p>
        </p:txBody>
      </p:sp>
      <p:grpSp>
        <p:nvGrpSpPr>
          <p:cNvPr id="37891" name="Group 8"/>
          <p:cNvGrpSpPr>
            <a:grpSpLocks/>
          </p:cNvGrpSpPr>
          <p:nvPr/>
        </p:nvGrpSpPr>
        <p:grpSpPr bwMode="auto">
          <a:xfrm>
            <a:off x="466725" y="517525"/>
            <a:ext cx="2924175" cy="1900238"/>
            <a:chOff x="294" y="326"/>
            <a:chExt cx="1842" cy="1197"/>
          </a:xfrm>
        </p:grpSpPr>
        <p:sp>
          <p:nvSpPr>
            <p:cNvPr id="37892" name="Oval 3"/>
            <p:cNvSpPr>
              <a:spLocks noChangeArrowheads="1"/>
            </p:cNvSpPr>
            <p:nvPr/>
          </p:nvSpPr>
          <p:spPr bwMode="auto">
            <a:xfrm>
              <a:off x="1639" y="326"/>
              <a:ext cx="497" cy="452"/>
            </a:xfrm>
            <a:prstGeom prst="ellipse">
              <a:avLst/>
            </a:prstGeom>
            <a:solidFill>
              <a:schemeClr val="bg2"/>
            </a:solidFill>
            <a:ln w="9525">
              <a:solidFill>
                <a:schemeClr val="tx1"/>
              </a:solidFill>
              <a:round/>
              <a:headEnd/>
              <a:tailEnd/>
            </a:ln>
          </p:spPr>
          <p:txBody>
            <a:bodyPr wrap="none" anchor="ctr"/>
            <a:lstStyle/>
            <a:p>
              <a:endParaRPr lang="en-US"/>
            </a:p>
          </p:txBody>
        </p:sp>
        <p:sp>
          <p:nvSpPr>
            <p:cNvPr id="37893" name="Line 4"/>
            <p:cNvSpPr>
              <a:spLocks noChangeShapeType="1"/>
            </p:cNvSpPr>
            <p:nvPr/>
          </p:nvSpPr>
          <p:spPr bwMode="auto">
            <a:xfrm>
              <a:off x="1892" y="557"/>
              <a:ext cx="0" cy="966"/>
            </a:xfrm>
            <a:prstGeom prst="line">
              <a:avLst/>
            </a:prstGeom>
            <a:noFill/>
            <a:ln w="152400">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7894" name="Text Box 5"/>
            <p:cNvSpPr txBox="1">
              <a:spLocks noChangeArrowheads="1"/>
            </p:cNvSpPr>
            <p:nvPr/>
          </p:nvSpPr>
          <p:spPr bwMode="auto">
            <a:xfrm>
              <a:off x="1380" y="1006"/>
              <a:ext cx="62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400" b="1" i="1">
                  <a:solidFill>
                    <a:srgbClr val="FF3300"/>
                  </a:solidFill>
                </a:rPr>
                <a:t>mg</a:t>
              </a:r>
            </a:p>
          </p:txBody>
        </p:sp>
        <p:sp>
          <p:nvSpPr>
            <p:cNvPr id="37895" name="Line 6"/>
            <p:cNvSpPr>
              <a:spLocks noChangeShapeType="1"/>
            </p:cNvSpPr>
            <p:nvPr/>
          </p:nvSpPr>
          <p:spPr bwMode="auto">
            <a:xfrm flipH="1" flipV="1">
              <a:off x="294" y="546"/>
              <a:ext cx="1599" cy="5"/>
            </a:xfrm>
            <a:prstGeom prst="line">
              <a:avLst/>
            </a:prstGeom>
            <a:noFill/>
            <a:ln w="76200">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7896" name="Text Box 7"/>
            <p:cNvSpPr txBox="1">
              <a:spLocks noChangeArrowheads="1"/>
            </p:cNvSpPr>
            <p:nvPr/>
          </p:nvSpPr>
          <p:spPr bwMode="auto">
            <a:xfrm>
              <a:off x="530" y="600"/>
              <a:ext cx="31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400" b="1" i="1">
                  <a:solidFill>
                    <a:schemeClr val="accent2"/>
                  </a:solidFill>
                </a:rPr>
                <a:t>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2818">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2818">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2818">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62818">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62818">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6281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14338" y="260350"/>
            <a:ext cx="8229600" cy="622300"/>
          </a:xfrm>
        </p:spPr>
        <p:txBody>
          <a:bodyPr/>
          <a:lstStyle/>
          <a:p>
            <a:r>
              <a:rPr lang="en-GB" sz="4000" smtClean="0"/>
              <a:t>Question 4</a:t>
            </a:r>
          </a:p>
        </p:txBody>
      </p:sp>
      <p:grpSp>
        <p:nvGrpSpPr>
          <p:cNvPr id="2" name="Group 47"/>
          <p:cNvGrpSpPr>
            <a:grpSpLocks/>
          </p:cNvGrpSpPr>
          <p:nvPr/>
        </p:nvGrpSpPr>
        <p:grpSpPr bwMode="auto">
          <a:xfrm>
            <a:off x="657225" y="1758950"/>
            <a:ext cx="1428750" cy="1728788"/>
            <a:chOff x="450" y="993"/>
            <a:chExt cx="900" cy="1089"/>
          </a:xfrm>
        </p:grpSpPr>
        <p:pic>
          <p:nvPicPr>
            <p:cNvPr id="38941" name="Picture 28" descr="je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600" y="993"/>
              <a:ext cx="369"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42" name="Picture 36" descr="Postva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50" y="1362"/>
              <a:ext cx="900"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 name="Group 48"/>
          <p:cNvGrpSpPr>
            <a:grpSpLocks/>
          </p:cNvGrpSpPr>
          <p:nvPr/>
        </p:nvGrpSpPr>
        <p:grpSpPr bwMode="auto">
          <a:xfrm>
            <a:off x="2259013" y="1800225"/>
            <a:ext cx="1462087" cy="1484313"/>
            <a:chOff x="1459" y="1019"/>
            <a:chExt cx="921" cy="935"/>
          </a:xfrm>
        </p:grpSpPr>
        <p:pic>
          <p:nvPicPr>
            <p:cNvPr id="38939" name="Picture 37" descr="Postva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20001481" flipH="1">
              <a:off x="1480" y="1234"/>
              <a:ext cx="900"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40" name="Picture 41" descr="je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0553540" flipH="1">
              <a:off x="1459" y="1019"/>
              <a:ext cx="369"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 name="Group 49"/>
          <p:cNvGrpSpPr>
            <a:grpSpLocks/>
          </p:cNvGrpSpPr>
          <p:nvPr/>
        </p:nvGrpSpPr>
        <p:grpSpPr bwMode="auto">
          <a:xfrm>
            <a:off x="3976688" y="1087438"/>
            <a:ext cx="1428750" cy="1716087"/>
            <a:chOff x="2541" y="570"/>
            <a:chExt cx="900" cy="1081"/>
          </a:xfrm>
        </p:grpSpPr>
        <p:pic>
          <p:nvPicPr>
            <p:cNvPr id="38937" name="Picture 38" descr="Postva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2541" y="931"/>
              <a:ext cx="900"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38" name="Picture 42" descr="je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2686" y="570"/>
              <a:ext cx="369"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 name="Group 52"/>
          <p:cNvGrpSpPr>
            <a:grpSpLocks/>
          </p:cNvGrpSpPr>
          <p:nvPr/>
        </p:nvGrpSpPr>
        <p:grpSpPr bwMode="auto">
          <a:xfrm>
            <a:off x="7389813" y="1436688"/>
            <a:ext cx="1428750" cy="2065337"/>
            <a:chOff x="4691" y="790"/>
            <a:chExt cx="900" cy="1301"/>
          </a:xfrm>
        </p:grpSpPr>
        <p:pic>
          <p:nvPicPr>
            <p:cNvPr id="38935" name="Picture 40" descr="Postva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691" y="1371"/>
              <a:ext cx="900"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36" name="Picture 44" descr="je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816" y="790"/>
              <a:ext cx="369"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51"/>
          <p:cNvGrpSpPr>
            <a:grpSpLocks/>
          </p:cNvGrpSpPr>
          <p:nvPr/>
        </p:nvGrpSpPr>
        <p:grpSpPr bwMode="auto">
          <a:xfrm>
            <a:off x="5503863" y="422275"/>
            <a:ext cx="3105150" cy="2832100"/>
            <a:chOff x="3503" y="151"/>
            <a:chExt cx="1956" cy="1784"/>
          </a:xfrm>
        </p:grpSpPr>
        <p:pic>
          <p:nvPicPr>
            <p:cNvPr id="38930" name="Picture 39" descr="Postva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906902" flipH="1">
              <a:off x="3503" y="1215"/>
              <a:ext cx="900"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8931" name="Group 50"/>
            <p:cNvGrpSpPr>
              <a:grpSpLocks/>
            </p:cNvGrpSpPr>
            <p:nvPr/>
          </p:nvGrpSpPr>
          <p:grpSpPr bwMode="auto">
            <a:xfrm>
              <a:off x="3974" y="151"/>
              <a:ext cx="1485" cy="782"/>
              <a:chOff x="3974" y="151"/>
              <a:chExt cx="1485" cy="782"/>
            </a:xfrm>
          </p:grpSpPr>
          <p:pic>
            <p:nvPicPr>
              <p:cNvPr id="38932" name="Picture 43" descr="je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3974" y="527"/>
                <a:ext cx="369"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33" name="AutoShape 45"/>
              <p:cNvSpPr>
                <a:spLocks noChangeArrowheads="1"/>
              </p:cNvSpPr>
              <p:nvPr/>
            </p:nvSpPr>
            <p:spPr bwMode="auto">
              <a:xfrm>
                <a:off x="4280" y="151"/>
                <a:ext cx="1179" cy="363"/>
              </a:xfrm>
              <a:prstGeom prst="wedgeEllipseCallout">
                <a:avLst>
                  <a:gd name="adj1" fmla="val -43722"/>
                  <a:gd name="adj2" fmla="val 78375"/>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endParaRPr lang="en-US"/>
              </a:p>
            </p:txBody>
          </p:sp>
          <p:sp>
            <p:nvSpPr>
              <p:cNvPr id="38934" name="Text Box 46"/>
              <p:cNvSpPr txBox="1">
                <a:spLocks noChangeArrowheads="1"/>
              </p:cNvSpPr>
              <p:nvPr/>
            </p:nvSpPr>
            <p:spPr bwMode="auto">
              <a:xfrm>
                <a:off x="4537" y="230"/>
                <a:ext cx="72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b="1"/>
                  <a:t>meow!</a:t>
                </a:r>
              </a:p>
            </p:txBody>
          </p:sp>
        </p:grpSp>
      </p:grpSp>
      <p:grpSp>
        <p:nvGrpSpPr>
          <p:cNvPr id="38920" name="Group 58"/>
          <p:cNvGrpSpPr>
            <a:grpSpLocks/>
          </p:cNvGrpSpPr>
          <p:nvPr/>
        </p:nvGrpSpPr>
        <p:grpSpPr bwMode="auto">
          <a:xfrm>
            <a:off x="427038" y="2824163"/>
            <a:ext cx="8278812" cy="2422525"/>
            <a:chOff x="269" y="1779"/>
            <a:chExt cx="5215" cy="1526"/>
          </a:xfrm>
        </p:grpSpPr>
        <p:grpSp>
          <p:nvGrpSpPr>
            <p:cNvPr id="38922" name="Group 53"/>
            <p:cNvGrpSpPr>
              <a:grpSpLocks/>
            </p:cNvGrpSpPr>
            <p:nvPr/>
          </p:nvGrpSpPr>
          <p:grpSpPr bwMode="auto">
            <a:xfrm>
              <a:off x="269" y="1779"/>
              <a:ext cx="5215" cy="451"/>
              <a:chOff x="305" y="1664"/>
              <a:chExt cx="5215" cy="451"/>
            </a:xfrm>
          </p:grpSpPr>
          <p:sp>
            <p:nvSpPr>
              <p:cNvPr id="38927" name="Line 18"/>
              <p:cNvSpPr>
                <a:spLocks noChangeShapeType="1"/>
              </p:cNvSpPr>
              <p:nvPr/>
            </p:nvSpPr>
            <p:spPr bwMode="auto">
              <a:xfrm>
                <a:off x="305" y="2097"/>
                <a:ext cx="1578" cy="17"/>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8" name="Line 31"/>
              <p:cNvSpPr>
                <a:spLocks noChangeShapeType="1"/>
              </p:cNvSpPr>
              <p:nvPr/>
            </p:nvSpPr>
            <p:spPr bwMode="auto">
              <a:xfrm>
                <a:off x="3942" y="2098"/>
                <a:ext cx="1578" cy="17"/>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9" name="Freeform 32"/>
              <p:cNvSpPr>
                <a:spLocks/>
              </p:cNvSpPr>
              <p:nvPr/>
            </p:nvSpPr>
            <p:spPr bwMode="auto">
              <a:xfrm>
                <a:off x="1868" y="1664"/>
                <a:ext cx="2092" cy="435"/>
              </a:xfrm>
              <a:custGeom>
                <a:avLst/>
                <a:gdLst>
                  <a:gd name="T0" fmla="*/ 0 w 2092"/>
                  <a:gd name="T1" fmla="*/ 435 h 435"/>
                  <a:gd name="T2" fmla="*/ 372 w 2092"/>
                  <a:gd name="T3" fmla="*/ 196 h 435"/>
                  <a:gd name="T4" fmla="*/ 718 w 2092"/>
                  <a:gd name="T5" fmla="*/ 54 h 435"/>
                  <a:gd name="T6" fmla="*/ 1064 w 2092"/>
                  <a:gd name="T7" fmla="*/ 1 h 435"/>
                  <a:gd name="T8" fmla="*/ 1471 w 2092"/>
                  <a:gd name="T9" fmla="*/ 63 h 435"/>
                  <a:gd name="T10" fmla="*/ 1817 w 2092"/>
                  <a:gd name="T11" fmla="*/ 223 h 435"/>
                  <a:gd name="T12" fmla="*/ 2092 w 2092"/>
                  <a:gd name="T13" fmla="*/ 426 h 435"/>
                  <a:gd name="T14" fmla="*/ 0 60000 65536"/>
                  <a:gd name="T15" fmla="*/ 0 60000 65536"/>
                  <a:gd name="T16" fmla="*/ 0 60000 65536"/>
                  <a:gd name="T17" fmla="*/ 0 60000 65536"/>
                  <a:gd name="T18" fmla="*/ 0 60000 65536"/>
                  <a:gd name="T19" fmla="*/ 0 60000 65536"/>
                  <a:gd name="T20" fmla="*/ 0 60000 65536"/>
                  <a:gd name="T21" fmla="*/ 0 w 2092"/>
                  <a:gd name="T22" fmla="*/ 0 h 435"/>
                  <a:gd name="T23" fmla="*/ 2092 w 2092"/>
                  <a:gd name="T24" fmla="*/ 435 h 43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92" h="435">
                    <a:moveTo>
                      <a:pt x="0" y="435"/>
                    </a:moveTo>
                    <a:cubicBezTo>
                      <a:pt x="116" y="348"/>
                      <a:pt x="253" y="259"/>
                      <a:pt x="372" y="196"/>
                    </a:cubicBezTo>
                    <a:cubicBezTo>
                      <a:pt x="491" y="133"/>
                      <a:pt x="603" y="86"/>
                      <a:pt x="718" y="54"/>
                    </a:cubicBezTo>
                    <a:cubicBezTo>
                      <a:pt x="833" y="22"/>
                      <a:pt x="939" y="0"/>
                      <a:pt x="1064" y="1"/>
                    </a:cubicBezTo>
                    <a:cubicBezTo>
                      <a:pt x="1189" y="2"/>
                      <a:pt x="1346" y="26"/>
                      <a:pt x="1471" y="63"/>
                    </a:cubicBezTo>
                    <a:cubicBezTo>
                      <a:pt x="1596" y="100"/>
                      <a:pt x="1713" y="162"/>
                      <a:pt x="1817" y="223"/>
                    </a:cubicBezTo>
                    <a:cubicBezTo>
                      <a:pt x="1921" y="284"/>
                      <a:pt x="2035" y="384"/>
                      <a:pt x="2092" y="426"/>
                    </a:cubicBezTo>
                  </a:path>
                </a:pathLst>
              </a:cu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38923" name="Oval 54" descr="Granite"/>
            <p:cNvSpPr>
              <a:spLocks noChangeArrowheads="1"/>
            </p:cNvSpPr>
            <p:nvPr/>
          </p:nvSpPr>
          <p:spPr bwMode="auto">
            <a:xfrm>
              <a:off x="1853" y="1817"/>
              <a:ext cx="2055" cy="1240"/>
            </a:xfrm>
            <a:prstGeom prst="ellipse">
              <a:avLst/>
            </a:prstGeom>
            <a:blipFill dpi="0" rotWithShape="1">
              <a:blip r:embed="rId5"/>
              <a:srcRect/>
              <a:tile tx="0" ty="0" sx="100000" sy="100000" flip="none" algn="tl"/>
            </a:blipFill>
            <a:ln w="9525">
              <a:solidFill>
                <a:schemeClr val="tx1"/>
              </a:solidFill>
              <a:round/>
              <a:headEnd/>
              <a:tailEnd/>
            </a:ln>
          </p:spPr>
          <p:txBody>
            <a:bodyPr wrap="none" anchor="ctr"/>
            <a:lstStyle/>
            <a:p>
              <a:endParaRPr lang="en-US"/>
            </a:p>
          </p:txBody>
        </p:sp>
        <p:sp>
          <p:nvSpPr>
            <p:cNvPr id="38924" name="Oval 55"/>
            <p:cNvSpPr>
              <a:spLocks noChangeArrowheads="1"/>
            </p:cNvSpPr>
            <p:nvPr/>
          </p:nvSpPr>
          <p:spPr bwMode="auto">
            <a:xfrm>
              <a:off x="2082" y="1950"/>
              <a:ext cx="1621" cy="957"/>
            </a:xfrm>
            <a:prstGeom prst="ellipse">
              <a:avLst/>
            </a:prstGeom>
            <a:solidFill>
              <a:schemeClr val="bg1"/>
            </a:solidFill>
            <a:ln w="9525">
              <a:solidFill>
                <a:schemeClr val="tx1"/>
              </a:solidFill>
              <a:round/>
              <a:headEnd/>
              <a:tailEnd/>
            </a:ln>
          </p:spPr>
          <p:txBody>
            <a:bodyPr wrap="none" anchor="ctr"/>
            <a:lstStyle/>
            <a:p>
              <a:endParaRPr lang="en-US"/>
            </a:p>
          </p:txBody>
        </p:sp>
        <p:sp>
          <p:nvSpPr>
            <p:cNvPr id="38925" name="Rectangle 56"/>
            <p:cNvSpPr>
              <a:spLocks noChangeArrowheads="1"/>
            </p:cNvSpPr>
            <p:nvPr/>
          </p:nvSpPr>
          <p:spPr bwMode="auto">
            <a:xfrm>
              <a:off x="1356" y="2384"/>
              <a:ext cx="2942" cy="92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8926" name="Rectangle 57" descr="Zig zag"/>
            <p:cNvSpPr>
              <a:spLocks noChangeArrowheads="1"/>
            </p:cNvSpPr>
            <p:nvPr/>
          </p:nvSpPr>
          <p:spPr bwMode="auto">
            <a:xfrm>
              <a:off x="2118" y="2295"/>
              <a:ext cx="1551" cy="177"/>
            </a:xfrm>
            <a:prstGeom prst="rect">
              <a:avLst/>
            </a:prstGeom>
            <a:pattFill prst="zigZag">
              <a:fgClr>
                <a:schemeClr val="accent2"/>
              </a:fgClr>
              <a:bgClr>
                <a:schemeClr val="bg1"/>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38921" name="Rectangle 3"/>
          <p:cNvSpPr>
            <a:spLocks noGrp="1" noChangeArrowheads="1"/>
          </p:cNvSpPr>
          <p:nvPr>
            <p:ph type="body" sz="half" idx="1"/>
          </p:nvPr>
        </p:nvSpPr>
        <p:spPr>
          <a:xfrm>
            <a:off x="415925" y="4116388"/>
            <a:ext cx="8385175" cy="1954212"/>
          </a:xfrm>
        </p:spPr>
        <p:txBody>
          <a:bodyPr/>
          <a:lstStyle/>
          <a:p>
            <a:pPr marL="0" indent="0">
              <a:buFontTx/>
              <a:buNone/>
            </a:pPr>
            <a:r>
              <a:rPr lang="en-GB" sz="2800" smtClean="0"/>
              <a:t>Calculate the maximum speed that Pat can drive over the bridge for Jess to stay in contact with the van’s roof if the distance that Jess is from the centre of curvature is 8.0m.</a:t>
            </a:r>
            <a:endParaRPr lang="el-GR" sz="2800" b="1" smtClean="0">
              <a:solidFill>
                <a:schemeClr val="accent2"/>
              </a:solidFill>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xit" presetSubtype="0" fill="hold" nodeType="clickEffect">
                                  <p:stCondLst>
                                    <p:cond delay="0"/>
                                  </p:stCondLst>
                                  <p:childTnLst>
                                    <p:set>
                                      <p:cBhvr>
                                        <p:cTn id="12" dur="1" fill="hold">
                                          <p:stCondLst>
                                            <p:cond delay="0"/>
                                          </p:stCondLst>
                                        </p:cTn>
                                        <p:tgtEl>
                                          <p:spTgt spid="3"/>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nodeType="clickEffect">
                                  <p:stCondLst>
                                    <p:cond delay="0"/>
                                  </p:stCondLst>
                                  <p:childTnLst>
                                    <p:set>
                                      <p:cBhvr>
                                        <p:cTn id="18" dur="1" fill="hold">
                                          <p:stCondLst>
                                            <p:cond delay="0"/>
                                          </p:stCondLst>
                                        </p:cTn>
                                        <p:tgtEl>
                                          <p:spTgt spid="4"/>
                                        </p:tgtEl>
                                        <p:attrNameLst>
                                          <p:attrName>style.visibility</p:attrName>
                                        </p:attrNameLst>
                                      </p:cBhvr>
                                      <p:to>
                                        <p:strVal val="hidden"/>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xit" presetSubtype="0" fill="hold" nodeType="clickEffect">
                                  <p:stCondLst>
                                    <p:cond delay="0"/>
                                  </p:stCondLst>
                                  <p:childTnLst>
                                    <p:set>
                                      <p:cBhvr>
                                        <p:cTn id="24" dur="1" fill="hold">
                                          <p:stCondLst>
                                            <p:cond delay="0"/>
                                          </p:stCondLst>
                                        </p:cTn>
                                        <p:tgtEl>
                                          <p:spTgt spid="6"/>
                                        </p:tgtEl>
                                        <p:attrNameLst>
                                          <p:attrName>style.visibility</p:attrName>
                                        </p:attrNameLst>
                                      </p:cBhvr>
                                      <p:to>
                                        <p:strVal val="hidden"/>
                                      </p:to>
                                    </p:set>
                                  </p:childTnLst>
                                </p:cTn>
                              </p:par>
                              <p:par>
                                <p:cTn id="25" presetID="1" presetClass="entr" presetSubtype="0" fill="hold"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938" name="Rectangle 2"/>
          <p:cNvSpPr>
            <a:spLocks noGrp="1" noChangeArrowheads="1"/>
          </p:cNvSpPr>
          <p:nvPr>
            <p:ph type="body" sz="half" idx="1"/>
          </p:nvPr>
        </p:nvSpPr>
        <p:spPr>
          <a:xfrm>
            <a:off x="2466975" y="454025"/>
            <a:ext cx="6323013" cy="5862638"/>
          </a:xfrm>
        </p:spPr>
        <p:txBody>
          <a:bodyPr/>
          <a:lstStyle/>
          <a:p>
            <a:pPr marL="0" indent="0">
              <a:lnSpc>
                <a:spcPct val="80000"/>
              </a:lnSpc>
              <a:buFontTx/>
              <a:buNone/>
            </a:pPr>
            <a:r>
              <a:rPr lang="en-GB" sz="2400" smtClean="0"/>
              <a:t>Jess will remain in contact with the van’s roof as long as the </a:t>
            </a:r>
            <a:r>
              <a:rPr lang="en-GB" sz="2400" b="1" smtClean="0">
                <a:solidFill>
                  <a:schemeClr val="accent2"/>
                </a:solidFill>
              </a:rPr>
              <a:t>reaction force, R</a:t>
            </a:r>
            <a:r>
              <a:rPr lang="en-GB" sz="2400" smtClean="0"/>
              <a:t> is greater than zero. </a:t>
            </a:r>
          </a:p>
          <a:p>
            <a:pPr marL="0" indent="0">
              <a:lnSpc>
                <a:spcPct val="80000"/>
              </a:lnSpc>
              <a:buFontTx/>
              <a:buNone/>
            </a:pPr>
            <a:r>
              <a:rPr lang="en-GB" sz="2400" smtClean="0"/>
              <a:t>The resultant force, </a:t>
            </a:r>
            <a:r>
              <a:rPr lang="el-GR" sz="2400" b="1" i="1" smtClean="0">
                <a:solidFill>
                  <a:srgbClr val="FF3300"/>
                </a:solidFill>
                <a:cs typeface="Arial" pitchFamily="34" charset="0"/>
              </a:rPr>
              <a:t>Σ</a:t>
            </a:r>
            <a:r>
              <a:rPr lang="en-GB" sz="2400" b="1" i="1" smtClean="0">
                <a:solidFill>
                  <a:srgbClr val="FF3300"/>
                </a:solidFill>
                <a:cs typeface="Arial" pitchFamily="34" charset="0"/>
              </a:rPr>
              <a:t>F </a:t>
            </a:r>
            <a:r>
              <a:rPr lang="en-GB" sz="2400" smtClean="0"/>
              <a:t>downwards on Jess, while the van passes over the bridge, is centripetal and is given by:</a:t>
            </a:r>
          </a:p>
          <a:p>
            <a:pPr marL="0" indent="0">
              <a:lnSpc>
                <a:spcPct val="80000"/>
              </a:lnSpc>
              <a:buFontTx/>
              <a:buNone/>
            </a:pPr>
            <a:r>
              <a:rPr lang="el-GR" sz="2400" b="1" i="1" smtClean="0">
                <a:solidFill>
                  <a:srgbClr val="FF3300"/>
                </a:solidFill>
                <a:cs typeface="Arial" pitchFamily="34" charset="0"/>
              </a:rPr>
              <a:t>Σ</a:t>
            </a:r>
            <a:r>
              <a:rPr lang="en-GB" sz="2400" b="1" i="1" smtClean="0">
                <a:solidFill>
                  <a:srgbClr val="FF3300"/>
                </a:solidFill>
                <a:cs typeface="Arial" pitchFamily="34" charset="0"/>
              </a:rPr>
              <a:t>F = mg - </a:t>
            </a:r>
            <a:r>
              <a:rPr lang="en-GB" sz="2400" b="1" i="1" smtClean="0">
                <a:solidFill>
                  <a:schemeClr val="accent2"/>
                </a:solidFill>
                <a:cs typeface="Arial" pitchFamily="34" charset="0"/>
              </a:rPr>
              <a:t>R</a:t>
            </a:r>
          </a:p>
          <a:p>
            <a:pPr marL="0" indent="0">
              <a:lnSpc>
                <a:spcPct val="80000"/>
              </a:lnSpc>
              <a:buFontTx/>
              <a:buNone/>
            </a:pPr>
            <a:r>
              <a:rPr lang="en-GB" sz="2400" smtClean="0">
                <a:cs typeface="Arial" pitchFamily="34" charset="0"/>
              </a:rPr>
              <a:t>and so: </a:t>
            </a:r>
            <a:r>
              <a:rPr lang="en-GB" sz="2400" b="1" i="1" smtClean="0">
                <a:solidFill>
                  <a:srgbClr val="FF3300"/>
                </a:solidFill>
                <a:cs typeface="Arial" pitchFamily="34" charset="0"/>
              </a:rPr>
              <a:t>m v</a:t>
            </a:r>
            <a:r>
              <a:rPr lang="en-GB" sz="2400" b="1" i="1" baseline="30000" smtClean="0">
                <a:solidFill>
                  <a:srgbClr val="FF3300"/>
                </a:solidFill>
                <a:cs typeface="Arial" pitchFamily="34" charset="0"/>
              </a:rPr>
              <a:t>2</a:t>
            </a:r>
            <a:r>
              <a:rPr lang="en-GB" sz="2400" b="1" i="1" smtClean="0">
                <a:solidFill>
                  <a:srgbClr val="FF3300"/>
                </a:solidFill>
                <a:cs typeface="Arial" pitchFamily="34" charset="0"/>
              </a:rPr>
              <a:t> / r = mg - </a:t>
            </a:r>
            <a:r>
              <a:rPr lang="en-GB" sz="2400" b="1" i="1" smtClean="0">
                <a:solidFill>
                  <a:schemeClr val="accent2"/>
                </a:solidFill>
                <a:cs typeface="Arial" pitchFamily="34" charset="0"/>
              </a:rPr>
              <a:t>R</a:t>
            </a:r>
            <a:r>
              <a:rPr lang="en-GB" sz="2400" smtClean="0">
                <a:cs typeface="Arial" pitchFamily="34" charset="0"/>
              </a:rPr>
              <a:t> </a:t>
            </a:r>
          </a:p>
          <a:p>
            <a:pPr marL="0" indent="0">
              <a:lnSpc>
                <a:spcPct val="80000"/>
              </a:lnSpc>
              <a:buFontTx/>
              <a:buNone/>
            </a:pPr>
            <a:r>
              <a:rPr lang="en-GB" sz="2400" smtClean="0">
                <a:cs typeface="Arial" pitchFamily="34" charset="0"/>
              </a:rPr>
              <a:t>The maximum speed is when </a:t>
            </a:r>
            <a:r>
              <a:rPr lang="en-GB" sz="2400" b="1" i="1" smtClean="0">
                <a:solidFill>
                  <a:schemeClr val="accent2"/>
                </a:solidFill>
                <a:cs typeface="Arial" pitchFamily="34" charset="0"/>
              </a:rPr>
              <a:t>R</a:t>
            </a:r>
            <a:r>
              <a:rPr lang="en-GB" sz="2400" smtClean="0">
                <a:cs typeface="Arial" pitchFamily="34" charset="0"/>
              </a:rPr>
              <a:t> = 0</a:t>
            </a:r>
          </a:p>
          <a:p>
            <a:pPr marL="0" indent="0">
              <a:lnSpc>
                <a:spcPct val="80000"/>
              </a:lnSpc>
              <a:buFontTx/>
              <a:buNone/>
            </a:pPr>
            <a:r>
              <a:rPr lang="en-GB" sz="2400" smtClean="0">
                <a:cs typeface="Arial" pitchFamily="34" charset="0"/>
              </a:rPr>
              <a:t>and so: </a:t>
            </a:r>
            <a:r>
              <a:rPr lang="en-GB" sz="2400" b="1" i="1" smtClean="0">
                <a:solidFill>
                  <a:srgbClr val="FF3300"/>
                </a:solidFill>
                <a:cs typeface="Arial" pitchFamily="34" charset="0"/>
              </a:rPr>
              <a:t>m v</a:t>
            </a:r>
            <a:r>
              <a:rPr lang="en-GB" sz="2400" b="1" i="1" baseline="30000" smtClean="0">
                <a:solidFill>
                  <a:srgbClr val="FF3300"/>
                </a:solidFill>
                <a:cs typeface="Arial" pitchFamily="34" charset="0"/>
              </a:rPr>
              <a:t>2</a:t>
            </a:r>
            <a:r>
              <a:rPr lang="en-GB" sz="2400" b="1" i="1" smtClean="0">
                <a:solidFill>
                  <a:srgbClr val="FF3300"/>
                </a:solidFill>
                <a:cs typeface="Arial" pitchFamily="34" charset="0"/>
              </a:rPr>
              <a:t> / r = mg</a:t>
            </a:r>
            <a:endParaRPr lang="en-GB" sz="2400" smtClean="0">
              <a:cs typeface="Arial" pitchFamily="34" charset="0"/>
            </a:endParaRPr>
          </a:p>
          <a:p>
            <a:pPr marL="0" indent="0">
              <a:lnSpc>
                <a:spcPct val="80000"/>
              </a:lnSpc>
              <a:buFontTx/>
              <a:buNone/>
            </a:pPr>
            <a:r>
              <a:rPr lang="en-GB" sz="2400" b="1" i="1" smtClean="0">
                <a:solidFill>
                  <a:srgbClr val="FF3300"/>
                </a:solidFill>
                <a:cs typeface="Arial" pitchFamily="34" charset="0"/>
              </a:rPr>
              <a:t>v</a:t>
            </a:r>
            <a:r>
              <a:rPr lang="en-GB" sz="2400" b="1" i="1" baseline="30000" smtClean="0">
                <a:solidFill>
                  <a:srgbClr val="FF3300"/>
                </a:solidFill>
                <a:cs typeface="Arial" pitchFamily="34" charset="0"/>
              </a:rPr>
              <a:t>2</a:t>
            </a:r>
            <a:r>
              <a:rPr lang="en-GB" sz="2400" b="1" i="1" smtClean="0">
                <a:solidFill>
                  <a:srgbClr val="FF3300"/>
                </a:solidFill>
                <a:cs typeface="Arial" pitchFamily="34" charset="0"/>
              </a:rPr>
              <a:t> / r = g</a:t>
            </a:r>
            <a:endParaRPr lang="en-GB" sz="2400" smtClean="0">
              <a:cs typeface="Arial" pitchFamily="34" charset="0"/>
            </a:endParaRPr>
          </a:p>
          <a:p>
            <a:pPr marL="0" indent="0">
              <a:lnSpc>
                <a:spcPct val="80000"/>
              </a:lnSpc>
              <a:buFontTx/>
              <a:buNone/>
            </a:pPr>
            <a:r>
              <a:rPr lang="en-GB" sz="2400" b="1" i="1" smtClean="0">
                <a:solidFill>
                  <a:srgbClr val="FF3300"/>
                </a:solidFill>
                <a:cs typeface="Arial" pitchFamily="34" charset="0"/>
              </a:rPr>
              <a:t>v</a:t>
            </a:r>
            <a:r>
              <a:rPr lang="en-GB" sz="2400" b="1" i="1" baseline="30000" smtClean="0">
                <a:solidFill>
                  <a:srgbClr val="FF3300"/>
                </a:solidFill>
                <a:cs typeface="Arial" pitchFamily="34" charset="0"/>
              </a:rPr>
              <a:t>2</a:t>
            </a:r>
            <a:r>
              <a:rPr lang="en-GB" sz="2400" b="1" i="1" smtClean="0">
                <a:solidFill>
                  <a:srgbClr val="FF3300"/>
                </a:solidFill>
                <a:cs typeface="Arial" pitchFamily="34" charset="0"/>
              </a:rPr>
              <a:t> = g r</a:t>
            </a:r>
          </a:p>
          <a:p>
            <a:pPr marL="0" indent="0">
              <a:lnSpc>
                <a:spcPct val="80000"/>
              </a:lnSpc>
              <a:buFontTx/>
              <a:buNone/>
            </a:pPr>
            <a:r>
              <a:rPr lang="en-GB" sz="2400" smtClean="0">
                <a:cs typeface="Arial" pitchFamily="34" charset="0"/>
              </a:rPr>
              <a:t>maximum speed,</a:t>
            </a:r>
            <a:r>
              <a:rPr lang="en-GB" sz="2400" b="1" i="1" smtClean="0">
                <a:solidFill>
                  <a:srgbClr val="FF3300"/>
                </a:solidFill>
                <a:cs typeface="Arial" pitchFamily="34" charset="0"/>
              </a:rPr>
              <a:t> v = √ (g r)</a:t>
            </a:r>
            <a:endParaRPr lang="en-GB" sz="2400" smtClean="0">
              <a:cs typeface="Arial" pitchFamily="34" charset="0"/>
            </a:endParaRPr>
          </a:p>
          <a:p>
            <a:pPr marL="0" indent="0">
              <a:lnSpc>
                <a:spcPct val="80000"/>
              </a:lnSpc>
              <a:buFontTx/>
              <a:buNone/>
            </a:pPr>
            <a:r>
              <a:rPr lang="en-GB" sz="2400" smtClean="0">
                <a:cs typeface="Arial" pitchFamily="34" charset="0"/>
              </a:rPr>
              <a:t>= √ (9.8 x 8.0)</a:t>
            </a:r>
          </a:p>
          <a:p>
            <a:pPr marL="0" indent="0">
              <a:lnSpc>
                <a:spcPct val="80000"/>
              </a:lnSpc>
              <a:buFontTx/>
              <a:buNone/>
            </a:pPr>
            <a:r>
              <a:rPr lang="en-GB" sz="2400" smtClean="0">
                <a:cs typeface="Arial" pitchFamily="34" charset="0"/>
              </a:rPr>
              <a:t>= √ (78.4)</a:t>
            </a:r>
          </a:p>
          <a:p>
            <a:pPr marL="0" indent="0">
              <a:lnSpc>
                <a:spcPct val="80000"/>
              </a:lnSpc>
              <a:buFontTx/>
              <a:buNone/>
            </a:pPr>
            <a:r>
              <a:rPr lang="en-GB" sz="2400" b="1" smtClean="0">
                <a:solidFill>
                  <a:schemeClr val="accent2"/>
                </a:solidFill>
                <a:cs typeface="Arial" pitchFamily="34" charset="0"/>
              </a:rPr>
              <a:t>maximum speed = 8.9 ms</a:t>
            </a:r>
            <a:r>
              <a:rPr lang="en-GB" sz="2400" b="1" baseline="30000" smtClean="0">
                <a:solidFill>
                  <a:schemeClr val="accent2"/>
                </a:solidFill>
                <a:cs typeface="Arial" pitchFamily="34" charset="0"/>
              </a:rPr>
              <a:t>-1</a:t>
            </a:r>
          </a:p>
          <a:p>
            <a:pPr marL="0" indent="0">
              <a:lnSpc>
                <a:spcPct val="80000"/>
              </a:lnSpc>
              <a:buFontTx/>
              <a:buNone/>
            </a:pPr>
            <a:endParaRPr lang="en-GB" sz="2400" b="1" smtClean="0">
              <a:solidFill>
                <a:schemeClr val="accent2"/>
              </a:solidFill>
              <a:cs typeface="Arial" pitchFamily="34" charset="0"/>
            </a:endParaRPr>
          </a:p>
        </p:txBody>
      </p:sp>
      <p:grpSp>
        <p:nvGrpSpPr>
          <p:cNvPr id="39939" name="Group 13"/>
          <p:cNvGrpSpPr>
            <a:grpSpLocks/>
          </p:cNvGrpSpPr>
          <p:nvPr/>
        </p:nvGrpSpPr>
        <p:grpSpPr bwMode="auto">
          <a:xfrm>
            <a:off x="433388" y="438150"/>
            <a:ext cx="1574800" cy="4230688"/>
            <a:chOff x="301" y="302"/>
            <a:chExt cx="992" cy="2665"/>
          </a:xfrm>
        </p:grpSpPr>
        <p:sp>
          <p:nvSpPr>
            <p:cNvPr id="39940" name="Line 5"/>
            <p:cNvSpPr>
              <a:spLocks noChangeShapeType="1"/>
            </p:cNvSpPr>
            <p:nvPr/>
          </p:nvSpPr>
          <p:spPr bwMode="auto">
            <a:xfrm>
              <a:off x="895" y="2001"/>
              <a:ext cx="0" cy="966"/>
            </a:xfrm>
            <a:prstGeom prst="line">
              <a:avLst/>
            </a:prstGeom>
            <a:noFill/>
            <a:ln w="76200">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41" name="Text Box 6"/>
            <p:cNvSpPr txBox="1">
              <a:spLocks noChangeArrowheads="1"/>
            </p:cNvSpPr>
            <p:nvPr/>
          </p:nvSpPr>
          <p:spPr bwMode="auto">
            <a:xfrm>
              <a:off x="409" y="2388"/>
              <a:ext cx="62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400" b="1" i="1">
                  <a:solidFill>
                    <a:srgbClr val="FF3300"/>
                  </a:solidFill>
                </a:rPr>
                <a:t>mg</a:t>
              </a:r>
            </a:p>
          </p:txBody>
        </p:sp>
        <p:sp>
          <p:nvSpPr>
            <p:cNvPr id="39942" name="Line 7"/>
            <p:cNvSpPr>
              <a:spLocks noChangeShapeType="1"/>
            </p:cNvSpPr>
            <p:nvPr/>
          </p:nvSpPr>
          <p:spPr bwMode="auto">
            <a:xfrm flipV="1">
              <a:off x="904" y="772"/>
              <a:ext cx="0" cy="1391"/>
            </a:xfrm>
            <a:prstGeom prst="line">
              <a:avLst/>
            </a:prstGeom>
            <a:noFill/>
            <a:ln w="76200">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43" name="Text Box 8"/>
            <p:cNvSpPr txBox="1">
              <a:spLocks noChangeArrowheads="1"/>
            </p:cNvSpPr>
            <p:nvPr/>
          </p:nvSpPr>
          <p:spPr bwMode="auto">
            <a:xfrm>
              <a:off x="574" y="1074"/>
              <a:ext cx="31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400" b="1" i="1">
                  <a:solidFill>
                    <a:schemeClr val="accent2"/>
                  </a:solidFill>
                </a:rPr>
                <a:t>R</a:t>
              </a:r>
            </a:p>
          </p:txBody>
        </p:sp>
        <p:sp>
          <p:nvSpPr>
            <p:cNvPr id="39944" name="Text Box 9"/>
            <p:cNvSpPr txBox="1">
              <a:spLocks noChangeArrowheads="1"/>
            </p:cNvSpPr>
            <p:nvPr/>
          </p:nvSpPr>
          <p:spPr bwMode="auto">
            <a:xfrm>
              <a:off x="301" y="302"/>
              <a:ext cx="992"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spcBef>
                  <a:spcPct val="50000"/>
                </a:spcBef>
              </a:pPr>
              <a:r>
                <a:rPr lang="en-GB" b="1"/>
                <a:t>Forces on Jess</a:t>
              </a:r>
            </a:p>
          </p:txBody>
        </p:sp>
        <p:pic>
          <p:nvPicPr>
            <p:cNvPr id="39945" name="Picture 10" descr="je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92" y="1554"/>
              <a:ext cx="660" cy="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793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7938">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7938">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67938">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67938">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67938">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67938">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67938">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67938">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67938">
                                            <p:txEl>
                                              <p:pRg st="9" end="9"/>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67938">
                                            <p:txEl>
                                              <p:pRg st="10" end="10"/>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167938">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229600" cy="706437"/>
          </a:xfrm>
        </p:spPr>
        <p:txBody>
          <a:bodyPr/>
          <a:lstStyle/>
          <a:p>
            <a:pPr eaLnBrk="1" hangingPunct="1"/>
            <a:r>
              <a:rPr lang="en-GB" sz="4000" smtClean="0"/>
              <a:t>Question</a:t>
            </a:r>
            <a:endParaRPr lang="el-GR" sz="4000" i="1" smtClean="0">
              <a:solidFill>
                <a:srgbClr val="FF3300"/>
              </a:solidFill>
              <a:cs typeface="Arial" pitchFamily="34" charset="0"/>
            </a:endParaRPr>
          </a:p>
        </p:txBody>
      </p:sp>
      <p:sp>
        <p:nvSpPr>
          <p:cNvPr id="67587" name="Rectangle 3"/>
          <p:cNvSpPr>
            <a:spLocks noGrp="1" noChangeArrowheads="1"/>
          </p:cNvSpPr>
          <p:nvPr>
            <p:ph type="body" idx="1"/>
          </p:nvPr>
        </p:nvSpPr>
        <p:spPr>
          <a:xfrm>
            <a:off x="468313" y="1125538"/>
            <a:ext cx="8229600" cy="4525962"/>
          </a:xfrm>
        </p:spPr>
        <p:txBody>
          <a:bodyPr/>
          <a:lstStyle/>
          <a:p>
            <a:pPr marL="0" indent="0" eaLnBrk="1" hangingPunct="1">
              <a:lnSpc>
                <a:spcPct val="80000"/>
              </a:lnSpc>
              <a:buFontTx/>
              <a:buNone/>
            </a:pPr>
            <a:r>
              <a:rPr lang="en-GB" sz="2400" smtClean="0"/>
              <a:t>The tyre of a car, radius 40cm, rotates with a frequency of 20 Hz. Calculate (a) the period of rotation and (b) the linear speed at the tyres edge.</a:t>
            </a:r>
          </a:p>
          <a:p>
            <a:pPr marL="0" indent="0" eaLnBrk="1" hangingPunct="1">
              <a:lnSpc>
                <a:spcPct val="80000"/>
              </a:lnSpc>
              <a:buFontTx/>
              <a:buNone/>
            </a:pPr>
            <a:endParaRPr lang="en-GB" sz="2400" smtClean="0"/>
          </a:p>
          <a:p>
            <a:pPr marL="0" indent="0" eaLnBrk="1" hangingPunct="1">
              <a:lnSpc>
                <a:spcPct val="80000"/>
              </a:lnSpc>
              <a:buFontTx/>
              <a:buNone/>
            </a:pPr>
            <a:r>
              <a:rPr lang="en-GB" sz="2800" b="1" i="1" smtClean="0">
                <a:solidFill>
                  <a:srgbClr val="FF3300"/>
                </a:solidFill>
                <a:cs typeface="Arial"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8229600" cy="706437"/>
          </a:xfrm>
        </p:spPr>
        <p:txBody>
          <a:bodyPr/>
          <a:lstStyle/>
          <a:p>
            <a:pPr eaLnBrk="1" hangingPunct="1"/>
            <a:r>
              <a:rPr lang="en-GB" sz="4000" smtClean="0"/>
              <a:t>Question</a:t>
            </a:r>
            <a:endParaRPr lang="el-GR" sz="4000" i="1" smtClean="0">
              <a:solidFill>
                <a:srgbClr val="FF3300"/>
              </a:solidFill>
              <a:cs typeface="Arial" pitchFamily="34" charset="0"/>
            </a:endParaRPr>
          </a:p>
        </p:txBody>
      </p:sp>
      <p:sp>
        <p:nvSpPr>
          <p:cNvPr id="67587" name="Rectangle 3"/>
          <p:cNvSpPr>
            <a:spLocks noGrp="1" noChangeArrowheads="1"/>
          </p:cNvSpPr>
          <p:nvPr>
            <p:ph type="body" idx="1"/>
          </p:nvPr>
        </p:nvSpPr>
        <p:spPr>
          <a:xfrm>
            <a:off x="468313" y="1125538"/>
            <a:ext cx="8229600" cy="4525962"/>
          </a:xfrm>
        </p:spPr>
        <p:txBody>
          <a:bodyPr/>
          <a:lstStyle/>
          <a:p>
            <a:pPr marL="0" indent="0" eaLnBrk="1" hangingPunct="1">
              <a:lnSpc>
                <a:spcPct val="80000"/>
              </a:lnSpc>
              <a:buFontTx/>
              <a:buNone/>
            </a:pPr>
            <a:r>
              <a:rPr lang="en-GB" sz="2400" smtClean="0"/>
              <a:t>The tyre of a car, radius 40cm, rotates with a frequency of 20 Hz. Calculate (a) the period of rotation and (b) the linear speed at the tyres edge.</a:t>
            </a:r>
          </a:p>
          <a:p>
            <a:pPr marL="0" indent="0" eaLnBrk="1" hangingPunct="1">
              <a:lnSpc>
                <a:spcPct val="80000"/>
              </a:lnSpc>
              <a:buFontTx/>
              <a:buNone/>
            </a:pPr>
            <a:endParaRPr lang="en-GB" sz="2400" smtClean="0"/>
          </a:p>
          <a:p>
            <a:pPr marL="0" indent="0" eaLnBrk="1" hangingPunct="1">
              <a:lnSpc>
                <a:spcPct val="80000"/>
              </a:lnSpc>
              <a:buFontTx/>
              <a:buNone/>
            </a:pPr>
            <a:r>
              <a:rPr lang="en-GB" sz="2400" smtClean="0">
                <a:cs typeface="Arial" pitchFamily="34" charset="0"/>
              </a:rPr>
              <a:t>(a)</a:t>
            </a:r>
            <a:r>
              <a:rPr lang="en-GB" sz="2400" b="1" i="1" smtClean="0">
                <a:solidFill>
                  <a:srgbClr val="FF3300"/>
                </a:solidFill>
                <a:cs typeface="Arial" pitchFamily="34" charset="0"/>
              </a:rPr>
              <a:t> T = 1 / f</a:t>
            </a:r>
            <a:r>
              <a:rPr lang="en-GB" sz="2400" b="1" smtClean="0">
                <a:cs typeface="Arial" pitchFamily="34" charset="0"/>
              </a:rPr>
              <a:t> </a:t>
            </a:r>
          </a:p>
          <a:p>
            <a:pPr marL="0" indent="0" eaLnBrk="1" hangingPunct="1">
              <a:lnSpc>
                <a:spcPct val="80000"/>
              </a:lnSpc>
              <a:buFontTx/>
              <a:buNone/>
            </a:pPr>
            <a:r>
              <a:rPr lang="en-GB" sz="2400" smtClean="0"/>
              <a:t>= 1 / 20 Hz</a:t>
            </a:r>
            <a:endParaRPr lang="el-GR" sz="2400" smtClean="0">
              <a:cs typeface="Arial" pitchFamily="34" charset="0"/>
            </a:endParaRPr>
          </a:p>
          <a:p>
            <a:pPr marL="0" indent="0" eaLnBrk="1" hangingPunct="1">
              <a:lnSpc>
                <a:spcPct val="80000"/>
              </a:lnSpc>
              <a:buFontTx/>
              <a:buNone/>
            </a:pPr>
            <a:r>
              <a:rPr lang="en-GB" sz="2400" b="1" smtClean="0">
                <a:solidFill>
                  <a:schemeClr val="accent2"/>
                </a:solidFill>
              </a:rPr>
              <a:t>period of rotation = 0.050</a:t>
            </a:r>
            <a:r>
              <a:rPr lang="en-GB" sz="2400" b="1" smtClean="0">
                <a:solidFill>
                  <a:schemeClr val="accent2"/>
                </a:solidFill>
                <a:cs typeface="Arial" pitchFamily="34" charset="0"/>
              </a:rPr>
              <a:t> </a:t>
            </a:r>
            <a:r>
              <a:rPr lang="en-GB" sz="2400" b="1" smtClean="0">
                <a:solidFill>
                  <a:schemeClr val="accent2"/>
                </a:solidFill>
              </a:rPr>
              <a:t>s</a:t>
            </a:r>
          </a:p>
          <a:p>
            <a:pPr marL="0" indent="0" eaLnBrk="1" hangingPunct="1">
              <a:lnSpc>
                <a:spcPct val="80000"/>
              </a:lnSpc>
              <a:buFontTx/>
              <a:buNone/>
            </a:pPr>
            <a:endParaRPr lang="en-GB" sz="2400" smtClean="0">
              <a:cs typeface="Arial" pitchFamily="34" charset="0"/>
            </a:endParaRPr>
          </a:p>
          <a:p>
            <a:pPr marL="0" indent="0" eaLnBrk="1" hangingPunct="1">
              <a:lnSpc>
                <a:spcPct val="80000"/>
              </a:lnSpc>
              <a:buFontTx/>
              <a:buNone/>
            </a:pPr>
            <a:r>
              <a:rPr lang="en-GB" sz="2400" smtClean="0">
                <a:cs typeface="Arial" pitchFamily="34" charset="0"/>
              </a:rPr>
              <a:t>(b)</a:t>
            </a:r>
            <a:r>
              <a:rPr lang="en-GB" sz="2400" b="1" i="1" smtClean="0">
                <a:solidFill>
                  <a:srgbClr val="FF3300"/>
                </a:solidFill>
                <a:cs typeface="Arial" pitchFamily="34" charset="0"/>
              </a:rPr>
              <a:t> </a:t>
            </a:r>
            <a:r>
              <a:rPr lang="en-GB" sz="2800" b="1" i="1" smtClean="0">
                <a:solidFill>
                  <a:srgbClr val="FF3300"/>
                </a:solidFill>
                <a:cs typeface="Arial" pitchFamily="34" charset="0"/>
              </a:rPr>
              <a:t>v = </a:t>
            </a:r>
            <a:r>
              <a:rPr lang="en-GB" sz="2800" b="1" i="1" smtClean="0">
                <a:solidFill>
                  <a:srgbClr val="FF3300"/>
                </a:solidFill>
              </a:rPr>
              <a:t>2</a:t>
            </a:r>
            <a:r>
              <a:rPr lang="el-GR" sz="2800" b="1" i="1" smtClean="0">
                <a:solidFill>
                  <a:srgbClr val="FF3300"/>
                </a:solidFill>
                <a:cs typeface="Arial" pitchFamily="34" charset="0"/>
              </a:rPr>
              <a:t>π</a:t>
            </a:r>
            <a:r>
              <a:rPr lang="en-GB" sz="2800" b="1" i="1" smtClean="0">
                <a:solidFill>
                  <a:srgbClr val="FF3300"/>
                </a:solidFill>
                <a:cs typeface="Arial" pitchFamily="34" charset="0"/>
              </a:rPr>
              <a:t> r f</a:t>
            </a:r>
            <a:endParaRPr lang="en-GB" sz="2400" smtClean="0">
              <a:solidFill>
                <a:srgbClr val="FF3300"/>
              </a:solidFill>
            </a:endParaRPr>
          </a:p>
          <a:p>
            <a:pPr marL="0" indent="0" eaLnBrk="1" hangingPunct="1">
              <a:lnSpc>
                <a:spcPct val="80000"/>
              </a:lnSpc>
              <a:buFontTx/>
              <a:buNone/>
            </a:pPr>
            <a:r>
              <a:rPr lang="en-GB" sz="2400" smtClean="0"/>
              <a:t>= 2 </a:t>
            </a:r>
            <a:r>
              <a:rPr lang="el-GR" sz="2400" smtClean="0">
                <a:cs typeface="Arial" pitchFamily="34" charset="0"/>
              </a:rPr>
              <a:t>π</a:t>
            </a:r>
            <a:r>
              <a:rPr lang="en-GB" sz="2400" smtClean="0">
                <a:cs typeface="Arial" pitchFamily="34" charset="0"/>
              </a:rPr>
              <a:t> x </a:t>
            </a:r>
            <a:r>
              <a:rPr lang="en-GB" sz="2400" smtClean="0"/>
              <a:t>0.40 m x 20 Hz</a:t>
            </a:r>
          </a:p>
          <a:p>
            <a:pPr marL="0" indent="0" eaLnBrk="1" hangingPunct="1">
              <a:lnSpc>
                <a:spcPct val="80000"/>
              </a:lnSpc>
              <a:buFontTx/>
              <a:buNone/>
            </a:pPr>
            <a:r>
              <a:rPr lang="en-GB" sz="2400" b="1" smtClean="0">
                <a:solidFill>
                  <a:schemeClr val="accent2"/>
                </a:solidFill>
              </a:rPr>
              <a:t>linear speed = 50 ms</a:t>
            </a:r>
            <a:r>
              <a:rPr lang="en-GB" sz="2400" b="1" baseline="30000" smtClean="0">
                <a:solidFill>
                  <a:schemeClr val="accent2"/>
                </a:solidFill>
              </a:rPr>
              <a:t>-1</a:t>
            </a:r>
          </a:p>
          <a:p>
            <a:pPr marL="0" indent="0" eaLnBrk="1" hangingPunct="1">
              <a:lnSpc>
                <a:spcPct val="80000"/>
              </a:lnSpc>
              <a:buFontTx/>
              <a:buNone/>
            </a:pPr>
            <a:r>
              <a:rPr lang="en-GB" sz="2800" b="1" i="1" smtClean="0">
                <a:solidFill>
                  <a:srgbClr val="FF3300"/>
                </a:solidFill>
                <a:cs typeface="Arial"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758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758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7587">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7587">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67587">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6758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GB" b="1" smtClean="0"/>
              <a:t>Angular displacement, </a:t>
            </a:r>
            <a:r>
              <a:rPr lang="el-GR" b="1" i="1" smtClean="0">
                <a:solidFill>
                  <a:srgbClr val="FF3300"/>
                </a:solidFill>
                <a:cs typeface="Arial" pitchFamily="34" charset="0"/>
              </a:rPr>
              <a:t>θ</a:t>
            </a:r>
          </a:p>
        </p:txBody>
      </p:sp>
      <p:sp>
        <p:nvSpPr>
          <p:cNvPr id="67587" name="Rectangle 3"/>
          <p:cNvSpPr>
            <a:spLocks noGrp="1" noChangeArrowheads="1"/>
          </p:cNvSpPr>
          <p:nvPr>
            <p:ph type="body" sz="half" idx="1"/>
          </p:nvPr>
        </p:nvSpPr>
        <p:spPr>
          <a:xfrm>
            <a:off x="457200" y="1600200"/>
            <a:ext cx="4978400" cy="4060825"/>
          </a:xfrm>
        </p:spPr>
        <p:txBody>
          <a:bodyPr/>
          <a:lstStyle/>
          <a:p>
            <a:pPr marL="0" indent="0" eaLnBrk="1" hangingPunct="1">
              <a:buFontTx/>
              <a:buNone/>
            </a:pPr>
            <a:r>
              <a:rPr lang="en-GB" sz="2400" b="1" smtClean="0"/>
              <a:t>Angular displacement, </a:t>
            </a:r>
            <a:r>
              <a:rPr lang="el-GR" sz="2400" b="1" i="1" smtClean="0">
                <a:solidFill>
                  <a:srgbClr val="FF3300"/>
                </a:solidFill>
                <a:cs typeface="Arial" pitchFamily="34" charset="0"/>
              </a:rPr>
              <a:t>θ</a:t>
            </a:r>
            <a:r>
              <a:rPr lang="en-GB" sz="2400" b="1" smtClean="0">
                <a:cs typeface="Arial" pitchFamily="34" charset="0"/>
              </a:rPr>
              <a:t> is equal to the angle swept out at the centre of the circular path.</a:t>
            </a:r>
          </a:p>
          <a:p>
            <a:pPr marL="0" indent="0" eaLnBrk="1" hangingPunct="1">
              <a:buFontTx/>
              <a:buNone/>
            </a:pPr>
            <a:endParaRPr lang="en-GB" sz="2400" b="1" smtClean="0">
              <a:cs typeface="Arial" pitchFamily="34" charset="0"/>
            </a:endParaRPr>
          </a:p>
          <a:p>
            <a:pPr marL="0" indent="0" eaLnBrk="1" hangingPunct="1">
              <a:buFontTx/>
              <a:buNone/>
            </a:pPr>
            <a:r>
              <a:rPr lang="en-GB" sz="2400" smtClean="0">
                <a:cs typeface="Arial" pitchFamily="34" charset="0"/>
              </a:rPr>
              <a:t>An object completing a complete circle will therefore undergo an angular displacement of 360</a:t>
            </a:r>
            <a:r>
              <a:rPr lang="en-US" sz="2400" smtClean="0">
                <a:cs typeface="Arial" pitchFamily="34" charset="0"/>
              </a:rPr>
              <a:t>°</a:t>
            </a:r>
            <a:r>
              <a:rPr lang="en-GB" sz="2400" smtClean="0">
                <a:cs typeface="Arial" pitchFamily="34" charset="0"/>
              </a:rPr>
              <a:t>.</a:t>
            </a:r>
          </a:p>
          <a:p>
            <a:pPr marL="0" indent="0" eaLnBrk="1" hangingPunct="1">
              <a:buFontTx/>
              <a:buNone/>
            </a:pPr>
            <a:r>
              <a:rPr lang="en-US" sz="2400" smtClean="0">
                <a:cs typeface="Arial" pitchFamily="34" charset="0"/>
              </a:rPr>
              <a:t>½ circle = </a:t>
            </a:r>
            <a:r>
              <a:rPr lang="en-GB" sz="2400" smtClean="0">
                <a:cs typeface="Arial" pitchFamily="34" charset="0"/>
              </a:rPr>
              <a:t>180</a:t>
            </a:r>
            <a:r>
              <a:rPr lang="en-US" sz="2400" smtClean="0">
                <a:cs typeface="Arial" pitchFamily="34" charset="0"/>
              </a:rPr>
              <a:t>°</a:t>
            </a:r>
            <a:r>
              <a:rPr lang="en-GB" sz="2400" smtClean="0">
                <a:cs typeface="Arial" pitchFamily="34" charset="0"/>
              </a:rPr>
              <a:t>.</a:t>
            </a:r>
            <a:endParaRPr lang="en-US" sz="2400" smtClean="0">
              <a:cs typeface="Arial" pitchFamily="34" charset="0"/>
            </a:endParaRPr>
          </a:p>
          <a:p>
            <a:pPr marL="0" indent="0" eaLnBrk="1" hangingPunct="1">
              <a:buFontTx/>
              <a:buNone/>
            </a:pPr>
            <a:r>
              <a:rPr lang="en-US" sz="2400" smtClean="0">
                <a:cs typeface="Arial" pitchFamily="34" charset="0"/>
              </a:rPr>
              <a:t>¼ circle = </a:t>
            </a:r>
            <a:r>
              <a:rPr lang="en-GB" sz="2400" smtClean="0">
                <a:cs typeface="Arial" pitchFamily="34" charset="0"/>
              </a:rPr>
              <a:t>90</a:t>
            </a:r>
            <a:r>
              <a:rPr lang="en-US" sz="2400" smtClean="0">
                <a:cs typeface="Arial" pitchFamily="34" charset="0"/>
              </a:rPr>
              <a:t>°</a:t>
            </a:r>
            <a:r>
              <a:rPr lang="en-GB" sz="2400" smtClean="0">
                <a:cs typeface="Arial" pitchFamily="34" charset="0"/>
              </a:rPr>
              <a:t>.</a:t>
            </a:r>
            <a:endParaRPr lang="en-US" sz="2400" smtClean="0">
              <a:cs typeface="Arial" pitchFamily="34" charset="0"/>
            </a:endParaRPr>
          </a:p>
        </p:txBody>
      </p:sp>
      <p:sp>
        <p:nvSpPr>
          <p:cNvPr id="7172" name="Oval 6"/>
          <p:cNvSpPr>
            <a:spLocks noChangeArrowheads="1"/>
          </p:cNvSpPr>
          <p:nvPr/>
        </p:nvSpPr>
        <p:spPr bwMode="auto">
          <a:xfrm>
            <a:off x="5724525" y="2060575"/>
            <a:ext cx="3024188" cy="3024188"/>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173" name="Line 8"/>
          <p:cNvSpPr>
            <a:spLocks noChangeShapeType="1"/>
          </p:cNvSpPr>
          <p:nvPr/>
        </p:nvSpPr>
        <p:spPr bwMode="auto">
          <a:xfrm>
            <a:off x="7235825" y="2060575"/>
            <a:ext cx="0" cy="15128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4" name="Oval 13"/>
          <p:cNvSpPr>
            <a:spLocks noChangeArrowheads="1"/>
          </p:cNvSpPr>
          <p:nvPr/>
        </p:nvSpPr>
        <p:spPr bwMode="auto">
          <a:xfrm>
            <a:off x="7164388" y="3500438"/>
            <a:ext cx="144462" cy="144462"/>
          </a:xfrm>
          <a:prstGeom prst="ellipse">
            <a:avLst/>
          </a:prstGeom>
          <a:solidFill>
            <a:schemeClr val="tx1"/>
          </a:solidFill>
          <a:ln w="9525">
            <a:solidFill>
              <a:schemeClr val="tx1"/>
            </a:solidFill>
            <a:round/>
            <a:headEnd/>
            <a:tailEnd/>
          </a:ln>
        </p:spPr>
        <p:txBody>
          <a:bodyPr wrap="none" anchor="ctr"/>
          <a:lstStyle/>
          <a:p>
            <a:endParaRPr lang="en-US"/>
          </a:p>
        </p:txBody>
      </p:sp>
      <p:sp>
        <p:nvSpPr>
          <p:cNvPr id="7175" name="Oval 14"/>
          <p:cNvSpPr>
            <a:spLocks noChangeArrowheads="1"/>
          </p:cNvSpPr>
          <p:nvPr/>
        </p:nvSpPr>
        <p:spPr bwMode="auto">
          <a:xfrm>
            <a:off x="7092950" y="1916113"/>
            <a:ext cx="287338" cy="288925"/>
          </a:xfrm>
          <a:prstGeom prst="ellipse">
            <a:avLst/>
          </a:prstGeom>
          <a:solidFill>
            <a:srgbClr val="FF3300"/>
          </a:solidFill>
          <a:ln w="9525">
            <a:solidFill>
              <a:schemeClr val="tx1"/>
            </a:solidFill>
            <a:round/>
            <a:headEnd/>
            <a:tailEnd/>
          </a:ln>
        </p:spPr>
        <p:txBody>
          <a:bodyPr wrap="none" anchor="ctr"/>
          <a:lstStyle/>
          <a:p>
            <a:endParaRPr lang="en-US"/>
          </a:p>
        </p:txBody>
      </p:sp>
      <p:grpSp>
        <p:nvGrpSpPr>
          <p:cNvPr id="2" name="Group 16"/>
          <p:cNvGrpSpPr>
            <a:grpSpLocks/>
          </p:cNvGrpSpPr>
          <p:nvPr/>
        </p:nvGrpSpPr>
        <p:grpSpPr bwMode="auto">
          <a:xfrm>
            <a:off x="5724525" y="2205038"/>
            <a:ext cx="1511300" cy="1368425"/>
            <a:chOff x="3606" y="1389"/>
            <a:chExt cx="952" cy="862"/>
          </a:xfrm>
        </p:grpSpPr>
        <p:sp>
          <p:nvSpPr>
            <p:cNvPr id="7177" name="Line 7"/>
            <p:cNvSpPr>
              <a:spLocks noChangeShapeType="1"/>
            </p:cNvSpPr>
            <p:nvPr/>
          </p:nvSpPr>
          <p:spPr bwMode="auto">
            <a:xfrm flipH="1">
              <a:off x="3923" y="1389"/>
              <a:ext cx="227" cy="136"/>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178" name="Line 9"/>
            <p:cNvSpPr>
              <a:spLocks noChangeShapeType="1"/>
            </p:cNvSpPr>
            <p:nvPr/>
          </p:nvSpPr>
          <p:spPr bwMode="auto">
            <a:xfrm flipH="1" flipV="1">
              <a:off x="3696" y="1797"/>
              <a:ext cx="862" cy="45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9" name="Freeform 10"/>
            <p:cNvSpPr>
              <a:spLocks/>
            </p:cNvSpPr>
            <p:nvPr/>
          </p:nvSpPr>
          <p:spPr bwMode="auto">
            <a:xfrm>
              <a:off x="4105" y="1706"/>
              <a:ext cx="453" cy="273"/>
            </a:xfrm>
            <a:custGeom>
              <a:avLst/>
              <a:gdLst>
                <a:gd name="T0" fmla="*/ 453 w 453"/>
                <a:gd name="T1" fmla="*/ 0 h 273"/>
                <a:gd name="T2" fmla="*/ 181 w 453"/>
                <a:gd name="T3" fmla="*/ 91 h 273"/>
                <a:gd name="T4" fmla="*/ 0 w 453"/>
                <a:gd name="T5" fmla="*/ 273 h 273"/>
                <a:gd name="T6" fmla="*/ 0 60000 65536"/>
                <a:gd name="T7" fmla="*/ 0 60000 65536"/>
                <a:gd name="T8" fmla="*/ 0 60000 65536"/>
                <a:gd name="T9" fmla="*/ 0 w 453"/>
                <a:gd name="T10" fmla="*/ 0 h 273"/>
                <a:gd name="T11" fmla="*/ 453 w 453"/>
                <a:gd name="T12" fmla="*/ 273 h 273"/>
              </a:gdLst>
              <a:ahLst/>
              <a:cxnLst>
                <a:cxn ang="T6">
                  <a:pos x="T0" y="T1"/>
                </a:cxn>
                <a:cxn ang="T7">
                  <a:pos x="T2" y="T3"/>
                </a:cxn>
                <a:cxn ang="T8">
                  <a:pos x="T4" y="T5"/>
                </a:cxn>
              </a:cxnLst>
              <a:rect l="T9" t="T10" r="T11" b="T12"/>
              <a:pathLst>
                <a:path w="453" h="273">
                  <a:moveTo>
                    <a:pt x="453" y="0"/>
                  </a:moveTo>
                  <a:cubicBezTo>
                    <a:pt x="355" y="22"/>
                    <a:pt x="257" y="45"/>
                    <a:pt x="181" y="91"/>
                  </a:cubicBezTo>
                  <a:cubicBezTo>
                    <a:pt x="105" y="137"/>
                    <a:pt x="30" y="243"/>
                    <a:pt x="0" y="273"/>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80" name="Line 11"/>
            <p:cNvSpPr>
              <a:spLocks noChangeShapeType="1"/>
            </p:cNvSpPr>
            <p:nvPr/>
          </p:nvSpPr>
          <p:spPr bwMode="auto">
            <a:xfrm flipH="1">
              <a:off x="4105" y="1888"/>
              <a:ext cx="90" cy="91"/>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181" name="Text Box 12"/>
            <p:cNvSpPr txBox="1">
              <a:spLocks noChangeArrowheads="1"/>
            </p:cNvSpPr>
            <p:nvPr/>
          </p:nvSpPr>
          <p:spPr bwMode="auto">
            <a:xfrm>
              <a:off x="4150" y="1570"/>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l-GR" sz="2000" b="1" i="1">
                  <a:solidFill>
                    <a:srgbClr val="FF3300"/>
                  </a:solidFill>
                  <a:cs typeface="Arial" pitchFamily="34" charset="0"/>
                </a:rPr>
                <a:t>θ</a:t>
              </a:r>
            </a:p>
          </p:txBody>
        </p:sp>
        <p:sp>
          <p:nvSpPr>
            <p:cNvPr id="7182" name="Oval 15"/>
            <p:cNvSpPr>
              <a:spLocks noChangeArrowheads="1"/>
            </p:cNvSpPr>
            <p:nvPr/>
          </p:nvSpPr>
          <p:spPr bwMode="auto">
            <a:xfrm>
              <a:off x="3606" y="1706"/>
              <a:ext cx="181" cy="182"/>
            </a:xfrm>
            <a:prstGeom prst="ellipse">
              <a:avLst/>
            </a:prstGeom>
            <a:solidFill>
              <a:srgbClr val="FF3300"/>
            </a:solidFill>
            <a:ln w="9525">
              <a:solidFill>
                <a:schemeClr val="tx1"/>
              </a:solidFill>
              <a:round/>
              <a:headEnd/>
              <a:tailEnd/>
            </a:ln>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758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758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75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4638"/>
            <a:ext cx="8229600" cy="706437"/>
          </a:xfrm>
        </p:spPr>
        <p:txBody>
          <a:bodyPr/>
          <a:lstStyle/>
          <a:p>
            <a:pPr eaLnBrk="1" hangingPunct="1"/>
            <a:r>
              <a:rPr lang="en-GB" sz="4000" b="1" smtClean="0"/>
              <a:t>Angles in radians</a:t>
            </a:r>
            <a:endParaRPr lang="el-GR" sz="4000" b="1" i="1" smtClean="0">
              <a:solidFill>
                <a:srgbClr val="FF3300"/>
              </a:solidFill>
              <a:cs typeface="Arial" pitchFamily="34" charset="0"/>
            </a:endParaRPr>
          </a:p>
        </p:txBody>
      </p:sp>
      <p:sp>
        <p:nvSpPr>
          <p:cNvPr id="67587" name="Rectangle 3"/>
          <p:cNvSpPr>
            <a:spLocks noGrp="1" noChangeArrowheads="1"/>
          </p:cNvSpPr>
          <p:nvPr>
            <p:ph type="body" sz="half" idx="1"/>
          </p:nvPr>
        </p:nvSpPr>
        <p:spPr>
          <a:xfrm>
            <a:off x="323850" y="1196975"/>
            <a:ext cx="5184775" cy="4537075"/>
          </a:xfrm>
        </p:spPr>
        <p:txBody>
          <a:bodyPr/>
          <a:lstStyle/>
          <a:p>
            <a:pPr marL="0" indent="0" eaLnBrk="1" hangingPunct="1">
              <a:lnSpc>
                <a:spcPct val="80000"/>
              </a:lnSpc>
              <a:buFontTx/>
              <a:buNone/>
            </a:pPr>
            <a:r>
              <a:rPr lang="en-GB" sz="2000" b="1" smtClean="0"/>
              <a:t>The radian (rad) is defined as the angle swept out at the centre of a circle when the arc length, </a:t>
            </a:r>
            <a:r>
              <a:rPr lang="en-GB" sz="2000" b="1" i="1" smtClean="0">
                <a:solidFill>
                  <a:srgbClr val="FF3300"/>
                </a:solidFill>
              </a:rPr>
              <a:t>s</a:t>
            </a:r>
            <a:r>
              <a:rPr lang="en-GB" sz="2000" b="1" smtClean="0"/>
              <a:t> is equal to the radius, </a:t>
            </a:r>
            <a:r>
              <a:rPr lang="en-GB" sz="2000" b="1" i="1" smtClean="0">
                <a:solidFill>
                  <a:srgbClr val="FF3300"/>
                </a:solidFill>
              </a:rPr>
              <a:t>r</a:t>
            </a:r>
            <a:r>
              <a:rPr lang="en-GB" sz="2000" b="1" smtClean="0"/>
              <a:t> of the circle. </a:t>
            </a:r>
          </a:p>
          <a:p>
            <a:pPr marL="0" indent="0" eaLnBrk="1" hangingPunct="1">
              <a:lnSpc>
                <a:spcPct val="80000"/>
              </a:lnSpc>
              <a:buFontTx/>
              <a:buNone/>
            </a:pPr>
            <a:endParaRPr lang="en-GB" sz="2000" b="1" smtClean="0">
              <a:cs typeface="Arial" pitchFamily="34" charset="0"/>
            </a:endParaRPr>
          </a:p>
          <a:p>
            <a:pPr marL="0" indent="0" eaLnBrk="1" hangingPunct="1">
              <a:lnSpc>
                <a:spcPct val="80000"/>
              </a:lnSpc>
              <a:buFontTx/>
              <a:buNone/>
            </a:pPr>
            <a:r>
              <a:rPr lang="en-GB" sz="2000" smtClean="0">
                <a:cs typeface="Arial" pitchFamily="34" charset="0"/>
              </a:rPr>
              <a:t>	</a:t>
            </a:r>
            <a:r>
              <a:rPr lang="en-GB" sz="2000" b="1" smtClean="0">
                <a:cs typeface="Arial" pitchFamily="34" charset="0"/>
              </a:rPr>
              <a:t>If </a:t>
            </a:r>
            <a:r>
              <a:rPr lang="en-GB" sz="2000" b="1" i="1" smtClean="0">
                <a:solidFill>
                  <a:srgbClr val="FF3300"/>
                </a:solidFill>
                <a:cs typeface="Arial" pitchFamily="34" charset="0"/>
              </a:rPr>
              <a:t>s</a:t>
            </a:r>
            <a:r>
              <a:rPr lang="en-GB" sz="2000" b="1" smtClean="0">
                <a:cs typeface="Arial" pitchFamily="34" charset="0"/>
              </a:rPr>
              <a:t> = </a:t>
            </a:r>
            <a:r>
              <a:rPr lang="en-GB" sz="2000" b="1" i="1" smtClean="0">
                <a:solidFill>
                  <a:srgbClr val="FF3300"/>
                </a:solidFill>
                <a:cs typeface="Arial" pitchFamily="34" charset="0"/>
              </a:rPr>
              <a:t>r</a:t>
            </a:r>
          </a:p>
          <a:p>
            <a:pPr marL="0" indent="0" eaLnBrk="1" hangingPunct="1">
              <a:lnSpc>
                <a:spcPct val="80000"/>
              </a:lnSpc>
              <a:buFontTx/>
              <a:buNone/>
            </a:pPr>
            <a:r>
              <a:rPr lang="en-GB" sz="2000" b="1" smtClean="0">
                <a:cs typeface="Arial" pitchFamily="34" charset="0"/>
              </a:rPr>
              <a:t>	then </a:t>
            </a:r>
            <a:r>
              <a:rPr lang="el-GR" sz="2000" b="1" i="1" smtClean="0">
                <a:solidFill>
                  <a:srgbClr val="FF3300"/>
                </a:solidFill>
                <a:cs typeface="Arial" pitchFamily="34" charset="0"/>
              </a:rPr>
              <a:t>θ</a:t>
            </a:r>
            <a:r>
              <a:rPr lang="en-GB" sz="2000" b="1" smtClean="0">
                <a:cs typeface="Arial" pitchFamily="34" charset="0"/>
              </a:rPr>
              <a:t> = 1 radian</a:t>
            </a:r>
          </a:p>
          <a:p>
            <a:pPr marL="0" indent="0" eaLnBrk="1" hangingPunct="1">
              <a:lnSpc>
                <a:spcPct val="80000"/>
              </a:lnSpc>
              <a:buFontTx/>
              <a:buNone/>
            </a:pPr>
            <a:endParaRPr lang="en-GB" sz="2000" b="1" smtClean="0">
              <a:cs typeface="Arial" pitchFamily="34" charset="0"/>
            </a:endParaRPr>
          </a:p>
          <a:p>
            <a:pPr marL="0" indent="0" eaLnBrk="1" hangingPunct="1">
              <a:lnSpc>
                <a:spcPct val="80000"/>
              </a:lnSpc>
              <a:buFontTx/>
              <a:buNone/>
            </a:pPr>
            <a:r>
              <a:rPr lang="en-GB" sz="2000" smtClean="0">
                <a:cs typeface="Arial" pitchFamily="34" charset="0"/>
              </a:rPr>
              <a:t>The circumference of a circle = </a:t>
            </a:r>
            <a:r>
              <a:rPr lang="en-GB" sz="2000" b="1" i="1" smtClean="0">
                <a:solidFill>
                  <a:srgbClr val="FF3300"/>
                </a:solidFill>
                <a:cs typeface="Arial" pitchFamily="34" charset="0"/>
              </a:rPr>
              <a:t>2</a:t>
            </a:r>
            <a:r>
              <a:rPr lang="el-GR" sz="2000" b="1" i="1" smtClean="0">
                <a:solidFill>
                  <a:srgbClr val="FF3300"/>
                </a:solidFill>
                <a:cs typeface="Arial" pitchFamily="34" charset="0"/>
              </a:rPr>
              <a:t>π</a:t>
            </a:r>
            <a:r>
              <a:rPr lang="en-GB" sz="2000" b="1" i="1" smtClean="0">
                <a:solidFill>
                  <a:srgbClr val="FF3300"/>
                </a:solidFill>
                <a:cs typeface="Arial" pitchFamily="34" charset="0"/>
              </a:rPr>
              <a:t>r</a:t>
            </a:r>
          </a:p>
          <a:p>
            <a:pPr marL="0" indent="0" eaLnBrk="1" hangingPunct="1">
              <a:lnSpc>
                <a:spcPct val="80000"/>
              </a:lnSpc>
              <a:buFontTx/>
              <a:buNone/>
            </a:pPr>
            <a:r>
              <a:rPr lang="en-GB" sz="2000" smtClean="0">
                <a:cs typeface="Arial" pitchFamily="34" charset="0"/>
              </a:rPr>
              <a:t>Therefore </a:t>
            </a:r>
            <a:r>
              <a:rPr lang="en-GB" sz="2000" b="1" smtClean="0">
                <a:solidFill>
                  <a:schemeClr val="accent2"/>
                </a:solidFill>
                <a:cs typeface="Arial" pitchFamily="34" charset="0"/>
              </a:rPr>
              <a:t>1 radian = 360</a:t>
            </a:r>
            <a:r>
              <a:rPr lang="en-US" sz="2000" b="1" smtClean="0">
                <a:solidFill>
                  <a:schemeClr val="accent2"/>
                </a:solidFill>
                <a:cs typeface="Arial" pitchFamily="34" charset="0"/>
              </a:rPr>
              <a:t>° / </a:t>
            </a:r>
            <a:r>
              <a:rPr lang="en-GB" sz="2000" b="1" smtClean="0">
                <a:solidFill>
                  <a:schemeClr val="accent2"/>
                </a:solidFill>
                <a:cs typeface="Arial" pitchFamily="34" charset="0"/>
              </a:rPr>
              <a:t>2</a:t>
            </a:r>
            <a:r>
              <a:rPr lang="el-GR" sz="2000" b="1" smtClean="0">
                <a:solidFill>
                  <a:schemeClr val="accent2"/>
                </a:solidFill>
                <a:cs typeface="Arial" pitchFamily="34" charset="0"/>
              </a:rPr>
              <a:t>π</a:t>
            </a:r>
            <a:r>
              <a:rPr lang="en-GB" sz="2000" b="1" smtClean="0">
                <a:solidFill>
                  <a:schemeClr val="accent2"/>
                </a:solidFill>
                <a:cs typeface="Arial" pitchFamily="34" charset="0"/>
              </a:rPr>
              <a:t> </a:t>
            </a:r>
            <a:r>
              <a:rPr lang="en-US" sz="2000" b="1" smtClean="0">
                <a:solidFill>
                  <a:schemeClr val="accent2"/>
                </a:solidFill>
                <a:cs typeface="Arial" pitchFamily="34" charset="0"/>
              </a:rPr>
              <a:t>= 57.3°</a:t>
            </a:r>
          </a:p>
          <a:p>
            <a:pPr marL="0" indent="0" eaLnBrk="1" hangingPunct="1">
              <a:lnSpc>
                <a:spcPct val="80000"/>
              </a:lnSpc>
              <a:buFontTx/>
              <a:buNone/>
            </a:pPr>
            <a:endParaRPr lang="en-US" sz="2000" b="1" smtClean="0">
              <a:solidFill>
                <a:schemeClr val="accent2"/>
              </a:solidFill>
              <a:cs typeface="Arial" pitchFamily="34" charset="0"/>
            </a:endParaRPr>
          </a:p>
          <a:p>
            <a:pPr marL="0" indent="0" eaLnBrk="1" hangingPunct="1">
              <a:lnSpc>
                <a:spcPct val="80000"/>
              </a:lnSpc>
              <a:buFontTx/>
              <a:buNone/>
            </a:pPr>
            <a:r>
              <a:rPr lang="en-US" sz="2000" i="1" smtClean="0">
                <a:cs typeface="Arial" pitchFamily="34" charset="0"/>
              </a:rPr>
              <a:t>And so:</a:t>
            </a:r>
          </a:p>
          <a:p>
            <a:pPr marL="0" indent="0" eaLnBrk="1" hangingPunct="1">
              <a:lnSpc>
                <a:spcPct val="80000"/>
              </a:lnSpc>
              <a:buFontTx/>
              <a:buNone/>
            </a:pPr>
            <a:r>
              <a:rPr lang="en-US" sz="2000" smtClean="0">
                <a:cs typeface="Arial" pitchFamily="34" charset="0"/>
              </a:rPr>
              <a:t>	</a:t>
            </a:r>
            <a:r>
              <a:rPr lang="en-US" sz="2000" b="1" smtClean="0">
                <a:solidFill>
                  <a:srgbClr val="FF3300"/>
                </a:solidFill>
                <a:cs typeface="Arial" pitchFamily="34" charset="0"/>
              </a:rPr>
              <a:t>360° = </a:t>
            </a:r>
            <a:r>
              <a:rPr lang="en-GB" sz="2000" b="1" smtClean="0">
                <a:solidFill>
                  <a:srgbClr val="FF3300"/>
                </a:solidFill>
                <a:cs typeface="Arial" pitchFamily="34" charset="0"/>
              </a:rPr>
              <a:t>2</a:t>
            </a:r>
            <a:r>
              <a:rPr lang="el-GR" sz="2000" b="1" smtClean="0">
                <a:solidFill>
                  <a:srgbClr val="FF3300"/>
                </a:solidFill>
                <a:cs typeface="Arial" pitchFamily="34" charset="0"/>
              </a:rPr>
              <a:t>π</a:t>
            </a:r>
            <a:r>
              <a:rPr lang="en-GB" sz="2000" b="1" smtClean="0">
                <a:solidFill>
                  <a:srgbClr val="FF3300"/>
                </a:solidFill>
                <a:cs typeface="Arial" pitchFamily="34" charset="0"/>
              </a:rPr>
              <a:t> radian</a:t>
            </a:r>
            <a:r>
              <a:rPr lang="en-GB" sz="2000" smtClean="0">
                <a:cs typeface="Arial" pitchFamily="34" charset="0"/>
              </a:rPr>
              <a:t>  (6.28 rad)</a:t>
            </a:r>
          </a:p>
          <a:p>
            <a:pPr marL="0" indent="0" eaLnBrk="1" hangingPunct="1">
              <a:lnSpc>
                <a:spcPct val="80000"/>
              </a:lnSpc>
              <a:buFontTx/>
              <a:buNone/>
            </a:pPr>
            <a:r>
              <a:rPr lang="en-US" sz="2000" smtClean="0">
                <a:cs typeface="Arial" pitchFamily="34" charset="0"/>
              </a:rPr>
              <a:t>	</a:t>
            </a:r>
            <a:r>
              <a:rPr lang="en-US" sz="2000" b="1" smtClean="0">
                <a:solidFill>
                  <a:srgbClr val="FF3300"/>
                </a:solidFill>
                <a:cs typeface="Arial" pitchFamily="34" charset="0"/>
              </a:rPr>
              <a:t>180° = </a:t>
            </a:r>
            <a:r>
              <a:rPr lang="el-GR" sz="2000" b="1" smtClean="0">
                <a:solidFill>
                  <a:srgbClr val="FF3300"/>
                </a:solidFill>
                <a:cs typeface="Arial" pitchFamily="34" charset="0"/>
              </a:rPr>
              <a:t>π</a:t>
            </a:r>
            <a:r>
              <a:rPr lang="en-GB" sz="2000" b="1" smtClean="0">
                <a:solidFill>
                  <a:srgbClr val="FF3300"/>
                </a:solidFill>
                <a:cs typeface="Arial" pitchFamily="34" charset="0"/>
              </a:rPr>
              <a:t> radian</a:t>
            </a:r>
            <a:r>
              <a:rPr lang="en-GB" sz="2000" smtClean="0">
                <a:cs typeface="Arial" pitchFamily="34" charset="0"/>
              </a:rPr>
              <a:t>     (3.14 rad)</a:t>
            </a:r>
            <a:endParaRPr lang="en-US" sz="2000" smtClean="0">
              <a:cs typeface="Arial" pitchFamily="34" charset="0"/>
            </a:endParaRPr>
          </a:p>
          <a:p>
            <a:pPr marL="0" indent="0" eaLnBrk="1" hangingPunct="1">
              <a:lnSpc>
                <a:spcPct val="80000"/>
              </a:lnSpc>
              <a:buFontTx/>
              <a:buNone/>
            </a:pPr>
            <a:r>
              <a:rPr lang="en-US" sz="2000" smtClean="0">
                <a:cs typeface="Arial" pitchFamily="34" charset="0"/>
              </a:rPr>
              <a:t>	</a:t>
            </a:r>
            <a:r>
              <a:rPr lang="en-US" sz="2000" b="1" smtClean="0">
                <a:solidFill>
                  <a:srgbClr val="FF3300"/>
                </a:solidFill>
                <a:cs typeface="Arial" pitchFamily="34" charset="0"/>
              </a:rPr>
              <a:t>90° = </a:t>
            </a:r>
            <a:r>
              <a:rPr lang="el-GR" sz="2000" b="1" smtClean="0">
                <a:solidFill>
                  <a:srgbClr val="FF3300"/>
                </a:solidFill>
                <a:cs typeface="Arial" pitchFamily="34" charset="0"/>
              </a:rPr>
              <a:t>π</a:t>
            </a:r>
            <a:r>
              <a:rPr lang="en-GB" sz="2000" b="1" smtClean="0">
                <a:solidFill>
                  <a:srgbClr val="FF3300"/>
                </a:solidFill>
                <a:cs typeface="Arial" pitchFamily="34" charset="0"/>
              </a:rPr>
              <a:t> / 2 radian</a:t>
            </a:r>
            <a:r>
              <a:rPr lang="en-GB" sz="2000" smtClean="0">
                <a:cs typeface="Arial" pitchFamily="34" charset="0"/>
              </a:rPr>
              <a:t>  (1.57 rad)</a:t>
            </a:r>
          </a:p>
        </p:txBody>
      </p:sp>
      <p:grpSp>
        <p:nvGrpSpPr>
          <p:cNvPr id="2" name="Group 19"/>
          <p:cNvGrpSpPr>
            <a:grpSpLocks/>
          </p:cNvGrpSpPr>
          <p:nvPr/>
        </p:nvGrpSpPr>
        <p:grpSpPr bwMode="auto">
          <a:xfrm>
            <a:off x="5508625" y="1262063"/>
            <a:ext cx="3240088" cy="3384550"/>
            <a:chOff x="3470" y="1071"/>
            <a:chExt cx="2041" cy="2132"/>
          </a:xfrm>
        </p:grpSpPr>
        <p:sp>
          <p:nvSpPr>
            <p:cNvPr id="8198" name="Oval 4"/>
            <p:cNvSpPr>
              <a:spLocks noChangeArrowheads="1"/>
            </p:cNvSpPr>
            <p:nvPr/>
          </p:nvSpPr>
          <p:spPr bwMode="auto">
            <a:xfrm>
              <a:off x="3606" y="1298"/>
              <a:ext cx="1905" cy="1905"/>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8199" name="Line 5"/>
            <p:cNvSpPr>
              <a:spLocks noChangeShapeType="1"/>
            </p:cNvSpPr>
            <p:nvPr/>
          </p:nvSpPr>
          <p:spPr bwMode="auto">
            <a:xfrm>
              <a:off x="4558" y="1298"/>
              <a:ext cx="0" cy="95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0" name="Oval 6"/>
            <p:cNvSpPr>
              <a:spLocks noChangeArrowheads="1"/>
            </p:cNvSpPr>
            <p:nvPr/>
          </p:nvSpPr>
          <p:spPr bwMode="auto">
            <a:xfrm>
              <a:off x="4513" y="2205"/>
              <a:ext cx="91" cy="91"/>
            </a:xfrm>
            <a:prstGeom prst="ellipse">
              <a:avLst/>
            </a:prstGeom>
            <a:solidFill>
              <a:schemeClr val="tx1"/>
            </a:solidFill>
            <a:ln w="9525">
              <a:solidFill>
                <a:schemeClr val="tx1"/>
              </a:solidFill>
              <a:round/>
              <a:headEnd/>
              <a:tailEnd/>
            </a:ln>
          </p:spPr>
          <p:txBody>
            <a:bodyPr wrap="none" anchor="ctr"/>
            <a:lstStyle/>
            <a:p>
              <a:endParaRPr lang="en-US"/>
            </a:p>
          </p:txBody>
        </p:sp>
        <p:sp>
          <p:nvSpPr>
            <p:cNvPr id="8201" name="Oval 7"/>
            <p:cNvSpPr>
              <a:spLocks noChangeArrowheads="1"/>
            </p:cNvSpPr>
            <p:nvPr/>
          </p:nvSpPr>
          <p:spPr bwMode="auto">
            <a:xfrm>
              <a:off x="4468" y="1207"/>
              <a:ext cx="181" cy="182"/>
            </a:xfrm>
            <a:prstGeom prst="ellipse">
              <a:avLst/>
            </a:prstGeom>
            <a:solidFill>
              <a:srgbClr val="FF3300"/>
            </a:solidFill>
            <a:ln w="9525">
              <a:solidFill>
                <a:schemeClr val="tx1"/>
              </a:solidFill>
              <a:round/>
              <a:headEnd/>
              <a:tailEnd/>
            </a:ln>
          </p:spPr>
          <p:txBody>
            <a:bodyPr wrap="none" anchor="ctr"/>
            <a:lstStyle/>
            <a:p>
              <a:endParaRPr lang="en-US"/>
            </a:p>
          </p:txBody>
        </p:sp>
        <p:sp>
          <p:nvSpPr>
            <p:cNvPr id="8202" name="Line 9"/>
            <p:cNvSpPr>
              <a:spLocks noChangeShapeType="1"/>
            </p:cNvSpPr>
            <p:nvPr/>
          </p:nvSpPr>
          <p:spPr bwMode="auto">
            <a:xfrm flipH="1">
              <a:off x="3923" y="1389"/>
              <a:ext cx="227" cy="136"/>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3" name="Line 10"/>
            <p:cNvSpPr>
              <a:spLocks noChangeShapeType="1"/>
            </p:cNvSpPr>
            <p:nvPr/>
          </p:nvSpPr>
          <p:spPr bwMode="auto">
            <a:xfrm flipH="1" flipV="1">
              <a:off x="3696" y="1797"/>
              <a:ext cx="862" cy="45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4" name="Freeform 11"/>
            <p:cNvSpPr>
              <a:spLocks/>
            </p:cNvSpPr>
            <p:nvPr/>
          </p:nvSpPr>
          <p:spPr bwMode="auto">
            <a:xfrm>
              <a:off x="4105" y="1706"/>
              <a:ext cx="453" cy="273"/>
            </a:xfrm>
            <a:custGeom>
              <a:avLst/>
              <a:gdLst>
                <a:gd name="T0" fmla="*/ 453 w 453"/>
                <a:gd name="T1" fmla="*/ 0 h 273"/>
                <a:gd name="T2" fmla="*/ 181 w 453"/>
                <a:gd name="T3" fmla="*/ 91 h 273"/>
                <a:gd name="T4" fmla="*/ 0 w 453"/>
                <a:gd name="T5" fmla="*/ 273 h 273"/>
                <a:gd name="T6" fmla="*/ 0 60000 65536"/>
                <a:gd name="T7" fmla="*/ 0 60000 65536"/>
                <a:gd name="T8" fmla="*/ 0 60000 65536"/>
                <a:gd name="T9" fmla="*/ 0 w 453"/>
                <a:gd name="T10" fmla="*/ 0 h 273"/>
                <a:gd name="T11" fmla="*/ 453 w 453"/>
                <a:gd name="T12" fmla="*/ 273 h 273"/>
              </a:gdLst>
              <a:ahLst/>
              <a:cxnLst>
                <a:cxn ang="T6">
                  <a:pos x="T0" y="T1"/>
                </a:cxn>
                <a:cxn ang="T7">
                  <a:pos x="T2" y="T3"/>
                </a:cxn>
                <a:cxn ang="T8">
                  <a:pos x="T4" y="T5"/>
                </a:cxn>
              </a:cxnLst>
              <a:rect l="T9" t="T10" r="T11" b="T12"/>
              <a:pathLst>
                <a:path w="453" h="273">
                  <a:moveTo>
                    <a:pt x="453" y="0"/>
                  </a:moveTo>
                  <a:cubicBezTo>
                    <a:pt x="355" y="22"/>
                    <a:pt x="257" y="45"/>
                    <a:pt x="181" y="91"/>
                  </a:cubicBezTo>
                  <a:cubicBezTo>
                    <a:pt x="105" y="137"/>
                    <a:pt x="30" y="243"/>
                    <a:pt x="0" y="273"/>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05" name="Line 12"/>
            <p:cNvSpPr>
              <a:spLocks noChangeShapeType="1"/>
            </p:cNvSpPr>
            <p:nvPr/>
          </p:nvSpPr>
          <p:spPr bwMode="auto">
            <a:xfrm flipH="1">
              <a:off x="4105" y="1888"/>
              <a:ext cx="90" cy="91"/>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6" name="Text Box 13"/>
            <p:cNvSpPr txBox="1">
              <a:spLocks noChangeArrowheads="1"/>
            </p:cNvSpPr>
            <p:nvPr/>
          </p:nvSpPr>
          <p:spPr bwMode="auto">
            <a:xfrm>
              <a:off x="4150" y="1570"/>
              <a:ext cx="3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l-GR" sz="2000" b="1" i="1">
                  <a:solidFill>
                    <a:srgbClr val="FF3300"/>
                  </a:solidFill>
                  <a:cs typeface="Arial" pitchFamily="34" charset="0"/>
                </a:rPr>
                <a:t>θ</a:t>
              </a:r>
            </a:p>
          </p:txBody>
        </p:sp>
        <p:sp>
          <p:nvSpPr>
            <p:cNvPr id="8207" name="Oval 14"/>
            <p:cNvSpPr>
              <a:spLocks noChangeArrowheads="1"/>
            </p:cNvSpPr>
            <p:nvPr/>
          </p:nvSpPr>
          <p:spPr bwMode="auto">
            <a:xfrm>
              <a:off x="3606" y="1706"/>
              <a:ext cx="181" cy="182"/>
            </a:xfrm>
            <a:prstGeom prst="ellipse">
              <a:avLst/>
            </a:prstGeom>
            <a:solidFill>
              <a:srgbClr val="FF3300"/>
            </a:solidFill>
            <a:ln w="9525">
              <a:solidFill>
                <a:schemeClr val="tx1"/>
              </a:solidFill>
              <a:round/>
              <a:headEnd/>
              <a:tailEnd/>
            </a:ln>
          </p:spPr>
          <p:txBody>
            <a:bodyPr wrap="none" anchor="ctr"/>
            <a:lstStyle/>
            <a:p>
              <a:endParaRPr lang="en-US"/>
            </a:p>
          </p:txBody>
        </p:sp>
        <p:sp>
          <p:nvSpPr>
            <p:cNvPr id="8208" name="Text Box 16"/>
            <p:cNvSpPr txBox="1">
              <a:spLocks noChangeArrowheads="1"/>
            </p:cNvSpPr>
            <p:nvPr/>
          </p:nvSpPr>
          <p:spPr bwMode="auto">
            <a:xfrm>
              <a:off x="3969" y="2024"/>
              <a:ext cx="3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400" b="1" i="1">
                  <a:solidFill>
                    <a:srgbClr val="FF3300"/>
                  </a:solidFill>
                </a:rPr>
                <a:t>r</a:t>
              </a:r>
            </a:p>
          </p:txBody>
        </p:sp>
        <p:sp>
          <p:nvSpPr>
            <p:cNvPr id="8209" name="Text Box 17"/>
            <p:cNvSpPr txBox="1">
              <a:spLocks noChangeArrowheads="1"/>
            </p:cNvSpPr>
            <p:nvPr/>
          </p:nvSpPr>
          <p:spPr bwMode="auto">
            <a:xfrm>
              <a:off x="4558" y="1661"/>
              <a:ext cx="31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400" b="1" i="1">
                  <a:solidFill>
                    <a:srgbClr val="FF3300"/>
                  </a:solidFill>
                </a:rPr>
                <a:t>r</a:t>
              </a:r>
            </a:p>
          </p:txBody>
        </p:sp>
        <p:sp>
          <p:nvSpPr>
            <p:cNvPr id="8210" name="Freeform 18"/>
            <p:cNvSpPr>
              <a:spLocks/>
            </p:cNvSpPr>
            <p:nvPr/>
          </p:nvSpPr>
          <p:spPr bwMode="auto">
            <a:xfrm>
              <a:off x="3470" y="1071"/>
              <a:ext cx="998" cy="590"/>
            </a:xfrm>
            <a:custGeom>
              <a:avLst/>
              <a:gdLst>
                <a:gd name="T0" fmla="*/ 0 w 998"/>
                <a:gd name="T1" fmla="*/ 590 h 590"/>
                <a:gd name="T2" fmla="*/ 408 w 998"/>
                <a:gd name="T3" fmla="*/ 182 h 590"/>
                <a:gd name="T4" fmla="*/ 998 w 998"/>
                <a:gd name="T5" fmla="*/ 0 h 590"/>
                <a:gd name="T6" fmla="*/ 0 60000 65536"/>
                <a:gd name="T7" fmla="*/ 0 60000 65536"/>
                <a:gd name="T8" fmla="*/ 0 60000 65536"/>
                <a:gd name="T9" fmla="*/ 0 w 998"/>
                <a:gd name="T10" fmla="*/ 0 h 590"/>
                <a:gd name="T11" fmla="*/ 998 w 998"/>
                <a:gd name="T12" fmla="*/ 590 h 590"/>
              </a:gdLst>
              <a:ahLst/>
              <a:cxnLst>
                <a:cxn ang="T6">
                  <a:pos x="T0" y="T1"/>
                </a:cxn>
                <a:cxn ang="T7">
                  <a:pos x="T2" y="T3"/>
                </a:cxn>
                <a:cxn ang="T8">
                  <a:pos x="T4" y="T5"/>
                </a:cxn>
              </a:cxnLst>
              <a:rect l="T9" t="T10" r="T11" b="T12"/>
              <a:pathLst>
                <a:path w="998" h="590">
                  <a:moveTo>
                    <a:pt x="0" y="590"/>
                  </a:moveTo>
                  <a:cubicBezTo>
                    <a:pt x="121" y="435"/>
                    <a:pt x="242" y="280"/>
                    <a:pt x="408" y="182"/>
                  </a:cubicBezTo>
                  <a:cubicBezTo>
                    <a:pt x="574" y="84"/>
                    <a:pt x="786" y="42"/>
                    <a:pt x="998" y="0"/>
                  </a:cubicBezTo>
                </a:path>
              </a:pathLst>
            </a:custGeom>
            <a:noFill/>
            <a:ln w="38100">
              <a:solidFill>
                <a:schemeClr val="tx1"/>
              </a:solidFill>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11" name="Text Box 15"/>
            <p:cNvSpPr txBox="1">
              <a:spLocks noChangeArrowheads="1"/>
            </p:cNvSpPr>
            <p:nvPr/>
          </p:nvSpPr>
          <p:spPr bwMode="auto">
            <a:xfrm>
              <a:off x="3787" y="1071"/>
              <a:ext cx="318" cy="294"/>
            </a:xfrm>
            <a:prstGeom prst="rect">
              <a:avLst/>
            </a:prstGeom>
            <a:solidFill>
              <a:schemeClr val="bg1"/>
            </a:solidFill>
            <a:ln w="9525">
              <a:solidFill>
                <a:schemeClr val="bg1"/>
              </a:solidFill>
              <a:miter lim="800000"/>
              <a:headEnd/>
              <a:tailEnd/>
            </a:ln>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400" b="1" i="1">
                  <a:solidFill>
                    <a:srgbClr val="FF3300"/>
                  </a:solidFill>
                </a:rPr>
                <a:t>s</a:t>
              </a:r>
            </a:p>
          </p:txBody>
        </p:sp>
      </p:grpSp>
      <p:sp>
        <p:nvSpPr>
          <p:cNvPr id="111636" name="Text Box 20"/>
          <p:cNvSpPr txBox="1">
            <a:spLocks noChangeArrowheads="1"/>
          </p:cNvSpPr>
          <p:nvPr/>
        </p:nvSpPr>
        <p:spPr bwMode="auto">
          <a:xfrm>
            <a:off x="6124575" y="4857750"/>
            <a:ext cx="2028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400"/>
              <a:t>Also:  </a:t>
            </a:r>
            <a:r>
              <a:rPr lang="en-GB" sz="2400" b="1" i="1">
                <a:solidFill>
                  <a:srgbClr val="FF3300"/>
                </a:solidFill>
              </a:rPr>
              <a:t>s = r </a:t>
            </a:r>
            <a:r>
              <a:rPr lang="el-GR" sz="2400" b="1" i="1">
                <a:solidFill>
                  <a:srgbClr val="FF3300"/>
                </a:solidFill>
                <a:cs typeface="Arial" pitchFamily="34" charset="0"/>
              </a:rPr>
              <a:t>θ</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758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758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7587">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67587">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67587">
                                            <p:txEl>
                                              <p:pRg st="8" end="8"/>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67587">
                                            <p:txEl>
                                              <p:pRg st="9" end="9"/>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67587">
                                            <p:txEl>
                                              <p:pRg st="10" end="10"/>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67587">
                                            <p:txEl>
                                              <p:pRg st="11" end="11"/>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16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3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p:txBody>
          <a:bodyPr/>
          <a:lstStyle/>
          <a:p>
            <a:pPr eaLnBrk="1" hangingPunct="1"/>
            <a:r>
              <a:rPr lang="en-GB" b="1" smtClean="0"/>
              <a:t>Angular speed (</a:t>
            </a:r>
            <a:r>
              <a:rPr lang="el-GR" b="1" i="1" smtClean="0">
                <a:solidFill>
                  <a:srgbClr val="FF3300"/>
                </a:solidFill>
                <a:cs typeface="Arial" pitchFamily="34" charset="0"/>
              </a:rPr>
              <a:t>ω</a:t>
            </a:r>
            <a:r>
              <a:rPr lang="en-GB" b="1" smtClean="0">
                <a:cs typeface="Arial" pitchFamily="34" charset="0"/>
              </a:rPr>
              <a:t>)</a:t>
            </a:r>
            <a:endParaRPr lang="el-GR" b="1" i="1" smtClean="0">
              <a:solidFill>
                <a:srgbClr val="FF3300"/>
              </a:solidFill>
              <a:cs typeface="Arial" pitchFamily="34" charset="0"/>
            </a:endParaRPr>
          </a:p>
        </p:txBody>
      </p:sp>
      <p:sp>
        <p:nvSpPr>
          <p:cNvPr id="67587" name="Rectangle 3"/>
          <p:cNvSpPr>
            <a:spLocks noGrp="1" noChangeArrowheads="1"/>
          </p:cNvSpPr>
          <p:nvPr>
            <p:ph type="body" idx="4294967295"/>
          </p:nvPr>
        </p:nvSpPr>
        <p:spPr>
          <a:xfrm>
            <a:off x="468313" y="1341438"/>
            <a:ext cx="8229600" cy="4525962"/>
          </a:xfrm>
        </p:spPr>
        <p:txBody>
          <a:bodyPr/>
          <a:lstStyle/>
          <a:p>
            <a:pPr marL="0" indent="0" eaLnBrk="1" hangingPunct="1">
              <a:buFontTx/>
              <a:buNone/>
            </a:pPr>
            <a:r>
              <a:rPr lang="en-GB" sz="2400" b="1" smtClean="0"/>
              <a:t>	</a:t>
            </a:r>
            <a:r>
              <a:rPr lang="en-GB" sz="2400" b="1" smtClean="0">
                <a:solidFill>
                  <a:srgbClr val="FF3300"/>
                </a:solidFill>
              </a:rPr>
              <a:t>angular speed  =  angular displacement</a:t>
            </a:r>
          </a:p>
          <a:p>
            <a:pPr marL="0" indent="0" eaLnBrk="1" hangingPunct="1">
              <a:buFontTx/>
              <a:buNone/>
            </a:pPr>
            <a:r>
              <a:rPr lang="en-GB" sz="2400" b="1" smtClean="0">
                <a:solidFill>
                  <a:srgbClr val="FF3300"/>
                </a:solidFill>
              </a:rPr>
              <a:t>					  time</a:t>
            </a:r>
          </a:p>
          <a:p>
            <a:pPr marL="0" indent="0" eaLnBrk="1" hangingPunct="1">
              <a:buFontTx/>
              <a:buNone/>
            </a:pPr>
            <a:endParaRPr lang="en-GB" sz="2400" b="1" smtClean="0">
              <a:solidFill>
                <a:srgbClr val="FF3300"/>
              </a:solidFill>
            </a:endParaRPr>
          </a:p>
          <a:p>
            <a:pPr marL="0" indent="0" eaLnBrk="1" hangingPunct="1">
              <a:buFontTx/>
              <a:buNone/>
            </a:pPr>
            <a:r>
              <a:rPr lang="en-GB" sz="2400" b="1" smtClean="0">
                <a:solidFill>
                  <a:srgbClr val="FF3300"/>
                </a:solidFill>
              </a:rPr>
              <a:t>			</a:t>
            </a:r>
            <a:r>
              <a:rPr lang="el-GR" sz="2400" b="1" i="1" smtClean="0">
                <a:solidFill>
                  <a:srgbClr val="FF3300"/>
                </a:solidFill>
                <a:cs typeface="Arial" pitchFamily="34" charset="0"/>
              </a:rPr>
              <a:t>ω</a:t>
            </a:r>
            <a:r>
              <a:rPr lang="en-GB" sz="2400" b="1" i="1" smtClean="0">
                <a:solidFill>
                  <a:srgbClr val="FF3300"/>
                </a:solidFill>
                <a:cs typeface="Arial" pitchFamily="34" charset="0"/>
              </a:rPr>
              <a:t>  =  </a:t>
            </a:r>
            <a:r>
              <a:rPr lang="el-GR" sz="2400" b="1" i="1" smtClean="0">
                <a:solidFill>
                  <a:srgbClr val="FF3300"/>
                </a:solidFill>
                <a:cs typeface="Arial" pitchFamily="34" charset="0"/>
              </a:rPr>
              <a:t>Δθ</a:t>
            </a:r>
            <a:r>
              <a:rPr lang="en-GB" sz="2400" b="1" i="1" smtClean="0">
                <a:solidFill>
                  <a:srgbClr val="FF3300"/>
                </a:solidFill>
                <a:cs typeface="Arial" pitchFamily="34" charset="0"/>
              </a:rPr>
              <a:t>  /  </a:t>
            </a:r>
            <a:r>
              <a:rPr lang="el-GR" sz="2400" b="1" i="1" smtClean="0">
                <a:solidFill>
                  <a:srgbClr val="FF3300"/>
                </a:solidFill>
                <a:cs typeface="Arial" pitchFamily="34" charset="0"/>
              </a:rPr>
              <a:t>Δ</a:t>
            </a:r>
            <a:r>
              <a:rPr lang="en-GB" sz="2400" b="1" i="1" smtClean="0">
                <a:solidFill>
                  <a:srgbClr val="FF3300"/>
                </a:solidFill>
                <a:cs typeface="Arial" pitchFamily="34" charset="0"/>
              </a:rPr>
              <a:t>t</a:t>
            </a:r>
            <a:endParaRPr lang="el-GR" sz="2400" b="1" i="1" smtClean="0">
              <a:solidFill>
                <a:srgbClr val="FF3300"/>
              </a:solidFill>
              <a:cs typeface="Arial" pitchFamily="34" charset="0"/>
            </a:endParaRPr>
          </a:p>
          <a:p>
            <a:pPr marL="0" indent="0" eaLnBrk="1" hangingPunct="1">
              <a:buFontTx/>
              <a:buNone/>
            </a:pPr>
            <a:endParaRPr lang="en-GB" sz="2400" b="1" i="1" smtClean="0">
              <a:solidFill>
                <a:srgbClr val="FF3300"/>
              </a:solidFill>
            </a:endParaRPr>
          </a:p>
          <a:p>
            <a:pPr marL="0" indent="0" eaLnBrk="1" hangingPunct="1">
              <a:buFontTx/>
              <a:buNone/>
            </a:pPr>
            <a:r>
              <a:rPr lang="en-GB" sz="2400" i="1" smtClean="0"/>
              <a:t>units:</a:t>
            </a:r>
          </a:p>
          <a:p>
            <a:pPr marL="0" indent="0" eaLnBrk="1" hangingPunct="1">
              <a:buFontTx/>
              <a:buNone/>
            </a:pPr>
            <a:r>
              <a:rPr lang="en-GB" sz="2400" smtClean="0"/>
              <a:t>angular displacement (</a:t>
            </a:r>
            <a:r>
              <a:rPr lang="el-GR" sz="2400" i="1" smtClean="0">
                <a:cs typeface="Arial" pitchFamily="34" charset="0"/>
              </a:rPr>
              <a:t>θ</a:t>
            </a:r>
            <a:r>
              <a:rPr lang="en-GB" sz="2400" i="1" smtClean="0">
                <a:cs typeface="Arial" pitchFamily="34" charset="0"/>
              </a:rPr>
              <a:t> </a:t>
            </a:r>
            <a:r>
              <a:rPr lang="en-GB" sz="2400" smtClean="0">
                <a:cs typeface="Arial" pitchFamily="34" charset="0"/>
              </a:rPr>
              <a:t>)</a:t>
            </a:r>
            <a:r>
              <a:rPr lang="en-GB" sz="2400" smtClean="0"/>
              <a:t> in</a:t>
            </a:r>
            <a:r>
              <a:rPr lang="en-GB" sz="2400" smtClean="0">
                <a:solidFill>
                  <a:srgbClr val="FF3300"/>
                </a:solidFill>
              </a:rPr>
              <a:t> </a:t>
            </a:r>
            <a:r>
              <a:rPr lang="en-GB" sz="2400" b="1" smtClean="0">
                <a:solidFill>
                  <a:schemeClr val="accent2"/>
                </a:solidFill>
              </a:rPr>
              <a:t>radians (rad)</a:t>
            </a:r>
          </a:p>
          <a:p>
            <a:pPr marL="0" indent="0" eaLnBrk="1" hangingPunct="1">
              <a:buFontTx/>
              <a:buNone/>
            </a:pPr>
            <a:r>
              <a:rPr lang="en-GB" sz="2400" smtClean="0"/>
              <a:t>time (</a:t>
            </a:r>
            <a:r>
              <a:rPr lang="en-GB" sz="2400" i="1" smtClean="0">
                <a:cs typeface="Arial" pitchFamily="34" charset="0"/>
              </a:rPr>
              <a:t>t </a:t>
            </a:r>
            <a:r>
              <a:rPr lang="en-GB" sz="2400" smtClean="0">
                <a:cs typeface="Arial" pitchFamily="34" charset="0"/>
              </a:rPr>
              <a:t>)</a:t>
            </a:r>
            <a:r>
              <a:rPr lang="en-GB" sz="2400" smtClean="0"/>
              <a:t> in</a:t>
            </a:r>
            <a:r>
              <a:rPr lang="en-GB" sz="2400" smtClean="0">
                <a:solidFill>
                  <a:srgbClr val="FF3300"/>
                </a:solidFill>
              </a:rPr>
              <a:t> </a:t>
            </a:r>
            <a:r>
              <a:rPr lang="en-GB" sz="2400" b="1" smtClean="0">
                <a:solidFill>
                  <a:schemeClr val="accent2"/>
                </a:solidFill>
              </a:rPr>
              <a:t>seconds (s)</a:t>
            </a:r>
          </a:p>
          <a:p>
            <a:pPr marL="0" indent="0" eaLnBrk="1" hangingPunct="1">
              <a:buFontTx/>
              <a:buNone/>
            </a:pPr>
            <a:r>
              <a:rPr lang="en-GB" sz="2400" smtClean="0"/>
              <a:t>angular speed (</a:t>
            </a:r>
            <a:r>
              <a:rPr lang="el-GR" sz="2400" i="1" smtClean="0">
                <a:cs typeface="Arial" pitchFamily="34" charset="0"/>
              </a:rPr>
              <a:t>ω</a:t>
            </a:r>
            <a:r>
              <a:rPr lang="en-GB" sz="2400" smtClean="0">
                <a:cs typeface="Arial" pitchFamily="34" charset="0"/>
              </a:rPr>
              <a:t>)</a:t>
            </a:r>
            <a:r>
              <a:rPr lang="en-GB" sz="2400" smtClean="0"/>
              <a:t> in</a:t>
            </a:r>
            <a:r>
              <a:rPr lang="en-GB" sz="2400" smtClean="0">
                <a:solidFill>
                  <a:srgbClr val="FF3300"/>
                </a:solidFill>
              </a:rPr>
              <a:t> </a:t>
            </a:r>
            <a:r>
              <a:rPr lang="en-GB" sz="2400" b="1" smtClean="0">
                <a:solidFill>
                  <a:schemeClr val="accent2"/>
                </a:solidFill>
              </a:rPr>
              <a:t>radians per second (rad s</a:t>
            </a:r>
            <a:r>
              <a:rPr lang="en-GB" sz="2400" b="1" baseline="30000" smtClean="0">
                <a:solidFill>
                  <a:schemeClr val="accent2"/>
                </a:solidFill>
              </a:rPr>
              <a:t>-1</a:t>
            </a:r>
            <a:r>
              <a:rPr lang="en-GB" sz="2400" b="1" smtClean="0">
                <a:solidFill>
                  <a:schemeClr val="accent2"/>
                </a:solidFill>
              </a:rPr>
              <a:t>)</a:t>
            </a:r>
            <a:endParaRPr lang="en-GB" sz="2400" b="1" smtClean="0">
              <a:solidFill>
                <a:schemeClr val="accent2"/>
              </a:solidFill>
              <a:latin typeface="Times New Roman" pitchFamily="18" charset="0"/>
              <a:cs typeface="Times New Roman" pitchFamily="18" charset="0"/>
            </a:endParaRPr>
          </a:p>
          <a:p>
            <a:pPr marL="0" indent="0" algn="ctr" eaLnBrk="1" hangingPunct="1">
              <a:buFontTx/>
              <a:buNone/>
            </a:pPr>
            <a:endParaRPr lang="en-GB" sz="2400" b="1" smtClean="0">
              <a:solidFill>
                <a:schemeClr val="accent2"/>
              </a:solidFill>
            </a:endParaRPr>
          </a:p>
        </p:txBody>
      </p:sp>
      <p:sp>
        <p:nvSpPr>
          <p:cNvPr id="102404" name="Line 4"/>
          <p:cNvSpPr>
            <a:spLocks noChangeShapeType="1"/>
          </p:cNvSpPr>
          <p:nvPr/>
        </p:nvSpPr>
        <p:spPr bwMode="auto">
          <a:xfrm>
            <a:off x="4067175" y="1773238"/>
            <a:ext cx="3097213" cy="0"/>
          </a:xfrm>
          <a:prstGeom prst="line">
            <a:avLst/>
          </a:prstGeom>
          <a:noFill/>
          <a:ln w="3810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405" name="Rectangle 5"/>
          <p:cNvSpPr>
            <a:spLocks noChangeArrowheads="1"/>
          </p:cNvSpPr>
          <p:nvPr/>
        </p:nvSpPr>
        <p:spPr bwMode="auto">
          <a:xfrm>
            <a:off x="3132138" y="2636838"/>
            <a:ext cx="2232025" cy="576262"/>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758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40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758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2405"/>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67587">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67587">
                                            <p:txEl>
                                              <p:pRg st="6" end="6"/>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67587">
                                            <p:txEl>
                                              <p:pRg st="7" end="7"/>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6758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4" grpId="0" animBg="1"/>
      <p:bldP spid="10240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type="body" idx="4294967295"/>
          </p:nvPr>
        </p:nvSpPr>
        <p:spPr>
          <a:xfrm>
            <a:off x="468313" y="476250"/>
            <a:ext cx="8280400" cy="5400675"/>
          </a:xfrm>
        </p:spPr>
        <p:txBody>
          <a:bodyPr/>
          <a:lstStyle/>
          <a:p>
            <a:pPr marL="0" indent="0" eaLnBrk="1" hangingPunct="1">
              <a:buFontTx/>
              <a:buNone/>
            </a:pPr>
            <a:r>
              <a:rPr lang="en-GB" sz="2400" smtClean="0"/>
              <a:t>Angular speed can also be measured in revolutions per second (rev s</a:t>
            </a:r>
            <a:r>
              <a:rPr lang="en-GB" sz="2400" baseline="30000" smtClean="0"/>
              <a:t>-1</a:t>
            </a:r>
            <a:r>
              <a:rPr lang="en-GB" sz="2400" smtClean="0"/>
              <a:t>) or revolutions per minute (r.p.m.)</a:t>
            </a:r>
          </a:p>
          <a:p>
            <a:pPr marL="0" indent="0" eaLnBrk="1" hangingPunct="1">
              <a:buFontTx/>
              <a:buNone/>
            </a:pPr>
            <a:endParaRPr lang="en-GB" sz="2400" smtClean="0"/>
          </a:p>
          <a:p>
            <a:pPr marL="0" indent="0" eaLnBrk="1" hangingPunct="1">
              <a:buFontTx/>
              <a:buNone/>
            </a:pPr>
            <a:r>
              <a:rPr lang="en-GB" sz="2400" i="1" smtClean="0"/>
              <a:t>Question:</a:t>
            </a:r>
          </a:p>
          <a:p>
            <a:pPr marL="0" indent="0" eaLnBrk="1" hangingPunct="1">
              <a:buFontTx/>
              <a:buNone/>
            </a:pPr>
            <a:r>
              <a:rPr lang="en-GB" sz="2400" smtClean="0"/>
              <a:t>Calculate the angular speed in rad s</a:t>
            </a:r>
            <a:r>
              <a:rPr lang="en-GB" sz="2400" baseline="30000" smtClean="0"/>
              <a:t>-1</a:t>
            </a:r>
            <a:r>
              <a:rPr lang="en-GB" sz="2400" smtClean="0"/>
              <a:t> of an old vinyl record player set at 78 r.p.m. </a:t>
            </a:r>
          </a:p>
          <a:p>
            <a:pPr marL="0" indent="0" eaLnBrk="1" hangingPunct="1">
              <a:buFontTx/>
              <a:buNone/>
            </a:pPr>
            <a:endParaRPr lang="en-GB" sz="2400" smtClean="0"/>
          </a:p>
          <a:p>
            <a:pPr marL="0" indent="0" eaLnBrk="1" hangingPunct="1">
              <a:buFontTx/>
              <a:buNone/>
            </a:pPr>
            <a:r>
              <a:rPr lang="en-GB" sz="2400" smtClean="0"/>
              <a:t>78 r.p.m. </a:t>
            </a:r>
          </a:p>
          <a:p>
            <a:pPr marL="0" indent="0" eaLnBrk="1" hangingPunct="1">
              <a:buFontTx/>
              <a:buNone/>
            </a:pPr>
            <a:r>
              <a:rPr lang="en-GB" sz="2400" smtClean="0"/>
              <a:t>	= 78 / 60 revolutions per second</a:t>
            </a:r>
          </a:p>
          <a:p>
            <a:pPr marL="0" indent="0" eaLnBrk="1" hangingPunct="1">
              <a:buFontTx/>
              <a:buNone/>
            </a:pPr>
            <a:r>
              <a:rPr lang="en-GB" sz="2400" smtClean="0"/>
              <a:t>	= 1.3 rev s</a:t>
            </a:r>
            <a:r>
              <a:rPr lang="en-GB" sz="2400" baseline="30000" smtClean="0"/>
              <a:t>-1</a:t>
            </a:r>
          </a:p>
          <a:p>
            <a:pPr marL="0" indent="0" eaLnBrk="1" hangingPunct="1">
              <a:buFontTx/>
              <a:buNone/>
            </a:pPr>
            <a:r>
              <a:rPr lang="en-GB" sz="2400" smtClean="0"/>
              <a:t>	= 1.3 x 2</a:t>
            </a:r>
            <a:r>
              <a:rPr lang="el-GR" sz="2400" smtClean="0">
                <a:cs typeface="Arial" pitchFamily="34" charset="0"/>
              </a:rPr>
              <a:t>π</a:t>
            </a:r>
            <a:r>
              <a:rPr lang="en-GB" sz="2400" smtClean="0">
                <a:cs typeface="Arial" pitchFamily="34" charset="0"/>
              </a:rPr>
              <a:t> rad s</a:t>
            </a:r>
            <a:r>
              <a:rPr lang="en-GB" sz="2400" baseline="30000" smtClean="0">
                <a:cs typeface="Arial" pitchFamily="34" charset="0"/>
              </a:rPr>
              <a:t>-1</a:t>
            </a:r>
          </a:p>
          <a:p>
            <a:pPr marL="0" indent="0" eaLnBrk="1" hangingPunct="1">
              <a:buFontTx/>
              <a:buNone/>
            </a:pPr>
            <a:r>
              <a:rPr lang="en-GB" sz="2400" b="1" smtClean="0">
                <a:solidFill>
                  <a:srgbClr val="FF3300"/>
                </a:solidFill>
                <a:cs typeface="Arial" pitchFamily="34" charset="0"/>
              </a:rPr>
              <a:t>	78 r.p.m. = 8.2 rad s</a:t>
            </a:r>
            <a:r>
              <a:rPr lang="en-GB" sz="2400" b="1" baseline="30000" smtClean="0">
                <a:solidFill>
                  <a:srgbClr val="FF3300"/>
                </a:solidFill>
                <a:cs typeface="Arial" pitchFamily="34" charset="0"/>
              </a:rPr>
              <a:t>-1</a:t>
            </a:r>
            <a:endParaRPr lang="en-GB" sz="2400" b="1" baseline="30000" smtClean="0">
              <a:solidFill>
                <a:srgbClr val="FF33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7587">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67587">
                                            <p:txEl>
                                              <p:pRg st="5" end="5"/>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67587">
                                            <p:txEl>
                                              <p:pRg st="6" end="6"/>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67587">
                                            <p:txEl>
                                              <p:pRg st="7" end="7"/>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67587">
                                            <p:txEl>
                                              <p:pRg st="8" end="8"/>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6758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1318</TotalTime>
  <Words>2052</Words>
  <Application>Microsoft Office PowerPoint</Application>
  <PresentationFormat>On-screen Show (4:3)</PresentationFormat>
  <Paragraphs>436</Paragraphs>
  <Slides>38</Slides>
  <Notes>37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38</vt:i4>
      </vt:variant>
    </vt:vector>
  </HeadingPairs>
  <TitlesOfParts>
    <vt:vector size="41" baseType="lpstr">
      <vt:lpstr>Arial</vt:lpstr>
      <vt:lpstr>Times New Roman</vt:lpstr>
      <vt:lpstr>Default Design</vt:lpstr>
      <vt:lpstr>CIRCULAR MOTION </vt:lpstr>
      <vt:lpstr>Specification</vt:lpstr>
      <vt:lpstr>Uniform Circular Motion</vt:lpstr>
      <vt:lpstr>Question</vt:lpstr>
      <vt:lpstr>Question</vt:lpstr>
      <vt:lpstr>Angular displacement, θ</vt:lpstr>
      <vt:lpstr>Angles in radians</vt:lpstr>
      <vt:lpstr>Angular speed (ω)</vt:lpstr>
      <vt:lpstr>PowerPoint Presentation</vt:lpstr>
      <vt:lpstr>Angular frequency (ω)</vt:lpstr>
      <vt:lpstr>Relationship between angular  and linear speed </vt:lpstr>
      <vt:lpstr>Question</vt:lpstr>
      <vt:lpstr>Question</vt:lpstr>
      <vt:lpstr>Complete</vt:lpstr>
      <vt:lpstr>Complete</vt:lpstr>
      <vt:lpstr>Centripetal acceleration (a)</vt:lpstr>
      <vt:lpstr>PowerPoint Presentation</vt:lpstr>
      <vt:lpstr>Complete</vt:lpstr>
      <vt:lpstr>Complete</vt:lpstr>
      <vt:lpstr>ISS Question</vt:lpstr>
      <vt:lpstr>PowerPoint Presentation</vt:lpstr>
      <vt:lpstr>Proof of: a = v2 / r NOTE: This is not required for A2 AQA Physics</vt:lpstr>
      <vt:lpstr>PowerPoint Presentation</vt:lpstr>
      <vt:lpstr>PowerPoint Presentation</vt:lpstr>
      <vt:lpstr>Centripetal Force</vt:lpstr>
      <vt:lpstr>What happens when centripetal force  is removed</vt:lpstr>
      <vt:lpstr>Other examples of centripetal forces</vt:lpstr>
      <vt:lpstr>Equations for centripetal force</vt:lpstr>
      <vt:lpstr>Question 1</vt:lpstr>
      <vt:lpstr>Question 1</vt:lpstr>
      <vt:lpstr>Question 2</vt:lpstr>
      <vt:lpstr>Question 2</vt:lpstr>
      <vt:lpstr>Question 3</vt:lpstr>
      <vt:lpstr>PowerPoint Presentation</vt:lpstr>
      <vt:lpstr>PowerPoint Presentation</vt:lpstr>
      <vt:lpstr>PowerPoint Presentation</vt:lpstr>
      <vt:lpstr>Question 4</vt:lpstr>
      <vt:lpstr>PowerPoint Presentation</vt:lpstr>
    </vt:vector>
  </TitlesOfParts>
  <Company>St Georges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 Georges College</dc:creator>
  <cp:lastModifiedBy>Teacher E-Solutions</cp:lastModifiedBy>
  <cp:revision>87</cp:revision>
  <dcterms:created xsi:type="dcterms:W3CDTF">2008-08-15T17:24:00Z</dcterms:created>
  <dcterms:modified xsi:type="dcterms:W3CDTF">2019-01-18T17:13:53Z</dcterms:modified>
</cp:coreProperties>
</file>