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25"/>
  </p:notesMasterIdLst>
  <p:sldIdLst>
    <p:sldId id="256" r:id="rId3"/>
    <p:sldId id="257" r:id="rId4"/>
    <p:sldId id="258" r:id="rId5"/>
    <p:sldId id="260" r:id="rId6"/>
    <p:sldId id="259" r:id="rId7"/>
    <p:sldId id="270" r:id="rId8"/>
    <p:sldId id="271" r:id="rId9"/>
    <p:sldId id="272" r:id="rId10"/>
    <p:sldId id="273" r:id="rId11"/>
    <p:sldId id="265" r:id="rId12"/>
    <p:sldId id="261" r:id="rId13"/>
    <p:sldId id="262" r:id="rId14"/>
    <p:sldId id="266" r:id="rId15"/>
    <p:sldId id="267" r:id="rId16"/>
    <p:sldId id="263" r:id="rId17"/>
    <p:sldId id="274" r:id="rId18"/>
    <p:sldId id="275" r:id="rId19"/>
    <p:sldId id="276" r:id="rId20"/>
    <p:sldId id="264" r:id="rId21"/>
    <p:sldId id="268" r:id="rId22"/>
    <p:sldId id="269"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0066"/>
    <a:srgbClr val="0000FF"/>
    <a:srgbClr val="33CCFF"/>
    <a:srgbClr val="9900CC"/>
    <a:srgbClr val="3366FF"/>
    <a:srgbClr val="CC66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D950241F-B167-4AD6-AC0C-D1893C81824F}" type="datetimeFigureOut">
              <a:rPr lang="en-US"/>
              <a:pPr>
                <a:defRPr/>
              </a:pPr>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926B35D-6132-417F-B7A1-5F2C4253646D}" type="slidenum">
              <a:rPr lang="en-US"/>
              <a:pPr>
                <a:defRPr/>
              </a:pPr>
              <a:t>‹#›</a:t>
            </a:fld>
            <a:endParaRPr lang="en-US"/>
          </a:p>
        </p:txBody>
      </p:sp>
    </p:spTree>
    <p:extLst>
      <p:ext uri="{BB962C8B-B14F-4D97-AF65-F5344CB8AC3E}">
        <p14:creationId xmlns:p14="http://schemas.microsoft.com/office/powerpoint/2010/main" val="2704538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405F08B-9C15-466D-A572-5C0C83273504}"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B9F64D9-22CA-494D-8A97-2E749FAFC270}"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42BF9AD-F690-4985-93BD-A9CFC5629248}" type="slidenum">
              <a:rPr lang="en-US" smtClean="0"/>
              <a:pPr eaLnBrk="1" hangingPunct="1"/>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46D3A0D-2B13-4EAF-B291-B30FBF843883}" type="slidenum">
              <a:rPr lang="en-US" smtClean="0"/>
              <a:pPr eaLnBrk="1" hangingPunct="1"/>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D03A78B-3661-41FF-B409-1BFAB934C8B1}" type="slidenum">
              <a:rPr lang="en-US" smtClean="0"/>
              <a:pPr eaLnBrk="1" hangingPunct="1"/>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1ACEB5D-9545-4FFF-A05B-1B385F6FC672}" type="slidenum">
              <a:rPr lang="en-US" smtClean="0"/>
              <a:pPr eaLnBrk="1" hangingPunct="1"/>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7F10631-3736-4396-BE23-68322E740741}" type="slidenum">
              <a:rPr lang="en-US" smtClean="0"/>
              <a:pPr eaLnBrk="1" hangingPunct="1"/>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01BEC55-323F-4E11-97A7-C187CD3CADDD}" type="slidenum">
              <a:rPr lang="en-US" smtClean="0"/>
              <a:pPr eaLnBrk="1" hangingPunct="1"/>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EC2A5A2-9F9F-40C5-BBC6-7FF5056DC2D2}" type="slidenum">
              <a:rPr lang="en-US" smtClean="0"/>
              <a:pPr eaLnBrk="1" hangingPunct="1"/>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3037315-2013-4BC7-8B6C-30876E71FE35}" type="slidenum">
              <a:rPr lang="en-US" smtClean="0"/>
              <a:pPr eaLnBrk="1" hangingPunct="1"/>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3FA75A3-1703-430F-B723-77F778D3B3E4}" type="slidenum">
              <a:rPr lang="en-US" smtClean="0"/>
              <a:pPr eaLnBrk="1" hangingPunct="1"/>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A7EE4D0-1A0C-4CA8-88EF-114DF11A21BD}" type="slidenum">
              <a:rPr lang="en-US" smtClean="0"/>
              <a:pPr eaLnBrk="1" hangingPunct="1"/>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78ED699-E38A-429B-87CE-881A1CBDA2C6}" type="slidenum">
              <a:rPr lang="en-US" smtClean="0"/>
              <a:pPr eaLnBrk="1" hangingPunct="1"/>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E1DD1AC-C19A-4709-91A9-9318874FB9C2}" type="slidenum">
              <a:rPr lang="en-US" smtClean="0"/>
              <a:pPr eaLnBrk="1" hangingPunct="1"/>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9310B6A-8D7F-4B64-887E-35A238F64130}" type="slidenum">
              <a:rPr lang="en-US" smtClean="0"/>
              <a:pPr eaLnBrk="1" hangingPunct="1"/>
              <a:t>22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B674406-924B-48BF-A477-2341F2F6CE5B}"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AA62BD8-B1C9-4CE3-9CB4-2D1920ED17F7}"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948972E-07AC-458A-A3F2-0D27009B7661}"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C1C035B-4A3F-4172-AFCD-115B74214A38}"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A7ACE44-0996-4DEA-8C46-5E9F9C48E00D}"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8A2FD85-8C19-4392-935D-37E11FEB3339}"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71F0B6E-1A1D-4822-ACC1-8E40BE9E7885}"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B1037F-B9E3-49A2-8798-2488E4153751}" type="slidenum">
              <a:rPr lang="en-US"/>
              <a:pPr>
                <a:defRPr/>
              </a:pPr>
              <a:t>‹#›</a:t>
            </a:fld>
            <a:endParaRPr lang="en-US"/>
          </a:p>
        </p:txBody>
      </p:sp>
    </p:spTree>
    <p:extLst>
      <p:ext uri="{BB962C8B-B14F-4D97-AF65-F5344CB8AC3E}">
        <p14:creationId xmlns:p14="http://schemas.microsoft.com/office/powerpoint/2010/main" val="358254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EF92C6-E813-4069-836F-296D54D231CC}" type="slidenum">
              <a:rPr lang="en-US"/>
              <a:pPr>
                <a:defRPr/>
              </a:pPr>
              <a:t>‹#›</a:t>
            </a:fld>
            <a:endParaRPr lang="en-US"/>
          </a:p>
        </p:txBody>
      </p:sp>
    </p:spTree>
    <p:extLst>
      <p:ext uri="{BB962C8B-B14F-4D97-AF65-F5344CB8AC3E}">
        <p14:creationId xmlns:p14="http://schemas.microsoft.com/office/powerpoint/2010/main" val="52163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EAA0C7-6265-4305-ABF4-AB9AC25E44A3}" type="slidenum">
              <a:rPr lang="en-US"/>
              <a:pPr>
                <a:defRPr/>
              </a:pPr>
              <a:t>‹#›</a:t>
            </a:fld>
            <a:endParaRPr lang="en-US"/>
          </a:p>
        </p:txBody>
      </p:sp>
    </p:spTree>
    <p:extLst>
      <p:ext uri="{BB962C8B-B14F-4D97-AF65-F5344CB8AC3E}">
        <p14:creationId xmlns:p14="http://schemas.microsoft.com/office/powerpoint/2010/main" val="150899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E04C3A0-C16E-4411-8454-D0EBEEA51844}" type="slidenum">
              <a:rPr lang="en-US"/>
              <a:pPr>
                <a:defRPr/>
              </a:pPr>
              <a:t>‹#›</a:t>
            </a:fld>
            <a:endParaRPr lang="en-US"/>
          </a:p>
        </p:txBody>
      </p:sp>
    </p:spTree>
    <p:extLst>
      <p:ext uri="{BB962C8B-B14F-4D97-AF65-F5344CB8AC3E}">
        <p14:creationId xmlns:p14="http://schemas.microsoft.com/office/powerpoint/2010/main" val="2463490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4578" name="Rectangle 2"/>
          <p:cNvSpPr>
            <a:spLocks noGrp="1" noRot="1" noChangeArrowheads="1"/>
          </p:cNvSpPr>
          <p:nvPr>
            <p:ph type="ctrTitle"/>
          </p:nvPr>
        </p:nvSpPr>
        <p:spPr>
          <a:xfrm>
            <a:off x="685800" y="1981200"/>
            <a:ext cx="7772400" cy="1600200"/>
          </a:xfrm>
        </p:spPr>
        <p:txBody>
          <a:bodyPr/>
          <a:lstStyle>
            <a:lvl1pPr>
              <a:defRPr/>
            </a:lvl1pPr>
          </a:lstStyle>
          <a:p>
            <a:r>
              <a:rPr lang="en-US"/>
              <a:t>Click to edit Master title style</a:t>
            </a:r>
          </a:p>
        </p:txBody>
      </p:sp>
      <p:sp>
        <p:nvSpPr>
          <p:cNvPr id="2457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2D9DCB-CEB7-4144-B601-F07BED4ABBCD}" type="slidenum">
              <a:rPr lang="en-US"/>
              <a:pPr>
                <a:defRPr/>
              </a:pPr>
              <a:t>‹#›</a:t>
            </a:fld>
            <a:endParaRPr lang="en-US"/>
          </a:p>
        </p:txBody>
      </p:sp>
    </p:spTree>
    <p:extLst>
      <p:ext uri="{BB962C8B-B14F-4D97-AF65-F5344CB8AC3E}">
        <p14:creationId xmlns:p14="http://schemas.microsoft.com/office/powerpoint/2010/main" val="1951516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82CD90-6264-44FB-885B-33EAFCAA136A}" type="slidenum">
              <a:rPr lang="en-US"/>
              <a:pPr>
                <a:defRPr/>
              </a:pPr>
              <a:t>‹#›</a:t>
            </a:fld>
            <a:endParaRPr lang="en-US"/>
          </a:p>
        </p:txBody>
      </p:sp>
    </p:spTree>
    <p:extLst>
      <p:ext uri="{BB962C8B-B14F-4D97-AF65-F5344CB8AC3E}">
        <p14:creationId xmlns:p14="http://schemas.microsoft.com/office/powerpoint/2010/main" val="679305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4F1C5A-F860-46F8-8170-17D2BDB48F20}" type="slidenum">
              <a:rPr lang="en-US"/>
              <a:pPr>
                <a:defRPr/>
              </a:pPr>
              <a:t>‹#›</a:t>
            </a:fld>
            <a:endParaRPr lang="en-US"/>
          </a:p>
        </p:txBody>
      </p:sp>
    </p:spTree>
    <p:extLst>
      <p:ext uri="{BB962C8B-B14F-4D97-AF65-F5344CB8AC3E}">
        <p14:creationId xmlns:p14="http://schemas.microsoft.com/office/powerpoint/2010/main" val="916398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45EC0-9A8E-4AF2-A60C-D777A91A0DFA}" type="slidenum">
              <a:rPr lang="en-US"/>
              <a:pPr>
                <a:defRPr/>
              </a:pPr>
              <a:t>‹#›</a:t>
            </a:fld>
            <a:endParaRPr lang="en-US"/>
          </a:p>
        </p:txBody>
      </p:sp>
    </p:spTree>
    <p:extLst>
      <p:ext uri="{BB962C8B-B14F-4D97-AF65-F5344CB8AC3E}">
        <p14:creationId xmlns:p14="http://schemas.microsoft.com/office/powerpoint/2010/main" val="4122165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C53B179-D0E8-44DB-8450-930B04DEA80F}" type="slidenum">
              <a:rPr lang="en-US"/>
              <a:pPr>
                <a:defRPr/>
              </a:pPr>
              <a:t>‹#›</a:t>
            </a:fld>
            <a:endParaRPr lang="en-US"/>
          </a:p>
        </p:txBody>
      </p:sp>
    </p:spTree>
    <p:extLst>
      <p:ext uri="{BB962C8B-B14F-4D97-AF65-F5344CB8AC3E}">
        <p14:creationId xmlns:p14="http://schemas.microsoft.com/office/powerpoint/2010/main" val="1231476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A18C4A4-B609-4564-873C-897B368BD20F}" type="slidenum">
              <a:rPr lang="en-US"/>
              <a:pPr>
                <a:defRPr/>
              </a:pPr>
              <a:t>‹#›</a:t>
            </a:fld>
            <a:endParaRPr lang="en-US"/>
          </a:p>
        </p:txBody>
      </p:sp>
    </p:spTree>
    <p:extLst>
      <p:ext uri="{BB962C8B-B14F-4D97-AF65-F5344CB8AC3E}">
        <p14:creationId xmlns:p14="http://schemas.microsoft.com/office/powerpoint/2010/main" val="4032873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8284F6-C005-4653-9601-1EEC317FC7F3}" type="slidenum">
              <a:rPr lang="en-US"/>
              <a:pPr>
                <a:defRPr/>
              </a:pPr>
              <a:t>‹#›</a:t>
            </a:fld>
            <a:endParaRPr lang="en-US"/>
          </a:p>
        </p:txBody>
      </p:sp>
    </p:spTree>
    <p:extLst>
      <p:ext uri="{BB962C8B-B14F-4D97-AF65-F5344CB8AC3E}">
        <p14:creationId xmlns:p14="http://schemas.microsoft.com/office/powerpoint/2010/main" val="100550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6913A1-3CBA-4B3A-BF03-E04AF4FF8CE7}" type="slidenum">
              <a:rPr lang="en-US"/>
              <a:pPr>
                <a:defRPr/>
              </a:pPr>
              <a:t>‹#›</a:t>
            </a:fld>
            <a:endParaRPr lang="en-US"/>
          </a:p>
        </p:txBody>
      </p:sp>
    </p:spTree>
    <p:extLst>
      <p:ext uri="{BB962C8B-B14F-4D97-AF65-F5344CB8AC3E}">
        <p14:creationId xmlns:p14="http://schemas.microsoft.com/office/powerpoint/2010/main" val="4384948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7891EC-1376-41F6-AA12-8D874B9C14D0}" type="slidenum">
              <a:rPr lang="en-US"/>
              <a:pPr>
                <a:defRPr/>
              </a:pPr>
              <a:t>‹#›</a:t>
            </a:fld>
            <a:endParaRPr lang="en-US"/>
          </a:p>
        </p:txBody>
      </p:sp>
    </p:spTree>
    <p:extLst>
      <p:ext uri="{BB962C8B-B14F-4D97-AF65-F5344CB8AC3E}">
        <p14:creationId xmlns:p14="http://schemas.microsoft.com/office/powerpoint/2010/main" val="4007529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0C6AE7-C822-446E-88E8-718E363CC832}" type="slidenum">
              <a:rPr lang="en-US"/>
              <a:pPr>
                <a:defRPr/>
              </a:pPr>
              <a:t>‹#›</a:t>
            </a:fld>
            <a:endParaRPr lang="en-US"/>
          </a:p>
        </p:txBody>
      </p:sp>
    </p:spTree>
    <p:extLst>
      <p:ext uri="{BB962C8B-B14F-4D97-AF65-F5344CB8AC3E}">
        <p14:creationId xmlns:p14="http://schemas.microsoft.com/office/powerpoint/2010/main" val="3494845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CABB9C-4350-46BF-90CB-951798C13537}" type="slidenum">
              <a:rPr lang="en-US"/>
              <a:pPr>
                <a:defRPr/>
              </a:pPr>
              <a:t>‹#›</a:t>
            </a:fld>
            <a:endParaRPr lang="en-US"/>
          </a:p>
        </p:txBody>
      </p:sp>
    </p:spTree>
    <p:extLst>
      <p:ext uri="{BB962C8B-B14F-4D97-AF65-F5344CB8AC3E}">
        <p14:creationId xmlns:p14="http://schemas.microsoft.com/office/powerpoint/2010/main" val="2111185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A90C16-DEDF-4A1E-8FC9-B0CA048E6158}" type="slidenum">
              <a:rPr lang="en-US"/>
              <a:pPr>
                <a:defRPr/>
              </a:pPr>
              <a:t>‹#›</a:t>
            </a:fld>
            <a:endParaRPr lang="en-US"/>
          </a:p>
        </p:txBody>
      </p:sp>
    </p:spTree>
    <p:extLst>
      <p:ext uri="{BB962C8B-B14F-4D97-AF65-F5344CB8AC3E}">
        <p14:creationId xmlns:p14="http://schemas.microsoft.com/office/powerpoint/2010/main" val="359071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84481D-139F-49D3-917D-4A7B9CEF9A03}" type="slidenum">
              <a:rPr lang="en-US"/>
              <a:pPr>
                <a:defRPr/>
              </a:pPr>
              <a:t>‹#›</a:t>
            </a:fld>
            <a:endParaRPr lang="en-US"/>
          </a:p>
        </p:txBody>
      </p:sp>
    </p:spTree>
    <p:extLst>
      <p:ext uri="{BB962C8B-B14F-4D97-AF65-F5344CB8AC3E}">
        <p14:creationId xmlns:p14="http://schemas.microsoft.com/office/powerpoint/2010/main" val="1893670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DEADA3-69AB-4972-A532-42C9410B43B9}" type="slidenum">
              <a:rPr lang="en-US"/>
              <a:pPr>
                <a:defRPr/>
              </a:pPr>
              <a:t>‹#›</a:t>
            </a:fld>
            <a:endParaRPr lang="en-US"/>
          </a:p>
        </p:txBody>
      </p:sp>
    </p:spTree>
    <p:extLst>
      <p:ext uri="{BB962C8B-B14F-4D97-AF65-F5344CB8AC3E}">
        <p14:creationId xmlns:p14="http://schemas.microsoft.com/office/powerpoint/2010/main" val="152925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6A5A16E-7511-489F-A9E5-FA4051A10E2D}" type="slidenum">
              <a:rPr lang="en-US"/>
              <a:pPr>
                <a:defRPr/>
              </a:pPr>
              <a:t>‹#›</a:t>
            </a:fld>
            <a:endParaRPr lang="en-US"/>
          </a:p>
        </p:txBody>
      </p:sp>
    </p:spTree>
    <p:extLst>
      <p:ext uri="{BB962C8B-B14F-4D97-AF65-F5344CB8AC3E}">
        <p14:creationId xmlns:p14="http://schemas.microsoft.com/office/powerpoint/2010/main" val="316140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A97DDB8-B51B-4B83-BCD5-E585486AA737}" type="slidenum">
              <a:rPr lang="en-US"/>
              <a:pPr>
                <a:defRPr/>
              </a:pPr>
              <a:t>‹#›</a:t>
            </a:fld>
            <a:endParaRPr lang="en-US"/>
          </a:p>
        </p:txBody>
      </p:sp>
    </p:spTree>
    <p:extLst>
      <p:ext uri="{BB962C8B-B14F-4D97-AF65-F5344CB8AC3E}">
        <p14:creationId xmlns:p14="http://schemas.microsoft.com/office/powerpoint/2010/main" val="278990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6FEDCB-B3CC-4121-9E75-442EFE7054B7}" type="slidenum">
              <a:rPr lang="en-US"/>
              <a:pPr>
                <a:defRPr/>
              </a:pPr>
              <a:t>‹#›</a:t>
            </a:fld>
            <a:endParaRPr lang="en-US"/>
          </a:p>
        </p:txBody>
      </p:sp>
    </p:spTree>
    <p:extLst>
      <p:ext uri="{BB962C8B-B14F-4D97-AF65-F5344CB8AC3E}">
        <p14:creationId xmlns:p14="http://schemas.microsoft.com/office/powerpoint/2010/main" val="281903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AB30F3-0455-4D1D-B495-739E5E602803}" type="slidenum">
              <a:rPr lang="en-US"/>
              <a:pPr>
                <a:defRPr/>
              </a:pPr>
              <a:t>‹#›</a:t>
            </a:fld>
            <a:endParaRPr lang="en-US"/>
          </a:p>
        </p:txBody>
      </p:sp>
    </p:spTree>
    <p:extLst>
      <p:ext uri="{BB962C8B-B14F-4D97-AF65-F5344CB8AC3E}">
        <p14:creationId xmlns:p14="http://schemas.microsoft.com/office/powerpoint/2010/main" val="3534177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70FA1C-AD3F-41E1-8292-AC5B057402A8}" type="slidenum">
              <a:rPr lang="en-US"/>
              <a:pPr>
                <a:defRPr/>
              </a:pPr>
              <a:t>‹#›</a:t>
            </a:fld>
            <a:endParaRPr lang="en-US"/>
          </a:p>
        </p:txBody>
      </p:sp>
    </p:spTree>
    <p:extLst>
      <p:ext uri="{BB962C8B-B14F-4D97-AF65-F5344CB8AC3E}">
        <p14:creationId xmlns:p14="http://schemas.microsoft.com/office/powerpoint/2010/main" val="228920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54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B15CC406-9AA7-440F-BFC9-F1EAFB5CDE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5400000"/>
        </a:gradFill>
        <a:effectLst/>
      </p:bgPr>
    </p:bg>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5"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6"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cs typeface="Arial" charset="0"/>
              </a:defRPr>
            </a:lvl1pPr>
          </a:lstStyle>
          <a:p>
            <a:pPr>
              <a:defRPr/>
            </a:pPr>
            <a:fld id="{19CD20E0-327E-4234-9C70-C68313D7A73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n.wikipedia.org/wiki/Image:Submerged-and-Displacing.png" TargetMode="External"/><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rystalinks.com/eye.html" TargetMode="External"/><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19.jpe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3.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2590800"/>
            <a:ext cx="7772400" cy="1470025"/>
          </a:xfrm>
          <a:solidFill>
            <a:srgbClr val="33CCFF"/>
          </a:solidFill>
          <a:ln w="57150" cmpd="thickThin">
            <a:solidFill>
              <a:srgbClr val="00CC00"/>
            </a:solidFill>
            <a:miter lim="800000"/>
            <a:headEnd/>
            <a:tailEnd/>
          </a:ln>
        </p:spPr>
        <p:txBody>
          <a:bodyPr/>
          <a:lstStyle/>
          <a:p>
            <a:pPr eaLnBrk="1" hangingPunct="1"/>
            <a:r>
              <a:rPr lang="en-US" sz="4000" b="1" i="1" smtClean="0">
                <a:solidFill>
                  <a:srgbClr val="660066"/>
                </a:solidFill>
                <a:latin typeface="Tempus Sans ITC" pitchFamily="82" charset="0"/>
              </a:rPr>
              <a:t>3.5….ARCHIMEDES’ PRINCIPLE</a:t>
            </a:r>
          </a:p>
        </p:txBody>
      </p:sp>
      <p:pic>
        <p:nvPicPr>
          <p:cNvPr id="307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04800"/>
            <a:ext cx="2971800" cy="195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9" descr="archi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762000"/>
            <a:ext cx="19812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1" descr="archimedes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4419600"/>
            <a:ext cx="6858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2" descr="pi">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381000"/>
            <a:ext cx="27432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image:Submerged-and-Displacing.png">
            <a:hlinkClick r:id="rId8" tooltip="image:Submerged-and-Displacing.png"/>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4267200"/>
            <a:ext cx="1412875" cy="22098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80" name="Picture 18" descr="archi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5600" y="4800600"/>
            <a:ext cx="17526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20" descr="archi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 y="4724400"/>
            <a:ext cx="16764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displacement"/>
          <p:cNvPicPr>
            <a:picLocks noChangeAspect="1" noChangeArrowheads="1"/>
          </p:cNvPicPr>
          <p:nvPr/>
        </p:nvPicPr>
        <p:blipFill>
          <a:blip r:embed="rId3">
            <a:lum bright="-10000" contrast="30000"/>
          </a:blip>
          <a:srcRect/>
          <a:stretch>
            <a:fillRect/>
          </a:stretch>
        </p:blipFill>
        <p:spPr bwMode="auto">
          <a:xfrm>
            <a:off x="0" y="838200"/>
            <a:ext cx="9144000" cy="533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ships in water with differing densit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66800"/>
            <a:ext cx="8229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237" name="Group 21"/>
          <p:cNvGraphicFramePr>
            <a:graphicFrameLocks noGrp="1"/>
          </p:cNvGraphicFramePr>
          <p:nvPr>
            <p:ph/>
          </p:nvPr>
        </p:nvGraphicFramePr>
        <p:xfrm>
          <a:off x="914400" y="4343400"/>
          <a:ext cx="7543800" cy="685800"/>
        </p:xfrm>
        <a:graphic>
          <a:graphicData uri="http://schemas.openxmlformats.org/drawingml/2006/table">
            <a:tbl>
              <a:tblPr/>
              <a:tblGrid>
                <a:gridCol w="1885950"/>
                <a:gridCol w="1885950"/>
                <a:gridCol w="1885950"/>
                <a:gridCol w="1885950"/>
              </a:tblGrid>
              <a:tr h="6858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warm fresh </a:t>
                      </a:r>
                      <a:br>
                        <a:rPr kumimoji="0" lang="en-US" sz="1800" b="1" i="0" u="none" strike="noStrike" cap="none" normalizeH="0" baseline="0" dirty="0" smtClean="0">
                          <a:ln>
                            <a:noFill/>
                          </a:ln>
                          <a:solidFill>
                            <a:schemeClr val="tx1"/>
                          </a:solidFill>
                          <a:effectLst/>
                          <a:latin typeface="Arial" charset="0"/>
                          <a:cs typeface="Arial" charset="0"/>
                        </a:rPr>
                      </a:br>
                      <a:r>
                        <a:rPr kumimoji="0" lang="en-US" sz="1800" b="1" i="0" u="none" strike="noStrike" cap="none" normalizeH="0" baseline="0" dirty="0" smtClean="0">
                          <a:ln>
                            <a:noFill/>
                          </a:ln>
                          <a:solidFill>
                            <a:schemeClr val="tx1"/>
                          </a:solidFill>
                          <a:effectLst/>
                          <a:latin typeface="Arial" charset="0"/>
                          <a:cs typeface="Arial" charset="0"/>
                        </a:rPr>
                        <a:t>water</a:t>
                      </a:r>
                      <a:endParaRPr kumimoji="0" lang="en-US" sz="1800" b="0" i="0" u="none" strike="noStrike" cap="none" normalizeH="0" baseline="0" dirty="0" smtClean="0">
                        <a:ln>
                          <a:noFill/>
                        </a:ln>
                        <a:solidFill>
                          <a:schemeClr val="tx1"/>
                        </a:solidFill>
                        <a:effectLst/>
                        <a:latin typeface="Arial" charset="0"/>
                        <a:cs typeface="Arial" charset="0"/>
                      </a:endParaRPr>
                    </a:p>
                  </a:txBody>
                  <a:tcPr anchor="ctr" horzOverflow="overflow">
                    <a:lnL cap="flat">
                      <a:noFill/>
                    </a:lnL>
                    <a:lnR>
                      <a:noFill/>
                    </a:lnR>
                    <a:lnT cap="fla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Arial" charset="0"/>
                        </a:rPr>
                        <a:t>cold fresh </a:t>
                      </a:r>
                      <a:br>
                        <a:rPr kumimoji="0" lang="en-US" sz="1800" b="1" i="0" u="none" strike="noStrike" cap="none" normalizeH="0" baseline="0" smtClean="0">
                          <a:ln>
                            <a:noFill/>
                          </a:ln>
                          <a:solidFill>
                            <a:schemeClr val="tx1"/>
                          </a:solidFill>
                          <a:effectLst/>
                          <a:latin typeface="Arial" charset="0"/>
                          <a:cs typeface="Arial" charset="0"/>
                        </a:rPr>
                      </a:br>
                      <a:r>
                        <a:rPr kumimoji="0" lang="en-US" sz="1800" b="1" i="0" u="none" strike="noStrike" cap="none" normalizeH="0" baseline="0" smtClean="0">
                          <a:ln>
                            <a:noFill/>
                          </a:ln>
                          <a:solidFill>
                            <a:schemeClr val="tx1"/>
                          </a:solidFill>
                          <a:effectLst/>
                          <a:latin typeface="Arial" charset="0"/>
                          <a:cs typeface="Arial" charset="0"/>
                        </a:rPr>
                        <a:t>water</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a:noFill/>
                    </a:lnL>
                    <a:lnR>
                      <a:noFill/>
                    </a:lnR>
                    <a:lnT cap="fla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warm sea </a:t>
                      </a:r>
                      <a:br>
                        <a:rPr kumimoji="0" lang="en-US" sz="1800" b="1" i="0" u="none" strike="noStrike" cap="none" normalizeH="0" baseline="0" dirty="0" smtClean="0">
                          <a:ln>
                            <a:noFill/>
                          </a:ln>
                          <a:solidFill>
                            <a:schemeClr val="tx1"/>
                          </a:solidFill>
                          <a:effectLst/>
                          <a:latin typeface="Arial" charset="0"/>
                          <a:cs typeface="Arial" charset="0"/>
                        </a:rPr>
                      </a:br>
                      <a:r>
                        <a:rPr kumimoji="0" lang="en-US" sz="1800" b="1" i="0" u="none" strike="noStrike" cap="none" normalizeH="0" baseline="0" dirty="0" smtClean="0">
                          <a:ln>
                            <a:noFill/>
                          </a:ln>
                          <a:solidFill>
                            <a:schemeClr val="tx1"/>
                          </a:solidFill>
                          <a:effectLst/>
                          <a:latin typeface="Arial" charset="0"/>
                          <a:cs typeface="Arial" charset="0"/>
                        </a:rPr>
                        <a:t>water</a:t>
                      </a:r>
                      <a:endParaRPr kumimoji="0" lang="en-US" sz="18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a:noFill/>
                    </a:lnR>
                    <a:lnT cap="fla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cold sea </a:t>
                      </a:r>
                      <a:br>
                        <a:rPr kumimoji="0" lang="en-US" sz="1800" b="1" i="0" u="none" strike="noStrike" cap="none" normalizeH="0" baseline="0" dirty="0" smtClean="0">
                          <a:ln>
                            <a:noFill/>
                          </a:ln>
                          <a:solidFill>
                            <a:schemeClr val="tx1"/>
                          </a:solidFill>
                          <a:effectLst/>
                          <a:latin typeface="Arial" charset="0"/>
                          <a:cs typeface="Arial" charset="0"/>
                        </a:rPr>
                      </a:br>
                      <a:r>
                        <a:rPr kumimoji="0" lang="en-US" sz="1800" b="1" i="0" u="none" strike="noStrike" cap="none" normalizeH="0" baseline="0" dirty="0" smtClean="0">
                          <a:ln>
                            <a:noFill/>
                          </a:ln>
                          <a:solidFill>
                            <a:schemeClr val="tx1"/>
                          </a:solidFill>
                          <a:effectLst/>
                          <a:latin typeface="Arial" charset="0"/>
                          <a:cs typeface="Arial" charset="0"/>
                        </a:rPr>
                        <a:t>water</a:t>
                      </a:r>
                      <a:endParaRPr kumimoji="0" lang="en-US" sz="1800" b="0" i="0" u="none" strike="noStrike" cap="none" normalizeH="0" baseline="0" dirty="0" smtClean="0">
                        <a:ln>
                          <a:noFill/>
                        </a:ln>
                        <a:solidFill>
                          <a:schemeClr val="tx1"/>
                        </a:solidFill>
                        <a:effectLst/>
                        <a:latin typeface="Arial" charset="0"/>
                        <a:cs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sp>
        <p:nvSpPr>
          <p:cNvPr id="13320" name="TextBox 13"/>
          <p:cNvSpPr txBox="1">
            <a:spLocks noChangeArrowheads="1"/>
          </p:cNvSpPr>
          <p:nvPr/>
        </p:nvSpPr>
        <p:spPr bwMode="auto">
          <a:xfrm>
            <a:off x="1981200" y="533400"/>
            <a:ext cx="1884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t>THINK</a:t>
            </a:r>
            <a:r>
              <a:rPr lang="en-US" sz="2800" b="1"/>
              <a:t>!!!!!</a:t>
            </a:r>
          </a:p>
        </p:txBody>
      </p:sp>
      <p:sp>
        <p:nvSpPr>
          <p:cNvPr id="13321" name="TextBox 14"/>
          <p:cNvSpPr txBox="1">
            <a:spLocks noChangeArrowheads="1"/>
          </p:cNvSpPr>
          <p:nvPr/>
        </p:nvSpPr>
        <p:spPr bwMode="auto">
          <a:xfrm>
            <a:off x="228600" y="5562600"/>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a:t>1. Why the depth of ship immersed in the water different?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mph" presetSubtype="0" repeatCount="indefinite" fill="hold" grpId="0" nodeType="clickEffect">
                                  <p:stCondLst>
                                    <p:cond delay="0"/>
                                  </p:stCondLst>
                                  <p:childTnLst>
                                    <p:animClr clrSpc="rgb" dir="cw">
                                      <p:cBhvr override="childStyle">
                                        <p:cTn id="6" dur="250" autoRev="1" fill="hold"/>
                                        <p:tgtEl>
                                          <p:spTgt spid="13320"/>
                                        </p:tgtEl>
                                        <p:attrNameLst>
                                          <p:attrName>style.color</p:attrName>
                                        </p:attrNameLst>
                                      </p:cBhvr>
                                      <p:to>
                                        <a:schemeClr val="bg1"/>
                                      </p:to>
                                    </p:animClr>
                                    <p:animClr clrSpc="rgb" dir="cw">
                                      <p:cBhvr>
                                        <p:cTn id="7" dur="250" autoRev="1" fill="hold"/>
                                        <p:tgtEl>
                                          <p:spTgt spid="13320"/>
                                        </p:tgtEl>
                                        <p:attrNameLst>
                                          <p:attrName>fillcolor</p:attrName>
                                        </p:attrNameLst>
                                      </p:cBhvr>
                                      <p:to>
                                        <a:schemeClr val="bg1"/>
                                      </p:to>
                                    </p:animClr>
                                    <p:set>
                                      <p:cBhvr>
                                        <p:cTn id="8" dur="250" autoRev="1" fill="hold"/>
                                        <p:tgtEl>
                                          <p:spTgt spid="13320"/>
                                        </p:tgtEl>
                                        <p:attrNameLst>
                                          <p:attrName>fill.type</p:attrName>
                                        </p:attrNameLst>
                                      </p:cBhvr>
                                      <p:to>
                                        <p:strVal val="solid"/>
                                      </p:to>
                                    </p:set>
                                    <p:set>
                                      <p:cBhvr>
                                        <p:cTn id="9" dur="250" autoRev="1" fill="hold"/>
                                        <p:tgtEl>
                                          <p:spTgt spid="13320"/>
                                        </p:tgtEl>
                                        <p:attrNameLst>
                                          <p:attrName>fill.on</p:attrName>
                                        </p:attrNameLst>
                                      </p:cBhvr>
                                      <p:to>
                                        <p:strVal val="tru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Effect transition="in" filter="wheel(4)">
                                      <p:cBhvr>
                                        <p:cTn id="14" dur="2000"/>
                                        <p:tgtEl>
                                          <p:spTgt spid="1331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3321"/>
                                        </p:tgtEl>
                                        <p:attrNameLst>
                                          <p:attrName>style.visibility</p:attrName>
                                        </p:attrNameLst>
                                      </p:cBhvr>
                                      <p:to>
                                        <p:strVal val="visible"/>
                                      </p:to>
                                    </p:set>
                                    <p:animEffect transition="in" filter="dissolve">
                                      <p:cBhvr>
                                        <p:cTn id="19" dur="5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p:bldP spid="133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57200"/>
            <a:ext cx="5867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7"/>
          <p:cNvSpPr txBox="1">
            <a:spLocks noChangeArrowheads="1"/>
          </p:cNvSpPr>
          <p:nvPr/>
        </p:nvSpPr>
        <p:spPr bwMode="auto">
          <a:xfrm>
            <a:off x="0" y="3886200"/>
            <a:ext cx="88392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t>Fresh water less dense than sea  water  and warm water less dense than coldwater so warm fresh water need  to be displaced  more to keep the uptrust force  equal with weight of the boat so it still can float.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iterate type="wd">
                                    <p:tmPct val="10000"/>
                                  </p:iterate>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10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33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33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33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exbo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905000"/>
            <a:ext cx="70866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5"/>
          <p:cNvSpPr txBox="1">
            <a:spLocks noChangeArrowheads="1"/>
          </p:cNvSpPr>
          <p:nvPr/>
        </p:nvSpPr>
        <p:spPr bwMode="auto">
          <a:xfrm>
            <a:off x="228600" y="381000"/>
            <a:ext cx="85820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a:t>2. If the plasticine is formed into a ball, it will sink.</a:t>
            </a:r>
          </a:p>
          <a:p>
            <a:pPr eaLnBrk="1" hangingPunct="1"/>
            <a:r>
              <a:rPr lang="en-US" sz="2400" b="1"/>
              <a:t>But when it is formed into a hull it will float. Why?</a:t>
            </a:r>
          </a:p>
        </p:txBody>
      </p:sp>
      <p:sp>
        <p:nvSpPr>
          <p:cNvPr id="15364" name="Text Box 6"/>
          <p:cNvSpPr txBox="1">
            <a:spLocks noChangeArrowheads="1"/>
          </p:cNvSpPr>
          <p:nvPr/>
        </p:nvSpPr>
        <p:spPr bwMode="auto">
          <a:xfrm>
            <a:off x="1143000" y="1905000"/>
            <a:ext cx="6858000" cy="1190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a:t>
            </a:r>
          </a:p>
          <a:p>
            <a:pPr eaLnBrk="1" hangingPunct="1"/>
            <a:endParaRPr lang="en-US"/>
          </a:p>
          <a:p>
            <a:pPr eaLnBrk="1" hangingPunct="1"/>
            <a:endParaRPr lang="en-US"/>
          </a:p>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500"/>
                                        <p:tgtEl>
                                          <p:spTgt spid="15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5362"/>
                                        </p:tgtEl>
                                        <p:attrNameLst>
                                          <p:attrName>style.visibility</p:attrName>
                                        </p:attrNameLst>
                                      </p:cBhvr>
                                      <p:to>
                                        <p:strVal val="visible"/>
                                      </p:to>
                                    </p:set>
                                    <p:animEffect transition="in" filter="diamond(in)">
                                      <p:cBhvr>
                                        <p:cTn id="12"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exbo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997075"/>
            <a:ext cx="70866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3"/>
          <p:cNvSpPr txBox="1">
            <a:spLocks noChangeArrowheads="1"/>
          </p:cNvSpPr>
          <p:nvPr/>
        </p:nvSpPr>
        <p:spPr bwMode="auto">
          <a:xfrm>
            <a:off x="1371600" y="685800"/>
            <a:ext cx="2497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t>BECAUSE…..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amond(in)">
                                      <p:cBhvr>
                                        <p:cTn id="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228600" y="609600"/>
            <a:ext cx="6019800" cy="584200"/>
          </a:xfrm>
          <a:prstGeom prst="rect">
            <a:avLst/>
          </a:prstGeom>
          <a:solidFill>
            <a:srgbClr val="FFFF00"/>
          </a:solidFill>
          <a:ln w="38100">
            <a:solidFill>
              <a:schemeClr val="tx2"/>
            </a:solidFill>
            <a:miter lim="800000"/>
            <a:headEnd/>
            <a:tailEnd/>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a:solidFill>
                  <a:srgbClr val="FF0000"/>
                </a:solidFill>
                <a:latin typeface="Elephant" pitchFamily="18" charset="0"/>
              </a:rPr>
              <a:t>  APPLICATIONS</a:t>
            </a:r>
          </a:p>
        </p:txBody>
      </p:sp>
      <p:pic>
        <p:nvPicPr>
          <p:cNvPr id="1741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71600"/>
            <a:ext cx="4114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Rectangle 6"/>
          <p:cNvSpPr>
            <a:spLocks noChangeArrowheads="1"/>
          </p:cNvSpPr>
          <p:nvPr/>
        </p:nvSpPr>
        <p:spPr bwMode="auto">
          <a:xfrm>
            <a:off x="4191000" y="1371600"/>
            <a:ext cx="49530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74638" eaLnBrk="0" hangingPunct="0"/>
            <a:r>
              <a:rPr lang="en-US" sz="2800" b="1">
                <a:solidFill>
                  <a:srgbClr val="FF0000"/>
                </a:solidFill>
                <a:latin typeface="Arial Narrow" pitchFamily="34" charset="0"/>
                <a:cs typeface="Times New Roman" pitchFamily="18" charset="0"/>
              </a:rPr>
              <a:t>Hot air balloon</a:t>
            </a:r>
          </a:p>
          <a:p>
            <a:pPr indent="274638" eaLnBrk="0" hangingPunct="0"/>
            <a:r>
              <a:rPr lang="en-US" sz="2000" b="1">
                <a:latin typeface="Arial Narrow" pitchFamily="34" charset="0"/>
                <a:cs typeface="Times New Roman" pitchFamily="18" charset="0"/>
              </a:rPr>
              <a:t>1. rises upwards </a:t>
            </a:r>
            <a:endParaRPr lang="en-US" sz="2000" b="1"/>
          </a:p>
          <a:p>
            <a:pPr indent="274638" eaLnBrk="0" hangingPunct="0"/>
            <a:r>
              <a:rPr lang="en-US" sz="2000" b="1">
                <a:latin typeface="Arial Narrow" pitchFamily="34" charset="0"/>
                <a:cs typeface="Times New Roman" pitchFamily="18" charset="0"/>
              </a:rPr>
              <a:t>(Upthrust </a:t>
            </a:r>
            <a:r>
              <a:rPr lang="en-US" sz="2400" b="1">
                <a:solidFill>
                  <a:srgbClr val="FF0000"/>
                </a:solidFill>
                <a:latin typeface="Arial Narrow" pitchFamily="34" charset="0"/>
                <a:cs typeface="Times New Roman" pitchFamily="18" charset="0"/>
              </a:rPr>
              <a:t>&gt;</a:t>
            </a:r>
            <a:r>
              <a:rPr lang="en-US" sz="2000" b="1">
                <a:latin typeface="Arial Narrow" pitchFamily="34" charset="0"/>
                <a:cs typeface="Times New Roman" pitchFamily="18" charset="0"/>
              </a:rPr>
              <a:t> Weight of hot air (helium gas) + weight of airship fabric + weight of gondola + weight of passengers.)( balloon expand)</a:t>
            </a:r>
          </a:p>
          <a:p>
            <a:pPr indent="274638" eaLnBrk="0" hangingPunct="0"/>
            <a:endParaRPr lang="en-US" sz="2000" b="1"/>
          </a:p>
          <a:p>
            <a:pPr indent="274638" eaLnBrk="0" hangingPunct="0"/>
            <a:r>
              <a:rPr lang="en-US" sz="2000" b="1">
                <a:latin typeface="Arial Narrow" pitchFamily="34" charset="0"/>
                <a:cs typeface="Times New Roman" pitchFamily="18" charset="0"/>
              </a:rPr>
              <a:t>2..descends</a:t>
            </a:r>
            <a:endParaRPr lang="en-US" sz="2000" b="1"/>
          </a:p>
          <a:p>
            <a:pPr indent="274638" eaLnBrk="0" hangingPunct="0"/>
            <a:r>
              <a:rPr lang="en-US" sz="2000" b="1">
                <a:latin typeface="Arial Narrow" pitchFamily="34" charset="0"/>
                <a:cs typeface="Times New Roman" pitchFamily="18" charset="0"/>
              </a:rPr>
              <a:t>(Upthrust </a:t>
            </a:r>
            <a:r>
              <a:rPr lang="en-US" sz="2400" b="1">
                <a:solidFill>
                  <a:srgbClr val="FF0000"/>
                </a:solidFill>
                <a:latin typeface="Arial Narrow" pitchFamily="34" charset="0"/>
                <a:cs typeface="Times New Roman" pitchFamily="18" charset="0"/>
              </a:rPr>
              <a:t>&lt;</a:t>
            </a:r>
            <a:r>
              <a:rPr lang="en-US" sz="2000" b="1">
                <a:latin typeface="Arial Narrow" pitchFamily="34" charset="0"/>
                <a:cs typeface="Times New Roman" pitchFamily="18" charset="0"/>
              </a:rPr>
              <a:t> Weight of hot air (helium gas) +    weight of airship fabric + weight of gondola + weight of passengers.)(balloon shrinks)</a:t>
            </a:r>
            <a:endParaRPr lang="en-US" sz="2000" b="1"/>
          </a:p>
          <a:p>
            <a:pPr indent="274638" eaLnBrk="0" hangingPunct="0"/>
            <a:r>
              <a:rPr lang="en-US" sz="2000" b="1" i="1">
                <a:latin typeface="Arial Narrow" pitchFamily="34" charset="0"/>
                <a:cs typeface="Times New Roman" pitchFamily="18" charset="0"/>
              </a:rPr>
              <a:t>	</a:t>
            </a:r>
            <a:endParaRPr lang="en-US" sz="2000" b="1"/>
          </a:p>
          <a:p>
            <a:pPr indent="274638" eaLnBrk="0" hangingPunct="0"/>
            <a:r>
              <a:rPr lang="en-US" sz="2000" b="1">
                <a:latin typeface="Arial Narrow" pitchFamily="34" charset="0"/>
                <a:cs typeface="Times New Roman" pitchFamily="18" charset="0"/>
              </a:rPr>
              <a:t> 3. stationary </a:t>
            </a:r>
            <a:endParaRPr lang="en-US" sz="2000" b="1"/>
          </a:p>
          <a:p>
            <a:pPr indent="274638" eaLnBrk="0" hangingPunct="0"/>
            <a:r>
              <a:rPr lang="en-US" sz="2000" b="1">
                <a:latin typeface="Arial Narrow" pitchFamily="34" charset="0"/>
                <a:cs typeface="Times New Roman" pitchFamily="18" charset="0"/>
              </a:rPr>
              <a:t>(</a:t>
            </a:r>
            <a:r>
              <a:rPr lang="en-US" sz="2000" b="1" i="1">
                <a:latin typeface="Arial Narrow" pitchFamily="34" charset="0"/>
                <a:cs typeface="Times New Roman" pitchFamily="18" charset="0"/>
              </a:rPr>
              <a:t>Upthrust </a:t>
            </a:r>
            <a:r>
              <a:rPr lang="en-US" sz="2400" b="1" i="1">
                <a:solidFill>
                  <a:srgbClr val="FF0000"/>
                </a:solidFill>
                <a:latin typeface="Arial Narrow" pitchFamily="34" charset="0"/>
                <a:cs typeface="Times New Roman" pitchFamily="18" charset="0"/>
              </a:rPr>
              <a:t>=</a:t>
            </a:r>
            <a:r>
              <a:rPr lang="en-US" sz="2000" b="1">
                <a:latin typeface="Arial Narrow" pitchFamily="34" charset="0"/>
                <a:cs typeface="Times New Roman" pitchFamily="18" charset="0"/>
              </a:rPr>
              <a:t> Weight of hot air (helium gas) + weight of airship fabric + weight of gondola + weight of passengers.)( balloon size uncanged)</a:t>
            </a:r>
            <a:endParaRPr lang="en-US" sz="2000" b="1"/>
          </a:p>
          <a:p>
            <a:pPr indent="274638" eaLnBrk="0" hangingPunct="0"/>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checkerboard(across)">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17414">
                                            <p:txEl>
                                              <p:pRg st="0" end="0"/>
                                            </p:txEl>
                                          </p:spTgt>
                                        </p:tgtEl>
                                        <p:attrNameLst>
                                          <p:attrName>style.visibility</p:attrName>
                                        </p:attrNameLst>
                                      </p:cBhvr>
                                      <p:to>
                                        <p:strVal val="visible"/>
                                      </p:to>
                                    </p:set>
                                    <p:anim calcmode="lin" valueType="num">
                                      <p:cBhvr additive="base">
                                        <p:cTn id="12" dur="5000" fill="hold"/>
                                        <p:tgtEl>
                                          <p:spTgt spid="17414">
                                            <p:txEl>
                                              <p:pRg st="0" end="0"/>
                                            </p:txEl>
                                          </p:spTgt>
                                        </p:tgtEl>
                                        <p:attrNameLst>
                                          <p:attrName>ppt_x</p:attrName>
                                        </p:attrNameLst>
                                      </p:cBhvr>
                                      <p:tavLst>
                                        <p:tav tm="0">
                                          <p:val>
                                            <p:strVal val="1+#ppt_w/2"/>
                                          </p:val>
                                        </p:tav>
                                        <p:tav tm="100000">
                                          <p:val>
                                            <p:strVal val="#ppt_x"/>
                                          </p:val>
                                        </p:tav>
                                      </p:tavLst>
                                    </p:anim>
                                    <p:anim calcmode="lin" valueType="num">
                                      <p:cBhvr additive="base">
                                        <p:cTn id="13" dur="5000" fill="hold"/>
                                        <p:tgtEl>
                                          <p:spTgt spid="174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17411"/>
                                        </p:tgtEl>
                                        <p:attrNameLst>
                                          <p:attrName>style.visibility</p:attrName>
                                        </p:attrNameLst>
                                      </p:cBhvr>
                                      <p:to>
                                        <p:strVal val="visible"/>
                                      </p:to>
                                    </p:set>
                                    <p:animEffect transition="in" filter="diamond(in)">
                                      <p:cBhvr>
                                        <p:cTn id="18" dur="2000"/>
                                        <p:tgtEl>
                                          <p:spTgt spid="174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17414">
                                            <p:txEl>
                                              <p:pRg st="1" end="1"/>
                                            </p:txEl>
                                          </p:spTgt>
                                        </p:tgtEl>
                                        <p:attrNameLst>
                                          <p:attrName>style.visibility</p:attrName>
                                        </p:attrNameLst>
                                      </p:cBhvr>
                                      <p:to>
                                        <p:strVal val="visible"/>
                                      </p:to>
                                    </p:set>
                                    <p:anim calcmode="lin" valueType="num">
                                      <p:cBhvr additive="base">
                                        <p:cTn id="23" dur="500" fill="hold"/>
                                        <p:tgtEl>
                                          <p:spTgt spid="17414">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74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4" fill="hold" nodeType="clickEffect">
                                  <p:stCondLst>
                                    <p:cond delay="0"/>
                                  </p:stCondLst>
                                  <p:childTnLst>
                                    <p:set>
                                      <p:cBhvr>
                                        <p:cTn id="28" dur="1" fill="hold">
                                          <p:stCondLst>
                                            <p:cond delay="0"/>
                                          </p:stCondLst>
                                        </p:cTn>
                                        <p:tgtEl>
                                          <p:spTgt spid="17414">
                                            <p:txEl>
                                              <p:pRg st="2" end="2"/>
                                            </p:txEl>
                                          </p:spTgt>
                                        </p:tgtEl>
                                        <p:attrNameLst>
                                          <p:attrName>style.visibility</p:attrName>
                                        </p:attrNameLst>
                                      </p:cBhvr>
                                      <p:to>
                                        <p:strVal val="visible"/>
                                      </p:to>
                                    </p:set>
                                    <p:animEffect transition="in" filter="wheel(4)">
                                      <p:cBhvr>
                                        <p:cTn id="29" dur="2000"/>
                                        <p:tgtEl>
                                          <p:spTgt spid="17414">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childTnLst>
                                    <p:set>
                                      <p:cBhvr>
                                        <p:cTn id="33" dur="1" fill="hold">
                                          <p:stCondLst>
                                            <p:cond delay="0"/>
                                          </p:stCondLst>
                                        </p:cTn>
                                        <p:tgtEl>
                                          <p:spTgt spid="17414">
                                            <p:txEl>
                                              <p:pRg st="4" end="4"/>
                                            </p:txEl>
                                          </p:spTgt>
                                        </p:tgtEl>
                                        <p:attrNameLst>
                                          <p:attrName>style.visibility</p:attrName>
                                        </p:attrNameLst>
                                      </p:cBhvr>
                                      <p:to>
                                        <p:strVal val="visible"/>
                                      </p:to>
                                    </p:set>
                                    <p:anim calcmode="lin" valueType="num">
                                      <p:cBhvr additive="base">
                                        <p:cTn id="34" dur="500" fill="hold"/>
                                        <p:tgtEl>
                                          <p:spTgt spid="17414">
                                            <p:txEl>
                                              <p:pRg st="4" end="4"/>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174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5" presetClass="entr" presetSubtype="0" fill="hold" nodeType="clickEffect">
                                  <p:stCondLst>
                                    <p:cond delay="0"/>
                                  </p:stCondLst>
                                  <p:childTnLst>
                                    <p:set>
                                      <p:cBhvr>
                                        <p:cTn id="39" dur="1" fill="hold">
                                          <p:stCondLst>
                                            <p:cond delay="0"/>
                                          </p:stCondLst>
                                        </p:cTn>
                                        <p:tgtEl>
                                          <p:spTgt spid="17414">
                                            <p:txEl>
                                              <p:pRg st="5" end="5"/>
                                            </p:txEl>
                                          </p:spTgt>
                                        </p:tgtEl>
                                        <p:attrNameLst>
                                          <p:attrName>style.visibility</p:attrName>
                                        </p:attrNameLst>
                                      </p:cBhvr>
                                      <p:to>
                                        <p:strVal val="visible"/>
                                      </p:to>
                                    </p:set>
                                    <p:anim calcmode="lin" valueType="num">
                                      <p:cBhvr>
                                        <p:cTn id="40" dur="1000" fill="hold"/>
                                        <p:tgtEl>
                                          <p:spTgt spid="17414">
                                            <p:txEl>
                                              <p:pRg st="5" end="5"/>
                                            </p:txEl>
                                          </p:spTgt>
                                        </p:tgtEl>
                                        <p:attrNameLst>
                                          <p:attrName>ppt_w</p:attrName>
                                        </p:attrNameLst>
                                      </p:cBhvr>
                                      <p:tavLst>
                                        <p:tav tm="0">
                                          <p:val>
                                            <p:fltVal val="0"/>
                                          </p:val>
                                        </p:tav>
                                        <p:tav tm="100000">
                                          <p:val>
                                            <p:strVal val="#ppt_w"/>
                                          </p:val>
                                        </p:tav>
                                      </p:tavLst>
                                    </p:anim>
                                    <p:anim calcmode="lin" valueType="num">
                                      <p:cBhvr>
                                        <p:cTn id="41" dur="1000" fill="hold"/>
                                        <p:tgtEl>
                                          <p:spTgt spid="17414">
                                            <p:txEl>
                                              <p:pRg st="5" end="5"/>
                                            </p:txEl>
                                          </p:spTgt>
                                        </p:tgtEl>
                                        <p:attrNameLst>
                                          <p:attrName>ppt_h</p:attrName>
                                        </p:attrNameLst>
                                      </p:cBhvr>
                                      <p:tavLst>
                                        <p:tav tm="0">
                                          <p:val>
                                            <p:fltVal val="0"/>
                                          </p:val>
                                        </p:tav>
                                        <p:tav tm="100000">
                                          <p:val>
                                            <p:strVal val="#ppt_h"/>
                                          </p:val>
                                        </p:tav>
                                      </p:tavLst>
                                    </p:anim>
                                    <p:anim calcmode="lin" valueType="num">
                                      <p:cBhvr>
                                        <p:cTn id="42" dur="1000" fill="hold"/>
                                        <p:tgtEl>
                                          <p:spTgt spid="17414">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7414">
                                            <p:txEl>
                                              <p:pRg st="5" end="5"/>
                                            </p:txEl>
                                          </p:spTgt>
                                        </p:tgtEl>
                                        <p:attrNameLst>
                                          <p:attrName>ppt_y</p:attrName>
                                        </p:attrNameLst>
                                      </p:cBhvr>
                                      <p:tavLst>
                                        <p:tav tm="0" fmla="#ppt_y+(sin(-2*pi*(1-$))*-#ppt_x+cos(-2*pi*(1-$))*(1-#ppt_y))*(1-$)">
                                          <p:val>
                                            <p:fltVal val="0"/>
                                          </p:val>
                                        </p:tav>
                                        <p:tav tm="100000">
                                          <p:val>
                                            <p:fltVal val="1"/>
                                          </p:val>
                                        </p:tav>
                                      </p:tavLst>
                                    </p:anim>
                                  </p:childTnLst>
                                </p:cTn>
                              </p:par>
                              <p:par>
                                <p:cTn id="44" presetID="15" presetClass="entr" presetSubtype="0" fill="hold" nodeType="withEffect">
                                  <p:stCondLst>
                                    <p:cond delay="0"/>
                                  </p:stCondLst>
                                  <p:childTnLst>
                                    <p:set>
                                      <p:cBhvr>
                                        <p:cTn id="45" dur="1" fill="hold">
                                          <p:stCondLst>
                                            <p:cond delay="0"/>
                                          </p:stCondLst>
                                        </p:cTn>
                                        <p:tgtEl>
                                          <p:spTgt spid="17414">
                                            <p:txEl>
                                              <p:pRg st="6" end="6"/>
                                            </p:txEl>
                                          </p:spTgt>
                                        </p:tgtEl>
                                        <p:attrNameLst>
                                          <p:attrName>style.visibility</p:attrName>
                                        </p:attrNameLst>
                                      </p:cBhvr>
                                      <p:to>
                                        <p:strVal val="visible"/>
                                      </p:to>
                                    </p:set>
                                    <p:anim calcmode="lin" valueType="num">
                                      <p:cBhvr>
                                        <p:cTn id="46" dur="1000" fill="hold"/>
                                        <p:tgtEl>
                                          <p:spTgt spid="17414">
                                            <p:txEl>
                                              <p:pRg st="6" end="6"/>
                                            </p:txEl>
                                          </p:spTgt>
                                        </p:tgtEl>
                                        <p:attrNameLst>
                                          <p:attrName>ppt_w</p:attrName>
                                        </p:attrNameLst>
                                      </p:cBhvr>
                                      <p:tavLst>
                                        <p:tav tm="0">
                                          <p:val>
                                            <p:fltVal val="0"/>
                                          </p:val>
                                        </p:tav>
                                        <p:tav tm="100000">
                                          <p:val>
                                            <p:strVal val="#ppt_w"/>
                                          </p:val>
                                        </p:tav>
                                      </p:tavLst>
                                    </p:anim>
                                    <p:anim calcmode="lin" valueType="num">
                                      <p:cBhvr>
                                        <p:cTn id="47" dur="1000" fill="hold"/>
                                        <p:tgtEl>
                                          <p:spTgt spid="17414">
                                            <p:txEl>
                                              <p:pRg st="6" end="6"/>
                                            </p:txEl>
                                          </p:spTgt>
                                        </p:tgtEl>
                                        <p:attrNameLst>
                                          <p:attrName>ppt_h</p:attrName>
                                        </p:attrNameLst>
                                      </p:cBhvr>
                                      <p:tavLst>
                                        <p:tav tm="0">
                                          <p:val>
                                            <p:fltVal val="0"/>
                                          </p:val>
                                        </p:tav>
                                        <p:tav tm="100000">
                                          <p:val>
                                            <p:strVal val="#ppt_h"/>
                                          </p:val>
                                        </p:tav>
                                      </p:tavLst>
                                    </p:anim>
                                    <p:anim calcmode="lin" valueType="num">
                                      <p:cBhvr>
                                        <p:cTn id="48" dur="1000" fill="hold"/>
                                        <p:tgtEl>
                                          <p:spTgt spid="17414">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17414">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2" fill="hold" nodeType="clickEffect">
                                  <p:stCondLst>
                                    <p:cond delay="0"/>
                                  </p:stCondLst>
                                  <p:childTnLst>
                                    <p:set>
                                      <p:cBhvr>
                                        <p:cTn id="53" dur="1" fill="hold">
                                          <p:stCondLst>
                                            <p:cond delay="0"/>
                                          </p:stCondLst>
                                        </p:cTn>
                                        <p:tgtEl>
                                          <p:spTgt spid="17414">
                                            <p:txEl>
                                              <p:pRg st="7" end="7"/>
                                            </p:txEl>
                                          </p:spTgt>
                                        </p:tgtEl>
                                        <p:attrNameLst>
                                          <p:attrName>style.visibility</p:attrName>
                                        </p:attrNameLst>
                                      </p:cBhvr>
                                      <p:to>
                                        <p:strVal val="visible"/>
                                      </p:to>
                                    </p:set>
                                    <p:anim calcmode="lin" valueType="num">
                                      <p:cBhvr additive="base">
                                        <p:cTn id="54" dur="500" fill="hold"/>
                                        <p:tgtEl>
                                          <p:spTgt spid="17414">
                                            <p:txEl>
                                              <p:pRg st="7" end="7"/>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1741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1" presetClass="entr" presetSubtype="4" fill="hold" nodeType="clickEffect">
                                  <p:stCondLst>
                                    <p:cond delay="0"/>
                                  </p:stCondLst>
                                  <p:childTnLst>
                                    <p:set>
                                      <p:cBhvr>
                                        <p:cTn id="59" dur="1" fill="hold">
                                          <p:stCondLst>
                                            <p:cond delay="0"/>
                                          </p:stCondLst>
                                        </p:cTn>
                                        <p:tgtEl>
                                          <p:spTgt spid="17414">
                                            <p:txEl>
                                              <p:pRg st="8" end="8"/>
                                            </p:txEl>
                                          </p:spTgt>
                                        </p:tgtEl>
                                        <p:attrNameLst>
                                          <p:attrName>style.visibility</p:attrName>
                                        </p:attrNameLst>
                                      </p:cBhvr>
                                      <p:to>
                                        <p:strVal val="visible"/>
                                      </p:to>
                                    </p:set>
                                    <p:animEffect transition="in" filter="wheel(4)">
                                      <p:cBhvr>
                                        <p:cTn id="60" dur="2000"/>
                                        <p:tgtEl>
                                          <p:spTgt spid="174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3">
            <a:lum bright="-40000" contrast="40000"/>
            <a:extLst>
              <a:ext uri="{28A0092B-C50C-407E-A947-70E740481C1C}">
                <a14:useLocalDpi xmlns:a14="http://schemas.microsoft.com/office/drawing/2010/main" val="0"/>
              </a:ext>
            </a:extLst>
          </a:blip>
          <a:srcRect/>
          <a:stretch>
            <a:fillRect/>
          </a:stretch>
        </p:blipFill>
        <p:spPr bwMode="auto">
          <a:xfrm>
            <a:off x="762000" y="914400"/>
            <a:ext cx="7543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5" name="Rectangle 3"/>
          <p:cNvSpPr>
            <a:spLocks noChangeArrowheads="1"/>
          </p:cNvSpPr>
          <p:nvPr/>
        </p:nvSpPr>
        <p:spPr bwMode="auto">
          <a:xfrm>
            <a:off x="0" y="4419600"/>
            <a:ext cx="5562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en-US" sz="2400" b="1">
                <a:latin typeface="Arial Narrow" pitchFamily="34" charset="0"/>
                <a:cs typeface="Times New Roman" pitchFamily="18" charset="0"/>
              </a:rPr>
              <a:t>The density of sea water varies with location and season. To ensure that a ship is loaded within safe limits , the </a:t>
            </a:r>
            <a:r>
              <a:rPr lang="en-US" sz="2400" b="1">
                <a:solidFill>
                  <a:srgbClr val="FF0000"/>
                </a:solidFill>
                <a:latin typeface="Arial Narrow" pitchFamily="34" charset="0"/>
                <a:cs typeface="Times New Roman" pitchFamily="18" charset="0"/>
              </a:rPr>
              <a:t>Plimsoll line</a:t>
            </a:r>
            <a:r>
              <a:rPr lang="en-US" sz="2400" b="1">
                <a:latin typeface="Arial Narrow" pitchFamily="34" charset="0"/>
                <a:cs typeface="Times New Roman" pitchFamily="18" charset="0"/>
              </a:rPr>
              <a:t> marked on the body of the ship acts as a guide.</a:t>
            </a:r>
            <a:endParaRPr lang="en-US" sz="2400" b="1"/>
          </a:p>
        </p:txBody>
      </p:sp>
      <p:pic>
        <p:nvPicPr>
          <p:cNvPr id="6" name="Picture 5" descr="imag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4114800"/>
            <a:ext cx="3429000"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685800" y="304800"/>
            <a:ext cx="5446713" cy="52387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t>PLIMSOLL  LINE OF THE SHIP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64514"/>
                                        </p:tgtEl>
                                        <p:attrNameLst>
                                          <p:attrName>style.visibility</p:attrName>
                                        </p:attrNameLst>
                                      </p:cBhvr>
                                      <p:to>
                                        <p:strVal val="visible"/>
                                      </p:to>
                                    </p:set>
                                    <p:animEffect transition="in" filter="diamond(in)">
                                      <p:cBhvr>
                                        <p:cTn id="17" dur="2000"/>
                                        <p:tgtEl>
                                          <p:spTgt spid="645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64515"/>
                                        </p:tgtEl>
                                        <p:attrNameLst>
                                          <p:attrName>style.visibility</p:attrName>
                                        </p:attrNameLst>
                                      </p:cBhvr>
                                      <p:to>
                                        <p:strVal val="visible"/>
                                      </p:to>
                                    </p:set>
                                    <p:animEffect transition="in" filter="wheel(4)">
                                      <p:cBhvr>
                                        <p:cTn id="22" dur="20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p:cNvPicPr>
            <a:picLocks noChangeAspect="1" noChangeArrowheads="1"/>
          </p:cNvPicPr>
          <p:nvPr/>
        </p:nvPicPr>
        <p:blipFill>
          <a:blip r:embed="rId3">
            <a:lum bright="-30000" contrast="30000"/>
          </a:blip>
          <a:srcRect/>
          <a:stretch>
            <a:fillRect/>
          </a:stretch>
        </p:blipFill>
        <p:spPr bwMode="auto">
          <a:xfrm>
            <a:off x="152400" y="381000"/>
            <a:ext cx="8991600"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0115" name="Rectangle 3"/>
          <p:cNvSpPr>
            <a:spLocks noChangeArrowheads="1"/>
          </p:cNvSpPr>
          <p:nvPr/>
        </p:nvSpPr>
        <p:spPr bwMode="auto">
          <a:xfrm>
            <a:off x="0" y="32766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en-US" sz="2400" b="1">
                <a:latin typeface="Arial Narrow" pitchFamily="34" charset="0"/>
                <a:cs typeface="Times New Roman" pitchFamily="18" charset="0"/>
              </a:rPr>
              <a:t>If ballast tanks empty </a:t>
            </a:r>
            <a:r>
              <a:rPr lang="en-US" sz="2400" b="1">
                <a:latin typeface="Arial Narrow" pitchFamily="34" charset="0"/>
                <a:cs typeface="Times New Roman" pitchFamily="18" charset="0"/>
                <a:sym typeface="Symbol" pitchFamily="18" charset="2"/>
              </a:rPr>
              <a:t></a:t>
            </a:r>
            <a:r>
              <a:rPr lang="en-US" sz="2400" b="1">
                <a:latin typeface="Arial Narrow" pitchFamily="34" charset="0"/>
                <a:cs typeface="Times New Roman" pitchFamily="18" charset="0"/>
              </a:rPr>
              <a:t>Upthrust  &gt; weight </a:t>
            </a:r>
            <a:r>
              <a:rPr lang="en-US" sz="2400" b="1">
                <a:latin typeface="Arial Narrow" pitchFamily="34" charset="0"/>
                <a:cs typeface="Times New Roman" pitchFamily="18" charset="0"/>
                <a:sym typeface="Symbol" pitchFamily="18" charset="2"/>
              </a:rPr>
              <a:t></a:t>
            </a:r>
            <a:r>
              <a:rPr lang="en-US" sz="2400" b="1">
                <a:latin typeface="Arial Narrow" pitchFamily="34" charset="0"/>
                <a:cs typeface="Times New Roman" pitchFamily="18" charset="0"/>
              </a:rPr>
              <a:t> submarine rises to surface</a:t>
            </a:r>
            <a:endParaRPr lang="en-US" sz="2400" b="1">
              <a:sym typeface="Symbol" pitchFamily="18" charset="2"/>
            </a:endParaRPr>
          </a:p>
          <a:p>
            <a:pPr eaLnBrk="0" hangingPunct="0"/>
            <a:r>
              <a:rPr lang="en-US" sz="2400" b="1">
                <a:latin typeface="Arial Narrow" pitchFamily="34" charset="0"/>
                <a:cs typeface="Times New Roman" pitchFamily="18" charset="0"/>
                <a:sym typeface="Symbol" pitchFamily="18" charset="2"/>
              </a:rPr>
              <a:t>If ballast tanks full </a:t>
            </a:r>
            <a:r>
              <a:rPr lang="en-US" sz="2400" b="1">
                <a:latin typeface="Arial Narrow" pitchFamily="34" charset="0"/>
                <a:cs typeface="Times New Roman" pitchFamily="18" charset="0"/>
              </a:rPr>
              <a:t> Upthrust &lt; weight </a:t>
            </a:r>
            <a:r>
              <a:rPr lang="en-US" sz="2400" b="1">
                <a:latin typeface="Arial Narrow" pitchFamily="34" charset="0"/>
                <a:cs typeface="Times New Roman" pitchFamily="18" charset="0"/>
                <a:sym typeface="Symbol" pitchFamily="18" charset="2"/>
              </a:rPr>
              <a:t></a:t>
            </a:r>
            <a:r>
              <a:rPr lang="en-US" sz="2400" b="1">
                <a:latin typeface="Arial Narrow" pitchFamily="34" charset="0"/>
                <a:cs typeface="Times New Roman" pitchFamily="18" charset="0"/>
              </a:rPr>
              <a:t> submarine sinks to bottom</a:t>
            </a:r>
            <a:endParaRPr lang="en-US" sz="2400" b="1">
              <a:latin typeface="Arial Narrow" pitchFamily="34" charset="0"/>
              <a:cs typeface="Times New Roman" pitchFamily="18" charset="0"/>
              <a:sym typeface="Symbol" pitchFamily="18" charset="2"/>
            </a:endParaRPr>
          </a:p>
        </p:txBody>
      </p:sp>
      <p:pic>
        <p:nvPicPr>
          <p:cNvPr id="5" name="Picture 6"/>
          <p:cNvPicPr>
            <a:picLocks noChangeAspect="1" noChangeArrowheads="1"/>
          </p:cNvPicPr>
          <p:nvPr/>
        </p:nvPicPr>
        <p:blipFill>
          <a:blip r:embed="rId4"/>
          <a:srcRect/>
          <a:stretch>
            <a:fillRect/>
          </a:stretch>
        </p:blipFill>
        <p:spPr bwMode="auto">
          <a:xfrm>
            <a:off x="4724400" y="4495800"/>
            <a:ext cx="3981450" cy="2211388"/>
          </a:xfrm>
          <a:prstGeom prst="rect">
            <a:avLst/>
          </a:prstGeom>
          <a:ln w="228600" cap="sq" cmpd="thickThin">
            <a:solidFill>
              <a:srgbClr val="000000"/>
            </a:solidFill>
            <a:prstDash val="solid"/>
            <a:miter lim="800000"/>
          </a:ln>
          <a:effectLst>
            <a:innerShdw blurRad="76200">
              <a:srgbClr val="000000"/>
            </a:innerShdw>
          </a:effectLst>
        </p:spPr>
      </p:pic>
      <p:sp>
        <p:nvSpPr>
          <p:cNvPr id="6" name="TextBox 5"/>
          <p:cNvSpPr txBox="1">
            <a:spLocks noChangeArrowheads="1"/>
          </p:cNvSpPr>
          <p:nvPr/>
        </p:nvSpPr>
        <p:spPr bwMode="auto">
          <a:xfrm>
            <a:off x="228600" y="5562600"/>
            <a:ext cx="23606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t>SUBMARINE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amond(in)">
                                      <p:cBhvr>
                                        <p:cTn id="15" dur="20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nodeType="clickEffect">
                                  <p:stCondLst>
                                    <p:cond delay="0"/>
                                  </p:stCondLst>
                                  <p:childTnLst>
                                    <p:set>
                                      <p:cBhvr>
                                        <p:cTn id="19" dur="1" fill="hold">
                                          <p:stCondLst>
                                            <p:cond delay="0"/>
                                          </p:stCondLst>
                                        </p:cTn>
                                        <p:tgtEl>
                                          <p:spTgt spid="90114"/>
                                        </p:tgtEl>
                                        <p:attrNameLst>
                                          <p:attrName>style.visibility</p:attrName>
                                        </p:attrNameLst>
                                      </p:cBhvr>
                                      <p:to>
                                        <p:strVal val="visible"/>
                                      </p:to>
                                    </p:set>
                                    <p:animEffect transition="in" filter="diamond(in)">
                                      <p:cBhvr>
                                        <p:cTn id="20" dur="2000"/>
                                        <p:tgtEl>
                                          <p:spTgt spid="901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nodeType="clickEffect">
                                  <p:stCondLst>
                                    <p:cond delay="0"/>
                                  </p:stCondLst>
                                  <p:childTnLst>
                                    <p:set>
                                      <p:cBhvr>
                                        <p:cTn id="24" dur="1" fill="hold">
                                          <p:stCondLst>
                                            <p:cond delay="0"/>
                                          </p:stCondLst>
                                        </p:cTn>
                                        <p:tgtEl>
                                          <p:spTgt spid="90115">
                                            <p:txEl>
                                              <p:pRg st="0" end="0"/>
                                            </p:txEl>
                                          </p:spTgt>
                                        </p:tgtEl>
                                        <p:attrNameLst>
                                          <p:attrName>style.visibility</p:attrName>
                                        </p:attrNameLst>
                                      </p:cBhvr>
                                      <p:to>
                                        <p:strVal val="visible"/>
                                      </p:to>
                                    </p:set>
                                    <p:anim to="" calcmode="lin" valueType="num">
                                      <p:cBhvr>
                                        <p:cTn id="25" dur="1" fill="hold"/>
                                        <p:tgtEl>
                                          <p:spTgt spid="90115">
                                            <p:txEl>
                                              <p:pRg st="0" end="0"/>
                                            </p:txEl>
                                          </p:spTgt>
                                        </p:tgtEl>
                                        <p:attrNameLst>
                                          <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4" presetClass="entr" presetSubtype="0" fill="hold" nodeType="clickEffect">
                                  <p:stCondLst>
                                    <p:cond delay="0"/>
                                  </p:stCondLst>
                                  <p:childTnLst>
                                    <p:set>
                                      <p:cBhvr>
                                        <p:cTn id="29" dur="1" fill="hold">
                                          <p:stCondLst>
                                            <p:cond delay="0"/>
                                          </p:stCondLst>
                                        </p:cTn>
                                        <p:tgtEl>
                                          <p:spTgt spid="90115">
                                            <p:txEl>
                                              <p:pRg st="1" end="1"/>
                                            </p:txEl>
                                          </p:spTgt>
                                        </p:tgtEl>
                                        <p:attrNameLst>
                                          <p:attrName>style.visibility</p:attrName>
                                        </p:attrNameLst>
                                      </p:cBhvr>
                                      <p:to>
                                        <p:strVal val="visible"/>
                                      </p:to>
                                    </p:set>
                                    <p:anim to="" calcmode="lin" valueType="num">
                                      <p:cBhvr>
                                        <p:cTn id="30" dur="1" fill="hold"/>
                                        <p:tgtEl>
                                          <p:spTgt spid="90115">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smtClean="0"/>
              <a:t>Hydrometer</a:t>
            </a:r>
          </a:p>
        </p:txBody>
      </p:sp>
      <p:pic>
        <p:nvPicPr>
          <p:cNvPr id="92162" name="Picture 2"/>
          <p:cNvPicPr>
            <a:picLocks noChangeAspect="1" noChangeArrowheads="1"/>
          </p:cNvPicPr>
          <p:nvPr/>
        </p:nvPicPr>
        <p:blipFill>
          <a:blip r:embed="rId3">
            <a:lum bright="-40000" contrast="30000"/>
            <a:extLst>
              <a:ext uri="{28A0092B-C50C-407E-A947-70E740481C1C}">
                <a14:useLocalDpi xmlns:a14="http://schemas.microsoft.com/office/drawing/2010/main" val="0"/>
              </a:ext>
            </a:extLst>
          </a:blip>
          <a:srcRect/>
          <a:stretch>
            <a:fillRect/>
          </a:stretch>
        </p:blipFill>
        <p:spPr bwMode="auto">
          <a:xfrm>
            <a:off x="0" y="1447800"/>
            <a:ext cx="46482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Rectangle 3"/>
          <p:cNvSpPr>
            <a:spLocks noChangeArrowheads="1"/>
          </p:cNvSpPr>
          <p:nvPr/>
        </p:nvSpPr>
        <p:spPr bwMode="auto">
          <a:xfrm>
            <a:off x="5029200" y="3505200"/>
            <a:ext cx="4114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en-US" sz="2400" b="1">
                <a:latin typeface="Arial Narrow" pitchFamily="34" charset="0"/>
                <a:cs typeface="Times New Roman" pitchFamily="18" charset="0"/>
              </a:rPr>
              <a:t>An hydrometer is an instrument used to measure the density of a liquid.</a:t>
            </a:r>
            <a:endParaRPr lang="en-US" sz="2400" b="1"/>
          </a:p>
        </p:txBody>
      </p:sp>
      <p:sp>
        <p:nvSpPr>
          <p:cNvPr id="92164" name="Rectangle 4"/>
          <p:cNvSpPr>
            <a:spLocks noChangeArrowheads="1"/>
          </p:cNvSpPr>
          <p:nvPr/>
        </p:nvSpPr>
        <p:spPr bwMode="auto">
          <a:xfrm>
            <a:off x="762000" y="54864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74638" algn="just" eaLnBrk="0" hangingPunct="0"/>
            <a:r>
              <a:rPr lang="en-US" sz="2400" b="1">
                <a:latin typeface="Arial Narrow" pitchFamily="34" charset="0"/>
                <a:cs typeface="Times New Roman" pitchFamily="18" charset="0"/>
              </a:rPr>
              <a:t>In a liquid of lesser density , the hydrometer is more submerged.</a:t>
            </a:r>
            <a:endParaRPr lang="en-US" sz="2400" b="1"/>
          </a:p>
          <a:p>
            <a:pPr indent="274638" algn="just" eaLnBrk="0" hangingPunct="0"/>
            <a:r>
              <a:rPr lang="en-US" sz="2400" b="1">
                <a:latin typeface="Arial Narrow" pitchFamily="34" charset="0"/>
                <a:cs typeface="Times New Roman" pitchFamily="18" charset="0"/>
              </a:rPr>
              <a:t>The hydrometer floats higher in a liquid of higher</a:t>
            </a:r>
            <a:r>
              <a:rPr lang="en-US" sz="2400" b="1"/>
              <a:t>  </a:t>
            </a:r>
            <a:r>
              <a:rPr lang="en-US" sz="2400" b="1">
                <a:latin typeface="Arial Narrow" pitchFamily="34" charset="0"/>
                <a:cs typeface="Times New Roman" pitchFamily="18" charset="0"/>
              </a:rPr>
              <a:t>density. </a:t>
            </a:r>
            <a:endParaRPr lang="en-US" sz="2400" b="1"/>
          </a:p>
        </p:txBody>
      </p:sp>
      <p:pic>
        <p:nvPicPr>
          <p:cNvPr id="6" name="Picture 5" descr="imagest.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0"/>
            <a:ext cx="25431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1219200" y="4724400"/>
            <a:ext cx="5102225"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 </a:t>
            </a:r>
            <a:r>
              <a:rPr lang="en-US" sz="2400" b="1" i="1"/>
              <a:t>lead shot to make it float upright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2163">
                                            <p:txEl>
                                              <p:pRg st="0" end="0"/>
                                            </p:txEl>
                                          </p:spTgt>
                                        </p:tgtEl>
                                        <p:attrNameLst>
                                          <p:attrName>style.visibility</p:attrName>
                                        </p:attrNameLst>
                                      </p:cBhvr>
                                      <p:to>
                                        <p:strVal val="visible"/>
                                      </p:to>
                                    </p:set>
                                    <p:animEffect transition="in" filter="dissolve">
                                      <p:cBhvr>
                                        <p:cTn id="17" dur="500"/>
                                        <p:tgtEl>
                                          <p:spTgt spid="9216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92162"/>
                                        </p:tgtEl>
                                        <p:attrNameLst>
                                          <p:attrName>style.visibility</p:attrName>
                                        </p:attrNameLst>
                                      </p:cBhvr>
                                      <p:to>
                                        <p:strVal val="visible"/>
                                      </p:to>
                                    </p:set>
                                    <p:animEffect transition="in" filter="diamond(in)">
                                      <p:cBhvr>
                                        <p:cTn id="22" dur="2000"/>
                                        <p:tgtEl>
                                          <p:spTgt spid="921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2164">
                                            <p:txEl>
                                              <p:pRg st="0" end="0"/>
                                            </p:txEl>
                                          </p:spTgt>
                                        </p:tgtEl>
                                        <p:attrNameLst>
                                          <p:attrName>style.visibility</p:attrName>
                                        </p:attrNameLst>
                                      </p:cBhvr>
                                      <p:to>
                                        <p:strVal val="visible"/>
                                      </p:to>
                                    </p:set>
                                    <p:animEffect transition="in" filter="dissolve">
                                      <p:cBhvr>
                                        <p:cTn id="32" dur="500"/>
                                        <p:tgtEl>
                                          <p:spTgt spid="92164">
                                            <p:txEl>
                                              <p:pRg st="0" end="0"/>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92164">
                                            <p:txEl>
                                              <p:pRg st="1" end="1"/>
                                            </p:txEl>
                                          </p:spTgt>
                                        </p:tgtEl>
                                        <p:attrNameLst>
                                          <p:attrName>style.visibility</p:attrName>
                                        </p:attrNameLst>
                                      </p:cBhvr>
                                      <p:to>
                                        <p:strVal val="visible"/>
                                      </p:to>
                                    </p:set>
                                    <p:animEffect transition="in" filter="dissolve">
                                      <p:cBhvr>
                                        <p:cTn id="35" dur="500"/>
                                        <p:tgtEl>
                                          <p:spTgt spid="921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6"/>
          <p:cNvSpPr>
            <a:spLocks noChangeArrowheads="1"/>
          </p:cNvSpPr>
          <p:nvPr/>
        </p:nvSpPr>
        <p:spPr bwMode="auto">
          <a:xfrm>
            <a:off x="304800" y="1143000"/>
            <a:ext cx="8442325" cy="2432050"/>
          </a:xfrm>
          <a:prstGeom prst="rect">
            <a:avLst/>
          </a:prstGeom>
          <a:noFill/>
          <a:ln w="9525">
            <a:noFill/>
            <a:miter lim="800000"/>
            <a:headEnd/>
            <a:tailEnd/>
          </a:ln>
        </p:spPr>
        <p:txBody>
          <a:bodyPr anchor="ctr">
            <a:spAutoFit/>
          </a:bodyPr>
          <a:lstStyle/>
          <a:p>
            <a:pPr>
              <a:defRPr/>
            </a:pPr>
            <a:r>
              <a:rPr lang="en-US" sz="2400" b="1" dirty="0">
                <a:solidFill>
                  <a:schemeClr val="tx2">
                    <a:lumMod val="10000"/>
                  </a:schemeClr>
                </a:solidFill>
                <a:latin typeface="Arial" charset="0"/>
                <a:cs typeface="Arial" charset="0"/>
              </a:rPr>
              <a:t>1. The weight of the rock in air is 0.85N. When it is completely submerged in water, its weight is 0.45N. What is the buoyant force acting on the rock when it is completely submerged in the water ?</a:t>
            </a:r>
          </a:p>
          <a:p>
            <a:pPr>
              <a:defRPr/>
            </a:pPr>
            <a:endParaRPr lang="en-US" sz="2800" b="1" dirty="0">
              <a:solidFill>
                <a:srgbClr val="0000FF"/>
              </a:solidFill>
              <a:latin typeface="Arial" charset="0"/>
              <a:cs typeface="Arial" charset="0"/>
            </a:endParaRPr>
          </a:p>
          <a:p>
            <a:pPr>
              <a:defRPr/>
            </a:pPr>
            <a:r>
              <a:rPr lang="en-US" sz="2800" b="1" dirty="0">
                <a:solidFill>
                  <a:srgbClr val="3366FF"/>
                </a:solidFill>
                <a:latin typeface="Arial" charset="0"/>
                <a:cs typeface="Arial" charset="0"/>
              </a:rPr>
              <a:t> </a:t>
            </a:r>
          </a:p>
        </p:txBody>
      </p:sp>
      <p:sp>
        <p:nvSpPr>
          <p:cNvPr id="14345" name="Text Box 9"/>
          <p:cNvSpPr txBox="1">
            <a:spLocks noChangeArrowheads="1"/>
          </p:cNvSpPr>
          <p:nvPr/>
        </p:nvSpPr>
        <p:spPr bwMode="auto">
          <a:xfrm>
            <a:off x="0" y="3657600"/>
            <a:ext cx="8686800" cy="2443163"/>
          </a:xfrm>
          <a:prstGeom prst="rect">
            <a:avLst/>
          </a:prstGeom>
          <a:noFill/>
          <a:ln w="9525">
            <a:noFill/>
            <a:miter lim="800000"/>
            <a:headEnd/>
            <a:tailEnd/>
          </a:ln>
        </p:spPr>
        <p:txBody>
          <a:bodyPr>
            <a:spAutoFit/>
          </a:bodyPr>
          <a:lstStyle/>
          <a:p>
            <a:pPr>
              <a:spcBef>
                <a:spcPct val="50000"/>
              </a:spcBef>
              <a:defRPr/>
            </a:pPr>
            <a:r>
              <a:rPr lang="en-US" sz="2800" b="1" dirty="0">
                <a:solidFill>
                  <a:schemeClr val="tx2">
                    <a:lumMod val="10000"/>
                  </a:schemeClr>
                </a:solidFill>
                <a:latin typeface="Arial" charset="0"/>
                <a:cs typeface="Arial" charset="0"/>
              </a:rPr>
              <a:t>Solution  :</a:t>
            </a:r>
          </a:p>
          <a:p>
            <a:pPr>
              <a:spcBef>
                <a:spcPct val="50000"/>
              </a:spcBef>
              <a:defRPr/>
            </a:pPr>
            <a:r>
              <a:rPr lang="en-US" sz="2800" b="1" dirty="0">
                <a:solidFill>
                  <a:schemeClr val="tx2">
                    <a:lumMod val="10000"/>
                  </a:schemeClr>
                </a:solidFill>
                <a:latin typeface="Arial" charset="0"/>
                <a:cs typeface="Arial" charset="0"/>
              </a:rPr>
              <a:t>Buoyant force = Actual weight – Apparent weight</a:t>
            </a:r>
          </a:p>
          <a:p>
            <a:pPr>
              <a:spcBef>
                <a:spcPct val="50000"/>
              </a:spcBef>
              <a:defRPr/>
            </a:pPr>
            <a:r>
              <a:rPr lang="en-US" sz="2800" b="1" dirty="0">
                <a:solidFill>
                  <a:schemeClr val="tx2">
                    <a:lumMod val="10000"/>
                  </a:schemeClr>
                </a:solidFill>
                <a:latin typeface="Arial" charset="0"/>
                <a:cs typeface="Arial" charset="0"/>
              </a:rPr>
              <a:t>                       = 0.85 – 0.45</a:t>
            </a:r>
          </a:p>
          <a:p>
            <a:pPr>
              <a:spcBef>
                <a:spcPct val="50000"/>
              </a:spcBef>
              <a:defRPr/>
            </a:pPr>
            <a:r>
              <a:rPr lang="en-US" sz="2800" b="1" dirty="0">
                <a:solidFill>
                  <a:schemeClr val="tx2">
                    <a:lumMod val="10000"/>
                  </a:schemeClr>
                </a:solidFill>
                <a:latin typeface="Arial" charset="0"/>
                <a:cs typeface="Arial" charset="0"/>
              </a:rPr>
              <a:t>                       = 0.4N</a:t>
            </a:r>
          </a:p>
        </p:txBody>
      </p:sp>
      <p:sp>
        <p:nvSpPr>
          <p:cNvPr id="4" name="TextBox 3"/>
          <p:cNvSpPr txBox="1"/>
          <p:nvPr/>
        </p:nvSpPr>
        <p:spPr>
          <a:xfrm>
            <a:off x="1600200" y="304800"/>
            <a:ext cx="1662113" cy="523875"/>
          </a:xfrm>
          <a:prstGeom prst="rect">
            <a:avLst/>
          </a:prstGeom>
          <a:noFill/>
        </p:spPr>
        <p:txBody>
          <a:bodyPr wrap="none">
            <a:spAutoFit/>
          </a:bodyPr>
          <a:lstStyle/>
          <a:p>
            <a:pPr>
              <a:defRPr/>
            </a:pPr>
            <a:r>
              <a:rPr lang="en-US" sz="2800" b="1" i="1" dirty="0">
                <a:solidFill>
                  <a:schemeClr val="tx2">
                    <a:lumMod val="10000"/>
                  </a:schemeClr>
                </a:solidFill>
                <a:latin typeface="Arial" charset="0"/>
                <a:cs typeface="Arial" charset="0"/>
              </a:rPr>
              <a:t>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animEffect transition="in" filter="dissolve">
                                      <p:cBhvr>
                                        <p:cTn id="7" dur="500"/>
                                        <p:tgtEl>
                                          <p:spTgt spid="143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4345">
                                            <p:txEl>
                                              <p:pRg st="0" end="0"/>
                                            </p:txEl>
                                          </p:spTgt>
                                        </p:tgtEl>
                                        <p:attrNameLst>
                                          <p:attrName>style.visibility</p:attrName>
                                        </p:attrNameLst>
                                      </p:cBhvr>
                                      <p:to>
                                        <p:strVal val="visible"/>
                                      </p:to>
                                    </p:set>
                                    <p:animEffect transition="in" filter="wipe(down)">
                                      <p:cBhvr>
                                        <p:cTn id="12" dur="500"/>
                                        <p:tgtEl>
                                          <p:spTgt spid="14345">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14345">
                                            <p:txEl>
                                              <p:pRg st="1" end="1"/>
                                            </p:txEl>
                                          </p:spTgt>
                                        </p:tgtEl>
                                        <p:attrNameLst>
                                          <p:attrName>style.visibility</p:attrName>
                                        </p:attrNameLst>
                                      </p:cBhvr>
                                      <p:to>
                                        <p:strVal val="visible"/>
                                      </p:to>
                                    </p:set>
                                    <p:animEffect transition="in" filter="wipe(down)">
                                      <p:cBhvr>
                                        <p:cTn id="15" dur="500"/>
                                        <p:tgtEl>
                                          <p:spTgt spid="14345">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14345">
                                            <p:txEl>
                                              <p:pRg st="2" end="2"/>
                                            </p:txEl>
                                          </p:spTgt>
                                        </p:tgtEl>
                                        <p:attrNameLst>
                                          <p:attrName>style.visibility</p:attrName>
                                        </p:attrNameLst>
                                      </p:cBhvr>
                                      <p:to>
                                        <p:strVal val="visible"/>
                                      </p:to>
                                    </p:set>
                                    <p:animEffect transition="in" filter="wipe(down)">
                                      <p:cBhvr>
                                        <p:cTn id="18" dur="500"/>
                                        <p:tgtEl>
                                          <p:spTgt spid="14345">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4345">
                                            <p:txEl>
                                              <p:pRg st="3" end="3"/>
                                            </p:txEl>
                                          </p:spTgt>
                                        </p:tgtEl>
                                        <p:attrNameLst>
                                          <p:attrName>style.visibility</p:attrName>
                                        </p:attrNameLst>
                                      </p:cBhvr>
                                      <p:to>
                                        <p:strVal val="visible"/>
                                      </p:to>
                                    </p:set>
                                    <p:animEffect transition="in" filter="wipe(down)">
                                      <p:cBhvr>
                                        <p:cTn id="21" dur="500"/>
                                        <p:tgtEl>
                                          <p:spTgt spid="143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533400" y="2819400"/>
            <a:ext cx="8229600" cy="2895600"/>
          </a:xfrm>
          <a:solidFill>
            <a:srgbClr val="CCFF99"/>
          </a:solidFill>
          <a:ln w="57150" cmpd="thickThin">
            <a:solidFill>
              <a:schemeClr val="hlink"/>
            </a:solidFill>
            <a:miter lim="800000"/>
            <a:headEnd/>
            <a:tailEnd/>
          </a:ln>
        </p:spPr>
        <p:txBody>
          <a:bodyPr/>
          <a:lstStyle/>
          <a:p>
            <a:pPr eaLnBrk="1" hangingPunct="1"/>
            <a:r>
              <a:rPr lang="en-US" b="1" smtClean="0"/>
              <a:t>Archimedes</a:t>
            </a:r>
            <a:r>
              <a:rPr lang="en-US" smtClean="0"/>
              <a:t> (287-212 BC), pre-eminent Greek mathematician and inventor, who wrote important works on plane and solid geometry, arithmetic, and mechanics.</a:t>
            </a:r>
          </a:p>
          <a:p>
            <a:pPr lvl="1" eaLnBrk="1" hangingPunct="1"/>
            <a:r>
              <a:rPr lang="en-US" sz="1400" smtClean="0"/>
              <a:t>"Archimedes",Microsoft« Encarta« Encyclopedia 2001. ⌐ 1993-2000 Microsoft Corporation. All rights reserved</a:t>
            </a:r>
            <a:r>
              <a:rPr lang="en-US" smtClean="0"/>
              <a:t>.</a:t>
            </a:r>
          </a:p>
          <a:p>
            <a:pPr eaLnBrk="1" hangingPunct="1"/>
            <a:endParaRPr lang="en-US" smtClean="0"/>
          </a:p>
        </p:txBody>
      </p:sp>
      <p:pic>
        <p:nvPicPr>
          <p:cNvPr id="4099" name="Picture 5" descr="archimed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57200"/>
            <a:ext cx="1504950"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5"/>
          <p:cNvSpPr txBox="1">
            <a:spLocks noChangeArrowheads="1"/>
          </p:cNvSpPr>
          <p:nvPr/>
        </p:nvSpPr>
        <p:spPr bwMode="auto">
          <a:xfrm>
            <a:off x="3048000" y="381000"/>
            <a:ext cx="5237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4000" b="1" i="1">
                <a:solidFill>
                  <a:srgbClr val="660066"/>
                </a:solidFill>
              </a:rPr>
              <a:t>Who is Archimedes?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0" fill="hold"/>
                                        <p:tgtEl>
                                          <p:spTgt spid="4100"/>
                                        </p:tgtEl>
                                        <p:attrNameLst>
                                          <p:attrName>ppt_x</p:attrName>
                                        </p:attrNameLst>
                                      </p:cBhvr>
                                      <p:tavLst>
                                        <p:tav tm="0">
                                          <p:val>
                                            <p:strVal val="#ppt_x"/>
                                          </p:val>
                                        </p:tav>
                                        <p:tav tm="100000">
                                          <p:val>
                                            <p:strVal val="#ppt_x"/>
                                          </p:val>
                                        </p:tav>
                                      </p:tavLst>
                                    </p:anim>
                                    <p:anim calcmode="lin" valueType="num">
                                      <p:cBhvr additive="base">
                                        <p:cTn id="8" dur="50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4099"/>
                                        </p:tgtEl>
                                        <p:attrNameLst>
                                          <p:attrName>style.visibility</p:attrName>
                                        </p:attrNameLst>
                                      </p:cBhvr>
                                      <p:to>
                                        <p:strVal val="visible"/>
                                      </p:to>
                                    </p:set>
                                    <p:animEffect transition="in" filter="diamond(in)">
                                      <p:cBhvr>
                                        <p:cTn id="13" dur="2000"/>
                                        <p:tgtEl>
                                          <p:spTgt spid="4099"/>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4098">
                                            <p:bg/>
                                          </p:spTgt>
                                        </p:tgtEl>
                                        <p:attrNameLst>
                                          <p:attrName>style.visibility</p:attrName>
                                        </p:attrNameLst>
                                      </p:cBhvr>
                                      <p:to>
                                        <p:strVal val="visible"/>
                                      </p:to>
                                    </p:set>
                                    <p:animEffect transition="in" filter="diamond(in)">
                                      <p:cBhvr>
                                        <p:cTn id="16" dur="2000"/>
                                        <p:tgtEl>
                                          <p:spTgt spid="4098">
                                            <p:bg/>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4098">
                                            <p:txEl>
                                              <p:pRg st="0" end="0"/>
                                            </p:txEl>
                                          </p:spTgt>
                                        </p:tgtEl>
                                        <p:attrNameLst>
                                          <p:attrName>style.visibility</p:attrName>
                                        </p:attrNameLst>
                                      </p:cBhvr>
                                      <p:to>
                                        <p:strVal val="visible"/>
                                      </p:to>
                                    </p:set>
                                    <p:animEffect transition="in" filter="diamond(in)">
                                      <p:cBhvr>
                                        <p:cTn id="19" dur="2000"/>
                                        <p:tgtEl>
                                          <p:spTgt spid="4098">
                                            <p:txEl>
                                              <p:pRg st="0" end="0"/>
                                            </p:txEl>
                                          </p:spTgt>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4098">
                                            <p:txEl>
                                              <p:pRg st="1" end="1"/>
                                            </p:txEl>
                                          </p:spTgt>
                                        </p:tgtEl>
                                        <p:attrNameLst>
                                          <p:attrName>style.visibility</p:attrName>
                                        </p:attrNameLst>
                                      </p:cBhvr>
                                      <p:to>
                                        <p:strVal val="visible"/>
                                      </p:to>
                                    </p:set>
                                    <p:animEffect transition="in" filter="diamond(in)">
                                      <p:cBhvr>
                                        <p:cTn id="22" dur="2000"/>
                                        <p:tgtEl>
                                          <p:spTgt spid="40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nimBg="1"/>
      <p:bldP spid="410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Rot="1" noChangeArrowheads="1"/>
          </p:cNvSpPr>
          <p:nvPr>
            <p:ph type="body" idx="1"/>
          </p:nvPr>
        </p:nvSpPr>
        <p:spPr>
          <a:xfrm>
            <a:off x="304800" y="304800"/>
            <a:ext cx="8540750" cy="3352800"/>
          </a:xfrm>
        </p:spPr>
        <p:txBody>
          <a:bodyPr/>
          <a:lstStyle/>
          <a:p>
            <a:pPr eaLnBrk="1" hangingPunct="1">
              <a:buFont typeface="Wingdings" pitchFamily="2" charset="2"/>
              <a:buNone/>
              <a:defRPr/>
            </a:pPr>
            <a:r>
              <a:rPr lang="en-US" b="1" i="1" dirty="0" smtClean="0">
                <a:solidFill>
                  <a:schemeClr val="tx2">
                    <a:lumMod val="10000"/>
                  </a:schemeClr>
                </a:solidFill>
                <a:effectLst/>
                <a:latin typeface="+mj-lt"/>
              </a:rPr>
              <a:t>2. </a:t>
            </a:r>
            <a:r>
              <a:rPr lang="en-US" sz="2800" b="1" i="1" dirty="0" smtClean="0">
                <a:solidFill>
                  <a:schemeClr val="tx2">
                    <a:lumMod val="10000"/>
                  </a:schemeClr>
                </a:solidFill>
                <a:effectLst/>
                <a:latin typeface="+mj-lt"/>
              </a:rPr>
              <a:t>A concrete slab weight 180N. When it is fully submerged under the sea its apparent weight is 105N. </a:t>
            </a:r>
          </a:p>
          <a:p>
            <a:pPr eaLnBrk="1" hangingPunct="1">
              <a:buFont typeface="Wingdings" pitchFamily="2" charset="2"/>
              <a:buNone/>
              <a:defRPr/>
            </a:pPr>
            <a:r>
              <a:rPr lang="en-US" sz="2800" b="1" i="1" dirty="0" smtClean="0">
                <a:solidFill>
                  <a:schemeClr val="tx2">
                    <a:lumMod val="10000"/>
                  </a:schemeClr>
                </a:solidFill>
                <a:effectLst/>
                <a:latin typeface="+mj-lt"/>
              </a:rPr>
              <a:t>   Calculate the density of the sea water if the volume of the sea water displaced by the concrete slab is 4800 cm</a:t>
            </a:r>
            <a:r>
              <a:rPr lang="en-US" sz="2800" b="1" i="1" baseline="30000" dirty="0" smtClean="0">
                <a:solidFill>
                  <a:schemeClr val="tx2">
                    <a:lumMod val="10000"/>
                  </a:schemeClr>
                </a:solidFill>
                <a:effectLst/>
                <a:latin typeface="+mj-lt"/>
              </a:rPr>
              <a:t>3</a:t>
            </a:r>
            <a:r>
              <a:rPr lang="en-US" sz="2800" b="1" i="1" dirty="0" smtClean="0">
                <a:solidFill>
                  <a:schemeClr val="tx2">
                    <a:lumMod val="10000"/>
                  </a:schemeClr>
                </a:solidFill>
                <a:effectLst/>
                <a:latin typeface="+mj-lt"/>
              </a:rPr>
              <a:t>. [ g = 9.8 Nkg</a:t>
            </a:r>
            <a:r>
              <a:rPr lang="en-US" sz="2800" b="1" i="1" baseline="30000" dirty="0" smtClean="0">
                <a:solidFill>
                  <a:schemeClr val="tx2">
                    <a:lumMod val="10000"/>
                  </a:schemeClr>
                </a:solidFill>
                <a:effectLst/>
                <a:latin typeface="+mj-lt"/>
              </a:rPr>
              <a:t>-1</a:t>
            </a:r>
            <a:r>
              <a:rPr lang="en-US" sz="2800" b="1" i="1" dirty="0" smtClean="0">
                <a:solidFill>
                  <a:schemeClr val="tx2">
                    <a:lumMod val="10000"/>
                  </a:schemeClr>
                </a:solidFill>
                <a:effectLst/>
                <a:latin typeface="+mj-lt"/>
              </a:rPr>
              <a:t> ]</a:t>
            </a:r>
          </a:p>
        </p:txBody>
      </p:sp>
      <p:sp>
        <p:nvSpPr>
          <p:cNvPr id="19459" name="Text Box 5"/>
          <p:cNvSpPr txBox="1">
            <a:spLocks noChangeArrowheads="1"/>
          </p:cNvSpPr>
          <p:nvPr/>
        </p:nvSpPr>
        <p:spPr bwMode="auto">
          <a:xfrm>
            <a:off x="381000" y="3657600"/>
            <a:ext cx="8763000" cy="3108325"/>
          </a:xfrm>
          <a:prstGeom prst="rect">
            <a:avLst/>
          </a:prstGeom>
          <a:noFill/>
          <a:ln w="9525">
            <a:noFill/>
            <a:miter lim="800000"/>
            <a:headEnd/>
            <a:tailEnd/>
          </a:ln>
        </p:spPr>
        <p:txBody>
          <a:bodyPr>
            <a:spAutoFit/>
          </a:bodyPr>
          <a:lstStyle/>
          <a:p>
            <a:pPr>
              <a:spcBef>
                <a:spcPct val="50000"/>
              </a:spcBef>
              <a:defRPr/>
            </a:pPr>
            <a:r>
              <a:rPr lang="en-US" sz="2800" b="1" i="1" dirty="0">
                <a:solidFill>
                  <a:schemeClr val="tx2">
                    <a:lumMod val="10000"/>
                  </a:schemeClr>
                </a:solidFill>
                <a:latin typeface="Arial" charset="0"/>
                <a:cs typeface="Arial" charset="0"/>
              </a:rPr>
              <a:t>Solution :</a:t>
            </a:r>
          </a:p>
          <a:p>
            <a:pPr>
              <a:spcBef>
                <a:spcPct val="50000"/>
              </a:spcBef>
              <a:defRPr/>
            </a:pPr>
            <a:r>
              <a:rPr lang="en-US" sz="2800" b="1" i="1" dirty="0">
                <a:solidFill>
                  <a:schemeClr val="tx2">
                    <a:lumMod val="10000"/>
                  </a:schemeClr>
                </a:solidFill>
                <a:latin typeface="Arial" charset="0"/>
                <a:cs typeface="Arial" charset="0"/>
              </a:rPr>
              <a:t>Buoyant force  = actual weight – apparent   weight</a:t>
            </a:r>
          </a:p>
          <a:p>
            <a:pPr>
              <a:spcBef>
                <a:spcPct val="50000"/>
              </a:spcBef>
              <a:defRPr/>
            </a:pPr>
            <a:r>
              <a:rPr lang="en-US" sz="2800" b="1" i="1" dirty="0">
                <a:solidFill>
                  <a:schemeClr val="tx2">
                    <a:lumMod val="10000"/>
                  </a:schemeClr>
                </a:solidFill>
                <a:latin typeface="Arial" charset="0"/>
                <a:cs typeface="Arial" charset="0"/>
              </a:rPr>
              <a:t>                        = 180 – 102</a:t>
            </a:r>
          </a:p>
          <a:p>
            <a:pPr>
              <a:spcBef>
                <a:spcPct val="50000"/>
              </a:spcBef>
              <a:defRPr/>
            </a:pPr>
            <a:r>
              <a:rPr lang="en-US" sz="2800" b="1" i="1" dirty="0">
                <a:solidFill>
                  <a:schemeClr val="tx2">
                    <a:lumMod val="10000"/>
                  </a:schemeClr>
                </a:solidFill>
                <a:latin typeface="Arial" charset="0"/>
                <a:cs typeface="Arial" charset="0"/>
              </a:rPr>
              <a:t>                        = 72N</a:t>
            </a:r>
          </a:p>
          <a:p>
            <a:pPr>
              <a:spcBef>
                <a:spcPct val="50000"/>
              </a:spcBef>
              <a:defRPr/>
            </a:pPr>
            <a:endParaRPr lang="en-US" sz="2800" dirty="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dissolve">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7" presetClass="entr" presetSubtype="4" fill="hold" nodeType="clickEffect">
                                  <p:stCondLst>
                                    <p:cond delay="0"/>
                                  </p:stCondLst>
                                  <p:childTnLst>
                                    <p:set>
                                      <p:cBhvr>
                                        <p:cTn id="16" dur="1" fill="hold">
                                          <p:stCondLst>
                                            <p:cond delay="0"/>
                                          </p:stCondLst>
                                        </p:cTn>
                                        <p:tgtEl>
                                          <p:spTgt spid="19459">
                                            <p:txEl>
                                              <p:pRg st="0" end="0"/>
                                            </p:txEl>
                                          </p:spTgt>
                                        </p:tgtEl>
                                        <p:attrNameLst>
                                          <p:attrName>style.visibility</p:attrName>
                                        </p:attrNameLst>
                                      </p:cBhvr>
                                      <p:to>
                                        <p:strVal val="visible"/>
                                      </p:to>
                                    </p:set>
                                    <p:anim calcmode="lin" valueType="num">
                                      <p:cBhvr additive="base">
                                        <p:cTn id="17" dur="5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19459">
                                            <p:txEl>
                                              <p:pRg st="1" end="1"/>
                                            </p:txEl>
                                          </p:spTgt>
                                        </p:tgtEl>
                                        <p:attrNameLst>
                                          <p:attrName>style.visibility</p:attrName>
                                        </p:attrNameLst>
                                      </p:cBhvr>
                                      <p:to>
                                        <p:strVal val="visible"/>
                                      </p:to>
                                    </p:set>
                                    <p:animEffect transition="in" filter="dissolve">
                                      <p:cBhvr>
                                        <p:cTn id="23" dur="500"/>
                                        <p:tgtEl>
                                          <p:spTgt spid="19459">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19459">
                                            <p:txEl>
                                              <p:pRg st="2" end="2"/>
                                            </p:txEl>
                                          </p:spTgt>
                                        </p:tgtEl>
                                        <p:attrNameLst>
                                          <p:attrName>style.visibility</p:attrName>
                                        </p:attrNameLst>
                                      </p:cBhvr>
                                      <p:to>
                                        <p:strVal val="visible"/>
                                      </p:to>
                                    </p:set>
                                    <p:anim calcmode="lin" valueType="num">
                                      <p:cBhvr additive="base">
                                        <p:cTn id="28"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19459">
                                            <p:txEl>
                                              <p:pRg st="3" end="3"/>
                                            </p:txEl>
                                          </p:spTgt>
                                        </p:tgtEl>
                                        <p:attrNameLst>
                                          <p:attrName>style.visibility</p:attrName>
                                        </p:attrNameLst>
                                      </p:cBhvr>
                                      <p:to>
                                        <p:strVal val="visible"/>
                                      </p:to>
                                    </p:set>
                                    <p:anim calcmode="lin" valueType="num">
                                      <p:cBhvr additive="base">
                                        <p:cTn id="34"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Rot="1" noChangeArrowheads="1"/>
          </p:cNvSpPr>
          <p:nvPr>
            <p:ph type="body" idx="1"/>
          </p:nvPr>
        </p:nvSpPr>
        <p:spPr>
          <a:xfrm>
            <a:off x="301625" y="304800"/>
            <a:ext cx="8540750" cy="5794375"/>
          </a:xfrm>
        </p:spPr>
        <p:txBody>
          <a:bodyPr/>
          <a:lstStyle/>
          <a:p>
            <a:pPr eaLnBrk="1" hangingPunct="1">
              <a:defRPr/>
            </a:pPr>
            <a:r>
              <a:rPr lang="en-US" sz="2800" b="1" i="1" dirty="0" smtClean="0">
                <a:solidFill>
                  <a:schemeClr val="tx2">
                    <a:lumMod val="10000"/>
                  </a:schemeClr>
                </a:solidFill>
                <a:effectLst/>
              </a:rPr>
              <a:t>According to Archimedes’s principle </a:t>
            </a:r>
          </a:p>
          <a:p>
            <a:pPr eaLnBrk="1" hangingPunct="1">
              <a:buFont typeface="Wingdings" pitchFamily="2" charset="2"/>
              <a:buNone/>
              <a:defRPr/>
            </a:pPr>
            <a:r>
              <a:rPr lang="en-US" sz="2800" b="1" i="1" dirty="0" smtClean="0">
                <a:solidFill>
                  <a:schemeClr val="tx2">
                    <a:lumMod val="10000"/>
                  </a:schemeClr>
                </a:solidFill>
                <a:effectLst/>
              </a:rPr>
              <a:t>   Buoyant force = weight of sea water  </a:t>
            </a:r>
          </a:p>
          <a:p>
            <a:pPr eaLnBrk="1" hangingPunct="1">
              <a:buFont typeface="Wingdings" pitchFamily="2" charset="2"/>
              <a:buNone/>
              <a:defRPr/>
            </a:pPr>
            <a:r>
              <a:rPr lang="en-US" sz="2800" b="1" i="1" dirty="0" smtClean="0">
                <a:solidFill>
                  <a:schemeClr val="tx2">
                    <a:lumMod val="10000"/>
                  </a:schemeClr>
                </a:solidFill>
                <a:effectLst/>
              </a:rPr>
              <a:t>                             displaced</a:t>
            </a:r>
          </a:p>
          <a:p>
            <a:pPr eaLnBrk="1" hangingPunct="1">
              <a:buFont typeface="Wingdings" pitchFamily="2" charset="2"/>
              <a:buNone/>
              <a:defRPr/>
            </a:pPr>
            <a:r>
              <a:rPr lang="en-US" sz="2800" b="1" i="1" dirty="0" smtClean="0">
                <a:solidFill>
                  <a:schemeClr val="tx2">
                    <a:lumMod val="10000"/>
                  </a:schemeClr>
                </a:solidFill>
                <a:effectLst/>
              </a:rPr>
              <a:t>Therefore, </a:t>
            </a:r>
          </a:p>
          <a:p>
            <a:pPr eaLnBrk="1" hangingPunct="1">
              <a:buFont typeface="Wingdings" pitchFamily="2" charset="2"/>
              <a:buNone/>
              <a:defRPr/>
            </a:pPr>
            <a:r>
              <a:rPr lang="en-US" sz="2800" b="1" i="1" dirty="0" smtClean="0">
                <a:solidFill>
                  <a:schemeClr val="tx2">
                    <a:lumMod val="10000"/>
                  </a:schemeClr>
                </a:solidFill>
                <a:effectLst/>
              </a:rPr>
              <a:t> F = </a:t>
            </a:r>
            <a:r>
              <a:rPr lang="en-US" sz="2800" b="1" i="1" dirty="0" err="1" smtClean="0">
                <a:solidFill>
                  <a:schemeClr val="tx2">
                    <a:lumMod val="10000"/>
                  </a:schemeClr>
                </a:solidFill>
                <a:effectLst/>
              </a:rPr>
              <a:t>pVg</a:t>
            </a:r>
            <a:endParaRPr lang="en-US" sz="2800" b="1" i="1" dirty="0" smtClean="0">
              <a:solidFill>
                <a:schemeClr val="tx2">
                  <a:lumMod val="10000"/>
                </a:schemeClr>
              </a:solidFill>
              <a:effectLst/>
            </a:endParaRPr>
          </a:p>
          <a:p>
            <a:pPr eaLnBrk="1" hangingPunct="1">
              <a:buFont typeface="Wingdings" pitchFamily="2" charset="2"/>
              <a:buNone/>
              <a:defRPr/>
            </a:pPr>
            <a:r>
              <a:rPr lang="en-US" sz="2800" b="1" i="1" dirty="0" smtClean="0">
                <a:solidFill>
                  <a:schemeClr val="tx2">
                    <a:lumMod val="10000"/>
                  </a:schemeClr>
                </a:solidFill>
                <a:effectLst/>
              </a:rPr>
              <a:t>  so….  p = F / Vg</a:t>
            </a:r>
          </a:p>
          <a:p>
            <a:pPr eaLnBrk="1" hangingPunct="1">
              <a:buFont typeface="Wingdings" pitchFamily="2" charset="2"/>
              <a:buNone/>
              <a:defRPr/>
            </a:pPr>
            <a:r>
              <a:rPr lang="en-US" sz="2800" b="1" i="1" dirty="0" smtClean="0">
                <a:solidFill>
                  <a:schemeClr val="tx2">
                    <a:lumMod val="10000"/>
                  </a:schemeClr>
                </a:solidFill>
                <a:effectLst/>
              </a:rPr>
              <a:t>                = 72 / (4800 x 10</a:t>
            </a:r>
            <a:r>
              <a:rPr lang="en-US" sz="2800" b="1" i="1" baseline="30000" dirty="0" smtClean="0">
                <a:solidFill>
                  <a:schemeClr val="tx2">
                    <a:lumMod val="10000"/>
                  </a:schemeClr>
                </a:solidFill>
                <a:effectLst/>
              </a:rPr>
              <a:t>-6 </a:t>
            </a:r>
            <a:r>
              <a:rPr lang="en-US" sz="2800" b="1" i="1" dirty="0" smtClean="0">
                <a:solidFill>
                  <a:schemeClr val="tx2">
                    <a:lumMod val="10000"/>
                  </a:schemeClr>
                </a:solidFill>
                <a:effectLst/>
              </a:rPr>
              <a:t> x 9.8 )</a:t>
            </a:r>
          </a:p>
          <a:p>
            <a:pPr eaLnBrk="1" hangingPunct="1">
              <a:buFont typeface="Wingdings" pitchFamily="2" charset="2"/>
              <a:buNone/>
              <a:defRPr/>
            </a:pPr>
            <a:r>
              <a:rPr lang="en-US" sz="2800" b="1" i="1" dirty="0" smtClean="0">
                <a:solidFill>
                  <a:schemeClr val="tx2">
                    <a:lumMod val="10000"/>
                  </a:schemeClr>
                </a:solidFill>
                <a:effectLst/>
              </a:rPr>
              <a:t>                = 1530.61 kg m</a:t>
            </a:r>
            <a:r>
              <a:rPr lang="en-US" sz="2800" b="1" i="1" baseline="30000" dirty="0" smtClean="0">
                <a:solidFill>
                  <a:schemeClr val="tx2">
                    <a:lumMod val="10000"/>
                  </a:schemeClr>
                </a:solidFill>
                <a:effectLst/>
              </a:rPr>
              <a:t>-3</a:t>
            </a:r>
            <a:endParaRPr lang="en-US" sz="2800" b="1" i="1" dirty="0" smtClean="0">
              <a:solidFill>
                <a:schemeClr val="tx2">
                  <a:lumMod val="10000"/>
                </a:schemeClr>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ssolve">
                                      <p:cBhvr>
                                        <p:cTn id="7" dur="500"/>
                                        <p:tgtEl>
                                          <p:spTgt spid="2662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dissolve">
                                      <p:cBhvr>
                                        <p:cTn id="10" dur="500"/>
                                        <p:tgtEl>
                                          <p:spTgt spid="26627">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Effect transition="in" filter="dissolve">
                                      <p:cBhvr>
                                        <p:cTn id="13" dur="500"/>
                                        <p:tgtEl>
                                          <p:spTgt spid="2662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6627">
                                            <p:txEl>
                                              <p:pRg st="3" end="3"/>
                                            </p:txEl>
                                          </p:spTgt>
                                        </p:tgtEl>
                                        <p:attrNameLst>
                                          <p:attrName>style.visibility</p:attrName>
                                        </p:attrNameLst>
                                      </p:cBhvr>
                                      <p:to>
                                        <p:strVal val="visible"/>
                                      </p:to>
                                    </p:set>
                                    <p:animEffect transition="in" filter="dissolve">
                                      <p:cBhvr>
                                        <p:cTn id="18" dur="500"/>
                                        <p:tgtEl>
                                          <p:spTgt spid="2662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6627">
                                            <p:txEl>
                                              <p:pRg st="5" end="5"/>
                                            </p:txEl>
                                          </p:spTgt>
                                        </p:tgtEl>
                                        <p:attrNameLst>
                                          <p:attrName>style.visibility</p:attrName>
                                        </p:attrNameLst>
                                      </p:cBhvr>
                                      <p:to>
                                        <p:strVal val="visible"/>
                                      </p:to>
                                    </p:set>
                                    <p:anim calcmode="lin" valueType="num">
                                      <p:cBhvr additive="base">
                                        <p:cTn id="29"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26627">
                                            <p:txEl>
                                              <p:pRg st="6" end="6"/>
                                            </p:txEl>
                                          </p:spTgt>
                                        </p:tgtEl>
                                        <p:attrNameLst>
                                          <p:attrName>style.visibility</p:attrName>
                                        </p:attrNameLst>
                                      </p:cBhvr>
                                      <p:to>
                                        <p:strVal val="visible"/>
                                      </p:to>
                                    </p:set>
                                    <p:anim calcmode="lin" valueType="num">
                                      <p:cBhvr additive="base">
                                        <p:cTn id="35"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66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26627">
                                            <p:txEl>
                                              <p:pRg st="7" end="7"/>
                                            </p:txEl>
                                          </p:spTgt>
                                        </p:tgtEl>
                                        <p:attrNameLst>
                                          <p:attrName>style.visibility</p:attrName>
                                        </p:attrNameLst>
                                      </p:cBhvr>
                                      <p:to>
                                        <p:strVal val="visible"/>
                                      </p:to>
                                    </p:set>
                                    <p:animEffect transition="in" filter="dissolve">
                                      <p:cBhvr>
                                        <p:cTn id="41" dur="500"/>
                                        <p:tgtEl>
                                          <p:spTgt spid="266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THE END</a:t>
            </a:r>
            <a:endParaRPr lang="en-US" dirty="0"/>
          </a:p>
        </p:txBody>
      </p:sp>
      <p:sp>
        <p:nvSpPr>
          <p:cNvPr id="3" name="Subtitle 2"/>
          <p:cNvSpPr>
            <a:spLocks noGrp="1"/>
          </p:cNvSpPr>
          <p:nvPr>
            <p:ph type="subTitle" idx="1"/>
          </p:nvPr>
        </p:nvSpPr>
        <p:spPr/>
        <p:txBody>
          <a:bodyPr/>
          <a:lstStyle/>
          <a:p>
            <a:pPr>
              <a:defRPr/>
            </a:pPr>
            <a:r>
              <a:rPr lang="en-US" dirty="0" smtClean="0"/>
              <a:t>PHYSICS IS SIMPLY FUN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57200" y="0"/>
            <a:ext cx="8229600" cy="1143000"/>
          </a:xfrm>
        </p:spPr>
        <p:txBody>
          <a:bodyPr/>
          <a:lstStyle/>
          <a:p>
            <a:r>
              <a:rPr lang="en-US" smtClean="0">
                <a:solidFill>
                  <a:srgbClr val="660066"/>
                </a:solidFill>
              </a:rPr>
              <a:t>The law</a:t>
            </a:r>
          </a:p>
        </p:txBody>
      </p:sp>
      <p:sp>
        <p:nvSpPr>
          <p:cNvPr id="2" name="Rectangle 3"/>
          <p:cNvSpPr>
            <a:spLocks noGrp="1" noChangeArrowheads="1"/>
          </p:cNvSpPr>
          <p:nvPr>
            <p:ph idx="4294967295"/>
          </p:nvPr>
        </p:nvSpPr>
        <p:spPr>
          <a:xfrm>
            <a:off x="0" y="1066800"/>
            <a:ext cx="6096000" cy="5791200"/>
          </a:xfrm>
          <a:solidFill>
            <a:srgbClr val="CCFF99"/>
          </a:solidFill>
          <a:ln w="76200" cmpd="tri">
            <a:solidFill>
              <a:srgbClr val="FF99FF"/>
            </a:solidFill>
            <a:miter lim="800000"/>
            <a:headEnd/>
            <a:tailEnd/>
          </a:ln>
        </p:spPr>
        <p:txBody>
          <a:bodyPr/>
          <a:lstStyle/>
          <a:p>
            <a:pPr eaLnBrk="1" hangingPunct="1">
              <a:lnSpc>
                <a:spcPct val="90000"/>
              </a:lnSpc>
            </a:pPr>
            <a:r>
              <a:rPr lang="en-US" sz="2800" b="1" smtClean="0"/>
              <a:t>Archimedes' Principle</a:t>
            </a:r>
            <a:r>
              <a:rPr lang="en-US" sz="2800" smtClean="0"/>
              <a:t>, law of physics that states that when an object is totally or partially immersed in a fluid, it experiences </a:t>
            </a:r>
            <a:r>
              <a:rPr lang="en-US" sz="2800" smtClean="0">
                <a:solidFill>
                  <a:srgbClr val="FF0000"/>
                </a:solidFill>
              </a:rPr>
              <a:t>an upthrust equal to the weight of the fluid displaced. </a:t>
            </a:r>
          </a:p>
          <a:p>
            <a:pPr eaLnBrk="1" hangingPunct="1">
              <a:lnSpc>
                <a:spcPct val="90000"/>
              </a:lnSpc>
              <a:buFontTx/>
              <a:buNone/>
            </a:pPr>
            <a:r>
              <a:rPr lang="en-US" sz="2800" smtClean="0"/>
              <a:t>      The principle is most frequently applied to the behaviour of objects in water, and helps to explain floating and sinking, and why objects seem lighter in water. It also applies to balloons in the air.</a:t>
            </a:r>
          </a:p>
          <a:p>
            <a:pPr lvl="1" eaLnBrk="1" hangingPunct="1">
              <a:lnSpc>
                <a:spcPct val="90000"/>
              </a:lnSpc>
              <a:buFontTx/>
              <a:buNone/>
            </a:pPr>
            <a:endParaRPr lang="en-US" sz="1400" smtClean="0"/>
          </a:p>
          <a:p>
            <a:pPr eaLnBrk="1" hangingPunct="1">
              <a:lnSpc>
                <a:spcPct val="90000"/>
              </a:lnSpc>
            </a:pPr>
            <a:endParaRPr lang="en-US" sz="1400" smtClean="0"/>
          </a:p>
        </p:txBody>
      </p:sp>
      <p:pic>
        <p:nvPicPr>
          <p:cNvPr id="5124" name="Picture 7" descr="Archimedes's Princi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3429000"/>
            <a:ext cx="23241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81000" y="3200400"/>
            <a:ext cx="7924800" cy="34163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t>The key word in the principle is </a:t>
            </a:r>
            <a:r>
              <a:rPr lang="en-US" sz="2400" b="1">
                <a:solidFill>
                  <a:srgbClr val="FF0000"/>
                </a:solidFill>
              </a:rPr>
              <a:t>“upthrust” (or buoyant force), which refers to the force acting upward to reduce the actual weight of the object when it is under water.</a:t>
            </a:r>
          </a:p>
          <a:p>
            <a:endParaRPr lang="en-US" sz="2400" b="1">
              <a:solidFill>
                <a:srgbClr val="FF0000"/>
              </a:solidFill>
            </a:endParaRPr>
          </a:p>
          <a:p>
            <a:r>
              <a:rPr lang="en-US" sz="2400" b="1">
                <a:solidFill>
                  <a:srgbClr val="FF0000"/>
                </a:solidFill>
              </a:rPr>
              <a:t> </a:t>
            </a:r>
            <a:r>
              <a:rPr lang="en-US" sz="2400" b="1"/>
              <a:t>for example, a metal block with a volume of 100 cm</a:t>
            </a:r>
            <a:r>
              <a:rPr lang="en-US" sz="2400" b="1" baseline="30000"/>
              <a:t>3 </a:t>
            </a:r>
            <a:r>
              <a:rPr lang="en-US" sz="2400" b="1"/>
              <a:t>is dipped in water, it displaces an equal volume of water, which has a weight of approximately 1 N. The block therefore seems to weigh about 1 N less.</a:t>
            </a:r>
          </a:p>
        </p:txBody>
      </p:sp>
      <p:pic>
        <p:nvPicPr>
          <p:cNvPr id="8197" name="Picture 5" descr="floating_block"/>
          <p:cNvPicPr>
            <a:picLocks noChangeAspect="1" noChangeArrowheads="1"/>
          </p:cNvPicPr>
          <p:nvPr/>
        </p:nvPicPr>
        <p:blipFill>
          <a:blip r:embed="rId3"/>
          <a:srcRect/>
          <a:stretch>
            <a:fillRect/>
          </a:stretch>
        </p:blipFill>
        <p:spPr bwMode="auto">
          <a:xfrm>
            <a:off x="5943600" y="457200"/>
            <a:ext cx="2971800" cy="2590800"/>
          </a:xfrm>
          <a:prstGeom prst="rect">
            <a:avLst/>
          </a:prstGeom>
          <a:ln w="228600" cap="sq" cmpd="thickThin">
            <a:solidFill>
              <a:srgbClr val="000000"/>
            </a:solidFill>
            <a:prstDash val="solid"/>
            <a:miter lim="800000"/>
          </a:ln>
          <a:effectLst>
            <a:innerShdw blurRad="76200">
              <a:srgbClr val="000000"/>
            </a:innerShdw>
          </a:effectLst>
        </p:spPr>
      </p:pic>
      <p:sp>
        <p:nvSpPr>
          <p:cNvPr id="6148" name="TextBox 3"/>
          <p:cNvSpPr txBox="1">
            <a:spLocks noChangeArrowheads="1"/>
          </p:cNvSpPr>
          <p:nvPr/>
        </p:nvSpPr>
        <p:spPr bwMode="auto">
          <a:xfrm>
            <a:off x="0" y="685800"/>
            <a:ext cx="4267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b="1" i="1">
                <a:solidFill>
                  <a:srgbClr val="660066"/>
                </a:solidFill>
              </a:rPr>
              <a:t>UPTHRUST AND BUOYANT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to="" calcmode="lin" valueType="num">
                                      <p:cBhvr>
                                        <p:cTn id="7" dur="1" fill="hold"/>
                                        <p:tgtEl>
                                          <p:spTgt spid="6146">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6146">
                                            <p:txEl>
                                              <p:pRg st="2" end="2"/>
                                            </p:txEl>
                                          </p:spTgt>
                                        </p:tgtEl>
                                        <p:attrNameLst>
                                          <p:attrName>style.visibility</p:attrName>
                                        </p:attrNameLst>
                                      </p:cBhvr>
                                      <p:to>
                                        <p:strVal val="visible"/>
                                      </p:to>
                                    </p:set>
                                    <p:anim to="" calcmode="lin" valueType="num">
                                      <p:cBhvr>
                                        <p:cTn id="12" dur="1" fill="hold"/>
                                        <p:tgtEl>
                                          <p:spTgt spid="614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3">
            <a:lum bright="-40000" contrast="40000"/>
          </a:blip>
          <a:srcRect b="45570"/>
          <a:stretch>
            <a:fillRect/>
          </a:stretch>
        </p:blipFill>
        <p:spPr bwMode="auto">
          <a:xfrm>
            <a:off x="0" y="1066800"/>
            <a:ext cx="9144000" cy="4267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171" name="TextBox 2"/>
          <p:cNvSpPr txBox="1">
            <a:spLocks noChangeArrowheads="1"/>
          </p:cNvSpPr>
          <p:nvPr/>
        </p:nvSpPr>
        <p:spPr bwMode="auto">
          <a:xfrm>
            <a:off x="685800" y="304800"/>
            <a:ext cx="624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i="1">
                <a:solidFill>
                  <a:srgbClr val="660066"/>
                </a:solidFill>
              </a:rPr>
              <a:t>SINKING AND FLOATING OBJECTS</a:t>
            </a:r>
          </a:p>
        </p:txBody>
      </p:sp>
      <p:sp>
        <p:nvSpPr>
          <p:cNvPr id="4" name="TextBox 3"/>
          <p:cNvSpPr txBox="1">
            <a:spLocks noChangeArrowheads="1"/>
          </p:cNvSpPr>
          <p:nvPr/>
        </p:nvSpPr>
        <p:spPr bwMode="auto">
          <a:xfrm>
            <a:off x="152400" y="5638800"/>
            <a:ext cx="3517900" cy="8302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a:t>The reading of </a:t>
            </a:r>
          </a:p>
          <a:p>
            <a:pPr eaLnBrk="1" hangingPunct="1"/>
            <a:r>
              <a:rPr lang="en-US" sz="2400" b="1"/>
              <a:t>spring balance is 2.7 N</a:t>
            </a:r>
          </a:p>
        </p:txBody>
      </p:sp>
      <p:cxnSp>
        <p:nvCxnSpPr>
          <p:cNvPr id="6" name="Straight Arrow Connector 5"/>
          <p:cNvCxnSpPr/>
          <p:nvPr/>
        </p:nvCxnSpPr>
        <p:spPr>
          <a:xfrm rot="5400000" flipH="1" flipV="1">
            <a:off x="2362201" y="5105400"/>
            <a:ext cx="7620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xtBox 7"/>
          <p:cNvSpPr txBox="1">
            <a:spLocks noChangeArrowheads="1"/>
          </p:cNvSpPr>
          <p:nvPr/>
        </p:nvSpPr>
        <p:spPr bwMode="auto">
          <a:xfrm>
            <a:off x="4495800" y="5638800"/>
            <a:ext cx="3517900" cy="8302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a:t>The reading of </a:t>
            </a:r>
          </a:p>
          <a:p>
            <a:pPr eaLnBrk="1" hangingPunct="1"/>
            <a:r>
              <a:rPr lang="en-US" sz="2400" b="1"/>
              <a:t>spring balance is 1.7 N</a:t>
            </a:r>
          </a:p>
        </p:txBody>
      </p:sp>
      <p:cxnSp>
        <p:nvCxnSpPr>
          <p:cNvPr id="10" name="Straight Arrow Connector 9"/>
          <p:cNvCxnSpPr/>
          <p:nvPr/>
        </p:nvCxnSpPr>
        <p:spPr>
          <a:xfrm rot="5400000" flipH="1" flipV="1">
            <a:off x="5486401" y="5105400"/>
            <a:ext cx="7620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amond(in)">
                                      <p:cBhvr>
                                        <p:cTn id="7" dur="20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0" fill="hold"/>
                                        <p:tgtEl>
                                          <p:spTgt spid="6"/>
                                        </p:tgtEl>
                                        <p:attrNameLst>
                                          <p:attrName>ppt_x</p:attrName>
                                        </p:attrNameLst>
                                      </p:cBhvr>
                                      <p:tavLst>
                                        <p:tav tm="0">
                                          <p:val>
                                            <p:strVal val="#ppt_x"/>
                                          </p:val>
                                        </p:tav>
                                        <p:tav tm="100000">
                                          <p:val>
                                            <p:strVal val="#ppt_x"/>
                                          </p:val>
                                        </p:tav>
                                      </p:tavLst>
                                    </p:anim>
                                    <p:anim calcmode="lin" valueType="num">
                                      <p:cBhvr additive="base">
                                        <p:cTn id="13"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dissolve">
                                      <p:cBhvr>
                                        <p:cTn id="2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3">
            <a:lum bright="-40000" contrast="40000"/>
            <a:extLst>
              <a:ext uri="{28A0092B-C50C-407E-A947-70E740481C1C}">
                <a14:useLocalDpi xmlns:a14="http://schemas.microsoft.com/office/drawing/2010/main" val="0"/>
              </a:ext>
            </a:extLst>
          </a:blip>
          <a:srcRect l="6329" t="54546" r="6329"/>
          <a:stretch>
            <a:fillRect/>
          </a:stretch>
        </p:blipFill>
        <p:spPr bwMode="auto">
          <a:xfrm>
            <a:off x="0" y="609600"/>
            <a:ext cx="9144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p:nvSpPr>
        <p:spPr bwMode="auto">
          <a:xfrm>
            <a:off x="990600" y="5791200"/>
            <a:ext cx="5651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i="1"/>
              <a:t>What is the reading of spring balance</a:t>
            </a:r>
          </a:p>
          <a:p>
            <a:pPr eaLnBrk="1" hangingPunct="1"/>
            <a:r>
              <a:rPr lang="en-US" sz="2400" b="1" i="1"/>
              <a:t> if the wood is attached to it ?</a:t>
            </a:r>
          </a:p>
        </p:txBody>
      </p:sp>
      <p:sp>
        <p:nvSpPr>
          <p:cNvPr id="4" name="TextBox 3"/>
          <p:cNvSpPr txBox="1">
            <a:spLocks noChangeArrowheads="1"/>
          </p:cNvSpPr>
          <p:nvPr/>
        </p:nvSpPr>
        <p:spPr bwMode="auto">
          <a:xfrm>
            <a:off x="7467600" y="6019800"/>
            <a:ext cx="1323975" cy="5842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i="1"/>
              <a:t>ZERO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amond(in)">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to="" calcmode="lin" valueType="num">
                                      <p:cBhvr>
                                        <p:cTn id="1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2800" b="1" i="1" u="sng" smtClean="0">
                <a:solidFill>
                  <a:srgbClr val="660066"/>
                </a:solidFill>
              </a:rPr>
              <a:t>Density and Buoyancy</a:t>
            </a:r>
            <a:r>
              <a:rPr lang="en-US" smtClean="0"/>
              <a:t/>
            </a:r>
            <a:br>
              <a:rPr lang="en-US" smtClean="0"/>
            </a:br>
            <a:endParaRPr lang="en-US" smtClean="0"/>
          </a:p>
        </p:txBody>
      </p:sp>
      <p:sp>
        <p:nvSpPr>
          <p:cNvPr id="9219" name="Rectangle 1"/>
          <p:cNvSpPr>
            <a:spLocks noChangeArrowheads="1"/>
          </p:cNvSpPr>
          <p:nvPr/>
        </p:nvSpPr>
        <p:spPr bwMode="auto">
          <a:xfrm>
            <a:off x="0" y="1219200"/>
            <a:ext cx="91440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74638"/>
            <a:r>
              <a:rPr lang="en-US" sz="2800" b="1">
                <a:latin typeface="Arial Narrow" pitchFamily="34" charset="0"/>
                <a:cs typeface="Times New Roman" pitchFamily="18" charset="0"/>
              </a:rPr>
              <a:t>From  Archimedes’s Principle :</a:t>
            </a:r>
            <a:endParaRPr lang="en-US" sz="2800" b="1"/>
          </a:p>
          <a:p>
            <a:pPr indent="274638" eaLnBrk="0" hangingPunct="0"/>
            <a:r>
              <a:rPr lang="en-US" sz="2800" b="1">
                <a:latin typeface="Arial Narrow" pitchFamily="34" charset="0"/>
                <a:cs typeface="Times New Roman" pitchFamily="18" charset="0"/>
              </a:rPr>
              <a:t>Buoyant Force	= Weight of fluid displaced</a:t>
            </a:r>
            <a:endParaRPr lang="en-US" sz="2800" b="1"/>
          </a:p>
          <a:p>
            <a:pPr indent="274638" eaLnBrk="0" hangingPunct="0"/>
            <a:r>
              <a:rPr lang="en-US" sz="2800" b="1">
                <a:latin typeface="Arial Narrow" pitchFamily="34" charset="0"/>
                <a:cs typeface="Times New Roman" pitchFamily="18" charset="0"/>
              </a:rPr>
              <a:t>                               =  mg                 (note : F = ma)</a:t>
            </a:r>
            <a:endParaRPr lang="en-US" sz="2800" b="1"/>
          </a:p>
          <a:p>
            <a:pPr indent="274638" eaLnBrk="0" hangingPunct="0"/>
            <a:r>
              <a:rPr lang="en-US" sz="2800" b="1">
                <a:latin typeface="Arial Narrow" pitchFamily="34" charset="0"/>
                <a:cs typeface="Times New Roman" pitchFamily="18" charset="0"/>
              </a:rPr>
              <a:t>                               =  </a:t>
            </a:r>
            <a:r>
              <a:rPr lang="en-US" sz="2800" b="1">
                <a:latin typeface="Arial Narrow" pitchFamily="34" charset="0"/>
                <a:cs typeface="Times New Roman" pitchFamily="18" charset="0"/>
                <a:sym typeface="Symbol" pitchFamily="18" charset="2"/>
              </a:rPr>
              <a:t></a:t>
            </a:r>
            <a:r>
              <a:rPr lang="en-US" sz="2800" b="1">
                <a:latin typeface="Arial Narrow" pitchFamily="34" charset="0"/>
                <a:cs typeface="Times New Roman" pitchFamily="18" charset="0"/>
              </a:rPr>
              <a:t>Vg</a:t>
            </a:r>
            <a:r>
              <a:rPr lang="en-US" sz="2800" b="1">
                <a:latin typeface="Arial Narrow" pitchFamily="34" charset="0"/>
                <a:cs typeface="Times New Roman" pitchFamily="18" charset="0"/>
                <a:sym typeface="Symbol" pitchFamily="18" charset="2"/>
              </a:rPr>
              <a:t>	    (note : </a:t>
            </a:r>
            <a:r>
              <a:rPr lang="en-US" sz="2800" b="1">
                <a:latin typeface="Arial Narrow" pitchFamily="34" charset="0"/>
                <a:cs typeface="Times New Roman" pitchFamily="18" charset="0"/>
              </a:rPr>
              <a:t> = </a:t>
            </a:r>
            <a:r>
              <a:rPr lang="en-US" sz="2800" b="1" u="sng">
                <a:latin typeface="Arial Narrow" pitchFamily="34" charset="0"/>
                <a:cs typeface="Times New Roman" pitchFamily="18" charset="0"/>
                <a:sym typeface="Symbol" pitchFamily="18" charset="2"/>
              </a:rPr>
              <a:t>m</a:t>
            </a:r>
            <a:r>
              <a:rPr lang="en-US" sz="2800" b="1">
                <a:latin typeface="Arial Narrow" pitchFamily="34" charset="0"/>
                <a:cs typeface="Times New Roman" pitchFamily="18" charset="0"/>
                <a:sym typeface="Symbol" pitchFamily="18" charset="2"/>
              </a:rPr>
              <a:t>  )</a:t>
            </a:r>
            <a:endParaRPr lang="en-US" sz="2800" b="1">
              <a:sym typeface="Symbol" pitchFamily="18" charset="2"/>
            </a:endParaRPr>
          </a:p>
          <a:p>
            <a:pPr indent="274638" eaLnBrk="0" hangingPunct="0"/>
            <a:r>
              <a:rPr lang="en-US" sz="2800" b="1">
                <a:latin typeface="Arial Narrow" pitchFamily="34" charset="0"/>
                <a:cs typeface="Times New Roman" pitchFamily="18" charset="0"/>
                <a:sym typeface="Symbol" pitchFamily="18" charset="2"/>
              </a:rPr>
              <a:t>                                                                            V	</a:t>
            </a:r>
            <a:endParaRPr lang="en-US" sz="2800" b="1">
              <a:sym typeface="Symbol" pitchFamily="18" charset="2"/>
            </a:endParaRPr>
          </a:p>
          <a:p>
            <a:pPr indent="274638" eaLnBrk="0" hangingPunct="0"/>
            <a:r>
              <a:rPr lang="en-US" sz="2800" b="1">
                <a:latin typeface="Arial Narrow" pitchFamily="34" charset="0"/>
                <a:cs typeface="Times New Roman" pitchFamily="18" charset="0"/>
                <a:sym typeface="Symbol" pitchFamily="18" charset="2"/>
              </a:rPr>
              <a:t>Thus     </a:t>
            </a:r>
            <a:r>
              <a:rPr lang="en-US" sz="3600" b="1">
                <a:solidFill>
                  <a:srgbClr val="FF0000"/>
                </a:solidFill>
                <a:latin typeface="Arial Narrow" pitchFamily="34" charset="0"/>
                <a:cs typeface="Times New Roman" pitchFamily="18" charset="0"/>
                <a:sym typeface="Symbol" pitchFamily="18" charset="2"/>
              </a:rPr>
              <a:t>F</a:t>
            </a:r>
            <a:r>
              <a:rPr lang="en-US" sz="3600" b="1" baseline="-30000">
                <a:solidFill>
                  <a:srgbClr val="FF0000"/>
                </a:solidFill>
                <a:latin typeface="Arial Narrow" pitchFamily="34" charset="0"/>
                <a:cs typeface="Times New Roman" pitchFamily="18" charset="0"/>
                <a:sym typeface="Symbol" pitchFamily="18" charset="2"/>
              </a:rPr>
              <a:t>B</a:t>
            </a:r>
            <a:r>
              <a:rPr lang="en-US" sz="3600" b="1">
                <a:solidFill>
                  <a:srgbClr val="FF0000"/>
                </a:solidFill>
                <a:latin typeface="Arial Narrow" pitchFamily="34" charset="0"/>
                <a:cs typeface="Times New Roman" pitchFamily="18" charset="0"/>
                <a:sym typeface="Symbol" pitchFamily="18" charset="2"/>
              </a:rPr>
              <a:t>	    =   </a:t>
            </a:r>
            <a:r>
              <a:rPr lang="en-US" sz="3600" b="1">
                <a:solidFill>
                  <a:srgbClr val="FF0000"/>
                </a:solidFill>
                <a:latin typeface="Arial Narrow" pitchFamily="34" charset="0"/>
                <a:cs typeface="Times New Roman" pitchFamily="18" charset="0"/>
              </a:rPr>
              <a:t> V g</a:t>
            </a:r>
            <a:endParaRPr lang="en-US" sz="3600" b="1">
              <a:solidFill>
                <a:srgbClr val="FF0000"/>
              </a:solidFill>
              <a:sym typeface="Symbol" pitchFamily="18" charset="2"/>
            </a:endParaRPr>
          </a:p>
          <a:p>
            <a:pPr indent="274638" eaLnBrk="0" hangingPunct="0"/>
            <a:r>
              <a:rPr lang="en-US" sz="2800" b="1">
                <a:latin typeface="Arial Narrow" pitchFamily="34" charset="0"/>
                <a:cs typeface="Times New Roman" pitchFamily="18" charset="0"/>
                <a:sym typeface="Symbol" pitchFamily="18" charset="2"/>
              </a:rPr>
              <a:t>Where ……</a:t>
            </a:r>
          </a:p>
          <a:p>
            <a:pPr indent="274638" eaLnBrk="0" hangingPunct="0"/>
            <a:r>
              <a:rPr lang="en-US" sz="2800" b="1">
                <a:latin typeface="Arial Narrow" pitchFamily="34" charset="0"/>
                <a:cs typeface="Times New Roman" pitchFamily="18" charset="0"/>
                <a:sym typeface="Symbol" pitchFamily="18" charset="2"/>
              </a:rPr>
              <a:t>F</a:t>
            </a:r>
            <a:r>
              <a:rPr lang="en-US" sz="2800" b="1" baseline="-30000">
                <a:latin typeface="Arial Narrow" pitchFamily="34" charset="0"/>
                <a:cs typeface="Times New Roman" pitchFamily="18" charset="0"/>
                <a:sym typeface="Symbol" pitchFamily="18" charset="2"/>
              </a:rPr>
              <a:t>B </a:t>
            </a:r>
            <a:r>
              <a:rPr lang="en-US" sz="2800" b="1">
                <a:latin typeface="Arial Narrow" pitchFamily="34" charset="0"/>
                <a:cs typeface="Times New Roman" pitchFamily="18" charset="0"/>
                <a:sym typeface="Symbol" pitchFamily="18" charset="2"/>
              </a:rPr>
              <a:t>       =  Buoyant Force or Upthrust</a:t>
            </a:r>
            <a:endParaRPr lang="en-US" sz="2800" b="1">
              <a:sym typeface="Symbol" pitchFamily="18" charset="2"/>
            </a:endParaRPr>
          </a:p>
          <a:p>
            <a:pPr indent="274638" eaLnBrk="0" hangingPunct="0"/>
            <a:r>
              <a:rPr lang="en-US" sz="2800" b="1">
                <a:latin typeface="Arial Narrow" pitchFamily="34" charset="0"/>
                <a:cs typeface="Times New Roman" pitchFamily="18" charset="0"/>
                <a:sym typeface="Symbol" pitchFamily="18" charset="2"/>
              </a:rPr>
              <a:t></a:t>
            </a:r>
            <a:r>
              <a:rPr lang="en-US" sz="2800" b="1">
                <a:latin typeface="Arial Narrow" pitchFamily="34" charset="0"/>
                <a:cs typeface="Times New Roman" pitchFamily="18" charset="0"/>
              </a:rPr>
              <a:t>	</a:t>
            </a:r>
            <a:r>
              <a:rPr lang="en-US" sz="2800" b="1">
                <a:latin typeface="Arial Narrow" pitchFamily="34" charset="0"/>
                <a:cs typeface="Times New Roman" pitchFamily="18" charset="0"/>
                <a:sym typeface="Symbol" pitchFamily="18" charset="2"/>
              </a:rPr>
              <a:t>    =  Density of fluid</a:t>
            </a:r>
            <a:endParaRPr lang="en-US" sz="2800" b="1">
              <a:sym typeface="Symbol" pitchFamily="18" charset="2"/>
            </a:endParaRPr>
          </a:p>
          <a:p>
            <a:pPr indent="274638" eaLnBrk="0" hangingPunct="0"/>
            <a:r>
              <a:rPr lang="en-US" sz="2800" b="1">
                <a:latin typeface="Arial Narrow" pitchFamily="34" charset="0"/>
                <a:cs typeface="Times New Roman" pitchFamily="18" charset="0"/>
                <a:sym typeface="Symbol" pitchFamily="18" charset="2"/>
              </a:rPr>
              <a:t> V	    =  Volume of fluid displaced or</a:t>
            </a:r>
          </a:p>
          <a:p>
            <a:pPr indent="274638" eaLnBrk="0" hangingPunct="0"/>
            <a:r>
              <a:rPr lang="en-US" sz="2800" b="1">
                <a:latin typeface="Arial Narrow" pitchFamily="34" charset="0"/>
                <a:cs typeface="Times New Roman" pitchFamily="18" charset="0"/>
                <a:sym typeface="Symbol" pitchFamily="18" charset="2"/>
              </a:rPr>
              <a:t>                the volume of the object that immersed in the fluid.</a:t>
            </a:r>
            <a:endParaRPr lang="en-US" sz="2800" b="1">
              <a:sym typeface="Symbol" pitchFamily="18" charset="2"/>
            </a:endParaRPr>
          </a:p>
          <a:p>
            <a:pPr indent="274638" eaLnBrk="0" hangingPunct="0"/>
            <a:endParaRPr lang="en-US" sz="2800" b="1">
              <a:latin typeface="Arial Narrow" pitchFamily="34" charset="0"/>
              <a:cs typeface="Times New Roman" pitchFamily="18"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checkerboard(across)">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calcmode="lin" valueType="num">
                                      <p:cBhvr additive="base">
                                        <p:cTn id="12" dur="5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9219">
                                            <p:txEl>
                                              <p:pRg st="0" end="0"/>
                                            </p:txEl>
                                          </p:spTgt>
                                        </p:tgtEl>
                                        <p:attrNameLst>
                                          <p:attrName>ppt_y</p:attrName>
                                        </p:attrNameLst>
                                      </p:cBhvr>
                                      <p:tavLst>
                                        <p:tav tm="0">
                                          <p:val>
                                            <p:strVal val="1+#ppt_h/2"/>
                                          </p:val>
                                        </p:tav>
                                        <p:tav tm="100000">
                                          <p:val>
                                            <p:strVal val="#ppt_y"/>
                                          </p:val>
                                        </p:tav>
                                      </p:tavLst>
                                    </p:anim>
                                  </p:childTnLst>
                                </p:cTn>
                              </p:par>
                              <p:par>
                                <p:cTn id="14" presetID="7" presetClass="entr" presetSubtype="4" fill="hold" nodeType="withEffect">
                                  <p:stCondLst>
                                    <p:cond delay="0"/>
                                  </p:stCondLst>
                                  <p:childTnLst>
                                    <p:set>
                                      <p:cBhvr>
                                        <p:cTn id="15" dur="1" fill="hold">
                                          <p:stCondLst>
                                            <p:cond delay="0"/>
                                          </p:stCondLst>
                                        </p:cTn>
                                        <p:tgtEl>
                                          <p:spTgt spid="9219">
                                            <p:txEl>
                                              <p:pRg st="1" end="1"/>
                                            </p:txEl>
                                          </p:spTgt>
                                        </p:tgtEl>
                                        <p:attrNameLst>
                                          <p:attrName>style.visibility</p:attrName>
                                        </p:attrNameLst>
                                      </p:cBhvr>
                                      <p:to>
                                        <p:strVal val="visible"/>
                                      </p:to>
                                    </p:set>
                                    <p:anim calcmode="lin" valueType="num">
                                      <p:cBhvr additive="base">
                                        <p:cTn id="16" dur="5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 calcmode="lin" valueType="num">
                                      <p:cBhvr additive="base">
                                        <p:cTn id="22"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 calcmode="lin" valueType="num">
                                      <p:cBhvr additive="base">
                                        <p:cTn id="28"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9219">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 calcmode="lin" valueType="num">
                                      <p:cBhvr additive="base">
                                        <p:cTn id="32"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9219">
                                            <p:txEl>
                                              <p:pRg st="5" end="5"/>
                                            </p:txEl>
                                          </p:spTgt>
                                        </p:tgtEl>
                                        <p:attrNameLst>
                                          <p:attrName>style.visibility</p:attrName>
                                        </p:attrNameLst>
                                      </p:cBhvr>
                                      <p:to>
                                        <p:strVal val="visible"/>
                                      </p:to>
                                    </p:set>
                                    <p:animEffect transition="in" filter="dissolve">
                                      <p:cBhvr>
                                        <p:cTn id="38" dur="500"/>
                                        <p:tgtEl>
                                          <p:spTgt spid="9219">
                                            <p:txEl>
                                              <p:pRg st="5" end="5"/>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9219">
                                            <p:txEl>
                                              <p:pRg st="7" end="7"/>
                                            </p:txEl>
                                          </p:spTgt>
                                        </p:tgtEl>
                                        <p:attrNameLst>
                                          <p:attrName>style.visibility</p:attrName>
                                        </p:attrNameLst>
                                      </p:cBhvr>
                                      <p:to>
                                        <p:strVal val="visible"/>
                                      </p:to>
                                    </p:set>
                                    <p:anim calcmode="lin" valueType="num">
                                      <p:cBhvr additive="base">
                                        <p:cTn id="43"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9219">
                                            <p:txEl>
                                              <p:pRg st="8" end="8"/>
                                            </p:txEl>
                                          </p:spTgt>
                                        </p:tgtEl>
                                        <p:attrNameLst>
                                          <p:attrName>style.visibility</p:attrName>
                                        </p:attrNameLst>
                                      </p:cBhvr>
                                      <p:to>
                                        <p:strVal val="visible"/>
                                      </p:to>
                                    </p:set>
                                    <p:anim calcmode="lin" valueType="num">
                                      <p:cBhvr additive="base">
                                        <p:cTn id="49"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9219">
                                            <p:txEl>
                                              <p:pRg st="9" end="9"/>
                                            </p:txEl>
                                          </p:spTgt>
                                        </p:tgtEl>
                                        <p:attrNameLst>
                                          <p:attrName>style.visibility</p:attrName>
                                        </p:attrNameLst>
                                      </p:cBhvr>
                                      <p:to>
                                        <p:strVal val="visible"/>
                                      </p:to>
                                    </p:set>
                                    <p:anim calcmode="lin" valueType="num">
                                      <p:cBhvr additive="base">
                                        <p:cTn id="55" dur="500" fill="hold"/>
                                        <p:tgtEl>
                                          <p:spTgt spid="9219">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219">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9219">
                                            <p:txEl>
                                              <p:pRg st="10" end="10"/>
                                            </p:txEl>
                                          </p:spTgt>
                                        </p:tgtEl>
                                        <p:attrNameLst>
                                          <p:attrName>style.visibility</p:attrName>
                                        </p:attrNameLst>
                                      </p:cBhvr>
                                      <p:to>
                                        <p:strVal val="visible"/>
                                      </p:to>
                                    </p:set>
                                    <p:anim calcmode="lin" valueType="num">
                                      <p:cBhvr additive="base">
                                        <p:cTn id="59" dur="500" fill="hold"/>
                                        <p:tgtEl>
                                          <p:spTgt spid="9219">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2800" b="1" i="1" smtClean="0">
                <a:solidFill>
                  <a:srgbClr val="660066"/>
                </a:solidFill>
              </a:rPr>
              <a:t>Buoyant Force and Floatation</a:t>
            </a:r>
            <a:r>
              <a:rPr lang="en-US" smtClean="0"/>
              <a:t/>
            </a:r>
            <a:br>
              <a:rPr lang="en-US" smtClean="0"/>
            </a:br>
            <a:endParaRPr lang="en-US" smtClean="0"/>
          </a:p>
        </p:txBody>
      </p:sp>
      <p:pic>
        <p:nvPicPr>
          <p:cNvPr id="10243" name="Picture 2"/>
          <p:cNvPicPr>
            <a:picLocks noChangeAspect="1" noChangeArrowheads="1"/>
          </p:cNvPicPr>
          <p:nvPr/>
        </p:nvPicPr>
        <p:blipFill>
          <a:blip r:embed="rId3">
            <a:lum bright="-10000" contrast="40000"/>
            <a:extLst>
              <a:ext uri="{28A0092B-C50C-407E-A947-70E740481C1C}">
                <a14:useLocalDpi xmlns:a14="http://schemas.microsoft.com/office/drawing/2010/main" val="0"/>
              </a:ext>
            </a:extLst>
          </a:blip>
          <a:srcRect/>
          <a:stretch>
            <a:fillRect/>
          </a:stretch>
        </p:blipFill>
        <p:spPr bwMode="auto">
          <a:xfrm>
            <a:off x="1600200" y="914400"/>
            <a:ext cx="5257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3"/>
          <p:cNvSpPr>
            <a:spLocks noChangeArrowheads="1"/>
          </p:cNvSpPr>
          <p:nvPr/>
        </p:nvSpPr>
        <p:spPr bwMode="auto">
          <a:xfrm>
            <a:off x="152400" y="4267200"/>
            <a:ext cx="8686800" cy="2308225"/>
          </a:xfrm>
          <a:prstGeom prst="rect">
            <a:avLst/>
          </a:prstGeom>
          <a:noFill/>
          <a:ln w="762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sz="2400" b="1">
              <a:latin typeface="Arial Narrow" pitchFamily="34" charset="0"/>
              <a:cs typeface="Times New Roman" pitchFamily="18" charset="0"/>
            </a:endParaRPr>
          </a:p>
          <a:p>
            <a:r>
              <a:rPr lang="en-US" sz="2400" b="1">
                <a:latin typeface="Arial Narrow" pitchFamily="34" charset="0"/>
                <a:cs typeface="Times New Roman" pitchFamily="18" charset="0"/>
              </a:rPr>
              <a:t>Buoyant force  = weight   </a:t>
            </a:r>
            <a:r>
              <a:rPr lang="en-US" sz="2400" b="1">
                <a:latin typeface="Arial Narrow" pitchFamily="34" charset="0"/>
                <a:cs typeface="Times New Roman" pitchFamily="18" charset="0"/>
                <a:sym typeface="Symbol" pitchFamily="18" charset="2"/>
              </a:rPr>
              <a:t></a:t>
            </a:r>
            <a:r>
              <a:rPr lang="en-US" sz="2400" b="1">
                <a:latin typeface="Arial Narrow" pitchFamily="34" charset="0"/>
                <a:cs typeface="Times New Roman" pitchFamily="18" charset="0"/>
              </a:rPr>
              <a:t>  </a:t>
            </a:r>
            <a:r>
              <a:rPr lang="en-US" sz="2400" b="1">
                <a:latin typeface="Arial Narrow" pitchFamily="34" charset="0"/>
                <a:cs typeface="Times New Roman" pitchFamily="18" charset="0"/>
                <a:sym typeface="Symbol" pitchFamily="18" charset="2"/>
              </a:rPr>
              <a:t>the object floats  and stationary</a:t>
            </a:r>
          </a:p>
          <a:p>
            <a:endParaRPr lang="en-US" sz="2400" b="1">
              <a:sym typeface="Symbol" pitchFamily="18" charset="2"/>
            </a:endParaRPr>
          </a:p>
          <a:p>
            <a:pPr eaLnBrk="0" hangingPunct="0"/>
            <a:r>
              <a:rPr lang="en-US" sz="2400" b="1">
                <a:latin typeface="Arial Narrow" pitchFamily="34" charset="0"/>
                <a:cs typeface="Times New Roman" pitchFamily="18" charset="0"/>
                <a:sym typeface="Symbol" pitchFamily="18" charset="2"/>
              </a:rPr>
              <a:t>Buoyant force  &gt; weight   </a:t>
            </a:r>
            <a:r>
              <a:rPr lang="en-US" sz="2400" b="1">
                <a:latin typeface="Arial Narrow" pitchFamily="34" charset="0"/>
                <a:cs typeface="Times New Roman" pitchFamily="18" charset="0"/>
              </a:rPr>
              <a:t>  </a:t>
            </a:r>
            <a:r>
              <a:rPr lang="en-US" sz="2400" b="1">
                <a:latin typeface="Arial Narrow" pitchFamily="34" charset="0"/>
                <a:cs typeface="Times New Roman" pitchFamily="18" charset="0"/>
                <a:sym typeface="Symbol" pitchFamily="18" charset="2"/>
              </a:rPr>
              <a:t>the object moves up</a:t>
            </a:r>
          </a:p>
          <a:p>
            <a:pPr eaLnBrk="0" hangingPunct="0"/>
            <a:endParaRPr lang="en-US" sz="2400" b="1">
              <a:latin typeface="Arial Narrow" pitchFamily="34" charset="0"/>
              <a:cs typeface="Times New Roman" pitchFamily="18" charset="0"/>
              <a:sym typeface="Symbol" pitchFamily="18" charset="2"/>
            </a:endParaRPr>
          </a:p>
          <a:p>
            <a:pPr eaLnBrk="0" hangingPunct="0"/>
            <a:r>
              <a:rPr lang="en-US" sz="2400" b="1">
                <a:latin typeface="Arial Narrow" pitchFamily="34" charset="0"/>
                <a:cs typeface="Times New Roman" pitchFamily="18" charset="0"/>
                <a:sym typeface="Symbol" pitchFamily="18" charset="2"/>
              </a:rPr>
              <a:t>Buoyant force  &lt;  weight   </a:t>
            </a:r>
            <a:r>
              <a:rPr lang="en-US" sz="2400" b="1">
                <a:latin typeface="Arial Narrow" pitchFamily="34" charset="0"/>
                <a:cs typeface="Times New Roman" pitchFamily="18" charset="0"/>
              </a:rPr>
              <a:t>  </a:t>
            </a:r>
            <a:r>
              <a:rPr lang="en-US" sz="2400" b="1">
                <a:latin typeface="Arial Narrow" pitchFamily="34" charset="0"/>
                <a:cs typeface="Times New Roman" pitchFamily="18" charset="0"/>
                <a:sym typeface="Symbol" pitchFamily="18" charset="2"/>
              </a:rPr>
              <a:t>the object moves down</a:t>
            </a:r>
          </a:p>
        </p:txBody>
      </p:sp>
      <p:pic>
        <p:nvPicPr>
          <p:cNvPr id="10245" name="Picture 6" descr="archimedes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914400"/>
            <a:ext cx="1103313"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ssolve">
                                      <p:cBhvr>
                                        <p:cTn id="7" dur="5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0243"/>
                                        </p:tgtEl>
                                        <p:attrNameLst>
                                          <p:attrName>style.visibility</p:attrName>
                                        </p:attrNameLst>
                                      </p:cBhvr>
                                      <p:to>
                                        <p:strVal val="visible"/>
                                      </p:to>
                                    </p:set>
                                    <p:animEffect transition="in" filter="diamond(in)">
                                      <p:cBhvr>
                                        <p:cTn id="12" dur="2000"/>
                                        <p:tgtEl>
                                          <p:spTgt spid="102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245"/>
                                        </p:tgtEl>
                                        <p:attrNameLst>
                                          <p:attrName>style.visibility</p:attrName>
                                        </p:attrNameLst>
                                      </p:cBhvr>
                                      <p:to>
                                        <p:strVal val="visible"/>
                                      </p:to>
                                    </p:set>
                                    <p:animEffect transition="in" filter="dissolve">
                                      <p:cBhvr>
                                        <p:cTn id="17" dur="500"/>
                                        <p:tgtEl>
                                          <p:spTgt spid="102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244">
                                            <p:txEl>
                                              <p:pRg st="1" end="1"/>
                                            </p:txEl>
                                          </p:spTgt>
                                        </p:tgtEl>
                                        <p:attrNameLst>
                                          <p:attrName>style.visibility</p:attrName>
                                        </p:attrNameLst>
                                      </p:cBhvr>
                                      <p:to>
                                        <p:strVal val="visible"/>
                                      </p:to>
                                    </p:set>
                                    <p:animEffect transition="in" filter="dissolve">
                                      <p:cBhvr>
                                        <p:cTn id="22" dur="500"/>
                                        <p:tgtEl>
                                          <p:spTgt spid="10244">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0244">
                                            <p:txEl>
                                              <p:pRg st="3" end="3"/>
                                            </p:txEl>
                                          </p:spTgt>
                                        </p:tgtEl>
                                        <p:attrNameLst>
                                          <p:attrName>style.visibility</p:attrName>
                                        </p:attrNameLst>
                                      </p:cBhvr>
                                      <p:to>
                                        <p:strVal val="visible"/>
                                      </p:to>
                                    </p:set>
                                    <p:animEffect transition="in" filter="dissolve">
                                      <p:cBhvr>
                                        <p:cTn id="27" dur="500"/>
                                        <p:tgtEl>
                                          <p:spTgt spid="10244">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0244">
                                            <p:txEl>
                                              <p:pRg st="5" end="5"/>
                                            </p:txEl>
                                          </p:spTgt>
                                        </p:tgtEl>
                                        <p:attrNameLst>
                                          <p:attrName>style.visibility</p:attrName>
                                        </p:attrNameLst>
                                      </p:cBhvr>
                                      <p:to>
                                        <p:strVal val="visible"/>
                                      </p:to>
                                    </p:set>
                                    <p:animEffect transition="in" filter="dissolve">
                                      <p:cBhvr>
                                        <p:cTn id="32" dur="500"/>
                                        <p:tgtEl>
                                          <p:spTgt spid="102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2800" b="1" i="1" smtClean="0">
                <a:solidFill>
                  <a:srgbClr val="660066"/>
                </a:solidFill>
              </a:rPr>
              <a:t>The Law of Floatation</a:t>
            </a:r>
            <a:endParaRPr lang="en-US" sz="2800" i="1" smtClean="0">
              <a:solidFill>
                <a:srgbClr val="660066"/>
              </a:solidFill>
            </a:endParaRPr>
          </a:p>
        </p:txBody>
      </p:sp>
      <p:sp>
        <p:nvSpPr>
          <p:cNvPr id="11267" name="Rectangle 1"/>
          <p:cNvSpPr>
            <a:spLocks noChangeArrowheads="1"/>
          </p:cNvSpPr>
          <p:nvPr/>
        </p:nvSpPr>
        <p:spPr bwMode="auto">
          <a:xfrm>
            <a:off x="228600" y="1828800"/>
            <a:ext cx="8229600" cy="218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3200" b="1" i="1">
                <a:latin typeface="Arial Narrow" pitchFamily="34" charset="0"/>
                <a:cs typeface="Times New Roman" pitchFamily="18" charset="0"/>
              </a:rPr>
              <a:t>A floating object displaces its own weight of fluid in which it floats.</a:t>
            </a:r>
          </a:p>
          <a:p>
            <a:endParaRPr lang="en-US" sz="3600" b="1" i="1">
              <a:latin typeface="Arial Narrow" pitchFamily="34" charset="0"/>
            </a:endParaRPr>
          </a:p>
          <a:p>
            <a:endParaRPr lang="en-US" sz="3600" b="1" i="1"/>
          </a:p>
        </p:txBody>
      </p:sp>
      <p:pic>
        <p:nvPicPr>
          <p:cNvPr id="112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640138"/>
            <a:ext cx="4572000" cy="321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ssolve">
                                      <p:cBhvr>
                                        <p:cTn id="7"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539</TotalTime>
  <Words>797</Words>
  <Application>Microsoft Office PowerPoint</Application>
  <PresentationFormat>On-screen Show (4:3)</PresentationFormat>
  <Paragraphs>118</Paragraphs>
  <Slides>22</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Arial</vt:lpstr>
      <vt:lpstr>Calibri</vt:lpstr>
      <vt:lpstr>Wingdings</vt:lpstr>
      <vt:lpstr>Tempus Sans ITC</vt:lpstr>
      <vt:lpstr>Arial Narrow</vt:lpstr>
      <vt:lpstr>Times New Roman</vt:lpstr>
      <vt:lpstr>Symbol</vt:lpstr>
      <vt:lpstr>Elephant</vt:lpstr>
      <vt:lpstr>Default Design</vt:lpstr>
      <vt:lpstr>Clouds</vt:lpstr>
      <vt:lpstr>3.5….ARCHIMEDES’ PRINCIPLE</vt:lpstr>
      <vt:lpstr>PowerPoint Presentation</vt:lpstr>
      <vt:lpstr>The law</vt:lpstr>
      <vt:lpstr>PowerPoint Presentation</vt:lpstr>
      <vt:lpstr>PowerPoint Presentation</vt:lpstr>
      <vt:lpstr>PowerPoint Presentation</vt:lpstr>
      <vt:lpstr>Density and Buoyancy </vt:lpstr>
      <vt:lpstr>Buoyant Force and Floatation </vt:lpstr>
      <vt:lpstr>The Law of Floatation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Hydrometer</vt:lpstr>
      <vt:lpstr>PowerPoint Presentation</vt:lpstr>
      <vt:lpstr>PowerPoint Presentation</vt:lpstr>
      <vt:lpstr>PowerPoint Presentation</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AKOBIA</dc:creator>
  <cp:lastModifiedBy>Teacher E-Solutions</cp:lastModifiedBy>
  <cp:revision>38</cp:revision>
  <cp:lastPrinted>1601-01-01T00:00:00Z</cp:lastPrinted>
  <dcterms:created xsi:type="dcterms:W3CDTF">1601-01-01T00:00:00Z</dcterms:created>
  <dcterms:modified xsi:type="dcterms:W3CDTF">2019-01-18T17:13:55Z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