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0"/>
  </p:notesMasterIdLst>
  <p:sldIdLst>
    <p:sldId id="256" r:id="rId2"/>
    <p:sldId id="264" r:id="rId3"/>
    <p:sldId id="265" r:id="rId4"/>
    <p:sldId id="266" r:id="rId5"/>
    <p:sldId id="267" r:id="rId6"/>
    <p:sldId id="269" r:id="rId7"/>
    <p:sldId id="271" r:id="rId8"/>
    <p:sldId id="270"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672"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84EB8D3-946B-4757-B05E-B2F345F7A4ED}" type="datetimeFigureOut">
              <a:rPr lang="en-US"/>
              <a:pPr>
                <a:defRPr/>
              </a:pPr>
              <a:t>1/18/2019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DE4BEBC-91F3-4DE1-8C6F-012B70151143}" type="slidenum">
              <a:rPr lang="en-US"/>
              <a:pPr>
                <a:defRPr/>
              </a:pPr>
              <a:t>‹#›</a:t>
            </a:fld>
            <a:endParaRPr lang="en-US"/>
          </a:p>
        </p:txBody>
      </p:sp>
    </p:spTree>
    <p:extLst>
      <p:ext uri="{BB962C8B-B14F-4D97-AF65-F5344CB8AC3E}">
        <p14:creationId xmlns:p14="http://schemas.microsoft.com/office/powerpoint/2010/main" val="24337920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BB4B18D-34B3-4212-A9F5-B1B74A303B1A}"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47ACA24E-BD59-442B-B6B4-86CCB2A42744}"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3ADCAFF7-2FE4-4B52-B457-2C4F1FFF9033}"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FF8D55C3-D89A-40E9-AEA1-F053340F5758}"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C9AAEAFE-5AA8-4E26-BF21-F37E1F9BA7C1}"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06194B65-ADB5-4231-ACF9-CA3CDBFE26D9}"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7553A29A-3136-4513-A022-B72322D3796E}" type="slidenum">
              <a:rPr lang="en-US" smtClean="0"/>
              <a:pPr/>
              <a:t>8</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11275"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11276"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8CF6A1A8-2A14-41ED-A424-F1696A4CDEB5}" type="slidenum">
              <a:rPr lang="en-US"/>
              <a:pPr>
                <a:defRPr/>
              </a:pPr>
              <a:t>‹#›</a:t>
            </a:fld>
            <a:endParaRPr lang="en-US"/>
          </a:p>
        </p:txBody>
      </p:sp>
    </p:spTree>
    <p:extLst>
      <p:ext uri="{BB962C8B-B14F-4D97-AF65-F5344CB8AC3E}">
        <p14:creationId xmlns:p14="http://schemas.microsoft.com/office/powerpoint/2010/main" val="605293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p:txBody>
          <a:bodyPr/>
          <a:lstStyle>
            <a:lvl1pPr>
              <a:defRPr/>
            </a:lvl1pPr>
          </a:lstStyle>
          <a:p>
            <a:pPr>
              <a:defRPr/>
            </a:pPr>
            <a:endParaRPr lang="en-US"/>
          </a:p>
        </p:txBody>
      </p:sp>
      <p:sp>
        <p:nvSpPr>
          <p:cNvPr id="5" name="Rectangle 3"/>
          <p:cNvSpPr>
            <a:spLocks noGrp="1" noChangeArrowheads="1"/>
          </p:cNvSpPr>
          <p:nvPr>
            <p:ph type="sldNum" sz="quarter" idx="11"/>
          </p:nvPr>
        </p:nvSpPr>
        <p:spPr/>
        <p:txBody>
          <a:bodyPr/>
          <a:lstStyle>
            <a:lvl1pPr>
              <a:defRPr/>
            </a:lvl1pPr>
          </a:lstStyle>
          <a:p>
            <a:pPr>
              <a:defRPr/>
            </a:pPr>
            <a:fld id="{26F5A9DC-1E7C-4D46-8358-6DB7CD7E070E}" type="slidenum">
              <a:rPr lang="en-US"/>
              <a:pPr>
                <a:defRPr/>
              </a:pPr>
              <a:t>‹#›</a:t>
            </a:fld>
            <a:endParaRPr lang="en-US"/>
          </a:p>
        </p:txBody>
      </p:sp>
      <p:sp>
        <p:nvSpPr>
          <p:cNvPr id="6" name="Rectangle 14"/>
          <p:cNvSpPr>
            <a:spLocks noGrp="1" noChangeArrowheads="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789842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p:txBody>
          <a:bodyPr/>
          <a:lstStyle>
            <a:lvl1pPr>
              <a:defRPr/>
            </a:lvl1pPr>
          </a:lstStyle>
          <a:p>
            <a:pPr>
              <a:defRPr/>
            </a:pPr>
            <a:endParaRPr lang="en-US"/>
          </a:p>
        </p:txBody>
      </p:sp>
      <p:sp>
        <p:nvSpPr>
          <p:cNvPr id="5" name="Rectangle 3"/>
          <p:cNvSpPr>
            <a:spLocks noGrp="1" noChangeArrowheads="1"/>
          </p:cNvSpPr>
          <p:nvPr>
            <p:ph type="sldNum" sz="quarter" idx="11"/>
          </p:nvPr>
        </p:nvSpPr>
        <p:spPr/>
        <p:txBody>
          <a:bodyPr/>
          <a:lstStyle>
            <a:lvl1pPr>
              <a:defRPr/>
            </a:lvl1pPr>
          </a:lstStyle>
          <a:p>
            <a:pPr>
              <a:defRPr/>
            </a:pPr>
            <a:fld id="{7E00BEF2-BCC0-47B1-8F02-1152C1DC2D3D}" type="slidenum">
              <a:rPr lang="en-US"/>
              <a:pPr>
                <a:defRPr/>
              </a:pPr>
              <a:t>‹#›</a:t>
            </a:fld>
            <a:endParaRPr lang="en-US"/>
          </a:p>
        </p:txBody>
      </p:sp>
      <p:sp>
        <p:nvSpPr>
          <p:cNvPr id="6" name="Rectangle 14"/>
          <p:cNvSpPr>
            <a:spLocks noGrp="1" noChangeArrowheads="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1565840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p:txBody>
          <a:bodyPr/>
          <a:lstStyle>
            <a:lvl1pPr>
              <a:defRPr/>
            </a:lvl1pPr>
          </a:lstStyle>
          <a:p>
            <a:pPr>
              <a:defRPr/>
            </a:pPr>
            <a:endParaRPr lang="en-US"/>
          </a:p>
        </p:txBody>
      </p:sp>
      <p:sp>
        <p:nvSpPr>
          <p:cNvPr id="5" name="Rectangle 3"/>
          <p:cNvSpPr>
            <a:spLocks noGrp="1" noChangeArrowheads="1"/>
          </p:cNvSpPr>
          <p:nvPr>
            <p:ph type="sldNum" sz="quarter" idx="11"/>
          </p:nvPr>
        </p:nvSpPr>
        <p:spPr/>
        <p:txBody>
          <a:bodyPr/>
          <a:lstStyle>
            <a:lvl1pPr>
              <a:defRPr/>
            </a:lvl1pPr>
          </a:lstStyle>
          <a:p>
            <a:pPr>
              <a:defRPr/>
            </a:pPr>
            <a:fld id="{C1CF6ACA-105F-4B07-AC4E-0E3D0B4DD827}" type="slidenum">
              <a:rPr lang="en-US"/>
              <a:pPr>
                <a:defRPr/>
              </a:pPr>
              <a:t>‹#›</a:t>
            </a:fld>
            <a:endParaRPr lang="en-US"/>
          </a:p>
        </p:txBody>
      </p:sp>
      <p:sp>
        <p:nvSpPr>
          <p:cNvPr id="6" name="Rectangle 14"/>
          <p:cNvSpPr>
            <a:spLocks noGrp="1" noChangeArrowheads="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4255684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p:txBody>
          <a:bodyPr/>
          <a:lstStyle>
            <a:lvl1pPr>
              <a:defRPr/>
            </a:lvl1pPr>
          </a:lstStyle>
          <a:p>
            <a:pPr>
              <a:defRPr/>
            </a:pPr>
            <a:endParaRPr lang="en-US"/>
          </a:p>
        </p:txBody>
      </p:sp>
      <p:sp>
        <p:nvSpPr>
          <p:cNvPr id="5" name="Rectangle 3"/>
          <p:cNvSpPr>
            <a:spLocks noGrp="1" noChangeArrowheads="1"/>
          </p:cNvSpPr>
          <p:nvPr>
            <p:ph type="sldNum" sz="quarter" idx="11"/>
          </p:nvPr>
        </p:nvSpPr>
        <p:spPr/>
        <p:txBody>
          <a:bodyPr/>
          <a:lstStyle>
            <a:lvl1pPr>
              <a:defRPr/>
            </a:lvl1pPr>
          </a:lstStyle>
          <a:p>
            <a:pPr>
              <a:defRPr/>
            </a:pPr>
            <a:fld id="{657486BD-0B30-4886-9EA9-AD311F9E1C36}" type="slidenum">
              <a:rPr lang="en-US"/>
              <a:pPr>
                <a:defRPr/>
              </a:pPr>
              <a:t>‹#›</a:t>
            </a:fld>
            <a:endParaRPr lang="en-US"/>
          </a:p>
        </p:txBody>
      </p:sp>
      <p:sp>
        <p:nvSpPr>
          <p:cNvPr id="6" name="Rectangle 14"/>
          <p:cNvSpPr>
            <a:spLocks noGrp="1" noChangeArrowheads="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7896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p:txBody>
          <a:bodyPr/>
          <a:lstStyle>
            <a:lvl1pPr>
              <a:defRPr/>
            </a:lvl1pPr>
          </a:lstStyle>
          <a:p>
            <a:pPr>
              <a:defRPr/>
            </a:pPr>
            <a:fld id="{0EA2A8AF-D447-4D46-90ED-6329B945C5C9}" type="slidenum">
              <a:rPr lang="en-US"/>
              <a:pPr>
                <a:defRPr/>
              </a:pPr>
              <a:t>‹#›</a:t>
            </a:fld>
            <a:endParaRPr lang="en-US"/>
          </a:p>
        </p:txBody>
      </p:sp>
      <p:sp>
        <p:nvSpPr>
          <p:cNvPr id="7" name="Rectangle 14"/>
          <p:cNvSpPr>
            <a:spLocks noGrp="1" noChangeArrowheads="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554543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p:txBody>
          <a:bodyPr/>
          <a:lstStyle>
            <a:lvl1pPr>
              <a:defRPr/>
            </a:lvl1pPr>
          </a:lstStyle>
          <a:p>
            <a:pPr>
              <a:defRPr/>
            </a:pPr>
            <a:endParaRPr lang="en-US"/>
          </a:p>
        </p:txBody>
      </p:sp>
      <p:sp>
        <p:nvSpPr>
          <p:cNvPr id="8" name="Rectangle 3"/>
          <p:cNvSpPr>
            <a:spLocks noGrp="1" noChangeArrowheads="1"/>
          </p:cNvSpPr>
          <p:nvPr>
            <p:ph type="sldNum" sz="quarter" idx="11"/>
          </p:nvPr>
        </p:nvSpPr>
        <p:spPr/>
        <p:txBody>
          <a:bodyPr/>
          <a:lstStyle>
            <a:lvl1pPr>
              <a:defRPr/>
            </a:lvl1pPr>
          </a:lstStyle>
          <a:p>
            <a:pPr>
              <a:defRPr/>
            </a:pPr>
            <a:fld id="{3B782B48-A69E-4481-BDD2-C9DFEFAD8A78}" type="slidenum">
              <a:rPr lang="en-US"/>
              <a:pPr>
                <a:defRPr/>
              </a:pPr>
              <a:t>‹#›</a:t>
            </a:fld>
            <a:endParaRPr lang="en-US"/>
          </a:p>
        </p:txBody>
      </p:sp>
      <p:sp>
        <p:nvSpPr>
          <p:cNvPr id="9" name="Rectangle 14"/>
          <p:cNvSpPr>
            <a:spLocks noGrp="1" noChangeArrowheads="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671362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p:txBody>
          <a:bodyPr/>
          <a:lstStyle>
            <a:lvl1pPr>
              <a:defRPr/>
            </a:lvl1pPr>
          </a:lstStyle>
          <a:p>
            <a:pPr>
              <a:defRPr/>
            </a:pPr>
            <a:endParaRPr lang="en-US"/>
          </a:p>
        </p:txBody>
      </p:sp>
      <p:sp>
        <p:nvSpPr>
          <p:cNvPr id="4" name="Rectangle 3"/>
          <p:cNvSpPr>
            <a:spLocks noGrp="1" noChangeArrowheads="1"/>
          </p:cNvSpPr>
          <p:nvPr>
            <p:ph type="sldNum" sz="quarter" idx="11"/>
          </p:nvPr>
        </p:nvSpPr>
        <p:spPr/>
        <p:txBody>
          <a:bodyPr/>
          <a:lstStyle>
            <a:lvl1pPr>
              <a:defRPr/>
            </a:lvl1pPr>
          </a:lstStyle>
          <a:p>
            <a:pPr>
              <a:defRPr/>
            </a:pPr>
            <a:fld id="{6552CC8B-BB8C-4D8B-AA23-490F7B3B625D}" type="slidenum">
              <a:rPr lang="en-US"/>
              <a:pPr>
                <a:defRPr/>
              </a:pPr>
              <a:t>‹#›</a:t>
            </a:fld>
            <a:endParaRPr lang="en-US"/>
          </a:p>
        </p:txBody>
      </p:sp>
      <p:sp>
        <p:nvSpPr>
          <p:cNvPr id="5" name="Rectangle 14"/>
          <p:cNvSpPr>
            <a:spLocks noGrp="1" noChangeArrowheads="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356471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p:txBody>
          <a:bodyPr/>
          <a:lstStyle>
            <a:lvl1pPr>
              <a:defRPr/>
            </a:lvl1pPr>
          </a:lstStyle>
          <a:p>
            <a:pPr>
              <a:defRPr/>
            </a:pPr>
            <a:fld id="{F251B7F1-A191-47C9-95A7-CCAB5B65735E}" type="slidenum">
              <a:rPr lang="en-US"/>
              <a:pPr>
                <a:defRPr/>
              </a:pPr>
              <a:t>‹#›</a:t>
            </a:fld>
            <a:endParaRPr lang="en-US"/>
          </a:p>
        </p:txBody>
      </p:sp>
      <p:sp>
        <p:nvSpPr>
          <p:cNvPr id="4" name="Rectangle 14"/>
          <p:cNvSpPr>
            <a:spLocks noGrp="1" noChangeArrowheads="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3282230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p:txBody>
          <a:bodyPr/>
          <a:lstStyle>
            <a:lvl1pPr>
              <a:defRPr/>
            </a:lvl1pPr>
          </a:lstStyle>
          <a:p>
            <a:pPr>
              <a:defRPr/>
            </a:pPr>
            <a:fld id="{A99B2F53-2821-4739-8297-7EE01ECBBCC1}" type="slidenum">
              <a:rPr lang="en-US"/>
              <a:pPr>
                <a:defRPr/>
              </a:pPr>
              <a:t>‹#›</a:t>
            </a:fld>
            <a:endParaRPr lang="en-US"/>
          </a:p>
        </p:txBody>
      </p:sp>
      <p:sp>
        <p:nvSpPr>
          <p:cNvPr id="7" name="Rectangle 14"/>
          <p:cNvSpPr>
            <a:spLocks noGrp="1" noChangeArrowheads="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3798977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p:txBody>
          <a:bodyPr/>
          <a:lstStyle>
            <a:lvl1pPr>
              <a:defRPr/>
            </a:lvl1pPr>
          </a:lstStyle>
          <a:p>
            <a:pPr>
              <a:defRPr/>
            </a:pPr>
            <a:fld id="{C9F91120-0341-4EAF-AE4E-0FE536D9DB5D}" type="slidenum">
              <a:rPr lang="en-US"/>
              <a:pPr>
                <a:defRPr/>
              </a:pPr>
              <a:t>‹#›</a:t>
            </a:fld>
            <a:endParaRPr lang="en-US"/>
          </a:p>
        </p:txBody>
      </p:sp>
      <p:sp>
        <p:nvSpPr>
          <p:cNvPr id="7" name="Rectangle 14"/>
          <p:cNvSpPr>
            <a:spLocks noGrp="1" noChangeArrowheads="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1853723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0243"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D4DC0DB8-2D55-4B7F-9912-67AD3AEF0EAC}" type="slidenum">
              <a:rPr lang="en-US"/>
              <a:pPr>
                <a:defRPr/>
              </a:pPr>
              <a:t>‹#›</a:t>
            </a:fld>
            <a:endParaRPr lang="en-US"/>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10246"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10247"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10248"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0249"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p>
            </p:txBody>
          </p:sp>
          <p:sp>
            <p:nvSpPr>
              <p:cNvPr id="10250"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10251"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10252"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10253"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54"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n-US"/>
          </a:p>
        </p:txBody>
      </p:sp>
      <p:sp>
        <p:nvSpPr>
          <p:cNvPr id="10255"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041525"/>
            <a:ext cx="7772400" cy="1920875"/>
          </a:xfrm>
        </p:spPr>
        <p:txBody>
          <a:bodyPr/>
          <a:lstStyle/>
          <a:p>
            <a:pPr eaLnBrk="1" hangingPunct="1">
              <a:defRPr/>
            </a:pPr>
            <a:r>
              <a:rPr lang="en-US" dirty="0" smtClean="0"/>
              <a:t>Measurement </a:t>
            </a:r>
            <a:br>
              <a:rPr lang="en-US" dirty="0" smtClean="0"/>
            </a:br>
            <a:r>
              <a:rPr lang="en-US" dirty="0" smtClean="0"/>
              <a:t>Mass &amp; Density</a:t>
            </a:r>
          </a:p>
        </p:txBody>
      </p:sp>
      <p:pic>
        <p:nvPicPr>
          <p:cNvPr id="13315" name="Picture 7" descr="MPj0409268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152400"/>
            <a:ext cx="20574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Picture 10" descr="MPj0390539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3886200"/>
            <a:ext cx="2743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5" descr="MPj0385232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9600" y="4024313"/>
            <a:ext cx="1752600" cy="2452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pPr eaLnBrk="1" hangingPunct="1">
              <a:defRPr/>
            </a:pPr>
            <a:r>
              <a:rPr lang="en-US" smtClean="0"/>
              <a:t>Mass and Weight</a:t>
            </a:r>
          </a:p>
        </p:txBody>
      </p:sp>
      <p:sp>
        <p:nvSpPr>
          <p:cNvPr id="19459" name="Rectangle 3"/>
          <p:cNvSpPr>
            <a:spLocks noGrp="1" noChangeArrowheads="1"/>
          </p:cNvSpPr>
          <p:nvPr>
            <p:ph type="body" idx="1"/>
          </p:nvPr>
        </p:nvSpPr>
        <p:spPr>
          <a:xfrm>
            <a:off x="457200" y="1600200"/>
            <a:ext cx="6248400" cy="4525963"/>
          </a:xfrm>
        </p:spPr>
        <p:txBody>
          <a:bodyPr/>
          <a:lstStyle/>
          <a:p>
            <a:pPr eaLnBrk="1" hangingPunct="1">
              <a:lnSpc>
                <a:spcPct val="90000"/>
              </a:lnSpc>
              <a:defRPr/>
            </a:pPr>
            <a:r>
              <a:rPr lang="en-US" sz="2400" smtClean="0"/>
              <a:t>The mass of an object is the amount of matter in that object. </a:t>
            </a:r>
          </a:p>
          <a:p>
            <a:pPr eaLnBrk="1" hangingPunct="1">
              <a:lnSpc>
                <a:spcPct val="90000"/>
              </a:lnSpc>
              <a:defRPr/>
            </a:pPr>
            <a:r>
              <a:rPr lang="en-US" sz="2400" smtClean="0"/>
              <a:t>Mass is sometimes confused with weight, which is the force that gravity places on an object. </a:t>
            </a:r>
          </a:p>
          <a:p>
            <a:pPr eaLnBrk="1" hangingPunct="1">
              <a:lnSpc>
                <a:spcPct val="90000"/>
              </a:lnSpc>
              <a:defRPr/>
            </a:pPr>
            <a:r>
              <a:rPr lang="en-US" sz="2400" smtClean="0"/>
              <a:t>The higher the mass of an object is, the greater the force of gravity upon it and therefore, the greater its weight. </a:t>
            </a:r>
          </a:p>
          <a:p>
            <a:pPr eaLnBrk="1" hangingPunct="1">
              <a:lnSpc>
                <a:spcPct val="90000"/>
              </a:lnSpc>
              <a:defRPr/>
            </a:pPr>
            <a:r>
              <a:rPr lang="en-US" sz="2400" smtClean="0"/>
              <a:t>If you were to weigh yourself on the moon, your weight would be much less because the force of gravity on the moon is much less than the force of gravity on Earth. </a:t>
            </a:r>
          </a:p>
          <a:p>
            <a:pPr eaLnBrk="1" hangingPunct="1">
              <a:lnSpc>
                <a:spcPct val="90000"/>
              </a:lnSpc>
              <a:defRPr/>
            </a:pPr>
            <a:r>
              <a:rPr lang="en-US" sz="2400" smtClean="0"/>
              <a:t>Your mass, however, would not change.</a:t>
            </a:r>
          </a:p>
        </p:txBody>
      </p:sp>
      <p:pic>
        <p:nvPicPr>
          <p:cNvPr id="14340" name="Picture 4" descr="MPj0402852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1371600"/>
            <a:ext cx="1981200" cy="148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7" descr="MPj0433135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800" y="5029200"/>
            <a:ext cx="2057400" cy="154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lstStyle/>
          <a:p>
            <a:pPr eaLnBrk="1" hangingPunct="1">
              <a:defRPr/>
            </a:pPr>
            <a:r>
              <a:rPr lang="en-US" smtClean="0"/>
              <a:t>Units</a:t>
            </a:r>
          </a:p>
        </p:txBody>
      </p:sp>
      <p:sp>
        <p:nvSpPr>
          <p:cNvPr id="20483" name="Rectangle 3"/>
          <p:cNvSpPr>
            <a:spLocks noGrp="1" noChangeArrowheads="1"/>
          </p:cNvSpPr>
          <p:nvPr>
            <p:ph type="body" idx="1"/>
          </p:nvPr>
        </p:nvSpPr>
        <p:spPr>
          <a:xfrm>
            <a:off x="457200" y="1600200"/>
            <a:ext cx="7010400" cy="4525963"/>
          </a:xfrm>
        </p:spPr>
        <p:txBody>
          <a:bodyPr/>
          <a:lstStyle/>
          <a:p>
            <a:pPr eaLnBrk="1" hangingPunct="1">
              <a:defRPr/>
            </a:pPr>
            <a:r>
              <a:rPr lang="en-US" sz="2800" dirty="0" smtClean="0"/>
              <a:t>Mass is normally measured in the Metric units of grams (g), milligrams (mg), or kilograms (kg). The English unit of mass is the slug. </a:t>
            </a:r>
          </a:p>
          <a:p>
            <a:pPr eaLnBrk="1" hangingPunct="1">
              <a:defRPr/>
            </a:pPr>
            <a:r>
              <a:rPr lang="en-US" sz="2800" dirty="0" smtClean="0"/>
              <a:t>Weight is usually in the English unit of pounds (lb) or the Metric unit of </a:t>
            </a:r>
            <a:r>
              <a:rPr lang="en-US" sz="2800" dirty="0" err="1" smtClean="0"/>
              <a:t>Newtons</a:t>
            </a:r>
            <a:r>
              <a:rPr lang="en-US" sz="2800" dirty="0" smtClean="0"/>
              <a:t> (N). </a:t>
            </a:r>
          </a:p>
          <a:p>
            <a:pPr eaLnBrk="1" hangingPunct="1">
              <a:defRPr/>
            </a:pPr>
            <a:r>
              <a:rPr lang="en-US" sz="2800" dirty="0" smtClean="0"/>
              <a:t>Although these are the technically correct  units to use when referring to mass and weight, the metric units for mass are often used for weight, and the English unit for weight is often used for mass.</a:t>
            </a:r>
          </a:p>
        </p:txBody>
      </p:sp>
      <p:pic>
        <p:nvPicPr>
          <p:cNvPr id="15364" name="Picture 5" descr="MPj0409011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3657600"/>
            <a:ext cx="1965325"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p:txBody>
          <a:bodyPr/>
          <a:lstStyle/>
          <a:p>
            <a:pPr eaLnBrk="1" hangingPunct="1">
              <a:defRPr/>
            </a:pPr>
            <a:r>
              <a:rPr lang="en-US" smtClean="0"/>
              <a:t>Mass</a:t>
            </a:r>
          </a:p>
        </p:txBody>
      </p:sp>
      <p:sp>
        <p:nvSpPr>
          <p:cNvPr id="21507" name="Rectangle 3"/>
          <p:cNvSpPr>
            <a:spLocks noGrp="1" noChangeArrowheads="1"/>
          </p:cNvSpPr>
          <p:nvPr>
            <p:ph type="body" idx="1"/>
          </p:nvPr>
        </p:nvSpPr>
        <p:spPr/>
        <p:txBody>
          <a:bodyPr/>
          <a:lstStyle/>
          <a:p>
            <a:pPr eaLnBrk="1" hangingPunct="1">
              <a:lnSpc>
                <a:spcPct val="90000"/>
              </a:lnSpc>
              <a:defRPr/>
            </a:pPr>
            <a:r>
              <a:rPr lang="en-US" smtClean="0"/>
              <a:t>In a scientific laboratory, mass is usually determined instead of weight. </a:t>
            </a:r>
          </a:p>
          <a:p>
            <a:pPr eaLnBrk="1" hangingPunct="1">
              <a:lnSpc>
                <a:spcPct val="90000"/>
              </a:lnSpc>
              <a:defRPr/>
            </a:pPr>
            <a:r>
              <a:rPr lang="en-US" smtClean="0"/>
              <a:t>The Metric units are always used. </a:t>
            </a:r>
          </a:p>
          <a:p>
            <a:pPr eaLnBrk="1" hangingPunct="1">
              <a:lnSpc>
                <a:spcPct val="90000"/>
              </a:lnSpc>
              <a:defRPr/>
            </a:pPr>
            <a:r>
              <a:rPr lang="en-US" smtClean="0"/>
              <a:t>There are different types of scales used to measure mass, but the type you will be using in this course is a digital scale. </a:t>
            </a:r>
          </a:p>
          <a:p>
            <a:pPr eaLnBrk="1" hangingPunct="1">
              <a:lnSpc>
                <a:spcPct val="90000"/>
              </a:lnSpc>
              <a:defRPr/>
            </a:pPr>
            <a:r>
              <a:rPr lang="en-US" smtClean="0"/>
              <a:t>To determine the mass of the item or substance, you simply place it on the pan. </a:t>
            </a:r>
          </a:p>
          <a:p>
            <a:pPr eaLnBrk="1" hangingPunct="1">
              <a:lnSpc>
                <a:spcPct val="90000"/>
              </a:lnSpc>
              <a:defRPr/>
            </a:pPr>
            <a:r>
              <a:rPr lang="en-US" smtClean="0"/>
              <a:t>The mass will then appear on the screen. </a:t>
            </a:r>
          </a:p>
        </p:txBody>
      </p:sp>
      <p:pic>
        <p:nvPicPr>
          <p:cNvPr id="16388" name="Picture 4" descr="MPj0409268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838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pPr eaLnBrk="1" hangingPunct="1">
              <a:defRPr/>
            </a:pPr>
            <a:r>
              <a:rPr lang="en-US" smtClean="0"/>
              <a:t>Scales</a:t>
            </a:r>
          </a:p>
        </p:txBody>
      </p:sp>
      <p:sp>
        <p:nvSpPr>
          <p:cNvPr id="22531" name="Rectangle 3"/>
          <p:cNvSpPr>
            <a:spLocks noGrp="1" noChangeArrowheads="1"/>
          </p:cNvSpPr>
          <p:nvPr>
            <p:ph type="body" idx="1"/>
          </p:nvPr>
        </p:nvSpPr>
        <p:spPr>
          <a:xfrm>
            <a:off x="457200" y="1600200"/>
            <a:ext cx="6553200" cy="4525963"/>
          </a:xfrm>
        </p:spPr>
        <p:txBody>
          <a:bodyPr/>
          <a:lstStyle/>
          <a:p>
            <a:pPr eaLnBrk="1" hangingPunct="1">
              <a:lnSpc>
                <a:spcPct val="80000"/>
              </a:lnSpc>
              <a:defRPr/>
            </a:pPr>
            <a:r>
              <a:rPr lang="en-US" sz="2800" smtClean="0"/>
              <a:t>If you are measuring the mass of a powdery substance, you should first place a piece of tissue paper or something similar on the scale. </a:t>
            </a:r>
          </a:p>
          <a:p>
            <a:pPr eaLnBrk="1" hangingPunct="1">
              <a:lnSpc>
                <a:spcPct val="80000"/>
              </a:lnSpc>
              <a:defRPr/>
            </a:pPr>
            <a:r>
              <a:rPr lang="en-US" sz="2800" smtClean="0"/>
              <a:t>The tissue paper itself weighs a little bit, so you will need to tare the scales. </a:t>
            </a:r>
          </a:p>
          <a:p>
            <a:pPr eaLnBrk="1" hangingPunct="1">
              <a:lnSpc>
                <a:spcPct val="80000"/>
              </a:lnSpc>
              <a:defRPr/>
            </a:pPr>
            <a:r>
              <a:rPr lang="en-US" sz="2800" smtClean="0"/>
              <a:t>Taring the scales sets the measurement back to zero. </a:t>
            </a:r>
          </a:p>
          <a:p>
            <a:pPr eaLnBrk="1" hangingPunct="1">
              <a:lnSpc>
                <a:spcPct val="80000"/>
              </a:lnSpc>
              <a:defRPr/>
            </a:pPr>
            <a:r>
              <a:rPr lang="en-US" sz="2800" smtClean="0"/>
              <a:t>Then when you add the powder to the tissue, only the mass of the powder will be measured and not the mass of the paper.</a:t>
            </a:r>
          </a:p>
        </p:txBody>
      </p:sp>
      <p:pic>
        <p:nvPicPr>
          <p:cNvPr id="17412" name="Picture 5" descr="MPj0385232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3088" y="2209800"/>
            <a:ext cx="2068512"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Density</a:t>
            </a:r>
          </a:p>
        </p:txBody>
      </p:sp>
      <p:sp>
        <p:nvSpPr>
          <p:cNvPr id="3" name="Content Placeholder 2"/>
          <p:cNvSpPr>
            <a:spLocks noGrp="1"/>
          </p:cNvSpPr>
          <p:nvPr>
            <p:ph idx="1"/>
          </p:nvPr>
        </p:nvSpPr>
        <p:spPr/>
        <p:txBody>
          <a:bodyPr/>
          <a:lstStyle/>
          <a:p>
            <a:pPr eaLnBrk="1" hangingPunct="1">
              <a:defRPr/>
            </a:pPr>
            <a:r>
              <a:rPr lang="en-US" dirty="0" smtClean="0"/>
              <a:t>Density is the amount of mass per unit volume. </a:t>
            </a:r>
          </a:p>
          <a:p>
            <a:pPr eaLnBrk="1" hangingPunct="1">
              <a:defRPr/>
            </a:pPr>
            <a:r>
              <a:rPr lang="en-US" dirty="0" smtClean="0"/>
              <a:t>Unlike length, volume, and mass, an object’s density is generally not measured directly. Instead density is generally calculated. </a:t>
            </a:r>
          </a:p>
          <a:p>
            <a:pPr eaLnBrk="1" hangingPunct="1">
              <a:defRPr/>
            </a:pPr>
            <a:r>
              <a:rPr lang="en-US" dirty="0" smtClean="0"/>
              <a:t>An object’s density is calculated by dividing its mass by its volume. </a:t>
            </a:r>
          </a:p>
          <a:p>
            <a:pPr eaLnBrk="1" hangingPunct="1">
              <a:defRPr/>
            </a:pPr>
            <a:endParaRPr lang="en-US" dirty="0" smtClean="0"/>
          </a:p>
        </p:txBody>
      </p:sp>
      <p:pic>
        <p:nvPicPr>
          <p:cNvPr id="18436" name="Picture 8" descr="MPj0390519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800600"/>
            <a:ext cx="17526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Picture 10" descr="MPj0390539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800" y="4572000"/>
            <a:ext cx="20574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defRPr/>
            </a:pPr>
            <a:r>
              <a:rPr lang="en-US" smtClean="0"/>
              <a:t>B-RELATIVE DENSITY</a:t>
            </a:r>
          </a:p>
        </p:txBody>
      </p:sp>
      <p:sp>
        <p:nvSpPr>
          <p:cNvPr id="6147" name="Content Placeholder 2"/>
          <p:cNvSpPr>
            <a:spLocks noGrp="1"/>
          </p:cNvSpPr>
          <p:nvPr>
            <p:ph idx="1"/>
          </p:nvPr>
        </p:nvSpPr>
        <p:spPr/>
        <p:txBody>
          <a:bodyPr/>
          <a:lstStyle/>
          <a:p>
            <a:pPr eaLnBrk="1" hangingPunct="1">
              <a:buFont typeface="Arial" charset="0"/>
              <a:buNone/>
              <a:defRPr/>
            </a:pPr>
            <a:r>
              <a:rPr lang="en-US" b="1" u="sng" smtClean="0">
                <a:solidFill>
                  <a:srgbClr val="FF0000"/>
                </a:solidFill>
              </a:rPr>
              <a:t>RELATIVE DENSITY</a:t>
            </a:r>
            <a:r>
              <a:rPr lang="en-US" b="1" u="sng" smtClean="0"/>
              <a:t>:</a:t>
            </a:r>
          </a:p>
          <a:p>
            <a:pPr eaLnBrk="1" hangingPunct="1">
              <a:buFont typeface="Arial" charset="0"/>
              <a:buNone/>
              <a:defRPr/>
            </a:pPr>
            <a:r>
              <a:rPr lang="en-US" smtClean="0"/>
              <a:t>    </a:t>
            </a:r>
            <a:r>
              <a:rPr lang="en-US" sz="2800" smtClean="0"/>
              <a:t>DEFFINED AS THE RATIO BETWEEN THE </a:t>
            </a:r>
            <a:r>
              <a:rPr lang="en-US" sz="2800" smtClean="0">
                <a:solidFill>
                  <a:srgbClr val="FF0000"/>
                </a:solidFill>
              </a:rPr>
              <a:t>DENSITY</a:t>
            </a:r>
            <a:r>
              <a:rPr lang="en-US" sz="2800" smtClean="0"/>
              <a:t> OF ANY LIQUID TO THE </a:t>
            </a:r>
            <a:r>
              <a:rPr lang="en-US" sz="2800" smtClean="0">
                <a:solidFill>
                  <a:srgbClr val="FF0000"/>
                </a:solidFill>
              </a:rPr>
              <a:t>DENSITY OF FRESH WATER.</a:t>
            </a:r>
          </a:p>
          <a:p>
            <a:pPr eaLnBrk="1" hangingPunct="1">
              <a:buFont typeface="Arial" charset="0"/>
              <a:buNone/>
              <a:defRPr/>
            </a:pPr>
            <a:endParaRPr lang="en-US" b="1" smtClean="0">
              <a:solidFill>
                <a:schemeClr val="tx2"/>
              </a:solidFill>
            </a:endParaRPr>
          </a:p>
          <a:p>
            <a:pPr algn="ctr" eaLnBrk="1" hangingPunct="1">
              <a:buFont typeface="Arial" charset="0"/>
              <a:buNone/>
              <a:defRPr/>
            </a:pPr>
            <a:r>
              <a:rPr lang="en-US" sz="2400" b="1" smtClean="0">
                <a:solidFill>
                  <a:srgbClr val="FF0000"/>
                </a:solidFill>
              </a:rPr>
              <a:t>R.D  =  </a:t>
            </a:r>
            <a:r>
              <a:rPr lang="en-US" sz="2400" b="1" u="sng" smtClean="0">
                <a:solidFill>
                  <a:srgbClr val="FF0000"/>
                </a:solidFill>
              </a:rPr>
              <a:t>DENSITY OF ANY  LIQUID</a:t>
            </a:r>
            <a:endParaRPr lang="en-US" sz="2400" b="1" smtClean="0">
              <a:solidFill>
                <a:srgbClr val="FF0000"/>
              </a:solidFill>
            </a:endParaRPr>
          </a:p>
          <a:p>
            <a:pPr algn="ctr" eaLnBrk="1" hangingPunct="1">
              <a:buFont typeface="Arial" charset="0"/>
              <a:buNone/>
              <a:defRPr/>
            </a:pPr>
            <a:r>
              <a:rPr lang="en-US" sz="2400" b="1" smtClean="0">
                <a:solidFill>
                  <a:srgbClr val="FF0000"/>
                </a:solidFill>
              </a:rPr>
              <a:t>               DENSITY  OF FRESH WATER </a:t>
            </a:r>
            <a:r>
              <a:rPr lang="en-US" sz="2800" b="1" smtClean="0">
                <a:solidFill>
                  <a:srgbClr val="FF0000"/>
                </a:solidFill>
              </a:rPr>
              <a:t>  </a:t>
            </a:r>
          </a:p>
          <a:p>
            <a:pPr eaLnBrk="1" hangingPunct="1">
              <a:buFont typeface="Arial" charset="0"/>
              <a:buNone/>
              <a:defRPr/>
            </a:pPr>
            <a:endParaRPr lang="en-US" sz="2000" smtClean="0"/>
          </a:p>
          <a:p>
            <a:pPr eaLnBrk="1" hangingPunct="1">
              <a:buFont typeface="Arial" charset="0"/>
              <a:buNone/>
              <a:defRPr/>
            </a:pPr>
            <a:r>
              <a:rPr lang="en-US" sz="2000" smtClean="0"/>
              <a:t>DENSITY  OF FRESH WATER  =  1000 KG/M3  OR 1.000  T/M3</a:t>
            </a:r>
            <a:r>
              <a:rPr lang="en-US" smtClean="0"/>
              <a:t> </a:t>
            </a:r>
          </a:p>
          <a:p>
            <a:pPr eaLnBrk="1" hangingPunct="1">
              <a:buFont typeface="Arial" charset="0"/>
              <a:buNone/>
              <a:defRPr/>
            </a:pPr>
            <a:r>
              <a:rPr lang="en-US" sz="2000" smtClean="0"/>
              <a:t>DENSITY OF SALT WATER    =    1025 KG/M3  OR  1.025  T/M3</a:t>
            </a:r>
            <a:endParaRPr lang="en-US" sz="2200" smtClean="0"/>
          </a:p>
        </p:txBody>
      </p:sp>
      <p:sp>
        <p:nvSpPr>
          <p:cNvPr id="4" name="Rectangular Callout 3"/>
          <p:cNvSpPr/>
          <p:nvPr/>
        </p:nvSpPr>
        <p:spPr>
          <a:xfrm>
            <a:off x="609600" y="3581400"/>
            <a:ext cx="7620000" cy="1219200"/>
          </a:xfrm>
          <a:prstGeom prst="wedge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a:p>
            <a:pPr algn="ctr">
              <a:defRPr/>
            </a:pPr>
            <a:endParaRPr lang="en-US" dirty="0"/>
          </a:p>
          <a:p>
            <a:pPr algn="ctr">
              <a:defRPr/>
            </a:pPr>
            <a:endParaRPr lang="en-US" dirty="0"/>
          </a:p>
          <a:p>
            <a:pPr algn="ctr">
              <a:defRPr/>
            </a:pPr>
            <a:endParaRPr lang="en-US" dirty="0"/>
          </a:p>
        </p:txBody>
      </p:sp>
    </p:spTree>
  </p:cSld>
  <p:clrMapOvr>
    <a:masterClrMapping/>
  </p:clrMapOvr>
  <p:transition advTm="1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Relative Density Measurement</a:t>
            </a:r>
          </a:p>
        </p:txBody>
      </p:sp>
      <p:sp>
        <p:nvSpPr>
          <p:cNvPr id="3" name="Content Placeholder 2"/>
          <p:cNvSpPr>
            <a:spLocks noGrp="1"/>
          </p:cNvSpPr>
          <p:nvPr>
            <p:ph idx="1"/>
          </p:nvPr>
        </p:nvSpPr>
        <p:spPr/>
        <p:txBody>
          <a:bodyPr/>
          <a:lstStyle/>
          <a:p>
            <a:pPr eaLnBrk="1" hangingPunct="1">
              <a:defRPr/>
            </a:pPr>
            <a:r>
              <a:rPr lang="en-US" dirty="0" smtClean="0"/>
              <a:t>Relative density can easily be determine if at least one of the substances being compared is in liquid or gas form. </a:t>
            </a:r>
          </a:p>
          <a:p>
            <a:pPr eaLnBrk="1" hangingPunct="1">
              <a:defRPr/>
            </a:pPr>
            <a:r>
              <a:rPr lang="en-US" dirty="0" smtClean="0"/>
              <a:t>Substances with higher densities will float on substances of lower density if the second substance is in liquid or gas form. </a:t>
            </a:r>
          </a:p>
          <a:p>
            <a:pPr eaLnBrk="1" hangingPunct="1">
              <a:defRPr/>
            </a:pPr>
            <a:r>
              <a:rPr lang="en-US" dirty="0" smtClean="0"/>
              <a:t>This concept is known as buoyancy.</a:t>
            </a:r>
          </a:p>
          <a:p>
            <a:pPr eaLnBrk="1" hangingPunct="1">
              <a:defRPr/>
            </a:pPr>
            <a:endParaRPr lang="en-US" dirty="0" smtClean="0"/>
          </a:p>
        </p:txBody>
      </p:sp>
      <p:pic>
        <p:nvPicPr>
          <p:cNvPr id="20484" name="Picture 3" descr="model boa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4156075"/>
            <a:ext cx="1647825" cy="247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1784</TotalTime>
  <Words>516</Words>
  <Application>Microsoft Office PowerPoint</Application>
  <PresentationFormat>On-screen Show (4:3)</PresentationFormat>
  <Paragraphs>48</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Garamond</vt:lpstr>
      <vt:lpstr>Arial</vt:lpstr>
      <vt:lpstr>Wingdings</vt:lpstr>
      <vt:lpstr>Calibri</vt:lpstr>
      <vt:lpstr>Stream</vt:lpstr>
      <vt:lpstr>Measurement  Mass &amp; Density</vt:lpstr>
      <vt:lpstr>Mass and Weight</vt:lpstr>
      <vt:lpstr>Units</vt:lpstr>
      <vt:lpstr>Mass</vt:lpstr>
      <vt:lpstr>Scales</vt:lpstr>
      <vt:lpstr>Density</vt:lpstr>
      <vt:lpstr>B-RELATIVE DENSITY</vt:lpstr>
      <vt:lpstr>Relative Density Measurement</vt:lpstr>
    </vt:vector>
  </TitlesOfParts>
  <Company>Stokes Educational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Measurement</dc:title>
  <dc:creator>Robert Stokes</dc:creator>
  <cp:lastModifiedBy>Teacher E-Solutions</cp:lastModifiedBy>
  <cp:revision>10</cp:revision>
  <dcterms:created xsi:type="dcterms:W3CDTF">2007-08-17T17:00:07Z</dcterms:created>
  <dcterms:modified xsi:type="dcterms:W3CDTF">2019-01-18T17:13:57Z</dcterms:modified>
</cp:coreProperties>
</file>