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413" r:id="rId2"/>
    <p:sldId id="283" r:id="rId3"/>
    <p:sldId id="284" r:id="rId4"/>
    <p:sldId id="285" r:id="rId5"/>
    <p:sldId id="376" r:id="rId6"/>
    <p:sldId id="378" r:id="rId7"/>
    <p:sldId id="414" r:id="rId8"/>
    <p:sldId id="377" r:id="rId9"/>
    <p:sldId id="415" r:id="rId10"/>
    <p:sldId id="288" r:id="rId11"/>
    <p:sldId id="289" r:id="rId12"/>
    <p:sldId id="416" r:id="rId13"/>
    <p:sldId id="379" r:id="rId14"/>
    <p:sldId id="380" r:id="rId15"/>
    <p:sldId id="382" r:id="rId16"/>
    <p:sldId id="381" r:id="rId17"/>
    <p:sldId id="407" r:id="rId18"/>
    <p:sldId id="408" r:id="rId19"/>
    <p:sldId id="409" r:id="rId20"/>
    <p:sldId id="410" r:id="rId21"/>
    <p:sldId id="383" r:id="rId22"/>
    <p:sldId id="384" r:id="rId23"/>
    <p:sldId id="385" r:id="rId24"/>
    <p:sldId id="412" r:id="rId25"/>
    <p:sldId id="386" r:id="rId26"/>
    <p:sldId id="387" r:id="rId27"/>
    <p:sldId id="388" r:id="rId28"/>
    <p:sldId id="358" r:id="rId29"/>
    <p:sldId id="417" r:id="rId30"/>
    <p:sldId id="392" r:id="rId31"/>
    <p:sldId id="389" r:id="rId32"/>
    <p:sldId id="411" r:id="rId33"/>
    <p:sldId id="393" r:id="rId34"/>
    <p:sldId id="394" r:id="rId35"/>
    <p:sldId id="395" r:id="rId36"/>
    <p:sldId id="396" r:id="rId37"/>
    <p:sldId id="397" r:id="rId38"/>
    <p:sldId id="398" r:id="rId39"/>
    <p:sldId id="401" r:id="rId40"/>
    <p:sldId id="399" r:id="rId41"/>
    <p:sldId id="400" r:id="rId42"/>
    <p:sldId id="293" r:id="rId43"/>
    <p:sldId id="294" r:id="rId44"/>
    <p:sldId id="295" r:id="rId45"/>
    <p:sldId id="301" r:id="rId46"/>
    <p:sldId id="302" r:id="rId47"/>
    <p:sldId id="418" r:id="rId48"/>
    <p:sldId id="402" r:id="rId49"/>
    <p:sldId id="404" r:id="rId50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66FF"/>
    <a:srgbClr val="6699FF"/>
    <a:srgbClr val="00FFFF"/>
    <a:srgbClr val="66FF33"/>
    <a:srgbClr val="FFFF00"/>
    <a:srgbClr val="FF9933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58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image" Target="../media/image50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Relationship Id="rId4" Type="http://schemas.openxmlformats.org/officeDocument/2006/relationships/image" Target="../media/image3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222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9A7D9D1-5994-4BD9-ADD7-B94AA3ED6C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3373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29E92CA-4A43-456F-9D60-4C36B32AF3CD}" type="slidenum">
              <a:rPr lang="en-GB" smtClean="0"/>
              <a:pPr eaLnBrk="1" hangingPunct="1"/>
              <a:t>2</a:t>
            </a:fld>
            <a:endParaRPr lang="en-GB" smtClean="0"/>
          </a:p>
        </p:txBody>
      </p:sp>
      <p:sp>
        <p:nvSpPr>
          <p:cNvPr id="5325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22C6FDDA-C4CB-43BA-A5C8-8FCF46CAEE99}" type="slidenum">
              <a:rPr lang="en-GB" sz="1200"/>
              <a:pPr algn="r" eaLnBrk="1" hangingPunct="1"/>
              <a:t>2</a:t>
            </a:fld>
            <a:endParaRPr lang="en-GB" sz="1200"/>
          </a:p>
        </p:txBody>
      </p:sp>
      <p:sp>
        <p:nvSpPr>
          <p:cNvPr id="5325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AE2841B-7EFF-4D58-BE65-E9C27F804654}" type="slidenum">
              <a:rPr lang="en-GB" smtClean="0"/>
              <a:pPr eaLnBrk="1" hangingPunct="1"/>
              <a:t>11</a:t>
            </a:fld>
            <a:endParaRPr lang="en-GB" smtClean="0"/>
          </a:p>
        </p:txBody>
      </p:sp>
      <p:sp>
        <p:nvSpPr>
          <p:cNvPr id="624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C847422B-8605-48B9-8FF1-9A0D843C86C0}" type="slidenum">
              <a:rPr lang="en-GB" sz="1200"/>
              <a:pPr algn="r" eaLnBrk="1" hangingPunct="1"/>
              <a:t>11</a:t>
            </a:fld>
            <a:endParaRPr lang="en-GB" sz="1200"/>
          </a:p>
        </p:txBody>
      </p:sp>
      <p:sp>
        <p:nvSpPr>
          <p:cNvPr id="6246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124767F-5BDA-424F-A92B-60C3733B5ED1}" type="slidenum">
              <a:rPr lang="en-GB" smtClean="0"/>
              <a:pPr eaLnBrk="1" hangingPunct="1"/>
              <a:t>12</a:t>
            </a:fld>
            <a:endParaRPr lang="en-GB" smtClean="0"/>
          </a:p>
        </p:txBody>
      </p:sp>
      <p:sp>
        <p:nvSpPr>
          <p:cNvPr id="634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6C1B42DC-739A-4A9C-BA4A-16EAE10E1675}" type="slidenum">
              <a:rPr lang="en-GB" sz="1200"/>
              <a:pPr algn="r" eaLnBrk="1" hangingPunct="1"/>
              <a:t>12</a:t>
            </a:fld>
            <a:endParaRPr lang="en-GB" sz="1200"/>
          </a:p>
        </p:txBody>
      </p:sp>
      <p:sp>
        <p:nvSpPr>
          <p:cNvPr id="6349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363B7C9-71A8-4B7B-8777-C930D6BFFB7F}" type="slidenum">
              <a:rPr lang="en-GB" smtClean="0"/>
              <a:pPr eaLnBrk="1" hangingPunct="1"/>
              <a:t>13</a:t>
            </a:fld>
            <a:endParaRPr lang="en-GB" smtClean="0"/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D9B9820-535E-4669-A0AC-76C5147598B6}" type="slidenum">
              <a:rPr lang="en-GB" smtClean="0"/>
              <a:pPr eaLnBrk="1" hangingPunct="1"/>
              <a:t>14</a:t>
            </a:fld>
            <a:endParaRPr lang="en-GB" smtClean="0"/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D901D8C-62A9-4023-BA4E-AADFAC1864D4}" type="slidenum">
              <a:rPr lang="en-GB" smtClean="0"/>
              <a:pPr eaLnBrk="1" hangingPunct="1"/>
              <a:t>15</a:t>
            </a:fld>
            <a:endParaRPr lang="en-GB" smtClean="0"/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AFE427C-3E85-4456-93C7-251C78696779}" type="slidenum">
              <a:rPr lang="en-GB" smtClean="0"/>
              <a:pPr eaLnBrk="1" hangingPunct="1"/>
              <a:t>16</a:t>
            </a:fld>
            <a:endParaRPr lang="en-GB" smtClean="0"/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B273062-7E51-4D9F-99EA-CCF5C7CB5C6E}" type="slidenum">
              <a:rPr lang="en-GB" smtClean="0"/>
              <a:pPr eaLnBrk="1" hangingPunct="1"/>
              <a:t>17</a:t>
            </a:fld>
            <a:endParaRPr lang="en-GB" smtClean="0"/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CDD0A73-7AAB-4AB5-9E7C-17449A42002F}" type="slidenum">
              <a:rPr lang="en-GB" smtClean="0"/>
              <a:pPr eaLnBrk="1" hangingPunct="1"/>
              <a:t>18</a:t>
            </a:fld>
            <a:endParaRPr lang="en-GB" smtClean="0"/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4549E0D-DF03-42B9-9A48-B2052BBA56CB}" type="slidenum">
              <a:rPr lang="en-GB" smtClean="0"/>
              <a:pPr eaLnBrk="1" hangingPunct="1"/>
              <a:t>19</a:t>
            </a:fld>
            <a:endParaRPr lang="en-GB" smtClean="0"/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3AA734D-B21B-4F92-82AC-80544E08DC5C}" type="slidenum">
              <a:rPr lang="en-GB" smtClean="0"/>
              <a:pPr eaLnBrk="1" hangingPunct="1"/>
              <a:t>20</a:t>
            </a:fld>
            <a:endParaRPr lang="en-GB" smtClean="0"/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5477E3C-7800-4260-A7EC-4F0EDA1AFCDE}" type="slidenum">
              <a:rPr lang="en-GB" smtClean="0"/>
              <a:pPr eaLnBrk="1" hangingPunct="1"/>
              <a:t>3</a:t>
            </a:fld>
            <a:endParaRPr lang="en-GB" smtClean="0"/>
          </a:p>
        </p:txBody>
      </p:sp>
      <p:sp>
        <p:nvSpPr>
          <p:cNvPr id="5427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521135F7-C171-4EF7-91D6-A8BEAC9F4C73}" type="slidenum">
              <a:rPr lang="en-GB" sz="1200"/>
              <a:pPr algn="r" eaLnBrk="1" hangingPunct="1"/>
              <a:t>3</a:t>
            </a:fld>
            <a:endParaRPr lang="en-GB" sz="1200"/>
          </a:p>
        </p:txBody>
      </p:sp>
      <p:sp>
        <p:nvSpPr>
          <p:cNvPr id="5427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153E8F5-5A35-4A73-B6A6-2F3B5D750204}" type="slidenum">
              <a:rPr lang="en-GB" smtClean="0"/>
              <a:pPr eaLnBrk="1" hangingPunct="1"/>
              <a:t>21</a:t>
            </a:fld>
            <a:endParaRPr lang="en-GB" smtClean="0"/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373F5BF-94B5-468E-9CF0-4F0353BD7007}" type="slidenum">
              <a:rPr lang="en-GB" smtClean="0"/>
              <a:pPr eaLnBrk="1" hangingPunct="1"/>
              <a:t>22</a:t>
            </a:fld>
            <a:endParaRPr lang="en-GB" smtClean="0"/>
          </a:p>
        </p:txBody>
      </p:sp>
      <p:sp>
        <p:nvSpPr>
          <p:cNvPr id="737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554810B-2C8C-49A2-B320-A877F4D9CBD0}" type="slidenum">
              <a:rPr lang="en-GB" smtClean="0"/>
              <a:pPr eaLnBrk="1" hangingPunct="1"/>
              <a:t>23</a:t>
            </a:fld>
            <a:endParaRPr lang="en-GB" smtClean="0"/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0C66707-0ED9-4D3F-9B17-ED471515C147}" type="slidenum">
              <a:rPr lang="en-GB" smtClean="0"/>
              <a:pPr eaLnBrk="1" hangingPunct="1"/>
              <a:t>24</a:t>
            </a:fld>
            <a:endParaRPr lang="en-GB" smtClean="0"/>
          </a:p>
        </p:txBody>
      </p:sp>
      <p:sp>
        <p:nvSpPr>
          <p:cNvPr id="757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A6CFC49-4BD3-4CB7-9DFF-ACC5AD88EDDD}" type="slidenum">
              <a:rPr lang="en-GB" smtClean="0"/>
              <a:pPr eaLnBrk="1" hangingPunct="1"/>
              <a:t>25</a:t>
            </a:fld>
            <a:endParaRPr lang="en-GB" smtClean="0"/>
          </a:p>
        </p:txBody>
      </p:sp>
      <p:sp>
        <p:nvSpPr>
          <p:cNvPr id="768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B33020F-820D-472E-8C63-13251F35EC82}" type="slidenum">
              <a:rPr lang="en-GB" smtClean="0"/>
              <a:pPr eaLnBrk="1" hangingPunct="1"/>
              <a:t>26</a:t>
            </a:fld>
            <a:endParaRPr lang="en-GB" smtClean="0"/>
          </a:p>
        </p:txBody>
      </p:sp>
      <p:sp>
        <p:nvSpPr>
          <p:cNvPr id="778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09354C8-8514-44DF-947A-A8E2C6532726}" type="slidenum">
              <a:rPr lang="en-GB" smtClean="0"/>
              <a:pPr eaLnBrk="1" hangingPunct="1"/>
              <a:t>27</a:t>
            </a:fld>
            <a:endParaRPr lang="en-GB" smtClean="0"/>
          </a:p>
        </p:txBody>
      </p:sp>
      <p:sp>
        <p:nvSpPr>
          <p:cNvPr id="788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E7DBD0F-3CA6-4942-A6B2-9A730167377D}" type="slidenum">
              <a:rPr lang="en-GB" smtClean="0"/>
              <a:pPr eaLnBrk="1" hangingPunct="1"/>
              <a:t>28</a:t>
            </a:fld>
            <a:endParaRPr lang="en-GB" smtClean="0"/>
          </a:p>
        </p:txBody>
      </p:sp>
      <p:sp>
        <p:nvSpPr>
          <p:cNvPr id="798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6F0A84E-360E-49D7-AB86-AE3F209F860D}" type="slidenum">
              <a:rPr lang="en-GB" smtClean="0"/>
              <a:pPr eaLnBrk="1" hangingPunct="1"/>
              <a:t>29</a:t>
            </a:fld>
            <a:endParaRPr lang="en-GB" smtClean="0"/>
          </a:p>
        </p:txBody>
      </p:sp>
      <p:sp>
        <p:nvSpPr>
          <p:cNvPr id="808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C5F795A-C18A-4942-A404-E5A42F4719A3}" type="slidenum">
              <a:rPr lang="en-GB" smtClean="0"/>
              <a:pPr eaLnBrk="1" hangingPunct="1"/>
              <a:t>30</a:t>
            </a:fld>
            <a:endParaRPr lang="en-GB" smtClean="0"/>
          </a:p>
        </p:txBody>
      </p:sp>
      <p:sp>
        <p:nvSpPr>
          <p:cNvPr id="8192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A36B0B86-2192-45AD-99EE-0EC8FE7DE20C}" type="slidenum">
              <a:rPr lang="en-GB" sz="1200"/>
              <a:pPr algn="r" eaLnBrk="1" hangingPunct="1"/>
              <a:t>30</a:t>
            </a:fld>
            <a:endParaRPr lang="en-GB" sz="1200"/>
          </a:p>
        </p:txBody>
      </p:sp>
      <p:sp>
        <p:nvSpPr>
          <p:cNvPr id="8192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652F335-6DE6-43C8-9697-43584186FA3D}" type="slidenum">
              <a:rPr lang="en-GB" smtClean="0"/>
              <a:pPr eaLnBrk="1" hangingPunct="1"/>
              <a:t>4</a:t>
            </a:fld>
            <a:endParaRPr lang="en-GB" smtClean="0"/>
          </a:p>
        </p:txBody>
      </p:sp>
      <p:sp>
        <p:nvSpPr>
          <p:cNvPr id="5529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26731021-B413-4B85-BC89-21D87FEE64D5}" type="slidenum">
              <a:rPr lang="en-GB" sz="1200"/>
              <a:pPr algn="r" eaLnBrk="1" hangingPunct="1"/>
              <a:t>4</a:t>
            </a:fld>
            <a:endParaRPr lang="en-GB" sz="1200"/>
          </a:p>
        </p:txBody>
      </p:sp>
      <p:sp>
        <p:nvSpPr>
          <p:cNvPr id="5530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96CD78C-401C-4AA7-B59C-FBB54D200398}" type="slidenum">
              <a:rPr lang="en-GB" smtClean="0"/>
              <a:pPr eaLnBrk="1" hangingPunct="1"/>
              <a:t>31</a:t>
            </a:fld>
            <a:endParaRPr lang="en-GB" smtClean="0"/>
          </a:p>
        </p:txBody>
      </p:sp>
      <p:sp>
        <p:nvSpPr>
          <p:cNvPr id="8294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7759A277-3B11-499E-936D-A8D90FE55D00}" type="slidenum">
              <a:rPr lang="en-GB" sz="1200"/>
              <a:pPr algn="r" eaLnBrk="1" hangingPunct="1"/>
              <a:t>31</a:t>
            </a:fld>
            <a:endParaRPr lang="en-GB" sz="1200"/>
          </a:p>
        </p:txBody>
      </p:sp>
      <p:sp>
        <p:nvSpPr>
          <p:cNvPr id="8294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AD30411-AFB7-4E3F-B1F8-D7A4E03D1165}" type="slidenum">
              <a:rPr lang="en-GB" smtClean="0"/>
              <a:pPr eaLnBrk="1" hangingPunct="1"/>
              <a:t>32</a:t>
            </a:fld>
            <a:endParaRPr lang="en-GB" smtClean="0"/>
          </a:p>
        </p:txBody>
      </p:sp>
      <p:sp>
        <p:nvSpPr>
          <p:cNvPr id="839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9E6B87C-C0DF-4D6D-9568-28EE0F6FC60B}" type="slidenum">
              <a:rPr lang="en-GB" smtClean="0"/>
              <a:pPr eaLnBrk="1" hangingPunct="1"/>
              <a:t>33</a:t>
            </a:fld>
            <a:endParaRPr lang="en-GB" smtClean="0"/>
          </a:p>
        </p:txBody>
      </p:sp>
      <p:sp>
        <p:nvSpPr>
          <p:cNvPr id="8499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425A8D77-2EBE-4CB9-AEC8-811C3E83BB5F}" type="slidenum">
              <a:rPr lang="en-GB" sz="1200"/>
              <a:pPr algn="r" eaLnBrk="1" hangingPunct="1"/>
              <a:t>33</a:t>
            </a:fld>
            <a:endParaRPr lang="en-GB" sz="1200"/>
          </a:p>
        </p:txBody>
      </p:sp>
      <p:sp>
        <p:nvSpPr>
          <p:cNvPr id="8499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7FCB95E-7BAC-416D-8011-9CB3392A132D}" type="slidenum">
              <a:rPr lang="en-GB" smtClean="0"/>
              <a:pPr eaLnBrk="1" hangingPunct="1"/>
              <a:t>34</a:t>
            </a:fld>
            <a:endParaRPr lang="en-GB" smtClean="0"/>
          </a:p>
        </p:txBody>
      </p:sp>
      <p:sp>
        <p:nvSpPr>
          <p:cNvPr id="8601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2096ED6B-F06B-44F8-AEA1-3A5671529F32}" type="slidenum">
              <a:rPr lang="en-GB" sz="1200"/>
              <a:pPr algn="r" eaLnBrk="1" hangingPunct="1"/>
              <a:t>34</a:t>
            </a:fld>
            <a:endParaRPr lang="en-GB" sz="1200"/>
          </a:p>
        </p:txBody>
      </p:sp>
      <p:sp>
        <p:nvSpPr>
          <p:cNvPr id="8602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06DF333-0697-4D13-8C90-7F678D59351B}" type="slidenum">
              <a:rPr lang="en-GB" smtClean="0"/>
              <a:pPr eaLnBrk="1" hangingPunct="1"/>
              <a:t>35</a:t>
            </a:fld>
            <a:endParaRPr lang="en-GB" smtClean="0"/>
          </a:p>
        </p:txBody>
      </p:sp>
      <p:sp>
        <p:nvSpPr>
          <p:cNvPr id="8704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530CAB2A-C498-43FD-84B3-E0769CB73CFB}" type="slidenum">
              <a:rPr lang="en-GB" sz="1200"/>
              <a:pPr algn="r" eaLnBrk="1" hangingPunct="1"/>
              <a:t>35</a:t>
            </a:fld>
            <a:endParaRPr lang="en-GB" sz="1200"/>
          </a:p>
        </p:txBody>
      </p:sp>
      <p:sp>
        <p:nvSpPr>
          <p:cNvPr id="8704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9EA066E-5A9A-4AD7-B696-FF32254AC828}" type="slidenum">
              <a:rPr lang="en-GB" smtClean="0"/>
              <a:pPr eaLnBrk="1" hangingPunct="1"/>
              <a:t>36</a:t>
            </a:fld>
            <a:endParaRPr lang="en-GB" smtClean="0"/>
          </a:p>
        </p:txBody>
      </p:sp>
      <p:sp>
        <p:nvSpPr>
          <p:cNvPr id="880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7CADE30E-8300-4CB7-8579-820609DE6FD7}" type="slidenum">
              <a:rPr lang="en-GB" sz="1200"/>
              <a:pPr algn="r" eaLnBrk="1" hangingPunct="1"/>
              <a:t>36</a:t>
            </a:fld>
            <a:endParaRPr lang="en-GB" sz="1200"/>
          </a:p>
        </p:txBody>
      </p:sp>
      <p:sp>
        <p:nvSpPr>
          <p:cNvPr id="8806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AB1C07F-2BFD-4A56-8793-BE426C33B7AB}" type="slidenum">
              <a:rPr lang="en-GB" smtClean="0"/>
              <a:pPr eaLnBrk="1" hangingPunct="1"/>
              <a:t>37</a:t>
            </a:fld>
            <a:endParaRPr lang="en-GB" smtClean="0"/>
          </a:p>
        </p:txBody>
      </p:sp>
      <p:sp>
        <p:nvSpPr>
          <p:cNvPr id="890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09B4C478-E3FB-456F-8286-49344B8D6E2E}" type="slidenum">
              <a:rPr lang="en-GB" sz="1200"/>
              <a:pPr algn="r" eaLnBrk="1" hangingPunct="1"/>
              <a:t>37</a:t>
            </a:fld>
            <a:endParaRPr lang="en-GB" sz="1200"/>
          </a:p>
        </p:txBody>
      </p:sp>
      <p:sp>
        <p:nvSpPr>
          <p:cNvPr id="8909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E9CBACE-19EB-4583-995E-823328A34554}" type="slidenum">
              <a:rPr lang="en-GB" smtClean="0"/>
              <a:pPr eaLnBrk="1" hangingPunct="1"/>
              <a:t>38</a:t>
            </a:fld>
            <a:endParaRPr lang="en-GB" smtClean="0"/>
          </a:p>
        </p:txBody>
      </p:sp>
      <p:sp>
        <p:nvSpPr>
          <p:cNvPr id="9011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F45B4AD2-C84F-4210-BBC8-D7FDF63E094B}" type="slidenum">
              <a:rPr lang="en-GB" sz="1200"/>
              <a:pPr algn="r" eaLnBrk="1" hangingPunct="1"/>
              <a:t>38</a:t>
            </a:fld>
            <a:endParaRPr lang="en-GB" sz="1200"/>
          </a:p>
        </p:txBody>
      </p:sp>
      <p:sp>
        <p:nvSpPr>
          <p:cNvPr id="9011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BE49881-224F-4C95-A68F-D3177B9BB8C6}" type="slidenum">
              <a:rPr lang="en-GB" smtClean="0"/>
              <a:pPr eaLnBrk="1" hangingPunct="1"/>
              <a:t>39</a:t>
            </a:fld>
            <a:endParaRPr lang="en-GB" smtClean="0"/>
          </a:p>
        </p:txBody>
      </p:sp>
      <p:sp>
        <p:nvSpPr>
          <p:cNvPr id="9113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9E46B686-A235-4463-B196-E314A5AF3D0C}" type="slidenum">
              <a:rPr lang="en-GB" sz="1200"/>
              <a:pPr algn="r" eaLnBrk="1" hangingPunct="1"/>
              <a:t>39</a:t>
            </a:fld>
            <a:endParaRPr lang="en-GB" sz="1200"/>
          </a:p>
        </p:txBody>
      </p:sp>
      <p:sp>
        <p:nvSpPr>
          <p:cNvPr id="9114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7995F92-0D81-4702-BB8D-3638B0FD0B6E}" type="slidenum">
              <a:rPr lang="en-GB" smtClean="0"/>
              <a:pPr eaLnBrk="1" hangingPunct="1"/>
              <a:t>40</a:t>
            </a:fld>
            <a:endParaRPr lang="en-GB" smtClean="0"/>
          </a:p>
        </p:txBody>
      </p:sp>
      <p:sp>
        <p:nvSpPr>
          <p:cNvPr id="9216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7E2E3E9B-254F-4B28-A89B-763917D3220C}" type="slidenum">
              <a:rPr lang="en-GB" sz="1200"/>
              <a:pPr algn="r" eaLnBrk="1" hangingPunct="1"/>
              <a:t>40</a:t>
            </a:fld>
            <a:endParaRPr lang="en-GB" sz="1200"/>
          </a:p>
        </p:txBody>
      </p:sp>
      <p:sp>
        <p:nvSpPr>
          <p:cNvPr id="9216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2220444-1773-4BA7-8BDE-9D76E4881B75}" type="slidenum">
              <a:rPr lang="en-GB" smtClean="0"/>
              <a:pPr eaLnBrk="1" hangingPunct="1"/>
              <a:t>5</a:t>
            </a:fld>
            <a:endParaRPr lang="en-GB" smtClean="0"/>
          </a:p>
        </p:txBody>
      </p:sp>
      <p:sp>
        <p:nvSpPr>
          <p:cNvPr id="5632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7B513275-08A2-44C2-94DB-6C01778B81FE}" type="slidenum">
              <a:rPr lang="en-GB" sz="1200"/>
              <a:pPr algn="r" eaLnBrk="1" hangingPunct="1"/>
              <a:t>5</a:t>
            </a:fld>
            <a:endParaRPr lang="en-GB" sz="1200"/>
          </a:p>
        </p:txBody>
      </p:sp>
      <p:sp>
        <p:nvSpPr>
          <p:cNvPr id="5632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00D7C99-789F-4A05-B6D5-E8938CB1F394}" type="slidenum">
              <a:rPr lang="en-GB" smtClean="0"/>
              <a:pPr eaLnBrk="1" hangingPunct="1"/>
              <a:t>41</a:t>
            </a:fld>
            <a:endParaRPr lang="en-GB" smtClean="0"/>
          </a:p>
        </p:txBody>
      </p:sp>
      <p:sp>
        <p:nvSpPr>
          <p:cNvPr id="9318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C73E48FA-3F2E-48D2-BCE3-7763DDBFEC6D}" type="slidenum">
              <a:rPr lang="en-GB" sz="1200"/>
              <a:pPr algn="r" eaLnBrk="1" hangingPunct="1"/>
              <a:t>41</a:t>
            </a:fld>
            <a:endParaRPr lang="en-GB" sz="1200"/>
          </a:p>
        </p:txBody>
      </p:sp>
      <p:sp>
        <p:nvSpPr>
          <p:cNvPr id="9318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D72DD80-A024-4849-BFD2-72574F5AC251}" type="slidenum">
              <a:rPr lang="en-GB" smtClean="0"/>
              <a:pPr eaLnBrk="1" hangingPunct="1"/>
              <a:t>42</a:t>
            </a:fld>
            <a:endParaRPr lang="en-GB" smtClean="0"/>
          </a:p>
        </p:txBody>
      </p:sp>
      <p:sp>
        <p:nvSpPr>
          <p:cNvPr id="9421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8EED4794-6024-4391-8EAE-1615AB6DC421}" type="slidenum">
              <a:rPr lang="en-GB" sz="1200"/>
              <a:pPr algn="r" eaLnBrk="1" hangingPunct="1"/>
              <a:t>42</a:t>
            </a:fld>
            <a:endParaRPr lang="en-GB" sz="1200"/>
          </a:p>
        </p:txBody>
      </p:sp>
      <p:sp>
        <p:nvSpPr>
          <p:cNvPr id="9421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99D433E-2C1C-48D2-8016-26FF63B574F7}" type="slidenum">
              <a:rPr lang="en-GB" smtClean="0"/>
              <a:pPr eaLnBrk="1" hangingPunct="1"/>
              <a:t>43</a:t>
            </a:fld>
            <a:endParaRPr lang="en-GB" smtClean="0"/>
          </a:p>
        </p:txBody>
      </p:sp>
      <p:sp>
        <p:nvSpPr>
          <p:cNvPr id="9523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0B05BD3E-BE66-4455-AA23-447B2F9E18C5}" type="slidenum">
              <a:rPr lang="en-GB" sz="1200"/>
              <a:pPr algn="r" eaLnBrk="1" hangingPunct="1"/>
              <a:t>43</a:t>
            </a:fld>
            <a:endParaRPr lang="en-GB" sz="1200"/>
          </a:p>
        </p:txBody>
      </p:sp>
      <p:sp>
        <p:nvSpPr>
          <p:cNvPr id="9523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B095FC6-DDA4-40F0-B7EA-DC03A36F8D4E}" type="slidenum">
              <a:rPr lang="en-GB" smtClean="0"/>
              <a:pPr eaLnBrk="1" hangingPunct="1"/>
              <a:t>44</a:t>
            </a:fld>
            <a:endParaRPr lang="en-GB" smtClean="0"/>
          </a:p>
        </p:txBody>
      </p:sp>
      <p:sp>
        <p:nvSpPr>
          <p:cNvPr id="962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1AD087E9-EB73-4591-B82C-BC25AC4F7081}" type="slidenum">
              <a:rPr lang="en-GB" sz="1200"/>
              <a:pPr algn="r" eaLnBrk="1" hangingPunct="1"/>
              <a:t>44</a:t>
            </a:fld>
            <a:endParaRPr lang="en-GB" sz="1200"/>
          </a:p>
        </p:txBody>
      </p:sp>
      <p:sp>
        <p:nvSpPr>
          <p:cNvPr id="9626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F755C40-7DEA-43FC-95C7-F6E09A8082B5}" type="slidenum">
              <a:rPr lang="en-GB" smtClean="0"/>
              <a:pPr eaLnBrk="1" hangingPunct="1"/>
              <a:t>45</a:t>
            </a:fld>
            <a:endParaRPr lang="en-GB" smtClean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F202FB22-A4DA-4726-BF27-5D63183CB9B8}" type="slidenum">
              <a:rPr lang="en-GB" sz="1200"/>
              <a:pPr algn="r" eaLnBrk="1" hangingPunct="1"/>
              <a:t>45</a:t>
            </a:fld>
            <a:endParaRPr lang="en-GB" sz="1200"/>
          </a:p>
        </p:txBody>
      </p:sp>
      <p:sp>
        <p:nvSpPr>
          <p:cNvPr id="9728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ABEDBA9-484E-4D4F-8A6D-EB5D08F36306}" type="slidenum">
              <a:rPr lang="en-GB" smtClean="0"/>
              <a:pPr eaLnBrk="1" hangingPunct="1"/>
              <a:t>46</a:t>
            </a:fld>
            <a:endParaRPr lang="en-GB" smtClean="0"/>
          </a:p>
        </p:txBody>
      </p:sp>
      <p:sp>
        <p:nvSpPr>
          <p:cNvPr id="9830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9C7A57DB-F1E6-44FF-8753-9C2C1358C39F}" type="slidenum">
              <a:rPr lang="en-GB" sz="1200"/>
              <a:pPr algn="r" eaLnBrk="1" hangingPunct="1"/>
              <a:t>46</a:t>
            </a:fld>
            <a:endParaRPr lang="en-GB" sz="1200"/>
          </a:p>
        </p:txBody>
      </p:sp>
      <p:sp>
        <p:nvSpPr>
          <p:cNvPr id="9830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C45C938-EA08-4DEB-A676-A58B5E41D373}" type="slidenum">
              <a:rPr lang="en-GB" smtClean="0"/>
              <a:pPr eaLnBrk="1" hangingPunct="1"/>
              <a:t>47</a:t>
            </a:fld>
            <a:endParaRPr lang="en-GB" smtClean="0"/>
          </a:p>
        </p:txBody>
      </p:sp>
      <p:sp>
        <p:nvSpPr>
          <p:cNvPr id="9933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40D9C207-D811-4A6E-A246-9C61574B4675}" type="slidenum">
              <a:rPr lang="en-GB" sz="1200"/>
              <a:pPr algn="r" eaLnBrk="1" hangingPunct="1"/>
              <a:t>47</a:t>
            </a:fld>
            <a:endParaRPr lang="en-GB" sz="1200"/>
          </a:p>
        </p:txBody>
      </p:sp>
      <p:sp>
        <p:nvSpPr>
          <p:cNvPr id="9933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C8B4D74-529A-42A8-A6D9-2205BCB574E1}" type="slidenum">
              <a:rPr lang="en-GB" smtClean="0"/>
              <a:pPr eaLnBrk="1" hangingPunct="1"/>
              <a:t>48</a:t>
            </a:fld>
            <a:endParaRPr lang="en-GB" smtClean="0"/>
          </a:p>
        </p:txBody>
      </p:sp>
      <p:sp>
        <p:nvSpPr>
          <p:cNvPr id="1003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BCB8AB3-7704-478E-A179-CA2F06E89B6C}" type="slidenum">
              <a:rPr lang="en-GB" smtClean="0"/>
              <a:pPr eaLnBrk="1" hangingPunct="1"/>
              <a:t>49</a:t>
            </a:fld>
            <a:endParaRPr lang="en-GB" smtClean="0"/>
          </a:p>
        </p:txBody>
      </p:sp>
      <p:sp>
        <p:nvSpPr>
          <p:cNvPr id="1013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3ACCB30-AC3A-489E-B0BD-D75712112196}" type="slidenum">
              <a:rPr lang="en-GB" smtClean="0"/>
              <a:pPr eaLnBrk="1" hangingPunct="1"/>
              <a:t>6</a:t>
            </a:fld>
            <a:endParaRPr lang="en-GB" smtClean="0"/>
          </a:p>
        </p:txBody>
      </p:sp>
      <p:sp>
        <p:nvSpPr>
          <p:cNvPr id="5734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69201A86-C623-4C21-925A-067F4ADF303D}" type="slidenum">
              <a:rPr lang="en-GB" sz="1200"/>
              <a:pPr algn="r" eaLnBrk="1" hangingPunct="1"/>
              <a:t>6</a:t>
            </a:fld>
            <a:endParaRPr lang="en-GB" sz="1200"/>
          </a:p>
        </p:txBody>
      </p:sp>
      <p:sp>
        <p:nvSpPr>
          <p:cNvPr id="5734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CA28463-1B51-4EC9-8284-B98C8C99514D}" type="slidenum">
              <a:rPr lang="en-GB" smtClean="0"/>
              <a:pPr eaLnBrk="1" hangingPunct="1"/>
              <a:t>7</a:t>
            </a:fld>
            <a:endParaRPr lang="en-GB" smtClean="0"/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09DBD314-D149-4F4A-A06B-968CD0C5EB68}" type="slidenum">
              <a:rPr lang="en-GB" sz="1200"/>
              <a:pPr algn="r" eaLnBrk="1" hangingPunct="1"/>
              <a:t>7</a:t>
            </a:fld>
            <a:endParaRPr lang="en-GB" sz="1200"/>
          </a:p>
        </p:txBody>
      </p:sp>
      <p:sp>
        <p:nvSpPr>
          <p:cNvPr id="5837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9EE63D6-C990-449D-B108-95251535EF58}" type="slidenum">
              <a:rPr lang="en-GB" smtClean="0"/>
              <a:pPr eaLnBrk="1" hangingPunct="1"/>
              <a:t>8</a:t>
            </a:fld>
            <a:endParaRPr lang="en-GB" smtClean="0"/>
          </a:p>
        </p:txBody>
      </p:sp>
      <p:sp>
        <p:nvSpPr>
          <p:cNvPr id="5939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788A3C59-3636-4C9A-89E2-9D8FED683B62}" type="slidenum">
              <a:rPr lang="en-GB" sz="1200"/>
              <a:pPr algn="r" eaLnBrk="1" hangingPunct="1"/>
              <a:t>8</a:t>
            </a:fld>
            <a:endParaRPr lang="en-GB" sz="1200"/>
          </a:p>
        </p:txBody>
      </p:sp>
      <p:sp>
        <p:nvSpPr>
          <p:cNvPr id="5939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84FD68D-0E60-4AA9-A9BC-03AB2D03A746}" type="slidenum">
              <a:rPr lang="en-GB" smtClean="0"/>
              <a:pPr eaLnBrk="1" hangingPunct="1"/>
              <a:t>9</a:t>
            </a:fld>
            <a:endParaRPr lang="en-GB" smtClean="0"/>
          </a:p>
        </p:txBody>
      </p:sp>
      <p:sp>
        <p:nvSpPr>
          <p:cNvPr id="6041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2CD1500F-F6DE-45E1-8707-F70ABC1F19EE}" type="slidenum">
              <a:rPr lang="en-GB" sz="1200"/>
              <a:pPr algn="r" eaLnBrk="1" hangingPunct="1"/>
              <a:t>9</a:t>
            </a:fld>
            <a:endParaRPr lang="en-GB" sz="1200"/>
          </a:p>
        </p:txBody>
      </p:sp>
      <p:sp>
        <p:nvSpPr>
          <p:cNvPr id="6042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E7979FB-CA37-4E41-A175-5427EC9772E7}" type="slidenum">
              <a:rPr lang="en-GB" smtClean="0"/>
              <a:pPr eaLnBrk="1" hangingPunct="1"/>
              <a:t>10</a:t>
            </a:fld>
            <a:endParaRPr lang="en-GB" smtClean="0"/>
          </a:p>
        </p:txBody>
      </p:sp>
      <p:sp>
        <p:nvSpPr>
          <p:cNvPr id="6144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F715C247-B064-465F-BF4E-7C1917B48239}" type="slidenum">
              <a:rPr lang="en-GB" sz="1200"/>
              <a:pPr algn="r" eaLnBrk="1" hangingPunct="1"/>
              <a:t>10</a:t>
            </a:fld>
            <a:endParaRPr lang="en-GB" sz="1200"/>
          </a:p>
        </p:txBody>
      </p:sp>
      <p:sp>
        <p:nvSpPr>
          <p:cNvPr id="6144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47BD5-8A17-4262-B408-6FC71FF3B4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478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FD211-00D8-451E-82CD-A5145D7C79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67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EB3E6-1623-485A-8233-E648E181A1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707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70B28-C5D7-4CBB-9D54-CA788EF75F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890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A7769-E9F1-45F1-BB85-589B6F19AC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42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816EE-D8A2-4ADB-B46A-F974D4C3D0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864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428D2-A404-48D2-BFA5-9565AC0FB2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879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F324A-EBAE-445D-84AC-140B02E6BE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230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A6C83-76D4-45D0-9D9C-7BF731DB7C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196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2612F-5EDF-4E71-BC61-4F682C63C3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177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8F142-440B-4086-AB1F-D2FFEB68BC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051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0CC35-9FFC-4F4B-A9C6-920696CA08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234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44562-F5F2-488A-970A-25497303A1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153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DE62B-43F6-4B5F-9228-DADBA33B20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892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70840-62BA-4C89-BD77-7C02425B7E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290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FA1F6672-5750-4997-90D0-B5DBA63840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2.png"/><Relationship Id="rId4" Type="http://schemas.openxmlformats.org/officeDocument/2006/relationships/oleObject" Target="../embeddings/oleObject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5.png"/><Relationship Id="rId4" Type="http://schemas.openxmlformats.org/officeDocument/2006/relationships/oleObject" Target="../embeddings/oleObject6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6.png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31.png"/><Relationship Id="rId4" Type="http://schemas.openxmlformats.org/officeDocument/2006/relationships/image" Target="../media/image29.png"/><Relationship Id="rId9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oleObject" Target="../embeddings/oleObject10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38.png"/><Relationship Id="rId5" Type="http://schemas.openxmlformats.org/officeDocument/2006/relationships/image" Target="../media/image35.png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8.png"/><Relationship Id="rId5" Type="http://schemas.openxmlformats.org/officeDocument/2006/relationships/oleObject" Target="../embeddings/oleObject16.bin"/><Relationship Id="rId4" Type="http://schemas.openxmlformats.org/officeDocument/2006/relationships/image" Target="../media/image49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notesSlide" Target="../notesSlides/notesSlide38.xml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0.png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52.png"/><Relationship Id="rId4" Type="http://schemas.openxmlformats.org/officeDocument/2006/relationships/image" Target="../media/image53.jpeg"/><Relationship Id="rId9" Type="http://schemas.openxmlformats.org/officeDocument/2006/relationships/oleObject" Target="../embeddings/oleObject19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58.png"/><Relationship Id="rId4" Type="http://schemas.openxmlformats.org/officeDocument/2006/relationships/oleObject" Target="../embeddings/oleObject20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13" Type="http://schemas.openxmlformats.org/officeDocument/2006/relationships/image" Target="../media/image72.png"/><Relationship Id="rId3" Type="http://schemas.openxmlformats.org/officeDocument/2006/relationships/image" Target="../media/image62.png"/><Relationship Id="rId7" Type="http://schemas.openxmlformats.org/officeDocument/2006/relationships/image" Target="../media/image66.jpeg"/><Relationship Id="rId12" Type="http://schemas.openxmlformats.org/officeDocument/2006/relationships/image" Target="../media/image71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5.jpe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jpeg"/><Relationship Id="rId9" Type="http://schemas.openxmlformats.org/officeDocument/2006/relationships/image" Target="../media/image68.jpeg"/><Relationship Id="rId14" Type="http://schemas.openxmlformats.org/officeDocument/2006/relationships/image" Target="../media/image7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ELECTROMAGNETIC WAVES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GB" sz="4000" smtClean="0"/>
              <a:t>Complete:</a:t>
            </a:r>
          </a:p>
        </p:txBody>
      </p:sp>
      <p:sp>
        <p:nvSpPr>
          <p:cNvPr id="271389" name="Text Box 29"/>
          <p:cNvSpPr txBox="1">
            <a:spLocks noChangeArrowheads="1"/>
          </p:cNvSpPr>
          <p:nvPr/>
        </p:nvSpPr>
        <p:spPr bwMode="auto">
          <a:xfrm>
            <a:off x="3348038" y="260350"/>
            <a:ext cx="2519362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000">
                <a:solidFill>
                  <a:srgbClr val="FF3300"/>
                </a:solidFill>
              </a:rPr>
              <a:t>Analysis</a:t>
            </a:r>
          </a:p>
        </p:txBody>
      </p:sp>
      <p:sp>
        <p:nvSpPr>
          <p:cNvPr id="22532" name="Rectangle 36"/>
          <p:cNvSpPr>
            <a:spLocks noChangeArrowheads="1"/>
          </p:cNvSpPr>
          <p:nvPr/>
        </p:nvSpPr>
        <p:spPr bwMode="auto">
          <a:xfrm>
            <a:off x="539750" y="1700213"/>
            <a:ext cx="1944688" cy="5048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Text Box 37"/>
          <p:cNvSpPr txBox="1">
            <a:spLocks noChangeArrowheads="1"/>
          </p:cNvSpPr>
          <p:nvPr/>
        </p:nvSpPr>
        <p:spPr bwMode="auto">
          <a:xfrm>
            <a:off x="539750" y="1773238"/>
            <a:ext cx="1296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rgbClr val="9933FF"/>
                </a:solidFill>
              </a:rPr>
              <a:t>GAMMA</a:t>
            </a:r>
          </a:p>
        </p:txBody>
      </p:sp>
      <p:sp>
        <p:nvSpPr>
          <p:cNvPr id="22534" name="Rectangle 38"/>
          <p:cNvSpPr>
            <a:spLocks noChangeArrowheads="1"/>
          </p:cNvSpPr>
          <p:nvPr/>
        </p:nvSpPr>
        <p:spPr bwMode="auto">
          <a:xfrm>
            <a:off x="539750" y="2203450"/>
            <a:ext cx="1944688" cy="5048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399" name="Text Box 39"/>
          <p:cNvSpPr txBox="1">
            <a:spLocks noChangeArrowheads="1"/>
          </p:cNvSpPr>
          <p:nvPr/>
        </p:nvSpPr>
        <p:spPr bwMode="auto">
          <a:xfrm>
            <a:off x="539750" y="2276475"/>
            <a:ext cx="1296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rgbClr val="0000FF"/>
                </a:solidFill>
              </a:rPr>
              <a:t>X-RAYS</a:t>
            </a:r>
          </a:p>
        </p:txBody>
      </p:sp>
      <p:sp>
        <p:nvSpPr>
          <p:cNvPr id="22536" name="Rectangle 40"/>
          <p:cNvSpPr>
            <a:spLocks noChangeArrowheads="1"/>
          </p:cNvSpPr>
          <p:nvPr/>
        </p:nvSpPr>
        <p:spPr bwMode="auto">
          <a:xfrm>
            <a:off x="539750" y="2708275"/>
            <a:ext cx="1944688" cy="5048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401" name="Text Box 41"/>
          <p:cNvSpPr txBox="1">
            <a:spLocks noChangeArrowheads="1"/>
          </p:cNvSpPr>
          <p:nvPr/>
        </p:nvSpPr>
        <p:spPr bwMode="auto">
          <a:xfrm>
            <a:off x="539750" y="2779713"/>
            <a:ext cx="1871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rgbClr val="0099CC"/>
                </a:solidFill>
              </a:rPr>
              <a:t>ULTRAVIOLET</a:t>
            </a:r>
          </a:p>
        </p:txBody>
      </p:sp>
      <p:sp>
        <p:nvSpPr>
          <p:cNvPr id="22538" name="Rectangle 42"/>
          <p:cNvSpPr>
            <a:spLocks noChangeArrowheads="1"/>
          </p:cNvSpPr>
          <p:nvPr/>
        </p:nvSpPr>
        <p:spPr bwMode="auto">
          <a:xfrm>
            <a:off x="539750" y="3213100"/>
            <a:ext cx="1944688" cy="5048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403" name="Text Box 43"/>
          <p:cNvSpPr txBox="1">
            <a:spLocks noChangeArrowheads="1"/>
          </p:cNvSpPr>
          <p:nvPr/>
        </p:nvSpPr>
        <p:spPr bwMode="auto">
          <a:xfrm>
            <a:off x="539750" y="3286125"/>
            <a:ext cx="18716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rgbClr val="006600"/>
                </a:solidFill>
              </a:rPr>
              <a:t>VISIBLE LIGHT</a:t>
            </a:r>
          </a:p>
        </p:txBody>
      </p:sp>
      <p:sp>
        <p:nvSpPr>
          <p:cNvPr id="22540" name="Rectangle 44"/>
          <p:cNvSpPr>
            <a:spLocks noChangeArrowheads="1"/>
          </p:cNvSpPr>
          <p:nvPr/>
        </p:nvSpPr>
        <p:spPr bwMode="auto">
          <a:xfrm>
            <a:off x="539750" y="3716338"/>
            <a:ext cx="1944688" cy="5048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405" name="Text Box 45"/>
          <p:cNvSpPr txBox="1">
            <a:spLocks noChangeArrowheads="1"/>
          </p:cNvSpPr>
          <p:nvPr/>
        </p:nvSpPr>
        <p:spPr bwMode="auto">
          <a:xfrm>
            <a:off x="539750" y="3789363"/>
            <a:ext cx="1584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rgbClr val="663300"/>
                </a:solidFill>
              </a:rPr>
              <a:t>INFRA-RED</a:t>
            </a:r>
          </a:p>
        </p:txBody>
      </p:sp>
      <p:sp>
        <p:nvSpPr>
          <p:cNvPr id="22542" name="Rectangle 46"/>
          <p:cNvSpPr>
            <a:spLocks noChangeArrowheads="1"/>
          </p:cNvSpPr>
          <p:nvPr/>
        </p:nvSpPr>
        <p:spPr bwMode="auto">
          <a:xfrm>
            <a:off x="539750" y="4221163"/>
            <a:ext cx="1944688" cy="5048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407" name="Text Box 47"/>
          <p:cNvSpPr txBox="1">
            <a:spLocks noChangeArrowheads="1"/>
          </p:cNvSpPr>
          <p:nvPr/>
        </p:nvSpPr>
        <p:spPr bwMode="auto">
          <a:xfrm>
            <a:off x="539750" y="4292600"/>
            <a:ext cx="18716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rgbClr val="FF6600"/>
                </a:solidFill>
              </a:rPr>
              <a:t>MICROWAVES</a:t>
            </a:r>
          </a:p>
        </p:txBody>
      </p:sp>
      <p:sp>
        <p:nvSpPr>
          <p:cNvPr id="22544" name="Rectangle 48"/>
          <p:cNvSpPr>
            <a:spLocks noChangeArrowheads="1"/>
          </p:cNvSpPr>
          <p:nvPr/>
        </p:nvSpPr>
        <p:spPr bwMode="auto">
          <a:xfrm>
            <a:off x="539750" y="4724400"/>
            <a:ext cx="1944688" cy="5048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5" name="Text Box 49"/>
          <p:cNvSpPr txBox="1">
            <a:spLocks noChangeArrowheads="1"/>
          </p:cNvSpPr>
          <p:nvPr/>
        </p:nvSpPr>
        <p:spPr bwMode="auto">
          <a:xfrm>
            <a:off x="539750" y="4797425"/>
            <a:ext cx="935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rgbClr val="C80417"/>
                </a:solidFill>
              </a:rPr>
              <a:t>RADIO</a:t>
            </a:r>
          </a:p>
        </p:txBody>
      </p:sp>
      <p:sp>
        <p:nvSpPr>
          <p:cNvPr id="22546" name="Rectangle 50"/>
          <p:cNvSpPr>
            <a:spLocks noChangeArrowheads="1"/>
          </p:cNvSpPr>
          <p:nvPr/>
        </p:nvSpPr>
        <p:spPr bwMode="auto">
          <a:xfrm>
            <a:off x="3563938" y="1700213"/>
            <a:ext cx="1944687" cy="5048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411" name="Text Box 51"/>
          <p:cNvSpPr txBox="1">
            <a:spLocks noChangeArrowheads="1"/>
          </p:cNvSpPr>
          <p:nvPr/>
        </p:nvSpPr>
        <p:spPr bwMode="auto">
          <a:xfrm>
            <a:off x="3563938" y="4797425"/>
            <a:ext cx="1296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rgbClr val="9933FF"/>
                </a:solidFill>
              </a:rPr>
              <a:t>GAMMA</a:t>
            </a:r>
          </a:p>
        </p:txBody>
      </p:sp>
      <p:sp>
        <p:nvSpPr>
          <p:cNvPr id="22548" name="Rectangle 52"/>
          <p:cNvSpPr>
            <a:spLocks noChangeArrowheads="1"/>
          </p:cNvSpPr>
          <p:nvPr/>
        </p:nvSpPr>
        <p:spPr bwMode="auto">
          <a:xfrm>
            <a:off x="3563938" y="2203450"/>
            <a:ext cx="1944687" cy="5048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413" name="Text Box 53"/>
          <p:cNvSpPr txBox="1">
            <a:spLocks noChangeArrowheads="1"/>
          </p:cNvSpPr>
          <p:nvPr/>
        </p:nvSpPr>
        <p:spPr bwMode="auto">
          <a:xfrm>
            <a:off x="3563938" y="4292600"/>
            <a:ext cx="1296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rgbClr val="0000FF"/>
                </a:solidFill>
              </a:rPr>
              <a:t>X-RAYS</a:t>
            </a:r>
          </a:p>
        </p:txBody>
      </p:sp>
      <p:sp>
        <p:nvSpPr>
          <p:cNvPr id="22550" name="Rectangle 54"/>
          <p:cNvSpPr>
            <a:spLocks noChangeArrowheads="1"/>
          </p:cNvSpPr>
          <p:nvPr/>
        </p:nvSpPr>
        <p:spPr bwMode="auto">
          <a:xfrm>
            <a:off x="3563938" y="2708275"/>
            <a:ext cx="1944687" cy="5048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415" name="Text Box 55"/>
          <p:cNvSpPr txBox="1">
            <a:spLocks noChangeArrowheads="1"/>
          </p:cNvSpPr>
          <p:nvPr/>
        </p:nvSpPr>
        <p:spPr bwMode="auto">
          <a:xfrm>
            <a:off x="3563938" y="3789363"/>
            <a:ext cx="18716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rgbClr val="0099CC"/>
                </a:solidFill>
              </a:rPr>
              <a:t>ULTRAVIOLET</a:t>
            </a:r>
          </a:p>
        </p:txBody>
      </p:sp>
      <p:sp>
        <p:nvSpPr>
          <p:cNvPr id="22552" name="Rectangle 56"/>
          <p:cNvSpPr>
            <a:spLocks noChangeArrowheads="1"/>
          </p:cNvSpPr>
          <p:nvPr/>
        </p:nvSpPr>
        <p:spPr bwMode="auto">
          <a:xfrm>
            <a:off x="3563938" y="3213100"/>
            <a:ext cx="1944687" cy="5048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3" name="Text Box 57"/>
          <p:cNvSpPr txBox="1">
            <a:spLocks noChangeArrowheads="1"/>
          </p:cNvSpPr>
          <p:nvPr/>
        </p:nvSpPr>
        <p:spPr bwMode="auto">
          <a:xfrm>
            <a:off x="3563938" y="3284538"/>
            <a:ext cx="18716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rgbClr val="006600"/>
                </a:solidFill>
              </a:rPr>
              <a:t>VISIBLE LIGHT</a:t>
            </a:r>
          </a:p>
        </p:txBody>
      </p:sp>
      <p:sp>
        <p:nvSpPr>
          <p:cNvPr id="22554" name="Rectangle 58"/>
          <p:cNvSpPr>
            <a:spLocks noChangeArrowheads="1"/>
          </p:cNvSpPr>
          <p:nvPr/>
        </p:nvSpPr>
        <p:spPr bwMode="auto">
          <a:xfrm>
            <a:off x="3563938" y="3716338"/>
            <a:ext cx="1944687" cy="5048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5" name="Text Box 59"/>
          <p:cNvSpPr txBox="1">
            <a:spLocks noChangeArrowheads="1"/>
          </p:cNvSpPr>
          <p:nvPr/>
        </p:nvSpPr>
        <p:spPr bwMode="auto">
          <a:xfrm>
            <a:off x="3563938" y="2781300"/>
            <a:ext cx="1584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rgbClr val="663300"/>
                </a:solidFill>
              </a:rPr>
              <a:t>INFRA-RED</a:t>
            </a:r>
          </a:p>
        </p:txBody>
      </p:sp>
      <p:sp>
        <p:nvSpPr>
          <p:cNvPr id="22556" name="Rectangle 60"/>
          <p:cNvSpPr>
            <a:spLocks noChangeArrowheads="1"/>
          </p:cNvSpPr>
          <p:nvPr/>
        </p:nvSpPr>
        <p:spPr bwMode="auto">
          <a:xfrm>
            <a:off x="3563938" y="4221163"/>
            <a:ext cx="1944687" cy="5048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421" name="Text Box 61"/>
          <p:cNvSpPr txBox="1">
            <a:spLocks noChangeArrowheads="1"/>
          </p:cNvSpPr>
          <p:nvPr/>
        </p:nvSpPr>
        <p:spPr bwMode="auto">
          <a:xfrm>
            <a:off x="3563938" y="2276475"/>
            <a:ext cx="18716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rgbClr val="FF6600"/>
                </a:solidFill>
              </a:rPr>
              <a:t>MICROWAVES</a:t>
            </a:r>
          </a:p>
        </p:txBody>
      </p:sp>
      <p:sp>
        <p:nvSpPr>
          <p:cNvPr id="22558" name="Rectangle 62"/>
          <p:cNvSpPr>
            <a:spLocks noChangeArrowheads="1"/>
          </p:cNvSpPr>
          <p:nvPr/>
        </p:nvSpPr>
        <p:spPr bwMode="auto">
          <a:xfrm>
            <a:off x="3563938" y="4724400"/>
            <a:ext cx="1944687" cy="5048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423" name="Text Box 63"/>
          <p:cNvSpPr txBox="1">
            <a:spLocks noChangeArrowheads="1"/>
          </p:cNvSpPr>
          <p:nvPr/>
        </p:nvSpPr>
        <p:spPr bwMode="auto">
          <a:xfrm>
            <a:off x="3563938" y="1773238"/>
            <a:ext cx="935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rgbClr val="C80417"/>
                </a:solidFill>
              </a:rPr>
              <a:t>RADIO</a:t>
            </a:r>
          </a:p>
        </p:txBody>
      </p:sp>
      <p:sp>
        <p:nvSpPr>
          <p:cNvPr id="22560" name="Rectangle 64"/>
          <p:cNvSpPr>
            <a:spLocks noChangeArrowheads="1"/>
          </p:cNvSpPr>
          <p:nvPr/>
        </p:nvSpPr>
        <p:spPr bwMode="auto">
          <a:xfrm>
            <a:off x="6588125" y="1700213"/>
            <a:ext cx="1944688" cy="5048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425" name="Text Box 65"/>
          <p:cNvSpPr txBox="1">
            <a:spLocks noChangeArrowheads="1"/>
          </p:cNvSpPr>
          <p:nvPr/>
        </p:nvSpPr>
        <p:spPr bwMode="auto">
          <a:xfrm>
            <a:off x="6588125" y="1773238"/>
            <a:ext cx="1296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rgbClr val="9933FF"/>
                </a:solidFill>
              </a:rPr>
              <a:t>GAMMA</a:t>
            </a:r>
          </a:p>
        </p:txBody>
      </p:sp>
      <p:sp>
        <p:nvSpPr>
          <p:cNvPr id="22562" name="Rectangle 66"/>
          <p:cNvSpPr>
            <a:spLocks noChangeArrowheads="1"/>
          </p:cNvSpPr>
          <p:nvPr/>
        </p:nvSpPr>
        <p:spPr bwMode="auto">
          <a:xfrm>
            <a:off x="6588125" y="2203450"/>
            <a:ext cx="1944688" cy="5048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427" name="Text Box 67"/>
          <p:cNvSpPr txBox="1">
            <a:spLocks noChangeArrowheads="1"/>
          </p:cNvSpPr>
          <p:nvPr/>
        </p:nvSpPr>
        <p:spPr bwMode="auto">
          <a:xfrm>
            <a:off x="6588125" y="2276475"/>
            <a:ext cx="1296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rgbClr val="0000FF"/>
                </a:solidFill>
              </a:rPr>
              <a:t>X-RAYS</a:t>
            </a:r>
          </a:p>
        </p:txBody>
      </p:sp>
      <p:sp>
        <p:nvSpPr>
          <p:cNvPr id="22564" name="Rectangle 68"/>
          <p:cNvSpPr>
            <a:spLocks noChangeArrowheads="1"/>
          </p:cNvSpPr>
          <p:nvPr/>
        </p:nvSpPr>
        <p:spPr bwMode="auto">
          <a:xfrm>
            <a:off x="6588125" y="2708275"/>
            <a:ext cx="1944688" cy="5048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5" name="Text Box 69"/>
          <p:cNvSpPr txBox="1">
            <a:spLocks noChangeArrowheads="1"/>
          </p:cNvSpPr>
          <p:nvPr/>
        </p:nvSpPr>
        <p:spPr bwMode="auto">
          <a:xfrm>
            <a:off x="6588125" y="2779713"/>
            <a:ext cx="1871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rgbClr val="0099CC"/>
                </a:solidFill>
              </a:rPr>
              <a:t>ULTRAVIOLET</a:t>
            </a:r>
          </a:p>
        </p:txBody>
      </p:sp>
      <p:sp>
        <p:nvSpPr>
          <p:cNvPr id="22566" name="Rectangle 70"/>
          <p:cNvSpPr>
            <a:spLocks noChangeArrowheads="1"/>
          </p:cNvSpPr>
          <p:nvPr/>
        </p:nvSpPr>
        <p:spPr bwMode="auto">
          <a:xfrm>
            <a:off x="6588125" y="3213100"/>
            <a:ext cx="1944688" cy="5048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431" name="Text Box 71"/>
          <p:cNvSpPr txBox="1">
            <a:spLocks noChangeArrowheads="1"/>
          </p:cNvSpPr>
          <p:nvPr/>
        </p:nvSpPr>
        <p:spPr bwMode="auto">
          <a:xfrm>
            <a:off x="6588125" y="3286125"/>
            <a:ext cx="18716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rgbClr val="006600"/>
                </a:solidFill>
              </a:rPr>
              <a:t>VISIBLE LIGHT</a:t>
            </a:r>
          </a:p>
        </p:txBody>
      </p:sp>
      <p:sp>
        <p:nvSpPr>
          <p:cNvPr id="22568" name="Rectangle 72"/>
          <p:cNvSpPr>
            <a:spLocks noChangeArrowheads="1"/>
          </p:cNvSpPr>
          <p:nvPr/>
        </p:nvSpPr>
        <p:spPr bwMode="auto">
          <a:xfrm>
            <a:off x="6588125" y="3716338"/>
            <a:ext cx="1944688" cy="5048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433" name="Text Box 73"/>
          <p:cNvSpPr txBox="1">
            <a:spLocks noChangeArrowheads="1"/>
          </p:cNvSpPr>
          <p:nvPr/>
        </p:nvSpPr>
        <p:spPr bwMode="auto">
          <a:xfrm>
            <a:off x="6588125" y="3789363"/>
            <a:ext cx="1584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rgbClr val="663300"/>
                </a:solidFill>
              </a:rPr>
              <a:t>INFRA-RED</a:t>
            </a:r>
          </a:p>
        </p:txBody>
      </p:sp>
      <p:sp>
        <p:nvSpPr>
          <p:cNvPr id="22570" name="Rectangle 74"/>
          <p:cNvSpPr>
            <a:spLocks noChangeArrowheads="1"/>
          </p:cNvSpPr>
          <p:nvPr/>
        </p:nvSpPr>
        <p:spPr bwMode="auto">
          <a:xfrm>
            <a:off x="6588125" y="4221163"/>
            <a:ext cx="1944688" cy="5048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1" name="Text Box 75"/>
          <p:cNvSpPr txBox="1">
            <a:spLocks noChangeArrowheads="1"/>
          </p:cNvSpPr>
          <p:nvPr/>
        </p:nvSpPr>
        <p:spPr bwMode="auto">
          <a:xfrm>
            <a:off x="6588125" y="4292600"/>
            <a:ext cx="18716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rgbClr val="FF6600"/>
                </a:solidFill>
              </a:rPr>
              <a:t>MICROWAVES</a:t>
            </a:r>
          </a:p>
        </p:txBody>
      </p:sp>
      <p:sp>
        <p:nvSpPr>
          <p:cNvPr id="22572" name="Rectangle 76"/>
          <p:cNvSpPr>
            <a:spLocks noChangeArrowheads="1"/>
          </p:cNvSpPr>
          <p:nvPr/>
        </p:nvSpPr>
        <p:spPr bwMode="auto">
          <a:xfrm>
            <a:off x="6588125" y="4724400"/>
            <a:ext cx="1944688" cy="5048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437" name="Text Box 77"/>
          <p:cNvSpPr txBox="1">
            <a:spLocks noChangeArrowheads="1"/>
          </p:cNvSpPr>
          <p:nvPr/>
        </p:nvSpPr>
        <p:spPr bwMode="auto">
          <a:xfrm>
            <a:off x="6588125" y="4797425"/>
            <a:ext cx="935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rgbClr val="C80417"/>
                </a:solidFill>
              </a:rPr>
              <a:t>RADIO</a:t>
            </a:r>
          </a:p>
        </p:txBody>
      </p:sp>
      <p:sp>
        <p:nvSpPr>
          <p:cNvPr id="22574" name="Text Box 81"/>
          <p:cNvSpPr txBox="1">
            <a:spLocks noChangeArrowheads="1"/>
          </p:cNvSpPr>
          <p:nvPr/>
        </p:nvSpPr>
        <p:spPr bwMode="auto">
          <a:xfrm>
            <a:off x="755650" y="981075"/>
            <a:ext cx="15843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b="1"/>
              <a:t>highest frequency</a:t>
            </a:r>
          </a:p>
        </p:txBody>
      </p:sp>
      <p:sp>
        <p:nvSpPr>
          <p:cNvPr id="22575" name="Text Box 82"/>
          <p:cNvSpPr txBox="1">
            <a:spLocks noChangeArrowheads="1"/>
          </p:cNvSpPr>
          <p:nvPr/>
        </p:nvSpPr>
        <p:spPr bwMode="auto">
          <a:xfrm>
            <a:off x="3635375" y="981075"/>
            <a:ext cx="15843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b="1"/>
              <a:t>longest wavelength</a:t>
            </a:r>
          </a:p>
        </p:txBody>
      </p:sp>
      <p:sp>
        <p:nvSpPr>
          <p:cNvPr id="22576" name="Text Box 83"/>
          <p:cNvSpPr txBox="1">
            <a:spLocks noChangeArrowheads="1"/>
          </p:cNvSpPr>
          <p:nvPr/>
        </p:nvSpPr>
        <p:spPr bwMode="auto">
          <a:xfrm>
            <a:off x="6732588" y="981075"/>
            <a:ext cx="15843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b="1"/>
              <a:t>greatest energy</a:t>
            </a:r>
          </a:p>
        </p:txBody>
      </p:sp>
      <p:sp>
        <p:nvSpPr>
          <p:cNvPr id="22577" name="Text Box 84"/>
          <p:cNvSpPr txBox="1">
            <a:spLocks noChangeArrowheads="1"/>
          </p:cNvSpPr>
          <p:nvPr/>
        </p:nvSpPr>
        <p:spPr bwMode="auto">
          <a:xfrm>
            <a:off x="827088" y="5300663"/>
            <a:ext cx="15843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b="1"/>
              <a:t>lowest frequency</a:t>
            </a:r>
          </a:p>
        </p:txBody>
      </p:sp>
      <p:sp>
        <p:nvSpPr>
          <p:cNvPr id="22578" name="Text Box 85"/>
          <p:cNvSpPr txBox="1">
            <a:spLocks noChangeArrowheads="1"/>
          </p:cNvSpPr>
          <p:nvPr/>
        </p:nvSpPr>
        <p:spPr bwMode="auto">
          <a:xfrm>
            <a:off x="3635375" y="5300663"/>
            <a:ext cx="15843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b="1"/>
              <a:t>shortest wavelength</a:t>
            </a:r>
          </a:p>
        </p:txBody>
      </p:sp>
      <p:sp>
        <p:nvSpPr>
          <p:cNvPr id="22579" name="Text Box 86"/>
          <p:cNvSpPr txBox="1">
            <a:spLocks noChangeArrowheads="1"/>
          </p:cNvSpPr>
          <p:nvPr/>
        </p:nvSpPr>
        <p:spPr bwMode="auto">
          <a:xfrm>
            <a:off x="6877050" y="5300663"/>
            <a:ext cx="13684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b="1"/>
              <a:t>least energy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89" grpId="0" animBg="1"/>
      <p:bldP spid="271399" grpId="0"/>
      <p:bldP spid="271401" grpId="0"/>
      <p:bldP spid="271403" grpId="0"/>
      <p:bldP spid="271405" grpId="0"/>
      <p:bldP spid="271407" grpId="0"/>
      <p:bldP spid="271411" grpId="0"/>
      <p:bldP spid="271413" grpId="0"/>
      <p:bldP spid="271415" grpId="0"/>
      <p:bldP spid="271421" grpId="0"/>
      <p:bldP spid="271423" grpId="0"/>
      <p:bldP spid="271425" grpId="0"/>
      <p:bldP spid="271427" grpId="0"/>
      <p:bldP spid="271431" grpId="0"/>
      <p:bldP spid="271433" grpId="0"/>
      <p:bldP spid="2714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395288" y="333375"/>
            <a:ext cx="8135937" cy="45354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800" b="1">
                <a:solidFill>
                  <a:srgbClr val="FF3300"/>
                </a:solidFill>
                <a:latin typeface="Times New Roman" pitchFamily="18" charset="0"/>
              </a:rPr>
              <a:t>Choose appropriate words to fill in the gaps below: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The electromagnetic __________ is a group of waves that are divided into ________ bands. 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Gamma rays have the ________ wavelength, highest frequency and ________. The rest of the spectrum, in order of increasing wavelength are: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x-rays, _________, visible light, infra-red, ___________ and radio waves.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All electromagnetic waves travel at the same _______ through a __________, 300 000 000 m/s.</a:t>
            </a:r>
          </a:p>
        </p:txBody>
      </p:sp>
      <p:sp>
        <p:nvSpPr>
          <p:cNvPr id="133123" name="Text Box 3"/>
          <p:cNvSpPr txBox="1">
            <a:spLocks noChangeArrowheads="1"/>
          </p:cNvSpPr>
          <p:nvPr/>
        </p:nvSpPr>
        <p:spPr bwMode="auto">
          <a:xfrm>
            <a:off x="4751388" y="5302250"/>
            <a:ext cx="1095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vacuum</a:t>
            </a:r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3578225" y="5656263"/>
            <a:ext cx="1603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seven</a:t>
            </a:r>
          </a:p>
        </p:txBody>
      </p:sp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1619250" y="5302250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shortest</a:t>
            </a:r>
          </a:p>
        </p:txBody>
      </p:sp>
      <p:sp>
        <p:nvSpPr>
          <p:cNvPr id="133126" name="Text Box 6"/>
          <p:cNvSpPr txBox="1">
            <a:spLocks noChangeArrowheads="1"/>
          </p:cNvSpPr>
          <p:nvPr/>
        </p:nvSpPr>
        <p:spPr bwMode="auto">
          <a:xfrm>
            <a:off x="5724525" y="5300663"/>
            <a:ext cx="1512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ultraviolet</a:t>
            </a:r>
          </a:p>
        </p:txBody>
      </p:sp>
      <p:sp>
        <p:nvSpPr>
          <p:cNvPr id="133127" name="Text Box 7"/>
          <p:cNvSpPr txBox="1">
            <a:spLocks noChangeArrowheads="1"/>
          </p:cNvSpPr>
          <p:nvPr/>
        </p:nvSpPr>
        <p:spPr bwMode="auto">
          <a:xfrm>
            <a:off x="4405313" y="5656263"/>
            <a:ext cx="156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microwaves</a:t>
            </a:r>
          </a:p>
        </p:txBody>
      </p:sp>
      <p:sp>
        <p:nvSpPr>
          <p:cNvPr id="133128" name="Text Box 8"/>
          <p:cNvSpPr txBox="1">
            <a:spLocks noChangeArrowheads="1"/>
          </p:cNvSpPr>
          <p:nvPr/>
        </p:nvSpPr>
        <p:spPr bwMode="auto">
          <a:xfrm>
            <a:off x="2735263" y="5302250"/>
            <a:ext cx="107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energy</a:t>
            </a:r>
          </a:p>
        </p:txBody>
      </p:sp>
      <p:sp>
        <p:nvSpPr>
          <p:cNvPr id="133129" name="Text Box 9"/>
          <p:cNvSpPr txBox="1">
            <a:spLocks noChangeArrowheads="1"/>
          </p:cNvSpPr>
          <p:nvPr/>
        </p:nvSpPr>
        <p:spPr bwMode="auto">
          <a:xfrm>
            <a:off x="3598863" y="5302250"/>
            <a:ext cx="1296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spectrum</a:t>
            </a:r>
          </a:p>
        </p:txBody>
      </p:sp>
      <p:sp>
        <p:nvSpPr>
          <p:cNvPr id="133130" name="Text Box 10"/>
          <p:cNvSpPr txBox="1">
            <a:spLocks noChangeArrowheads="1"/>
          </p:cNvSpPr>
          <p:nvPr/>
        </p:nvSpPr>
        <p:spPr bwMode="auto">
          <a:xfrm>
            <a:off x="3132138" y="5013325"/>
            <a:ext cx="2663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 i="1"/>
              <a:t>WORD SELECTION:</a:t>
            </a:r>
          </a:p>
        </p:txBody>
      </p:sp>
      <p:sp>
        <p:nvSpPr>
          <p:cNvPr id="133131" name="Text Box 11"/>
          <p:cNvSpPr txBox="1">
            <a:spLocks noChangeArrowheads="1"/>
          </p:cNvSpPr>
          <p:nvPr/>
        </p:nvSpPr>
        <p:spPr bwMode="auto">
          <a:xfrm>
            <a:off x="2714625" y="5656263"/>
            <a:ext cx="10080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speed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/>
      <p:bldP spid="133123" grpId="1"/>
      <p:bldP spid="133124" grpId="0"/>
      <p:bldP spid="133124" grpId="1"/>
      <p:bldP spid="133125" grpId="0"/>
      <p:bldP spid="133125" grpId="1"/>
      <p:bldP spid="133126" grpId="0"/>
      <p:bldP spid="133126" grpId="1"/>
      <p:bldP spid="133127" grpId="0"/>
      <p:bldP spid="133127" grpId="1"/>
      <p:bldP spid="133128" grpId="0"/>
      <p:bldP spid="133128" grpId="1"/>
      <p:bldP spid="133129" grpId="0"/>
      <p:bldP spid="133129" grpId="1"/>
      <p:bldP spid="133130" grpId="0"/>
      <p:bldP spid="133130" grpId="1"/>
      <p:bldP spid="133131" grpId="0"/>
      <p:bldP spid="13313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95288" y="333375"/>
            <a:ext cx="8135937" cy="45354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800" b="1">
                <a:solidFill>
                  <a:srgbClr val="FF3300"/>
                </a:solidFill>
                <a:latin typeface="Times New Roman" pitchFamily="18" charset="0"/>
              </a:rPr>
              <a:t>Choose appropriate words to fill in the gaps below: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The electromagnetic __________ is a group of waves that are divided into ________ bands. 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Gamma rays have the ________ wavelength, highest frequency and ________. The rest of the spectrum, in order of increasing wavelength are: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x-rays, _________, visible light, infra-red, ___________ and radio waves.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All electromagnetic waves travel at the same _______ through a __________, 300 000 000 m/s.</a:t>
            </a:r>
          </a:p>
        </p:txBody>
      </p:sp>
      <p:sp>
        <p:nvSpPr>
          <p:cNvPr id="133123" name="Text Box 3"/>
          <p:cNvSpPr txBox="1">
            <a:spLocks noChangeArrowheads="1"/>
          </p:cNvSpPr>
          <p:nvPr/>
        </p:nvSpPr>
        <p:spPr bwMode="auto">
          <a:xfrm>
            <a:off x="4751388" y="5302250"/>
            <a:ext cx="1095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vacuum</a:t>
            </a:r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3578225" y="5656263"/>
            <a:ext cx="1603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seven</a:t>
            </a:r>
          </a:p>
        </p:txBody>
      </p:sp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1619250" y="5302250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shortest</a:t>
            </a:r>
          </a:p>
        </p:txBody>
      </p:sp>
      <p:sp>
        <p:nvSpPr>
          <p:cNvPr id="133126" name="Text Box 6"/>
          <p:cNvSpPr txBox="1">
            <a:spLocks noChangeArrowheads="1"/>
          </p:cNvSpPr>
          <p:nvPr/>
        </p:nvSpPr>
        <p:spPr bwMode="auto">
          <a:xfrm>
            <a:off x="5724525" y="5300663"/>
            <a:ext cx="1512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ultraviolet</a:t>
            </a:r>
          </a:p>
        </p:txBody>
      </p:sp>
      <p:sp>
        <p:nvSpPr>
          <p:cNvPr id="133127" name="Text Box 7"/>
          <p:cNvSpPr txBox="1">
            <a:spLocks noChangeArrowheads="1"/>
          </p:cNvSpPr>
          <p:nvPr/>
        </p:nvSpPr>
        <p:spPr bwMode="auto">
          <a:xfrm>
            <a:off x="4405313" y="5656263"/>
            <a:ext cx="156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microwaves</a:t>
            </a:r>
          </a:p>
        </p:txBody>
      </p:sp>
      <p:sp>
        <p:nvSpPr>
          <p:cNvPr id="133128" name="Text Box 8"/>
          <p:cNvSpPr txBox="1">
            <a:spLocks noChangeArrowheads="1"/>
          </p:cNvSpPr>
          <p:nvPr/>
        </p:nvSpPr>
        <p:spPr bwMode="auto">
          <a:xfrm>
            <a:off x="2735263" y="5302250"/>
            <a:ext cx="107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energy</a:t>
            </a:r>
          </a:p>
        </p:txBody>
      </p:sp>
      <p:sp>
        <p:nvSpPr>
          <p:cNvPr id="133129" name="Text Box 9"/>
          <p:cNvSpPr txBox="1">
            <a:spLocks noChangeArrowheads="1"/>
          </p:cNvSpPr>
          <p:nvPr/>
        </p:nvSpPr>
        <p:spPr bwMode="auto">
          <a:xfrm>
            <a:off x="3598863" y="5302250"/>
            <a:ext cx="1296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spectrum</a:t>
            </a:r>
          </a:p>
        </p:txBody>
      </p:sp>
      <p:sp>
        <p:nvSpPr>
          <p:cNvPr id="133130" name="Text Box 10"/>
          <p:cNvSpPr txBox="1">
            <a:spLocks noChangeArrowheads="1"/>
          </p:cNvSpPr>
          <p:nvPr/>
        </p:nvSpPr>
        <p:spPr bwMode="auto">
          <a:xfrm>
            <a:off x="3132138" y="5013325"/>
            <a:ext cx="2663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 i="1"/>
              <a:t>WORD SELECTION:</a:t>
            </a:r>
          </a:p>
        </p:txBody>
      </p:sp>
      <p:sp>
        <p:nvSpPr>
          <p:cNvPr id="133131" name="Text Box 11"/>
          <p:cNvSpPr txBox="1">
            <a:spLocks noChangeArrowheads="1"/>
          </p:cNvSpPr>
          <p:nvPr/>
        </p:nvSpPr>
        <p:spPr bwMode="auto">
          <a:xfrm>
            <a:off x="2714625" y="5656263"/>
            <a:ext cx="10080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speed</a:t>
            </a:r>
          </a:p>
        </p:txBody>
      </p:sp>
      <p:sp>
        <p:nvSpPr>
          <p:cNvPr id="133140" name="Text Box 20"/>
          <p:cNvSpPr txBox="1">
            <a:spLocks noChangeArrowheads="1"/>
          </p:cNvSpPr>
          <p:nvPr/>
        </p:nvSpPr>
        <p:spPr bwMode="auto">
          <a:xfrm>
            <a:off x="2051050" y="4437063"/>
            <a:ext cx="1095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vacuum</a:t>
            </a:r>
          </a:p>
        </p:txBody>
      </p:sp>
      <p:sp>
        <p:nvSpPr>
          <p:cNvPr id="133141" name="Text Box 21"/>
          <p:cNvSpPr txBox="1">
            <a:spLocks noChangeArrowheads="1"/>
          </p:cNvSpPr>
          <p:nvPr/>
        </p:nvSpPr>
        <p:spPr bwMode="auto">
          <a:xfrm>
            <a:off x="2322513" y="1341438"/>
            <a:ext cx="9001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seven</a:t>
            </a:r>
          </a:p>
        </p:txBody>
      </p:sp>
      <p:sp>
        <p:nvSpPr>
          <p:cNvPr id="133142" name="Text Box 22"/>
          <p:cNvSpPr txBox="1">
            <a:spLocks noChangeArrowheads="1"/>
          </p:cNvSpPr>
          <p:nvPr/>
        </p:nvSpPr>
        <p:spPr bwMode="auto">
          <a:xfrm>
            <a:off x="3492500" y="1916113"/>
            <a:ext cx="1439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shortest</a:t>
            </a:r>
          </a:p>
        </p:txBody>
      </p:sp>
      <p:sp>
        <p:nvSpPr>
          <p:cNvPr id="133143" name="Text Box 23"/>
          <p:cNvSpPr txBox="1">
            <a:spLocks noChangeArrowheads="1"/>
          </p:cNvSpPr>
          <p:nvPr/>
        </p:nvSpPr>
        <p:spPr bwMode="auto">
          <a:xfrm>
            <a:off x="1476375" y="3213100"/>
            <a:ext cx="15128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ultraviolet</a:t>
            </a:r>
          </a:p>
        </p:txBody>
      </p:sp>
      <p:sp>
        <p:nvSpPr>
          <p:cNvPr id="133144" name="Text Box 24"/>
          <p:cNvSpPr txBox="1">
            <a:spLocks noChangeArrowheads="1"/>
          </p:cNvSpPr>
          <p:nvPr/>
        </p:nvSpPr>
        <p:spPr bwMode="auto">
          <a:xfrm>
            <a:off x="6011863" y="3213100"/>
            <a:ext cx="156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microwaves</a:t>
            </a:r>
          </a:p>
        </p:txBody>
      </p:sp>
      <p:sp>
        <p:nvSpPr>
          <p:cNvPr id="133145" name="Text Box 25"/>
          <p:cNvSpPr txBox="1">
            <a:spLocks noChangeArrowheads="1"/>
          </p:cNvSpPr>
          <p:nvPr/>
        </p:nvSpPr>
        <p:spPr bwMode="auto">
          <a:xfrm>
            <a:off x="2555875" y="2276475"/>
            <a:ext cx="107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energy</a:t>
            </a:r>
          </a:p>
        </p:txBody>
      </p:sp>
      <p:sp>
        <p:nvSpPr>
          <p:cNvPr id="133146" name="Text Box 26"/>
          <p:cNvSpPr txBox="1">
            <a:spLocks noChangeArrowheads="1"/>
          </p:cNvSpPr>
          <p:nvPr/>
        </p:nvSpPr>
        <p:spPr bwMode="auto">
          <a:xfrm>
            <a:off x="3276600" y="981075"/>
            <a:ext cx="1296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spectrum</a:t>
            </a:r>
          </a:p>
        </p:txBody>
      </p:sp>
      <p:sp>
        <p:nvSpPr>
          <p:cNvPr id="133147" name="Text Box 27"/>
          <p:cNvSpPr txBox="1">
            <a:spLocks noChangeArrowheads="1"/>
          </p:cNvSpPr>
          <p:nvPr/>
        </p:nvSpPr>
        <p:spPr bwMode="auto">
          <a:xfrm>
            <a:off x="6372225" y="4076700"/>
            <a:ext cx="10080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speed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/>
      <p:bldP spid="133123" grpId="1"/>
      <p:bldP spid="133124" grpId="0"/>
      <p:bldP spid="133124" grpId="1"/>
      <p:bldP spid="133125" grpId="0"/>
      <p:bldP spid="133125" grpId="1"/>
      <p:bldP spid="133126" grpId="0"/>
      <p:bldP spid="133126" grpId="1"/>
      <p:bldP spid="133127" grpId="0"/>
      <p:bldP spid="133127" grpId="1"/>
      <p:bldP spid="133128" grpId="0"/>
      <p:bldP spid="133128" grpId="1"/>
      <p:bldP spid="133129" grpId="0"/>
      <p:bldP spid="133129" grpId="1"/>
      <p:bldP spid="133130" grpId="0"/>
      <p:bldP spid="133130" grpId="1"/>
      <p:bldP spid="133131" grpId="0"/>
      <p:bldP spid="133131" grpId="1"/>
      <p:bldP spid="133140" grpId="0"/>
      <p:bldP spid="133141" grpId="0"/>
      <p:bldP spid="133142" grpId="0"/>
      <p:bldP spid="133143" grpId="0"/>
      <p:bldP spid="133144" grpId="0"/>
      <p:bldP spid="133145" grpId="0"/>
      <p:bldP spid="133146" grpId="0"/>
      <p:bldP spid="1331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n-GB" sz="3600" smtClean="0"/>
              <a:t>Radio waves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11188" y="1052513"/>
            <a:ext cx="8066087" cy="4129087"/>
            <a:chOff x="385" y="663"/>
            <a:chExt cx="5081" cy="2601"/>
          </a:xfrm>
        </p:grpSpPr>
        <p:pic>
          <p:nvPicPr>
            <p:cNvPr id="25604" name="Picture 4" descr="asustek_internet_radio_air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663"/>
              <a:ext cx="2313" cy="2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5" name="Picture 5" descr="free%2032%20hd%20lcd%20tv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" y="799"/>
              <a:ext cx="2359" cy="2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6" name="Text Box 6"/>
            <p:cNvSpPr txBox="1">
              <a:spLocks noChangeArrowheads="1"/>
            </p:cNvSpPr>
            <p:nvPr/>
          </p:nvSpPr>
          <p:spPr bwMode="auto">
            <a:xfrm>
              <a:off x="793" y="2976"/>
              <a:ext cx="430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400" b="1"/>
                <a:t>Radio and television both use radio waves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55938" y="620713"/>
            <a:ext cx="5327650" cy="151288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smtClean="0"/>
              <a:t>Radio waves have the longest wavelengths of the electromagnetic spectrum, typically 100 metres.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800" smtClean="0"/>
          </a:p>
        </p:txBody>
      </p:sp>
      <p:grpSp>
        <p:nvGrpSpPr>
          <p:cNvPr id="26627" name="Group 23"/>
          <p:cNvGrpSpPr>
            <a:grpSpLocks/>
          </p:cNvGrpSpPr>
          <p:nvPr/>
        </p:nvGrpSpPr>
        <p:grpSpPr bwMode="auto">
          <a:xfrm>
            <a:off x="501650" y="693738"/>
            <a:ext cx="2262188" cy="3529012"/>
            <a:chOff x="340" y="709"/>
            <a:chExt cx="1425" cy="2223"/>
          </a:xfrm>
        </p:grpSpPr>
        <p:sp>
          <p:nvSpPr>
            <p:cNvPr id="26631" name="Rectangle 5"/>
            <p:cNvSpPr>
              <a:spLocks noChangeArrowheads="1"/>
            </p:cNvSpPr>
            <p:nvPr/>
          </p:nvSpPr>
          <p:spPr bwMode="auto">
            <a:xfrm>
              <a:off x="340" y="709"/>
              <a:ext cx="1425" cy="318"/>
            </a:xfrm>
            <a:prstGeom prst="rect">
              <a:avLst/>
            </a:prstGeom>
            <a:solidFill>
              <a:srgbClr val="FF7C8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2" name="Rectangle 7"/>
            <p:cNvSpPr>
              <a:spLocks noChangeArrowheads="1"/>
            </p:cNvSpPr>
            <p:nvPr/>
          </p:nvSpPr>
          <p:spPr bwMode="auto">
            <a:xfrm>
              <a:off x="340" y="1026"/>
              <a:ext cx="1425" cy="31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3" name="Rectangle 9"/>
            <p:cNvSpPr>
              <a:spLocks noChangeArrowheads="1"/>
            </p:cNvSpPr>
            <p:nvPr/>
          </p:nvSpPr>
          <p:spPr bwMode="auto">
            <a:xfrm>
              <a:off x="340" y="1344"/>
              <a:ext cx="1425" cy="31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4" name="Rectangle 11"/>
            <p:cNvSpPr>
              <a:spLocks noChangeArrowheads="1"/>
            </p:cNvSpPr>
            <p:nvPr/>
          </p:nvSpPr>
          <p:spPr bwMode="auto">
            <a:xfrm>
              <a:off x="340" y="1662"/>
              <a:ext cx="1425" cy="31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5" name="Rectangle 13"/>
            <p:cNvSpPr>
              <a:spLocks noChangeArrowheads="1"/>
            </p:cNvSpPr>
            <p:nvPr/>
          </p:nvSpPr>
          <p:spPr bwMode="auto">
            <a:xfrm>
              <a:off x="340" y="1979"/>
              <a:ext cx="1425" cy="31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6" name="Rectangle 15"/>
            <p:cNvSpPr>
              <a:spLocks noChangeArrowheads="1"/>
            </p:cNvSpPr>
            <p:nvPr/>
          </p:nvSpPr>
          <p:spPr bwMode="auto">
            <a:xfrm>
              <a:off x="340" y="2297"/>
              <a:ext cx="1425" cy="31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7" name="Rectangle 17"/>
            <p:cNvSpPr>
              <a:spLocks noChangeArrowheads="1"/>
            </p:cNvSpPr>
            <p:nvPr/>
          </p:nvSpPr>
          <p:spPr bwMode="auto">
            <a:xfrm>
              <a:off x="340" y="2614"/>
              <a:ext cx="1425" cy="31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638" name="Group 22"/>
            <p:cNvGrpSpPr>
              <a:grpSpLocks/>
            </p:cNvGrpSpPr>
            <p:nvPr/>
          </p:nvGrpSpPr>
          <p:grpSpPr bwMode="auto">
            <a:xfrm>
              <a:off x="402" y="747"/>
              <a:ext cx="1169" cy="2136"/>
              <a:chOff x="402" y="747"/>
              <a:chExt cx="1169" cy="2136"/>
            </a:xfrm>
          </p:grpSpPr>
          <p:sp>
            <p:nvSpPr>
              <p:cNvPr id="26639" name="Text Box 6"/>
              <p:cNvSpPr txBox="1">
                <a:spLocks noChangeArrowheads="1"/>
              </p:cNvSpPr>
              <p:nvPr/>
            </p:nvSpPr>
            <p:spPr bwMode="auto">
              <a:xfrm>
                <a:off x="402" y="747"/>
                <a:ext cx="81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b="1"/>
                  <a:t>RADIO</a:t>
                </a:r>
              </a:p>
            </p:txBody>
          </p:sp>
          <p:sp>
            <p:nvSpPr>
              <p:cNvPr id="26640" name="Text Box 8"/>
              <p:cNvSpPr txBox="1">
                <a:spLocks noChangeArrowheads="1"/>
              </p:cNvSpPr>
              <p:nvPr/>
            </p:nvSpPr>
            <p:spPr bwMode="auto">
              <a:xfrm>
                <a:off x="402" y="1064"/>
                <a:ext cx="112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/>
                  <a:t>MICROWAVES</a:t>
                </a:r>
              </a:p>
            </p:txBody>
          </p:sp>
          <p:sp>
            <p:nvSpPr>
              <p:cNvPr id="26641" name="Text Box 10"/>
              <p:cNvSpPr txBox="1">
                <a:spLocks noChangeArrowheads="1"/>
              </p:cNvSpPr>
              <p:nvPr/>
            </p:nvSpPr>
            <p:spPr bwMode="auto">
              <a:xfrm>
                <a:off x="402" y="1382"/>
                <a:ext cx="101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/>
                  <a:t>INFRA-RED</a:t>
                </a:r>
              </a:p>
            </p:txBody>
          </p:sp>
          <p:sp>
            <p:nvSpPr>
              <p:cNvPr id="26642" name="Text Box 12"/>
              <p:cNvSpPr txBox="1">
                <a:spLocks noChangeArrowheads="1"/>
              </p:cNvSpPr>
              <p:nvPr/>
            </p:nvSpPr>
            <p:spPr bwMode="auto">
              <a:xfrm>
                <a:off x="402" y="1700"/>
                <a:ext cx="59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/>
                  <a:t>LIGHT</a:t>
                </a:r>
              </a:p>
            </p:txBody>
          </p:sp>
          <p:sp>
            <p:nvSpPr>
              <p:cNvPr id="26643" name="Text Box 14"/>
              <p:cNvSpPr txBox="1">
                <a:spLocks noChangeArrowheads="1"/>
              </p:cNvSpPr>
              <p:nvPr/>
            </p:nvSpPr>
            <p:spPr bwMode="auto">
              <a:xfrm>
                <a:off x="402" y="2017"/>
                <a:ext cx="1169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/>
                  <a:t>ULTRA-VIOLET</a:t>
                </a:r>
              </a:p>
            </p:txBody>
          </p:sp>
          <p:sp>
            <p:nvSpPr>
              <p:cNvPr id="26644" name="Text Box 16"/>
              <p:cNvSpPr txBox="1">
                <a:spLocks noChangeArrowheads="1"/>
              </p:cNvSpPr>
              <p:nvPr/>
            </p:nvSpPr>
            <p:spPr bwMode="auto">
              <a:xfrm>
                <a:off x="402" y="2334"/>
                <a:ext cx="79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/>
                  <a:t>X-RAYS</a:t>
                </a:r>
              </a:p>
            </p:txBody>
          </p:sp>
          <p:sp>
            <p:nvSpPr>
              <p:cNvPr id="26645" name="Text Box 18"/>
              <p:cNvSpPr txBox="1">
                <a:spLocks noChangeArrowheads="1"/>
              </p:cNvSpPr>
              <p:nvPr/>
            </p:nvSpPr>
            <p:spPr bwMode="auto">
              <a:xfrm>
                <a:off x="402" y="2652"/>
                <a:ext cx="115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/>
                  <a:t>GAMMA RAYS</a:t>
                </a:r>
              </a:p>
            </p:txBody>
          </p:sp>
        </p:grp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3559175" y="2276475"/>
            <a:ext cx="4321175" cy="3600450"/>
            <a:chOff x="1882" y="1706"/>
            <a:chExt cx="2722" cy="2268"/>
          </a:xfrm>
        </p:grpSpPr>
        <p:pic>
          <p:nvPicPr>
            <p:cNvPr id="26629" name="Picture 2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2" y="1706"/>
              <a:ext cx="1701" cy="2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0" name="Text Box 21"/>
            <p:cNvSpPr txBox="1">
              <a:spLocks noChangeArrowheads="1"/>
            </p:cNvSpPr>
            <p:nvPr/>
          </p:nvSpPr>
          <p:spPr bwMode="auto">
            <a:xfrm>
              <a:off x="3651" y="1706"/>
              <a:ext cx="953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/>
                <a:t>A radio transmitter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94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n-GB" sz="3600" smtClean="0"/>
              <a:t>Uses of radio waves</a:t>
            </a:r>
          </a:p>
        </p:txBody>
      </p:sp>
      <p:sp>
        <p:nvSpPr>
          <p:cNvPr id="471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341438"/>
            <a:ext cx="3671887" cy="4032250"/>
          </a:xfrm>
        </p:spPr>
        <p:txBody>
          <a:bodyPr/>
          <a:lstStyle/>
          <a:p>
            <a:pPr marL="363538" indent="-363538" eaLnBrk="1" hangingPunct="1">
              <a:lnSpc>
                <a:spcPct val="90000"/>
              </a:lnSpc>
              <a:buFontTx/>
              <a:buNone/>
            </a:pPr>
            <a:r>
              <a:rPr lang="en-GB" sz="2800" smtClean="0"/>
              <a:t>Radio waves are used in:</a:t>
            </a:r>
          </a:p>
          <a:p>
            <a:pPr marL="363538" indent="-363538" eaLnBrk="1" hangingPunct="1">
              <a:lnSpc>
                <a:spcPct val="90000"/>
              </a:lnSpc>
            </a:pPr>
            <a:r>
              <a:rPr lang="en-GB" sz="2800" smtClean="0"/>
              <a:t>radio and television communication</a:t>
            </a:r>
          </a:p>
          <a:p>
            <a:pPr marL="363538" indent="-363538" eaLnBrk="1" hangingPunct="1">
              <a:lnSpc>
                <a:spcPct val="90000"/>
              </a:lnSpc>
            </a:pPr>
            <a:r>
              <a:rPr lang="en-GB" sz="2800" smtClean="0"/>
              <a:t>medicine with MRI scanners </a:t>
            </a:r>
          </a:p>
          <a:p>
            <a:pPr marL="363538" indent="-363538" eaLnBrk="1" hangingPunct="1">
              <a:lnSpc>
                <a:spcPct val="90000"/>
              </a:lnSpc>
            </a:pPr>
            <a:r>
              <a:rPr lang="en-GB" sz="2800" smtClean="0"/>
              <a:t>astronomy to ‘see’ the centre of our galaxy</a:t>
            </a:r>
          </a:p>
          <a:p>
            <a:pPr marL="363538" indent="-363538" eaLnBrk="1" hangingPunct="1">
              <a:lnSpc>
                <a:spcPct val="90000"/>
              </a:lnSpc>
              <a:buFontTx/>
              <a:buNone/>
            </a:pPr>
            <a:endParaRPr lang="en-GB" sz="280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284663" y="1196975"/>
            <a:ext cx="4175125" cy="2382838"/>
            <a:chOff x="2699" y="845"/>
            <a:chExt cx="2630" cy="1501"/>
          </a:xfrm>
        </p:grpSpPr>
        <p:pic>
          <p:nvPicPr>
            <p:cNvPr id="2057" name="Picture 5" descr="mr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" y="845"/>
              <a:ext cx="1360" cy="1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2051" name="Object 6"/>
            <p:cNvGraphicFramePr>
              <a:graphicFrameLocks noChangeAspect="1"/>
            </p:cNvGraphicFramePr>
            <p:nvPr/>
          </p:nvGraphicFramePr>
          <p:xfrm>
            <a:off x="4105" y="845"/>
            <a:ext cx="1224" cy="1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9" name="Bitmap Image" r:id="rId5" imgW="2152951" imgH="2152951" progId="Paint.Picture">
                    <p:embed/>
                  </p:oleObj>
                </mc:Choice>
                <mc:Fallback>
                  <p:oleObj name="Bitmap Image" r:id="rId5" imgW="2152951" imgH="2152951" progId="Paint.Picture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05" y="845"/>
                          <a:ext cx="1224" cy="1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58" name="Text Box 7"/>
            <p:cNvSpPr txBox="1">
              <a:spLocks noChangeArrowheads="1"/>
            </p:cNvSpPr>
            <p:nvPr/>
          </p:nvSpPr>
          <p:spPr bwMode="auto">
            <a:xfrm>
              <a:off x="2925" y="2115"/>
              <a:ext cx="208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/>
                <a:t>   MRI scanner and scan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003800" y="3860800"/>
            <a:ext cx="2303463" cy="2527300"/>
            <a:chOff x="3243" y="2387"/>
            <a:chExt cx="1451" cy="1592"/>
          </a:xfrm>
        </p:grpSpPr>
        <p:graphicFrame>
          <p:nvGraphicFramePr>
            <p:cNvPr id="2050" name="Object 9"/>
            <p:cNvGraphicFramePr>
              <a:graphicFrameLocks noChangeAspect="1"/>
            </p:cNvGraphicFramePr>
            <p:nvPr/>
          </p:nvGraphicFramePr>
          <p:xfrm>
            <a:off x="3243" y="2387"/>
            <a:ext cx="1451" cy="13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0" name="Bitmap Image" r:id="rId7" imgW="2534004" imgH="2400635" progId="Paint.Picture">
                    <p:embed/>
                  </p:oleObj>
                </mc:Choice>
                <mc:Fallback>
                  <p:oleObj name="Bitmap Image" r:id="rId7" imgW="2534004" imgH="2400635" progId="Paint.Picture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3" y="2387"/>
                          <a:ext cx="1451" cy="13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56" name="Text Box 10"/>
            <p:cNvSpPr txBox="1">
              <a:spLocks noChangeArrowheads="1"/>
            </p:cNvSpPr>
            <p:nvPr/>
          </p:nvSpPr>
          <p:spPr bwMode="auto">
            <a:xfrm>
              <a:off x="3334" y="3748"/>
              <a:ext cx="13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/>
                <a:t>Radio telescope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659563" y="3933825"/>
            <a:ext cx="1320800" cy="1951038"/>
            <a:chOff x="4241" y="572"/>
            <a:chExt cx="832" cy="1229"/>
          </a:xfrm>
        </p:grpSpPr>
        <p:pic>
          <p:nvPicPr>
            <p:cNvPr id="27659" name="Picture 3" descr="5342859A65UC229513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1" y="572"/>
              <a:ext cx="832" cy="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60" name="Text Box 4"/>
            <p:cNvSpPr txBox="1">
              <a:spLocks noChangeArrowheads="1"/>
            </p:cNvSpPr>
            <p:nvPr/>
          </p:nvSpPr>
          <p:spPr bwMode="auto">
            <a:xfrm>
              <a:off x="4377" y="1570"/>
              <a:ext cx="6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/>
                <a:t>receiver</a:t>
              </a:r>
            </a:p>
          </p:txBody>
        </p:sp>
      </p:grpSp>
      <p:sp>
        <p:nvSpPr>
          <p:cNvPr id="2765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en-GB" sz="3600" smtClean="0"/>
              <a:t>Transmitting and receiving radio waves</a:t>
            </a:r>
          </a:p>
        </p:txBody>
      </p:sp>
      <p:sp>
        <p:nvSpPr>
          <p:cNvPr id="46899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981075"/>
            <a:ext cx="7704137" cy="28797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smtClean="0"/>
              <a:t>Radio waves are emitted from a transmitter aerial when an alternating voltage is connected to the aerial. The radio wave emitted has the same frequency as the alternating voltage.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sz="240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smtClean="0"/>
              <a:t>When these radio waves pass across a receiver aerial, they cause a tiny alternating voltage of the same frequency to occur in the aerial.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193925" y="4149725"/>
            <a:ext cx="4681538" cy="1258888"/>
            <a:chOff x="1292" y="2750"/>
            <a:chExt cx="2949" cy="793"/>
          </a:xfrm>
        </p:grpSpPr>
        <p:sp>
          <p:nvSpPr>
            <p:cNvPr id="27657" name="Freeform 8"/>
            <p:cNvSpPr>
              <a:spLocks/>
            </p:cNvSpPr>
            <p:nvPr/>
          </p:nvSpPr>
          <p:spPr bwMode="auto">
            <a:xfrm>
              <a:off x="1292" y="2750"/>
              <a:ext cx="2949" cy="793"/>
            </a:xfrm>
            <a:custGeom>
              <a:avLst/>
              <a:gdLst>
                <a:gd name="T0" fmla="*/ 0 w 2450"/>
                <a:gd name="T1" fmla="*/ 370 h 793"/>
                <a:gd name="T2" fmla="*/ 827 w 2450"/>
                <a:gd name="T3" fmla="*/ 733 h 793"/>
                <a:gd name="T4" fmla="*/ 2072 w 2450"/>
                <a:gd name="T5" fmla="*/ 8 h 793"/>
                <a:gd name="T6" fmla="*/ 3181 w 2450"/>
                <a:gd name="T7" fmla="*/ 684 h 793"/>
                <a:gd name="T8" fmla="*/ 4275 w 2450"/>
                <a:gd name="T9" fmla="*/ 53 h 793"/>
                <a:gd name="T10" fmla="*/ 5349 w 2450"/>
                <a:gd name="T11" fmla="*/ 629 h 793"/>
                <a:gd name="T12" fmla="*/ 6578 w 2450"/>
                <a:gd name="T13" fmla="*/ 115 h 793"/>
                <a:gd name="T14" fmla="*/ 7451 w 2450"/>
                <a:gd name="T15" fmla="*/ 416 h 7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50"/>
                <a:gd name="T25" fmla="*/ 0 h 793"/>
                <a:gd name="T26" fmla="*/ 2450 w 2450"/>
                <a:gd name="T27" fmla="*/ 793 h 7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50" h="793">
                  <a:moveTo>
                    <a:pt x="0" y="370"/>
                  </a:moveTo>
                  <a:cubicBezTo>
                    <a:pt x="79" y="581"/>
                    <a:pt x="159" y="793"/>
                    <a:pt x="272" y="733"/>
                  </a:cubicBezTo>
                  <a:cubicBezTo>
                    <a:pt x="385" y="673"/>
                    <a:pt x="552" y="16"/>
                    <a:pt x="681" y="8"/>
                  </a:cubicBezTo>
                  <a:cubicBezTo>
                    <a:pt x="810" y="0"/>
                    <a:pt x="925" y="677"/>
                    <a:pt x="1046" y="684"/>
                  </a:cubicBezTo>
                  <a:cubicBezTo>
                    <a:pt x="1167" y="691"/>
                    <a:pt x="1287" y="62"/>
                    <a:pt x="1406" y="53"/>
                  </a:cubicBezTo>
                  <a:cubicBezTo>
                    <a:pt x="1525" y="44"/>
                    <a:pt x="1633" y="619"/>
                    <a:pt x="1759" y="629"/>
                  </a:cubicBezTo>
                  <a:cubicBezTo>
                    <a:pt x="1885" y="639"/>
                    <a:pt x="2048" y="150"/>
                    <a:pt x="2163" y="115"/>
                  </a:cubicBezTo>
                  <a:cubicBezTo>
                    <a:pt x="2278" y="80"/>
                    <a:pt x="2390" y="353"/>
                    <a:pt x="2450" y="416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8" name="Text Box 9"/>
            <p:cNvSpPr txBox="1">
              <a:spLocks noChangeArrowheads="1"/>
            </p:cNvSpPr>
            <p:nvPr/>
          </p:nvSpPr>
          <p:spPr bwMode="auto">
            <a:xfrm>
              <a:off x="2064" y="2931"/>
              <a:ext cx="1134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400" b="1"/>
                <a:t>radio wave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827088" y="4222750"/>
            <a:ext cx="1512887" cy="1662113"/>
            <a:chOff x="567" y="709"/>
            <a:chExt cx="953" cy="1047"/>
          </a:xfrm>
        </p:grpSpPr>
        <p:pic>
          <p:nvPicPr>
            <p:cNvPr id="27655" name="Picture 11" descr="Radio/wireless Tower Clip Ar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709"/>
              <a:ext cx="694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6" name="Text Box 12"/>
            <p:cNvSpPr txBox="1">
              <a:spLocks noChangeArrowheads="1"/>
            </p:cNvSpPr>
            <p:nvPr/>
          </p:nvSpPr>
          <p:spPr bwMode="auto">
            <a:xfrm>
              <a:off x="567" y="1525"/>
              <a:ext cx="9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/>
                <a:t>transmitter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en-GB" sz="3600" smtClean="0"/>
              <a:t>Diffraction</a:t>
            </a:r>
          </a:p>
        </p:txBody>
      </p:sp>
      <p:sp>
        <p:nvSpPr>
          <p:cNvPr id="522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052513"/>
            <a:ext cx="4391025" cy="496887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400" smtClean="0"/>
              <a:t>Diffraction occurs when a wave spreads out from a gap or bends around an obstacle.</a:t>
            </a:r>
          </a:p>
          <a:p>
            <a:pPr marL="0" indent="0" eaLnBrk="1" hangingPunct="1">
              <a:buFontTx/>
              <a:buNone/>
            </a:pPr>
            <a:endParaRPr lang="en-GB" sz="2400" smtClean="0"/>
          </a:p>
          <a:p>
            <a:pPr marL="0" indent="0" eaLnBrk="1" hangingPunct="1">
              <a:buFontTx/>
              <a:buNone/>
            </a:pPr>
            <a:r>
              <a:rPr lang="en-GB" sz="2400" smtClean="0"/>
              <a:t>Diffraction is more significant with low frequency, long wavelength waves.</a:t>
            </a:r>
          </a:p>
          <a:p>
            <a:pPr marL="0" indent="0" eaLnBrk="1" hangingPunct="1">
              <a:buFontTx/>
              <a:buNone/>
            </a:pPr>
            <a:endParaRPr lang="en-GB" sz="2400" smtClean="0"/>
          </a:p>
          <a:p>
            <a:pPr marL="0" indent="0" eaLnBrk="1" hangingPunct="1">
              <a:buFontTx/>
              <a:buNone/>
            </a:pPr>
            <a:r>
              <a:rPr lang="en-GB" sz="2400" smtClean="0"/>
              <a:t>Diffraction results in the energy of the wave spreading out.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219700" y="981075"/>
            <a:ext cx="2808288" cy="2454275"/>
            <a:chOff x="3243" y="709"/>
            <a:chExt cx="1769" cy="1546"/>
          </a:xfrm>
        </p:grpSpPr>
        <p:pic>
          <p:nvPicPr>
            <p:cNvPr id="28680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" y="709"/>
              <a:ext cx="1285" cy="1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1" name="Text Box 6"/>
            <p:cNvSpPr txBox="1">
              <a:spLocks noChangeArrowheads="1"/>
            </p:cNvSpPr>
            <p:nvPr/>
          </p:nvSpPr>
          <p:spPr bwMode="auto">
            <a:xfrm>
              <a:off x="3243" y="2024"/>
              <a:ext cx="176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/>
                <a:t>Diffraction out of a gap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292725" y="3573463"/>
            <a:ext cx="2447925" cy="2298700"/>
            <a:chOff x="3424" y="2568"/>
            <a:chExt cx="1542" cy="1448"/>
          </a:xfrm>
        </p:grpSpPr>
        <p:pic>
          <p:nvPicPr>
            <p:cNvPr id="28678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" y="2568"/>
              <a:ext cx="1134" cy="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79" name="Text Box 9"/>
            <p:cNvSpPr txBox="1">
              <a:spLocks noChangeArrowheads="1"/>
            </p:cNvSpPr>
            <p:nvPr/>
          </p:nvSpPr>
          <p:spPr bwMode="auto">
            <a:xfrm>
              <a:off x="3424" y="3612"/>
              <a:ext cx="154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b="1"/>
                <a:t>Diffraction around an obstacle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503237"/>
          </a:xfrm>
        </p:spPr>
        <p:txBody>
          <a:bodyPr/>
          <a:lstStyle/>
          <a:p>
            <a:pPr eaLnBrk="1" hangingPunct="1"/>
            <a:r>
              <a:rPr lang="en-GB" sz="3600" smtClean="0"/>
              <a:t>Radio frequency bands</a:t>
            </a:r>
          </a:p>
        </p:txBody>
      </p:sp>
      <p:sp>
        <p:nvSpPr>
          <p:cNvPr id="524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836613"/>
            <a:ext cx="8135938" cy="30956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000" smtClean="0"/>
              <a:t>The radio and microwave part of the electromagnetic spectrum is sub-divided into </a:t>
            </a:r>
            <a:r>
              <a:rPr lang="en-GB" sz="2000" b="1" smtClean="0">
                <a:solidFill>
                  <a:srgbClr val="F7051C"/>
                </a:solidFill>
              </a:rPr>
              <a:t>frequency bands</a:t>
            </a:r>
            <a:r>
              <a:rPr lang="en-GB" sz="2000" smtClean="0"/>
              <a:t>. The uses of each band depends on its frequency range.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000" i="1" smtClean="0"/>
              <a:t>The higher the frequency:</a:t>
            </a:r>
          </a:p>
          <a:p>
            <a:pPr marL="885825" lvl="1" indent="-342900" eaLnBrk="1" hangingPunct="1">
              <a:lnSpc>
                <a:spcPct val="90000"/>
              </a:lnSpc>
              <a:buFontTx/>
              <a:buChar char="•"/>
            </a:pPr>
            <a:r>
              <a:rPr lang="en-GB" sz="2000" b="1" smtClean="0">
                <a:solidFill>
                  <a:srgbClr val="0000FF"/>
                </a:solidFill>
              </a:rPr>
              <a:t>The more information that can be carried</a:t>
            </a:r>
            <a:r>
              <a:rPr lang="en-GB" sz="2000" smtClean="0"/>
              <a:t> – this can result in better quality sound and video or more channels.</a:t>
            </a:r>
          </a:p>
          <a:p>
            <a:pPr marL="885825" lvl="1" indent="-342900" eaLnBrk="1" hangingPunct="1">
              <a:lnSpc>
                <a:spcPct val="90000"/>
              </a:lnSpc>
              <a:buFontTx/>
              <a:buChar char="•"/>
            </a:pPr>
            <a:r>
              <a:rPr lang="en-GB" sz="2000" b="1" smtClean="0">
                <a:solidFill>
                  <a:srgbClr val="0000FF"/>
                </a:solidFill>
              </a:rPr>
              <a:t>The shorter their range</a:t>
            </a:r>
            <a:r>
              <a:rPr lang="en-GB" sz="2000" smtClean="0"/>
              <a:t> – due to greater absorption by the atmosphere.</a:t>
            </a:r>
          </a:p>
          <a:p>
            <a:pPr marL="885825" lvl="1" indent="-342900" eaLnBrk="1" hangingPunct="1">
              <a:lnSpc>
                <a:spcPct val="90000"/>
              </a:lnSpc>
              <a:buFontTx/>
              <a:buChar char="•"/>
            </a:pPr>
            <a:r>
              <a:rPr lang="en-GB" sz="2000" b="1" smtClean="0">
                <a:solidFill>
                  <a:srgbClr val="0000FF"/>
                </a:solidFill>
              </a:rPr>
              <a:t>The less the signal spreads out</a:t>
            </a:r>
            <a:r>
              <a:rPr lang="en-GB" sz="2000" smtClean="0"/>
              <a:t> – less diffraction – hills and large buildings also are more likely to stop the signal.</a:t>
            </a:r>
          </a:p>
        </p:txBody>
      </p:sp>
      <p:sp>
        <p:nvSpPr>
          <p:cNvPr id="524292" name="Text Box 4"/>
          <p:cNvSpPr txBox="1">
            <a:spLocks noChangeArrowheads="1"/>
          </p:cNvSpPr>
          <p:nvPr/>
        </p:nvSpPr>
        <p:spPr bwMode="auto">
          <a:xfrm>
            <a:off x="3492500" y="4292600"/>
            <a:ext cx="201612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600"/>
              <a:t>Higher frequency waves are less able to diffract around buildings and hills</a:t>
            </a:r>
          </a:p>
        </p:txBody>
      </p:sp>
      <p:pic>
        <p:nvPicPr>
          <p:cNvPr id="524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292600"/>
            <a:ext cx="2087563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42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292600"/>
            <a:ext cx="252095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29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490537"/>
          </a:xfrm>
        </p:spPr>
        <p:txBody>
          <a:bodyPr/>
          <a:lstStyle/>
          <a:p>
            <a:pPr eaLnBrk="1" hangingPunct="1"/>
            <a:r>
              <a:rPr lang="en-GB" sz="3600" smtClean="0"/>
              <a:t>Wavebands</a:t>
            </a:r>
          </a:p>
        </p:txBody>
      </p:sp>
      <p:graphicFrame>
        <p:nvGraphicFramePr>
          <p:cNvPr id="526339" name="Group 3"/>
          <p:cNvGraphicFramePr>
            <a:graphicFrameLocks noGrp="1"/>
          </p:cNvGraphicFramePr>
          <p:nvPr>
            <p:ph idx="1"/>
          </p:nvPr>
        </p:nvGraphicFramePr>
        <p:xfrm>
          <a:off x="468313" y="765175"/>
          <a:ext cx="8207375" cy="4991100"/>
        </p:xfrm>
        <a:graphic>
          <a:graphicData uri="http://schemas.openxmlformats.org/drawingml/2006/table">
            <a:tbl>
              <a:tblPr/>
              <a:tblGrid>
                <a:gridCol w="3024187"/>
                <a:gridCol w="2592388"/>
                <a:gridCol w="2590800"/>
              </a:tblGrid>
              <a:tr h="523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Waveband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Frequency range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1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6377" name="Text Box 41"/>
          <p:cNvSpPr txBox="1">
            <a:spLocks noChangeArrowheads="1"/>
          </p:cNvSpPr>
          <p:nvPr/>
        </p:nvSpPr>
        <p:spPr bwMode="auto">
          <a:xfrm>
            <a:off x="468313" y="1268413"/>
            <a:ext cx="16557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600" b="1">
                <a:solidFill>
                  <a:srgbClr val="CC00CC"/>
                </a:solidFill>
              </a:rPr>
              <a:t>Microwaves</a:t>
            </a:r>
          </a:p>
        </p:txBody>
      </p:sp>
      <p:sp>
        <p:nvSpPr>
          <p:cNvPr id="526378" name="Text Box 42"/>
          <p:cNvSpPr txBox="1">
            <a:spLocks noChangeArrowheads="1"/>
          </p:cNvSpPr>
          <p:nvPr/>
        </p:nvSpPr>
        <p:spPr bwMode="auto">
          <a:xfrm>
            <a:off x="468313" y="1844675"/>
            <a:ext cx="30241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600" b="1">
                <a:solidFill>
                  <a:srgbClr val="0000FF"/>
                </a:solidFill>
              </a:rPr>
              <a:t>UHF  (ultra-high frequency)</a:t>
            </a:r>
          </a:p>
        </p:txBody>
      </p:sp>
      <p:sp>
        <p:nvSpPr>
          <p:cNvPr id="526379" name="Text Box 43"/>
          <p:cNvSpPr txBox="1">
            <a:spLocks noChangeArrowheads="1"/>
          </p:cNvSpPr>
          <p:nvPr/>
        </p:nvSpPr>
        <p:spPr bwMode="auto">
          <a:xfrm>
            <a:off x="468313" y="2420938"/>
            <a:ext cx="31686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600" b="1">
                <a:solidFill>
                  <a:srgbClr val="0099CC"/>
                </a:solidFill>
              </a:rPr>
              <a:t>VHF  (very-high frequency)</a:t>
            </a:r>
          </a:p>
        </p:txBody>
      </p:sp>
      <p:sp>
        <p:nvSpPr>
          <p:cNvPr id="526380" name="Text Box 44"/>
          <p:cNvSpPr txBox="1">
            <a:spLocks noChangeArrowheads="1"/>
          </p:cNvSpPr>
          <p:nvPr/>
        </p:nvSpPr>
        <p:spPr bwMode="auto">
          <a:xfrm>
            <a:off x="468313" y="3213100"/>
            <a:ext cx="28082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600" b="1">
                <a:solidFill>
                  <a:srgbClr val="003300"/>
                </a:solidFill>
              </a:rPr>
              <a:t>HF  (high frequency)      </a:t>
            </a:r>
            <a:r>
              <a:rPr lang="en-GB" sz="1400" b="1" i="1">
                <a:solidFill>
                  <a:srgbClr val="003300"/>
                </a:solidFill>
              </a:rPr>
              <a:t>also called ‘short wave’ or SW</a:t>
            </a:r>
          </a:p>
        </p:txBody>
      </p:sp>
      <p:sp>
        <p:nvSpPr>
          <p:cNvPr id="526381" name="Text Box 45"/>
          <p:cNvSpPr txBox="1">
            <a:spLocks noChangeArrowheads="1"/>
          </p:cNvSpPr>
          <p:nvPr/>
        </p:nvSpPr>
        <p:spPr bwMode="auto">
          <a:xfrm>
            <a:off x="468313" y="3860800"/>
            <a:ext cx="3168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600" b="1">
                <a:solidFill>
                  <a:srgbClr val="663300"/>
                </a:solidFill>
              </a:rPr>
              <a:t>MF  (medium frequency)     </a:t>
            </a:r>
            <a:r>
              <a:rPr lang="en-GB" sz="1400" b="1" i="1">
                <a:solidFill>
                  <a:srgbClr val="663300"/>
                </a:solidFill>
              </a:rPr>
              <a:t>also called ‘medium wave’ or MW</a:t>
            </a:r>
          </a:p>
        </p:txBody>
      </p:sp>
      <p:sp>
        <p:nvSpPr>
          <p:cNvPr id="526382" name="Text Box 46"/>
          <p:cNvSpPr txBox="1">
            <a:spLocks noChangeArrowheads="1"/>
          </p:cNvSpPr>
          <p:nvPr/>
        </p:nvSpPr>
        <p:spPr bwMode="auto">
          <a:xfrm>
            <a:off x="468313" y="4437063"/>
            <a:ext cx="28082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600" b="1">
                <a:solidFill>
                  <a:srgbClr val="FF6600"/>
                </a:solidFill>
              </a:rPr>
              <a:t>LF  (low frequency)        </a:t>
            </a:r>
            <a:r>
              <a:rPr lang="en-GB" sz="1400" b="1" i="1">
                <a:solidFill>
                  <a:srgbClr val="FF6600"/>
                </a:solidFill>
              </a:rPr>
              <a:t>also called ‘long wave’ or LW</a:t>
            </a:r>
            <a:r>
              <a:rPr lang="en-GB" sz="1400" b="1">
                <a:solidFill>
                  <a:srgbClr val="FF6600"/>
                </a:solidFill>
              </a:rPr>
              <a:t> </a:t>
            </a:r>
          </a:p>
        </p:txBody>
      </p:sp>
      <p:sp>
        <p:nvSpPr>
          <p:cNvPr id="526383" name="Text Box 47"/>
          <p:cNvSpPr txBox="1">
            <a:spLocks noChangeArrowheads="1"/>
          </p:cNvSpPr>
          <p:nvPr/>
        </p:nvSpPr>
        <p:spPr bwMode="auto">
          <a:xfrm>
            <a:off x="468313" y="5084763"/>
            <a:ext cx="31686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600" b="1">
                <a:solidFill>
                  <a:srgbClr val="F7051C"/>
                </a:solidFill>
              </a:rPr>
              <a:t>VLF  (very-low frequency)</a:t>
            </a:r>
          </a:p>
        </p:txBody>
      </p:sp>
      <p:sp>
        <p:nvSpPr>
          <p:cNvPr id="526384" name="Text Box 48"/>
          <p:cNvSpPr txBox="1">
            <a:spLocks noChangeArrowheads="1"/>
          </p:cNvSpPr>
          <p:nvPr/>
        </p:nvSpPr>
        <p:spPr bwMode="auto">
          <a:xfrm>
            <a:off x="3492500" y="1268413"/>
            <a:ext cx="23764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600" b="1">
                <a:solidFill>
                  <a:srgbClr val="CC00CC"/>
                </a:solidFill>
              </a:rPr>
              <a:t>greater than  3 GHz </a:t>
            </a:r>
            <a:r>
              <a:rPr lang="en-GB" sz="1200" b="1">
                <a:solidFill>
                  <a:srgbClr val="CC00CC"/>
                </a:solidFill>
              </a:rPr>
              <a:t>(wavelength less than 10 cm)</a:t>
            </a:r>
          </a:p>
        </p:txBody>
      </p:sp>
      <p:sp>
        <p:nvSpPr>
          <p:cNvPr id="526385" name="Text Box 49"/>
          <p:cNvSpPr txBox="1">
            <a:spLocks noChangeArrowheads="1"/>
          </p:cNvSpPr>
          <p:nvPr/>
        </p:nvSpPr>
        <p:spPr bwMode="auto">
          <a:xfrm>
            <a:off x="3492500" y="1844675"/>
            <a:ext cx="2376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600" b="1">
                <a:solidFill>
                  <a:srgbClr val="0000FF"/>
                </a:solidFill>
              </a:rPr>
              <a:t>300 MHz – 3 GHz </a:t>
            </a:r>
            <a:r>
              <a:rPr lang="en-GB" sz="1200" b="1">
                <a:solidFill>
                  <a:srgbClr val="0000FF"/>
                </a:solidFill>
              </a:rPr>
              <a:t>(wavelengths: 10  - 100 cm)</a:t>
            </a:r>
          </a:p>
        </p:txBody>
      </p:sp>
      <p:sp>
        <p:nvSpPr>
          <p:cNvPr id="526386" name="Text Box 50"/>
          <p:cNvSpPr txBox="1">
            <a:spLocks noChangeArrowheads="1"/>
          </p:cNvSpPr>
          <p:nvPr/>
        </p:nvSpPr>
        <p:spPr bwMode="auto">
          <a:xfrm>
            <a:off x="3492500" y="2420938"/>
            <a:ext cx="22336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600" b="1">
                <a:solidFill>
                  <a:srgbClr val="0099CC"/>
                </a:solidFill>
              </a:rPr>
              <a:t>30 MHz – 300 MHz </a:t>
            </a:r>
            <a:r>
              <a:rPr lang="en-GB" sz="1200" b="1">
                <a:solidFill>
                  <a:srgbClr val="0099CC"/>
                </a:solidFill>
              </a:rPr>
              <a:t>(wavelengths: 1 - 10 m)</a:t>
            </a:r>
          </a:p>
        </p:txBody>
      </p:sp>
      <p:sp>
        <p:nvSpPr>
          <p:cNvPr id="526387" name="Text Box 51"/>
          <p:cNvSpPr txBox="1">
            <a:spLocks noChangeArrowheads="1"/>
          </p:cNvSpPr>
          <p:nvPr/>
        </p:nvSpPr>
        <p:spPr bwMode="auto">
          <a:xfrm>
            <a:off x="3492500" y="3860800"/>
            <a:ext cx="22336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600" b="1">
                <a:solidFill>
                  <a:srgbClr val="663300"/>
                </a:solidFill>
              </a:rPr>
              <a:t>300 kHz – 3 MHz </a:t>
            </a:r>
            <a:r>
              <a:rPr lang="en-GB" sz="1200" b="1">
                <a:solidFill>
                  <a:srgbClr val="663300"/>
                </a:solidFill>
              </a:rPr>
              <a:t>(wavelengths: 100 – 1000 m)</a:t>
            </a:r>
          </a:p>
        </p:txBody>
      </p:sp>
      <p:sp>
        <p:nvSpPr>
          <p:cNvPr id="526388" name="Text Box 52"/>
          <p:cNvSpPr txBox="1">
            <a:spLocks noChangeArrowheads="1"/>
          </p:cNvSpPr>
          <p:nvPr/>
        </p:nvSpPr>
        <p:spPr bwMode="auto">
          <a:xfrm>
            <a:off x="3492500" y="4437063"/>
            <a:ext cx="22336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600" b="1">
                <a:solidFill>
                  <a:srgbClr val="FF6600"/>
                </a:solidFill>
              </a:rPr>
              <a:t>30 kHz – 300 MHz </a:t>
            </a:r>
            <a:r>
              <a:rPr lang="en-GB" sz="1200" b="1">
                <a:solidFill>
                  <a:srgbClr val="FF6600"/>
                </a:solidFill>
              </a:rPr>
              <a:t>(wavelengths: 1 – 10 km)</a:t>
            </a:r>
          </a:p>
        </p:txBody>
      </p:sp>
      <p:sp>
        <p:nvSpPr>
          <p:cNvPr id="526389" name="Text Box 53"/>
          <p:cNvSpPr txBox="1">
            <a:spLocks noChangeArrowheads="1"/>
          </p:cNvSpPr>
          <p:nvPr/>
        </p:nvSpPr>
        <p:spPr bwMode="auto">
          <a:xfrm>
            <a:off x="3492500" y="5084763"/>
            <a:ext cx="25923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600" b="1">
                <a:solidFill>
                  <a:srgbClr val="F7051C"/>
                </a:solidFill>
              </a:rPr>
              <a:t>less than 30 kHz </a:t>
            </a:r>
            <a:r>
              <a:rPr lang="en-GB" sz="1200" b="1">
                <a:solidFill>
                  <a:srgbClr val="F7051C"/>
                </a:solidFill>
              </a:rPr>
              <a:t>(wavelengths more than 10 km)</a:t>
            </a:r>
          </a:p>
        </p:txBody>
      </p:sp>
      <p:sp>
        <p:nvSpPr>
          <p:cNvPr id="526390" name="Text Box 54"/>
          <p:cNvSpPr txBox="1">
            <a:spLocks noChangeArrowheads="1"/>
          </p:cNvSpPr>
          <p:nvPr/>
        </p:nvSpPr>
        <p:spPr bwMode="auto">
          <a:xfrm>
            <a:off x="3492500" y="3213100"/>
            <a:ext cx="22336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600" b="1">
                <a:solidFill>
                  <a:srgbClr val="003300"/>
                </a:solidFill>
              </a:rPr>
              <a:t>3 MHz – 30 MHz </a:t>
            </a:r>
            <a:r>
              <a:rPr lang="en-GB" sz="1200" b="1">
                <a:solidFill>
                  <a:srgbClr val="003300"/>
                </a:solidFill>
              </a:rPr>
              <a:t>(wavelengths: 10 – 100 m)</a:t>
            </a:r>
          </a:p>
        </p:txBody>
      </p:sp>
      <p:sp>
        <p:nvSpPr>
          <p:cNvPr id="526391" name="Text Box 55"/>
          <p:cNvSpPr txBox="1">
            <a:spLocks noChangeArrowheads="1"/>
          </p:cNvSpPr>
          <p:nvPr/>
        </p:nvSpPr>
        <p:spPr bwMode="auto">
          <a:xfrm>
            <a:off x="6084888" y="1268413"/>
            <a:ext cx="19431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600" b="1">
                <a:solidFill>
                  <a:srgbClr val="CC00CC"/>
                </a:solidFill>
              </a:rPr>
              <a:t>Satellite TV Mobile phones</a:t>
            </a:r>
          </a:p>
        </p:txBody>
      </p:sp>
      <p:sp>
        <p:nvSpPr>
          <p:cNvPr id="526392" name="Text Box 56"/>
          <p:cNvSpPr txBox="1">
            <a:spLocks noChangeArrowheads="1"/>
          </p:cNvSpPr>
          <p:nvPr/>
        </p:nvSpPr>
        <p:spPr bwMode="auto">
          <a:xfrm>
            <a:off x="6084888" y="1844675"/>
            <a:ext cx="17986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600" b="1">
                <a:solidFill>
                  <a:srgbClr val="0000FF"/>
                </a:solidFill>
              </a:rPr>
              <a:t>Terrestrial TV Mobile phones</a:t>
            </a:r>
          </a:p>
        </p:txBody>
      </p:sp>
      <p:sp>
        <p:nvSpPr>
          <p:cNvPr id="526393" name="Text Box 57"/>
          <p:cNvSpPr txBox="1">
            <a:spLocks noChangeArrowheads="1"/>
          </p:cNvSpPr>
          <p:nvPr/>
        </p:nvSpPr>
        <p:spPr bwMode="auto">
          <a:xfrm>
            <a:off x="6084888" y="2420938"/>
            <a:ext cx="230346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600" b="1">
                <a:solidFill>
                  <a:srgbClr val="0099CC"/>
                </a:solidFill>
              </a:rPr>
              <a:t>FM radio      Emergency services Digital radio</a:t>
            </a:r>
          </a:p>
        </p:txBody>
      </p:sp>
      <p:sp>
        <p:nvSpPr>
          <p:cNvPr id="526394" name="Text Box 58"/>
          <p:cNvSpPr txBox="1">
            <a:spLocks noChangeArrowheads="1"/>
          </p:cNvSpPr>
          <p:nvPr/>
        </p:nvSpPr>
        <p:spPr bwMode="auto">
          <a:xfrm>
            <a:off x="6084888" y="3213100"/>
            <a:ext cx="25923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600" b="1">
                <a:solidFill>
                  <a:srgbClr val="003300"/>
                </a:solidFill>
              </a:rPr>
              <a:t>Amateur radio International radio (AM)</a:t>
            </a:r>
          </a:p>
        </p:txBody>
      </p:sp>
      <p:sp>
        <p:nvSpPr>
          <p:cNvPr id="526395" name="Text Box 59"/>
          <p:cNvSpPr txBox="1">
            <a:spLocks noChangeArrowheads="1"/>
          </p:cNvSpPr>
          <p:nvPr/>
        </p:nvSpPr>
        <p:spPr bwMode="auto">
          <a:xfrm>
            <a:off x="6084888" y="3860800"/>
            <a:ext cx="2232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600" b="1">
                <a:solidFill>
                  <a:srgbClr val="663300"/>
                </a:solidFill>
              </a:rPr>
              <a:t>National radio (AM)</a:t>
            </a:r>
          </a:p>
        </p:txBody>
      </p:sp>
      <p:sp>
        <p:nvSpPr>
          <p:cNvPr id="526396" name="Text Box 60"/>
          <p:cNvSpPr txBox="1">
            <a:spLocks noChangeArrowheads="1"/>
          </p:cNvSpPr>
          <p:nvPr/>
        </p:nvSpPr>
        <p:spPr bwMode="auto">
          <a:xfrm>
            <a:off x="6084888" y="4437063"/>
            <a:ext cx="2520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600" b="1">
                <a:solidFill>
                  <a:srgbClr val="FF6600"/>
                </a:solidFill>
              </a:rPr>
              <a:t>International radio (AM)</a:t>
            </a:r>
          </a:p>
        </p:txBody>
      </p:sp>
      <p:sp>
        <p:nvSpPr>
          <p:cNvPr id="526397" name="Text Box 61"/>
          <p:cNvSpPr txBox="1">
            <a:spLocks noChangeArrowheads="1"/>
          </p:cNvSpPr>
          <p:nvPr/>
        </p:nvSpPr>
        <p:spPr bwMode="auto">
          <a:xfrm>
            <a:off x="6084888" y="5084763"/>
            <a:ext cx="22320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600" b="1">
                <a:solidFill>
                  <a:srgbClr val="F7051C"/>
                </a:solidFill>
              </a:rPr>
              <a:t>Submarine communication</a:t>
            </a:r>
          </a:p>
        </p:txBody>
      </p:sp>
      <p:sp>
        <p:nvSpPr>
          <p:cNvPr id="30782" name="Text Box 62"/>
          <p:cNvSpPr txBox="1">
            <a:spLocks noChangeArrowheads="1"/>
          </p:cNvSpPr>
          <p:nvPr/>
        </p:nvSpPr>
        <p:spPr bwMode="auto">
          <a:xfrm>
            <a:off x="1187450" y="5805488"/>
            <a:ext cx="6913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/>
              <a:t>Note: </a:t>
            </a:r>
            <a:r>
              <a:rPr lang="en-GB" b="1">
                <a:solidFill>
                  <a:srgbClr val="F7051C"/>
                </a:solidFill>
              </a:rPr>
              <a:t>1 GHz = 1000 MHz</a:t>
            </a:r>
            <a:r>
              <a:rPr lang="en-GB" b="1"/>
              <a:t>;  </a:t>
            </a:r>
            <a:r>
              <a:rPr lang="en-GB" b="1">
                <a:solidFill>
                  <a:srgbClr val="003300"/>
                </a:solidFill>
              </a:rPr>
              <a:t>1 MHz = 1000 kHz</a:t>
            </a:r>
            <a:r>
              <a:rPr lang="en-GB" b="1"/>
              <a:t>;  </a:t>
            </a:r>
            <a:r>
              <a:rPr lang="en-GB" b="1">
                <a:solidFill>
                  <a:srgbClr val="0000FF"/>
                </a:solidFill>
              </a:rPr>
              <a:t>1 kHz = 1000 Hz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384" grpId="0"/>
      <p:bldP spid="52639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18488" cy="850900"/>
          </a:xfrm>
        </p:spPr>
        <p:txBody>
          <a:bodyPr/>
          <a:lstStyle/>
          <a:p>
            <a:pPr eaLnBrk="1" hangingPunct="1"/>
            <a:r>
              <a:rPr lang="en-GB" sz="3600" smtClean="0"/>
              <a:t>The Electromagnetic Spectrum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0825" y="1125538"/>
            <a:ext cx="8353425" cy="132397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b="1" smtClean="0">
                <a:solidFill>
                  <a:srgbClr val="FF0000"/>
                </a:solidFill>
              </a:rPr>
              <a:t>The electromagnetic spectrum is a continous spectrum of waves which includes the visible spectrum.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sz="2800" b="1" smtClean="0">
              <a:solidFill>
                <a:srgbClr val="FF0000"/>
              </a:solidFill>
            </a:endParaRPr>
          </a:p>
        </p:txBody>
      </p:sp>
      <p:graphicFrame>
        <p:nvGraphicFramePr>
          <p:cNvPr id="147461" name="Object 5" descr="electromagnetic%20spectrum"/>
          <p:cNvGraphicFramePr>
            <a:graphicFrameLocks noChangeAspect="1"/>
          </p:cNvGraphicFramePr>
          <p:nvPr>
            <p:ph sz="half" idx="4294967295"/>
          </p:nvPr>
        </p:nvGraphicFramePr>
        <p:xfrm>
          <a:off x="323850" y="2492375"/>
          <a:ext cx="8280400" cy="319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Bitmap Image" r:id="rId4" imgW="4667902" imgH="1800476" progId="Paint.Picture">
                  <p:embed/>
                </p:oleObj>
              </mc:Choice>
              <mc:Fallback>
                <p:oleObj name="Bitmap Image" r:id="rId4" imgW="4667902" imgH="1800476" progId="Paint.Picture">
                  <p:embed/>
                  <p:pic>
                    <p:nvPicPr>
                      <p:cNvPr id="0" name="Object 5" descr="electromagnetic%20spectrum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492375"/>
                        <a:ext cx="8280400" cy="319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33412"/>
          </a:xfrm>
        </p:spPr>
        <p:txBody>
          <a:bodyPr/>
          <a:lstStyle/>
          <a:p>
            <a:pPr eaLnBrk="1" hangingPunct="1"/>
            <a:r>
              <a:rPr lang="en-GB" sz="3600" smtClean="0"/>
              <a:t>Radio waves and the ionosphere</a:t>
            </a:r>
          </a:p>
        </p:txBody>
      </p:sp>
      <p:sp>
        <p:nvSpPr>
          <p:cNvPr id="528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3284538"/>
            <a:ext cx="4176713" cy="197326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smtClean="0"/>
              <a:t>The ionosphere is a layer of gas in the upper atmosphere that reflects radio waves of frequencies less than about 30 MHz.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0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smtClean="0"/>
              <a:t>Radio waves can be reflected off the bottom of the ionosphere enabling them to travel great distances.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000" smtClean="0"/>
          </a:p>
        </p:txBody>
      </p:sp>
      <p:sp>
        <p:nvSpPr>
          <p:cNvPr id="5283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3284538"/>
            <a:ext cx="4176712" cy="20447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smtClean="0"/>
              <a:t>The ionosphere is stronger in summer than winter and so distant radio stations can be received better in summer.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0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smtClean="0"/>
              <a:t>Before the advent of satellites, using the ionosphere was one of the main ways of communicating around the world.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000" smtClean="0"/>
          </a:p>
        </p:txBody>
      </p:sp>
      <p:pic>
        <p:nvPicPr>
          <p:cNvPr id="31749" name="Picture 5" descr="ionosphe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836613"/>
            <a:ext cx="4897437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GB" sz="3600" smtClean="0"/>
              <a:t>Microwaves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11188" y="1125538"/>
            <a:ext cx="7918450" cy="4056062"/>
            <a:chOff x="385" y="709"/>
            <a:chExt cx="4988" cy="2555"/>
          </a:xfrm>
        </p:grpSpPr>
        <p:pic>
          <p:nvPicPr>
            <p:cNvPr id="32772" name="Picture 4" descr="microwav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709"/>
              <a:ext cx="2494" cy="2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3" name="Picture 5" descr="iphone_hom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2" y="1008"/>
              <a:ext cx="835" cy="1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3" y="1026"/>
              <a:ext cx="2130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5" name="Text Box 7"/>
            <p:cNvSpPr txBox="1">
              <a:spLocks noChangeArrowheads="1"/>
            </p:cNvSpPr>
            <p:nvPr/>
          </p:nvSpPr>
          <p:spPr bwMode="auto">
            <a:xfrm>
              <a:off x="1474" y="2976"/>
              <a:ext cx="263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400" b="1"/>
                <a:t>Two uses of microwaves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57538" y="468313"/>
            <a:ext cx="5759450" cy="15843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mtClean="0"/>
              <a:t>Microwaves have wavelengths of typically 10 cm.</a:t>
            </a:r>
          </a:p>
          <a:p>
            <a:pPr marL="0" indent="0" eaLnBrk="1" hangingPunct="1">
              <a:buFontTx/>
              <a:buNone/>
            </a:pPr>
            <a:endParaRPr lang="en-GB" smtClean="0"/>
          </a:p>
          <a:p>
            <a:pPr marL="0" indent="0" eaLnBrk="1" hangingPunct="1">
              <a:buFontTx/>
              <a:buNone/>
            </a:pPr>
            <a:endParaRPr lang="en-GB" smtClean="0"/>
          </a:p>
          <a:p>
            <a:pPr marL="0" indent="0" eaLnBrk="1" hangingPunct="1">
              <a:buFontTx/>
              <a:buNone/>
            </a:pPr>
            <a:endParaRPr lang="en-GB" smtClean="0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3144838" y="1701800"/>
            <a:ext cx="5543550" cy="3167063"/>
            <a:chOff x="1837" y="1797"/>
            <a:chExt cx="3492" cy="1995"/>
          </a:xfrm>
        </p:grpSpPr>
        <p:pic>
          <p:nvPicPr>
            <p:cNvPr id="33812" name="Picture 20" descr="cell%20phone%20tow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7" y="1797"/>
              <a:ext cx="1332" cy="1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13" name="Text Box 21"/>
            <p:cNvSpPr txBox="1">
              <a:spLocks noChangeArrowheads="1"/>
            </p:cNvSpPr>
            <p:nvPr/>
          </p:nvSpPr>
          <p:spPr bwMode="auto">
            <a:xfrm>
              <a:off x="3243" y="1797"/>
              <a:ext cx="2086" cy="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400" b="1"/>
                <a:t>Microwave transmitter / receiver used for a mobile phone network.</a:t>
              </a:r>
            </a:p>
          </p:txBody>
        </p:sp>
      </p:grpSp>
      <p:grpSp>
        <p:nvGrpSpPr>
          <p:cNvPr id="33796" name="Group 38"/>
          <p:cNvGrpSpPr>
            <a:grpSpLocks/>
          </p:cNvGrpSpPr>
          <p:nvPr/>
        </p:nvGrpSpPr>
        <p:grpSpPr bwMode="auto">
          <a:xfrm>
            <a:off x="412750" y="630238"/>
            <a:ext cx="2262188" cy="3529012"/>
            <a:chOff x="300" y="693"/>
            <a:chExt cx="1425" cy="2223"/>
          </a:xfrm>
        </p:grpSpPr>
        <p:sp>
          <p:nvSpPr>
            <p:cNvPr id="33797" name="Rectangle 23"/>
            <p:cNvSpPr>
              <a:spLocks noChangeArrowheads="1"/>
            </p:cNvSpPr>
            <p:nvPr/>
          </p:nvSpPr>
          <p:spPr bwMode="auto">
            <a:xfrm>
              <a:off x="300" y="693"/>
              <a:ext cx="1425" cy="31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8" name="Rectangle 24"/>
            <p:cNvSpPr>
              <a:spLocks noChangeArrowheads="1"/>
            </p:cNvSpPr>
            <p:nvPr/>
          </p:nvSpPr>
          <p:spPr bwMode="auto">
            <a:xfrm>
              <a:off x="300" y="1010"/>
              <a:ext cx="1425" cy="318"/>
            </a:xfrm>
            <a:prstGeom prst="rect">
              <a:avLst/>
            </a:prstGeom>
            <a:solidFill>
              <a:srgbClr val="FF993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9" name="Rectangle 25"/>
            <p:cNvSpPr>
              <a:spLocks noChangeArrowheads="1"/>
            </p:cNvSpPr>
            <p:nvPr/>
          </p:nvSpPr>
          <p:spPr bwMode="auto">
            <a:xfrm>
              <a:off x="300" y="1328"/>
              <a:ext cx="1425" cy="31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0" name="Rectangle 26"/>
            <p:cNvSpPr>
              <a:spLocks noChangeArrowheads="1"/>
            </p:cNvSpPr>
            <p:nvPr/>
          </p:nvSpPr>
          <p:spPr bwMode="auto">
            <a:xfrm>
              <a:off x="300" y="1646"/>
              <a:ext cx="1425" cy="31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1" name="Rectangle 27"/>
            <p:cNvSpPr>
              <a:spLocks noChangeArrowheads="1"/>
            </p:cNvSpPr>
            <p:nvPr/>
          </p:nvSpPr>
          <p:spPr bwMode="auto">
            <a:xfrm>
              <a:off x="300" y="1963"/>
              <a:ext cx="1425" cy="31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2" name="Rectangle 28"/>
            <p:cNvSpPr>
              <a:spLocks noChangeArrowheads="1"/>
            </p:cNvSpPr>
            <p:nvPr/>
          </p:nvSpPr>
          <p:spPr bwMode="auto">
            <a:xfrm>
              <a:off x="300" y="2281"/>
              <a:ext cx="1425" cy="31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3" name="Rectangle 29"/>
            <p:cNvSpPr>
              <a:spLocks noChangeArrowheads="1"/>
            </p:cNvSpPr>
            <p:nvPr/>
          </p:nvSpPr>
          <p:spPr bwMode="auto">
            <a:xfrm>
              <a:off x="300" y="2598"/>
              <a:ext cx="1425" cy="31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3804" name="Group 30"/>
            <p:cNvGrpSpPr>
              <a:grpSpLocks/>
            </p:cNvGrpSpPr>
            <p:nvPr/>
          </p:nvGrpSpPr>
          <p:grpSpPr bwMode="auto">
            <a:xfrm>
              <a:off x="362" y="731"/>
              <a:ext cx="1169" cy="2136"/>
              <a:chOff x="402" y="747"/>
              <a:chExt cx="1169" cy="2136"/>
            </a:xfrm>
          </p:grpSpPr>
          <p:sp>
            <p:nvSpPr>
              <p:cNvPr id="33805" name="Text Box 31"/>
              <p:cNvSpPr txBox="1">
                <a:spLocks noChangeArrowheads="1"/>
              </p:cNvSpPr>
              <p:nvPr/>
            </p:nvSpPr>
            <p:spPr bwMode="auto">
              <a:xfrm>
                <a:off x="402" y="747"/>
                <a:ext cx="81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/>
                  <a:t>RADIO</a:t>
                </a:r>
              </a:p>
            </p:txBody>
          </p:sp>
          <p:sp>
            <p:nvSpPr>
              <p:cNvPr id="33806" name="Text Box 32"/>
              <p:cNvSpPr txBox="1">
                <a:spLocks noChangeArrowheads="1"/>
              </p:cNvSpPr>
              <p:nvPr/>
            </p:nvSpPr>
            <p:spPr bwMode="auto">
              <a:xfrm>
                <a:off x="402" y="1064"/>
                <a:ext cx="112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b="1"/>
                  <a:t>MICROWAVES</a:t>
                </a:r>
              </a:p>
            </p:txBody>
          </p:sp>
          <p:sp>
            <p:nvSpPr>
              <p:cNvPr id="33807" name="Text Box 33"/>
              <p:cNvSpPr txBox="1">
                <a:spLocks noChangeArrowheads="1"/>
              </p:cNvSpPr>
              <p:nvPr/>
            </p:nvSpPr>
            <p:spPr bwMode="auto">
              <a:xfrm>
                <a:off x="402" y="1382"/>
                <a:ext cx="101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/>
                  <a:t>INFRA-RED</a:t>
                </a:r>
              </a:p>
            </p:txBody>
          </p:sp>
          <p:sp>
            <p:nvSpPr>
              <p:cNvPr id="33808" name="Text Box 34"/>
              <p:cNvSpPr txBox="1">
                <a:spLocks noChangeArrowheads="1"/>
              </p:cNvSpPr>
              <p:nvPr/>
            </p:nvSpPr>
            <p:spPr bwMode="auto">
              <a:xfrm>
                <a:off x="402" y="1700"/>
                <a:ext cx="59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/>
                  <a:t>LIGHT</a:t>
                </a:r>
              </a:p>
            </p:txBody>
          </p:sp>
          <p:sp>
            <p:nvSpPr>
              <p:cNvPr id="33809" name="Text Box 35"/>
              <p:cNvSpPr txBox="1">
                <a:spLocks noChangeArrowheads="1"/>
              </p:cNvSpPr>
              <p:nvPr/>
            </p:nvSpPr>
            <p:spPr bwMode="auto">
              <a:xfrm>
                <a:off x="402" y="2017"/>
                <a:ext cx="1169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/>
                  <a:t>ULTRA-VIOLET</a:t>
                </a:r>
              </a:p>
            </p:txBody>
          </p:sp>
          <p:sp>
            <p:nvSpPr>
              <p:cNvPr id="33810" name="Text Box 36"/>
              <p:cNvSpPr txBox="1">
                <a:spLocks noChangeArrowheads="1"/>
              </p:cNvSpPr>
              <p:nvPr/>
            </p:nvSpPr>
            <p:spPr bwMode="auto">
              <a:xfrm>
                <a:off x="402" y="2334"/>
                <a:ext cx="79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/>
                  <a:t>X-RAYS</a:t>
                </a:r>
              </a:p>
            </p:txBody>
          </p:sp>
          <p:sp>
            <p:nvSpPr>
              <p:cNvPr id="33811" name="Text Box 37"/>
              <p:cNvSpPr txBox="1">
                <a:spLocks noChangeArrowheads="1"/>
              </p:cNvSpPr>
              <p:nvPr/>
            </p:nvSpPr>
            <p:spPr bwMode="auto">
              <a:xfrm>
                <a:off x="402" y="2652"/>
                <a:ext cx="115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/>
                  <a:t>GAMMA RAYS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GB" sz="3600" smtClean="0"/>
              <a:t>Uses of microwaves</a:t>
            </a:r>
          </a:p>
        </p:txBody>
      </p:sp>
      <p:sp>
        <p:nvSpPr>
          <p:cNvPr id="477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125538"/>
            <a:ext cx="4175125" cy="3816350"/>
          </a:xfrm>
        </p:spPr>
        <p:txBody>
          <a:bodyPr/>
          <a:lstStyle/>
          <a:p>
            <a:pPr marL="363538" indent="-363538" eaLnBrk="1" hangingPunct="1">
              <a:lnSpc>
                <a:spcPct val="90000"/>
              </a:lnSpc>
              <a:buFontTx/>
              <a:buNone/>
            </a:pPr>
            <a:r>
              <a:rPr lang="en-GB" sz="2800" smtClean="0"/>
              <a:t>Microwaves are used for:</a:t>
            </a:r>
          </a:p>
          <a:p>
            <a:pPr marL="363538" indent="-363538" eaLnBrk="1" hangingPunct="1">
              <a:lnSpc>
                <a:spcPct val="90000"/>
              </a:lnSpc>
            </a:pPr>
            <a:r>
              <a:rPr lang="en-GB" sz="2800" smtClean="0"/>
              <a:t>cooking</a:t>
            </a:r>
          </a:p>
          <a:p>
            <a:pPr marL="363538" indent="-363538" eaLnBrk="1" hangingPunct="1">
              <a:lnSpc>
                <a:spcPct val="90000"/>
              </a:lnSpc>
            </a:pPr>
            <a:r>
              <a:rPr lang="en-GB" sz="2800" smtClean="0"/>
              <a:t>mobile phone communication</a:t>
            </a:r>
          </a:p>
          <a:p>
            <a:pPr marL="363538" indent="-363538" eaLnBrk="1" hangingPunct="1">
              <a:lnSpc>
                <a:spcPct val="90000"/>
              </a:lnSpc>
            </a:pPr>
            <a:r>
              <a:rPr lang="en-GB" sz="2800" smtClean="0"/>
              <a:t>satellite television</a:t>
            </a:r>
          </a:p>
          <a:p>
            <a:pPr marL="363538" indent="-363538" eaLnBrk="1" hangingPunct="1">
              <a:lnSpc>
                <a:spcPct val="90000"/>
              </a:lnSpc>
            </a:pPr>
            <a:r>
              <a:rPr lang="en-GB" sz="2800" smtClean="0"/>
              <a:t>astronomy – finding out about the origin of the Universe</a:t>
            </a:r>
          </a:p>
          <a:p>
            <a:pPr marL="363538" indent="-363538" eaLnBrk="1" hangingPunct="1">
              <a:lnSpc>
                <a:spcPct val="90000"/>
              </a:lnSpc>
              <a:buFontTx/>
              <a:buNone/>
            </a:pPr>
            <a:endParaRPr lang="en-GB" sz="280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859338" y="3573463"/>
            <a:ext cx="3924300" cy="2249487"/>
            <a:chOff x="3016" y="2432"/>
            <a:chExt cx="2472" cy="1417"/>
          </a:xfrm>
        </p:grpSpPr>
        <p:pic>
          <p:nvPicPr>
            <p:cNvPr id="34824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" y="2432"/>
              <a:ext cx="2460" cy="1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5" name="Text Box 6"/>
            <p:cNvSpPr txBox="1">
              <a:spLocks noChangeArrowheads="1"/>
            </p:cNvSpPr>
            <p:nvPr/>
          </p:nvSpPr>
          <p:spPr bwMode="auto">
            <a:xfrm>
              <a:off x="3016" y="3657"/>
              <a:ext cx="24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1400" b="1"/>
                <a:t>Cosmic Microwave Background Radiation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076825" y="1125538"/>
            <a:ext cx="3024188" cy="2303462"/>
            <a:chOff x="3198" y="799"/>
            <a:chExt cx="1905" cy="1451"/>
          </a:xfrm>
        </p:grpSpPr>
        <p:pic>
          <p:nvPicPr>
            <p:cNvPr id="34822" name="Picture 8" descr="SKY-DISH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4" y="799"/>
              <a:ext cx="1089" cy="1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3" name="Text Box 9"/>
            <p:cNvSpPr txBox="1">
              <a:spLocks noChangeArrowheads="1"/>
            </p:cNvSpPr>
            <p:nvPr/>
          </p:nvSpPr>
          <p:spPr bwMode="auto">
            <a:xfrm>
              <a:off x="3198" y="1298"/>
              <a:ext cx="816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1400" b="1"/>
                <a:t>Satellite television receiver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87400"/>
          </a:xfrm>
        </p:spPr>
        <p:txBody>
          <a:bodyPr/>
          <a:lstStyle/>
          <a:p>
            <a:pPr eaLnBrk="1" hangingPunct="1"/>
            <a:r>
              <a:rPr lang="en-GB" sz="3600" smtClean="0"/>
              <a:t>Dangers of microwaves</a:t>
            </a:r>
          </a:p>
        </p:txBody>
      </p:sp>
      <p:sp>
        <p:nvSpPr>
          <p:cNvPr id="535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23900" y="1244600"/>
            <a:ext cx="4305300" cy="44243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400" smtClean="0"/>
              <a:t>Microwaves can cause internal heating of body tissue.</a:t>
            </a:r>
          </a:p>
          <a:p>
            <a:pPr marL="0" indent="0" eaLnBrk="1" hangingPunct="1">
              <a:buFontTx/>
              <a:buNone/>
            </a:pPr>
            <a:endParaRPr lang="en-GB" sz="2400" smtClean="0"/>
          </a:p>
          <a:p>
            <a:pPr marL="0" indent="0" eaLnBrk="1" hangingPunct="1">
              <a:buFontTx/>
              <a:buNone/>
            </a:pPr>
            <a:r>
              <a:rPr lang="en-GB" sz="2400" smtClean="0"/>
              <a:t>Microwave ovens contain metal shielding to prevent the microwaves from leaking out.</a:t>
            </a:r>
          </a:p>
          <a:p>
            <a:pPr marL="0" indent="0" eaLnBrk="1" hangingPunct="1">
              <a:buFontTx/>
              <a:buNone/>
            </a:pPr>
            <a:endParaRPr lang="en-GB" sz="2400" smtClean="0"/>
          </a:p>
          <a:p>
            <a:pPr marL="0" indent="0" eaLnBrk="1" hangingPunct="1">
              <a:buFontTx/>
              <a:buNone/>
            </a:pPr>
            <a:r>
              <a:rPr lang="en-GB" sz="2400" smtClean="0"/>
              <a:t>Some people believe that over use of mobile phones can lead to brain damage.</a:t>
            </a:r>
          </a:p>
          <a:p>
            <a:pPr marL="0" indent="0" eaLnBrk="1" hangingPunct="1">
              <a:buFontTx/>
              <a:buNone/>
            </a:pPr>
            <a:endParaRPr lang="en-GB" sz="2400" smtClean="0"/>
          </a:p>
        </p:txBody>
      </p:sp>
      <p:graphicFrame>
        <p:nvGraphicFramePr>
          <p:cNvPr id="535562" name="Object 10"/>
          <p:cNvGraphicFramePr>
            <a:graphicFrameLocks noChangeAspect="1"/>
          </p:cNvGraphicFramePr>
          <p:nvPr>
            <p:ph sz="half" idx="2"/>
          </p:nvPr>
        </p:nvGraphicFramePr>
        <p:xfrm>
          <a:off x="5586413" y="1393825"/>
          <a:ext cx="2644775" cy="332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Bitmap Image" r:id="rId4" imgW="1400000" imgH="1762371" progId="Paint.Picture">
                  <p:embed/>
                </p:oleObj>
              </mc:Choice>
              <mc:Fallback>
                <p:oleObj name="Bitmap Image" r:id="rId4" imgW="1400000" imgH="1762371" progId="Paint.Picture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6413" y="1393825"/>
                        <a:ext cx="2644775" cy="332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GB" sz="3600" smtClean="0"/>
              <a:t>Infra-red radiation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11188" y="1484313"/>
            <a:ext cx="3743325" cy="3724275"/>
            <a:chOff x="385" y="935"/>
            <a:chExt cx="2358" cy="2346"/>
          </a:xfrm>
        </p:grpSpPr>
        <p:pic>
          <p:nvPicPr>
            <p:cNvPr id="4103" name="Picture 4" descr="space-heat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935"/>
              <a:ext cx="2358" cy="1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4" name="Text Box 5"/>
            <p:cNvSpPr txBox="1">
              <a:spLocks noChangeArrowheads="1"/>
            </p:cNvSpPr>
            <p:nvPr/>
          </p:nvSpPr>
          <p:spPr bwMode="auto">
            <a:xfrm>
              <a:off x="476" y="2704"/>
              <a:ext cx="2087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b="1"/>
                <a:t>Despite appearances this heater is giving off mostly invisible infra-red radiation.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643438" y="1484313"/>
            <a:ext cx="3960812" cy="3887787"/>
            <a:chOff x="2925" y="935"/>
            <a:chExt cx="2495" cy="2449"/>
          </a:xfrm>
        </p:grpSpPr>
        <p:graphicFrame>
          <p:nvGraphicFramePr>
            <p:cNvPr id="4098" name="Object 7"/>
            <p:cNvGraphicFramePr>
              <a:graphicFrameLocks noChangeAspect="1"/>
            </p:cNvGraphicFramePr>
            <p:nvPr/>
          </p:nvGraphicFramePr>
          <p:xfrm>
            <a:off x="2925" y="935"/>
            <a:ext cx="1342" cy="24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5" name="Bitmap Image" r:id="rId5" imgW="2514286" imgH="4590476" progId="Paint.Picture">
                    <p:embed/>
                  </p:oleObj>
                </mc:Choice>
                <mc:Fallback>
                  <p:oleObj name="Bitmap Image" r:id="rId5" imgW="2514286" imgH="4590476" progId="Paint.Picture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5" y="935"/>
                          <a:ext cx="1342" cy="24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02" name="Text Box 8"/>
            <p:cNvSpPr txBox="1">
              <a:spLocks noChangeArrowheads="1"/>
            </p:cNvSpPr>
            <p:nvPr/>
          </p:nvSpPr>
          <p:spPr bwMode="auto">
            <a:xfrm>
              <a:off x="4286" y="935"/>
              <a:ext cx="1134" cy="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b="1"/>
                <a:t>An infra-red or thermal image.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GB" b="1">
                  <a:solidFill>
                    <a:srgbClr val="F7051C"/>
                  </a:solidFill>
                </a:rPr>
                <a:t>RED = hot</a:t>
              </a:r>
              <a:r>
                <a:rPr lang="en-GB" b="1"/>
                <a:t> 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GB" b="1"/>
                <a:t> </a:t>
              </a:r>
              <a:r>
                <a:rPr lang="en-GB" b="1">
                  <a:solidFill>
                    <a:srgbClr val="0000FF"/>
                  </a:solidFill>
                </a:rPr>
                <a:t>BLUE = cold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05200" y="431800"/>
            <a:ext cx="4787900" cy="45259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smtClean="0"/>
              <a:t>Infra-red waves have wavelengths of typically a millionth of a metre (1 micrometre)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sz="240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smtClean="0"/>
              <a:t>They are emitted by all objects. The hotter the object, the more infra-red radiation is emitted.</a:t>
            </a:r>
          </a:p>
        </p:txBody>
      </p:sp>
      <p:grpSp>
        <p:nvGrpSpPr>
          <p:cNvPr id="5124" name="Group 35"/>
          <p:cNvGrpSpPr>
            <a:grpSpLocks/>
          </p:cNvGrpSpPr>
          <p:nvPr/>
        </p:nvGrpSpPr>
        <p:grpSpPr bwMode="auto">
          <a:xfrm>
            <a:off x="742950" y="452438"/>
            <a:ext cx="2262188" cy="3529012"/>
            <a:chOff x="348" y="629"/>
            <a:chExt cx="1425" cy="2223"/>
          </a:xfrm>
        </p:grpSpPr>
        <p:sp>
          <p:nvSpPr>
            <p:cNvPr id="5127" name="Rectangle 20"/>
            <p:cNvSpPr>
              <a:spLocks noChangeArrowheads="1"/>
            </p:cNvSpPr>
            <p:nvPr/>
          </p:nvSpPr>
          <p:spPr bwMode="auto">
            <a:xfrm>
              <a:off x="348" y="629"/>
              <a:ext cx="1425" cy="31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8" name="Rectangle 21"/>
            <p:cNvSpPr>
              <a:spLocks noChangeArrowheads="1"/>
            </p:cNvSpPr>
            <p:nvPr/>
          </p:nvSpPr>
          <p:spPr bwMode="auto">
            <a:xfrm>
              <a:off x="348" y="946"/>
              <a:ext cx="1425" cy="31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9" name="Rectangle 22"/>
            <p:cNvSpPr>
              <a:spLocks noChangeArrowheads="1"/>
            </p:cNvSpPr>
            <p:nvPr/>
          </p:nvSpPr>
          <p:spPr bwMode="auto">
            <a:xfrm>
              <a:off x="348" y="1264"/>
              <a:ext cx="1425" cy="318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0" name="Rectangle 23"/>
            <p:cNvSpPr>
              <a:spLocks noChangeArrowheads="1"/>
            </p:cNvSpPr>
            <p:nvPr/>
          </p:nvSpPr>
          <p:spPr bwMode="auto">
            <a:xfrm>
              <a:off x="348" y="1582"/>
              <a:ext cx="1425" cy="31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1" name="Rectangle 24"/>
            <p:cNvSpPr>
              <a:spLocks noChangeArrowheads="1"/>
            </p:cNvSpPr>
            <p:nvPr/>
          </p:nvSpPr>
          <p:spPr bwMode="auto">
            <a:xfrm>
              <a:off x="348" y="1899"/>
              <a:ext cx="1425" cy="31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2" name="Rectangle 25"/>
            <p:cNvSpPr>
              <a:spLocks noChangeArrowheads="1"/>
            </p:cNvSpPr>
            <p:nvPr/>
          </p:nvSpPr>
          <p:spPr bwMode="auto">
            <a:xfrm>
              <a:off x="348" y="2217"/>
              <a:ext cx="1425" cy="31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3" name="Rectangle 26"/>
            <p:cNvSpPr>
              <a:spLocks noChangeArrowheads="1"/>
            </p:cNvSpPr>
            <p:nvPr/>
          </p:nvSpPr>
          <p:spPr bwMode="auto">
            <a:xfrm>
              <a:off x="348" y="2534"/>
              <a:ext cx="1425" cy="31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134" name="Group 27"/>
            <p:cNvGrpSpPr>
              <a:grpSpLocks/>
            </p:cNvGrpSpPr>
            <p:nvPr/>
          </p:nvGrpSpPr>
          <p:grpSpPr bwMode="auto">
            <a:xfrm>
              <a:off x="410" y="667"/>
              <a:ext cx="1169" cy="2136"/>
              <a:chOff x="402" y="747"/>
              <a:chExt cx="1169" cy="2136"/>
            </a:xfrm>
          </p:grpSpPr>
          <p:sp>
            <p:nvSpPr>
              <p:cNvPr id="5135" name="Text Box 28"/>
              <p:cNvSpPr txBox="1">
                <a:spLocks noChangeArrowheads="1"/>
              </p:cNvSpPr>
              <p:nvPr/>
            </p:nvSpPr>
            <p:spPr bwMode="auto">
              <a:xfrm>
                <a:off x="402" y="747"/>
                <a:ext cx="81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/>
                  <a:t>RADIO</a:t>
                </a:r>
              </a:p>
            </p:txBody>
          </p:sp>
          <p:sp>
            <p:nvSpPr>
              <p:cNvPr id="5136" name="Text Box 29"/>
              <p:cNvSpPr txBox="1">
                <a:spLocks noChangeArrowheads="1"/>
              </p:cNvSpPr>
              <p:nvPr/>
            </p:nvSpPr>
            <p:spPr bwMode="auto">
              <a:xfrm>
                <a:off x="402" y="1064"/>
                <a:ext cx="112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/>
                  <a:t>MICROWAVES</a:t>
                </a:r>
              </a:p>
            </p:txBody>
          </p:sp>
          <p:sp>
            <p:nvSpPr>
              <p:cNvPr id="5137" name="Text Box 30"/>
              <p:cNvSpPr txBox="1">
                <a:spLocks noChangeArrowheads="1"/>
              </p:cNvSpPr>
              <p:nvPr/>
            </p:nvSpPr>
            <p:spPr bwMode="auto">
              <a:xfrm>
                <a:off x="402" y="1382"/>
                <a:ext cx="101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b="1"/>
                  <a:t>INFRA-RED</a:t>
                </a:r>
              </a:p>
            </p:txBody>
          </p:sp>
          <p:sp>
            <p:nvSpPr>
              <p:cNvPr id="5138" name="Text Box 31"/>
              <p:cNvSpPr txBox="1">
                <a:spLocks noChangeArrowheads="1"/>
              </p:cNvSpPr>
              <p:nvPr/>
            </p:nvSpPr>
            <p:spPr bwMode="auto">
              <a:xfrm>
                <a:off x="402" y="1700"/>
                <a:ext cx="59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/>
                  <a:t>LIGHT</a:t>
                </a:r>
              </a:p>
            </p:txBody>
          </p:sp>
          <p:sp>
            <p:nvSpPr>
              <p:cNvPr id="5139" name="Text Box 32"/>
              <p:cNvSpPr txBox="1">
                <a:spLocks noChangeArrowheads="1"/>
              </p:cNvSpPr>
              <p:nvPr/>
            </p:nvSpPr>
            <p:spPr bwMode="auto">
              <a:xfrm>
                <a:off x="402" y="2017"/>
                <a:ext cx="1169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/>
                  <a:t>ULTRA-VIOLET</a:t>
                </a:r>
              </a:p>
            </p:txBody>
          </p:sp>
          <p:sp>
            <p:nvSpPr>
              <p:cNvPr id="5140" name="Text Box 33"/>
              <p:cNvSpPr txBox="1">
                <a:spLocks noChangeArrowheads="1"/>
              </p:cNvSpPr>
              <p:nvPr/>
            </p:nvSpPr>
            <p:spPr bwMode="auto">
              <a:xfrm>
                <a:off x="402" y="2334"/>
                <a:ext cx="79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/>
                  <a:t>X-RAYS</a:t>
                </a:r>
              </a:p>
            </p:txBody>
          </p:sp>
          <p:sp>
            <p:nvSpPr>
              <p:cNvPr id="5141" name="Text Box 34"/>
              <p:cNvSpPr txBox="1">
                <a:spLocks noChangeArrowheads="1"/>
              </p:cNvSpPr>
              <p:nvPr/>
            </p:nvSpPr>
            <p:spPr bwMode="auto">
              <a:xfrm>
                <a:off x="402" y="2652"/>
                <a:ext cx="115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/>
                  <a:t>GAMMA RAYS</a:t>
                </a:r>
              </a:p>
            </p:txBody>
          </p:sp>
        </p:grpSp>
      </p:grp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3581400" y="3532188"/>
            <a:ext cx="4711700" cy="2438400"/>
            <a:chOff x="2464" y="2321"/>
            <a:chExt cx="2968" cy="1536"/>
          </a:xfrm>
        </p:grpSpPr>
        <p:graphicFrame>
          <p:nvGraphicFramePr>
            <p:cNvPr id="5122" name="Object 37"/>
            <p:cNvGraphicFramePr>
              <a:graphicFrameLocks noChangeAspect="1"/>
            </p:cNvGraphicFramePr>
            <p:nvPr/>
          </p:nvGraphicFramePr>
          <p:xfrm>
            <a:off x="2464" y="2321"/>
            <a:ext cx="1536" cy="15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2" name="Bitmap Image" r:id="rId4" imgW="2438095" imgH="2438095" progId="Paint.Picture">
                    <p:embed/>
                  </p:oleObj>
                </mc:Choice>
                <mc:Fallback>
                  <p:oleObj name="Bitmap Image" r:id="rId4" imgW="2438095" imgH="2438095" progId="Paint.Picture">
                    <p:embed/>
                    <p:pic>
                      <p:nvPicPr>
                        <p:cNvPr id="0" name="Object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64" y="2321"/>
                          <a:ext cx="1536" cy="15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26" name="Text Box 40"/>
            <p:cNvSpPr txBox="1">
              <a:spLocks noChangeArrowheads="1"/>
            </p:cNvSpPr>
            <p:nvPr/>
          </p:nvSpPr>
          <p:spPr bwMode="auto">
            <a:xfrm>
              <a:off x="4080" y="2576"/>
              <a:ext cx="1352" cy="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/>
                <a:t>Infra-red photograph.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GB" b="1"/>
                <a:t>brighter = hotter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3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565400"/>
            <a:ext cx="1255712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064500" cy="719137"/>
          </a:xfrm>
        </p:spPr>
        <p:txBody>
          <a:bodyPr/>
          <a:lstStyle/>
          <a:p>
            <a:pPr eaLnBrk="1" hangingPunct="1"/>
            <a:r>
              <a:rPr lang="en-GB" sz="3600" smtClean="0"/>
              <a:t>Uses of infra-red</a:t>
            </a:r>
          </a:p>
        </p:txBody>
      </p:sp>
      <p:sp>
        <p:nvSpPr>
          <p:cNvPr id="48333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981075"/>
            <a:ext cx="4032250" cy="4525963"/>
          </a:xfrm>
        </p:spPr>
        <p:txBody>
          <a:bodyPr/>
          <a:lstStyle/>
          <a:p>
            <a:pPr marL="363538" indent="-363538" eaLnBrk="1" hangingPunct="1">
              <a:lnSpc>
                <a:spcPct val="90000"/>
              </a:lnSpc>
              <a:buFontTx/>
              <a:buNone/>
            </a:pPr>
            <a:r>
              <a:rPr lang="en-GB" sz="2400" smtClean="0"/>
              <a:t>Infra-red waves are used:</a:t>
            </a:r>
          </a:p>
          <a:p>
            <a:pPr marL="363538" indent="-363538" eaLnBrk="1" hangingPunct="1">
              <a:lnSpc>
                <a:spcPct val="90000"/>
              </a:lnSpc>
            </a:pPr>
            <a:r>
              <a:rPr lang="en-GB" sz="2400" smtClean="0"/>
              <a:t>to cook food</a:t>
            </a:r>
          </a:p>
          <a:p>
            <a:pPr marL="363538" indent="-363538" eaLnBrk="1" hangingPunct="1">
              <a:lnSpc>
                <a:spcPct val="90000"/>
              </a:lnSpc>
            </a:pPr>
            <a:r>
              <a:rPr lang="en-GB" sz="2400" smtClean="0"/>
              <a:t>by remote controls</a:t>
            </a:r>
          </a:p>
          <a:p>
            <a:pPr marL="363538" indent="-363538" eaLnBrk="1" hangingPunct="1">
              <a:lnSpc>
                <a:spcPct val="90000"/>
              </a:lnSpc>
            </a:pPr>
            <a:r>
              <a:rPr lang="en-GB" sz="2400" smtClean="0"/>
              <a:t>in communication systems using optical fibres</a:t>
            </a:r>
          </a:p>
          <a:p>
            <a:pPr marL="363538" indent="-363538" eaLnBrk="1" hangingPunct="1">
              <a:lnSpc>
                <a:spcPct val="90000"/>
              </a:lnSpc>
            </a:pPr>
            <a:r>
              <a:rPr lang="en-GB" sz="2400" smtClean="0"/>
              <a:t>to detect intruders in burglar alarms</a:t>
            </a:r>
          </a:p>
          <a:p>
            <a:pPr marL="363538" indent="-363538" eaLnBrk="1" hangingPunct="1">
              <a:lnSpc>
                <a:spcPct val="90000"/>
              </a:lnSpc>
            </a:pPr>
            <a:r>
              <a:rPr lang="en-GB" sz="2400" smtClean="0"/>
              <a:t>in ‘night sights’</a:t>
            </a:r>
          </a:p>
          <a:p>
            <a:pPr marL="363538" indent="-363538" eaLnBrk="1" hangingPunct="1">
              <a:lnSpc>
                <a:spcPct val="90000"/>
              </a:lnSpc>
            </a:pPr>
            <a:r>
              <a:rPr lang="en-GB" sz="2400" smtClean="0"/>
              <a:t>in astronomy to see behind gas clouds</a:t>
            </a:r>
          </a:p>
          <a:p>
            <a:pPr marL="363538" indent="-363538" eaLnBrk="1" hangingPunct="1">
              <a:lnSpc>
                <a:spcPct val="90000"/>
              </a:lnSpc>
              <a:buFontTx/>
              <a:buNone/>
            </a:pPr>
            <a:endParaRPr lang="en-GB" sz="2400" smtClean="0"/>
          </a:p>
        </p:txBody>
      </p:sp>
      <p:graphicFrame>
        <p:nvGraphicFramePr>
          <p:cNvPr id="483333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6877050" y="981075"/>
          <a:ext cx="1727200" cy="167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Bitmap Image" r:id="rId5" imgW="2666667" imgH="2580952" progId="Paint.Picture">
                  <p:embed/>
                </p:oleObj>
              </mc:Choice>
              <mc:Fallback>
                <p:oleObj name="Bitmap Image" r:id="rId5" imgW="2666667" imgH="2580952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050" y="981075"/>
                        <a:ext cx="1727200" cy="167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3334" name="Object 6"/>
          <p:cNvGraphicFramePr>
            <a:graphicFrameLocks noChangeAspect="1"/>
          </p:cNvGraphicFramePr>
          <p:nvPr/>
        </p:nvGraphicFramePr>
        <p:xfrm>
          <a:off x="4284663" y="4437063"/>
          <a:ext cx="2233612" cy="178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Bitmap Image" r:id="rId7" imgW="2742857" imgH="2190476" progId="Paint.Picture">
                  <p:embed/>
                </p:oleObj>
              </mc:Choice>
              <mc:Fallback>
                <p:oleObj name="Bitmap Image" r:id="rId7" imgW="2742857" imgH="2190476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4437063"/>
                        <a:ext cx="2233612" cy="178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83335" name="Picture 7" descr="HOW_KB_V9_503_HI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052513"/>
            <a:ext cx="17272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3336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852738"/>
            <a:ext cx="2376487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83337" name="Object 9"/>
          <p:cNvGraphicFramePr>
            <a:graphicFrameLocks noChangeAspect="1"/>
          </p:cNvGraphicFramePr>
          <p:nvPr>
            <p:ph sz="quarter" idx="2"/>
          </p:nvPr>
        </p:nvGraphicFramePr>
        <p:xfrm>
          <a:off x="6877050" y="4437063"/>
          <a:ext cx="1871663" cy="187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Bitmap Image" r:id="rId11" imgW="2742857" imgH="2742857" progId="Paint.Picture">
                  <p:embed/>
                </p:oleObj>
              </mc:Choice>
              <mc:Fallback>
                <p:oleObj name="Bitmap Image" r:id="rId11" imgW="2742857" imgH="2742857" progId="Paint.Pictur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050" y="4437063"/>
                        <a:ext cx="1871663" cy="187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395288" y="333375"/>
            <a:ext cx="8135937" cy="4352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800" b="1">
                <a:solidFill>
                  <a:srgbClr val="FF3300"/>
                </a:solidFill>
                <a:latin typeface="Times New Roman" pitchFamily="18" charset="0"/>
              </a:rPr>
              <a:t>Choose appropriate words to fill in the gaps below: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Infra-red radiation has a _________ wavelength than visible light and is _________ by all objects. The higher the ___________ of an object the greater is the amount of IR radiation emitted.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Microwaves have wavelengths of a few ___________ and are used for ________ and communication.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Radio waves have the longest wavelengths but the ________ frequencies of the electromagnetic spectrum. Radio waves are used to study the centre of our _________.</a:t>
            </a:r>
          </a:p>
        </p:txBody>
      </p:sp>
      <p:sp>
        <p:nvSpPr>
          <p:cNvPr id="419843" name="Text Box 3"/>
          <p:cNvSpPr txBox="1">
            <a:spLocks noChangeArrowheads="1"/>
          </p:cNvSpPr>
          <p:nvPr/>
        </p:nvSpPr>
        <p:spPr bwMode="auto">
          <a:xfrm>
            <a:off x="1547813" y="5300663"/>
            <a:ext cx="1095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lowest</a:t>
            </a:r>
          </a:p>
        </p:txBody>
      </p:sp>
      <p:sp>
        <p:nvSpPr>
          <p:cNvPr id="419844" name="Text Box 4"/>
          <p:cNvSpPr txBox="1">
            <a:spLocks noChangeArrowheads="1"/>
          </p:cNvSpPr>
          <p:nvPr/>
        </p:nvSpPr>
        <p:spPr bwMode="auto">
          <a:xfrm>
            <a:off x="6946900" y="5300663"/>
            <a:ext cx="1603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centimetres</a:t>
            </a:r>
          </a:p>
        </p:txBody>
      </p:sp>
      <p:sp>
        <p:nvSpPr>
          <p:cNvPr id="419845" name="Text Box 5"/>
          <p:cNvSpPr txBox="1">
            <a:spLocks noChangeArrowheads="1"/>
          </p:cNvSpPr>
          <p:nvPr/>
        </p:nvSpPr>
        <p:spPr bwMode="auto">
          <a:xfrm>
            <a:off x="3492500" y="5300663"/>
            <a:ext cx="10810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cooking</a:t>
            </a:r>
          </a:p>
        </p:txBody>
      </p:sp>
      <p:sp>
        <p:nvSpPr>
          <p:cNvPr id="419846" name="Text Box 6"/>
          <p:cNvSpPr txBox="1">
            <a:spLocks noChangeArrowheads="1"/>
          </p:cNvSpPr>
          <p:nvPr/>
        </p:nvSpPr>
        <p:spPr bwMode="auto">
          <a:xfrm>
            <a:off x="6083300" y="5300663"/>
            <a:ext cx="10080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longer</a:t>
            </a:r>
          </a:p>
        </p:txBody>
      </p:sp>
      <p:sp>
        <p:nvSpPr>
          <p:cNvPr id="419847" name="Text Box 7"/>
          <p:cNvSpPr txBox="1">
            <a:spLocks noChangeArrowheads="1"/>
          </p:cNvSpPr>
          <p:nvPr/>
        </p:nvSpPr>
        <p:spPr bwMode="auto">
          <a:xfrm>
            <a:off x="4570413" y="5300663"/>
            <a:ext cx="156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temperature</a:t>
            </a:r>
          </a:p>
        </p:txBody>
      </p:sp>
      <p:sp>
        <p:nvSpPr>
          <p:cNvPr id="419848" name="Text Box 8"/>
          <p:cNvSpPr txBox="1">
            <a:spLocks noChangeArrowheads="1"/>
          </p:cNvSpPr>
          <p:nvPr/>
        </p:nvSpPr>
        <p:spPr bwMode="auto">
          <a:xfrm>
            <a:off x="2519363" y="5300663"/>
            <a:ext cx="12969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galaxy</a:t>
            </a:r>
          </a:p>
        </p:txBody>
      </p:sp>
      <p:sp>
        <p:nvSpPr>
          <p:cNvPr id="419849" name="Text Box 9"/>
          <p:cNvSpPr txBox="1">
            <a:spLocks noChangeArrowheads="1"/>
          </p:cNvSpPr>
          <p:nvPr/>
        </p:nvSpPr>
        <p:spPr bwMode="auto">
          <a:xfrm>
            <a:off x="3132138" y="4941888"/>
            <a:ext cx="2663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 i="1"/>
              <a:t>WORD SELECTION:</a:t>
            </a:r>
          </a:p>
        </p:txBody>
      </p:sp>
      <p:sp>
        <p:nvSpPr>
          <p:cNvPr id="419850" name="Text Box 10"/>
          <p:cNvSpPr txBox="1">
            <a:spLocks noChangeArrowheads="1"/>
          </p:cNvSpPr>
          <p:nvPr/>
        </p:nvSpPr>
        <p:spPr bwMode="auto">
          <a:xfrm>
            <a:off x="539750" y="5300663"/>
            <a:ext cx="10080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emitted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3" grpId="0" build="allAtOnce"/>
      <p:bldP spid="419844" grpId="0" build="allAtOnce"/>
      <p:bldP spid="419845" grpId="0" build="allAtOnce"/>
      <p:bldP spid="419846" grpId="0"/>
      <p:bldP spid="419846" grpId="1"/>
      <p:bldP spid="419847" grpId="0" build="allAtOnce"/>
      <p:bldP spid="419848" grpId="0" build="allAtOnce"/>
      <p:bldP spid="419849" grpId="0"/>
      <p:bldP spid="419850" grpId="0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395288" y="333375"/>
            <a:ext cx="8135937" cy="4352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800" b="1">
                <a:solidFill>
                  <a:srgbClr val="FF3300"/>
                </a:solidFill>
                <a:latin typeface="Times New Roman" pitchFamily="18" charset="0"/>
              </a:rPr>
              <a:t>Choose appropriate words to fill in the gaps below: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Infra-red radiation has a _________ wavelength than visible light and is _________ by all objects. The higher the ___________ of an object the greater is the amount of IR radiation emitted.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Microwaves have wavelengths of a few ___________ and are used for ________ and communication.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Radio waves have the longest wavelengths but the ________ frequencies of the electromagnetic spectrum. Radio waves are used to study the centre of our _________.</a:t>
            </a:r>
          </a:p>
        </p:txBody>
      </p:sp>
      <p:sp>
        <p:nvSpPr>
          <p:cNvPr id="419843" name="Text Box 3"/>
          <p:cNvSpPr txBox="1">
            <a:spLocks noChangeArrowheads="1"/>
          </p:cNvSpPr>
          <p:nvPr/>
        </p:nvSpPr>
        <p:spPr bwMode="auto">
          <a:xfrm>
            <a:off x="1547813" y="5300663"/>
            <a:ext cx="1095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lowest</a:t>
            </a:r>
          </a:p>
        </p:txBody>
      </p:sp>
      <p:sp>
        <p:nvSpPr>
          <p:cNvPr id="419844" name="Text Box 4"/>
          <p:cNvSpPr txBox="1">
            <a:spLocks noChangeArrowheads="1"/>
          </p:cNvSpPr>
          <p:nvPr/>
        </p:nvSpPr>
        <p:spPr bwMode="auto">
          <a:xfrm>
            <a:off x="6946900" y="5300663"/>
            <a:ext cx="1603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centimetres</a:t>
            </a:r>
          </a:p>
        </p:txBody>
      </p:sp>
      <p:sp>
        <p:nvSpPr>
          <p:cNvPr id="419845" name="Text Box 5"/>
          <p:cNvSpPr txBox="1">
            <a:spLocks noChangeArrowheads="1"/>
          </p:cNvSpPr>
          <p:nvPr/>
        </p:nvSpPr>
        <p:spPr bwMode="auto">
          <a:xfrm>
            <a:off x="3492500" y="5300663"/>
            <a:ext cx="10810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cooking</a:t>
            </a:r>
          </a:p>
        </p:txBody>
      </p:sp>
      <p:sp>
        <p:nvSpPr>
          <p:cNvPr id="419846" name="Text Box 6"/>
          <p:cNvSpPr txBox="1">
            <a:spLocks noChangeArrowheads="1"/>
          </p:cNvSpPr>
          <p:nvPr/>
        </p:nvSpPr>
        <p:spPr bwMode="auto">
          <a:xfrm>
            <a:off x="6083300" y="5300663"/>
            <a:ext cx="10080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longer</a:t>
            </a:r>
          </a:p>
        </p:txBody>
      </p:sp>
      <p:sp>
        <p:nvSpPr>
          <p:cNvPr id="419847" name="Text Box 7"/>
          <p:cNvSpPr txBox="1">
            <a:spLocks noChangeArrowheads="1"/>
          </p:cNvSpPr>
          <p:nvPr/>
        </p:nvSpPr>
        <p:spPr bwMode="auto">
          <a:xfrm>
            <a:off x="4570413" y="5300663"/>
            <a:ext cx="156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temperature</a:t>
            </a:r>
          </a:p>
        </p:txBody>
      </p:sp>
      <p:sp>
        <p:nvSpPr>
          <p:cNvPr id="419848" name="Text Box 8"/>
          <p:cNvSpPr txBox="1">
            <a:spLocks noChangeArrowheads="1"/>
          </p:cNvSpPr>
          <p:nvPr/>
        </p:nvSpPr>
        <p:spPr bwMode="auto">
          <a:xfrm>
            <a:off x="2519363" y="5300663"/>
            <a:ext cx="12969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galaxy</a:t>
            </a:r>
          </a:p>
        </p:txBody>
      </p:sp>
      <p:sp>
        <p:nvSpPr>
          <p:cNvPr id="419849" name="Text Box 9"/>
          <p:cNvSpPr txBox="1">
            <a:spLocks noChangeArrowheads="1"/>
          </p:cNvSpPr>
          <p:nvPr/>
        </p:nvSpPr>
        <p:spPr bwMode="auto">
          <a:xfrm>
            <a:off x="3132138" y="4941888"/>
            <a:ext cx="2663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 i="1"/>
              <a:t>WORD SELECTION:</a:t>
            </a:r>
          </a:p>
        </p:txBody>
      </p:sp>
      <p:sp>
        <p:nvSpPr>
          <p:cNvPr id="419850" name="Text Box 10"/>
          <p:cNvSpPr txBox="1">
            <a:spLocks noChangeArrowheads="1"/>
          </p:cNvSpPr>
          <p:nvPr/>
        </p:nvSpPr>
        <p:spPr bwMode="auto">
          <a:xfrm>
            <a:off x="539750" y="5300663"/>
            <a:ext cx="10080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emitted</a:t>
            </a:r>
          </a:p>
        </p:txBody>
      </p:sp>
      <p:sp>
        <p:nvSpPr>
          <p:cNvPr id="419851" name="Text Box 11"/>
          <p:cNvSpPr txBox="1">
            <a:spLocks noChangeArrowheads="1"/>
          </p:cNvSpPr>
          <p:nvPr/>
        </p:nvSpPr>
        <p:spPr bwMode="auto">
          <a:xfrm>
            <a:off x="7164388" y="3500438"/>
            <a:ext cx="1095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lowest</a:t>
            </a:r>
          </a:p>
        </p:txBody>
      </p:sp>
      <p:sp>
        <p:nvSpPr>
          <p:cNvPr id="419852" name="Text Box 12"/>
          <p:cNvSpPr txBox="1">
            <a:spLocks noChangeArrowheads="1"/>
          </p:cNvSpPr>
          <p:nvPr/>
        </p:nvSpPr>
        <p:spPr bwMode="auto">
          <a:xfrm>
            <a:off x="5580063" y="2636838"/>
            <a:ext cx="1603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centimetres</a:t>
            </a:r>
          </a:p>
        </p:txBody>
      </p:sp>
      <p:sp>
        <p:nvSpPr>
          <p:cNvPr id="419853" name="Text Box 13"/>
          <p:cNvSpPr txBox="1">
            <a:spLocks noChangeArrowheads="1"/>
          </p:cNvSpPr>
          <p:nvPr/>
        </p:nvSpPr>
        <p:spPr bwMode="auto">
          <a:xfrm>
            <a:off x="1619250" y="2997200"/>
            <a:ext cx="10810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cooking</a:t>
            </a:r>
          </a:p>
        </p:txBody>
      </p:sp>
      <p:sp>
        <p:nvSpPr>
          <p:cNvPr id="419854" name="Text Box 14"/>
          <p:cNvSpPr txBox="1">
            <a:spLocks noChangeArrowheads="1"/>
          </p:cNvSpPr>
          <p:nvPr/>
        </p:nvSpPr>
        <p:spPr bwMode="auto">
          <a:xfrm>
            <a:off x="3995738" y="981075"/>
            <a:ext cx="10080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longer</a:t>
            </a:r>
          </a:p>
        </p:txBody>
      </p:sp>
      <p:sp>
        <p:nvSpPr>
          <p:cNvPr id="419855" name="Text Box 15"/>
          <p:cNvSpPr txBox="1">
            <a:spLocks noChangeArrowheads="1"/>
          </p:cNvSpPr>
          <p:nvPr/>
        </p:nvSpPr>
        <p:spPr bwMode="auto">
          <a:xfrm>
            <a:off x="611188" y="1700213"/>
            <a:ext cx="156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temperature</a:t>
            </a:r>
          </a:p>
        </p:txBody>
      </p:sp>
      <p:sp>
        <p:nvSpPr>
          <p:cNvPr id="419856" name="Text Box 16"/>
          <p:cNvSpPr txBox="1">
            <a:spLocks noChangeArrowheads="1"/>
          </p:cNvSpPr>
          <p:nvPr/>
        </p:nvSpPr>
        <p:spPr bwMode="auto">
          <a:xfrm>
            <a:off x="5076825" y="4292600"/>
            <a:ext cx="1296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galaxy</a:t>
            </a:r>
          </a:p>
        </p:txBody>
      </p:sp>
      <p:sp>
        <p:nvSpPr>
          <p:cNvPr id="419857" name="Text Box 17"/>
          <p:cNvSpPr txBox="1">
            <a:spLocks noChangeArrowheads="1"/>
          </p:cNvSpPr>
          <p:nvPr/>
        </p:nvSpPr>
        <p:spPr bwMode="auto">
          <a:xfrm>
            <a:off x="2268538" y="1341438"/>
            <a:ext cx="10080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emitted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3" grpId="0" build="allAtOnce"/>
      <p:bldP spid="419844" grpId="0" build="allAtOnce"/>
      <p:bldP spid="419845" grpId="0" build="allAtOnce"/>
      <p:bldP spid="419846" grpId="0"/>
      <p:bldP spid="419846" grpId="1"/>
      <p:bldP spid="419847" grpId="0" build="allAtOnce"/>
      <p:bldP spid="419848" grpId="0" build="allAtOnce"/>
      <p:bldP spid="419849" grpId="0"/>
      <p:bldP spid="419850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3850" y="260350"/>
            <a:ext cx="7299325" cy="100806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b="1" smtClean="0"/>
              <a:t>The electromagnetic spectrum is divided into seven bands which in order of </a:t>
            </a:r>
            <a:r>
              <a:rPr lang="en-GB" sz="2400" b="1" smtClean="0">
                <a:solidFill>
                  <a:srgbClr val="FF0000"/>
                </a:solidFill>
              </a:rPr>
              <a:t>decreasing wavelength</a:t>
            </a:r>
            <a:r>
              <a:rPr lang="en-GB" sz="2400" b="1" smtClean="0"/>
              <a:t> are:</a:t>
            </a:r>
          </a:p>
        </p:txBody>
      </p:sp>
      <p:sp>
        <p:nvSpPr>
          <p:cNvPr id="161837" name="Text Box 45"/>
          <p:cNvSpPr txBox="1">
            <a:spLocks noChangeArrowheads="1"/>
          </p:cNvSpPr>
          <p:nvPr/>
        </p:nvSpPr>
        <p:spPr bwMode="auto">
          <a:xfrm>
            <a:off x="1160463" y="4597400"/>
            <a:ext cx="2520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b="1">
                <a:solidFill>
                  <a:srgbClr val="6600CC"/>
                </a:solidFill>
              </a:rPr>
              <a:t>GAMMA RAYS</a:t>
            </a:r>
          </a:p>
        </p:txBody>
      </p:sp>
      <p:sp>
        <p:nvSpPr>
          <p:cNvPr id="161838" name="Text Box 46"/>
          <p:cNvSpPr txBox="1">
            <a:spLocks noChangeArrowheads="1"/>
          </p:cNvSpPr>
          <p:nvPr/>
        </p:nvSpPr>
        <p:spPr bwMode="auto">
          <a:xfrm>
            <a:off x="1160463" y="4081463"/>
            <a:ext cx="158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b="1">
                <a:solidFill>
                  <a:srgbClr val="0000CC"/>
                </a:solidFill>
              </a:rPr>
              <a:t>X-RAYS</a:t>
            </a:r>
          </a:p>
        </p:txBody>
      </p:sp>
      <p:sp>
        <p:nvSpPr>
          <p:cNvPr id="161839" name="Text Box 47"/>
          <p:cNvSpPr txBox="1">
            <a:spLocks noChangeArrowheads="1"/>
          </p:cNvSpPr>
          <p:nvPr/>
        </p:nvSpPr>
        <p:spPr bwMode="auto">
          <a:xfrm>
            <a:off x="1160463" y="3565525"/>
            <a:ext cx="2520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b="1">
                <a:solidFill>
                  <a:srgbClr val="006699"/>
                </a:solidFill>
              </a:rPr>
              <a:t>ULTRA-VIOLET</a:t>
            </a:r>
          </a:p>
        </p:txBody>
      </p:sp>
      <p:sp>
        <p:nvSpPr>
          <p:cNvPr id="161840" name="Text Box 48"/>
          <p:cNvSpPr txBox="1">
            <a:spLocks noChangeArrowheads="1"/>
          </p:cNvSpPr>
          <p:nvPr/>
        </p:nvSpPr>
        <p:spPr bwMode="auto">
          <a:xfrm>
            <a:off x="1160463" y="2533650"/>
            <a:ext cx="1943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b="1">
                <a:solidFill>
                  <a:srgbClr val="663300"/>
                </a:solidFill>
              </a:rPr>
              <a:t>INFRA-RED</a:t>
            </a:r>
          </a:p>
        </p:txBody>
      </p:sp>
      <p:sp>
        <p:nvSpPr>
          <p:cNvPr id="161841" name="Text Box 49"/>
          <p:cNvSpPr txBox="1">
            <a:spLocks noChangeArrowheads="1"/>
          </p:cNvSpPr>
          <p:nvPr/>
        </p:nvSpPr>
        <p:spPr bwMode="auto">
          <a:xfrm>
            <a:off x="1160463" y="1501775"/>
            <a:ext cx="2520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b="1">
                <a:solidFill>
                  <a:srgbClr val="FF3399"/>
                </a:solidFill>
              </a:rPr>
              <a:t>RADIO WAVES</a:t>
            </a:r>
          </a:p>
        </p:txBody>
      </p:sp>
      <p:sp>
        <p:nvSpPr>
          <p:cNvPr id="161842" name="Text Box 50"/>
          <p:cNvSpPr txBox="1">
            <a:spLocks noChangeArrowheads="1"/>
          </p:cNvSpPr>
          <p:nvPr/>
        </p:nvSpPr>
        <p:spPr bwMode="auto">
          <a:xfrm>
            <a:off x="1160463" y="2017713"/>
            <a:ext cx="2376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b="1">
                <a:solidFill>
                  <a:srgbClr val="FF0000"/>
                </a:solidFill>
              </a:rPr>
              <a:t>MICROWAVES</a:t>
            </a:r>
          </a:p>
        </p:txBody>
      </p:sp>
      <p:sp>
        <p:nvSpPr>
          <p:cNvPr id="161843" name="Text Box 51"/>
          <p:cNvSpPr txBox="1">
            <a:spLocks noChangeArrowheads="1"/>
          </p:cNvSpPr>
          <p:nvPr/>
        </p:nvSpPr>
        <p:spPr bwMode="auto">
          <a:xfrm>
            <a:off x="1160463" y="3049588"/>
            <a:ext cx="2520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b="1">
                <a:solidFill>
                  <a:srgbClr val="006600"/>
                </a:solidFill>
              </a:rPr>
              <a:t>VISIBLE LIGHT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640263" y="1354138"/>
            <a:ext cx="3168650" cy="3919537"/>
            <a:chOff x="2824" y="951"/>
            <a:chExt cx="1996" cy="2469"/>
          </a:xfrm>
        </p:grpSpPr>
        <p:sp>
          <p:nvSpPr>
            <p:cNvPr id="15371" name="Text Box 3"/>
            <p:cNvSpPr txBox="1">
              <a:spLocks noChangeArrowheads="1"/>
            </p:cNvSpPr>
            <p:nvPr/>
          </p:nvSpPr>
          <p:spPr bwMode="auto">
            <a:xfrm>
              <a:off x="2824" y="951"/>
              <a:ext cx="1996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2400" b="1"/>
                <a:t>LONGEST WAVELENGTH</a:t>
              </a:r>
              <a:r>
                <a:rPr lang="en-GB"/>
                <a:t> </a:t>
              </a:r>
            </a:p>
          </p:txBody>
        </p:sp>
        <p:sp>
          <p:nvSpPr>
            <p:cNvPr id="15372" name="Line 14"/>
            <p:cNvSpPr>
              <a:spLocks noChangeShapeType="1"/>
            </p:cNvSpPr>
            <p:nvPr/>
          </p:nvSpPr>
          <p:spPr bwMode="auto">
            <a:xfrm>
              <a:off x="3822" y="1495"/>
              <a:ext cx="0" cy="131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3" name="Text Box 15"/>
            <p:cNvSpPr txBox="1">
              <a:spLocks noChangeArrowheads="1"/>
            </p:cNvSpPr>
            <p:nvPr/>
          </p:nvSpPr>
          <p:spPr bwMode="auto">
            <a:xfrm>
              <a:off x="2824" y="2902"/>
              <a:ext cx="1996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2400" b="1"/>
                <a:t>SHORTEST WAVELENGTH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37" grpId="0"/>
      <p:bldP spid="161838" grpId="0"/>
      <p:bldP spid="161839" grpId="0"/>
      <p:bldP spid="161840" grpId="0"/>
      <p:bldP spid="161841" grpId="0"/>
      <p:bldP spid="161842" grpId="0"/>
      <p:bldP spid="16184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468313" y="188913"/>
            <a:ext cx="8229600" cy="777875"/>
          </a:xfrm>
        </p:spPr>
        <p:txBody>
          <a:bodyPr/>
          <a:lstStyle/>
          <a:p>
            <a:pPr eaLnBrk="1" hangingPunct="1"/>
            <a:r>
              <a:rPr lang="en-GB" sz="3600" smtClean="0"/>
              <a:t>Visible light</a:t>
            </a:r>
          </a:p>
        </p:txBody>
      </p:sp>
      <p:pic>
        <p:nvPicPr>
          <p:cNvPr id="37891" name="Picture 21" descr="colored%20light%20bea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981075"/>
            <a:ext cx="5832475" cy="52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854700" y="214313"/>
            <a:ext cx="2897188" cy="4249737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000" smtClean="0"/>
              <a:t>Visible light is emitted from hot objects like the Sun.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sz="200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000" smtClean="0"/>
              <a:t>Visible light has wavelengths ranging from: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000" b="1" smtClean="0">
                <a:solidFill>
                  <a:schemeClr val="accent2"/>
                </a:solidFill>
              </a:rPr>
              <a:t>0.000 000 4m (violet)</a:t>
            </a:r>
            <a:r>
              <a:rPr lang="en-GB" sz="2000" smtClean="0"/>
              <a:t>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000" b="1" smtClean="0"/>
              <a:t>             to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000" b="1" smtClean="0">
                <a:solidFill>
                  <a:srgbClr val="F7051C"/>
                </a:solidFill>
              </a:rPr>
              <a:t>0.000 000 7m (red).</a:t>
            </a:r>
            <a:r>
              <a:rPr lang="en-GB" sz="2000" smtClean="0"/>
              <a:t>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sz="2000" smtClean="0"/>
          </a:p>
        </p:txBody>
      </p:sp>
      <p:grpSp>
        <p:nvGrpSpPr>
          <p:cNvPr id="7172" name="Group 52"/>
          <p:cNvGrpSpPr>
            <a:grpSpLocks/>
          </p:cNvGrpSpPr>
          <p:nvPr/>
        </p:nvGrpSpPr>
        <p:grpSpPr bwMode="auto">
          <a:xfrm>
            <a:off x="374650" y="300038"/>
            <a:ext cx="2262188" cy="3529012"/>
            <a:chOff x="188" y="717"/>
            <a:chExt cx="1425" cy="2223"/>
          </a:xfrm>
        </p:grpSpPr>
        <p:sp>
          <p:nvSpPr>
            <p:cNvPr id="7194" name="Rectangle 37"/>
            <p:cNvSpPr>
              <a:spLocks noChangeArrowheads="1"/>
            </p:cNvSpPr>
            <p:nvPr/>
          </p:nvSpPr>
          <p:spPr bwMode="auto">
            <a:xfrm>
              <a:off x="188" y="717"/>
              <a:ext cx="1425" cy="31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5" name="Rectangle 38"/>
            <p:cNvSpPr>
              <a:spLocks noChangeArrowheads="1"/>
            </p:cNvSpPr>
            <p:nvPr/>
          </p:nvSpPr>
          <p:spPr bwMode="auto">
            <a:xfrm>
              <a:off x="188" y="1034"/>
              <a:ext cx="1425" cy="31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6" name="Rectangle 39"/>
            <p:cNvSpPr>
              <a:spLocks noChangeArrowheads="1"/>
            </p:cNvSpPr>
            <p:nvPr/>
          </p:nvSpPr>
          <p:spPr bwMode="auto">
            <a:xfrm>
              <a:off x="188" y="1352"/>
              <a:ext cx="1425" cy="31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7" name="Rectangle 40"/>
            <p:cNvSpPr>
              <a:spLocks noChangeArrowheads="1"/>
            </p:cNvSpPr>
            <p:nvPr/>
          </p:nvSpPr>
          <p:spPr bwMode="auto">
            <a:xfrm>
              <a:off x="188" y="1670"/>
              <a:ext cx="1425" cy="318"/>
            </a:xfrm>
            <a:prstGeom prst="rect">
              <a:avLst/>
            </a:prstGeom>
            <a:solidFill>
              <a:srgbClr val="66FF3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8" name="Rectangle 41"/>
            <p:cNvSpPr>
              <a:spLocks noChangeArrowheads="1"/>
            </p:cNvSpPr>
            <p:nvPr/>
          </p:nvSpPr>
          <p:spPr bwMode="auto">
            <a:xfrm>
              <a:off x="188" y="1987"/>
              <a:ext cx="1425" cy="31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9" name="Rectangle 42"/>
            <p:cNvSpPr>
              <a:spLocks noChangeArrowheads="1"/>
            </p:cNvSpPr>
            <p:nvPr/>
          </p:nvSpPr>
          <p:spPr bwMode="auto">
            <a:xfrm>
              <a:off x="188" y="2305"/>
              <a:ext cx="1425" cy="31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0" name="Rectangle 43"/>
            <p:cNvSpPr>
              <a:spLocks noChangeArrowheads="1"/>
            </p:cNvSpPr>
            <p:nvPr/>
          </p:nvSpPr>
          <p:spPr bwMode="auto">
            <a:xfrm>
              <a:off x="188" y="2622"/>
              <a:ext cx="1425" cy="31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201" name="Group 44"/>
            <p:cNvGrpSpPr>
              <a:grpSpLocks/>
            </p:cNvGrpSpPr>
            <p:nvPr/>
          </p:nvGrpSpPr>
          <p:grpSpPr bwMode="auto">
            <a:xfrm>
              <a:off x="250" y="755"/>
              <a:ext cx="1169" cy="2136"/>
              <a:chOff x="402" y="747"/>
              <a:chExt cx="1169" cy="2136"/>
            </a:xfrm>
          </p:grpSpPr>
          <p:sp>
            <p:nvSpPr>
              <p:cNvPr id="7202" name="Text Box 45"/>
              <p:cNvSpPr txBox="1">
                <a:spLocks noChangeArrowheads="1"/>
              </p:cNvSpPr>
              <p:nvPr/>
            </p:nvSpPr>
            <p:spPr bwMode="auto">
              <a:xfrm>
                <a:off x="402" y="747"/>
                <a:ext cx="81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/>
                  <a:t>RADIO</a:t>
                </a:r>
              </a:p>
            </p:txBody>
          </p:sp>
          <p:sp>
            <p:nvSpPr>
              <p:cNvPr id="7203" name="Text Box 46"/>
              <p:cNvSpPr txBox="1">
                <a:spLocks noChangeArrowheads="1"/>
              </p:cNvSpPr>
              <p:nvPr/>
            </p:nvSpPr>
            <p:spPr bwMode="auto">
              <a:xfrm>
                <a:off x="402" y="1064"/>
                <a:ext cx="112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/>
                  <a:t>MICROWAVES</a:t>
                </a:r>
              </a:p>
            </p:txBody>
          </p:sp>
          <p:sp>
            <p:nvSpPr>
              <p:cNvPr id="7204" name="Text Box 47"/>
              <p:cNvSpPr txBox="1">
                <a:spLocks noChangeArrowheads="1"/>
              </p:cNvSpPr>
              <p:nvPr/>
            </p:nvSpPr>
            <p:spPr bwMode="auto">
              <a:xfrm>
                <a:off x="402" y="1382"/>
                <a:ext cx="101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/>
                  <a:t>INFRA-RED</a:t>
                </a:r>
              </a:p>
            </p:txBody>
          </p:sp>
          <p:sp>
            <p:nvSpPr>
              <p:cNvPr id="7205" name="Text Box 48"/>
              <p:cNvSpPr txBox="1">
                <a:spLocks noChangeArrowheads="1"/>
              </p:cNvSpPr>
              <p:nvPr/>
            </p:nvSpPr>
            <p:spPr bwMode="auto">
              <a:xfrm>
                <a:off x="402" y="1700"/>
                <a:ext cx="59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b="1"/>
                  <a:t>LIGHT</a:t>
                </a:r>
              </a:p>
            </p:txBody>
          </p:sp>
          <p:sp>
            <p:nvSpPr>
              <p:cNvPr id="7206" name="Text Box 49"/>
              <p:cNvSpPr txBox="1">
                <a:spLocks noChangeArrowheads="1"/>
              </p:cNvSpPr>
              <p:nvPr/>
            </p:nvSpPr>
            <p:spPr bwMode="auto">
              <a:xfrm>
                <a:off x="402" y="2017"/>
                <a:ext cx="1169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/>
                  <a:t>ULTRA-VIOLET</a:t>
                </a:r>
              </a:p>
            </p:txBody>
          </p:sp>
          <p:sp>
            <p:nvSpPr>
              <p:cNvPr id="7207" name="Text Box 50"/>
              <p:cNvSpPr txBox="1">
                <a:spLocks noChangeArrowheads="1"/>
              </p:cNvSpPr>
              <p:nvPr/>
            </p:nvSpPr>
            <p:spPr bwMode="auto">
              <a:xfrm>
                <a:off x="402" y="2334"/>
                <a:ext cx="79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/>
                  <a:t>X-RAYS</a:t>
                </a:r>
              </a:p>
            </p:txBody>
          </p:sp>
          <p:sp>
            <p:nvSpPr>
              <p:cNvPr id="7208" name="Text Box 51"/>
              <p:cNvSpPr txBox="1">
                <a:spLocks noChangeArrowheads="1"/>
              </p:cNvSpPr>
              <p:nvPr/>
            </p:nvSpPr>
            <p:spPr bwMode="auto">
              <a:xfrm>
                <a:off x="402" y="2652"/>
                <a:ext cx="115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/>
                  <a:t>GAMMA RAYS</a:t>
                </a:r>
              </a:p>
            </p:txBody>
          </p:sp>
        </p:grpSp>
      </p:grpSp>
      <p:grpSp>
        <p:nvGrpSpPr>
          <p:cNvPr id="4" name="Group 54"/>
          <p:cNvGrpSpPr>
            <a:grpSpLocks/>
          </p:cNvGrpSpPr>
          <p:nvPr/>
        </p:nvGrpSpPr>
        <p:grpSpPr bwMode="auto">
          <a:xfrm>
            <a:off x="2624138" y="312738"/>
            <a:ext cx="2754312" cy="3529012"/>
            <a:chOff x="1605" y="725"/>
            <a:chExt cx="1815" cy="2223"/>
          </a:xfrm>
        </p:grpSpPr>
        <p:grpSp>
          <p:nvGrpSpPr>
            <p:cNvPr id="7177" name="Group 53"/>
            <p:cNvGrpSpPr>
              <a:grpSpLocks/>
            </p:cNvGrpSpPr>
            <p:nvPr/>
          </p:nvGrpSpPr>
          <p:grpSpPr bwMode="auto">
            <a:xfrm>
              <a:off x="1605" y="725"/>
              <a:ext cx="1815" cy="2223"/>
              <a:chOff x="1429" y="709"/>
              <a:chExt cx="1815" cy="2223"/>
            </a:xfrm>
          </p:grpSpPr>
          <p:sp>
            <p:nvSpPr>
              <p:cNvPr id="7185" name="Rectangle 41"/>
              <p:cNvSpPr>
                <a:spLocks noChangeArrowheads="1"/>
              </p:cNvSpPr>
              <p:nvPr/>
            </p:nvSpPr>
            <p:spPr bwMode="auto">
              <a:xfrm flipV="1">
                <a:off x="2019" y="2614"/>
                <a:ext cx="1225" cy="318"/>
              </a:xfrm>
              <a:prstGeom prst="rect">
                <a:avLst/>
              </a:prstGeom>
              <a:solidFill>
                <a:srgbClr val="CC00CC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7186" name="Rectangle 43"/>
              <p:cNvSpPr>
                <a:spLocks noChangeArrowheads="1"/>
              </p:cNvSpPr>
              <p:nvPr/>
            </p:nvSpPr>
            <p:spPr bwMode="auto">
              <a:xfrm flipV="1">
                <a:off x="2019" y="2297"/>
                <a:ext cx="1225" cy="318"/>
              </a:xfrm>
              <a:prstGeom prst="rect">
                <a:avLst/>
              </a:prstGeom>
              <a:solidFill>
                <a:srgbClr val="0000F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7187" name="Rectangle 45"/>
              <p:cNvSpPr>
                <a:spLocks noChangeArrowheads="1"/>
              </p:cNvSpPr>
              <p:nvPr/>
            </p:nvSpPr>
            <p:spPr bwMode="auto">
              <a:xfrm flipV="1">
                <a:off x="2019" y="1979"/>
                <a:ext cx="1225" cy="318"/>
              </a:xfrm>
              <a:prstGeom prst="rect">
                <a:avLst/>
              </a:prstGeom>
              <a:solidFill>
                <a:srgbClr val="0099CC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7188" name="Rectangle 47"/>
              <p:cNvSpPr>
                <a:spLocks noChangeArrowheads="1"/>
              </p:cNvSpPr>
              <p:nvPr/>
            </p:nvSpPr>
            <p:spPr bwMode="auto">
              <a:xfrm flipV="1">
                <a:off x="2019" y="1661"/>
                <a:ext cx="1225" cy="318"/>
              </a:xfrm>
              <a:prstGeom prst="rect">
                <a:avLst/>
              </a:prstGeom>
              <a:solidFill>
                <a:srgbClr val="66FF66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7189" name="Rectangle 49"/>
              <p:cNvSpPr>
                <a:spLocks noChangeArrowheads="1"/>
              </p:cNvSpPr>
              <p:nvPr/>
            </p:nvSpPr>
            <p:spPr bwMode="auto">
              <a:xfrm flipV="1">
                <a:off x="2019" y="1344"/>
                <a:ext cx="1225" cy="318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7190" name="Rectangle 51"/>
              <p:cNvSpPr>
                <a:spLocks noChangeArrowheads="1"/>
              </p:cNvSpPr>
              <p:nvPr/>
            </p:nvSpPr>
            <p:spPr bwMode="auto">
              <a:xfrm flipV="1">
                <a:off x="2019" y="1026"/>
                <a:ext cx="1225" cy="318"/>
              </a:xfrm>
              <a:prstGeom prst="rect">
                <a:avLst/>
              </a:prstGeom>
              <a:solidFill>
                <a:srgbClr val="FF66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7191" name="Rectangle 53"/>
              <p:cNvSpPr>
                <a:spLocks noChangeArrowheads="1"/>
              </p:cNvSpPr>
              <p:nvPr/>
            </p:nvSpPr>
            <p:spPr bwMode="auto">
              <a:xfrm flipV="1">
                <a:off x="2019" y="709"/>
                <a:ext cx="1225" cy="318"/>
              </a:xfrm>
              <a:prstGeom prst="rect">
                <a:avLst/>
              </a:prstGeom>
              <a:solidFill>
                <a:srgbClr val="F7051C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7192" name="Line 55"/>
              <p:cNvSpPr>
                <a:spLocks noChangeShapeType="1"/>
              </p:cNvSpPr>
              <p:nvPr/>
            </p:nvSpPr>
            <p:spPr bwMode="auto">
              <a:xfrm flipV="1">
                <a:off x="1429" y="709"/>
                <a:ext cx="590" cy="9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3" name="Line 56"/>
              <p:cNvSpPr>
                <a:spLocks noChangeShapeType="1"/>
              </p:cNvSpPr>
              <p:nvPr/>
            </p:nvSpPr>
            <p:spPr bwMode="auto">
              <a:xfrm>
                <a:off x="1429" y="1979"/>
                <a:ext cx="590" cy="9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78" name="Text Box 42"/>
            <p:cNvSpPr txBox="1">
              <a:spLocks noChangeArrowheads="1"/>
            </p:cNvSpPr>
            <p:nvPr/>
          </p:nvSpPr>
          <p:spPr bwMode="auto">
            <a:xfrm>
              <a:off x="2241" y="2687"/>
              <a:ext cx="81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/>
                <a:t>VIOLET</a:t>
              </a:r>
            </a:p>
          </p:txBody>
        </p:sp>
        <p:sp>
          <p:nvSpPr>
            <p:cNvPr id="7179" name="Text Box 44"/>
            <p:cNvSpPr txBox="1">
              <a:spLocks noChangeArrowheads="1"/>
            </p:cNvSpPr>
            <p:nvPr/>
          </p:nvSpPr>
          <p:spPr bwMode="auto">
            <a:xfrm>
              <a:off x="2241" y="2362"/>
              <a:ext cx="81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/>
                <a:t>INDIGO</a:t>
              </a:r>
            </a:p>
          </p:txBody>
        </p:sp>
        <p:sp>
          <p:nvSpPr>
            <p:cNvPr id="7180" name="Text Box 46"/>
            <p:cNvSpPr txBox="1">
              <a:spLocks noChangeArrowheads="1"/>
            </p:cNvSpPr>
            <p:nvPr/>
          </p:nvSpPr>
          <p:spPr bwMode="auto">
            <a:xfrm>
              <a:off x="2241" y="2037"/>
              <a:ext cx="63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/>
                <a:t>BLUE</a:t>
              </a:r>
            </a:p>
          </p:txBody>
        </p:sp>
        <p:sp>
          <p:nvSpPr>
            <p:cNvPr id="7181" name="Text Box 48"/>
            <p:cNvSpPr txBox="1">
              <a:spLocks noChangeArrowheads="1"/>
            </p:cNvSpPr>
            <p:nvPr/>
          </p:nvSpPr>
          <p:spPr bwMode="auto">
            <a:xfrm>
              <a:off x="2241" y="1734"/>
              <a:ext cx="77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/>
                <a:t>GREEN</a:t>
              </a:r>
            </a:p>
          </p:txBody>
        </p:sp>
        <p:sp>
          <p:nvSpPr>
            <p:cNvPr id="7182" name="Text Box 50"/>
            <p:cNvSpPr txBox="1">
              <a:spLocks noChangeArrowheads="1"/>
            </p:cNvSpPr>
            <p:nvPr/>
          </p:nvSpPr>
          <p:spPr bwMode="auto">
            <a:xfrm>
              <a:off x="2241" y="1401"/>
              <a:ext cx="99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/>
                <a:t>YELLOW</a:t>
              </a:r>
            </a:p>
          </p:txBody>
        </p:sp>
        <p:sp>
          <p:nvSpPr>
            <p:cNvPr id="7183" name="Text Box 52"/>
            <p:cNvSpPr txBox="1">
              <a:spLocks noChangeArrowheads="1"/>
            </p:cNvSpPr>
            <p:nvPr/>
          </p:nvSpPr>
          <p:spPr bwMode="auto">
            <a:xfrm>
              <a:off x="2241" y="1076"/>
              <a:ext cx="85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/>
                <a:t>ORANGE</a:t>
              </a:r>
            </a:p>
          </p:txBody>
        </p:sp>
        <p:sp>
          <p:nvSpPr>
            <p:cNvPr id="7184" name="Text Box 54"/>
            <p:cNvSpPr txBox="1">
              <a:spLocks noChangeArrowheads="1"/>
            </p:cNvSpPr>
            <p:nvPr/>
          </p:nvSpPr>
          <p:spPr bwMode="auto">
            <a:xfrm>
              <a:off x="2241" y="750"/>
              <a:ext cx="58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/>
                <a:t>RED</a:t>
              </a:r>
            </a:p>
          </p:txBody>
        </p:sp>
      </p:grpSp>
      <p:grpSp>
        <p:nvGrpSpPr>
          <p:cNvPr id="6" name="Group 59"/>
          <p:cNvGrpSpPr>
            <a:grpSpLocks/>
          </p:cNvGrpSpPr>
          <p:nvPr/>
        </p:nvGrpSpPr>
        <p:grpSpPr bwMode="auto">
          <a:xfrm>
            <a:off x="298450" y="3997325"/>
            <a:ext cx="8424863" cy="2390775"/>
            <a:chOff x="180" y="2694"/>
            <a:chExt cx="5307" cy="1506"/>
          </a:xfrm>
        </p:grpSpPr>
        <p:graphicFrame>
          <p:nvGraphicFramePr>
            <p:cNvPr id="7170" name="Object 45"/>
            <p:cNvGraphicFramePr>
              <a:graphicFrameLocks noChangeAspect="1"/>
            </p:cNvGraphicFramePr>
            <p:nvPr/>
          </p:nvGraphicFramePr>
          <p:xfrm>
            <a:off x="180" y="2740"/>
            <a:ext cx="2041" cy="14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9" name="Bitmap Image" r:id="rId4" imgW="3780952" imgH="2704762" progId="Paint.Picture">
                    <p:embed/>
                  </p:oleObj>
                </mc:Choice>
                <mc:Fallback>
                  <p:oleObj name="Bitmap Image" r:id="rId4" imgW="3780952" imgH="2704762" progId="Paint.Picture">
                    <p:embed/>
                    <p:pic>
                      <p:nvPicPr>
                        <p:cNvPr id="0" name="Object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0" y="2740"/>
                          <a:ext cx="2041" cy="14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7175" name="Picture 4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0" y="2694"/>
              <a:ext cx="1497" cy="1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6" name="Text Box 48"/>
            <p:cNvSpPr txBox="1">
              <a:spLocks noChangeArrowheads="1"/>
            </p:cNvSpPr>
            <p:nvPr/>
          </p:nvSpPr>
          <p:spPr bwMode="auto">
            <a:xfrm>
              <a:off x="2333" y="2948"/>
              <a:ext cx="1497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2000" b="1"/>
                <a:t>White light can be split into the colour spectrum using a prism or with water.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smtClean="0"/>
              <a:t>Uses of visible light</a:t>
            </a:r>
          </a:p>
        </p:txBody>
      </p:sp>
      <p:sp>
        <p:nvSpPr>
          <p:cNvPr id="53043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19100" y="1346200"/>
            <a:ext cx="4038600" cy="4525963"/>
          </a:xfrm>
        </p:spPr>
        <p:txBody>
          <a:bodyPr/>
          <a:lstStyle/>
          <a:p>
            <a:pPr marL="363538" indent="-363538" eaLnBrk="1" hangingPunct="1">
              <a:buFontTx/>
              <a:buNone/>
            </a:pPr>
            <a:r>
              <a:rPr lang="en-GB" sz="2800" smtClean="0"/>
              <a:t>Visible light is used:</a:t>
            </a:r>
          </a:p>
          <a:p>
            <a:pPr marL="363538" indent="-363538" eaLnBrk="1" hangingPunct="1"/>
            <a:r>
              <a:rPr lang="en-GB" sz="2800" smtClean="0"/>
              <a:t>for sight</a:t>
            </a:r>
          </a:p>
          <a:p>
            <a:pPr marL="363538" indent="-363538" eaLnBrk="1" hangingPunct="1"/>
            <a:r>
              <a:rPr lang="en-GB" sz="2800" smtClean="0"/>
              <a:t>in photography</a:t>
            </a:r>
          </a:p>
          <a:p>
            <a:pPr marL="363538" indent="-363538" eaLnBrk="1" hangingPunct="1"/>
            <a:r>
              <a:rPr lang="en-GB" sz="2800" smtClean="0"/>
              <a:t>in optical fibres</a:t>
            </a:r>
          </a:p>
          <a:p>
            <a:pPr marL="363538" indent="-363538" eaLnBrk="1" hangingPunct="1"/>
            <a:r>
              <a:rPr lang="en-GB" sz="2800" smtClean="0"/>
              <a:t>in photosynthesis</a:t>
            </a:r>
          </a:p>
          <a:p>
            <a:pPr marL="363538" indent="-363538" eaLnBrk="1" hangingPunct="1">
              <a:buFontTx/>
              <a:buNone/>
            </a:pPr>
            <a:endParaRPr lang="en-GB" sz="2800" smtClean="0"/>
          </a:p>
        </p:txBody>
      </p:sp>
      <p:graphicFrame>
        <p:nvGraphicFramePr>
          <p:cNvPr id="530444" name="Object 12"/>
          <p:cNvGraphicFramePr>
            <a:graphicFrameLocks noChangeAspect="1"/>
          </p:cNvGraphicFramePr>
          <p:nvPr>
            <p:ph sz="quarter" idx="2"/>
          </p:nvPr>
        </p:nvGraphicFramePr>
        <p:xfrm>
          <a:off x="3870325" y="1454150"/>
          <a:ext cx="19050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Bitmap Image" r:id="rId4" imgW="1428949" imgH="952633" progId="Paint.Picture">
                  <p:embed/>
                </p:oleObj>
              </mc:Choice>
              <mc:Fallback>
                <p:oleObj name="Bitmap Image" r:id="rId4" imgW="1428949" imgH="952633" progId="Paint.Picture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0325" y="1454150"/>
                        <a:ext cx="1905000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0446" name="Object 14"/>
          <p:cNvGraphicFramePr>
            <a:graphicFrameLocks noChangeAspect="1"/>
          </p:cNvGraphicFramePr>
          <p:nvPr>
            <p:ph sz="quarter" idx="3"/>
          </p:nvPr>
        </p:nvGraphicFramePr>
        <p:xfrm>
          <a:off x="6194425" y="1117600"/>
          <a:ext cx="2076450" cy="207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Bitmap Image" r:id="rId6" imgW="1428949" imgH="1428949" progId="Paint.Picture">
                  <p:embed/>
                </p:oleObj>
              </mc:Choice>
              <mc:Fallback>
                <p:oleObj name="Bitmap Image" r:id="rId6" imgW="1428949" imgH="1428949" progId="Paint.Picture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4425" y="1117600"/>
                        <a:ext cx="2076450" cy="207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0448" name="Object 16"/>
          <p:cNvGraphicFramePr>
            <a:graphicFrameLocks noChangeAspect="1"/>
          </p:cNvGraphicFramePr>
          <p:nvPr/>
        </p:nvGraphicFramePr>
        <p:xfrm>
          <a:off x="3890963" y="3032125"/>
          <a:ext cx="1666875" cy="180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Bitmap Image" r:id="rId8" imgW="1666667" imgH="1809524" progId="Paint.Picture">
                  <p:embed/>
                </p:oleObj>
              </mc:Choice>
              <mc:Fallback>
                <p:oleObj name="Bitmap Image" r:id="rId8" imgW="1666667" imgH="1809524" progId="Paint.Picture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0963" y="3032125"/>
                        <a:ext cx="1666875" cy="180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0449" name="Object 17"/>
          <p:cNvGraphicFramePr>
            <a:graphicFrameLocks noChangeAspect="1"/>
          </p:cNvGraphicFramePr>
          <p:nvPr/>
        </p:nvGraphicFramePr>
        <p:xfrm>
          <a:off x="5791200" y="3049588"/>
          <a:ext cx="3124200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Bitmap Image" r:id="rId10" imgW="3123810" imgH="1800476" progId="Paint.Picture">
                  <p:embed/>
                </p:oleObj>
              </mc:Choice>
              <mc:Fallback>
                <p:oleObj name="Bitmap Image" r:id="rId10" imgW="3123810" imgH="1800476" progId="Paint.Picture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049588"/>
                        <a:ext cx="3124200" cy="180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395288" y="188913"/>
            <a:ext cx="8229600" cy="777875"/>
          </a:xfrm>
        </p:spPr>
        <p:txBody>
          <a:bodyPr/>
          <a:lstStyle/>
          <a:p>
            <a:pPr eaLnBrk="1" hangingPunct="1"/>
            <a:r>
              <a:rPr lang="en-GB" sz="3600" smtClean="0"/>
              <a:t>Ultraviolet</a:t>
            </a:r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611188" y="2924175"/>
            <a:ext cx="2449512" cy="3089275"/>
            <a:chOff x="385" y="618"/>
            <a:chExt cx="1543" cy="1946"/>
          </a:xfrm>
        </p:grpSpPr>
        <p:pic>
          <p:nvPicPr>
            <p:cNvPr id="38922" name="Picture 18" descr="The solar corona as seen in deep ultraviolet light at 17.1 nm by the Extreme ultraviolet Imaging Telescope instrument aboard the SOHO spacecraf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618"/>
              <a:ext cx="1543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23" name="Text Box 44"/>
            <p:cNvSpPr txBox="1">
              <a:spLocks noChangeArrowheads="1"/>
            </p:cNvSpPr>
            <p:nvPr/>
          </p:nvSpPr>
          <p:spPr bwMode="auto">
            <a:xfrm>
              <a:off x="476" y="2160"/>
              <a:ext cx="1407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b="1"/>
                <a:t>Ultraviolet emitted by the Sun</a:t>
              </a:r>
            </a:p>
          </p:txBody>
        </p:sp>
      </p:grp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6084888" y="2924175"/>
            <a:ext cx="2447925" cy="3292475"/>
            <a:chOff x="3742" y="663"/>
            <a:chExt cx="1542" cy="2074"/>
          </a:xfrm>
        </p:grpSpPr>
        <p:pic>
          <p:nvPicPr>
            <p:cNvPr id="38920" name="Picture 39" descr="qu50054634bo_Compact_Fluorescent_Lamp___U_Typ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663"/>
              <a:ext cx="1497" cy="1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21" name="Text Box 46"/>
            <p:cNvSpPr txBox="1">
              <a:spLocks noChangeArrowheads="1"/>
            </p:cNvSpPr>
            <p:nvPr/>
          </p:nvSpPr>
          <p:spPr bwMode="auto">
            <a:xfrm>
              <a:off x="3742" y="2160"/>
              <a:ext cx="1542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b="1"/>
                <a:t>Fluorescent lamps and energy efficient bulbs work using uv</a:t>
              </a:r>
            </a:p>
          </p:txBody>
        </p:sp>
      </p:grp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2843213" y="981075"/>
            <a:ext cx="3384550" cy="2873375"/>
            <a:chOff x="1791" y="618"/>
            <a:chExt cx="2132" cy="1810"/>
          </a:xfrm>
        </p:grpSpPr>
        <p:pic>
          <p:nvPicPr>
            <p:cNvPr id="38918" name="Picture 4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" y="618"/>
              <a:ext cx="2132" cy="1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19" name="Text Box 47"/>
            <p:cNvSpPr txBox="1">
              <a:spLocks noChangeArrowheads="1"/>
            </p:cNvSpPr>
            <p:nvPr/>
          </p:nvSpPr>
          <p:spPr bwMode="auto">
            <a:xfrm>
              <a:off x="1973" y="2024"/>
              <a:ext cx="18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b="1"/>
                <a:t>Security markings show up under ultraviolet light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51238" y="452438"/>
            <a:ext cx="5111750" cy="467995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Ultraviolet has a wavelength of typically of a ten millionth of a metre.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4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UV is produced from very hot objects like the Sun or from special electrical tubes.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4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Most of the Sun’s ultraviolet radiation is absorbed by the Ozone layer in the upper part of the Earth’s atmosphere.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4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UV is also stopped by glass.</a:t>
            </a:r>
          </a:p>
        </p:txBody>
      </p:sp>
      <p:grpSp>
        <p:nvGrpSpPr>
          <p:cNvPr id="39939" name="Group 34"/>
          <p:cNvGrpSpPr>
            <a:grpSpLocks/>
          </p:cNvGrpSpPr>
          <p:nvPr/>
        </p:nvGrpSpPr>
        <p:grpSpPr bwMode="auto">
          <a:xfrm>
            <a:off x="615950" y="528638"/>
            <a:ext cx="2262188" cy="3529012"/>
            <a:chOff x="348" y="629"/>
            <a:chExt cx="1425" cy="2223"/>
          </a:xfrm>
        </p:grpSpPr>
        <p:sp>
          <p:nvSpPr>
            <p:cNvPr id="39940" name="Rectangle 19"/>
            <p:cNvSpPr>
              <a:spLocks noChangeArrowheads="1"/>
            </p:cNvSpPr>
            <p:nvPr/>
          </p:nvSpPr>
          <p:spPr bwMode="auto">
            <a:xfrm>
              <a:off x="348" y="629"/>
              <a:ext cx="1425" cy="31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1" name="Rectangle 20"/>
            <p:cNvSpPr>
              <a:spLocks noChangeArrowheads="1"/>
            </p:cNvSpPr>
            <p:nvPr/>
          </p:nvSpPr>
          <p:spPr bwMode="auto">
            <a:xfrm>
              <a:off x="348" y="946"/>
              <a:ext cx="1425" cy="31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2" name="Rectangle 21"/>
            <p:cNvSpPr>
              <a:spLocks noChangeArrowheads="1"/>
            </p:cNvSpPr>
            <p:nvPr/>
          </p:nvSpPr>
          <p:spPr bwMode="auto">
            <a:xfrm>
              <a:off x="348" y="1264"/>
              <a:ext cx="1425" cy="31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3" name="Rectangle 22"/>
            <p:cNvSpPr>
              <a:spLocks noChangeArrowheads="1"/>
            </p:cNvSpPr>
            <p:nvPr/>
          </p:nvSpPr>
          <p:spPr bwMode="auto">
            <a:xfrm>
              <a:off x="348" y="1582"/>
              <a:ext cx="1425" cy="31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4" name="Rectangle 23"/>
            <p:cNvSpPr>
              <a:spLocks noChangeArrowheads="1"/>
            </p:cNvSpPr>
            <p:nvPr/>
          </p:nvSpPr>
          <p:spPr bwMode="auto">
            <a:xfrm>
              <a:off x="348" y="1899"/>
              <a:ext cx="1425" cy="318"/>
            </a:xfrm>
            <a:prstGeom prst="rect">
              <a:avLst/>
            </a:prstGeom>
            <a:solidFill>
              <a:srgbClr val="00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5" name="Rectangle 24"/>
            <p:cNvSpPr>
              <a:spLocks noChangeArrowheads="1"/>
            </p:cNvSpPr>
            <p:nvPr/>
          </p:nvSpPr>
          <p:spPr bwMode="auto">
            <a:xfrm>
              <a:off x="348" y="2217"/>
              <a:ext cx="1425" cy="31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6" name="Rectangle 25"/>
            <p:cNvSpPr>
              <a:spLocks noChangeArrowheads="1"/>
            </p:cNvSpPr>
            <p:nvPr/>
          </p:nvSpPr>
          <p:spPr bwMode="auto">
            <a:xfrm>
              <a:off x="348" y="2534"/>
              <a:ext cx="1425" cy="31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7" name="Text Box 27"/>
            <p:cNvSpPr txBox="1">
              <a:spLocks noChangeArrowheads="1"/>
            </p:cNvSpPr>
            <p:nvPr/>
          </p:nvSpPr>
          <p:spPr bwMode="auto">
            <a:xfrm>
              <a:off x="410" y="667"/>
              <a:ext cx="81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RADIO</a:t>
              </a:r>
            </a:p>
          </p:txBody>
        </p:sp>
        <p:sp>
          <p:nvSpPr>
            <p:cNvPr id="39948" name="Text Box 28"/>
            <p:cNvSpPr txBox="1">
              <a:spLocks noChangeArrowheads="1"/>
            </p:cNvSpPr>
            <p:nvPr/>
          </p:nvSpPr>
          <p:spPr bwMode="auto">
            <a:xfrm>
              <a:off x="410" y="984"/>
              <a:ext cx="11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MICROWAVES</a:t>
              </a:r>
            </a:p>
          </p:txBody>
        </p:sp>
        <p:sp>
          <p:nvSpPr>
            <p:cNvPr id="39949" name="Text Box 29"/>
            <p:cNvSpPr txBox="1">
              <a:spLocks noChangeArrowheads="1"/>
            </p:cNvSpPr>
            <p:nvPr/>
          </p:nvSpPr>
          <p:spPr bwMode="auto">
            <a:xfrm>
              <a:off x="410" y="1302"/>
              <a:ext cx="101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INFRA-RED</a:t>
              </a:r>
            </a:p>
          </p:txBody>
        </p:sp>
        <p:sp>
          <p:nvSpPr>
            <p:cNvPr id="39950" name="Text Box 30"/>
            <p:cNvSpPr txBox="1">
              <a:spLocks noChangeArrowheads="1"/>
            </p:cNvSpPr>
            <p:nvPr/>
          </p:nvSpPr>
          <p:spPr bwMode="auto">
            <a:xfrm>
              <a:off x="410" y="1620"/>
              <a:ext cx="59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LIGHT</a:t>
              </a:r>
            </a:p>
          </p:txBody>
        </p:sp>
        <p:sp>
          <p:nvSpPr>
            <p:cNvPr id="39951" name="Text Box 31"/>
            <p:cNvSpPr txBox="1">
              <a:spLocks noChangeArrowheads="1"/>
            </p:cNvSpPr>
            <p:nvPr/>
          </p:nvSpPr>
          <p:spPr bwMode="auto">
            <a:xfrm>
              <a:off x="410" y="1937"/>
              <a:ext cx="127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/>
                <a:t>ULTRA-VIOLET</a:t>
              </a:r>
            </a:p>
          </p:txBody>
        </p:sp>
        <p:sp>
          <p:nvSpPr>
            <p:cNvPr id="39952" name="Text Box 32"/>
            <p:cNvSpPr txBox="1">
              <a:spLocks noChangeArrowheads="1"/>
            </p:cNvSpPr>
            <p:nvPr/>
          </p:nvSpPr>
          <p:spPr bwMode="auto">
            <a:xfrm>
              <a:off x="410" y="2254"/>
              <a:ext cx="7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X-RAYS</a:t>
              </a:r>
            </a:p>
          </p:txBody>
        </p:sp>
        <p:sp>
          <p:nvSpPr>
            <p:cNvPr id="39953" name="Text Box 33"/>
            <p:cNvSpPr txBox="1">
              <a:spLocks noChangeArrowheads="1"/>
            </p:cNvSpPr>
            <p:nvPr/>
          </p:nvSpPr>
          <p:spPr bwMode="auto">
            <a:xfrm>
              <a:off x="410" y="2572"/>
              <a:ext cx="11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GAMMA RAYS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n-GB" sz="3600" smtClean="0"/>
              <a:t>Uses of ultraviolet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9750" y="1125538"/>
            <a:ext cx="4038600" cy="4525962"/>
          </a:xfrm>
        </p:spPr>
        <p:txBody>
          <a:bodyPr/>
          <a:lstStyle/>
          <a:p>
            <a:pPr marL="363538" indent="-363538" eaLnBrk="1" hangingPunct="1">
              <a:buFontTx/>
              <a:buNone/>
            </a:pPr>
            <a:r>
              <a:rPr lang="en-GB" sz="2800" smtClean="0"/>
              <a:t>Ultraviolet is used in:</a:t>
            </a:r>
          </a:p>
          <a:p>
            <a:pPr marL="363538" indent="-363538" eaLnBrk="1" hangingPunct="1"/>
            <a:r>
              <a:rPr lang="en-GB" sz="2800" smtClean="0"/>
              <a:t>Fluorescent lamps including energy efficient light bulbs</a:t>
            </a:r>
          </a:p>
          <a:p>
            <a:pPr marL="363538" indent="-363538" eaLnBrk="1" hangingPunct="1"/>
            <a:r>
              <a:rPr lang="en-GB" sz="2800" smtClean="0"/>
              <a:t>Security devices</a:t>
            </a:r>
          </a:p>
          <a:p>
            <a:pPr marL="363538" indent="-363538" eaLnBrk="1" hangingPunct="1"/>
            <a:r>
              <a:rPr lang="en-GB" sz="2800" smtClean="0"/>
              <a:t>Dentistry</a:t>
            </a:r>
          </a:p>
          <a:p>
            <a:pPr marL="363538" indent="-363538" eaLnBrk="1" hangingPunct="1"/>
            <a:r>
              <a:rPr lang="en-GB" sz="2800" smtClean="0"/>
              <a:t>Pest control</a:t>
            </a:r>
          </a:p>
          <a:p>
            <a:pPr marL="363538" indent="-363538" eaLnBrk="1" hangingPunct="1"/>
            <a:r>
              <a:rPr lang="en-GB" sz="2800" smtClean="0"/>
              <a:t>Astronomy</a:t>
            </a:r>
          </a:p>
          <a:p>
            <a:pPr marL="363538" indent="-363538" eaLnBrk="1" hangingPunct="1">
              <a:buFontTx/>
              <a:buNone/>
            </a:pPr>
            <a:endParaRPr lang="en-GB" sz="2800" smtClean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364163" y="1268413"/>
            <a:ext cx="2592387" cy="2314575"/>
            <a:chOff x="3424" y="890"/>
            <a:chExt cx="1633" cy="1458"/>
          </a:xfrm>
        </p:grpSpPr>
        <p:pic>
          <p:nvPicPr>
            <p:cNvPr id="40971" name="Picture 7" descr="220px-RBC_Visa_UV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0" y="890"/>
              <a:ext cx="1587" cy="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72" name="Text Box 8"/>
            <p:cNvSpPr txBox="1">
              <a:spLocks noChangeArrowheads="1"/>
            </p:cNvSpPr>
            <p:nvPr/>
          </p:nvSpPr>
          <p:spPr bwMode="auto">
            <a:xfrm>
              <a:off x="3424" y="1888"/>
              <a:ext cx="1633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1400" b="1"/>
                <a:t>A bird appears on many Visa credit cards when held under a UV light source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276600" y="3860800"/>
            <a:ext cx="2808288" cy="2246313"/>
            <a:chOff x="3334" y="2432"/>
            <a:chExt cx="1769" cy="1415"/>
          </a:xfrm>
        </p:grpSpPr>
        <p:pic>
          <p:nvPicPr>
            <p:cNvPr id="40969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2432"/>
              <a:ext cx="1769" cy="1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70" name="Text Box 12"/>
            <p:cNvSpPr txBox="1">
              <a:spLocks noChangeArrowheads="1"/>
            </p:cNvSpPr>
            <p:nvPr/>
          </p:nvSpPr>
          <p:spPr bwMode="auto">
            <a:xfrm>
              <a:off x="3560" y="3521"/>
              <a:ext cx="1361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1400" b="1"/>
                <a:t>Ultraviolet light used in cosmetic dentistry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6516688" y="3716338"/>
            <a:ext cx="1944687" cy="2535237"/>
            <a:chOff x="4105" y="2341"/>
            <a:chExt cx="1225" cy="1597"/>
          </a:xfrm>
        </p:grpSpPr>
        <p:pic>
          <p:nvPicPr>
            <p:cNvPr id="40967" name="Picture 14" descr="5KZ-UV801S-L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5" y="2341"/>
              <a:ext cx="1225" cy="1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68" name="Text Box 15"/>
            <p:cNvSpPr txBox="1">
              <a:spLocks noChangeArrowheads="1"/>
            </p:cNvSpPr>
            <p:nvPr/>
          </p:nvSpPr>
          <p:spPr bwMode="auto">
            <a:xfrm>
              <a:off x="4150" y="3612"/>
              <a:ext cx="118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1400" b="1"/>
                <a:t>‘zapper’ attracts insects using uv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647" name="Pictur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125538"/>
            <a:ext cx="296862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503237"/>
          </a:xfrm>
        </p:spPr>
        <p:txBody>
          <a:bodyPr/>
          <a:lstStyle/>
          <a:p>
            <a:pPr eaLnBrk="1" hangingPunct="1"/>
            <a:r>
              <a:rPr lang="en-GB" sz="3600" smtClean="0"/>
              <a:t>Safety with ultraviolet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80988" y="790575"/>
            <a:ext cx="4248150" cy="863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400" smtClean="0"/>
              <a:t>The Sun’s ultraviolet light is responsible for sun tan.</a:t>
            </a:r>
          </a:p>
        </p:txBody>
      </p:sp>
      <p:pic>
        <p:nvPicPr>
          <p:cNvPr id="239621" name="Picture 5" descr="skin_cancer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9150" y="4241800"/>
            <a:ext cx="3024188" cy="2016125"/>
          </a:xfrm>
          <a:noFill/>
        </p:spPr>
      </p:pic>
      <p:graphicFrame>
        <p:nvGraphicFramePr>
          <p:cNvPr id="239623" name="Object 7"/>
          <p:cNvGraphicFramePr>
            <a:graphicFrameLocks noChangeAspect="1"/>
          </p:cNvGraphicFramePr>
          <p:nvPr>
            <p:ph sz="quarter" idx="4294967295"/>
          </p:nvPr>
        </p:nvGraphicFramePr>
        <p:xfrm>
          <a:off x="1055688" y="1608138"/>
          <a:ext cx="2592387" cy="146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name="Bitmap Image" r:id="rId6" imgW="3696216" imgH="2085714" progId="Paint.Picture">
                  <p:embed/>
                </p:oleObj>
              </mc:Choice>
              <mc:Fallback>
                <p:oleObj name="Bitmap Image" r:id="rId6" imgW="3696216" imgH="2085714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688" y="1608138"/>
                        <a:ext cx="2592387" cy="146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9627" name="Text Box 11"/>
          <p:cNvSpPr txBox="1">
            <a:spLocks noChangeArrowheads="1"/>
          </p:cNvSpPr>
          <p:nvPr/>
        </p:nvSpPr>
        <p:spPr bwMode="auto">
          <a:xfrm>
            <a:off x="250825" y="3357563"/>
            <a:ext cx="47990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/>
              <a:t>Too much exposure to UV can cause blindness and skin cancer.</a:t>
            </a: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5508625" y="5734050"/>
            <a:ext cx="2952750" cy="730250"/>
            <a:chOff x="3379" y="3748"/>
            <a:chExt cx="1860" cy="460"/>
          </a:xfrm>
        </p:grpSpPr>
        <p:sp>
          <p:nvSpPr>
            <p:cNvPr id="9241" name="Text Box 22"/>
            <p:cNvSpPr txBox="1">
              <a:spLocks noChangeArrowheads="1"/>
            </p:cNvSpPr>
            <p:nvPr/>
          </p:nvSpPr>
          <p:spPr bwMode="auto">
            <a:xfrm>
              <a:off x="3379" y="3748"/>
              <a:ext cx="363" cy="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3600" b="1">
                  <a:solidFill>
                    <a:srgbClr val="006600"/>
                  </a:solidFill>
                </a:rPr>
                <a:t>5</a:t>
              </a:r>
              <a:endParaRPr lang="en-GB" sz="2400" b="1"/>
            </a:p>
          </p:txBody>
        </p:sp>
        <p:sp>
          <p:nvSpPr>
            <p:cNvPr id="9242" name="Text Box 29"/>
            <p:cNvSpPr txBox="1">
              <a:spLocks noChangeArrowheads="1"/>
            </p:cNvSpPr>
            <p:nvPr/>
          </p:nvSpPr>
          <p:spPr bwMode="auto">
            <a:xfrm>
              <a:off x="3651" y="3748"/>
              <a:ext cx="1588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1400" b="1"/>
                <a:t>use a high sun protection factor sunscreen – reapply after swimming</a:t>
              </a:r>
            </a:p>
          </p:txBody>
        </p:sp>
      </p:grp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7308850" y="260350"/>
            <a:ext cx="1006475" cy="792163"/>
            <a:chOff x="4604" y="164"/>
            <a:chExt cx="634" cy="499"/>
          </a:xfrm>
        </p:grpSpPr>
        <p:sp>
          <p:nvSpPr>
            <p:cNvPr id="9238" name="Text Box 18"/>
            <p:cNvSpPr txBox="1">
              <a:spLocks noChangeArrowheads="1"/>
            </p:cNvSpPr>
            <p:nvPr/>
          </p:nvSpPr>
          <p:spPr bwMode="auto">
            <a:xfrm>
              <a:off x="4604" y="164"/>
              <a:ext cx="318" cy="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3600" b="1">
                  <a:solidFill>
                    <a:srgbClr val="006600"/>
                  </a:solidFill>
                </a:rPr>
                <a:t>1</a:t>
              </a:r>
              <a:r>
                <a:rPr lang="en-GB" sz="2400" b="1"/>
                <a:t>        </a:t>
              </a:r>
            </a:p>
          </p:txBody>
        </p:sp>
        <p:sp>
          <p:nvSpPr>
            <p:cNvPr id="9239" name="Text Box 27"/>
            <p:cNvSpPr txBox="1">
              <a:spLocks noChangeArrowheads="1"/>
            </p:cNvSpPr>
            <p:nvPr/>
          </p:nvSpPr>
          <p:spPr bwMode="auto">
            <a:xfrm>
              <a:off x="4785" y="210"/>
              <a:ext cx="453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1400" b="1"/>
                <a:t>wear a hat</a:t>
              </a:r>
            </a:p>
          </p:txBody>
        </p:sp>
        <p:sp>
          <p:nvSpPr>
            <p:cNvPr id="9240" name="Line 32"/>
            <p:cNvSpPr>
              <a:spLocks noChangeShapeType="1"/>
            </p:cNvSpPr>
            <p:nvPr/>
          </p:nvSpPr>
          <p:spPr bwMode="auto">
            <a:xfrm flipH="1">
              <a:off x="4694" y="527"/>
              <a:ext cx="318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7740650" y="1412875"/>
            <a:ext cx="1403350" cy="1225550"/>
            <a:chOff x="4876" y="890"/>
            <a:chExt cx="884" cy="772"/>
          </a:xfrm>
        </p:grpSpPr>
        <p:sp>
          <p:nvSpPr>
            <p:cNvPr id="9235" name="Text Box 20"/>
            <p:cNvSpPr txBox="1">
              <a:spLocks noChangeArrowheads="1"/>
            </p:cNvSpPr>
            <p:nvPr/>
          </p:nvSpPr>
          <p:spPr bwMode="auto">
            <a:xfrm>
              <a:off x="4876" y="890"/>
              <a:ext cx="272" cy="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3600" b="1">
                  <a:solidFill>
                    <a:srgbClr val="006600"/>
                  </a:solidFill>
                </a:rPr>
                <a:t>3</a:t>
              </a:r>
              <a:endParaRPr lang="en-GB" sz="2400" b="1"/>
            </a:p>
          </p:txBody>
        </p:sp>
        <p:sp>
          <p:nvSpPr>
            <p:cNvPr id="9236" name="Text Box 28"/>
            <p:cNvSpPr txBox="1">
              <a:spLocks noChangeArrowheads="1"/>
            </p:cNvSpPr>
            <p:nvPr/>
          </p:nvSpPr>
          <p:spPr bwMode="auto">
            <a:xfrm>
              <a:off x="5080" y="890"/>
              <a:ext cx="680" cy="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1400" b="1"/>
                <a:t>cover up when the Sun is strongest</a:t>
              </a:r>
            </a:p>
          </p:txBody>
        </p:sp>
        <p:sp>
          <p:nvSpPr>
            <p:cNvPr id="9237" name="Line 33"/>
            <p:cNvSpPr>
              <a:spLocks noChangeShapeType="1"/>
            </p:cNvSpPr>
            <p:nvPr/>
          </p:nvSpPr>
          <p:spPr bwMode="auto">
            <a:xfrm flipH="1">
              <a:off x="5080" y="1480"/>
              <a:ext cx="227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4859338" y="3644900"/>
            <a:ext cx="1801812" cy="936625"/>
            <a:chOff x="3061" y="2296"/>
            <a:chExt cx="1135" cy="590"/>
          </a:xfrm>
        </p:grpSpPr>
        <p:sp>
          <p:nvSpPr>
            <p:cNvPr id="9232" name="Text Box 21"/>
            <p:cNvSpPr txBox="1">
              <a:spLocks noChangeArrowheads="1"/>
            </p:cNvSpPr>
            <p:nvPr/>
          </p:nvSpPr>
          <p:spPr bwMode="auto">
            <a:xfrm>
              <a:off x="3061" y="2341"/>
              <a:ext cx="363" cy="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3600" b="1">
                  <a:solidFill>
                    <a:srgbClr val="006600"/>
                  </a:solidFill>
                </a:rPr>
                <a:t>4</a:t>
              </a:r>
              <a:endParaRPr lang="en-GB" sz="2400" b="1"/>
            </a:p>
          </p:txBody>
        </p:sp>
        <p:sp>
          <p:nvSpPr>
            <p:cNvPr id="9233" name="Text Box 30"/>
            <p:cNvSpPr txBox="1">
              <a:spLocks noChangeArrowheads="1"/>
            </p:cNvSpPr>
            <p:nvPr/>
          </p:nvSpPr>
          <p:spPr bwMode="auto">
            <a:xfrm>
              <a:off x="3288" y="2296"/>
              <a:ext cx="817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1400" b="1"/>
                <a:t>longer shorts offer protection</a:t>
              </a:r>
            </a:p>
          </p:txBody>
        </p:sp>
        <p:sp>
          <p:nvSpPr>
            <p:cNvPr id="9234" name="Line 34"/>
            <p:cNvSpPr>
              <a:spLocks noChangeShapeType="1"/>
            </p:cNvSpPr>
            <p:nvPr/>
          </p:nvSpPr>
          <p:spPr bwMode="auto">
            <a:xfrm>
              <a:off x="3743" y="2750"/>
              <a:ext cx="453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5076825" y="1268413"/>
            <a:ext cx="1870075" cy="730250"/>
            <a:chOff x="3198" y="799"/>
            <a:chExt cx="1178" cy="460"/>
          </a:xfrm>
        </p:grpSpPr>
        <p:sp>
          <p:nvSpPr>
            <p:cNvPr id="9229" name="Text Box 23"/>
            <p:cNvSpPr txBox="1">
              <a:spLocks noChangeArrowheads="1"/>
            </p:cNvSpPr>
            <p:nvPr/>
          </p:nvSpPr>
          <p:spPr bwMode="auto">
            <a:xfrm>
              <a:off x="3356" y="799"/>
              <a:ext cx="816" cy="4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1400" b="1"/>
                <a:t>sunglasses with UV protection</a:t>
              </a:r>
            </a:p>
          </p:txBody>
        </p:sp>
        <p:sp>
          <p:nvSpPr>
            <p:cNvPr id="9230" name="Line 25"/>
            <p:cNvSpPr>
              <a:spLocks noChangeShapeType="1"/>
            </p:cNvSpPr>
            <p:nvPr/>
          </p:nvSpPr>
          <p:spPr bwMode="auto">
            <a:xfrm>
              <a:off x="4059" y="981"/>
              <a:ext cx="31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1" name="Text Box 19"/>
            <p:cNvSpPr txBox="1">
              <a:spLocks noChangeArrowheads="1"/>
            </p:cNvSpPr>
            <p:nvPr/>
          </p:nvSpPr>
          <p:spPr bwMode="auto">
            <a:xfrm>
              <a:off x="3198" y="799"/>
              <a:ext cx="31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3600" b="1">
                  <a:solidFill>
                    <a:srgbClr val="006600"/>
                  </a:solidFill>
                </a:rPr>
                <a:t>2</a:t>
              </a:r>
              <a:endParaRPr lang="en-GB" sz="2400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2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GB" sz="3600" smtClean="0"/>
              <a:t>X-rays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468313" y="1196975"/>
            <a:ext cx="4535487" cy="3967163"/>
            <a:chOff x="431" y="1117"/>
            <a:chExt cx="2857" cy="2499"/>
          </a:xfrm>
        </p:grpSpPr>
        <p:pic>
          <p:nvPicPr>
            <p:cNvPr id="10247" name="Picture 23" descr="4DDA34AE-E47C-66B1-062D6E647F8EB90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1117"/>
              <a:ext cx="2857" cy="2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8" name="Text Box 27"/>
            <p:cNvSpPr txBox="1">
              <a:spLocks noChangeArrowheads="1"/>
            </p:cNvSpPr>
            <p:nvPr/>
          </p:nvSpPr>
          <p:spPr bwMode="auto">
            <a:xfrm>
              <a:off x="1111" y="3385"/>
              <a:ext cx="149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/>
                <a:t>X-ray photographs</a:t>
              </a:r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5148263" y="1196975"/>
            <a:ext cx="3414712" cy="4241800"/>
            <a:chOff x="3379" y="1117"/>
            <a:chExt cx="2151" cy="2672"/>
          </a:xfrm>
        </p:grpSpPr>
        <p:graphicFrame>
          <p:nvGraphicFramePr>
            <p:cNvPr id="10242" name="Object 20"/>
            <p:cNvGraphicFramePr>
              <a:graphicFrameLocks noChangeAspect="1"/>
            </p:cNvGraphicFramePr>
            <p:nvPr/>
          </p:nvGraphicFramePr>
          <p:xfrm>
            <a:off x="3379" y="1117"/>
            <a:ext cx="2151" cy="22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9" name="Bitmap Image" r:id="rId5" imgW="2285714" imgH="2362530" progId="Paint.Picture">
                    <p:embed/>
                  </p:oleObj>
                </mc:Choice>
                <mc:Fallback>
                  <p:oleObj name="Bitmap Image" r:id="rId5" imgW="2285714" imgH="2362530" progId="Paint.Picture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79" y="1117"/>
                          <a:ext cx="2151" cy="22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46" name="Text Box 28"/>
            <p:cNvSpPr txBox="1">
              <a:spLocks noChangeArrowheads="1"/>
            </p:cNvSpPr>
            <p:nvPr/>
          </p:nvSpPr>
          <p:spPr bwMode="auto">
            <a:xfrm>
              <a:off x="3696" y="3385"/>
              <a:ext cx="1497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b="1"/>
                <a:t>Exploding stars emit X-rays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389313" y="582613"/>
            <a:ext cx="5286375" cy="410527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smtClean="0"/>
              <a:t>X-rays have wavelengths of typically       a billionth of a metre.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sz="240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smtClean="0"/>
              <a:t>They are produced from X-ray tubes that use very high voltage (typically one hundred thousand volts).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sz="240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smtClean="0"/>
              <a:t>They are very penetrating and are only stopped by several centimetres of lead.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sz="2400" smtClean="0"/>
          </a:p>
        </p:txBody>
      </p:sp>
      <p:grpSp>
        <p:nvGrpSpPr>
          <p:cNvPr id="41987" name="Group 34"/>
          <p:cNvGrpSpPr>
            <a:grpSpLocks/>
          </p:cNvGrpSpPr>
          <p:nvPr/>
        </p:nvGrpSpPr>
        <p:grpSpPr bwMode="auto">
          <a:xfrm>
            <a:off x="539750" y="630238"/>
            <a:ext cx="2262188" cy="3529012"/>
            <a:chOff x="348" y="629"/>
            <a:chExt cx="1425" cy="2223"/>
          </a:xfrm>
        </p:grpSpPr>
        <p:sp>
          <p:nvSpPr>
            <p:cNvPr id="41988" name="Rectangle 19"/>
            <p:cNvSpPr>
              <a:spLocks noChangeArrowheads="1"/>
            </p:cNvSpPr>
            <p:nvPr/>
          </p:nvSpPr>
          <p:spPr bwMode="auto">
            <a:xfrm>
              <a:off x="348" y="629"/>
              <a:ext cx="1425" cy="31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89" name="Rectangle 20"/>
            <p:cNvSpPr>
              <a:spLocks noChangeArrowheads="1"/>
            </p:cNvSpPr>
            <p:nvPr/>
          </p:nvSpPr>
          <p:spPr bwMode="auto">
            <a:xfrm>
              <a:off x="348" y="946"/>
              <a:ext cx="1425" cy="31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0" name="Rectangle 21"/>
            <p:cNvSpPr>
              <a:spLocks noChangeArrowheads="1"/>
            </p:cNvSpPr>
            <p:nvPr/>
          </p:nvSpPr>
          <p:spPr bwMode="auto">
            <a:xfrm>
              <a:off x="348" y="1264"/>
              <a:ext cx="1425" cy="31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1" name="Rectangle 22"/>
            <p:cNvSpPr>
              <a:spLocks noChangeArrowheads="1"/>
            </p:cNvSpPr>
            <p:nvPr/>
          </p:nvSpPr>
          <p:spPr bwMode="auto">
            <a:xfrm>
              <a:off x="348" y="1582"/>
              <a:ext cx="1425" cy="31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2" name="Rectangle 23"/>
            <p:cNvSpPr>
              <a:spLocks noChangeArrowheads="1"/>
            </p:cNvSpPr>
            <p:nvPr/>
          </p:nvSpPr>
          <p:spPr bwMode="auto">
            <a:xfrm>
              <a:off x="348" y="1899"/>
              <a:ext cx="1425" cy="31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3" name="Rectangle 24"/>
            <p:cNvSpPr>
              <a:spLocks noChangeArrowheads="1"/>
            </p:cNvSpPr>
            <p:nvPr/>
          </p:nvSpPr>
          <p:spPr bwMode="auto">
            <a:xfrm>
              <a:off x="348" y="2217"/>
              <a:ext cx="1425" cy="318"/>
            </a:xfrm>
            <a:prstGeom prst="rect">
              <a:avLst/>
            </a:prstGeom>
            <a:solidFill>
              <a:srgbClr val="6699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4" name="Rectangle 25"/>
            <p:cNvSpPr>
              <a:spLocks noChangeArrowheads="1"/>
            </p:cNvSpPr>
            <p:nvPr/>
          </p:nvSpPr>
          <p:spPr bwMode="auto">
            <a:xfrm>
              <a:off x="348" y="2534"/>
              <a:ext cx="1425" cy="31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995" name="Group 26"/>
            <p:cNvGrpSpPr>
              <a:grpSpLocks/>
            </p:cNvGrpSpPr>
            <p:nvPr/>
          </p:nvGrpSpPr>
          <p:grpSpPr bwMode="auto">
            <a:xfrm>
              <a:off x="410" y="667"/>
              <a:ext cx="1169" cy="2136"/>
              <a:chOff x="402" y="747"/>
              <a:chExt cx="1169" cy="2136"/>
            </a:xfrm>
          </p:grpSpPr>
          <p:sp>
            <p:nvSpPr>
              <p:cNvPr id="41996" name="Text Box 27"/>
              <p:cNvSpPr txBox="1">
                <a:spLocks noChangeArrowheads="1"/>
              </p:cNvSpPr>
              <p:nvPr/>
            </p:nvSpPr>
            <p:spPr bwMode="auto">
              <a:xfrm>
                <a:off x="402" y="747"/>
                <a:ext cx="81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/>
                  <a:t>RADIO</a:t>
                </a:r>
              </a:p>
            </p:txBody>
          </p:sp>
          <p:sp>
            <p:nvSpPr>
              <p:cNvPr id="41997" name="Text Box 28"/>
              <p:cNvSpPr txBox="1">
                <a:spLocks noChangeArrowheads="1"/>
              </p:cNvSpPr>
              <p:nvPr/>
            </p:nvSpPr>
            <p:spPr bwMode="auto">
              <a:xfrm>
                <a:off x="402" y="1064"/>
                <a:ext cx="112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/>
                  <a:t>MICROWAVES</a:t>
                </a:r>
              </a:p>
            </p:txBody>
          </p:sp>
          <p:sp>
            <p:nvSpPr>
              <p:cNvPr id="41998" name="Text Box 29"/>
              <p:cNvSpPr txBox="1">
                <a:spLocks noChangeArrowheads="1"/>
              </p:cNvSpPr>
              <p:nvPr/>
            </p:nvSpPr>
            <p:spPr bwMode="auto">
              <a:xfrm>
                <a:off x="402" y="1382"/>
                <a:ext cx="101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/>
                  <a:t>INFRA-RED</a:t>
                </a:r>
              </a:p>
            </p:txBody>
          </p:sp>
          <p:sp>
            <p:nvSpPr>
              <p:cNvPr id="41999" name="Text Box 30"/>
              <p:cNvSpPr txBox="1">
                <a:spLocks noChangeArrowheads="1"/>
              </p:cNvSpPr>
              <p:nvPr/>
            </p:nvSpPr>
            <p:spPr bwMode="auto">
              <a:xfrm>
                <a:off x="402" y="1700"/>
                <a:ext cx="59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/>
                  <a:t>LIGHT</a:t>
                </a:r>
              </a:p>
            </p:txBody>
          </p:sp>
          <p:sp>
            <p:nvSpPr>
              <p:cNvPr id="42000" name="Text Box 31"/>
              <p:cNvSpPr txBox="1">
                <a:spLocks noChangeArrowheads="1"/>
              </p:cNvSpPr>
              <p:nvPr/>
            </p:nvSpPr>
            <p:spPr bwMode="auto">
              <a:xfrm>
                <a:off x="402" y="2017"/>
                <a:ext cx="1169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/>
                  <a:t>ULTRA-VIOLET</a:t>
                </a:r>
              </a:p>
            </p:txBody>
          </p:sp>
          <p:sp>
            <p:nvSpPr>
              <p:cNvPr id="42001" name="Text Box 32"/>
              <p:cNvSpPr txBox="1">
                <a:spLocks noChangeArrowheads="1"/>
              </p:cNvSpPr>
              <p:nvPr/>
            </p:nvSpPr>
            <p:spPr bwMode="auto">
              <a:xfrm>
                <a:off x="402" y="2334"/>
                <a:ext cx="79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b="1"/>
                  <a:t>X-RAYS</a:t>
                </a:r>
              </a:p>
            </p:txBody>
          </p:sp>
          <p:sp>
            <p:nvSpPr>
              <p:cNvPr id="42002" name="Text Box 33"/>
              <p:cNvSpPr txBox="1">
                <a:spLocks noChangeArrowheads="1"/>
              </p:cNvSpPr>
              <p:nvPr/>
            </p:nvSpPr>
            <p:spPr bwMode="auto">
              <a:xfrm>
                <a:off x="402" y="2652"/>
                <a:ext cx="115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/>
                  <a:t>GAMMA RAYS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1675"/>
          </a:xfrm>
        </p:spPr>
        <p:txBody>
          <a:bodyPr/>
          <a:lstStyle/>
          <a:p>
            <a:pPr eaLnBrk="1" hangingPunct="1"/>
            <a:r>
              <a:rPr lang="en-GB" sz="3600" smtClean="0"/>
              <a:t>Uses of X-rays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313" y="1069975"/>
            <a:ext cx="3733800" cy="2735263"/>
          </a:xfrm>
        </p:spPr>
        <p:txBody>
          <a:bodyPr/>
          <a:lstStyle/>
          <a:p>
            <a:pPr marL="266700" indent="-266700" eaLnBrk="1" hangingPunct="1">
              <a:buFontTx/>
              <a:buNone/>
            </a:pPr>
            <a:r>
              <a:rPr lang="en-GB" sz="2800" smtClean="0"/>
              <a:t>X-rays are used in:</a:t>
            </a:r>
          </a:p>
          <a:p>
            <a:pPr marL="266700" indent="-266700" eaLnBrk="1" hangingPunct="1"/>
            <a:r>
              <a:rPr lang="en-GB" sz="2800" smtClean="0"/>
              <a:t>X-ray photographs</a:t>
            </a:r>
          </a:p>
          <a:p>
            <a:pPr marL="266700" indent="-266700" eaLnBrk="1" hangingPunct="1"/>
            <a:r>
              <a:rPr lang="en-GB" sz="2800" smtClean="0"/>
              <a:t>Airport security</a:t>
            </a:r>
          </a:p>
          <a:p>
            <a:pPr marL="266700" indent="-266700" eaLnBrk="1" hangingPunct="1"/>
            <a:r>
              <a:rPr lang="en-GB" sz="2800" smtClean="0"/>
              <a:t>Cancer treatment</a:t>
            </a:r>
          </a:p>
          <a:p>
            <a:pPr marL="266700" indent="-266700" eaLnBrk="1" hangingPunct="1"/>
            <a:r>
              <a:rPr lang="en-GB" sz="2800" smtClean="0"/>
              <a:t>Astronomy</a:t>
            </a:r>
          </a:p>
        </p:txBody>
      </p:sp>
      <p:pic>
        <p:nvPicPr>
          <p:cNvPr id="509956" name="Picture 11" descr="scanned_luggage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3833813"/>
            <a:ext cx="3113087" cy="2530475"/>
          </a:xfrm>
          <a:noFill/>
        </p:spPr>
      </p:pic>
      <p:graphicFrame>
        <p:nvGraphicFramePr>
          <p:cNvPr id="509957" name="Object 5"/>
          <p:cNvGraphicFramePr>
            <a:graphicFrameLocks noChangeAspect="1"/>
          </p:cNvGraphicFramePr>
          <p:nvPr/>
        </p:nvGraphicFramePr>
        <p:xfrm>
          <a:off x="4903788" y="1222375"/>
          <a:ext cx="2994025" cy="224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Bitmap Image" r:id="rId5" imgW="2561905" imgH="1924319" progId="Paint.Picture">
                  <p:embed/>
                </p:oleObj>
              </mc:Choice>
              <mc:Fallback>
                <p:oleObj name="Bitmap Image" r:id="rId5" imgW="2561905" imgH="1924319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3788" y="1222375"/>
                        <a:ext cx="2994025" cy="224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9958" name="Object 6"/>
          <p:cNvGraphicFramePr>
            <a:graphicFrameLocks noChangeAspect="1"/>
          </p:cNvGraphicFramePr>
          <p:nvPr/>
        </p:nvGraphicFramePr>
        <p:xfrm>
          <a:off x="3789363" y="4003675"/>
          <a:ext cx="2170112" cy="220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Bitmap Image" r:id="rId7" imgW="1895238" imgH="1924319" progId="Paint.Picture">
                  <p:embed/>
                </p:oleObj>
              </mc:Choice>
              <mc:Fallback>
                <p:oleObj name="Bitmap Image" r:id="rId7" imgW="1895238" imgH="1924319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9363" y="4003675"/>
                        <a:ext cx="2170112" cy="220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9959" name="Object 7"/>
          <p:cNvGraphicFramePr>
            <a:graphicFrameLocks noChangeAspect="1"/>
          </p:cNvGraphicFramePr>
          <p:nvPr/>
        </p:nvGraphicFramePr>
        <p:xfrm>
          <a:off x="6267450" y="3892550"/>
          <a:ext cx="2400300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Bitmap Image" r:id="rId9" imgW="2400635" imgH="2400635" progId="Paint.Picture">
                  <p:embed/>
                </p:oleObj>
              </mc:Choice>
              <mc:Fallback>
                <p:oleObj name="Bitmap Image" r:id="rId9" imgW="2400635" imgH="2400635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7450" y="3892550"/>
                        <a:ext cx="2400300" cy="240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74675" y="328613"/>
            <a:ext cx="7046913" cy="896937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b="1" smtClean="0"/>
              <a:t>Listing in order of </a:t>
            </a:r>
            <a:r>
              <a:rPr lang="en-GB" sz="2800" b="1" smtClean="0">
                <a:solidFill>
                  <a:srgbClr val="FF0000"/>
                </a:solidFill>
              </a:rPr>
              <a:t>decreasing</a:t>
            </a:r>
            <a:r>
              <a:rPr lang="en-GB" sz="2800" b="1" smtClean="0"/>
              <a:t> </a:t>
            </a:r>
            <a:r>
              <a:rPr lang="en-GB" sz="2800" b="1" smtClean="0">
                <a:solidFill>
                  <a:schemeClr val="accent2"/>
                </a:solidFill>
              </a:rPr>
              <a:t>frequency</a:t>
            </a:r>
            <a:r>
              <a:rPr lang="en-GB" sz="2800" b="1" smtClean="0"/>
              <a:t> and </a:t>
            </a:r>
            <a:r>
              <a:rPr lang="en-GB" sz="2800" b="1" smtClean="0">
                <a:solidFill>
                  <a:schemeClr val="accent2"/>
                </a:solidFill>
              </a:rPr>
              <a:t>energy</a:t>
            </a:r>
            <a:r>
              <a:rPr lang="en-GB" sz="2800" b="1" smtClean="0"/>
              <a:t>:</a:t>
            </a:r>
          </a:p>
        </p:txBody>
      </p:sp>
      <p:sp>
        <p:nvSpPr>
          <p:cNvPr id="165892" name="Text Box 4"/>
          <p:cNvSpPr txBox="1">
            <a:spLocks noChangeArrowheads="1"/>
          </p:cNvSpPr>
          <p:nvPr/>
        </p:nvSpPr>
        <p:spPr bwMode="auto">
          <a:xfrm>
            <a:off x="692150" y="1609725"/>
            <a:ext cx="2520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b="1">
                <a:solidFill>
                  <a:srgbClr val="6600CC"/>
                </a:solidFill>
              </a:rPr>
              <a:t>GAMMA RAYS</a:t>
            </a:r>
          </a:p>
        </p:txBody>
      </p:sp>
      <p:sp>
        <p:nvSpPr>
          <p:cNvPr id="165893" name="Text Box 5"/>
          <p:cNvSpPr txBox="1">
            <a:spLocks noChangeArrowheads="1"/>
          </p:cNvSpPr>
          <p:nvPr/>
        </p:nvSpPr>
        <p:spPr bwMode="auto">
          <a:xfrm>
            <a:off x="692150" y="2184400"/>
            <a:ext cx="158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b="1">
                <a:solidFill>
                  <a:srgbClr val="0000CC"/>
                </a:solidFill>
              </a:rPr>
              <a:t>X-RAYS</a:t>
            </a:r>
          </a:p>
        </p:txBody>
      </p:sp>
      <p:sp>
        <p:nvSpPr>
          <p:cNvPr id="165894" name="Text Box 6"/>
          <p:cNvSpPr txBox="1">
            <a:spLocks noChangeArrowheads="1"/>
          </p:cNvSpPr>
          <p:nvPr/>
        </p:nvSpPr>
        <p:spPr bwMode="auto">
          <a:xfrm>
            <a:off x="692150" y="2760663"/>
            <a:ext cx="2520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b="1">
                <a:solidFill>
                  <a:srgbClr val="006699"/>
                </a:solidFill>
              </a:rPr>
              <a:t>ULTRA-VIOLET</a:t>
            </a:r>
          </a:p>
        </p:txBody>
      </p:sp>
      <p:sp>
        <p:nvSpPr>
          <p:cNvPr id="165895" name="Text Box 7"/>
          <p:cNvSpPr txBox="1">
            <a:spLocks noChangeArrowheads="1"/>
          </p:cNvSpPr>
          <p:nvPr/>
        </p:nvSpPr>
        <p:spPr bwMode="auto">
          <a:xfrm>
            <a:off x="692150" y="3913188"/>
            <a:ext cx="1943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b="1">
                <a:solidFill>
                  <a:srgbClr val="663300"/>
                </a:solidFill>
              </a:rPr>
              <a:t>INFRA-RED</a:t>
            </a:r>
          </a:p>
        </p:txBody>
      </p:sp>
      <p:sp>
        <p:nvSpPr>
          <p:cNvPr id="165896" name="Text Box 8"/>
          <p:cNvSpPr txBox="1">
            <a:spLocks noChangeArrowheads="1"/>
          </p:cNvSpPr>
          <p:nvPr/>
        </p:nvSpPr>
        <p:spPr bwMode="auto">
          <a:xfrm>
            <a:off x="692150" y="5065713"/>
            <a:ext cx="2520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b="1">
                <a:solidFill>
                  <a:srgbClr val="FF3399"/>
                </a:solidFill>
              </a:rPr>
              <a:t>RADIO WAVES</a:t>
            </a:r>
          </a:p>
        </p:txBody>
      </p:sp>
      <p:sp>
        <p:nvSpPr>
          <p:cNvPr id="165897" name="Text Box 9"/>
          <p:cNvSpPr txBox="1">
            <a:spLocks noChangeArrowheads="1"/>
          </p:cNvSpPr>
          <p:nvPr/>
        </p:nvSpPr>
        <p:spPr bwMode="auto">
          <a:xfrm>
            <a:off x="692150" y="4489450"/>
            <a:ext cx="2376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b="1">
                <a:solidFill>
                  <a:srgbClr val="FF0000"/>
                </a:solidFill>
              </a:rPr>
              <a:t>MICROWAVES</a:t>
            </a:r>
          </a:p>
        </p:txBody>
      </p:sp>
      <p:sp>
        <p:nvSpPr>
          <p:cNvPr id="165898" name="Text Box 10"/>
          <p:cNvSpPr txBox="1">
            <a:spLocks noChangeArrowheads="1"/>
          </p:cNvSpPr>
          <p:nvPr/>
        </p:nvSpPr>
        <p:spPr bwMode="auto">
          <a:xfrm>
            <a:off x="692150" y="3336925"/>
            <a:ext cx="2520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b="1">
                <a:solidFill>
                  <a:srgbClr val="006600"/>
                </a:solidFill>
              </a:rPr>
              <a:t>VISIBLE LIGHT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397250" y="1455738"/>
            <a:ext cx="2611438" cy="4140200"/>
            <a:chOff x="664" y="841"/>
            <a:chExt cx="1645" cy="2608"/>
          </a:xfrm>
        </p:grpSpPr>
        <p:sp>
          <p:nvSpPr>
            <p:cNvPr id="16399" name="Text Box 44"/>
            <p:cNvSpPr txBox="1">
              <a:spLocks noChangeArrowheads="1"/>
            </p:cNvSpPr>
            <p:nvPr/>
          </p:nvSpPr>
          <p:spPr bwMode="auto">
            <a:xfrm>
              <a:off x="664" y="841"/>
              <a:ext cx="1645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2400" b="1"/>
                <a:t>HIGHEST FREQUENCY</a:t>
              </a:r>
              <a:endParaRPr lang="en-GB"/>
            </a:p>
          </p:txBody>
        </p:sp>
        <p:sp>
          <p:nvSpPr>
            <p:cNvPr id="16400" name="Text Box 52"/>
            <p:cNvSpPr txBox="1">
              <a:spLocks noChangeArrowheads="1"/>
            </p:cNvSpPr>
            <p:nvPr/>
          </p:nvSpPr>
          <p:spPr bwMode="auto">
            <a:xfrm>
              <a:off x="667" y="2931"/>
              <a:ext cx="1639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2400" b="1"/>
                <a:t>LOWEST FREQUENCY</a:t>
              </a:r>
              <a:endParaRPr lang="en-GB" sz="2400"/>
            </a:p>
          </p:txBody>
        </p:sp>
        <p:sp>
          <p:nvSpPr>
            <p:cNvPr id="16401" name="Line 56"/>
            <p:cNvSpPr>
              <a:spLocks noChangeShapeType="1"/>
            </p:cNvSpPr>
            <p:nvPr/>
          </p:nvSpPr>
          <p:spPr bwMode="auto">
            <a:xfrm>
              <a:off x="1487" y="1365"/>
              <a:ext cx="0" cy="149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6134100" y="1455738"/>
            <a:ext cx="2611438" cy="4083050"/>
            <a:chOff x="3899" y="961"/>
            <a:chExt cx="1645" cy="2572"/>
          </a:xfrm>
        </p:grpSpPr>
        <p:sp>
          <p:nvSpPr>
            <p:cNvPr id="16396" name="Text Box 44"/>
            <p:cNvSpPr txBox="1">
              <a:spLocks noChangeArrowheads="1"/>
            </p:cNvSpPr>
            <p:nvPr/>
          </p:nvSpPr>
          <p:spPr bwMode="auto">
            <a:xfrm>
              <a:off x="3899" y="961"/>
              <a:ext cx="1645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2400" b="1">
                  <a:solidFill>
                    <a:srgbClr val="FF0000"/>
                  </a:solidFill>
                </a:rPr>
                <a:t>GREATEST ENERGY</a:t>
              </a:r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16397" name="Text Box 52"/>
            <p:cNvSpPr txBox="1">
              <a:spLocks noChangeArrowheads="1"/>
            </p:cNvSpPr>
            <p:nvPr/>
          </p:nvSpPr>
          <p:spPr bwMode="auto">
            <a:xfrm>
              <a:off x="4057" y="3015"/>
              <a:ext cx="1267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2400" b="1">
                  <a:solidFill>
                    <a:srgbClr val="FF0000"/>
                  </a:solidFill>
                </a:rPr>
                <a:t>LEAST ENERGY</a:t>
              </a:r>
              <a:endParaRPr lang="en-GB" sz="2400">
                <a:solidFill>
                  <a:srgbClr val="FF0000"/>
                </a:solidFill>
              </a:endParaRPr>
            </a:p>
          </p:txBody>
        </p:sp>
        <p:sp>
          <p:nvSpPr>
            <p:cNvPr id="16398" name="Line 56"/>
            <p:cNvSpPr>
              <a:spLocks noChangeShapeType="1"/>
            </p:cNvSpPr>
            <p:nvPr/>
          </p:nvSpPr>
          <p:spPr bwMode="auto">
            <a:xfrm>
              <a:off x="4722" y="1485"/>
              <a:ext cx="0" cy="1496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2" grpId="0"/>
      <p:bldP spid="165893" grpId="0"/>
      <p:bldP spid="165894" grpId="0"/>
      <p:bldP spid="165895" grpId="0"/>
      <p:bldP spid="165896" grpId="0"/>
      <p:bldP spid="165897" grpId="0"/>
      <p:bldP spid="16589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GB" sz="3600" smtClean="0"/>
              <a:t>Taking an X-ray (radiograph)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313" y="1268413"/>
            <a:ext cx="4103687" cy="396081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X-rays pass through soft tissue but are absorbed by bones.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4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X-rays are directed onto the patient from the X-ray tube.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4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A light proof cassette containing a photographic film is placed on the other side of the patient.</a:t>
            </a:r>
          </a:p>
        </p:txBody>
      </p:sp>
      <p:grpSp>
        <p:nvGrpSpPr>
          <p:cNvPr id="43012" name="Group 10"/>
          <p:cNvGrpSpPr>
            <a:grpSpLocks/>
          </p:cNvGrpSpPr>
          <p:nvPr/>
        </p:nvGrpSpPr>
        <p:grpSpPr bwMode="auto">
          <a:xfrm>
            <a:off x="4859338" y="1341438"/>
            <a:ext cx="3671887" cy="3736975"/>
            <a:chOff x="3061" y="845"/>
            <a:chExt cx="2313" cy="2354"/>
          </a:xfrm>
        </p:grpSpPr>
        <p:pic>
          <p:nvPicPr>
            <p:cNvPr id="43013" name="Picture 7" descr="General%20Radiograph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1" y="845"/>
              <a:ext cx="2313" cy="1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14" name="Text Box 9"/>
            <p:cNvSpPr txBox="1">
              <a:spLocks noChangeArrowheads="1"/>
            </p:cNvSpPr>
            <p:nvPr/>
          </p:nvSpPr>
          <p:spPr bwMode="auto">
            <a:xfrm>
              <a:off x="3334" y="2795"/>
              <a:ext cx="181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b="1"/>
                <a:t>A patient being prepared for a radiograph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5288" y="620713"/>
            <a:ext cx="4608512" cy="41751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When the X-ray tube is switched on, the X-rays pass through the patient’s body leaving a ‘shadow’ image on the film showing the bones.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4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When the film is developed the parts exposed by the X-rays are darker than the other parts.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4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The bones show up as lighter regions on the radiograph.</a:t>
            </a:r>
          </a:p>
        </p:txBody>
      </p:sp>
      <p:grpSp>
        <p:nvGrpSpPr>
          <p:cNvPr id="44035" name="Group 11"/>
          <p:cNvGrpSpPr>
            <a:grpSpLocks/>
          </p:cNvGrpSpPr>
          <p:nvPr/>
        </p:nvGrpSpPr>
        <p:grpSpPr bwMode="auto">
          <a:xfrm>
            <a:off x="5292725" y="692150"/>
            <a:ext cx="3384550" cy="3824288"/>
            <a:chOff x="3334" y="436"/>
            <a:chExt cx="2132" cy="2409"/>
          </a:xfrm>
        </p:grpSpPr>
        <p:pic>
          <p:nvPicPr>
            <p:cNvPr id="44036" name="Picture 7" descr="LT2_2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436"/>
              <a:ext cx="2132" cy="2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37" name="Text Box 10"/>
            <p:cNvSpPr txBox="1">
              <a:spLocks noChangeArrowheads="1"/>
            </p:cNvSpPr>
            <p:nvPr/>
          </p:nvSpPr>
          <p:spPr bwMode="auto">
            <a:xfrm>
              <a:off x="3923" y="2614"/>
              <a:ext cx="12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/>
                <a:t>A chest X-ray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n-GB" sz="3600" smtClean="0"/>
              <a:t>Gamma Rays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539750" y="1125538"/>
            <a:ext cx="4032250" cy="4371975"/>
            <a:chOff x="340" y="709"/>
            <a:chExt cx="2540" cy="2754"/>
          </a:xfrm>
        </p:grpSpPr>
        <p:pic>
          <p:nvPicPr>
            <p:cNvPr id="45063" name="Picture 8" descr="gamma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709"/>
              <a:ext cx="2540" cy="2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64" name="Text Box 20"/>
            <p:cNvSpPr txBox="1">
              <a:spLocks noChangeArrowheads="1"/>
            </p:cNvSpPr>
            <p:nvPr/>
          </p:nvSpPr>
          <p:spPr bwMode="auto">
            <a:xfrm>
              <a:off x="839" y="2886"/>
              <a:ext cx="1633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b="1"/>
                <a:t>Gamma rays are given off by nuclear explosions</a:t>
              </a: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5003800" y="1125538"/>
            <a:ext cx="3119438" cy="4371975"/>
            <a:chOff x="3152" y="709"/>
            <a:chExt cx="1965" cy="2754"/>
          </a:xfrm>
        </p:grpSpPr>
        <p:pic>
          <p:nvPicPr>
            <p:cNvPr id="45061" name="Picture 5" descr="gammarays4-273x30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" y="709"/>
              <a:ext cx="1965" cy="2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62" name="Text Box 21"/>
            <p:cNvSpPr txBox="1">
              <a:spLocks noChangeArrowheads="1"/>
            </p:cNvSpPr>
            <p:nvPr/>
          </p:nvSpPr>
          <p:spPr bwMode="auto">
            <a:xfrm>
              <a:off x="3152" y="2886"/>
              <a:ext cx="1905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b="1"/>
                <a:t>Gamma rays are emitted from material falling into black holes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en-GB" sz="3600" smtClean="0"/>
              <a:t>Gamma Rays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41713" y="1052513"/>
            <a:ext cx="4918075" cy="410527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Gamma rays have the shortest wavelengths of the electromagnetic spectrum, typically a millionth millionth of a metre.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4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They are emitted by radioactive substances.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4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They are very penetrating and are only stopped by several centimetres of lead.</a:t>
            </a:r>
          </a:p>
        </p:txBody>
      </p:sp>
      <p:grpSp>
        <p:nvGrpSpPr>
          <p:cNvPr id="46084" name="Group 34"/>
          <p:cNvGrpSpPr>
            <a:grpSpLocks/>
          </p:cNvGrpSpPr>
          <p:nvPr/>
        </p:nvGrpSpPr>
        <p:grpSpPr bwMode="auto">
          <a:xfrm>
            <a:off x="628650" y="1100138"/>
            <a:ext cx="2262188" cy="3529012"/>
            <a:chOff x="348" y="629"/>
            <a:chExt cx="1425" cy="2223"/>
          </a:xfrm>
        </p:grpSpPr>
        <p:sp>
          <p:nvSpPr>
            <p:cNvPr id="46085" name="Rectangle 19"/>
            <p:cNvSpPr>
              <a:spLocks noChangeArrowheads="1"/>
            </p:cNvSpPr>
            <p:nvPr/>
          </p:nvSpPr>
          <p:spPr bwMode="auto">
            <a:xfrm>
              <a:off x="348" y="629"/>
              <a:ext cx="1425" cy="31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6" name="Rectangle 20"/>
            <p:cNvSpPr>
              <a:spLocks noChangeArrowheads="1"/>
            </p:cNvSpPr>
            <p:nvPr/>
          </p:nvSpPr>
          <p:spPr bwMode="auto">
            <a:xfrm>
              <a:off x="348" y="946"/>
              <a:ext cx="1425" cy="31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7" name="Rectangle 21"/>
            <p:cNvSpPr>
              <a:spLocks noChangeArrowheads="1"/>
            </p:cNvSpPr>
            <p:nvPr/>
          </p:nvSpPr>
          <p:spPr bwMode="auto">
            <a:xfrm>
              <a:off x="348" y="1264"/>
              <a:ext cx="1425" cy="31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8" name="Rectangle 22"/>
            <p:cNvSpPr>
              <a:spLocks noChangeArrowheads="1"/>
            </p:cNvSpPr>
            <p:nvPr/>
          </p:nvSpPr>
          <p:spPr bwMode="auto">
            <a:xfrm>
              <a:off x="348" y="1582"/>
              <a:ext cx="1425" cy="31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9" name="Rectangle 23"/>
            <p:cNvSpPr>
              <a:spLocks noChangeArrowheads="1"/>
            </p:cNvSpPr>
            <p:nvPr/>
          </p:nvSpPr>
          <p:spPr bwMode="auto">
            <a:xfrm>
              <a:off x="348" y="1899"/>
              <a:ext cx="1425" cy="31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0" name="Rectangle 24"/>
            <p:cNvSpPr>
              <a:spLocks noChangeArrowheads="1"/>
            </p:cNvSpPr>
            <p:nvPr/>
          </p:nvSpPr>
          <p:spPr bwMode="auto">
            <a:xfrm>
              <a:off x="348" y="2217"/>
              <a:ext cx="1425" cy="31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1" name="Rectangle 25"/>
            <p:cNvSpPr>
              <a:spLocks noChangeArrowheads="1"/>
            </p:cNvSpPr>
            <p:nvPr/>
          </p:nvSpPr>
          <p:spPr bwMode="auto">
            <a:xfrm>
              <a:off x="348" y="2534"/>
              <a:ext cx="1425" cy="318"/>
            </a:xfrm>
            <a:prstGeom prst="rect">
              <a:avLst/>
            </a:prstGeom>
            <a:solidFill>
              <a:srgbClr val="FF66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6092" name="Group 26"/>
            <p:cNvGrpSpPr>
              <a:grpSpLocks/>
            </p:cNvGrpSpPr>
            <p:nvPr/>
          </p:nvGrpSpPr>
          <p:grpSpPr bwMode="auto">
            <a:xfrm>
              <a:off x="410" y="667"/>
              <a:ext cx="1169" cy="2136"/>
              <a:chOff x="402" y="747"/>
              <a:chExt cx="1169" cy="2136"/>
            </a:xfrm>
          </p:grpSpPr>
          <p:sp>
            <p:nvSpPr>
              <p:cNvPr id="46093" name="Text Box 27"/>
              <p:cNvSpPr txBox="1">
                <a:spLocks noChangeArrowheads="1"/>
              </p:cNvSpPr>
              <p:nvPr/>
            </p:nvSpPr>
            <p:spPr bwMode="auto">
              <a:xfrm>
                <a:off x="402" y="747"/>
                <a:ext cx="81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/>
                  <a:t>RADIO</a:t>
                </a:r>
              </a:p>
            </p:txBody>
          </p:sp>
          <p:sp>
            <p:nvSpPr>
              <p:cNvPr id="46094" name="Text Box 28"/>
              <p:cNvSpPr txBox="1">
                <a:spLocks noChangeArrowheads="1"/>
              </p:cNvSpPr>
              <p:nvPr/>
            </p:nvSpPr>
            <p:spPr bwMode="auto">
              <a:xfrm>
                <a:off x="402" y="1064"/>
                <a:ext cx="112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/>
                  <a:t>MICROWAVES</a:t>
                </a:r>
              </a:p>
            </p:txBody>
          </p:sp>
          <p:sp>
            <p:nvSpPr>
              <p:cNvPr id="46095" name="Text Box 29"/>
              <p:cNvSpPr txBox="1">
                <a:spLocks noChangeArrowheads="1"/>
              </p:cNvSpPr>
              <p:nvPr/>
            </p:nvSpPr>
            <p:spPr bwMode="auto">
              <a:xfrm>
                <a:off x="402" y="1382"/>
                <a:ext cx="101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/>
                  <a:t>INFRA-RED</a:t>
                </a:r>
              </a:p>
            </p:txBody>
          </p:sp>
          <p:sp>
            <p:nvSpPr>
              <p:cNvPr id="46096" name="Text Box 30"/>
              <p:cNvSpPr txBox="1">
                <a:spLocks noChangeArrowheads="1"/>
              </p:cNvSpPr>
              <p:nvPr/>
            </p:nvSpPr>
            <p:spPr bwMode="auto">
              <a:xfrm>
                <a:off x="402" y="1700"/>
                <a:ext cx="59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/>
                  <a:t>LIGHT</a:t>
                </a:r>
              </a:p>
            </p:txBody>
          </p:sp>
          <p:sp>
            <p:nvSpPr>
              <p:cNvPr id="46097" name="Text Box 31"/>
              <p:cNvSpPr txBox="1">
                <a:spLocks noChangeArrowheads="1"/>
              </p:cNvSpPr>
              <p:nvPr/>
            </p:nvSpPr>
            <p:spPr bwMode="auto">
              <a:xfrm>
                <a:off x="402" y="2017"/>
                <a:ext cx="1169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/>
                  <a:t>ULTRA-VIOLET</a:t>
                </a:r>
              </a:p>
            </p:txBody>
          </p:sp>
          <p:sp>
            <p:nvSpPr>
              <p:cNvPr id="46098" name="Text Box 32"/>
              <p:cNvSpPr txBox="1">
                <a:spLocks noChangeArrowheads="1"/>
              </p:cNvSpPr>
              <p:nvPr/>
            </p:nvSpPr>
            <p:spPr bwMode="auto">
              <a:xfrm>
                <a:off x="402" y="2334"/>
                <a:ext cx="79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/>
                  <a:t>X-RAYS</a:t>
                </a:r>
              </a:p>
            </p:txBody>
          </p:sp>
          <p:sp>
            <p:nvSpPr>
              <p:cNvPr id="46099" name="Text Box 33"/>
              <p:cNvSpPr txBox="1">
                <a:spLocks noChangeArrowheads="1"/>
              </p:cNvSpPr>
              <p:nvPr/>
            </p:nvSpPr>
            <p:spPr bwMode="auto">
              <a:xfrm>
                <a:off x="402" y="2652"/>
                <a:ext cx="115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b="1"/>
                  <a:t>GAMMA RAYS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en-GB" sz="3600" smtClean="0"/>
              <a:t>Uses of gamma rays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313" y="1052513"/>
            <a:ext cx="3949700" cy="3065462"/>
          </a:xfrm>
        </p:spPr>
        <p:txBody>
          <a:bodyPr/>
          <a:lstStyle/>
          <a:p>
            <a:pPr marL="363538" indent="-363538" eaLnBrk="1" hangingPunct="1">
              <a:buFontTx/>
              <a:buNone/>
            </a:pPr>
            <a:r>
              <a:rPr lang="en-GB" sz="2800" smtClean="0"/>
              <a:t>Gamma rays are used:</a:t>
            </a:r>
          </a:p>
          <a:p>
            <a:pPr marL="363538" indent="-363538" eaLnBrk="1" hangingPunct="1"/>
            <a:r>
              <a:rPr lang="en-GB" sz="2800" smtClean="0"/>
              <a:t>to kill cancer cells </a:t>
            </a:r>
          </a:p>
          <a:p>
            <a:pPr marL="363538" indent="-363538" eaLnBrk="1" hangingPunct="1"/>
            <a:r>
              <a:rPr lang="en-GB" sz="2800" smtClean="0"/>
              <a:t>to kill harmful bacteria in food</a:t>
            </a:r>
          </a:p>
          <a:p>
            <a:pPr marL="363538" indent="-363538" eaLnBrk="1" hangingPunct="1"/>
            <a:r>
              <a:rPr lang="en-GB" sz="2800" smtClean="0"/>
              <a:t>to sterilise surgical instruments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787900" y="1268413"/>
            <a:ext cx="3810000" cy="3522662"/>
            <a:chOff x="2971" y="1071"/>
            <a:chExt cx="2400" cy="2219"/>
          </a:xfrm>
        </p:grpSpPr>
        <p:graphicFrame>
          <p:nvGraphicFramePr>
            <p:cNvPr id="12290" name="Object 4"/>
            <p:cNvGraphicFramePr>
              <a:graphicFrameLocks noChangeAspect="1"/>
            </p:cNvGraphicFramePr>
            <p:nvPr/>
          </p:nvGraphicFramePr>
          <p:xfrm>
            <a:off x="2971" y="1071"/>
            <a:ext cx="2400" cy="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5" name="Bitmap Image" r:id="rId4" imgW="3809524" imgH="2857899" progId="Paint.Picture">
                    <p:embed/>
                  </p:oleObj>
                </mc:Choice>
                <mc:Fallback>
                  <p:oleObj name="Bitmap Image" r:id="rId4" imgW="3809524" imgH="2857899" progId="Paint.Picture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1" y="1071"/>
                          <a:ext cx="2400" cy="1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294" name="Text Box 6"/>
            <p:cNvSpPr txBox="1">
              <a:spLocks noChangeArrowheads="1"/>
            </p:cNvSpPr>
            <p:nvPr/>
          </p:nvSpPr>
          <p:spPr bwMode="auto">
            <a:xfrm>
              <a:off x="3243" y="2886"/>
              <a:ext cx="18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b="1"/>
                <a:t>Gamma rays being used to treat cancer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GB" sz="3600" smtClean="0"/>
              <a:t>Safety with gamma and X-rays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313" y="1125538"/>
            <a:ext cx="5051425" cy="442118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Too much exposure to gamma rays or X-rays is dangerous.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4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High doses kill living cells. Low doses cause cell mutation and cancerous growth.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4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Workers who use equipment producing gamma or X-rays wear a film badge called a dosemeter. The film in the badge darkens if the person receives a too high dosage of radiation.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400" smtClean="0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940425" y="1052513"/>
            <a:ext cx="2400300" cy="4870450"/>
            <a:chOff x="3742" y="663"/>
            <a:chExt cx="1512" cy="3068"/>
          </a:xfrm>
        </p:grpSpPr>
        <p:pic>
          <p:nvPicPr>
            <p:cNvPr id="47109" name="Picture 5" descr="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" y="663"/>
              <a:ext cx="1206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0" name="Picture 8" descr="person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2" y="2387"/>
              <a:ext cx="1512" cy="1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11" name="Text Box 10"/>
            <p:cNvSpPr txBox="1">
              <a:spLocks noChangeArrowheads="1"/>
            </p:cNvSpPr>
            <p:nvPr/>
          </p:nvSpPr>
          <p:spPr bwMode="auto">
            <a:xfrm>
              <a:off x="3969" y="2160"/>
              <a:ext cx="108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/>
                <a:t>a dosemeter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395288" y="333375"/>
            <a:ext cx="8135937" cy="45354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800" b="1">
                <a:solidFill>
                  <a:srgbClr val="FF3300"/>
                </a:solidFill>
                <a:latin typeface="Times New Roman" pitchFamily="18" charset="0"/>
              </a:rPr>
              <a:t>Choose appropriate words to fill in the gaps below: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Gamma and X-rays are the most _________ radiations of the electromagnetic spectrum. Both can cause cell _________ and cancerous growth although both can also be used to treat ________.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Both require several centimetres of ______ to be stopped. 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X-rays are absorbed by ______ allowing the production of radiographs.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Gamma rays are used to kill _________ in food and to _________ medical instruments.</a:t>
            </a:r>
          </a:p>
        </p:txBody>
      </p:sp>
      <p:sp>
        <p:nvSpPr>
          <p:cNvPr id="280580" name="Text Box 4"/>
          <p:cNvSpPr txBox="1">
            <a:spLocks noChangeArrowheads="1"/>
          </p:cNvSpPr>
          <p:nvPr/>
        </p:nvSpPr>
        <p:spPr bwMode="auto">
          <a:xfrm>
            <a:off x="3781425" y="5443538"/>
            <a:ext cx="11509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bacteria</a:t>
            </a:r>
          </a:p>
        </p:txBody>
      </p:sp>
      <p:sp>
        <p:nvSpPr>
          <p:cNvPr id="280581" name="Text Box 5"/>
          <p:cNvSpPr txBox="1">
            <a:spLocks noChangeArrowheads="1"/>
          </p:cNvSpPr>
          <p:nvPr/>
        </p:nvSpPr>
        <p:spPr bwMode="auto">
          <a:xfrm>
            <a:off x="2844800" y="5443538"/>
            <a:ext cx="10810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cancer</a:t>
            </a:r>
          </a:p>
        </p:txBody>
      </p:sp>
      <p:sp>
        <p:nvSpPr>
          <p:cNvPr id="280582" name="Text Box 6"/>
          <p:cNvSpPr txBox="1">
            <a:spLocks noChangeArrowheads="1"/>
          </p:cNvSpPr>
          <p:nvPr/>
        </p:nvSpPr>
        <p:spPr bwMode="auto">
          <a:xfrm>
            <a:off x="1692275" y="5443538"/>
            <a:ext cx="12239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mutation</a:t>
            </a:r>
          </a:p>
        </p:txBody>
      </p:sp>
      <p:sp>
        <p:nvSpPr>
          <p:cNvPr id="280583" name="Text Box 7"/>
          <p:cNvSpPr txBox="1">
            <a:spLocks noChangeArrowheads="1"/>
          </p:cNvSpPr>
          <p:nvPr/>
        </p:nvSpPr>
        <p:spPr bwMode="auto">
          <a:xfrm>
            <a:off x="5435600" y="5445125"/>
            <a:ext cx="156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dangerous</a:t>
            </a:r>
          </a:p>
        </p:txBody>
      </p:sp>
      <p:sp>
        <p:nvSpPr>
          <p:cNvPr id="280584" name="Text Box 8"/>
          <p:cNvSpPr txBox="1">
            <a:spLocks noChangeArrowheads="1"/>
          </p:cNvSpPr>
          <p:nvPr/>
        </p:nvSpPr>
        <p:spPr bwMode="auto">
          <a:xfrm>
            <a:off x="900113" y="5443538"/>
            <a:ext cx="9001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bones</a:t>
            </a:r>
          </a:p>
        </p:txBody>
      </p:sp>
      <p:sp>
        <p:nvSpPr>
          <p:cNvPr id="280585" name="Text Box 9"/>
          <p:cNvSpPr txBox="1">
            <a:spLocks noChangeArrowheads="1"/>
          </p:cNvSpPr>
          <p:nvPr/>
        </p:nvSpPr>
        <p:spPr bwMode="auto">
          <a:xfrm>
            <a:off x="6732588" y="5445125"/>
            <a:ext cx="1189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sterilise</a:t>
            </a:r>
          </a:p>
        </p:txBody>
      </p:sp>
      <p:sp>
        <p:nvSpPr>
          <p:cNvPr id="280586" name="Text Box 10"/>
          <p:cNvSpPr txBox="1">
            <a:spLocks noChangeArrowheads="1"/>
          </p:cNvSpPr>
          <p:nvPr/>
        </p:nvSpPr>
        <p:spPr bwMode="auto">
          <a:xfrm>
            <a:off x="3132138" y="5013325"/>
            <a:ext cx="2663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 i="1"/>
              <a:t>WORD SELECTION:</a:t>
            </a:r>
          </a:p>
        </p:txBody>
      </p:sp>
      <p:sp>
        <p:nvSpPr>
          <p:cNvPr id="280587" name="Text Box 11"/>
          <p:cNvSpPr txBox="1">
            <a:spLocks noChangeArrowheads="1"/>
          </p:cNvSpPr>
          <p:nvPr/>
        </p:nvSpPr>
        <p:spPr bwMode="auto">
          <a:xfrm>
            <a:off x="4859338" y="5445125"/>
            <a:ext cx="719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lead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80" grpId="0"/>
      <p:bldP spid="280580" grpId="1"/>
      <p:bldP spid="280581" grpId="0"/>
      <p:bldP spid="280581" grpId="1"/>
      <p:bldP spid="280582" grpId="0"/>
      <p:bldP spid="280582" grpId="1"/>
      <p:bldP spid="280583" grpId="0"/>
      <p:bldP spid="280583" grpId="1"/>
      <p:bldP spid="280584" grpId="0"/>
      <p:bldP spid="280584" grpId="1"/>
      <p:bldP spid="280585" grpId="0"/>
      <p:bldP spid="280585" grpId="1"/>
      <p:bldP spid="280586" grpId="0"/>
      <p:bldP spid="280586" grpId="1"/>
      <p:bldP spid="280587" grpId="0"/>
      <p:bldP spid="280587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395288" y="333375"/>
            <a:ext cx="8135937" cy="45354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800" b="1">
                <a:solidFill>
                  <a:srgbClr val="FF3300"/>
                </a:solidFill>
                <a:latin typeface="Times New Roman" pitchFamily="18" charset="0"/>
              </a:rPr>
              <a:t>Choose appropriate words to fill in the gaps below: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Gamma and X-rays are the most _________ radiations of the electromagnetic spectrum. Both can cause cell _________ and cancerous growth although both can also be used to treat ________.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Both require several centimetres of ______ to be stopped. 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X-rays are absorbed by ______ allowing the production of radiographs.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Gamma rays are used to kill _________ in food and to _________ medical instruments.</a:t>
            </a:r>
          </a:p>
        </p:txBody>
      </p:sp>
      <p:sp>
        <p:nvSpPr>
          <p:cNvPr id="280580" name="Text Box 4"/>
          <p:cNvSpPr txBox="1">
            <a:spLocks noChangeArrowheads="1"/>
          </p:cNvSpPr>
          <p:nvPr/>
        </p:nvSpPr>
        <p:spPr bwMode="auto">
          <a:xfrm>
            <a:off x="3781425" y="5443538"/>
            <a:ext cx="11509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bacteria</a:t>
            </a:r>
          </a:p>
        </p:txBody>
      </p:sp>
      <p:sp>
        <p:nvSpPr>
          <p:cNvPr id="280581" name="Text Box 5"/>
          <p:cNvSpPr txBox="1">
            <a:spLocks noChangeArrowheads="1"/>
          </p:cNvSpPr>
          <p:nvPr/>
        </p:nvSpPr>
        <p:spPr bwMode="auto">
          <a:xfrm>
            <a:off x="2844800" y="5443538"/>
            <a:ext cx="10810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cancer</a:t>
            </a:r>
          </a:p>
        </p:txBody>
      </p:sp>
      <p:sp>
        <p:nvSpPr>
          <p:cNvPr id="280582" name="Text Box 6"/>
          <p:cNvSpPr txBox="1">
            <a:spLocks noChangeArrowheads="1"/>
          </p:cNvSpPr>
          <p:nvPr/>
        </p:nvSpPr>
        <p:spPr bwMode="auto">
          <a:xfrm>
            <a:off x="1692275" y="5443538"/>
            <a:ext cx="12239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mutation</a:t>
            </a:r>
          </a:p>
        </p:txBody>
      </p:sp>
      <p:sp>
        <p:nvSpPr>
          <p:cNvPr id="280583" name="Text Box 7"/>
          <p:cNvSpPr txBox="1">
            <a:spLocks noChangeArrowheads="1"/>
          </p:cNvSpPr>
          <p:nvPr/>
        </p:nvSpPr>
        <p:spPr bwMode="auto">
          <a:xfrm>
            <a:off x="5435600" y="5445125"/>
            <a:ext cx="156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dangerous</a:t>
            </a:r>
          </a:p>
        </p:txBody>
      </p:sp>
      <p:sp>
        <p:nvSpPr>
          <p:cNvPr id="280584" name="Text Box 8"/>
          <p:cNvSpPr txBox="1">
            <a:spLocks noChangeArrowheads="1"/>
          </p:cNvSpPr>
          <p:nvPr/>
        </p:nvSpPr>
        <p:spPr bwMode="auto">
          <a:xfrm>
            <a:off x="900113" y="5443538"/>
            <a:ext cx="9001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bones</a:t>
            </a:r>
          </a:p>
        </p:txBody>
      </p:sp>
      <p:sp>
        <p:nvSpPr>
          <p:cNvPr id="280585" name="Text Box 9"/>
          <p:cNvSpPr txBox="1">
            <a:spLocks noChangeArrowheads="1"/>
          </p:cNvSpPr>
          <p:nvPr/>
        </p:nvSpPr>
        <p:spPr bwMode="auto">
          <a:xfrm>
            <a:off x="6732588" y="5445125"/>
            <a:ext cx="1189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sterilise</a:t>
            </a:r>
          </a:p>
        </p:txBody>
      </p:sp>
      <p:sp>
        <p:nvSpPr>
          <p:cNvPr id="280586" name="Text Box 10"/>
          <p:cNvSpPr txBox="1">
            <a:spLocks noChangeArrowheads="1"/>
          </p:cNvSpPr>
          <p:nvPr/>
        </p:nvSpPr>
        <p:spPr bwMode="auto">
          <a:xfrm>
            <a:off x="3132138" y="5013325"/>
            <a:ext cx="2663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 i="1"/>
              <a:t>WORD SELECTION:</a:t>
            </a:r>
          </a:p>
        </p:txBody>
      </p:sp>
      <p:sp>
        <p:nvSpPr>
          <p:cNvPr id="280587" name="Text Box 11"/>
          <p:cNvSpPr txBox="1">
            <a:spLocks noChangeArrowheads="1"/>
          </p:cNvSpPr>
          <p:nvPr/>
        </p:nvSpPr>
        <p:spPr bwMode="auto">
          <a:xfrm>
            <a:off x="4859338" y="5445125"/>
            <a:ext cx="719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lead</a:t>
            </a:r>
          </a:p>
        </p:txBody>
      </p:sp>
      <p:sp>
        <p:nvSpPr>
          <p:cNvPr id="280596" name="Text Box 20"/>
          <p:cNvSpPr txBox="1">
            <a:spLocks noChangeArrowheads="1"/>
          </p:cNvSpPr>
          <p:nvPr/>
        </p:nvSpPr>
        <p:spPr bwMode="auto">
          <a:xfrm>
            <a:off x="4427538" y="4076700"/>
            <a:ext cx="11509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bacteria</a:t>
            </a:r>
          </a:p>
        </p:txBody>
      </p:sp>
      <p:sp>
        <p:nvSpPr>
          <p:cNvPr id="280597" name="Text Box 21"/>
          <p:cNvSpPr txBox="1">
            <a:spLocks noChangeArrowheads="1"/>
          </p:cNvSpPr>
          <p:nvPr/>
        </p:nvSpPr>
        <p:spPr bwMode="auto">
          <a:xfrm>
            <a:off x="1258888" y="2060575"/>
            <a:ext cx="10810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cancer</a:t>
            </a:r>
          </a:p>
        </p:txBody>
      </p:sp>
      <p:sp>
        <p:nvSpPr>
          <p:cNvPr id="280598" name="Text Box 22"/>
          <p:cNvSpPr txBox="1">
            <a:spLocks noChangeArrowheads="1"/>
          </p:cNvSpPr>
          <p:nvPr/>
        </p:nvSpPr>
        <p:spPr bwMode="auto">
          <a:xfrm>
            <a:off x="6588125" y="1341438"/>
            <a:ext cx="12239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mutation</a:t>
            </a:r>
          </a:p>
        </p:txBody>
      </p:sp>
      <p:sp>
        <p:nvSpPr>
          <p:cNvPr id="280599" name="Text Box 23"/>
          <p:cNvSpPr txBox="1">
            <a:spLocks noChangeArrowheads="1"/>
          </p:cNvSpPr>
          <p:nvPr/>
        </p:nvSpPr>
        <p:spPr bwMode="auto">
          <a:xfrm>
            <a:off x="4787900" y="981075"/>
            <a:ext cx="156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dangerous</a:t>
            </a:r>
          </a:p>
        </p:txBody>
      </p:sp>
      <p:sp>
        <p:nvSpPr>
          <p:cNvPr id="280600" name="Text Box 24"/>
          <p:cNvSpPr txBox="1">
            <a:spLocks noChangeArrowheads="1"/>
          </p:cNvSpPr>
          <p:nvPr/>
        </p:nvSpPr>
        <p:spPr bwMode="auto">
          <a:xfrm>
            <a:off x="3635375" y="3141663"/>
            <a:ext cx="9001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bones</a:t>
            </a:r>
          </a:p>
        </p:txBody>
      </p:sp>
      <p:sp>
        <p:nvSpPr>
          <p:cNvPr id="280601" name="Text Box 25"/>
          <p:cNvSpPr txBox="1">
            <a:spLocks noChangeArrowheads="1"/>
          </p:cNvSpPr>
          <p:nvPr/>
        </p:nvSpPr>
        <p:spPr bwMode="auto">
          <a:xfrm>
            <a:off x="611188" y="4437063"/>
            <a:ext cx="1189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sterilise</a:t>
            </a:r>
          </a:p>
        </p:txBody>
      </p:sp>
      <p:sp>
        <p:nvSpPr>
          <p:cNvPr id="280602" name="Text Box 26"/>
          <p:cNvSpPr txBox="1">
            <a:spLocks noChangeArrowheads="1"/>
          </p:cNvSpPr>
          <p:nvPr/>
        </p:nvSpPr>
        <p:spPr bwMode="auto">
          <a:xfrm>
            <a:off x="5292725" y="2636838"/>
            <a:ext cx="7191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lead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80" grpId="0"/>
      <p:bldP spid="280580" grpId="1"/>
      <p:bldP spid="280581" grpId="0"/>
      <p:bldP spid="280581" grpId="1"/>
      <p:bldP spid="280582" grpId="0"/>
      <p:bldP spid="280582" grpId="1"/>
      <p:bldP spid="280583" grpId="0"/>
      <p:bldP spid="280583" grpId="1"/>
      <p:bldP spid="280584" grpId="0"/>
      <p:bldP spid="280584" grpId="1"/>
      <p:bldP spid="280585" grpId="0"/>
      <p:bldP spid="280585" grpId="1"/>
      <p:bldP spid="280586" grpId="0"/>
      <p:bldP spid="280586" grpId="1"/>
      <p:bldP spid="280587" grpId="0"/>
      <p:bldP spid="280587" grpId="1"/>
      <p:bldP spid="280596" grpId="0"/>
      <p:bldP spid="280597" grpId="0"/>
      <p:bldP spid="280598" grpId="0"/>
      <p:bldP spid="280599" grpId="0"/>
      <p:bldP spid="280600" grpId="0"/>
      <p:bldP spid="280601" grpId="0"/>
      <p:bldP spid="28060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5138"/>
            <a:ext cx="8229600" cy="561975"/>
          </a:xfrm>
        </p:spPr>
        <p:txBody>
          <a:bodyPr/>
          <a:lstStyle/>
          <a:p>
            <a:pPr eaLnBrk="1" hangingPunct="1"/>
            <a:r>
              <a:rPr lang="en-GB" sz="3600" smtClean="0"/>
              <a:t>Communication With Waves</a:t>
            </a:r>
          </a:p>
        </p:txBody>
      </p:sp>
      <p:pic>
        <p:nvPicPr>
          <p:cNvPr id="50179" name="Picture 3" descr="CommunityRadioCart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243013"/>
            <a:ext cx="407035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en-GB" sz="3200" smtClean="0"/>
              <a:t>Examples of analogue and digital systems</a:t>
            </a:r>
          </a:p>
        </p:txBody>
      </p:sp>
      <p:sp>
        <p:nvSpPr>
          <p:cNvPr id="516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03350" y="981075"/>
            <a:ext cx="2530475" cy="6762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b="1" smtClean="0">
                <a:solidFill>
                  <a:srgbClr val="F7051C"/>
                </a:solidFill>
              </a:rPr>
              <a:t>ANALOGUE</a:t>
            </a:r>
          </a:p>
        </p:txBody>
      </p:sp>
      <p:sp>
        <p:nvSpPr>
          <p:cNvPr id="5161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84888" y="981075"/>
            <a:ext cx="1800225" cy="6477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b="1" smtClean="0">
                <a:solidFill>
                  <a:srgbClr val="0000FF"/>
                </a:solidFill>
              </a:rPr>
              <a:t>DIGITAL</a:t>
            </a:r>
          </a:p>
        </p:txBody>
      </p:sp>
      <p:pic>
        <p:nvPicPr>
          <p:cNvPr id="516101" name="Picture 5" descr="o2_XphoneII_mobile_phone_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141663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102" name="Picture 6" descr="4-1300AV.jpg (250×245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57338"/>
            <a:ext cx="15843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628775"/>
            <a:ext cx="11938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104" name="Picture 8" descr="sky-h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141663"/>
            <a:ext cx="2268537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105" name="Picture 9" descr="bigstockphoto_Retro_Television_Set_25227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213100"/>
            <a:ext cx="1800225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106" name="Picture 10" descr="5b71358d9e249c423bbc1ac3f485805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62877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107" name="Picture 11" descr="TR82BLUsm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357563"/>
            <a:ext cx="1296987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108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700213"/>
            <a:ext cx="11620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109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581525"/>
            <a:ext cx="1433512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110" name="Picture 14" descr="comput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581525"/>
            <a:ext cx="1550988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111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24400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112" name="Picture 16" descr="singi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797425"/>
            <a:ext cx="1655762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6113" name="Line 17"/>
          <p:cNvSpPr>
            <a:spLocks noChangeShapeType="1"/>
          </p:cNvSpPr>
          <p:nvPr/>
        </p:nvSpPr>
        <p:spPr bwMode="auto">
          <a:xfrm>
            <a:off x="4643438" y="1341438"/>
            <a:ext cx="0" cy="4751387"/>
          </a:xfrm>
          <a:prstGeom prst="line">
            <a:avLst/>
          </a:prstGeom>
          <a:noFill/>
          <a:ln w="76200" cap="rnd">
            <a:solidFill>
              <a:srgbClr val="00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099" grpId="0" build="p"/>
      <p:bldP spid="5161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4975" y="206375"/>
            <a:ext cx="8218488" cy="633413"/>
          </a:xfrm>
        </p:spPr>
        <p:txBody>
          <a:bodyPr/>
          <a:lstStyle/>
          <a:p>
            <a:pPr eaLnBrk="1" hangingPunct="1"/>
            <a:r>
              <a:rPr lang="en-GB" sz="3600" smtClean="0"/>
              <a:t>Common properties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61950" y="874713"/>
            <a:ext cx="8459788" cy="537527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All electromagnetic waves, including visible light have the following common properties: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4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b="1" smtClean="0">
                <a:solidFill>
                  <a:srgbClr val="0000CC"/>
                </a:solidFill>
              </a:rPr>
              <a:t>1. They transfer </a:t>
            </a:r>
            <a:r>
              <a:rPr lang="en-GB" sz="2400" b="1" smtClean="0">
                <a:solidFill>
                  <a:srgbClr val="FF0000"/>
                </a:solidFill>
              </a:rPr>
              <a:t>energy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b="1" smtClean="0">
                <a:solidFill>
                  <a:srgbClr val="0000CC"/>
                </a:solidFill>
              </a:rPr>
              <a:t>2. They are all </a:t>
            </a:r>
            <a:r>
              <a:rPr lang="en-GB" sz="2400" b="1" smtClean="0">
                <a:solidFill>
                  <a:srgbClr val="FF0000"/>
                </a:solidFill>
              </a:rPr>
              <a:t>transverse</a:t>
            </a:r>
            <a:r>
              <a:rPr lang="en-GB" sz="2400" b="1" smtClean="0">
                <a:solidFill>
                  <a:srgbClr val="0000CC"/>
                </a:solidFill>
              </a:rPr>
              <a:t> waves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b="1" smtClean="0">
                <a:solidFill>
                  <a:srgbClr val="0000CC"/>
                </a:solidFill>
              </a:rPr>
              <a:t>3. They all travel at the </a:t>
            </a:r>
            <a:r>
              <a:rPr lang="en-GB" sz="2400" b="1" smtClean="0">
                <a:solidFill>
                  <a:srgbClr val="FF0000"/>
                </a:solidFill>
              </a:rPr>
              <a:t>same speed</a:t>
            </a:r>
            <a:r>
              <a:rPr lang="en-GB" sz="2400" b="1" smtClean="0">
                <a:solidFill>
                  <a:srgbClr val="0000CC"/>
                </a:solidFill>
              </a:rPr>
              <a:t> through                       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b="1" smtClean="0">
                <a:solidFill>
                  <a:srgbClr val="0000CC"/>
                </a:solidFill>
              </a:rPr>
              <a:t>       a </a:t>
            </a:r>
            <a:r>
              <a:rPr lang="en-GB" sz="2400" b="1" smtClean="0">
                <a:solidFill>
                  <a:srgbClr val="FF0000"/>
                </a:solidFill>
              </a:rPr>
              <a:t>vacuum</a:t>
            </a:r>
            <a:r>
              <a:rPr lang="en-GB" sz="2400" b="1" smtClean="0">
                <a:solidFill>
                  <a:srgbClr val="0000CC"/>
                </a:solidFill>
              </a:rPr>
              <a:t> (300 000 000 m/s)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b="1" smtClean="0">
                <a:solidFill>
                  <a:srgbClr val="0000CC"/>
                </a:solidFill>
              </a:rPr>
              <a:t>4. They can all be </a:t>
            </a:r>
            <a:r>
              <a:rPr lang="en-GB" sz="2400" b="1" smtClean="0">
                <a:solidFill>
                  <a:srgbClr val="FF0000"/>
                </a:solidFill>
              </a:rPr>
              <a:t>reflected</a:t>
            </a:r>
            <a:r>
              <a:rPr lang="en-GB" sz="2400" b="1" smtClean="0">
                <a:solidFill>
                  <a:srgbClr val="0000CC"/>
                </a:solidFill>
              </a:rPr>
              <a:t>, </a:t>
            </a:r>
            <a:r>
              <a:rPr lang="en-GB" sz="2400" b="1" smtClean="0">
                <a:solidFill>
                  <a:srgbClr val="FF0000"/>
                </a:solidFill>
              </a:rPr>
              <a:t>refracted</a:t>
            </a:r>
            <a:r>
              <a:rPr lang="en-GB" sz="2400" b="1" smtClean="0">
                <a:solidFill>
                  <a:srgbClr val="0000CC"/>
                </a:solidFill>
              </a:rPr>
              <a:t> and </a:t>
            </a:r>
            <a:r>
              <a:rPr lang="en-GB" sz="2400" b="1" smtClean="0">
                <a:solidFill>
                  <a:srgbClr val="FF00FF"/>
                </a:solidFill>
              </a:rPr>
              <a:t>diffracted**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400" b="1" smtClean="0">
              <a:solidFill>
                <a:srgbClr val="FF00FF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i="1" smtClean="0"/>
              <a:t>Notes: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smtClean="0"/>
              <a:t>(a) 300 000 00 m/s is the same as 186 000 miles per second.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smtClean="0"/>
              <a:t>(b) Through air, light and the other waves travel at about the above speed but through denser substances (for example glass) the speed falls.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smtClean="0"/>
              <a:t>(c) According to Albert Einstein’s Theory of Relativity nothing can travel faster than the speed of light through a vacuum.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smtClean="0">
                <a:solidFill>
                  <a:srgbClr val="FF00FF"/>
                </a:solidFill>
              </a:rPr>
              <a:t>(d) ** Double Science students do not need to know about diffraction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en-GB" sz="3600" smtClean="0"/>
              <a:t>Question 1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313" y="995363"/>
            <a:ext cx="8247062" cy="354171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400" i="1" smtClean="0"/>
              <a:t>Calculate the wavelength of a radio wave in of frequency 100 MHz if its speed is 300 000 000 m/s.</a:t>
            </a:r>
          </a:p>
          <a:p>
            <a:pPr marL="0" indent="0" eaLnBrk="1" hangingPunct="1">
              <a:buFontTx/>
              <a:buNone/>
            </a:pPr>
            <a:endParaRPr lang="en-GB" sz="2400" b="1" i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en-GB" sz="3600" smtClean="0"/>
              <a:t>Question 1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313" y="995363"/>
            <a:ext cx="8247062" cy="354171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400" i="1" smtClean="0"/>
              <a:t>Calculate the wavelength of a radio wave in of frequency 100 MHz if its speed is 300 000 000 m/s.</a:t>
            </a:r>
          </a:p>
          <a:p>
            <a:pPr marL="0" indent="0" eaLnBrk="1" hangingPunct="1">
              <a:buFontTx/>
              <a:buNone/>
            </a:pPr>
            <a:endParaRPr lang="en-GB" sz="2400" b="1" i="1" smtClean="0">
              <a:solidFill>
                <a:srgbClr val="FF0000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GB" sz="2400" b="1" i="1" smtClean="0">
                <a:solidFill>
                  <a:srgbClr val="FF0000"/>
                </a:solidFill>
              </a:rPr>
              <a:t>wave speed (v)</a:t>
            </a:r>
            <a:r>
              <a:rPr lang="en-GB" sz="2400" b="1" smtClean="0">
                <a:solidFill>
                  <a:srgbClr val="FF0000"/>
                </a:solidFill>
              </a:rPr>
              <a:t> </a:t>
            </a:r>
            <a:r>
              <a:rPr lang="en-GB" sz="2400" b="1" smtClean="0"/>
              <a:t>=</a:t>
            </a:r>
            <a:r>
              <a:rPr lang="en-GB" sz="2400" b="1" smtClean="0">
                <a:solidFill>
                  <a:srgbClr val="FF0000"/>
                </a:solidFill>
              </a:rPr>
              <a:t> </a:t>
            </a:r>
            <a:r>
              <a:rPr lang="en-GB" sz="2400" b="1" i="1" smtClean="0">
                <a:solidFill>
                  <a:srgbClr val="FF0000"/>
                </a:solidFill>
              </a:rPr>
              <a:t>frequency (f)</a:t>
            </a:r>
            <a:r>
              <a:rPr lang="en-GB" sz="2400" b="1" smtClean="0">
                <a:solidFill>
                  <a:srgbClr val="FF0000"/>
                </a:solidFill>
              </a:rPr>
              <a:t> </a:t>
            </a:r>
            <a:r>
              <a:rPr lang="en-GB" sz="2400" b="1" smtClean="0"/>
              <a:t>x</a:t>
            </a:r>
            <a:r>
              <a:rPr lang="en-GB" sz="2400" b="1" smtClean="0">
                <a:solidFill>
                  <a:srgbClr val="FF0000"/>
                </a:solidFill>
              </a:rPr>
              <a:t> </a:t>
            </a:r>
            <a:r>
              <a:rPr lang="en-GB" sz="2400" b="1" i="1" smtClean="0">
                <a:solidFill>
                  <a:srgbClr val="FF0000"/>
                </a:solidFill>
                <a:cs typeface="Arial" pitchFamily="34" charset="0"/>
              </a:rPr>
              <a:t>wavelength (</a:t>
            </a:r>
            <a:r>
              <a:rPr lang="el-GR" sz="2400" b="1" i="1" smtClean="0">
                <a:solidFill>
                  <a:srgbClr val="FF0000"/>
                </a:solidFill>
                <a:cs typeface="Arial" pitchFamily="34" charset="0"/>
              </a:rPr>
              <a:t>λ</a:t>
            </a:r>
            <a:r>
              <a:rPr lang="en-GB" sz="2400" b="1" i="1" smtClean="0">
                <a:solidFill>
                  <a:srgbClr val="FF0000"/>
                </a:solidFill>
                <a:cs typeface="Arial" pitchFamily="34" charset="0"/>
              </a:rPr>
              <a:t>)</a:t>
            </a:r>
            <a:endParaRPr lang="en-GB" sz="2400" b="1" i="1" smtClean="0">
              <a:solidFill>
                <a:srgbClr val="FF0000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GB" sz="2400" i="1" smtClean="0"/>
              <a:t>becomes:</a:t>
            </a:r>
          </a:p>
          <a:p>
            <a:pPr marL="0" indent="0" eaLnBrk="1" hangingPunct="1">
              <a:buFontTx/>
              <a:buNone/>
            </a:pPr>
            <a:r>
              <a:rPr lang="el-GR" sz="2400" b="1" i="1" smtClean="0">
                <a:solidFill>
                  <a:srgbClr val="FF0000"/>
                </a:solidFill>
                <a:cs typeface="Arial" pitchFamily="34" charset="0"/>
              </a:rPr>
              <a:t>λ</a:t>
            </a:r>
            <a:r>
              <a:rPr lang="en-GB" sz="2400" b="1" i="1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GB" sz="2400" b="1" smtClean="0"/>
              <a:t>=</a:t>
            </a:r>
            <a:r>
              <a:rPr lang="en-GB" sz="2400" b="1" smtClean="0">
                <a:solidFill>
                  <a:srgbClr val="FF0000"/>
                </a:solidFill>
              </a:rPr>
              <a:t> </a:t>
            </a:r>
            <a:r>
              <a:rPr lang="en-GB" sz="2400" b="1" i="1" smtClean="0">
                <a:solidFill>
                  <a:srgbClr val="FF0000"/>
                </a:solidFill>
              </a:rPr>
              <a:t>v</a:t>
            </a:r>
            <a:r>
              <a:rPr lang="en-GB" sz="2400" b="1" smtClean="0">
                <a:solidFill>
                  <a:srgbClr val="FF0000"/>
                </a:solidFill>
              </a:rPr>
              <a:t> </a:t>
            </a:r>
            <a:r>
              <a:rPr lang="en-US" sz="2400" b="1" smtClean="0">
                <a:cs typeface="Arial" pitchFamily="34" charset="0"/>
              </a:rPr>
              <a:t>÷</a:t>
            </a:r>
            <a:r>
              <a:rPr lang="en-US" sz="2400" b="1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GB" sz="2400" b="1" i="1" smtClean="0">
                <a:solidFill>
                  <a:srgbClr val="FF0000"/>
                </a:solidFill>
              </a:rPr>
              <a:t>f</a:t>
            </a:r>
            <a:endParaRPr lang="en-US" sz="2400" b="1" i="1" smtClean="0">
              <a:solidFill>
                <a:srgbClr val="FF0000"/>
              </a:solidFill>
            </a:endParaRPr>
          </a:p>
          <a:p>
            <a:pPr marL="0" indent="0" eaLnBrk="1" hangingPunct="1">
              <a:buFontTx/>
              <a:buNone/>
            </a:pPr>
            <a:endParaRPr lang="en-GB" sz="2400" smtClean="0"/>
          </a:p>
          <a:p>
            <a:pPr marL="0" indent="0" eaLnBrk="1" hangingPunct="1">
              <a:buFontTx/>
              <a:buNone/>
            </a:pPr>
            <a:r>
              <a:rPr lang="en-GB" sz="2400" smtClean="0"/>
              <a:t>= 300 000 000 m/s  </a:t>
            </a:r>
            <a:r>
              <a:rPr lang="en-US" sz="2400" smtClean="0">
                <a:cs typeface="Arial" pitchFamily="34" charset="0"/>
              </a:rPr>
              <a:t>÷  100 MHz</a:t>
            </a:r>
          </a:p>
          <a:p>
            <a:pPr marL="0" indent="0" eaLnBrk="1" hangingPunct="1">
              <a:buFontTx/>
              <a:buNone/>
            </a:pPr>
            <a:r>
              <a:rPr lang="en-GB" sz="2400" smtClean="0"/>
              <a:t>= 300 000 000 m/s  </a:t>
            </a:r>
            <a:r>
              <a:rPr lang="en-US" sz="2400" smtClean="0">
                <a:cs typeface="Arial" pitchFamily="34" charset="0"/>
              </a:rPr>
              <a:t>÷  100 000 000 Hz</a:t>
            </a:r>
            <a:endParaRPr lang="en-US" sz="2400" smtClean="0">
              <a:solidFill>
                <a:srgbClr val="FF0000"/>
              </a:solidFill>
              <a:cs typeface="Arial" pitchFamily="34" charset="0"/>
            </a:endParaRPr>
          </a:p>
          <a:p>
            <a:pPr marL="0" indent="0" eaLnBrk="1" hangingPunct="1">
              <a:buFontTx/>
              <a:buNone/>
            </a:pPr>
            <a:r>
              <a:rPr lang="en-US" sz="2400" b="1" smtClean="0">
                <a:solidFill>
                  <a:schemeClr val="accent2"/>
                </a:solidFill>
                <a:cs typeface="Arial" pitchFamily="34" charset="0"/>
              </a:rPr>
              <a:t>wavelength = 3.0 metres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en-GB" sz="3600" smtClean="0"/>
              <a:t>Question 2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313" y="1125538"/>
            <a:ext cx="8280400" cy="417671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i="1" smtClean="0"/>
              <a:t>Calculate the frequency of a light wave of wavelength 0.000 7mm of speed 300 000 000 m/s.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sz="2400" b="1" i="1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2000" b="1" smtClean="0">
              <a:solidFill>
                <a:schemeClr val="accent2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en-GB" sz="3600" smtClean="0"/>
              <a:t>Question 2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313" y="1125538"/>
            <a:ext cx="8280400" cy="417671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i="1" smtClean="0"/>
              <a:t>Calculate the frequency of a light wave of wavelength 0.000 7mm of speed 300 000 000 m/s.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sz="2400" b="1" i="1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b="1" i="1" smtClean="0">
                <a:solidFill>
                  <a:srgbClr val="FF0000"/>
                </a:solidFill>
              </a:rPr>
              <a:t>v</a:t>
            </a:r>
            <a:r>
              <a:rPr lang="en-GB" sz="2400" b="1" smtClean="0">
                <a:solidFill>
                  <a:srgbClr val="FF0000"/>
                </a:solidFill>
              </a:rPr>
              <a:t> </a:t>
            </a:r>
            <a:r>
              <a:rPr lang="en-GB" sz="2400" b="1" smtClean="0"/>
              <a:t>=</a:t>
            </a:r>
            <a:r>
              <a:rPr lang="en-GB" sz="2400" b="1" smtClean="0">
                <a:solidFill>
                  <a:srgbClr val="FF0000"/>
                </a:solidFill>
              </a:rPr>
              <a:t> </a:t>
            </a:r>
            <a:r>
              <a:rPr lang="en-GB" sz="2400" b="1" i="1" smtClean="0">
                <a:solidFill>
                  <a:srgbClr val="FF0000"/>
                </a:solidFill>
              </a:rPr>
              <a:t>f</a:t>
            </a:r>
            <a:r>
              <a:rPr lang="en-GB" sz="2400" b="1" smtClean="0">
                <a:solidFill>
                  <a:srgbClr val="FF0000"/>
                </a:solidFill>
              </a:rPr>
              <a:t> </a:t>
            </a:r>
            <a:r>
              <a:rPr lang="en-GB" sz="2400" b="1" smtClean="0"/>
              <a:t>x</a:t>
            </a:r>
            <a:r>
              <a:rPr lang="en-GB" sz="2400" b="1" smtClean="0">
                <a:solidFill>
                  <a:srgbClr val="FF0000"/>
                </a:solidFill>
              </a:rPr>
              <a:t> </a:t>
            </a:r>
            <a:r>
              <a:rPr lang="el-GR" sz="2400" b="1" i="1" smtClean="0">
                <a:solidFill>
                  <a:srgbClr val="FF0000"/>
                </a:solidFill>
                <a:cs typeface="Arial" pitchFamily="34" charset="0"/>
              </a:rPr>
              <a:t>λ</a:t>
            </a:r>
            <a:endParaRPr lang="en-GB" sz="2400" b="1" i="1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i="1" smtClean="0"/>
              <a:t>becomes: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sz="2400" b="1" i="1" smtClean="0">
                <a:solidFill>
                  <a:srgbClr val="FF0000"/>
                </a:solidFill>
              </a:rPr>
              <a:t>f</a:t>
            </a:r>
            <a:r>
              <a:rPr lang="en-GB" sz="2400" b="1" smtClean="0">
                <a:solidFill>
                  <a:srgbClr val="FF0000"/>
                </a:solidFill>
              </a:rPr>
              <a:t> </a:t>
            </a:r>
            <a:r>
              <a:rPr lang="en-GB" sz="2400" b="1" smtClean="0"/>
              <a:t>=</a:t>
            </a:r>
            <a:r>
              <a:rPr lang="en-GB" sz="2400" b="1" smtClean="0">
                <a:solidFill>
                  <a:srgbClr val="FF0000"/>
                </a:solidFill>
              </a:rPr>
              <a:t> </a:t>
            </a:r>
            <a:r>
              <a:rPr lang="en-GB" sz="2400" b="1" i="1" smtClean="0">
                <a:solidFill>
                  <a:srgbClr val="FF0000"/>
                </a:solidFill>
              </a:rPr>
              <a:t>v</a:t>
            </a:r>
            <a:r>
              <a:rPr lang="en-GB" sz="2400" b="1" smtClean="0">
                <a:solidFill>
                  <a:srgbClr val="FF0000"/>
                </a:solidFill>
              </a:rPr>
              <a:t> </a:t>
            </a:r>
            <a:r>
              <a:rPr lang="en-US" sz="2400" b="1" smtClean="0">
                <a:cs typeface="Arial" pitchFamily="34" charset="0"/>
              </a:rPr>
              <a:t>÷</a:t>
            </a:r>
            <a:r>
              <a:rPr lang="en-US" sz="2400" b="1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l-GR" sz="2400" b="1" i="1" smtClean="0">
                <a:solidFill>
                  <a:srgbClr val="FF0000"/>
                </a:solidFill>
                <a:cs typeface="Arial" pitchFamily="34" charset="0"/>
              </a:rPr>
              <a:t>λ</a:t>
            </a:r>
            <a:r>
              <a:rPr lang="en-GB" sz="2400" b="1" i="1" smtClean="0">
                <a:solidFill>
                  <a:srgbClr val="FF0000"/>
                </a:solidFill>
                <a:cs typeface="Arial" pitchFamily="34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sz="2400" smtClean="0"/>
              <a:t>= 300 000 000 m/s  </a:t>
            </a:r>
            <a:r>
              <a:rPr lang="en-US" sz="2400" smtClean="0">
                <a:cs typeface="Arial" pitchFamily="34" charset="0"/>
              </a:rPr>
              <a:t>÷  0 000 7 mm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sz="2400" smtClean="0"/>
              <a:t>= 300 000 000 m/s  </a:t>
            </a:r>
            <a:r>
              <a:rPr lang="en-US" sz="2400" smtClean="0">
                <a:cs typeface="Arial" pitchFamily="34" charset="0"/>
              </a:rPr>
              <a:t>÷  0 000 000 7 m</a:t>
            </a:r>
            <a:endParaRPr lang="en-US" sz="2400" smtClean="0">
              <a:solidFill>
                <a:srgbClr val="FF0000"/>
              </a:solidFill>
              <a:cs typeface="Arial" pitchFamily="34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400" smtClean="0">
              <a:solidFill>
                <a:srgbClr val="FF0000"/>
              </a:solidFill>
              <a:cs typeface="Arial" pitchFamily="34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chemeClr val="accent2"/>
                </a:solidFill>
                <a:cs typeface="Arial" pitchFamily="34" charset="0"/>
              </a:rPr>
              <a:t>frequency = 429 000 000 000 000 Hz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chemeClr val="accent2"/>
                </a:solidFill>
                <a:cs typeface="Arial" pitchFamily="34" charset="0"/>
              </a:rPr>
              <a:t>(or = 4.29 x 10</a:t>
            </a:r>
            <a:r>
              <a:rPr lang="en-US" sz="2400" b="1" baseline="30000" smtClean="0">
                <a:solidFill>
                  <a:schemeClr val="accent2"/>
                </a:solidFill>
                <a:cs typeface="Arial" pitchFamily="34" charset="0"/>
              </a:rPr>
              <a:t>14</a:t>
            </a:r>
            <a:r>
              <a:rPr lang="en-US" sz="2400" b="1" smtClean="0">
                <a:solidFill>
                  <a:schemeClr val="accent2"/>
                </a:solidFill>
                <a:cs typeface="Arial" pitchFamily="34" charset="0"/>
              </a:rPr>
              <a:t> Hz)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2000" b="1" smtClean="0">
              <a:solidFill>
                <a:schemeClr val="accent2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1734</TotalTime>
  <Words>2507</Words>
  <Application>Microsoft Office PowerPoint</Application>
  <PresentationFormat>On-screen Show (4:3)</PresentationFormat>
  <Paragraphs>529</Paragraphs>
  <Slides>49</Slides>
  <Notes>48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Arial</vt:lpstr>
      <vt:lpstr>Times New Roman</vt:lpstr>
      <vt:lpstr>Default Design</vt:lpstr>
      <vt:lpstr>Bitmap Image</vt:lpstr>
      <vt:lpstr>PBrush</vt:lpstr>
      <vt:lpstr>ELECTROMAGNETIC WAVES</vt:lpstr>
      <vt:lpstr>The Electromagnetic Spectrum</vt:lpstr>
      <vt:lpstr>PowerPoint Presentation</vt:lpstr>
      <vt:lpstr>PowerPoint Presentation</vt:lpstr>
      <vt:lpstr>Common properties</vt:lpstr>
      <vt:lpstr>Question 1</vt:lpstr>
      <vt:lpstr>Question 1</vt:lpstr>
      <vt:lpstr>Question 2</vt:lpstr>
      <vt:lpstr>Question 2</vt:lpstr>
      <vt:lpstr>Complete:</vt:lpstr>
      <vt:lpstr>PowerPoint Presentation</vt:lpstr>
      <vt:lpstr>PowerPoint Presentation</vt:lpstr>
      <vt:lpstr>Radio waves</vt:lpstr>
      <vt:lpstr>PowerPoint Presentation</vt:lpstr>
      <vt:lpstr>Uses of radio waves</vt:lpstr>
      <vt:lpstr>Transmitting and receiving radio waves</vt:lpstr>
      <vt:lpstr>Diffraction</vt:lpstr>
      <vt:lpstr>Radio frequency bands</vt:lpstr>
      <vt:lpstr>Wavebands</vt:lpstr>
      <vt:lpstr>Radio waves and the ionosphere</vt:lpstr>
      <vt:lpstr>Microwaves</vt:lpstr>
      <vt:lpstr>PowerPoint Presentation</vt:lpstr>
      <vt:lpstr>Uses of microwaves</vt:lpstr>
      <vt:lpstr>Dangers of microwaves</vt:lpstr>
      <vt:lpstr>Infra-red radiation</vt:lpstr>
      <vt:lpstr>PowerPoint Presentation</vt:lpstr>
      <vt:lpstr>Uses of infra-red</vt:lpstr>
      <vt:lpstr>PowerPoint Presentation</vt:lpstr>
      <vt:lpstr>PowerPoint Presentation</vt:lpstr>
      <vt:lpstr>Visible light</vt:lpstr>
      <vt:lpstr>PowerPoint Presentation</vt:lpstr>
      <vt:lpstr>Uses of visible light</vt:lpstr>
      <vt:lpstr>Ultraviolet</vt:lpstr>
      <vt:lpstr>PowerPoint Presentation</vt:lpstr>
      <vt:lpstr>Uses of ultraviolet</vt:lpstr>
      <vt:lpstr>Safety with ultraviolet</vt:lpstr>
      <vt:lpstr>X-rays</vt:lpstr>
      <vt:lpstr>PowerPoint Presentation</vt:lpstr>
      <vt:lpstr>Uses of X-rays</vt:lpstr>
      <vt:lpstr>Taking an X-ray (radiograph)</vt:lpstr>
      <vt:lpstr>PowerPoint Presentation</vt:lpstr>
      <vt:lpstr>Gamma Rays</vt:lpstr>
      <vt:lpstr>Gamma Rays</vt:lpstr>
      <vt:lpstr>Uses of gamma rays</vt:lpstr>
      <vt:lpstr>Safety with gamma and X-rays</vt:lpstr>
      <vt:lpstr>PowerPoint Presentation</vt:lpstr>
      <vt:lpstr>PowerPoint Presentation</vt:lpstr>
      <vt:lpstr>Communication With Waves</vt:lpstr>
      <vt:lpstr>Examples of analogue and digital systems</vt:lpstr>
    </vt:vector>
  </TitlesOfParts>
  <Company>St Georges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 Georges College</dc:creator>
  <cp:lastModifiedBy>Teacher E-Solutions</cp:lastModifiedBy>
  <cp:revision>162</cp:revision>
  <dcterms:created xsi:type="dcterms:W3CDTF">2008-08-15T17:24:00Z</dcterms:created>
  <dcterms:modified xsi:type="dcterms:W3CDTF">2019-01-18T17:14:03Z</dcterms:modified>
</cp:coreProperties>
</file>