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4" r:id="rId2"/>
    <p:sldId id="27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36" r:id="rId14"/>
    <p:sldId id="306" r:id="rId15"/>
    <p:sldId id="307" r:id="rId16"/>
    <p:sldId id="308" r:id="rId17"/>
    <p:sldId id="309" r:id="rId18"/>
    <p:sldId id="341" r:id="rId19"/>
    <p:sldId id="312" r:id="rId20"/>
    <p:sldId id="315" r:id="rId21"/>
    <p:sldId id="342" r:id="rId22"/>
    <p:sldId id="316" r:id="rId23"/>
    <p:sldId id="343" r:id="rId24"/>
    <p:sldId id="330" r:id="rId25"/>
    <p:sldId id="332" r:id="rId26"/>
    <p:sldId id="337" r:id="rId27"/>
    <p:sldId id="331" r:id="rId28"/>
    <p:sldId id="338" r:id="rId29"/>
    <p:sldId id="313" r:id="rId30"/>
    <p:sldId id="314" r:id="rId31"/>
    <p:sldId id="318" r:id="rId32"/>
    <p:sldId id="319" r:id="rId33"/>
    <p:sldId id="320" r:id="rId34"/>
    <p:sldId id="321" r:id="rId35"/>
    <p:sldId id="339" r:id="rId36"/>
    <p:sldId id="322" r:id="rId37"/>
    <p:sldId id="340" r:id="rId3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ECFF"/>
    <a:srgbClr val="CCFFCC"/>
    <a:srgbClr val="FF9999"/>
    <a:srgbClr val="663300"/>
    <a:srgbClr val="FF0000"/>
    <a:srgbClr val="FF7C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45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2651CB-76A4-43F9-AAA3-2A0578A12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26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5F9DA8-3002-4897-B4C9-7EA23B9E6A0F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C95CD9-CC49-4F21-804C-5ACCFD809AFA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98F9C-75AB-4732-B507-9CFE2FC34AF7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593F38-9608-404E-A665-5B6DD84162A7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8F16A2-E594-48B6-883C-469F128249A4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12D92F-B6C5-4757-ACD9-325C1AB1843F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A17B4-29AE-4E2B-B3B6-9D754540BDE8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9A5419-1BBC-4A4E-86DD-A1C37DD64928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F8A269-97F1-46C5-8447-BBCAC4C96C32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EDBCCF-976B-4061-B5C8-3B333506509D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5AC4A8-263B-4FCD-9BAC-33E4092118BF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70112D-1DE9-4572-AC71-9C0B17CC66FF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3A1F26-B351-4577-B00E-CA0FA53A5BF9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F5FB8A-D167-4D82-AC52-B97644526D46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ACCAC4-A526-4F9F-8D8A-ACCBF66C903E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7934B-7D55-4BC0-91BC-C90B0B888F9C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3F5B4A-8C5F-4CCE-AF8E-0358C3037131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D867-D6EC-42CB-9E83-117A14C0BED9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693D91-853A-4928-B8E7-19F39299F934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7F8BED-6FA9-4100-8221-D096D8FB76E0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42B106-B951-43D1-8665-ED73C2D2D5D4}" type="slidenum">
              <a:rPr lang="en-GB" smtClean="0"/>
              <a:pPr eaLnBrk="1" hangingPunct="1"/>
              <a:t>31</a:t>
            </a:fld>
            <a:endParaRPr lang="en-GB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84C593-9BC9-4827-A129-E19919F7C936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7A1ECE-4374-443A-9BBF-95B52887FAE6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D8682F-11A8-4406-843F-3997E35BD81B}" type="slidenum">
              <a:rPr lang="en-GB" smtClean="0"/>
              <a:pPr eaLnBrk="1" hangingPunct="1"/>
              <a:t>33</a:t>
            </a:fld>
            <a:endParaRPr lang="en-GB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64BF8-1FCD-4A6E-8587-BADC291BDB1A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FBD807-BA9C-4026-B683-3C318731F3C6}" type="slidenum">
              <a:rPr lang="en-GB" smtClean="0"/>
              <a:pPr eaLnBrk="1" hangingPunct="1"/>
              <a:t>35</a:t>
            </a:fld>
            <a:endParaRPr lang="en-GB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E43D2C-30E4-4BA9-97FF-7D8583D9FA7C}" type="slidenum">
              <a:rPr lang="en-GB" smtClean="0"/>
              <a:pPr eaLnBrk="1" hangingPunct="1"/>
              <a:t>36</a:t>
            </a:fld>
            <a:endParaRPr lang="en-GB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A2218C-D884-4491-A50E-940A904375AD}" type="slidenum">
              <a:rPr lang="en-GB" smtClean="0"/>
              <a:pPr eaLnBrk="1" hangingPunct="1"/>
              <a:t>37</a:t>
            </a:fld>
            <a:endParaRPr lang="en-GB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81404A-E4C1-4966-AC09-7B971F135317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265C84-E37A-43EA-8D23-A4FA07DC7326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83DEB-ACFB-440C-9468-B40E35EB1C37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992D90-02B9-49AB-A4AC-A07BFA531C45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5D6644-C8C6-4C25-BA47-37349AB08EC7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A95339-F284-4A52-B4F4-8E1A7D935FFD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3DACC-AF0D-4065-B8D5-6672512BB6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3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C578D-C2A4-4984-92A3-9104705A56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09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51CF-0B5F-45A7-9366-99343ADD11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00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AF8E-1F87-45A9-ADC8-52F56498B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364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4CFED-C574-409A-A2D4-408EBB4BEA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2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1D24-AF71-451F-BB9A-B193A54539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0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0E67-679F-465D-ABFF-DD8B36C025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0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C7B7-7D8D-45EE-8F27-87B92A9A7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5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EAEE-D9C0-4F01-9742-653F896B92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37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A6ABC-99CC-4ABF-A2F8-608A36FEC4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71F9B-B19F-4F38-9172-800A737B6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1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3EB7E-B22F-4187-8696-1FAC34CC5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0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6A5AC-8A06-4B25-96F3-067115A378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79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BCAA2-4FCD-495A-8431-376BC71E21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1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8F57B2-22B6-42C0-AB97-BAD82B8BB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ubscription.echalk.co.uk/index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96875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ELECTROMAGNETIC INDUCTION</a:t>
            </a: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9925"/>
          </a:xfrm>
        </p:spPr>
        <p:txBody>
          <a:bodyPr/>
          <a:lstStyle/>
          <a:p>
            <a:pPr eaLnBrk="1" hangingPunct="1"/>
            <a:r>
              <a:rPr lang="en-GB" sz="4000" smtClean="0"/>
              <a:t>Bicycle generator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9313" y="1117600"/>
            <a:ext cx="4038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When the wheel turns the magnet is made to rotate next to the fixed coil of wire.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rgbClr val="FF0000"/>
                </a:solidFill>
              </a:rPr>
              <a:t>Electromagnetic induction</a:t>
            </a:r>
            <a:r>
              <a:rPr lang="en-GB" sz="2400" smtClean="0"/>
              <a:t> occurs and a alternating voltage is induced in the coil.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This causes an alternating current to flow to the light bulb of the bicycle.</a:t>
            </a:r>
          </a:p>
        </p:txBody>
      </p:sp>
      <p:pic>
        <p:nvPicPr>
          <p:cNvPr id="11268" name="Picture 4" descr="p25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322388"/>
            <a:ext cx="3506788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8812"/>
          </a:xfrm>
        </p:spPr>
        <p:txBody>
          <a:bodyPr/>
          <a:lstStyle/>
          <a:p>
            <a:pPr eaLnBrk="1" hangingPunct="1"/>
            <a:r>
              <a:rPr lang="en-GB" sz="4000" i="1" smtClean="0"/>
              <a:t>Question 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6563" y="1108075"/>
            <a:ext cx="3300412" cy="314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The graph opposite shows how the voltage of a generator varies in time. Using the same set of axes show how the voltage would vary if the rotational speed of the generator was doubled.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935413" y="1027113"/>
            <a:ext cx="4725987" cy="3246437"/>
            <a:chOff x="2582" y="602"/>
            <a:chExt cx="2977" cy="2045"/>
          </a:xfrm>
        </p:grpSpPr>
        <p:sp>
          <p:nvSpPr>
            <p:cNvPr id="12296" name="Line 5"/>
            <p:cNvSpPr>
              <a:spLocks noChangeShapeType="1"/>
            </p:cNvSpPr>
            <p:nvPr/>
          </p:nvSpPr>
          <p:spPr bwMode="auto">
            <a:xfrm flipV="1">
              <a:off x="2751" y="784"/>
              <a:ext cx="0" cy="18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6"/>
            <p:cNvSpPr>
              <a:spLocks noChangeShapeType="1"/>
            </p:cNvSpPr>
            <p:nvPr/>
          </p:nvSpPr>
          <p:spPr bwMode="auto">
            <a:xfrm>
              <a:off x="2628" y="1741"/>
              <a:ext cx="278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Text Box 7"/>
            <p:cNvSpPr txBox="1">
              <a:spLocks noChangeArrowheads="1"/>
            </p:cNvSpPr>
            <p:nvPr/>
          </p:nvSpPr>
          <p:spPr bwMode="auto">
            <a:xfrm>
              <a:off x="2582" y="602"/>
              <a:ext cx="4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V</a:t>
              </a:r>
            </a:p>
          </p:txBody>
        </p:sp>
        <p:sp>
          <p:nvSpPr>
            <p:cNvPr id="12299" name="Text Box 8"/>
            <p:cNvSpPr txBox="1">
              <a:spLocks noChangeArrowheads="1"/>
            </p:cNvSpPr>
            <p:nvPr/>
          </p:nvSpPr>
          <p:spPr bwMode="auto">
            <a:xfrm>
              <a:off x="5107" y="1826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time</a:t>
              </a:r>
            </a:p>
          </p:txBody>
        </p:sp>
      </p:grpSp>
      <p:sp>
        <p:nvSpPr>
          <p:cNvPr id="12293" name="Freeform 9"/>
          <p:cNvSpPr>
            <a:spLocks/>
          </p:cNvSpPr>
          <p:nvPr/>
        </p:nvSpPr>
        <p:spPr bwMode="auto">
          <a:xfrm>
            <a:off x="4211638" y="2033588"/>
            <a:ext cx="4387850" cy="1479550"/>
          </a:xfrm>
          <a:custGeom>
            <a:avLst/>
            <a:gdLst>
              <a:gd name="T0" fmla="*/ 0 w 2764"/>
              <a:gd name="T1" fmla="*/ 2147483647 h 932"/>
              <a:gd name="T2" fmla="*/ 2147483647 w 2764"/>
              <a:gd name="T3" fmla="*/ 2147483647 h 932"/>
              <a:gd name="T4" fmla="*/ 2147483647 w 2764"/>
              <a:gd name="T5" fmla="*/ 2147483647 h 932"/>
              <a:gd name="T6" fmla="*/ 2147483647 w 2764"/>
              <a:gd name="T7" fmla="*/ 2147483647 h 932"/>
              <a:gd name="T8" fmla="*/ 2147483647 w 2764"/>
              <a:gd name="T9" fmla="*/ 2147483647 h 932"/>
              <a:gd name="T10" fmla="*/ 2147483647 w 2764"/>
              <a:gd name="T11" fmla="*/ 2147483647 h 932"/>
              <a:gd name="T12" fmla="*/ 2147483647 w 2764"/>
              <a:gd name="T13" fmla="*/ 2147483647 h 9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64"/>
              <a:gd name="T22" fmla="*/ 0 h 932"/>
              <a:gd name="T23" fmla="*/ 2764 w 2764"/>
              <a:gd name="T24" fmla="*/ 932 h 9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64" h="932">
                <a:moveTo>
                  <a:pt x="0" y="499"/>
                </a:moveTo>
                <a:cubicBezTo>
                  <a:pt x="58" y="430"/>
                  <a:pt x="202" y="13"/>
                  <a:pt x="350" y="85"/>
                </a:cubicBezTo>
                <a:cubicBezTo>
                  <a:pt x="498" y="157"/>
                  <a:pt x="708" y="932"/>
                  <a:pt x="887" y="932"/>
                </a:cubicBezTo>
                <a:cubicBezTo>
                  <a:pt x="1066" y="932"/>
                  <a:pt x="1247" y="87"/>
                  <a:pt x="1424" y="85"/>
                </a:cubicBezTo>
                <a:cubicBezTo>
                  <a:pt x="1601" y="83"/>
                  <a:pt x="1772" y="917"/>
                  <a:pt x="1949" y="919"/>
                </a:cubicBezTo>
                <a:cubicBezTo>
                  <a:pt x="2126" y="921"/>
                  <a:pt x="2350" y="196"/>
                  <a:pt x="2486" y="98"/>
                </a:cubicBezTo>
                <a:cubicBezTo>
                  <a:pt x="2622" y="0"/>
                  <a:pt x="2706" y="283"/>
                  <a:pt x="2764" y="331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62" name="Freeform 10"/>
          <p:cNvSpPr>
            <a:spLocks/>
          </p:cNvSpPr>
          <p:nvPr/>
        </p:nvSpPr>
        <p:spPr bwMode="auto">
          <a:xfrm>
            <a:off x="4192588" y="1352550"/>
            <a:ext cx="4510087" cy="3062288"/>
          </a:xfrm>
          <a:custGeom>
            <a:avLst/>
            <a:gdLst>
              <a:gd name="T0" fmla="*/ 0 w 2841"/>
              <a:gd name="T1" fmla="*/ 2147483647 h 1929"/>
              <a:gd name="T2" fmla="*/ 2147483647 w 2841"/>
              <a:gd name="T3" fmla="*/ 2147483647 h 1929"/>
              <a:gd name="T4" fmla="*/ 2147483647 w 2841"/>
              <a:gd name="T5" fmla="*/ 2147483647 h 1929"/>
              <a:gd name="T6" fmla="*/ 2147483647 w 2841"/>
              <a:gd name="T7" fmla="*/ 2147483647 h 1929"/>
              <a:gd name="T8" fmla="*/ 2147483647 w 2841"/>
              <a:gd name="T9" fmla="*/ 2147483647 h 1929"/>
              <a:gd name="T10" fmla="*/ 2147483647 w 2841"/>
              <a:gd name="T11" fmla="*/ 2147483647 h 1929"/>
              <a:gd name="T12" fmla="*/ 2147483647 w 2841"/>
              <a:gd name="T13" fmla="*/ 2147483647 h 1929"/>
              <a:gd name="T14" fmla="*/ 2147483647 w 2841"/>
              <a:gd name="T15" fmla="*/ 2147483647 h 1929"/>
              <a:gd name="T16" fmla="*/ 2147483647 w 2841"/>
              <a:gd name="T17" fmla="*/ 2147483647 h 1929"/>
              <a:gd name="T18" fmla="*/ 2147483647 w 2841"/>
              <a:gd name="T19" fmla="*/ 2147483647 h 1929"/>
              <a:gd name="T20" fmla="*/ 2147483647 w 2841"/>
              <a:gd name="T21" fmla="*/ 2147483647 h 1929"/>
              <a:gd name="T22" fmla="*/ 2147483647 w 2841"/>
              <a:gd name="T23" fmla="*/ 2147483647 h 19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41"/>
              <a:gd name="T37" fmla="*/ 0 h 1929"/>
              <a:gd name="T38" fmla="*/ 2841 w 2841"/>
              <a:gd name="T39" fmla="*/ 1929 h 19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41" h="1929">
                <a:moveTo>
                  <a:pt x="0" y="928"/>
                </a:moveTo>
                <a:cubicBezTo>
                  <a:pt x="25" y="796"/>
                  <a:pt x="68" y="0"/>
                  <a:pt x="148" y="138"/>
                </a:cubicBezTo>
                <a:cubicBezTo>
                  <a:pt x="228" y="276"/>
                  <a:pt x="376" y="1757"/>
                  <a:pt x="478" y="1756"/>
                </a:cubicBezTo>
                <a:cubicBezTo>
                  <a:pt x="580" y="1755"/>
                  <a:pt x="665" y="132"/>
                  <a:pt x="763" y="132"/>
                </a:cubicBezTo>
                <a:cubicBezTo>
                  <a:pt x="861" y="132"/>
                  <a:pt x="979" y="1755"/>
                  <a:pt x="1067" y="1756"/>
                </a:cubicBezTo>
                <a:cubicBezTo>
                  <a:pt x="1155" y="1757"/>
                  <a:pt x="1203" y="137"/>
                  <a:pt x="1294" y="138"/>
                </a:cubicBezTo>
                <a:cubicBezTo>
                  <a:pt x="1385" y="139"/>
                  <a:pt x="1519" y="1763"/>
                  <a:pt x="1611" y="1763"/>
                </a:cubicBezTo>
                <a:cubicBezTo>
                  <a:pt x="1703" y="1763"/>
                  <a:pt x="1749" y="137"/>
                  <a:pt x="1844" y="138"/>
                </a:cubicBezTo>
                <a:cubicBezTo>
                  <a:pt x="1939" y="139"/>
                  <a:pt x="2090" y="1766"/>
                  <a:pt x="2181" y="1769"/>
                </a:cubicBezTo>
                <a:cubicBezTo>
                  <a:pt x="2272" y="1772"/>
                  <a:pt x="2299" y="161"/>
                  <a:pt x="2388" y="158"/>
                </a:cubicBezTo>
                <a:cubicBezTo>
                  <a:pt x="2477" y="155"/>
                  <a:pt x="2643" y="1571"/>
                  <a:pt x="2718" y="1750"/>
                </a:cubicBezTo>
                <a:cubicBezTo>
                  <a:pt x="2793" y="1929"/>
                  <a:pt x="2816" y="1340"/>
                  <a:pt x="2841" y="123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4017963" y="4418013"/>
            <a:ext cx="4572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The new voltage will have </a:t>
            </a:r>
            <a:r>
              <a:rPr lang="en-GB" b="1">
                <a:solidFill>
                  <a:schemeClr val="accent2"/>
                </a:solidFill>
              </a:rPr>
              <a:t>TWICE</a:t>
            </a:r>
            <a:r>
              <a:rPr lang="en-GB" b="1">
                <a:solidFill>
                  <a:srgbClr val="FF0000"/>
                </a:solidFill>
              </a:rPr>
              <a:t> the amplitude AND frequency of the original.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2" grpId="0" animBg="1"/>
      <p:bldP spid="305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76200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Question 2</a:t>
            </a:r>
            <a:endParaRPr lang="en-GB" sz="4000" smtClean="0">
              <a:solidFill>
                <a:schemeClr val="tx1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5763" y="682625"/>
            <a:ext cx="8405812" cy="4473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_________ effect occurs when a conductor is moved relative to a ____________ field. This is also known as electromagnetic ___________.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greater the relative __________ of the conductor and magnetic field the _______ is the voltage ________.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If the conductor is part of a  ________ circuit an electric current will flow.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___________ current is produced if the direction of movement is continually _________.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1085850" y="5549900"/>
            <a:ext cx="1287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magnetic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4945063" y="5548313"/>
            <a:ext cx="1436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generator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2193925" y="55499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complete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1598613" y="5895975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induction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5624513" y="5894388"/>
            <a:ext cx="168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movement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4500563" y="589597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greater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3051175" y="526097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3209925" y="5895975"/>
            <a:ext cx="1141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induced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3413125" y="5548313"/>
            <a:ext cx="1552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alternating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6445250" y="5548313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reversed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build="allAtOnce"/>
      <p:bldP spid="307205" grpId="0" build="allAtOnce"/>
      <p:bldP spid="307206" grpId="0" build="allAtOnce"/>
      <p:bldP spid="307207" grpId="0" build="allAtOnce"/>
      <p:bldP spid="307208" grpId="0" build="allAtOnce"/>
      <p:bldP spid="307209" grpId="0"/>
      <p:bldP spid="307209" grpId="1"/>
      <p:bldP spid="307210" grpId="0" build="allAtOnce"/>
      <p:bldP spid="307211" grpId="0" build="allAtOnce"/>
      <p:bldP spid="307212" grpId="0" build="allAtOnce"/>
      <p:bldP spid="30721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76200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Question 2</a:t>
            </a:r>
            <a:endParaRPr lang="en-GB" sz="4000" smtClean="0">
              <a:solidFill>
                <a:schemeClr val="tx1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5763" y="682625"/>
            <a:ext cx="8405812" cy="4473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_________ effect occurs when a conductor is moved relative to a ____________ field. This is also known as electromagnetic ___________.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greater the relative __________ of the conductor and magnetic field the _______ is the voltage ________.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If the conductor is part of a  ________ circuit an electric current will flow.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___________ current is produced if the direction of movement is continually _________.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1085850" y="5549900"/>
            <a:ext cx="1287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magnetic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4945063" y="5548313"/>
            <a:ext cx="1436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generator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2193925" y="55499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complete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1598613" y="5895975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induction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5624513" y="5894388"/>
            <a:ext cx="168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movement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4500563" y="589597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greater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3051175" y="526097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3209925" y="5895975"/>
            <a:ext cx="1141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induced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3413125" y="5548313"/>
            <a:ext cx="1552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alternating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6445250" y="5548313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reversed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2484438" y="1646238"/>
            <a:ext cx="128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magnetic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1073150" y="1306513"/>
            <a:ext cx="1436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generator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4146550" y="34448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complete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2740025" y="2022475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induction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3694113" y="2555875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movement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878138" y="292735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greater</a:t>
            </a:r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5807075" y="2927350"/>
            <a:ext cx="1141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induced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557213" y="4387850"/>
            <a:ext cx="155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alternating</a:t>
            </a: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2336800" y="4776788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reversed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build="allAtOnce"/>
      <p:bldP spid="307205" grpId="0" build="allAtOnce"/>
      <p:bldP spid="307206" grpId="0" build="allAtOnce"/>
      <p:bldP spid="307207" grpId="0" build="allAtOnce"/>
      <p:bldP spid="307208" grpId="0" build="allAtOnce"/>
      <p:bldP spid="307209" grpId="0"/>
      <p:bldP spid="307209" grpId="1"/>
      <p:bldP spid="307210" grpId="0" build="allAtOnce"/>
      <p:bldP spid="307211" grpId="0" build="allAtOnce"/>
      <p:bldP spid="307212" grpId="0" build="allAtOnce"/>
      <p:bldP spid="30721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0875"/>
          </a:xfrm>
        </p:spPr>
        <p:txBody>
          <a:bodyPr/>
          <a:lstStyle/>
          <a:p>
            <a:pPr eaLnBrk="1" hangingPunct="1"/>
            <a:r>
              <a:rPr lang="en-GB" sz="4000" smtClean="0"/>
              <a:t>The transformer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49338"/>
            <a:ext cx="4038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A transformer is a device that is used to change one alternating voltage level to another.</a:t>
            </a:r>
          </a:p>
        </p:txBody>
      </p:sp>
      <p:pic>
        <p:nvPicPr>
          <p:cNvPr id="313348" name="Picture 4" descr="2Y2AYE951transformer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5488" y="879475"/>
            <a:ext cx="4319587" cy="4319588"/>
          </a:xfr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81113" y="3314700"/>
            <a:ext cx="2043112" cy="1392238"/>
            <a:chOff x="762" y="2637"/>
            <a:chExt cx="1287" cy="877"/>
          </a:xfrm>
        </p:grpSpPr>
        <p:pic>
          <p:nvPicPr>
            <p:cNvPr id="15366" name="Picture 7" descr="p2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" y="2637"/>
              <a:ext cx="1287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 Box 8"/>
            <p:cNvSpPr txBox="1">
              <a:spLocks noChangeArrowheads="1"/>
            </p:cNvSpPr>
            <p:nvPr/>
          </p:nvSpPr>
          <p:spPr bwMode="auto">
            <a:xfrm>
              <a:off x="877" y="3283"/>
              <a:ext cx="11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circuit symbol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0875"/>
          </a:xfrm>
        </p:spPr>
        <p:txBody>
          <a:bodyPr/>
          <a:lstStyle/>
          <a:p>
            <a:pPr eaLnBrk="1" hangingPunct="1"/>
            <a:r>
              <a:rPr lang="en-GB" sz="4000" smtClean="0"/>
              <a:t>Structure of a transformer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962025"/>
            <a:ext cx="8015288" cy="985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mtClean="0"/>
              <a:t>A transformer consists of at least two coils of wire wrapped around a laminated iron core.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57525" y="2657475"/>
            <a:ext cx="2833688" cy="3224213"/>
            <a:chOff x="1926" y="1674"/>
            <a:chExt cx="1785" cy="2031"/>
          </a:xfrm>
        </p:grpSpPr>
        <p:grpSp>
          <p:nvGrpSpPr>
            <p:cNvPr id="16439" name="Group 6"/>
            <p:cNvGrpSpPr>
              <a:grpSpLocks/>
            </p:cNvGrpSpPr>
            <p:nvPr/>
          </p:nvGrpSpPr>
          <p:grpSpPr bwMode="auto">
            <a:xfrm>
              <a:off x="1926" y="1674"/>
              <a:ext cx="1728" cy="1792"/>
              <a:chOff x="1624" y="1344"/>
              <a:chExt cx="1728" cy="1792"/>
            </a:xfrm>
          </p:grpSpPr>
          <p:sp>
            <p:nvSpPr>
              <p:cNvPr id="16441" name="Rectangle 7"/>
              <p:cNvSpPr>
                <a:spLocks noChangeArrowheads="1"/>
              </p:cNvSpPr>
              <p:nvPr/>
            </p:nvSpPr>
            <p:spPr bwMode="auto">
              <a:xfrm>
                <a:off x="1624" y="1344"/>
                <a:ext cx="1728" cy="179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2" name="Rectangle 8"/>
              <p:cNvSpPr>
                <a:spLocks noChangeArrowheads="1"/>
              </p:cNvSpPr>
              <p:nvPr/>
            </p:nvSpPr>
            <p:spPr bwMode="auto">
              <a:xfrm>
                <a:off x="1999" y="1692"/>
                <a:ext cx="971" cy="10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40" name="Text Box 9"/>
            <p:cNvSpPr txBox="1">
              <a:spLocks noChangeArrowheads="1"/>
            </p:cNvSpPr>
            <p:nvPr/>
          </p:nvSpPr>
          <p:spPr bwMode="auto">
            <a:xfrm>
              <a:off x="2075" y="3474"/>
              <a:ext cx="1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laminated iron core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4825" y="2139950"/>
            <a:ext cx="3492500" cy="3289300"/>
            <a:chOff x="318" y="1348"/>
            <a:chExt cx="2200" cy="2072"/>
          </a:xfrm>
        </p:grpSpPr>
        <p:grpSp>
          <p:nvGrpSpPr>
            <p:cNvPr id="16411" name="Group 11"/>
            <p:cNvGrpSpPr>
              <a:grpSpLocks/>
            </p:cNvGrpSpPr>
            <p:nvPr/>
          </p:nvGrpSpPr>
          <p:grpSpPr bwMode="auto">
            <a:xfrm>
              <a:off x="710" y="2087"/>
              <a:ext cx="1808" cy="881"/>
              <a:chOff x="664" y="1903"/>
              <a:chExt cx="1808" cy="881"/>
            </a:xfrm>
          </p:grpSpPr>
          <p:grpSp>
            <p:nvGrpSpPr>
              <p:cNvPr id="16415" name="Group 12"/>
              <p:cNvGrpSpPr>
                <a:grpSpLocks/>
              </p:cNvGrpSpPr>
              <p:nvPr/>
            </p:nvGrpSpPr>
            <p:grpSpPr bwMode="auto">
              <a:xfrm>
                <a:off x="832" y="1903"/>
                <a:ext cx="1640" cy="881"/>
                <a:chOff x="663" y="1999"/>
                <a:chExt cx="1640" cy="881"/>
              </a:xfrm>
            </p:grpSpPr>
            <p:sp>
              <p:nvSpPr>
                <p:cNvPr id="16422" name="Freeform 13"/>
                <p:cNvSpPr>
                  <a:spLocks/>
                </p:cNvSpPr>
                <p:nvPr/>
              </p:nvSpPr>
              <p:spPr bwMode="auto">
                <a:xfrm>
                  <a:off x="1530" y="1999"/>
                  <a:ext cx="726" cy="143"/>
                </a:xfrm>
                <a:custGeom>
                  <a:avLst/>
                  <a:gdLst>
                    <a:gd name="T0" fmla="*/ 0 w 726"/>
                    <a:gd name="T1" fmla="*/ 6 h 143"/>
                    <a:gd name="T2" fmla="*/ 220 w 726"/>
                    <a:gd name="T3" fmla="*/ 15 h 143"/>
                    <a:gd name="T4" fmla="*/ 668 w 726"/>
                    <a:gd name="T5" fmla="*/ 98 h 143"/>
                    <a:gd name="T6" fmla="*/ 567 w 726"/>
                    <a:gd name="T7" fmla="*/ 143 h 1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143"/>
                    <a:gd name="T14" fmla="*/ 726 w 726"/>
                    <a:gd name="T15" fmla="*/ 143 h 1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143">
                      <a:moveTo>
                        <a:pt x="0" y="6"/>
                      </a:moveTo>
                      <a:cubicBezTo>
                        <a:pt x="54" y="3"/>
                        <a:pt x="109" y="0"/>
                        <a:pt x="220" y="15"/>
                      </a:cubicBezTo>
                      <a:cubicBezTo>
                        <a:pt x="331" y="30"/>
                        <a:pt x="610" y="77"/>
                        <a:pt x="668" y="98"/>
                      </a:cubicBezTo>
                      <a:cubicBezTo>
                        <a:pt x="726" y="119"/>
                        <a:pt x="646" y="131"/>
                        <a:pt x="567" y="143"/>
                      </a:cubicBez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423" name="Group 14"/>
                <p:cNvGrpSpPr>
                  <a:grpSpLocks/>
                </p:cNvGrpSpPr>
                <p:nvPr/>
              </p:nvGrpSpPr>
              <p:grpSpPr bwMode="auto">
                <a:xfrm>
                  <a:off x="1452" y="2121"/>
                  <a:ext cx="851" cy="386"/>
                  <a:chOff x="1457" y="2139"/>
                  <a:chExt cx="851" cy="386"/>
                </a:xfrm>
              </p:grpSpPr>
              <p:grpSp>
                <p:nvGrpSpPr>
                  <p:cNvPr id="1643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457" y="2139"/>
                    <a:ext cx="851" cy="208"/>
                    <a:chOff x="1457" y="2139"/>
                    <a:chExt cx="851" cy="208"/>
                  </a:xfrm>
                </p:grpSpPr>
                <p:sp>
                  <p:nvSpPr>
                    <p:cNvPr id="16437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459" y="2139"/>
                      <a:ext cx="849" cy="123"/>
                    </a:xfrm>
                    <a:custGeom>
                      <a:avLst/>
                      <a:gdLst>
                        <a:gd name="T0" fmla="*/ 254 w 849"/>
                        <a:gd name="T1" fmla="*/ 0 h 123"/>
                        <a:gd name="T2" fmla="*/ 83 w 849"/>
                        <a:gd name="T3" fmla="*/ 18 h 123"/>
                        <a:gd name="T4" fmla="*/ 755 w 849"/>
                        <a:gd name="T5" fmla="*/ 81 h 123"/>
                        <a:gd name="T6" fmla="*/ 647 w 849"/>
                        <a:gd name="T7" fmla="*/ 123 h 1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9"/>
                        <a:gd name="T13" fmla="*/ 0 h 123"/>
                        <a:gd name="T14" fmla="*/ 849 w 849"/>
                        <a:gd name="T15" fmla="*/ 123 h 1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9" h="123">
                          <a:moveTo>
                            <a:pt x="254" y="0"/>
                          </a:moveTo>
                          <a:cubicBezTo>
                            <a:pt x="127" y="2"/>
                            <a:pt x="0" y="5"/>
                            <a:pt x="83" y="18"/>
                          </a:cubicBezTo>
                          <a:cubicBezTo>
                            <a:pt x="166" y="31"/>
                            <a:pt x="661" y="63"/>
                            <a:pt x="755" y="81"/>
                          </a:cubicBezTo>
                          <a:cubicBezTo>
                            <a:pt x="849" y="99"/>
                            <a:pt x="748" y="111"/>
                            <a:pt x="647" y="123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3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457" y="2224"/>
                      <a:ext cx="849" cy="123"/>
                    </a:xfrm>
                    <a:custGeom>
                      <a:avLst/>
                      <a:gdLst>
                        <a:gd name="T0" fmla="*/ 254 w 849"/>
                        <a:gd name="T1" fmla="*/ 0 h 123"/>
                        <a:gd name="T2" fmla="*/ 83 w 849"/>
                        <a:gd name="T3" fmla="*/ 18 h 123"/>
                        <a:gd name="T4" fmla="*/ 755 w 849"/>
                        <a:gd name="T5" fmla="*/ 81 h 123"/>
                        <a:gd name="T6" fmla="*/ 647 w 849"/>
                        <a:gd name="T7" fmla="*/ 123 h 1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9"/>
                        <a:gd name="T13" fmla="*/ 0 h 123"/>
                        <a:gd name="T14" fmla="*/ 849 w 849"/>
                        <a:gd name="T15" fmla="*/ 123 h 1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9" h="123">
                          <a:moveTo>
                            <a:pt x="254" y="0"/>
                          </a:moveTo>
                          <a:cubicBezTo>
                            <a:pt x="127" y="2"/>
                            <a:pt x="0" y="5"/>
                            <a:pt x="83" y="18"/>
                          </a:cubicBezTo>
                          <a:cubicBezTo>
                            <a:pt x="166" y="31"/>
                            <a:pt x="661" y="63"/>
                            <a:pt x="755" y="81"/>
                          </a:cubicBezTo>
                          <a:cubicBezTo>
                            <a:pt x="849" y="99"/>
                            <a:pt x="748" y="111"/>
                            <a:pt x="647" y="123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3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457" y="2317"/>
                    <a:ext cx="851" cy="208"/>
                    <a:chOff x="1457" y="2139"/>
                    <a:chExt cx="851" cy="208"/>
                  </a:xfrm>
                </p:grpSpPr>
                <p:sp>
                  <p:nvSpPr>
                    <p:cNvPr id="1643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459" y="2139"/>
                      <a:ext cx="849" cy="123"/>
                    </a:xfrm>
                    <a:custGeom>
                      <a:avLst/>
                      <a:gdLst>
                        <a:gd name="T0" fmla="*/ 254 w 849"/>
                        <a:gd name="T1" fmla="*/ 0 h 123"/>
                        <a:gd name="T2" fmla="*/ 83 w 849"/>
                        <a:gd name="T3" fmla="*/ 18 h 123"/>
                        <a:gd name="T4" fmla="*/ 755 w 849"/>
                        <a:gd name="T5" fmla="*/ 81 h 123"/>
                        <a:gd name="T6" fmla="*/ 647 w 849"/>
                        <a:gd name="T7" fmla="*/ 123 h 1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9"/>
                        <a:gd name="T13" fmla="*/ 0 h 123"/>
                        <a:gd name="T14" fmla="*/ 849 w 849"/>
                        <a:gd name="T15" fmla="*/ 123 h 1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9" h="123">
                          <a:moveTo>
                            <a:pt x="254" y="0"/>
                          </a:moveTo>
                          <a:cubicBezTo>
                            <a:pt x="127" y="2"/>
                            <a:pt x="0" y="5"/>
                            <a:pt x="83" y="18"/>
                          </a:cubicBezTo>
                          <a:cubicBezTo>
                            <a:pt x="166" y="31"/>
                            <a:pt x="661" y="63"/>
                            <a:pt x="755" y="81"/>
                          </a:cubicBezTo>
                          <a:cubicBezTo>
                            <a:pt x="849" y="99"/>
                            <a:pt x="748" y="111"/>
                            <a:pt x="647" y="123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36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457" y="2224"/>
                      <a:ext cx="849" cy="123"/>
                    </a:xfrm>
                    <a:custGeom>
                      <a:avLst/>
                      <a:gdLst>
                        <a:gd name="T0" fmla="*/ 254 w 849"/>
                        <a:gd name="T1" fmla="*/ 0 h 123"/>
                        <a:gd name="T2" fmla="*/ 83 w 849"/>
                        <a:gd name="T3" fmla="*/ 18 h 123"/>
                        <a:gd name="T4" fmla="*/ 755 w 849"/>
                        <a:gd name="T5" fmla="*/ 81 h 123"/>
                        <a:gd name="T6" fmla="*/ 647 w 849"/>
                        <a:gd name="T7" fmla="*/ 123 h 1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9"/>
                        <a:gd name="T13" fmla="*/ 0 h 123"/>
                        <a:gd name="T14" fmla="*/ 849 w 849"/>
                        <a:gd name="T15" fmla="*/ 123 h 1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9" h="123">
                          <a:moveTo>
                            <a:pt x="254" y="0"/>
                          </a:moveTo>
                          <a:cubicBezTo>
                            <a:pt x="127" y="2"/>
                            <a:pt x="0" y="5"/>
                            <a:pt x="83" y="18"/>
                          </a:cubicBezTo>
                          <a:cubicBezTo>
                            <a:pt x="166" y="31"/>
                            <a:pt x="661" y="63"/>
                            <a:pt x="755" y="81"/>
                          </a:cubicBezTo>
                          <a:cubicBezTo>
                            <a:pt x="849" y="99"/>
                            <a:pt x="748" y="111"/>
                            <a:pt x="647" y="123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6424" name="Group 21"/>
                <p:cNvGrpSpPr>
                  <a:grpSpLocks/>
                </p:cNvGrpSpPr>
                <p:nvPr/>
              </p:nvGrpSpPr>
              <p:grpSpPr bwMode="auto">
                <a:xfrm>
                  <a:off x="1452" y="2482"/>
                  <a:ext cx="851" cy="386"/>
                  <a:chOff x="1457" y="2139"/>
                  <a:chExt cx="851" cy="386"/>
                </a:xfrm>
              </p:grpSpPr>
              <p:grpSp>
                <p:nvGrpSpPr>
                  <p:cNvPr id="1642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457" y="2139"/>
                    <a:ext cx="851" cy="208"/>
                    <a:chOff x="1457" y="2139"/>
                    <a:chExt cx="851" cy="208"/>
                  </a:xfrm>
                </p:grpSpPr>
                <p:sp>
                  <p:nvSpPr>
                    <p:cNvPr id="1643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1459" y="2139"/>
                      <a:ext cx="849" cy="123"/>
                    </a:xfrm>
                    <a:custGeom>
                      <a:avLst/>
                      <a:gdLst>
                        <a:gd name="T0" fmla="*/ 254 w 849"/>
                        <a:gd name="T1" fmla="*/ 0 h 123"/>
                        <a:gd name="T2" fmla="*/ 83 w 849"/>
                        <a:gd name="T3" fmla="*/ 18 h 123"/>
                        <a:gd name="T4" fmla="*/ 755 w 849"/>
                        <a:gd name="T5" fmla="*/ 81 h 123"/>
                        <a:gd name="T6" fmla="*/ 647 w 849"/>
                        <a:gd name="T7" fmla="*/ 123 h 1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9"/>
                        <a:gd name="T13" fmla="*/ 0 h 123"/>
                        <a:gd name="T14" fmla="*/ 849 w 849"/>
                        <a:gd name="T15" fmla="*/ 123 h 1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9" h="123">
                          <a:moveTo>
                            <a:pt x="254" y="0"/>
                          </a:moveTo>
                          <a:cubicBezTo>
                            <a:pt x="127" y="2"/>
                            <a:pt x="0" y="5"/>
                            <a:pt x="83" y="18"/>
                          </a:cubicBezTo>
                          <a:cubicBezTo>
                            <a:pt x="166" y="31"/>
                            <a:pt x="661" y="63"/>
                            <a:pt x="755" y="81"/>
                          </a:cubicBezTo>
                          <a:cubicBezTo>
                            <a:pt x="849" y="99"/>
                            <a:pt x="748" y="111"/>
                            <a:pt x="647" y="123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3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457" y="2224"/>
                      <a:ext cx="849" cy="123"/>
                    </a:xfrm>
                    <a:custGeom>
                      <a:avLst/>
                      <a:gdLst>
                        <a:gd name="T0" fmla="*/ 254 w 849"/>
                        <a:gd name="T1" fmla="*/ 0 h 123"/>
                        <a:gd name="T2" fmla="*/ 83 w 849"/>
                        <a:gd name="T3" fmla="*/ 18 h 123"/>
                        <a:gd name="T4" fmla="*/ 755 w 849"/>
                        <a:gd name="T5" fmla="*/ 81 h 123"/>
                        <a:gd name="T6" fmla="*/ 647 w 849"/>
                        <a:gd name="T7" fmla="*/ 123 h 1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9"/>
                        <a:gd name="T13" fmla="*/ 0 h 123"/>
                        <a:gd name="T14" fmla="*/ 849 w 849"/>
                        <a:gd name="T15" fmla="*/ 123 h 1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9" h="123">
                          <a:moveTo>
                            <a:pt x="254" y="0"/>
                          </a:moveTo>
                          <a:cubicBezTo>
                            <a:pt x="127" y="2"/>
                            <a:pt x="0" y="5"/>
                            <a:pt x="83" y="18"/>
                          </a:cubicBezTo>
                          <a:cubicBezTo>
                            <a:pt x="166" y="31"/>
                            <a:pt x="661" y="63"/>
                            <a:pt x="755" y="81"/>
                          </a:cubicBezTo>
                          <a:cubicBezTo>
                            <a:pt x="849" y="99"/>
                            <a:pt x="748" y="111"/>
                            <a:pt x="647" y="123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28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457" y="2317"/>
                    <a:ext cx="851" cy="208"/>
                    <a:chOff x="1457" y="2139"/>
                    <a:chExt cx="851" cy="208"/>
                  </a:xfrm>
                </p:grpSpPr>
                <p:sp>
                  <p:nvSpPr>
                    <p:cNvPr id="16429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459" y="2139"/>
                      <a:ext cx="849" cy="123"/>
                    </a:xfrm>
                    <a:custGeom>
                      <a:avLst/>
                      <a:gdLst>
                        <a:gd name="T0" fmla="*/ 254 w 849"/>
                        <a:gd name="T1" fmla="*/ 0 h 123"/>
                        <a:gd name="T2" fmla="*/ 83 w 849"/>
                        <a:gd name="T3" fmla="*/ 18 h 123"/>
                        <a:gd name="T4" fmla="*/ 755 w 849"/>
                        <a:gd name="T5" fmla="*/ 81 h 123"/>
                        <a:gd name="T6" fmla="*/ 647 w 849"/>
                        <a:gd name="T7" fmla="*/ 123 h 1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9"/>
                        <a:gd name="T13" fmla="*/ 0 h 123"/>
                        <a:gd name="T14" fmla="*/ 849 w 849"/>
                        <a:gd name="T15" fmla="*/ 123 h 1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9" h="123">
                          <a:moveTo>
                            <a:pt x="254" y="0"/>
                          </a:moveTo>
                          <a:cubicBezTo>
                            <a:pt x="127" y="2"/>
                            <a:pt x="0" y="5"/>
                            <a:pt x="83" y="18"/>
                          </a:cubicBezTo>
                          <a:cubicBezTo>
                            <a:pt x="166" y="31"/>
                            <a:pt x="661" y="63"/>
                            <a:pt x="755" y="81"/>
                          </a:cubicBezTo>
                          <a:cubicBezTo>
                            <a:pt x="849" y="99"/>
                            <a:pt x="748" y="111"/>
                            <a:pt x="647" y="123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30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1457" y="2224"/>
                      <a:ext cx="849" cy="123"/>
                    </a:xfrm>
                    <a:custGeom>
                      <a:avLst/>
                      <a:gdLst>
                        <a:gd name="T0" fmla="*/ 254 w 849"/>
                        <a:gd name="T1" fmla="*/ 0 h 123"/>
                        <a:gd name="T2" fmla="*/ 83 w 849"/>
                        <a:gd name="T3" fmla="*/ 18 h 123"/>
                        <a:gd name="T4" fmla="*/ 755 w 849"/>
                        <a:gd name="T5" fmla="*/ 81 h 123"/>
                        <a:gd name="T6" fmla="*/ 647 w 849"/>
                        <a:gd name="T7" fmla="*/ 123 h 1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9"/>
                        <a:gd name="T13" fmla="*/ 0 h 123"/>
                        <a:gd name="T14" fmla="*/ 849 w 849"/>
                        <a:gd name="T15" fmla="*/ 123 h 1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9" h="123">
                          <a:moveTo>
                            <a:pt x="254" y="0"/>
                          </a:moveTo>
                          <a:cubicBezTo>
                            <a:pt x="127" y="2"/>
                            <a:pt x="0" y="5"/>
                            <a:pt x="83" y="18"/>
                          </a:cubicBezTo>
                          <a:cubicBezTo>
                            <a:pt x="166" y="31"/>
                            <a:pt x="661" y="63"/>
                            <a:pt x="755" y="81"/>
                          </a:cubicBezTo>
                          <a:cubicBezTo>
                            <a:pt x="849" y="99"/>
                            <a:pt x="748" y="111"/>
                            <a:pt x="647" y="123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642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663" y="2880"/>
                  <a:ext cx="1053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6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663" y="2004"/>
                  <a:ext cx="882" cy="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6" name="Group 30"/>
              <p:cNvGrpSpPr>
                <a:grpSpLocks/>
              </p:cNvGrpSpPr>
              <p:nvPr/>
            </p:nvGrpSpPr>
            <p:grpSpPr bwMode="auto">
              <a:xfrm>
                <a:off x="664" y="1912"/>
                <a:ext cx="344" cy="872"/>
                <a:chOff x="664" y="1912"/>
                <a:chExt cx="344" cy="872"/>
              </a:xfrm>
            </p:grpSpPr>
            <p:sp>
              <p:nvSpPr>
                <p:cNvPr id="16417" name="Line 31"/>
                <p:cNvSpPr>
                  <a:spLocks noChangeShapeType="1"/>
                </p:cNvSpPr>
                <p:nvPr/>
              </p:nvSpPr>
              <p:spPr bwMode="auto">
                <a:xfrm>
                  <a:off x="844" y="1912"/>
                  <a:ext cx="0" cy="872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8" name="Rectangle 32"/>
                <p:cNvSpPr>
                  <a:spLocks noChangeArrowheads="1"/>
                </p:cNvSpPr>
                <p:nvPr/>
              </p:nvSpPr>
              <p:spPr bwMode="auto">
                <a:xfrm>
                  <a:off x="664" y="2184"/>
                  <a:ext cx="344" cy="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9" name="Oval 33"/>
                <p:cNvSpPr>
                  <a:spLocks noChangeArrowheads="1"/>
                </p:cNvSpPr>
                <p:nvPr/>
              </p:nvSpPr>
              <p:spPr bwMode="auto">
                <a:xfrm>
                  <a:off x="808" y="2108"/>
                  <a:ext cx="80" cy="8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0" name="Oval 34"/>
                <p:cNvSpPr>
                  <a:spLocks noChangeArrowheads="1"/>
                </p:cNvSpPr>
                <p:nvPr/>
              </p:nvSpPr>
              <p:spPr bwMode="auto">
                <a:xfrm>
                  <a:off x="808" y="2460"/>
                  <a:ext cx="80" cy="8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1" name="Freeform 35"/>
                <p:cNvSpPr>
                  <a:spLocks/>
                </p:cNvSpPr>
                <p:nvPr/>
              </p:nvSpPr>
              <p:spPr bwMode="auto">
                <a:xfrm>
                  <a:off x="764" y="2203"/>
                  <a:ext cx="160" cy="232"/>
                </a:xfrm>
                <a:custGeom>
                  <a:avLst/>
                  <a:gdLst>
                    <a:gd name="T0" fmla="*/ 0 w 160"/>
                    <a:gd name="T1" fmla="*/ 125 h 232"/>
                    <a:gd name="T2" fmla="*/ 48 w 160"/>
                    <a:gd name="T3" fmla="*/ 213 h 232"/>
                    <a:gd name="T4" fmla="*/ 120 w 160"/>
                    <a:gd name="T5" fmla="*/ 13 h 232"/>
                    <a:gd name="T6" fmla="*/ 160 w 160"/>
                    <a:gd name="T7" fmla="*/ 137 h 2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0"/>
                    <a:gd name="T13" fmla="*/ 0 h 232"/>
                    <a:gd name="T14" fmla="*/ 160 w 160"/>
                    <a:gd name="T15" fmla="*/ 232 h 2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0" h="232">
                      <a:moveTo>
                        <a:pt x="0" y="125"/>
                      </a:moveTo>
                      <a:cubicBezTo>
                        <a:pt x="14" y="178"/>
                        <a:pt x="28" y="232"/>
                        <a:pt x="48" y="213"/>
                      </a:cubicBezTo>
                      <a:cubicBezTo>
                        <a:pt x="68" y="194"/>
                        <a:pt x="101" y="26"/>
                        <a:pt x="120" y="13"/>
                      </a:cubicBezTo>
                      <a:cubicBezTo>
                        <a:pt x="139" y="0"/>
                        <a:pt x="149" y="68"/>
                        <a:pt x="160" y="137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12" name="Text Box 36"/>
            <p:cNvSpPr txBox="1">
              <a:spLocks noChangeArrowheads="1"/>
            </p:cNvSpPr>
            <p:nvPr/>
          </p:nvSpPr>
          <p:spPr bwMode="auto">
            <a:xfrm>
              <a:off x="318" y="3016"/>
              <a:ext cx="12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PRIMARY VOLTAGE V</a:t>
              </a:r>
              <a:r>
                <a:rPr lang="en-GB" b="1" baseline="-25000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16413" name="Text Box 37"/>
            <p:cNvSpPr txBox="1">
              <a:spLocks noChangeArrowheads="1"/>
            </p:cNvSpPr>
            <p:nvPr/>
          </p:nvSpPr>
          <p:spPr bwMode="auto">
            <a:xfrm>
              <a:off x="828" y="1348"/>
              <a:ext cx="119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PRIMARY COIL of N</a:t>
              </a:r>
              <a:r>
                <a:rPr lang="en-GB" b="1" baseline="-25000">
                  <a:solidFill>
                    <a:schemeClr val="accent2"/>
                  </a:solidFill>
                </a:rPr>
                <a:t>p</a:t>
              </a:r>
              <a:r>
                <a:rPr lang="en-GB" b="1">
                  <a:solidFill>
                    <a:schemeClr val="accent2"/>
                  </a:solidFill>
                </a:rPr>
                <a:t> turns</a:t>
              </a:r>
            </a:p>
          </p:txBody>
        </p:sp>
        <p:sp>
          <p:nvSpPr>
            <p:cNvPr id="16414" name="Line 38"/>
            <p:cNvSpPr>
              <a:spLocks noChangeShapeType="1"/>
            </p:cNvSpPr>
            <p:nvPr/>
          </p:nvSpPr>
          <p:spPr bwMode="auto">
            <a:xfrm>
              <a:off x="1527" y="1737"/>
              <a:ext cx="210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4854575" y="2139950"/>
            <a:ext cx="3209925" cy="3289300"/>
            <a:chOff x="3058" y="1348"/>
            <a:chExt cx="2022" cy="2072"/>
          </a:xfrm>
        </p:grpSpPr>
        <p:grpSp>
          <p:nvGrpSpPr>
            <p:cNvPr id="16391" name="Group 40"/>
            <p:cNvGrpSpPr>
              <a:grpSpLocks/>
            </p:cNvGrpSpPr>
            <p:nvPr/>
          </p:nvGrpSpPr>
          <p:grpSpPr bwMode="auto">
            <a:xfrm>
              <a:off x="3058" y="2258"/>
              <a:ext cx="1796" cy="532"/>
              <a:chOff x="3012" y="2074"/>
              <a:chExt cx="1796" cy="532"/>
            </a:xfrm>
          </p:grpSpPr>
          <p:grpSp>
            <p:nvGrpSpPr>
              <p:cNvPr id="16395" name="Group 41"/>
              <p:cNvGrpSpPr>
                <a:grpSpLocks/>
              </p:cNvGrpSpPr>
              <p:nvPr/>
            </p:nvGrpSpPr>
            <p:grpSpPr bwMode="auto">
              <a:xfrm>
                <a:off x="3012" y="2079"/>
                <a:ext cx="1640" cy="515"/>
                <a:chOff x="3012" y="2079"/>
                <a:chExt cx="1640" cy="515"/>
              </a:xfrm>
            </p:grpSpPr>
            <p:sp>
              <p:nvSpPr>
                <p:cNvPr id="16401" name="Freeform 42"/>
                <p:cNvSpPr>
                  <a:spLocks/>
                </p:cNvSpPr>
                <p:nvPr/>
              </p:nvSpPr>
              <p:spPr bwMode="auto">
                <a:xfrm flipH="1">
                  <a:off x="3059" y="2079"/>
                  <a:ext cx="726" cy="143"/>
                </a:xfrm>
                <a:custGeom>
                  <a:avLst/>
                  <a:gdLst>
                    <a:gd name="T0" fmla="*/ 0 w 726"/>
                    <a:gd name="T1" fmla="*/ 6 h 143"/>
                    <a:gd name="T2" fmla="*/ 220 w 726"/>
                    <a:gd name="T3" fmla="*/ 15 h 143"/>
                    <a:gd name="T4" fmla="*/ 668 w 726"/>
                    <a:gd name="T5" fmla="*/ 98 h 143"/>
                    <a:gd name="T6" fmla="*/ 567 w 726"/>
                    <a:gd name="T7" fmla="*/ 143 h 1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143"/>
                    <a:gd name="T14" fmla="*/ 726 w 726"/>
                    <a:gd name="T15" fmla="*/ 143 h 1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143">
                      <a:moveTo>
                        <a:pt x="0" y="6"/>
                      </a:moveTo>
                      <a:cubicBezTo>
                        <a:pt x="54" y="3"/>
                        <a:pt x="109" y="0"/>
                        <a:pt x="220" y="15"/>
                      </a:cubicBezTo>
                      <a:cubicBezTo>
                        <a:pt x="331" y="30"/>
                        <a:pt x="610" y="77"/>
                        <a:pt x="668" y="98"/>
                      </a:cubicBezTo>
                      <a:cubicBezTo>
                        <a:pt x="726" y="119"/>
                        <a:pt x="646" y="131"/>
                        <a:pt x="567" y="143"/>
                      </a:cubicBezTo>
                    </a:path>
                  </a:pathLst>
                </a:custGeom>
                <a:noFill/>
                <a:ln w="38100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402" name="Group 43"/>
                <p:cNvGrpSpPr>
                  <a:grpSpLocks/>
                </p:cNvGrpSpPr>
                <p:nvPr/>
              </p:nvGrpSpPr>
              <p:grpSpPr bwMode="auto">
                <a:xfrm flipH="1">
                  <a:off x="3012" y="2201"/>
                  <a:ext cx="851" cy="386"/>
                  <a:chOff x="1457" y="2139"/>
                  <a:chExt cx="851" cy="386"/>
                </a:xfrm>
              </p:grpSpPr>
              <p:grpSp>
                <p:nvGrpSpPr>
                  <p:cNvPr id="16405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457" y="2139"/>
                    <a:ext cx="851" cy="208"/>
                    <a:chOff x="1457" y="2139"/>
                    <a:chExt cx="851" cy="208"/>
                  </a:xfrm>
                </p:grpSpPr>
                <p:sp>
                  <p:nvSpPr>
                    <p:cNvPr id="16409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459" y="2139"/>
                      <a:ext cx="849" cy="123"/>
                    </a:xfrm>
                    <a:custGeom>
                      <a:avLst/>
                      <a:gdLst>
                        <a:gd name="T0" fmla="*/ 254 w 849"/>
                        <a:gd name="T1" fmla="*/ 0 h 123"/>
                        <a:gd name="T2" fmla="*/ 83 w 849"/>
                        <a:gd name="T3" fmla="*/ 18 h 123"/>
                        <a:gd name="T4" fmla="*/ 755 w 849"/>
                        <a:gd name="T5" fmla="*/ 81 h 123"/>
                        <a:gd name="T6" fmla="*/ 647 w 849"/>
                        <a:gd name="T7" fmla="*/ 123 h 1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9"/>
                        <a:gd name="T13" fmla="*/ 0 h 123"/>
                        <a:gd name="T14" fmla="*/ 849 w 849"/>
                        <a:gd name="T15" fmla="*/ 123 h 1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9" h="123">
                          <a:moveTo>
                            <a:pt x="254" y="0"/>
                          </a:moveTo>
                          <a:cubicBezTo>
                            <a:pt x="127" y="2"/>
                            <a:pt x="0" y="5"/>
                            <a:pt x="83" y="18"/>
                          </a:cubicBezTo>
                          <a:cubicBezTo>
                            <a:pt x="166" y="31"/>
                            <a:pt x="661" y="63"/>
                            <a:pt x="755" y="81"/>
                          </a:cubicBezTo>
                          <a:cubicBezTo>
                            <a:pt x="849" y="99"/>
                            <a:pt x="748" y="111"/>
                            <a:pt x="647" y="123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FF505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0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1457" y="2224"/>
                      <a:ext cx="849" cy="123"/>
                    </a:xfrm>
                    <a:custGeom>
                      <a:avLst/>
                      <a:gdLst>
                        <a:gd name="T0" fmla="*/ 254 w 849"/>
                        <a:gd name="T1" fmla="*/ 0 h 123"/>
                        <a:gd name="T2" fmla="*/ 83 w 849"/>
                        <a:gd name="T3" fmla="*/ 18 h 123"/>
                        <a:gd name="T4" fmla="*/ 755 w 849"/>
                        <a:gd name="T5" fmla="*/ 81 h 123"/>
                        <a:gd name="T6" fmla="*/ 647 w 849"/>
                        <a:gd name="T7" fmla="*/ 123 h 1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9"/>
                        <a:gd name="T13" fmla="*/ 0 h 123"/>
                        <a:gd name="T14" fmla="*/ 849 w 849"/>
                        <a:gd name="T15" fmla="*/ 123 h 1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9" h="123">
                          <a:moveTo>
                            <a:pt x="254" y="0"/>
                          </a:moveTo>
                          <a:cubicBezTo>
                            <a:pt x="127" y="2"/>
                            <a:pt x="0" y="5"/>
                            <a:pt x="83" y="18"/>
                          </a:cubicBezTo>
                          <a:cubicBezTo>
                            <a:pt x="166" y="31"/>
                            <a:pt x="661" y="63"/>
                            <a:pt x="755" y="81"/>
                          </a:cubicBezTo>
                          <a:cubicBezTo>
                            <a:pt x="849" y="99"/>
                            <a:pt x="748" y="111"/>
                            <a:pt x="647" y="123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FF505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06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1457" y="2317"/>
                    <a:ext cx="851" cy="208"/>
                    <a:chOff x="1457" y="2139"/>
                    <a:chExt cx="851" cy="208"/>
                  </a:xfrm>
                </p:grpSpPr>
                <p:sp>
                  <p:nvSpPr>
                    <p:cNvPr id="1640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459" y="2139"/>
                      <a:ext cx="849" cy="123"/>
                    </a:xfrm>
                    <a:custGeom>
                      <a:avLst/>
                      <a:gdLst>
                        <a:gd name="T0" fmla="*/ 254 w 849"/>
                        <a:gd name="T1" fmla="*/ 0 h 123"/>
                        <a:gd name="T2" fmla="*/ 83 w 849"/>
                        <a:gd name="T3" fmla="*/ 18 h 123"/>
                        <a:gd name="T4" fmla="*/ 755 w 849"/>
                        <a:gd name="T5" fmla="*/ 81 h 123"/>
                        <a:gd name="T6" fmla="*/ 647 w 849"/>
                        <a:gd name="T7" fmla="*/ 123 h 1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9"/>
                        <a:gd name="T13" fmla="*/ 0 h 123"/>
                        <a:gd name="T14" fmla="*/ 849 w 849"/>
                        <a:gd name="T15" fmla="*/ 123 h 1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9" h="123">
                          <a:moveTo>
                            <a:pt x="254" y="0"/>
                          </a:moveTo>
                          <a:cubicBezTo>
                            <a:pt x="127" y="2"/>
                            <a:pt x="0" y="5"/>
                            <a:pt x="83" y="18"/>
                          </a:cubicBezTo>
                          <a:cubicBezTo>
                            <a:pt x="166" y="31"/>
                            <a:pt x="661" y="63"/>
                            <a:pt x="755" y="81"/>
                          </a:cubicBezTo>
                          <a:cubicBezTo>
                            <a:pt x="849" y="99"/>
                            <a:pt x="748" y="111"/>
                            <a:pt x="647" y="123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FF505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08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457" y="2224"/>
                      <a:ext cx="849" cy="123"/>
                    </a:xfrm>
                    <a:custGeom>
                      <a:avLst/>
                      <a:gdLst>
                        <a:gd name="T0" fmla="*/ 254 w 849"/>
                        <a:gd name="T1" fmla="*/ 0 h 123"/>
                        <a:gd name="T2" fmla="*/ 83 w 849"/>
                        <a:gd name="T3" fmla="*/ 18 h 123"/>
                        <a:gd name="T4" fmla="*/ 755 w 849"/>
                        <a:gd name="T5" fmla="*/ 81 h 123"/>
                        <a:gd name="T6" fmla="*/ 647 w 849"/>
                        <a:gd name="T7" fmla="*/ 123 h 1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49"/>
                        <a:gd name="T13" fmla="*/ 0 h 123"/>
                        <a:gd name="T14" fmla="*/ 849 w 849"/>
                        <a:gd name="T15" fmla="*/ 123 h 1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49" h="123">
                          <a:moveTo>
                            <a:pt x="254" y="0"/>
                          </a:moveTo>
                          <a:cubicBezTo>
                            <a:pt x="127" y="2"/>
                            <a:pt x="0" y="5"/>
                            <a:pt x="83" y="18"/>
                          </a:cubicBezTo>
                          <a:cubicBezTo>
                            <a:pt x="166" y="31"/>
                            <a:pt x="661" y="63"/>
                            <a:pt x="755" y="81"/>
                          </a:cubicBezTo>
                          <a:cubicBezTo>
                            <a:pt x="849" y="99"/>
                            <a:pt x="748" y="111"/>
                            <a:pt x="647" y="123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FF505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6403" name="Line 50"/>
                <p:cNvSpPr>
                  <a:spLocks noChangeShapeType="1"/>
                </p:cNvSpPr>
                <p:nvPr/>
              </p:nvSpPr>
              <p:spPr bwMode="auto">
                <a:xfrm>
                  <a:off x="3617" y="2594"/>
                  <a:ext cx="1025" cy="0"/>
                </a:xfrm>
                <a:prstGeom prst="line">
                  <a:avLst/>
                </a:prstGeom>
                <a:noFill/>
                <a:ln w="38100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4" name="Line 51"/>
                <p:cNvSpPr>
                  <a:spLocks noChangeShapeType="1"/>
                </p:cNvSpPr>
                <p:nvPr/>
              </p:nvSpPr>
              <p:spPr bwMode="auto">
                <a:xfrm>
                  <a:off x="3770" y="2084"/>
                  <a:ext cx="882" cy="3"/>
                </a:xfrm>
                <a:prstGeom prst="line">
                  <a:avLst/>
                </a:prstGeom>
                <a:noFill/>
                <a:ln w="38100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96" name="Line 52"/>
              <p:cNvSpPr>
                <a:spLocks noChangeShapeType="1"/>
              </p:cNvSpPr>
              <p:nvPr/>
            </p:nvSpPr>
            <p:spPr bwMode="auto">
              <a:xfrm flipH="1">
                <a:off x="4652" y="2074"/>
                <a:ext cx="4" cy="532"/>
              </a:xfrm>
              <a:prstGeom prst="line">
                <a:avLst/>
              </a:prstGeom>
              <a:noFill/>
              <a:ln w="3810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Rectangle 53"/>
              <p:cNvSpPr>
                <a:spLocks noChangeArrowheads="1"/>
              </p:cNvSpPr>
              <p:nvPr/>
            </p:nvSpPr>
            <p:spPr bwMode="auto">
              <a:xfrm>
                <a:off x="4464" y="2192"/>
                <a:ext cx="344" cy="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8" name="Oval 54"/>
              <p:cNvSpPr>
                <a:spLocks noChangeArrowheads="1"/>
              </p:cNvSpPr>
              <p:nvPr/>
            </p:nvSpPr>
            <p:spPr bwMode="auto">
              <a:xfrm>
                <a:off x="4608" y="2116"/>
                <a:ext cx="80" cy="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Oval 55"/>
              <p:cNvSpPr>
                <a:spLocks noChangeArrowheads="1"/>
              </p:cNvSpPr>
              <p:nvPr/>
            </p:nvSpPr>
            <p:spPr bwMode="auto">
              <a:xfrm>
                <a:off x="4608" y="2468"/>
                <a:ext cx="80" cy="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Freeform 56"/>
              <p:cNvSpPr>
                <a:spLocks/>
              </p:cNvSpPr>
              <p:nvPr/>
            </p:nvSpPr>
            <p:spPr bwMode="auto">
              <a:xfrm>
                <a:off x="4564" y="2211"/>
                <a:ext cx="160" cy="232"/>
              </a:xfrm>
              <a:custGeom>
                <a:avLst/>
                <a:gdLst>
                  <a:gd name="T0" fmla="*/ 0 w 160"/>
                  <a:gd name="T1" fmla="*/ 125 h 232"/>
                  <a:gd name="T2" fmla="*/ 48 w 160"/>
                  <a:gd name="T3" fmla="*/ 213 h 232"/>
                  <a:gd name="T4" fmla="*/ 120 w 160"/>
                  <a:gd name="T5" fmla="*/ 13 h 232"/>
                  <a:gd name="T6" fmla="*/ 160 w 160"/>
                  <a:gd name="T7" fmla="*/ 137 h 2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232"/>
                  <a:gd name="T14" fmla="*/ 160 w 160"/>
                  <a:gd name="T15" fmla="*/ 232 h 2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232">
                    <a:moveTo>
                      <a:pt x="0" y="125"/>
                    </a:moveTo>
                    <a:cubicBezTo>
                      <a:pt x="14" y="178"/>
                      <a:pt x="28" y="232"/>
                      <a:pt x="48" y="213"/>
                    </a:cubicBezTo>
                    <a:cubicBezTo>
                      <a:pt x="68" y="194"/>
                      <a:pt x="101" y="26"/>
                      <a:pt x="120" y="13"/>
                    </a:cubicBezTo>
                    <a:cubicBezTo>
                      <a:pt x="139" y="0"/>
                      <a:pt x="149" y="68"/>
                      <a:pt x="160" y="137"/>
                    </a:cubicBezTo>
                  </a:path>
                </a:pathLst>
              </a:custGeom>
              <a:noFill/>
              <a:ln w="2857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2" name="Text Box 57"/>
            <p:cNvSpPr txBox="1">
              <a:spLocks noChangeArrowheads="1"/>
            </p:cNvSpPr>
            <p:nvPr/>
          </p:nvSpPr>
          <p:spPr bwMode="auto">
            <a:xfrm>
              <a:off x="3397" y="1348"/>
              <a:ext cx="151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FF5050"/>
                  </a:solidFill>
                </a:rPr>
                <a:t>SECONDARY COIL of N</a:t>
              </a:r>
              <a:r>
                <a:rPr lang="en-GB" b="1" baseline="-25000">
                  <a:solidFill>
                    <a:srgbClr val="FF5050"/>
                  </a:solidFill>
                </a:rPr>
                <a:t>s</a:t>
              </a:r>
              <a:r>
                <a:rPr lang="en-GB" b="1">
                  <a:solidFill>
                    <a:srgbClr val="FF5050"/>
                  </a:solidFill>
                </a:rPr>
                <a:t> turns</a:t>
              </a:r>
            </a:p>
          </p:txBody>
        </p:sp>
        <p:sp>
          <p:nvSpPr>
            <p:cNvPr id="16393" name="Text Box 58"/>
            <p:cNvSpPr txBox="1">
              <a:spLocks noChangeArrowheads="1"/>
            </p:cNvSpPr>
            <p:nvPr/>
          </p:nvSpPr>
          <p:spPr bwMode="auto">
            <a:xfrm>
              <a:off x="3800" y="3016"/>
              <a:ext cx="12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FF5050"/>
                  </a:solidFill>
                </a:rPr>
                <a:t>SECONDARY VOLTAGE V</a:t>
              </a:r>
              <a:r>
                <a:rPr lang="en-GB" b="1" baseline="-25000">
                  <a:solidFill>
                    <a:srgbClr val="FF5050"/>
                  </a:solidFill>
                </a:rPr>
                <a:t>s</a:t>
              </a:r>
            </a:p>
          </p:txBody>
        </p:sp>
        <p:sp>
          <p:nvSpPr>
            <p:cNvPr id="16394" name="Line 59"/>
            <p:cNvSpPr>
              <a:spLocks noChangeShapeType="1"/>
            </p:cNvSpPr>
            <p:nvPr/>
          </p:nvSpPr>
          <p:spPr bwMode="auto">
            <a:xfrm flipH="1">
              <a:off x="3785" y="1765"/>
              <a:ext cx="256" cy="4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8037"/>
          </a:xfrm>
        </p:spPr>
        <p:txBody>
          <a:bodyPr/>
          <a:lstStyle/>
          <a:p>
            <a:pPr eaLnBrk="1" hangingPunct="1"/>
            <a:r>
              <a:rPr lang="en-GB" smtClean="0"/>
              <a:t>How a transformer works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1113"/>
            <a:ext cx="8258175" cy="38877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When an alternating voltage, </a:t>
            </a:r>
            <a:r>
              <a:rPr lang="en-GB" sz="2800" b="1" smtClean="0">
                <a:solidFill>
                  <a:schemeClr val="accent2"/>
                </a:solidFill>
              </a:rPr>
              <a:t>V</a:t>
            </a:r>
            <a:r>
              <a:rPr lang="en-GB" sz="2800" b="1" baseline="-25000" smtClean="0">
                <a:solidFill>
                  <a:schemeClr val="accent2"/>
                </a:solidFill>
              </a:rPr>
              <a:t>p</a:t>
            </a:r>
            <a:r>
              <a:rPr lang="en-GB" sz="2800" smtClean="0"/>
              <a:t> is applied to the primary coil of </a:t>
            </a:r>
            <a:r>
              <a:rPr lang="en-GB" sz="2800" b="1" smtClean="0">
                <a:solidFill>
                  <a:schemeClr val="accent2"/>
                </a:solidFill>
              </a:rPr>
              <a:t>N</a:t>
            </a:r>
            <a:r>
              <a:rPr lang="en-GB" sz="2800" b="1" baseline="-25000" smtClean="0">
                <a:solidFill>
                  <a:schemeClr val="accent2"/>
                </a:solidFill>
              </a:rPr>
              <a:t>p</a:t>
            </a:r>
            <a:r>
              <a:rPr lang="en-GB" sz="2800" smtClean="0"/>
              <a:t> turns it causes an alternating to flow in this coil.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This current causes a changing magnetic field in the laminated iron core which cuts across the secondary coil of </a:t>
            </a:r>
            <a:r>
              <a:rPr lang="en-GB" sz="2800" b="1" smtClean="0">
                <a:solidFill>
                  <a:srgbClr val="FF5050"/>
                </a:solidFill>
              </a:rPr>
              <a:t>N</a:t>
            </a:r>
            <a:r>
              <a:rPr lang="en-GB" sz="2800" b="1" baseline="-25000" smtClean="0">
                <a:solidFill>
                  <a:srgbClr val="FF5050"/>
                </a:solidFill>
              </a:rPr>
              <a:t>s</a:t>
            </a:r>
            <a:r>
              <a:rPr lang="en-GB" sz="2800" smtClean="0"/>
              <a:t> turns.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Electromagnetic induction occurs in this coil which produces an alternating voltage, </a:t>
            </a:r>
            <a:r>
              <a:rPr lang="en-GB" sz="2800" b="1" smtClean="0">
                <a:solidFill>
                  <a:srgbClr val="FF5050"/>
                </a:solidFill>
              </a:rPr>
              <a:t>V</a:t>
            </a:r>
            <a:r>
              <a:rPr lang="en-GB" sz="2800" b="1" baseline="-25000" smtClean="0">
                <a:solidFill>
                  <a:srgbClr val="FF5050"/>
                </a:solidFill>
              </a:rPr>
              <a:t>s</a:t>
            </a:r>
            <a:r>
              <a:rPr lang="en-GB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GB" sz="4000" smtClean="0"/>
              <a:t>Question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02600" cy="43513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Why can a transformer not change the level of the voltage output of a battery?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GB" sz="4000" smtClean="0"/>
              <a:t>Question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02600" cy="43513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Why can a transformer not change the level of the voltage output of a battery?</a:t>
            </a:r>
          </a:p>
          <a:p>
            <a:pPr marL="812800" lvl="1" indent="-363538" eaLnBrk="1" hangingPunct="1"/>
            <a:r>
              <a:rPr lang="en-GB" smtClean="0">
                <a:solidFill>
                  <a:srgbClr val="FF3300"/>
                </a:solidFill>
              </a:rPr>
              <a:t>A battery produces a steady (DC) voltage.</a:t>
            </a:r>
          </a:p>
          <a:p>
            <a:pPr marL="812800" lvl="1" indent="-363538" eaLnBrk="1" hangingPunct="1"/>
            <a:r>
              <a:rPr lang="en-GB" smtClean="0">
                <a:solidFill>
                  <a:schemeClr val="accent2"/>
                </a:solidFill>
              </a:rPr>
              <a:t>This voltage would cause a constant direct current in the primary coil of a transformer.</a:t>
            </a:r>
          </a:p>
          <a:p>
            <a:pPr marL="812800" lvl="1" indent="-363538" eaLnBrk="1" hangingPunct="1"/>
            <a:r>
              <a:rPr lang="en-GB" smtClean="0">
                <a:solidFill>
                  <a:srgbClr val="FF3300"/>
                </a:solidFill>
              </a:rPr>
              <a:t>This current would produce an unchanging magnetic field in the iron core.</a:t>
            </a:r>
          </a:p>
          <a:p>
            <a:pPr marL="812800" lvl="1" indent="-363538" eaLnBrk="1" hangingPunct="1"/>
            <a:r>
              <a:rPr lang="en-GB" smtClean="0">
                <a:solidFill>
                  <a:srgbClr val="FF3300"/>
                </a:solidFill>
              </a:rPr>
              <a:t>This unchanging magnetic field would </a:t>
            </a:r>
            <a:r>
              <a:rPr lang="en-GB" b="1" smtClean="0">
                <a:solidFill>
                  <a:srgbClr val="FF3300"/>
                </a:solidFill>
              </a:rPr>
              <a:t>NOT</a:t>
            </a:r>
            <a:r>
              <a:rPr lang="en-GB" smtClean="0">
                <a:solidFill>
                  <a:srgbClr val="FF3300"/>
                </a:solidFill>
              </a:rPr>
              <a:t> cause electromagnetic induction in the secondary coil.</a:t>
            </a:r>
          </a:p>
          <a:p>
            <a:pPr marL="812800" lvl="1" indent="-363538" eaLnBrk="1" hangingPunct="1"/>
            <a:r>
              <a:rPr lang="en-GB" smtClean="0">
                <a:solidFill>
                  <a:schemeClr val="accent2"/>
                </a:solidFill>
              </a:rPr>
              <a:t>There would therefore be no secondary voltage.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9287"/>
          </a:xfrm>
        </p:spPr>
        <p:txBody>
          <a:bodyPr/>
          <a:lstStyle/>
          <a:p>
            <a:pPr eaLnBrk="1" hangingPunct="1"/>
            <a:r>
              <a:rPr lang="en-GB" sz="4000" smtClean="0"/>
              <a:t>The transformer equation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03505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The voltages or potential differences across the primary and secondary coils of a transformer are related by the equation: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  </a:t>
            </a:r>
            <a:r>
              <a:rPr lang="en-GB" sz="2800" b="1" u="sng" smtClean="0">
                <a:solidFill>
                  <a:schemeClr val="accent2"/>
                </a:solidFill>
              </a:rPr>
              <a:t>primary voltage</a:t>
            </a:r>
            <a:r>
              <a:rPr lang="en-GB" sz="2800" b="1" smtClean="0"/>
              <a:t> 	  = 	  </a:t>
            </a:r>
            <a:r>
              <a:rPr lang="en-GB" sz="2800" b="1" u="sng" smtClean="0">
                <a:solidFill>
                  <a:schemeClr val="accent2"/>
                </a:solidFill>
              </a:rPr>
              <a:t>primary turns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5050"/>
                </a:solidFill>
              </a:rPr>
              <a:t>secondary voltage</a:t>
            </a:r>
            <a:r>
              <a:rPr lang="en-GB" sz="2800" b="1" smtClean="0"/>
              <a:t> 		</a:t>
            </a:r>
            <a:r>
              <a:rPr lang="en-GB" sz="2800" b="1" smtClean="0">
                <a:solidFill>
                  <a:srgbClr val="FF5050"/>
                </a:solidFill>
              </a:rPr>
              <a:t>secondary turns</a:t>
            </a:r>
          </a:p>
          <a:p>
            <a:pPr marL="0" indent="0" eaLnBrk="1" hangingPunct="1">
              <a:buFontTx/>
              <a:buNone/>
            </a:pPr>
            <a:endParaRPr lang="en-GB" sz="2800" b="1" smtClean="0">
              <a:solidFill>
                <a:srgbClr val="FF505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5050"/>
                </a:solidFill>
              </a:rPr>
              <a:t>			</a:t>
            </a:r>
            <a:r>
              <a:rPr lang="en-GB" sz="2800" b="1" smtClean="0">
                <a:solidFill>
                  <a:schemeClr val="accent2"/>
                </a:solidFill>
              </a:rPr>
              <a:t>V</a:t>
            </a:r>
            <a:r>
              <a:rPr lang="en-GB" sz="2800" b="1" baseline="-25000" smtClean="0">
                <a:solidFill>
                  <a:schemeClr val="accent2"/>
                </a:solidFill>
              </a:rPr>
              <a:t>p</a:t>
            </a:r>
            <a:r>
              <a:rPr lang="en-GB" sz="2800" b="1" smtClean="0">
                <a:solidFill>
                  <a:srgbClr val="FF5050"/>
                </a:solidFill>
              </a:rPr>
              <a:t>      </a:t>
            </a:r>
            <a:r>
              <a:rPr lang="en-GB" sz="2800" b="1" smtClean="0"/>
              <a:t>= </a:t>
            </a:r>
            <a:r>
              <a:rPr lang="en-GB" sz="2800" b="1" smtClean="0">
                <a:solidFill>
                  <a:srgbClr val="FF5050"/>
                </a:solidFill>
              </a:rPr>
              <a:t> 	</a:t>
            </a:r>
            <a:r>
              <a:rPr lang="en-GB" sz="2800" b="1" smtClean="0">
                <a:solidFill>
                  <a:schemeClr val="accent2"/>
                </a:solidFill>
              </a:rPr>
              <a:t>N</a:t>
            </a:r>
            <a:r>
              <a:rPr lang="en-GB" sz="2800" b="1" baseline="-25000" smtClean="0">
                <a:solidFill>
                  <a:schemeClr val="accent2"/>
                </a:solidFill>
              </a:rPr>
              <a:t>p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5050"/>
                </a:solidFill>
              </a:rPr>
              <a:t>			V</a:t>
            </a:r>
            <a:r>
              <a:rPr lang="en-GB" sz="2800" b="1" baseline="-25000" smtClean="0">
                <a:solidFill>
                  <a:srgbClr val="FF5050"/>
                </a:solidFill>
              </a:rPr>
              <a:t>s</a:t>
            </a:r>
            <a:r>
              <a:rPr lang="en-GB" sz="2800" b="1" smtClean="0">
                <a:solidFill>
                  <a:srgbClr val="FF5050"/>
                </a:solidFill>
              </a:rPr>
              <a:t>		N</a:t>
            </a:r>
            <a:r>
              <a:rPr lang="en-GB" sz="2800" b="1" baseline="-25000" smtClean="0">
                <a:solidFill>
                  <a:srgbClr val="FF5050"/>
                </a:solidFill>
              </a:rPr>
              <a:t>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65113" y="6273800"/>
            <a:ext cx="234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hlinkClick r:id="rId3"/>
              </a:rPr>
              <a:t>Transformer</a:t>
            </a:r>
            <a:r>
              <a:rPr lang="en-GB"/>
              <a:t> - eChalk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4992688"/>
            <a:ext cx="2205038" cy="0"/>
            <a:chOff x="2112" y="3145"/>
            <a:chExt cx="1389" cy="0"/>
          </a:xfrm>
        </p:grpSpPr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2112" y="3145"/>
              <a:ext cx="2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3245" y="3145"/>
              <a:ext cx="2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Specification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047875" y="1263650"/>
            <a:ext cx="4038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1200" u="sng" smtClean="0"/>
              <a:t>Electromagnetic induction</a:t>
            </a:r>
            <a:endParaRPr lang="en-GB" sz="1200" smtClean="0"/>
          </a:p>
          <a:p>
            <a:pPr marL="0" indent="0" eaLnBrk="1" hangingPunct="1">
              <a:buFontTx/>
              <a:buNone/>
            </a:pPr>
            <a:r>
              <a:rPr lang="en-GB" sz="1200" smtClean="0"/>
              <a:t>understand that a voltage is induced in a conductor or a coil when it moves through a magnetic field or when a magnetic field changes through it; and describe the factors which affect the size of the induced voltage</a:t>
            </a:r>
          </a:p>
          <a:p>
            <a:pPr marL="0" indent="0" eaLnBrk="1" hangingPunct="1">
              <a:buFontTx/>
              <a:buNone/>
            </a:pPr>
            <a:r>
              <a:rPr lang="en-GB" sz="1200" smtClean="0"/>
              <a:t>describe the generation of electricity by the rotation of a magnet within a coil of wire and of a coil of wire within a magnetic field; also describe the factors which affect the size of the induced voltage</a:t>
            </a:r>
            <a:endParaRPr lang="en-GB" sz="1200" b="1" smtClean="0"/>
          </a:p>
          <a:p>
            <a:pPr marL="0" indent="0" eaLnBrk="1" hangingPunct="1">
              <a:buFontTx/>
              <a:buNone/>
            </a:pPr>
            <a:r>
              <a:rPr lang="en-GB" sz="1200" smtClean="0">
                <a:solidFill>
                  <a:srgbClr val="FF0000"/>
                </a:solidFill>
              </a:rPr>
              <a:t>describe the structure of a transformer, and understand that a transformer changes the size of an alternating voltage by having different numbers of turns on the input and output sides</a:t>
            </a:r>
          </a:p>
          <a:p>
            <a:pPr marL="0" indent="0" eaLnBrk="1" hangingPunct="1">
              <a:buFontTx/>
              <a:buNone/>
            </a:pPr>
            <a:r>
              <a:rPr lang="en-GB" sz="1200" smtClean="0">
                <a:solidFill>
                  <a:srgbClr val="FF0000"/>
                </a:solidFill>
              </a:rPr>
              <a:t>explain the use of step-up and step-down transformers in the large-scale generation and transmission of electrical energy</a:t>
            </a:r>
          </a:p>
          <a:p>
            <a:pPr marL="0" indent="0" eaLnBrk="1" hangingPunct="1">
              <a:buFontTx/>
              <a:buNone/>
            </a:pPr>
            <a:r>
              <a:rPr lang="en-GB" sz="1200" smtClean="0">
                <a:solidFill>
                  <a:srgbClr val="FF0000"/>
                </a:solidFill>
              </a:rPr>
              <a:t>know and use the relationship:</a:t>
            </a:r>
          </a:p>
          <a:p>
            <a:pPr marL="0" indent="0" eaLnBrk="1" hangingPunct="1">
              <a:buFontTx/>
              <a:buNone/>
            </a:pPr>
            <a:r>
              <a:rPr lang="en-GB" sz="1200" smtClean="0">
                <a:solidFill>
                  <a:srgbClr val="FF0000"/>
                </a:solidFill>
              </a:rPr>
              <a:t>input (primary) voltage / output (secondary) voltage = primary turns / secondary turns</a:t>
            </a:r>
            <a:endParaRPr lang="en-GB" sz="1200" i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200" i="1" smtClean="0">
                <a:solidFill>
                  <a:srgbClr val="FF0000"/>
                </a:solidFill>
              </a:rPr>
              <a:t>V</a:t>
            </a:r>
            <a:r>
              <a:rPr lang="en-GB" sz="1200" i="1" baseline="-25000" smtClean="0">
                <a:solidFill>
                  <a:srgbClr val="FF0000"/>
                </a:solidFill>
              </a:rPr>
              <a:t>p</a:t>
            </a:r>
            <a:r>
              <a:rPr lang="en-GB" sz="1200" i="1" smtClean="0">
                <a:solidFill>
                  <a:srgbClr val="FF0000"/>
                </a:solidFill>
              </a:rPr>
              <a:t> / V</a:t>
            </a:r>
            <a:r>
              <a:rPr lang="en-GB" sz="1200" i="1" baseline="-25000" smtClean="0">
                <a:solidFill>
                  <a:srgbClr val="FF0000"/>
                </a:solidFill>
              </a:rPr>
              <a:t>s</a:t>
            </a:r>
            <a:r>
              <a:rPr lang="en-GB" sz="1200" i="1" smtClean="0">
                <a:solidFill>
                  <a:srgbClr val="FF0000"/>
                </a:solidFill>
              </a:rPr>
              <a:t> = n</a:t>
            </a:r>
            <a:r>
              <a:rPr lang="en-GB" sz="1200" i="1" baseline="-25000" smtClean="0">
                <a:solidFill>
                  <a:srgbClr val="FF0000"/>
                </a:solidFill>
              </a:rPr>
              <a:t>p</a:t>
            </a:r>
            <a:r>
              <a:rPr lang="en-GB" sz="1200" i="1" smtClean="0">
                <a:solidFill>
                  <a:srgbClr val="FF0000"/>
                </a:solidFill>
              </a:rPr>
              <a:t> / n</a:t>
            </a:r>
            <a:r>
              <a:rPr lang="en-GB" sz="1200" i="1" baseline="-25000" smtClean="0">
                <a:solidFill>
                  <a:srgbClr val="FF0000"/>
                </a:solidFill>
              </a:rPr>
              <a:t>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200" smtClean="0">
                <a:solidFill>
                  <a:srgbClr val="FF0000"/>
                </a:solidFill>
              </a:rPr>
              <a:t>recall and use the relationship: input power = output power</a:t>
            </a:r>
            <a:endParaRPr lang="en-GB" sz="1200" i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200" i="1" smtClean="0">
                <a:solidFill>
                  <a:srgbClr val="FF0000"/>
                </a:solidFill>
              </a:rPr>
              <a:t>V</a:t>
            </a:r>
            <a:r>
              <a:rPr lang="en-GB" sz="1200" i="1" baseline="-25000" smtClean="0">
                <a:solidFill>
                  <a:srgbClr val="FF0000"/>
                </a:solidFill>
              </a:rPr>
              <a:t>P</a:t>
            </a:r>
            <a:r>
              <a:rPr lang="en-GB" sz="1200" smtClean="0">
                <a:solidFill>
                  <a:srgbClr val="FF0000"/>
                </a:solidFill>
              </a:rPr>
              <a:t> </a:t>
            </a:r>
            <a:r>
              <a:rPr lang="en-GB" sz="1200" i="1" smtClean="0">
                <a:solidFill>
                  <a:srgbClr val="FF0000"/>
                </a:solidFill>
              </a:rPr>
              <a:t>I</a:t>
            </a:r>
            <a:r>
              <a:rPr lang="en-GB" sz="1200" i="1" baseline="-25000" smtClean="0">
                <a:solidFill>
                  <a:srgbClr val="FF0000"/>
                </a:solidFill>
              </a:rPr>
              <a:t>P</a:t>
            </a:r>
            <a:r>
              <a:rPr lang="en-GB" sz="1200" smtClean="0">
                <a:solidFill>
                  <a:srgbClr val="FF0000"/>
                </a:solidFill>
              </a:rPr>
              <a:t> = </a:t>
            </a:r>
            <a:r>
              <a:rPr lang="en-GB" sz="1200" i="1" smtClean="0">
                <a:solidFill>
                  <a:srgbClr val="FF0000"/>
                </a:solidFill>
              </a:rPr>
              <a:t>V</a:t>
            </a:r>
            <a:r>
              <a:rPr lang="en-GB" sz="1200" i="1" baseline="-25000" smtClean="0">
                <a:solidFill>
                  <a:srgbClr val="FF0000"/>
                </a:solidFill>
              </a:rPr>
              <a:t>s</a:t>
            </a:r>
            <a:r>
              <a:rPr lang="en-GB" sz="1200" smtClean="0">
                <a:solidFill>
                  <a:srgbClr val="FF0000"/>
                </a:solidFill>
              </a:rPr>
              <a:t> </a:t>
            </a:r>
            <a:r>
              <a:rPr lang="en-GB" sz="1200" i="1" smtClean="0">
                <a:solidFill>
                  <a:srgbClr val="FF0000"/>
                </a:solidFill>
              </a:rPr>
              <a:t>I</a:t>
            </a:r>
            <a:r>
              <a:rPr lang="en-GB" sz="1200" i="1" baseline="-25000" smtClean="0">
                <a:solidFill>
                  <a:srgbClr val="FF0000"/>
                </a:solidFill>
              </a:rPr>
              <a:t>s</a:t>
            </a:r>
            <a:r>
              <a:rPr lang="en-GB" sz="1200" smtClean="0">
                <a:solidFill>
                  <a:srgbClr val="FF0000"/>
                </a:solidFill>
              </a:rPr>
              <a:t>  for 100% efficiency</a:t>
            </a:r>
          </a:p>
          <a:p>
            <a:pPr marL="0" indent="0" eaLnBrk="1" hangingPunct="1">
              <a:lnSpc>
                <a:spcPct val="80000"/>
              </a:lnSpc>
            </a:pPr>
            <a:endParaRPr lang="en-GB" sz="12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261350" cy="48307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Calculate the secondary voltage of a transformer that has a primary coil of 1200 turns and a secondary of 150 turns if the primary is supplied with 230V.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261350" cy="48307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Calculate the secondary voltage of a transformer that has a primary coil of 1200 turns and a secondary of 150 turns if the primary is supplied with 230V.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i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u="sng" smtClean="0">
                <a:solidFill>
                  <a:srgbClr val="FF3300"/>
                </a:solidFill>
              </a:rPr>
              <a:t>V</a:t>
            </a:r>
            <a:r>
              <a:rPr lang="en-GB" sz="1800" b="1" u="sng" smtClean="0">
                <a:solidFill>
                  <a:srgbClr val="FF3300"/>
                </a:solidFill>
              </a:rPr>
              <a:t>p</a:t>
            </a:r>
            <a:r>
              <a:rPr lang="en-GB" sz="2400" b="1" smtClean="0">
                <a:solidFill>
                  <a:srgbClr val="FF3300"/>
                </a:solidFill>
              </a:rPr>
              <a:t>   = 	 </a:t>
            </a:r>
            <a:r>
              <a:rPr lang="en-GB" sz="2400" b="1" u="sng" smtClean="0">
                <a:solidFill>
                  <a:srgbClr val="FF3300"/>
                </a:solidFill>
              </a:rPr>
              <a:t>N</a:t>
            </a:r>
            <a:r>
              <a:rPr lang="en-GB" sz="1800" b="1" u="sng" smtClean="0">
                <a:solidFill>
                  <a:srgbClr val="FF3300"/>
                </a:solidFill>
              </a:rPr>
              <a:t>p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>
                <a:solidFill>
                  <a:srgbClr val="FF3300"/>
                </a:solidFill>
              </a:rPr>
              <a:t>V</a:t>
            </a:r>
            <a:r>
              <a:rPr lang="en-GB" sz="1800" b="1" smtClean="0">
                <a:solidFill>
                  <a:srgbClr val="FF3300"/>
                </a:solidFill>
              </a:rPr>
              <a:t>s</a:t>
            </a:r>
            <a:r>
              <a:rPr lang="en-GB" sz="2400" b="1" smtClean="0">
                <a:solidFill>
                  <a:srgbClr val="FF3300"/>
                </a:solidFill>
              </a:rPr>
              <a:t> 	 N</a:t>
            </a:r>
            <a:r>
              <a:rPr lang="en-GB" sz="1800" b="1" smtClean="0">
                <a:solidFill>
                  <a:srgbClr val="FF3300"/>
                </a:solidFill>
              </a:rPr>
              <a:t>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230  /  </a:t>
            </a:r>
            <a:r>
              <a:rPr lang="en-GB" sz="2400" b="1" smtClean="0">
                <a:solidFill>
                  <a:srgbClr val="FF3300"/>
                </a:solidFill>
              </a:rPr>
              <a:t>V</a:t>
            </a:r>
            <a:r>
              <a:rPr lang="en-GB" sz="2400" b="1" baseline="-25000" smtClean="0">
                <a:solidFill>
                  <a:srgbClr val="FF3300"/>
                </a:solidFill>
              </a:rPr>
              <a:t>s</a:t>
            </a:r>
            <a:r>
              <a:rPr lang="en-GB" sz="2400" smtClean="0"/>
              <a:t>   =   1200  /  150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230  /  </a:t>
            </a:r>
            <a:r>
              <a:rPr lang="en-GB" sz="2400" b="1" smtClean="0">
                <a:solidFill>
                  <a:srgbClr val="FF3300"/>
                </a:solidFill>
              </a:rPr>
              <a:t>V</a:t>
            </a:r>
            <a:r>
              <a:rPr lang="en-GB" sz="2400" b="1" baseline="-25000" smtClean="0">
                <a:solidFill>
                  <a:srgbClr val="FF3300"/>
                </a:solidFill>
              </a:rPr>
              <a:t>s</a:t>
            </a:r>
            <a:r>
              <a:rPr lang="en-GB" sz="2400" smtClean="0"/>
              <a:t>   =   8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230  =   8  x  </a:t>
            </a:r>
            <a:r>
              <a:rPr lang="en-GB" sz="2400" b="1" smtClean="0">
                <a:solidFill>
                  <a:srgbClr val="FF3300"/>
                </a:solidFill>
              </a:rPr>
              <a:t>V</a:t>
            </a:r>
            <a:r>
              <a:rPr lang="en-GB" sz="2400" b="1" baseline="-25000" smtClean="0">
                <a:solidFill>
                  <a:srgbClr val="FF3300"/>
                </a:solidFill>
              </a:rPr>
              <a:t>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230  /  8  =   </a:t>
            </a:r>
            <a:r>
              <a:rPr lang="en-GB" sz="2400" b="1" smtClean="0">
                <a:solidFill>
                  <a:srgbClr val="FF3300"/>
                </a:solidFill>
              </a:rPr>
              <a:t>V</a:t>
            </a:r>
            <a:r>
              <a:rPr lang="en-GB" sz="2400" b="1" baseline="-25000" smtClean="0">
                <a:solidFill>
                  <a:srgbClr val="FF3300"/>
                </a:solidFill>
              </a:rPr>
              <a:t>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Secondary voltage = 28.8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261350" cy="48307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Calculate the number of turns required for the primary coil of a transformer if secondary has 400 turns and the primary voltage is stepped up from 12V to a secondary voltage of 48V.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i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261350" cy="48307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Calculate the number of turns required for the primary coil of a transformer if secondary has 400 turns and the primary voltage is stepped up from 12V to a secondary voltage of 48V.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i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u="sng" smtClean="0">
                <a:solidFill>
                  <a:srgbClr val="FF3300"/>
                </a:solidFill>
              </a:rPr>
              <a:t>V</a:t>
            </a:r>
            <a:r>
              <a:rPr lang="en-GB" sz="1800" b="1" u="sng" smtClean="0">
                <a:solidFill>
                  <a:srgbClr val="FF3300"/>
                </a:solidFill>
              </a:rPr>
              <a:t>p</a:t>
            </a:r>
            <a:r>
              <a:rPr lang="en-GB" sz="2400" b="1" smtClean="0">
                <a:solidFill>
                  <a:srgbClr val="FF3300"/>
                </a:solidFill>
              </a:rPr>
              <a:t>   = 	 </a:t>
            </a:r>
            <a:r>
              <a:rPr lang="en-GB" sz="2400" b="1" u="sng" smtClean="0">
                <a:solidFill>
                  <a:srgbClr val="FF3300"/>
                </a:solidFill>
              </a:rPr>
              <a:t>N</a:t>
            </a:r>
            <a:r>
              <a:rPr lang="en-GB" sz="1800" b="1" u="sng" smtClean="0">
                <a:solidFill>
                  <a:srgbClr val="FF3300"/>
                </a:solidFill>
              </a:rPr>
              <a:t>p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>
                <a:solidFill>
                  <a:srgbClr val="FF3300"/>
                </a:solidFill>
              </a:rPr>
              <a:t>V</a:t>
            </a:r>
            <a:r>
              <a:rPr lang="en-GB" sz="1800" b="1" smtClean="0">
                <a:solidFill>
                  <a:srgbClr val="FF3300"/>
                </a:solidFill>
              </a:rPr>
              <a:t>s</a:t>
            </a:r>
            <a:r>
              <a:rPr lang="en-GB" sz="2400" b="1" smtClean="0">
                <a:solidFill>
                  <a:srgbClr val="FF3300"/>
                </a:solidFill>
              </a:rPr>
              <a:t> 	 N</a:t>
            </a:r>
            <a:r>
              <a:rPr lang="en-GB" sz="1800" b="1" smtClean="0">
                <a:solidFill>
                  <a:srgbClr val="FF3300"/>
                </a:solidFill>
              </a:rPr>
              <a:t>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12  /  48   =   </a:t>
            </a:r>
            <a:r>
              <a:rPr lang="en-GB" sz="2400" b="1" smtClean="0">
                <a:solidFill>
                  <a:srgbClr val="FF3300"/>
                </a:solidFill>
              </a:rPr>
              <a:t>N</a:t>
            </a:r>
            <a:r>
              <a:rPr lang="en-GB" sz="2400" b="1" baseline="-25000" smtClean="0">
                <a:solidFill>
                  <a:srgbClr val="FF3300"/>
                </a:solidFill>
              </a:rPr>
              <a:t>p</a:t>
            </a:r>
            <a:r>
              <a:rPr lang="en-GB" sz="2400" smtClean="0"/>
              <a:t>  /  400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0.25   =   </a:t>
            </a:r>
            <a:r>
              <a:rPr lang="en-GB" sz="2400" b="1" smtClean="0">
                <a:solidFill>
                  <a:srgbClr val="FF3300"/>
                </a:solidFill>
              </a:rPr>
              <a:t>N</a:t>
            </a:r>
            <a:r>
              <a:rPr lang="en-GB" sz="2400" b="1" baseline="-25000" smtClean="0">
                <a:solidFill>
                  <a:srgbClr val="FF3300"/>
                </a:solidFill>
              </a:rPr>
              <a:t>p</a:t>
            </a:r>
            <a:r>
              <a:rPr lang="en-GB" sz="2400" smtClean="0"/>
              <a:t>  /  400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0.25  x  400   =   </a:t>
            </a:r>
            <a:r>
              <a:rPr lang="en-GB" sz="2400" b="1" smtClean="0">
                <a:solidFill>
                  <a:srgbClr val="FF3300"/>
                </a:solidFill>
              </a:rPr>
              <a:t>N</a:t>
            </a:r>
            <a:r>
              <a:rPr lang="en-GB" sz="2400" b="1" baseline="-25000" smtClean="0">
                <a:solidFill>
                  <a:srgbClr val="FF3300"/>
                </a:solidFill>
              </a:rPr>
              <a:t>p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Primary has 100 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9287"/>
          </a:xfrm>
        </p:spPr>
        <p:txBody>
          <a:bodyPr/>
          <a:lstStyle/>
          <a:p>
            <a:pPr eaLnBrk="1" hangingPunct="1"/>
            <a:r>
              <a:rPr lang="en-GB" sz="3600" smtClean="0"/>
              <a:t>Transformer power transfer equation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03505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If a transformer is 100% efficient then the power input to the primary coil is equalled by  the power output from the secondary coil.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  <a:p>
            <a:pPr marL="0" indent="0" eaLnBrk="1" hangingPunct="1">
              <a:buFontTx/>
              <a:buNone/>
            </a:pPr>
            <a:r>
              <a:rPr lang="en-GB" smtClean="0"/>
              <a:t>as </a:t>
            </a:r>
            <a:r>
              <a:rPr lang="en-GB" b="1" i="1" smtClean="0">
                <a:solidFill>
                  <a:srgbClr val="FF0000"/>
                </a:solidFill>
              </a:rPr>
              <a:t>power = current x voltage</a:t>
            </a:r>
          </a:p>
          <a:p>
            <a:pPr marL="0" indent="0" eaLnBrk="1" hangingPunct="1">
              <a:buFontTx/>
              <a:buNone/>
            </a:pPr>
            <a:r>
              <a:rPr lang="en-GB" smtClean="0"/>
              <a:t>	</a:t>
            </a:r>
            <a:r>
              <a:rPr lang="en-GB" i="1" smtClean="0"/>
              <a:t>then: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0000"/>
                </a:solidFill>
                <a:latin typeface="Times New Roman" pitchFamily="18" charset="0"/>
              </a:rPr>
              <a:t>		</a:t>
            </a:r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GB" sz="3600" b="1" baseline="-25000" smtClean="0">
                <a:solidFill>
                  <a:srgbClr val="FF0000"/>
                </a:solidFill>
              </a:rPr>
              <a:t>p</a:t>
            </a:r>
            <a:r>
              <a:rPr lang="en-GB" sz="3600" b="1" smtClean="0">
                <a:solidFill>
                  <a:srgbClr val="FF0000"/>
                </a:solidFill>
              </a:rPr>
              <a:t> </a:t>
            </a:r>
            <a:r>
              <a:rPr lang="en-GB" sz="3600" smtClean="0"/>
              <a:t>x</a:t>
            </a:r>
            <a:r>
              <a:rPr lang="en-GB" sz="3600" b="1" smtClean="0">
                <a:solidFill>
                  <a:srgbClr val="FF0000"/>
                </a:solidFill>
              </a:rPr>
              <a:t> V</a:t>
            </a:r>
            <a:r>
              <a:rPr lang="en-GB" sz="3600" b="1" baseline="-25000" smtClean="0">
                <a:solidFill>
                  <a:srgbClr val="FF0000"/>
                </a:solidFill>
              </a:rPr>
              <a:t>p</a:t>
            </a:r>
            <a:r>
              <a:rPr lang="en-GB" sz="3600" b="1" smtClean="0">
                <a:solidFill>
                  <a:srgbClr val="FF0000"/>
                </a:solidFill>
              </a:rPr>
              <a:t> </a:t>
            </a:r>
            <a:r>
              <a:rPr lang="en-GB" sz="3600" smtClean="0"/>
              <a:t>=</a:t>
            </a:r>
            <a:r>
              <a:rPr lang="en-GB" sz="3600" b="1" smtClean="0">
                <a:solidFill>
                  <a:srgbClr val="FF0000"/>
                </a:solidFill>
              </a:rPr>
              <a:t> </a:t>
            </a:r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GB" sz="3600" b="1" baseline="-25000" smtClean="0">
                <a:solidFill>
                  <a:srgbClr val="FF0000"/>
                </a:solidFill>
              </a:rPr>
              <a:t>s</a:t>
            </a:r>
            <a:r>
              <a:rPr lang="en-GB" sz="3600" b="1" smtClean="0">
                <a:solidFill>
                  <a:srgbClr val="FF0000"/>
                </a:solidFill>
              </a:rPr>
              <a:t> </a:t>
            </a:r>
            <a:r>
              <a:rPr lang="en-GB" sz="3600" smtClean="0"/>
              <a:t>x</a:t>
            </a:r>
            <a:r>
              <a:rPr lang="en-GB" sz="3600" b="1" smtClean="0">
                <a:solidFill>
                  <a:srgbClr val="FF0000"/>
                </a:solidFill>
              </a:rPr>
              <a:t> V</a:t>
            </a:r>
            <a:r>
              <a:rPr lang="en-GB" sz="3600" b="1" baseline="-25000" smtClean="0">
                <a:solidFill>
                  <a:srgbClr val="FF0000"/>
                </a:solidFill>
              </a:rPr>
              <a:t>s</a:t>
            </a:r>
          </a:p>
          <a:p>
            <a:pPr marL="0" indent="0" eaLnBrk="1" hangingPunct="1">
              <a:buFontTx/>
              <a:buNone/>
            </a:pPr>
            <a:endParaRPr lang="en-GB" sz="3600" b="1" smtClean="0">
              <a:solidFill>
                <a:srgbClr val="FF0000"/>
              </a:solidFill>
            </a:endParaRPr>
          </a:p>
        </p:txBody>
      </p:sp>
      <p:sp>
        <p:nvSpPr>
          <p:cNvPr id="363530" name="Rectangle 10"/>
          <p:cNvSpPr>
            <a:spLocks noChangeArrowheads="1"/>
          </p:cNvSpPr>
          <p:nvPr/>
        </p:nvSpPr>
        <p:spPr bwMode="auto">
          <a:xfrm>
            <a:off x="2244725" y="4059238"/>
            <a:ext cx="3546475" cy="858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288338" cy="41100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i="1" smtClean="0"/>
              <a:t>Calculate the primary current if when a transformer is supplied with 230V the secondary provides 4A at a voltage of 13V. Assume that the transformer is 100% efficient.</a:t>
            </a:r>
          </a:p>
          <a:p>
            <a:pPr marL="0" indent="0" eaLnBrk="1" hangingPunct="1">
              <a:buFontTx/>
              <a:buNone/>
            </a:pPr>
            <a:endParaRPr lang="en-GB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288338" cy="41100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i="1" smtClean="0"/>
              <a:t>Calculate the primary current if when a transformer is supplied with 230V the secondary provides 4A at a voltage of 13V. Assume that the transformer is 100% efficient.</a:t>
            </a:r>
          </a:p>
          <a:p>
            <a:pPr marL="0" indent="0" eaLnBrk="1" hangingPunct="1">
              <a:buFontTx/>
              <a:buNone/>
            </a:pPr>
            <a:endParaRPr lang="en-GB" sz="2400" i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GB" sz="2400" b="1" i="1" baseline="-25000" smtClean="0">
                <a:solidFill>
                  <a:srgbClr val="FF0000"/>
                </a:solidFill>
              </a:rPr>
              <a:t>p</a:t>
            </a:r>
            <a:r>
              <a:rPr lang="en-GB" sz="2400" b="1" i="1" smtClean="0">
                <a:solidFill>
                  <a:srgbClr val="FF0000"/>
                </a:solidFill>
              </a:rPr>
              <a:t> </a:t>
            </a:r>
            <a:r>
              <a:rPr lang="en-GB" sz="2400" i="1" smtClean="0"/>
              <a:t>x</a:t>
            </a:r>
            <a:r>
              <a:rPr lang="en-GB" sz="2400" b="1" i="1" smtClean="0">
                <a:solidFill>
                  <a:srgbClr val="FF0000"/>
                </a:solidFill>
              </a:rPr>
              <a:t> V</a:t>
            </a:r>
            <a:r>
              <a:rPr lang="en-GB" sz="2400" b="1" i="1" baseline="-25000" smtClean="0">
                <a:solidFill>
                  <a:srgbClr val="FF0000"/>
                </a:solidFill>
              </a:rPr>
              <a:t>p</a:t>
            </a:r>
            <a:r>
              <a:rPr lang="en-GB" sz="2400" b="1" i="1" smtClean="0">
                <a:solidFill>
                  <a:srgbClr val="FF0000"/>
                </a:solidFill>
              </a:rPr>
              <a:t> </a:t>
            </a:r>
            <a:r>
              <a:rPr lang="en-GB" sz="2400" i="1" smtClean="0"/>
              <a:t>=</a:t>
            </a:r>
            <a:r>
              <a:rPr lang="en-GB" sz="2400" b="1" i="1" smtClean="0">
                <a:solidFill>
                  <a:srgbClr val="FF0000"/>
                </a:solidFill>
              </a:rPr>
              <a:t> </a:t>
            </a:r>
            <a:r>
              <a:rPr lang="en-GB" sz="2400" b="1" i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GB" sz="2400" b="1" i="1" baseline="-25000" smtClean="0">
                <a:solidFill>
                  <a:srgbClr val="FF0000"/>
                </a:solidFill>
              </a:rPr>
              <a:t>s</a:t>
            </a:r>
            <a:r>
              <a:rPr lang="en-GB" sz="2400" b="1" i="1" smtClean="0">
                <a:solidFill>
                  <a:srgbClr val="FF0000"/>
                </a:solidFill>
              </a:rPr>
              <a:t> </a:t>
            </a:r>
            <a:r>
              <a:rPr lang="en-GB" sz="2400" i="1" smtClean="0"/>
              <a:t>x</a:t>
            </a:r>
            <a:r>
              <a:rPr lang="en-GB" sz="2400" b="1" i="1" smtClean="0">
                <a:solidFill>
                  <a:srgbClr val="FF0000"/>
                </a:solidFill>
              </a:rPr>
              <a:t> V</a:t>
            </a:r>
            <a:r>
              <a:rPr lang="en-GB" sz="2400" b="1" i="1" baseline="-25000" smtClean="0">
                <a:solidFill>
                  <a:srgbClr val="FF0000"/>
                </a:solidFill>
              </a:rPr>
              <a:t>s</a:t>
            </a:r>
            <a:endParaRPr lang="en-GB" sz="2400" b="1" i="1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endParaRPr lang="en-GB" sz="2400" i="1" smtClean="0"/>
          </a:p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GB" sz="2400" b="1" i="1" baseline="-25000" smtClean="0">
                <a:solidFill>
                  <a:srgbClr val="FF0000"/>
                </a:solidFill>
              </a:rPr>
              <a:t>p</a:t>
            </a:r>
            <a:r>
              <a:rPr lang="en-GB" sz="2400" smtClean="0"/>
              <a:t> x  230V  = 4A  </a:t>
            </a:r>
            <a:r>
              <a:rPr lang="en-GB" sz="2400" i="1" smtClean="0"/>
              <a:t>x</a:t>
            </a:r>
            <a:r>
              <a:rPr lang="en-GB" sz="2400" b="1" i="1" smtClean="0">
                <a:solidFill>
                  <a:srgbClr val="FF0000"/>
                </a:solidFill>
              </a:rPr>
              <a:t>  </a:t>
            </a:r>
            <a:r>
              <a:rPr lang="en-GB" sz="2400" smtClean="0"/>
              <a:t>13V</a:t>
            </a:r>
          </a:p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GB" sz="2400" b="1" i="1" baseline="-25000" smtClean="0">
                <a:solidFill>
                  <a:srgbClr val="FF0000"/>
                </a:solidFill>
              </a:rPr>
              <a:t>p</a:t>
            </a:r>
            <a:r>
              <a:rPr lang="en-GB" sz="2400" b="1" i="1" smtClean="0">
                <a:solidFill>
                  <a:srgbClr val="FF0000"/>
                </a:solidFill>
              </a:rPr>
              <a:t> </a:t>
            </a:r>
            <a:r>
              <a:rPr lang="en-GB" sz="2400" smtClean="0"/>
              <a:t>=  52 / 230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Primary current = 0.226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275638" cy="41243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i="1" smtClean="0"/>
              <a:t>Calculate the secondary current from a transformer supplying a secondary voltage of 6V if the primary is supplied with a current of 0.20A at 230V. Assume that the transformer is 100% efficient.</a:t>
            </a:r>
          </a:p>
          <a:p>
            <a:pPr marL="0" indent="0" eaLnBrk="1" hangingPunct="1">
              <a:buFontTx/>
              <a:buNone/>
            </a:pPr>
            <a:endParaRPr lang="en-GB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275638" cy="41243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i="1" smtClean="0"/>
              <a:t>Calculate the secondary current from a transformer supplying a secondary voltage of 6V if the primary is supplied with a current of 0.20A at 230V. Assume that the transformer is 100% efficient.</a:t>
            </a:r>
          </a:p>
          <a:p>
            <a:pPr marL="0" indent="0" eaLnBrk="1" hangingPunct="1">
              <a:buFontTx/>
              <a:buNone/>
            </a:pPr>
            <a:endParaRPr lang="en-GB" sz="2400" i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GB" sz="2400" b="1" i="1" baseline="-25000" smtClean="0">
                <a:solidFill>
                  <a:srgbClr val="FF0000"/>
                </a:solidFill>
              </a:rPr>
              <a:t>p</a:t>
            </a:r>
            <a:r>
              <a:rPr lang="en-GB" sz="2400" b="1" i="1" smtClean="0">
                <a:solidFill>
                  <a:srgbClr val="FF0000"/>
                </a:solidFill>
              </a:rPr>
              <a:t> </a:t>
            </a:r>
            <a:r>
              <a:rPr lang="en-GB" sz="2400" i="1" smtClean="0"/>
              <a:t>x</a:t>
            </a:r>
            <a:r>
              <a:rPr lang="en-GB" sz="2400" b="1" i="1" smtClean="0">
                <a:solidFill>
                  <a:srgbClr val="FF0000"/>
                </a:solidFill>
              </a:rPr>
              <a:t> V</a:t>
            </a:r>
            <a:r>
              <a:rPr lang="en-GB" sz="2400" b="1" i="1" baseline="-25000" smtClean="0">
                <a:solidFill>
                  <a:srgbClr val="FF0000"/>
                </a:solidFill>
              </a:rPr>
              <a:t>p</a:t>
            </a:r>
            <a:r>
              <a:rPr lang="en-GB" sz="2400" b="1" i="1" smtClean="0">
                <a:solidFill>
                  <a:srgbClr val="FF0000"/>
                </a:solidFill>
              </a:rPr>
              <a:t> </a:t>
            </a:r>
            <a:r>
              <a:rPr lang="en-GB" sz="2400" i="1" smtClean="0"/>
              <a:t>=</a:t>
            </a:r>
            <a:r>
              <a:rPr lang="en-GB" sz="2400" b="1" i="1" smtClean="0">
                <a:solidFill>
                  <a:srgbClr val="FF0000"/>
                </a:solidFill>
              </a:rPr>
              <a:t> </a:t>
            </a:r>
            <a:r>
              <a:rPr lang="en-GB" sz="2400" b="1" i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GB" sz="2400" b="1" i="1" baseline="-25000" smtClean="0">
                <a:solidFill>
                  <a:srgbClr val="FF0000"/>
                </a:solidFill>
              </a:rPr>
              <a:t>s</a:t>
            </a:r>
            <a:r>
              <a:rPr lang="en-GB" sz="2400" b="1" i="1" smtClean="0">
                <a:solidFill>
                  <a:srgbClr val="FF0000"/>
                </a:solidFill>
              </a:rPr>
              <a:t> </a:t>
            </a:r>
            <a:r>
              <a:rPr lang="en-GB" sz="2400" i="1" smtClean="0"/>
              <a:t>x</a:t>
            </a:r>
            <a:r>
              <a:rPr lang="en-GB" sz="2400" b="1" i="1" smtClean="0">
                <a:solidFill>
                  <a:srgbClr val="FF0000"/>
                </a:solidFill>
              </a:rPr>
              <a:t> V</a:t>
            </a:r>
            <a:r>
              <a:rPr lang="en-GB" sz="2400" b="1" i="1" baseline="-25000" smtClean="0">
                <a:solidFill>
                  <a:srgbClr val="FF0000"/>
                </a:solidFill>
              </a:rPr>
              <a:t>s</a:t>
            </a:r>
            <a:endParaRPr lang="en-GB" sz="2400" b="1" i="1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endParaRPr lang="en-GB" sz="2400" i="1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0.2A  x  230V  =  </a:t>
            </a:r>
            <a:r>
              <a:rPr lang="en-GB" sz="2400" b="1" i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GB" sz="2400" b="1" i="1" baseline="-25000" smtClean="0">
                <a:solidFill>
                  <a:srgbClr val="FF0000"/>
                </a:solidFill>
              </a:rPr>
              <a:t>s</a:t>
            </a:r>
            <a:r>
              <a:rPr lang="en-GB" sz="2400" b="1" i="1" smtClean="0">
                <a:solidFill>
                  <a:srgbClr val="FF0000"/>
                </a:solidFill>
              </a:rPr>
              <a:t> </a:t>
            </a:r>
            <a:r>
              <a:rPr lang="en-GB" sz="2400" i="1" smtClean="0"/>
              <a:t>x</a:t>
            </a:r>
            <a:r>
              <a:rPr lang="en-GB" sz="2400" b="1" i="1" smtClean="0">
                <a:solidFill>
                  <a:srgbClr val="FF0000"/>
                </a:solidFill>
              </a:rPr>
              <a:t>  </a:t>
            </a:r>
            <a:r>
              <a:rPr lang="en-GB" sz="2400" smtClean="0"/>
              <a:t>6V</a:t>
            </a:r>
          </a:p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GB" sz="2400" b="1" i="1" baseline="-25000" smtClean="0">
                <a:solidFill>
                  <a:srgbClr val="FF0000"/>
                </a:solidFill>
              </a:rPr>
              <a:t>s</a:t>
            </a:r>
            <a:r>
              <a:rPr lang="en-GB" sz="2400" b="1" i="1" smtClean="0">
                <a:solidFill>
                  <a:srgbClr val="FF0000"/>
                </a:solidFill>
              </a:rPr>
              <a:t> </a:t>
            </a:r>
            <a:r>
              <a:rPr lang="en-GB" sz="2400" smtClean="0"/>
              <a:t>=  46 / 6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Secondary current = 7.67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5162"/>
          </a:xfrm>
        </p:spPr>
        <p:txBody>
          <a:bodyPr/>
          <a:lstStyle/>
          <a:p>
            <a:pPr eaLnBrk="1" hangingPunct="1"/>
            <a:r>
              <a:rPr lang="en-GB" sz="4000" smtClean="0"/>
              <a:t>Step-up transformers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3800"/>
            <a:ext cx="4803775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In a step-up transformer the voltage across the secondary coil is </a:t>
            </a:r>
            <a:r>
              <a:rPr lang="en-GB" sz="2400" b="1" smtClean="0">
                <a:solidFill>
                  <a:srgbClr val="FF5050"/>
                </a:solidFill>
              </a:rPr>
              <a:t>greater</a:t>
            </a:r>
            <a:r>
              <a:rPr lang="en-GB" sz="2400" smtClean="0"/>
              <a:t> than the voltage across the primary coil.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The secondary turns must be </a:t>
            </a:r>
            <a:r>
              <a:rPr lang="en-GB" sz="2400" b="1" smtClean="0">
                <a:solidFill>
                  <a:srgbClr val="FF5050"/>
                </a:solidFill>
              </a:rPr>
              <a:t>greater</a:t>
            </a:r>
            <a:r>
              <a:rPr lang="en-GB" sz="2400" smtClean="0"/>
              <a:t> than the primary turns.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/>
              <a:t>Use:</a:t>
            </a:r>
            <a:r>
              <a:rPr lang="en-GB" sz="2400" smtClean="0"/>
              <a:t> To increase the voltage output from a power station from 25 kV (25 000 V) to up to 400 kV.</a:t>
            </a:r>
          </a:p>
        </p:txBody>
      </p:sp>
      <p:pic>
        <p:nvPicPr>
          <p:cNvPr id="327685" name="Picture 5" descr="SuperStock_255-377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339850"/>
            <a:ext cx="33337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1037"/>
          </a:xfrm>
        </p:spPr>
        <p:txBody>
          <a:bodyPr/>
          <a:lstStyle/>
          <a:p>
            <a:pPr eaLnBrk="1" hangingPunct="1"/>
            <a:r>
              <a:rPr lang="en-GB" sz="4000" smtClean="0"/>
              <a:t>Electromagnetic induction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0538" y="1150938"/>
            <a:ext cx="4619625" cy="4276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If an electrical conductor cuts through magnetic field lines, a voltage is induced across the ends of the conductor.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If the wire is part of a complete circuit, a current is induced in the wire.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This is called </a:t>
            </a:r>
            <a:r>
              <a:rPr lang="en-GB" sz="2400" b="1" smtClean="0">
                <a:solidFill>
                  <a:srgbClr val="FF0000"/>
                </a:solidFill>
              </a:rPr>
              <a:t>electromagnetic induction</a:t>
            </a:r>
            <a:r>
              <a:rPr lang="en-GB" sz="2400" smtClean="0"/>
              <a:t> and is sometimes called the </a:t>
            </a:r>
            <a:r>
              <a:rPr lang="en-GB" sz="2400" b="1" smtClean="0">
                <a:solidFill>
                  <a:srgbClr val="FF0000"/>
                </a:solidFill>
              </a:rPr>
              <a:t>generator effect</a:t>
            </a:r>
            <a:r>
              <a:rPr lang="en-GB" sz="2400" smtClean="0"/>
              <a:t>.</a:t>
            </a:r>
          </a:p>
        </p:txBody>
      </p:sp>
      <p:pic>
        <p:nvPicPr>
          <p:cNvPr id="288772" name="Picture 4" descr="p25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095375"/>
            <a:ext cx="3656013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2312"/>
          </a:xfrm>
        </p:spPr>
        <p:txBody>
          <a:bodyPr/>
          <a:lstStyle/>
          <a:p>
            <a:pPr eaLnBrk="1" hangingPunct="1"/>
            <a:r>
              <a:rPr lang="en-GB" sz="4000" smtClean="0"/>
              <a:t>Step-down transformers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9513"/>
            <a:ext cx="5664200" cy="47434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In a step-down transformer the voltage across the secondary coil is </a:t>
            </a:r>
            <a:r>
              <a:rPr lang="en-GB" sz="2400" b="1" smtClean="0">
                <a:solidFill>
                  <a:schemeClr val="accent2"/>
                </a:solidFill>
              </a:rPr>
              <a:t>smaller</a:t>
            </a:r>
            <a:r>
              <a:rPr lang="en-GB" sz="2400" smtClean="0"/>
              <a:t> than the voltage across the primary coil.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The secondary turns must be </a:t>
            </a:r>
            <a:r>
              <a:rPr lang="en-GB" sz="2400" b="1" smtClean="0">
                <a:solidFill>
                  <a:schemeClr val="accent2"/>
                </a:solidFill>
              </a:rPr>
              <a:t>smaller</a:t>
            </a:r>
            <a:r>
              <a:rPr lang="en-GB" sz="2400" smtClean="0"/>
              <a:t> than the primary turns. 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b="1" i="1" smtClean="0"/>
              <a:t>Use:</a:t>
            </a:r>
            <a:r>
              <a:rPr lang="en-GB" sz="2400" smtClean="0"/>
              <a:t> To decrease the voltage output from the mains supply from 230V to 18V to power and recharge a lap-top computer.</a:t>
            </a:r>
          </a:p>
        </p:txBody>
      </p:sp>
      <p:pic>
        <p:nvPicPr>
          <p:cNvPr id="329733" name="Picture 5" descr="930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5188" y="1063625"/>
            <a:ext cx="3009900" cy="3009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3575"/>
          </a:xfrm>
        </p:spPr>
        <p:txBody>
          <a:bodyPr/>
          <a:lstStyle/>
          <a:p>
            <a:pPr eaLnBrk="1" hangingPunct="1"/>
            <a:r>
              <a:rPr lang="en-GB" sz="4000" smtClean="0"/>
              <a:t>Transformers and the National Grid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150938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The National Grid is the system of cables used to deliver electrical power from power stations to consumers.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The higher the voltage used, the greater is the efficiency of energy transmission.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Lower voltages result in higher electric currents and greater energy loss to heat due to the resistance of the cables.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857375" y="330200"/>
          <a:ext cx="5133975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Bitmap Image" r:id="rId4" imgW="3885714" imgH="2085714" progId="Paint.Picture">
                  <p:embed/>
                </p:oleObj>
              </mc:Choice>
              <mc:Fallback>
                <p:oleObj name="Bitmap Image" r:id="rId4" imgW="3885714" imgH="208571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30200"/>
                        <a:ext cx="5133975" cy="275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668338" y="3295650"/>
            <a:ext cx="7923212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At power stations the output voltage of the generators is stepped up by transformers from 25kV to 132kV.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The voltage may be further increased to up to 400 kV for transmission over long distance pylon lines.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584200" y="3700463"/>
            <a:ext cx="7967663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The voltage is reduced in stages by step-down transformers to different levels for different types of consumer.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The lowest level is 230V for domestic use. The final step-down transformer will be at sub station within a few hundred metres of each group of houses.</a:t>
            </a:r>
          </a:p>
        </p:txBody>
      </p:sp>
      <p:graphicFrame>
        <p:nvGraphicFramePr>
          <p:cNvPr id="3481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214313"/>
          <a:ext cx="6904038" cy="346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Bitmap Image" r:id="rId4" imgW="5334745" imgH="2676899" progId="Paint.Picture">
                  <p:embed/>
                </p:oleObj>
              </mc:Choice>
              <mc:Fallback>
                <p:oleObj name="Bitmap Image" r:id="rId4" imgW="5334745" imgH="2676899" progId="Paint.Pictur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4313"/>
                        <a:ext cx="6904038" cy="346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45463" cy="48021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Why is electrical energy transmitted over the National Grid in the form of alternating current?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45463" cy="48021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Why is electrical energy transmitted over the National Grid in the form of alternating current?</a:t>
            </a:r>
          </a:p>
          <a:p>
            <a:pPr marL="812800" lvl="1" indent="-363538" eaLnBrk="1" hangingPunct="1"/>
            <a:r>
              <a:rPr lang="en-GB" smtClean="0">
                <a:solidFill>
                  <a:srgbClr val="FF3300"/>
                </a:solidFill>
              </a:rPr>
              <a:t>To maximise efficiency high voltages must be used.</a:t>
            </a:r>
          </a:p>
          <a:p>
            <a:pPr marL="812800" lvl="1" indent="-363538" eaLnBrk="1" hangingPunct="1"/>
            <a:r>
              <a:rPr lang="en-GB" smtClean="0">
                <a:solidFill>
                  <a:schemeClr val="accent2"/>
                </a:solidFill>
              </a:rPr>
              <a:t>Voltage therefore needs to be changed in level.</a:t>
            </a:r>
          </a:p>
          <a:p>
            <a:pPr marL="812800" lvl="1" indent="-363538" eaLnBrk="1" hangingPunct="1"/>
            <a:r>
              <a:rPr lang="en-GB" smtClean="0">
                <a:solidFill>
                  <a:srgbClr val="FF3300"/>
                </a:solidFill>
              </a:rPr>
              <a:t>Transformers are needed to change voltage levels.</a:t>
            </a:r>
          </a:p>
          <a:p>
            <a:pPr marL="812800" lvl="1" indent="-363538" eaLnBrk="1" hangingPunct="1"/>
            <a:r>
              <a:rPr lang="en-GB" smtClean="0">
                <a:solidFill>
                  <a:schemeClr val="accent2"/>
                </a:solidFill>
              </a:rPr>
              <a:t>Transformers only work with alternating current.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76200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Question 2</a:t>
            </a:r>
            <a:endParaRPr lang="en-GB" sz="4000" smtClean="0">
              <a:solidFill>
                <a:schemeClr val="tx1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5763" y="682625"/>
            <a:ext cx="8405812" cy="3925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Transformers are used to change one ___________ voltage level to another. They do not work with ____________current.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Step-up transformers _________ the voltage because their ___________ coil has more turns than the primary.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Transformers are used in the __________ Grid. The _______ output of a power station is increased to up to _______. A high voltage reduces the ________ lost to heat due to the _________ of the power lines.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4556125" y="5451475"/>
            <a:ext cx="1490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alternating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3463925" y="5453063"/>
            <a:ext cx="1436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400 kV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2136775" y="545306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increase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1395413" y="5073650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4533900" y="507365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secondary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5938838" y="545147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25 kV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3051175" y="471487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2441575" y="5073650"/>
            <a:ext cx="1141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</a:t>
            </a: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3384550" y="5073650"/>
            <a:ext cx="155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National</a:t>
            </a: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5922963" y="5073650"/>
            <a:ext cx="1500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  <p:bldP spid="345092" grpId="1"/>
      <p:bldP spid="345093" grpId="0"/>
      <p:bldP spid="345093" grpId="1"/>
      <p:bldP spid="345094" grpId="0"/>
      <p:bldP spid="345094" grpId="1"/>
      <p:bldP spid="345095" grpId="0"/>
      <p:bldP spid="345095" grpId="1"/>
      <p:bldP spid="345096" grpId="0"/>
      <p:bldP spid="345096" grpId="1"/>
      <p:bldP spid="345097" grpId="0"/>
      <p:bldP spid="345097" grpId="1"/>
      <p:bldP spid="345098" grpId="0"/>
      <p:bldP spid="345098" grpId="1"/>
      <p:bldP spid="345099" grpId="0"/>
      <p:bldP spid="345099" grpId="1"/>
      <p:bldP spid="345100" grpId="0"/>
      <p:bldP spid="345100" grpId="1"/>
      <p:bldP spid="345101" grpId="0"/>
      <p:bldP spid="34510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76200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Question 2</a:t>
            </a:r>
            <a:endParaRPr lang="en-GB" sz="4000" smtClean="0">
              <a:solidFill>
                <a:schemeClr val="tx1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5763" y="682625"/>
            <a:ext cx="8405812" cy="3925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Transformers are used to change one ___________ voltage level to another. They do not work with ____________current.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Step-up transformers _________ the voltage because their ___________ coil has more turns than the primary.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Transformers are used in the __________ Grid. The _______ output of a power station is increased to up to _______. A high voltage reduces the ________ lost to heat due to the _________ of the power lines.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4556125" y="5451475"/>
            <a:ext cx="1490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alternating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3463925" y="5453063"/>
            <a:ext cx="1436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400 kV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2136775" y="545306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increase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1395413" y="5073650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4533900" y="507365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secondary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5938838" y="545147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25 kV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3051175" y="471487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2441575" y="5073650"/>
            <a:ext cx="1141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</a:t>
            </a: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3384550" y="5073650"/>
            <a:ext cx="155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National</a:t>
            </a: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5922963" y="5073650"/>
            <a:ext cx="1500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resistance</a:t>
            </a: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5497513" y="1306513"/>
            <a:ext cx="1490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alternating</a:t>
            </a:r>
          </a:p>
        </p:txBody>
      </p:sp>
      <p:sp>
        <p:nvSpPr>
          <p:cNvPr id="345103" name="Text Box 15"/>
          <p:cNvSpPr txBox="1">
            <a:spLocks noChangeArrowheads="1"/>
          </p:cNvSpPr>
          <p:nvPr/>
        </p:nvSpPr>
        <p:spPr bwMode="auto">
          <a:xfrm>
            <a:off x="6399213" y="3446463"/>
            <a:ext cx="1436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400 kV</a:t>
            </a:r>
          </a:p>
        </p:txBody>
      </p:sp>
      <p:sp>
        <p:nvSpPr>
          <p:cNvPr id="345104" name="Text Box 16"/>
          <p:cNvSpPr txBox="1">
            <a:spLocks noChangeArrowheads="1"/>
          </p:cNvSpPr>
          <p:nvPr/>
        </p:nvSpPr>
        <p:spPr bwMode="auto">
          <a:xfrm>
            <a:off x="3446463" y="21685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increase</a:t>
            </a: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3128963" y="3778250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560388" y="2530475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secondary</a:t>
            </a: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7337425" y="306705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25 kV</a:t>
            </a:r>
          </a:p>
        </p:txBody>
      </p:sp>
      <p:sp>
        <p:nvSpPr>
          <p:cNvPr id="345108" name="Text Box 20"/>
          <p:cNvSpPr txBox="1">
            <a:spLocks noChangeArrowheads="1"/>
          </p:cNvSpPr>
          <p:nvPr/>
        </p:nvSpPr>
        <p:spPr bwMode="auto">
          <a:xfrm>
            <a:off x="5991225" y="1676400"/>
            <a:ext cx="1141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</a:t>
            </a:r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4537075" y="3068638"/>
            <a:ext cx="1552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National</a:t>
            </a:r>
          </a:p>
        </p:txBody>
      </p:sp>
      <p:sp>
        <p:nvSpPr>
          <p:cNvPr id="345110" name="Text Box 22"/>
          <p:cNvSpPr txBox="1">
            <a:spLocks noChangeArrowheads="1"/>
          </p:cNvSpPr>
          <p:nvPr/>
        </p:nvSpPr>
        <p:spPr bwMode="auto">
          <a:xfrm>
            <a:off x="7191375" y="3822700"/>
            <a:ext cx="1500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  <p:bldP spid="345092" grpId="1"/>
      <p:bldP spid="345093" grpId="0"/>
      <p:bldP spid="345093" grpId="1"/>
      <p:bldP spid="345094" grpId="0"/>
      <p:bldP spid="345094" grpId="1"/>
      <p:bldP spid="345095" grpId="0"/>
      <p:bldP spid="345095" grpId="1"/>
      <p:bldP spid="345096" grpId="0"/>
      <p:bldP spid="345096" grpId="1"/>
      <p:bldP spid="345097" grpId="0"/>
      <p:bldP spid="345097" grpId="1"/>
      <p:bldP spid="345098" grpId="0"/>
      <p:bldP spid="345098" grpId="1"/>
      <p:bldP spid="345099" grpId="0"/>
      <p:bldP spid="345099" grpId="1"/>
      <p:bldP spid="345100" grpId="0"/>
      <p:bldP spid="345100" grpId="1"/>
      <p:bldP spid="345101" grpId="0"/>
      <p:bldP spid="345101" grpId="1"/>
      <p:bldP spid="345102" grpId="0"/>
      <p:bldP spid="345103" grpId="0"/>
      <p:bldP spid="345104" grpId="0"/>
      <p:bldP spid="345105" grpId="0"/>
      <p:bldP spid="345106" grpId="0"/>
      <p:bldP spid="345107" grpId="0"/>
      <p:bldP spid="345108" grpId="0"/>
      <p:bldP spid="345109" grpId="0"/>
      <p:bldP spid="345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7713" y="384175"/>
            <a:ext cx="4217987" cy="46085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If a magnet is moved into a coil of wire, a voltage is induced across the ends of the coil.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If the direction of motion, or the polarity of the magnet, is reversed, then the direction of the induced voltage and the induced current are also reversed.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Electromagnetic induction also occurs if the magnetic field is stationary and the coil is moved.</a:t>
            </a:r>
          </a:p>
        </p:txBody>
      </p:sp>
      <p:pic>
        <p:nvPicPr>
          <p:cNvPr id="5123" name="Picture 3" descr="p26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61950"/>
            <a:ext cx="4205287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mtClean="0"/>
              <a:t>The size of the induced voltage increases when:</a:t>
            </a:r>
          </a:p>
          <a:p>
            <a:pPr lvl="1" eaLnBrk="1" hangingPunct="1">
              <a:buFontTx/>
              <a:buNone/>
            </a:pPr>
            <a:r>
              <a:rPr lang="en-GB" smtClean="0"/>
              <a:t>–  the speed of the movement increases</a:t>
            </a:r>
          </a:p>
          <a:p>
            <a:pPr lvl="1" eaLnBrk="1" hangingPunct="1">
              <a:buFontTx/>
              <a:buNone/>
            </a:pPr>
            <a:r>
              <a:rPr lang="en-GB" smtClean="0"/>
              <a:t>–  the strength of the magnetic field increases</a:t>
            </a:r>
          </a:p>
          <a:p>
            <a:pPr lvl="1" eaLnBrk="1" hangingPunct="1">
              <a:buFontTx/>
              <a:buNone/>
            </a:pPr>
            <a:r>
              <a:rPr lang="en-GB" smtClean="0"/>
              <a:t>–  the number of turns on the coil increases</a:t>
            </a:r>
          </a:p>
          <a:p>
            <a:pPr lvl="1" eaLnBrk="1" hangingPunct="1">
              <a:buFontTx/>
              <a:buNone/>
            </a:pPr>
            <a:r>
              <a:rPr lang="en-GB" smtClean="0"/>
              <a:t>–  the area of the coil is greater.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1512"/>
          </a:xfrm>
        </p:spPr>
        <p:txBody>
          <a:bodyPr/>
          <a:lstStyle/>
          <a:p>
            <a:pPr eaLnBrk="1" hangingPunct="1"/>
            <a:r>
              <a:rPr lang="en-GB" sz="4000" smtClean="0"/>
              <a:t>Alternating Current Generators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547813"/>
            <a:ext cx="8270875" cy="20129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Most electricity is produced using the ‘generator effect’.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The simplest generators and the types used in power stations produce alternating current (A.C.)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8229600" cy="692150"/>
          </a:xfrm>
        </p:spPr>
        <p:txBody>
          <a:bodyPr/>
          <a:lstStyle/>
          <a:p>
            <a:pPr eaLnBrk="1" hangingPunct="1"/>
            <a:r>
              <a:rPr lang="en-GB" sz="4000" smtClean="0"/>
              <a:t>Moving Coil A.C. Generator</a:t>
            </a:r>
          </a:p>
        </p:txBody>
      </p:sp>
      <p:pic>
        <p:nvPicPr>
          <p:cNvPr id="8195" name="Picture 3" descr="p25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235075"/>
            <a:ext cx="72167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25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688975"/>
            <a:ext cx="67341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25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3770313"/>
            <a:ext cx="45656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488" y="357188"/>
            <a:ext cx="8424862" cy="33448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This like an electric motor in reverse.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As the coil is rotated </a:t>
            </a:r>
            <a:r>
              <a:rPr lang="en-GB" sz="2400" smtClean="0">
                <a:solidFill>
                  <a:srgbClr val="FF0000"/>
                </a:solidFill>
              </a:rPr>
              <a:t>electromagnetic induction</a:t>
            </a:r>
            <a:r>
              <a:rPr lang="en-GB" sz="2400" smtClean="0"/>
              <a:t> occurs.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An alternating voltage is induced in the coil.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An alternating current is drawn off through two </a:t>
            </a:r>
            <a:r>
              <a:rPr lang="en-GB" sz="2400" smtClean="0">
                <a:solidFill>
                  <a:srgbClr val="FF0000"/>
                </a:solidFill>
              </a:rPr>
              <a:t>slip rings</a:t>
            </a:r>
            <a:r>
              <a:rPr lang="en-GB" sz="240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The faster the coil is rotated: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 - the greater is the amplitude of the voltage and current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 - the higher is the frequency of the a.c.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1926</Words>
  <Application>Microsoft Office PowerPoint</Application>
  <PresentationFormat>On-screen Show (4:3)</PresentationFormat>
  <Paragraphs>280</Paragraphs>
  <Slides>37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Times New Roman</vt:lpstr>
      <vt:lpstr>Default Design</vt:lpstr>
      <vt:lpstr>Bitmap Image</vt:lpstr>
      <vt:lpstr>ELECTROMAGNETIC INDUCTION</vt:lpstr>
      <vt:lpstr>Specification</vt:lpstr>
      <vt:lpstr>Electromagnetic induction</vt:lpstr>
      <vt:lpstr>PowerPoint Presentation</vt:lpstr>
      <vt:lpstr>PowerPoint Presentation</vt:lpstr>
      <vt:lpstr>Alternating Current Generators</vt:lpstr>
      <vt:lpstr>Moving Coil A.C. Generator</vt:lpstr>
      <vt:lpstr>PowerPoint Presentation</vt:lpstr>
      <vt:lpstr>PowerPoint Presentation</vt:lpstr>
      <vt:lpstr>Bicycle generator</vt:lpstr>
      <vt:lpstr>Question 1</vt:lpstr>
      <vt:lpstr>Question 2</vt:lpstr>
      <vt:lpstr>Question 2</vt:lpstr>
      <vt:lpstr>The transformer</vt:lpstr>
      <vt:lpstr>Structure of a transformer</vt:lpstr>
      <vt:lpstr>How a transformer works</vt:lpstr>
      <vt:lpstr>Question</vt:lpstr>
      <vt:lpstr>Question</vt:lpstr>
      <vt:lpstr>The transformer equation</vt:lpstr>
      <vt:lpstr>Question 1</vt:lpstr>
      <vt:lpstr>Question 1</vt:lpstr>
      <vt:lpstr>Question 2</vt:lpstr>
      <vt:lpstr>Question 2</vt:lpstr>
      <vt:lpstr>Transformer power transfer equation</vt:lpstr>
      <vt:lpstr>Question 1</vt:lpstr>
      <vt:lpstr>Question 1</vt:lpstr>
      <vt:lpstr>Question 2</vt:lpstr>
      <vt:lpstr>Question 2</vt:lpstr>
      <vt:lpstr>Step-up transformers</vt:lpstr>
      <vt:lpstr>Step-down transformers</vt:lpstr>
      <vt:lpstr>Transformers and the National Grid</vt:lpstr>
      <vt:lpstr>PowerPoint Presentation</vt:lpstr>
      <vt:lpstr>PowerPoint Presentation</vt:lpstr>
      <vt:lpstr>Question 1</vt:lpstr>
      <vt:lpstr>Question 1</vt:lpstr>
      <vt:lpstr>Question 2</vt:lpstr>
      <vt:lpstr>Question 2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164</cp:revision>
  <dcterms:created xsi:type="dcterms:W3CDTF">2008-08-15T17:24:00Z</dcterms:created>
  <dcterms:modified xsi:type="dcterms:W3CDTF">2019-01-18T19:56:08Z</dcterms:modified>
</cp:coreProperties>
</file>