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7" r:id="rId3"/>
    <p:sldId id="283" r:id="rId4"/>
    <p:sldId id="284" r:id="rId5"/>
    <p:sldId id="285" r:id="rId6"/>
    <p:sldId id="286" r:id="rId7"/>
    <p:sldId id="287" r:id="rId8"/>
    <p:sldId id="295" r:id="rId9"/>
    <p:sldId id="336" r:id="rId10"/>
    <p:sldId id="298" r:id="rId11"/>
    <p:sldId id="299" r:id="rId12"/>
    <p:sldId id="300" r:id="rId13"/>
    <p:sldId id="301" r:id="rId14"/>
    <p:sldId id="302" r:id="rId15"/>
    <p:sldId id="337" r:id="rId16"/>
    <p:sldId id="340" r:id="rId17"/>
    <p:sldId id="303" r:id="rId18"/>
    <p:sldId id="304" r:id="rId19"/>
    <p:sldId id="338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34" r:id="rId30"/>
    <p:sldId id="316" r:id="rId31"/>
    <p:sldId id="317" r:id="rId32"/>
    <p:sldId id="339" r:id="rId33"/>
    <p:sldId id="332" r:id="rId34"/>
    <p:sldId id="335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ECFF"/>
    <a:srgbClr val="CCFFCC"/>
    <a:srgbClr val="FF9999"/>
    <a:srgbClr val="663300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41CC6C-5332-4371-97D8-2F9EBA387D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15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F11D8D-530F-451F-A3D8-41F903D343D3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662054-63BB-42CA-B79E-96D373CE9077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A317D4-DFFA-44CE-A059-298E9495CE56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9FB451-EB4F-40A7-BE1E-622B4098FA88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972DD2-A087-4694-9BBB-94954A47C9C5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17DB6D-57F3-406B-8C61-2909AEAA79B8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E0728E-3DBF-401C-9AA1-EBA06BAC945D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5A6763-86CF-411F-B77F-5E7932F130C9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8941CD-6160-420C-93F3-A235C242E243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74BE49-DBA3-4649-A5D7-66A78B0F2FDB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736584-6E16-48E7-B3F9-04D8A3B1220C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B4A73F-B6A3-4DBE-BD57-1C5906964657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825539-C2D3-4DAE-8C6F-7E26E868D10C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851B97-2382-4C99-8E63-CDC2E4E986B0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6C08F4-1FBB-4A45-929C-72D4AEA45DCD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E179A8-75CB-49DC-8A44-009E6A0C4D49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3EC3A8-B535-4644-8304-3BBD2F2B8374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2E180B-7E3B-4DA0-A535-38481E03842C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B6A528-FFC7-41BC-8F42-5D1345E2C59F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1DB390-3ACF-4CF0-8289-745773D51CD1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B2B8EF-86BB-49BD-B25F-C28DBD81B79F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7BB7CF-23B9-4DCC-8B8A-DE8596D2CB1D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781E4C-CCA0-4EDD-AF80-0DD69490F27F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42DA6C-444E-42D7-B69D-3534C7969B97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A8AA20-71E2-429D-BE9D-C60F6425F622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4D1794-B734-4B4A-A0AD-C47DBA2810CE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78BAD1-80E3-48B7-A5C7-E8170E533124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53EE0D-06E7-401C-B4EB-750BE94DBDEA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8917BF-DBAB-404F-816C-15B0ACE94374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906246-D3D3-42B9-9EAE-E6AC2B0745A9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3B5503-72AE-446B-A80B-3114E62F0657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1AC209-3BE8-4FA4-B8B2-8F35A1DD8D37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DB9078-47CA-4AC0-AB04-DCA4416C501D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77951E-11DD-4F54-ADCB-2836ED79AEAE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F2E76-CEB0-4BC6-9E9D-0B9CF56382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6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94C2-D8A8-4725-BC98-56A7DC342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2251-68D4-475C-A8DD-F47C9CCEA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5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51EC3-EA9E-4B64-B5C7-B6E0FC128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6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6577-0A3C-46AA-92DF-C6C0F478F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78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7121-C02A-46E0-88D6-5E4114120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2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CE1E-9E18-4F98-AC49-1D7C557EF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9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36A0-32B6-4AA3-8D19-35D84EF4FF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2B7D-1EC6-4AEE-88CA-98383C1C7C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2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8DD7-D30B-4C75-92D5-04F4136ABC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2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2DE0A-672B-48E4-94D7-DD60C22C8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2D5D-2F64-464A-A552-228799BE4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E890-5190-4AA8-90AB-791BEED5B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1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8806-805E-4CC2-A754-22BF87F0DB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30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38463E2-25AC-4B09-B621-93D10BF60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royalhigh.edin.sch.uk/departments/departments/CDT/ahgc_0405/models/socket_render2b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fd.com/images/news/661/House%20Fire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high.edin.sch.uk/departments/departments/CDT/ahgc_0405/models/socket_render2b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238" y="690563"/>
            <a:ext cx="7772400" cy="1470025"/>
          </a:xfrm>
        </p:spPr>
        <p:txBody>
          <a:bodyPr/>
          <a:lstStyle/>
          <a:p>
            <a:pPr eaLnBrk="1" hangingPunct="1"/>
            <a:r>
              <a:rPr lang="en-GB" sz="2400" smtClean="0"/>
              <a:t/>
            </a:r>
            <a:br>
              <a:rPr lang="en-GB" sz="2400" smtClean="0"/>
            </a:br>
            <a:r>
              <a:rPr lang="en-GB" smtClean="0"/>
              <a:t>MAINS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pPr eaLnBrk="1" hangingPunct="1"/>
            <a:r>
              <a:rPr lang="en-GB" sz="4000" smtClean="0"/>
              <a:t>Electrical cable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8688" y="1044575"/>
            <a:ext cx="5337175" cy="4281488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Electrical cable consists of: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1. A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wire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with </a:t>
            </a:r>
            <a:r>
              <a:rPr lang="en-GB" sz="2400" b="1" smtClean="0">
                <a:solidFill>
                  <a:srgbClr val="663300"/>
                </a:solidFill>
              </a:rPr>
              <a:t>BROWN </a:t>
            </a:r>
            <a:r>
              <a:rPr lang="en-GB" sz="2400" smtClean="0"/>
              <a:t>insulation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2. A </a:t>
            </a:r>
            <a:r>
              <a:rPr lang="en-GB" sz="2400" b="1" smtClean="0">
                <a:solidFill>
                  <a:schemeClr val="accent2"/>
                </a:solidFill>
              </a:rPr>
              <a:t>NEUTRAL</a:t>
            </a:r>
            <a:r>
              <a:rPr lang="en-GB" sz="2400" smtClean="0"/>
              <a:t> wire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with </a:t>
            </a:r>
            <a:r>
              <a:rPr lang="en-GB" sz="2400" b="1" smtClean="0">
                <a:solidFill>
                  <a:schemeClr val="accent2"/>
                </a:solidFill>
              </a:rPr>
              <a:t>BLUE</a:t>
            </a:r>
            <a:r>
              <a:rPr lang="en-GB" sz="2400" smtClean="0"/>
              <a:t> insulation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and except with some devices with plastic cases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3. An </a:t>
            </a:r>
            <a:r>
              <a:rPr lang="en-GB" sz="2400" b="1" smtClean="0">
                <a:solidFill>
                  <a:srgbClr val="008000"/>
                </a:solidFill>
              </a:rPr>
              <a:t>EARTH</a:t>
            </a:r>
            <a:r>
              <a:rPr lang="en-GB" sz="2400" smtClean="0"/>
              <a:t> wire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with </a:t>
            </a:r>
            <a:r>
              <a:rPr lang="en-GB" sz="2400" b="1" smtClean="0">
                <a:solidFill>
                  <a:srgbClr val="FFFF00"/>
                </a:solidFill>
              </a:rPr>
              <a:t>Y</a:t>
            </a:r>
            <a:r>
              <a:rPr lang="en-GB" sz="2400" b="1" smtClean="0">
                <a:solidFill>
                  <a:srgbClr val="008000"/>
                </a:solidFill>
              </a:rPr>
              <a:t>E</a:t>
            </a:r>
            <a:r>
              <a:rPr lang="en-GB" sz="2400" b="1" smtClean="0">
                <a:solidFill>
                  <a:srgbClr val="FFFF00"/>
                </a:solidFill>
              </a:rPr>
              <a:t>L</a:t>
            </a:r>
            <a:r>
              <a:rPr lang="en-GB" sz="2400" b="1" smtClean="0">
                <a:solidFill>
                  <a:srgbClr val="008000"/>
                </a:solidFill>
              </a:rPr>
              <a:t>L</a:t>
            </a:r>
            <a:r>
              <a:rPr lang="en-GB" sz="2400" b="1" smtClean="0">
                <a:solidFill>
                  <a:srgbClr val="FFFF00"/>
                </a:solidFill>
              </a:rPr>
              <a:t>O</a:t>
            </a:r>
            <a:r>
              <a:rPr lang="en-GB" sz="2400" b="1" smtClean="0">
                <a:solidFill>
                  <a:srgbClr val="008000"/>
                </a:solidFill>
              </a:rPr>
              <a:t>W</a:t>
            </a:r>
            <a:r>
              <a:rPr lang="en-GB" sz="2400" b="1" smtClean="0">
                <a:solidFill>
                  <a:srgbClr val="FFFF00"/>
                </a:solidFill>
              </a:rPr>
              <a:t>-</a:t>
            </a:r>
            <a:r>
              <a:rPr lang="en-GB" sz="2400" b="1" smtClean="0">
                <a:solidFill>
                  <a:srgbClr val="008000"/>
                </a:solidFill>
              </a:rPr>
              <a:t>G</a:t>
            </a:r>
            <a:r>
              <a:rPr lang="en-GB" sz="2400" b="1" smtClean="0">
                <a:solidFill>
                  <a:srgbClr val="FFFF00"/>
                </a:solidFill>
              </a:rPr>
              <a:t>R</a:t>
            </a:r>
            <a:r>
              <a:rPr lang="en-GB" sz="2400" b="1" smtClean="0">
                <a:solidFill>
                  <a:srgbClr val="008000"/>
                </a:solidFill>
              </a:rPr>
              <a:t>E</a:t>
            </a:r>
            <a:r>
              <a:rPr lang="en-GB" sz="2400" b="1" smtClean="0">
                <a:solidFill>
                  <a:srgbClr val="FFFF00"/>
                </a:solidFill>
              </a:rPr>
              <a:t>E</a:t>
            </a:r>
            <a:r>
              <a:rPr lang="en-GB" sz="2400" b="1" smtClean="0">
                <a:solidFill>
                  <a:srgbClr val="008000"/>
                </a:solidFill>
              </a:rPr>
              <a:t>N</a:t>
            </a:r>
            <a:r>
              <a:rPr lang="en-GB" sz="2400" smtClean="0">
                <a:solidFill>
                  <a:srgbClr val="008000"/>
                </a:solidFill>
              </a:rPr>
              <a:t> </a:t>
            </a:r>
            <a:r>
              <a:rPr lang="en-GB" sz="2400" smtClean="0"/>
              <a:t>striped 	insulation.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These are all surrounded by an outer layer made of rubber or flexible plastic. </a:t>
            </a:r>
          </a:p>
        </p:txBody>
      </p:sp>
      <p:pic>
        <p:nvPicPr>
          <p:cNvPr id="11268" name="Picture 4" descr="18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047750"/>
            <a:ext cx="2895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820737"/>
          </a:xfrm>
        </p:spPr>
        <p:txBody>
          <a:bodyPr/>
          <a:lstStyle/>
          <a:p>
            <a:pPr eaLnBrk="1" hangingPunct="1"/>
            <a:r>
              <a:rPr lang="en-GB" sz="4000" smtClean="0"/>
              <a:t>The </a:t>
            </a:r>
            <a:r>
              <a:rPr lang="en-GB" sz="4000" b="1" smtClean="0">
                <a:solidFill>
                  <a:srgbClr val="008000"/>
                </a:solidFill>
              </a:rPr>
              <a:t>EARTH</a:t>
            </a:r>
            <a:r>
              <a:rPr lang="en-GB" sz="4000" smtClean="0"/>
              <a:t> wire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11263"/>
            <a:ext cx="4065587" cy="4025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This is a safety feature.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earth wire is connected to the metal casing of a device.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other end of this wire is connected to a metal rod or pipe that goes into the ground below a building.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Appliances that have plastic cases, for example hairdryers, do not need the earth wire connection.</a:t>
            </a:r>
          </a:p>
        </p:txBody>
      </p:sp>
      <p:pic>
        <p:nvPicPr>
          <p:cNvPr id="299012" name="Picture 4" descr="3497884008_8848893999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93700"/>
            <a:ext cx="36147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3" name="Picture 5" descr="Electric Sock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3187700"/>
            <a:ext cx="35575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57625" y="4538663"/>
            <a:ext cx="3268663" cy="790575"/>
            <a:chOff x="2430" y="2859"/>
            <a:chExt cx="2059" cy="498"/>
          </a:xfrm>
        </p:grpSpPr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430" y="3126"/>
              <a:ext cx="6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8000"/>
                  </a:solidFill>
                </a:rPr>
                <a:t>EARTH</a:t>
              </a: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3020" y="2859"/>
              <a:ext cx="1469" cy="36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1850"/>
          </a:xfrm>
        </p:spPr>
        <p:txBody>
          <a:bodyPr/>
          <a:lstStyle/>
          <a:p>
            <a:pPr eaLnBrk="1" hangingPunct="1"/>
            <a:r>
              <a:rPr lang="en-GB" sz="4000" smtClean="0"/>
              <a:t>The three pin plug</a:t>
            </a:r>
          </a:p>
        </p:txBody>
      </p:sp>
      <p:pic>
        <p:nvPicPr>
          <p:cNvPr id="13315" name="Picture 3" descr="18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57300"/>
            <a:ext cx="81026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Materials used in plugs, sockets and wires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455738"/>
            <a:ext cx="6434137" cy="4002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9900"/>
                </a:solidFill>
              </a:rPr>
              <a:t>BRASS</a:t>
            </a:r>
            <a:r>
              <a:rPr lang="en-GB" sz="2000" smtClean="0"/>
              <a:t> – Hard rigid metal and electrical conductor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– used for plug pins and socket terminals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663300"/>
                </a:solidFill>
              </a:rPr>
              <a:t>COPPER</a:t>
            </a:r>
            <a:r>
              <a:rPr lang="en-GB" sz="2000" smtClean="0"/>
              <a:t> – Flexible electrical conductor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– used for the wires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PLASTIC</a:t>
            </a:r>
            <a:r>
              <a:rPr lang="en-GB" sz="2000" smtClean="0"/>
              <a:t> – Hard rigid electrical insulator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– used to make the plug and socket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RUBBER</a:t>
            </a:r>
            <a:r>
              <a:rPr lang="en-GB" sz="2000" smtClean="0"/>
              <a:t> – Soft flexible electrical insulator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– used for wire insulation</a:t>
            </a:r>
          </a:p>
        </p:txBody>
      </p:sp>
      <p:pic>
        <p:nvPicPr>
          <p:cNvPr id="14340" name="Picture 4" descr="Electrical Plugs 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870075"/>
            <a:ext cx="288131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5787"/>
          </a:xfrm>
        </p:spPr>
        <p:txBody>
          <a:bodyPr/>
          <a:lstStyle/>
          <a:p>
            <a:pPr eaLnBrk="1" hangingPunct="1"/>
            <a:r>
              <a:rPr lang="en-GB" sz="4000" smtClean="0"/>
              <a:t>Label this diagram</a:t>
            </a: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138238" y="1093788"/>
            <a:ext cx="6370637" cy="3670300"/>
            <a:chOff x="724" y="689"/>
            <a:chExt cx="4013" cy="2312"/>
          </a:xfrm>
        </p:grpSpPr>
        <p:pic>
          <p:nvPicPr>
            <p:cNvPr id="1536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919"/>
              <a:ext cx="1876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Line 9"/>
            <p:cNvSpPr>
              <a:spLocks noChangeShapeType="1"/>
            </p:cNvSpPr>
            <p:nvPr/>
          </p:nvSpPr>
          <p:spPr bwMode="auto">
            <a:xfrm>
              <a:off x="878" y="1236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10"/>
            <p:cNvSpPr>
              <a:spLocks noChangeShapeType="1"/>
            </p:cNvSpPr>
            <p:nvPr/>
          </p:nvSpPr>
          <p:spPr bwMode="auto">
            <a:xfrm>
              <a:off x="1658" y="1152"/>
              <a:ext cx="948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11"/>
            <p:cNvSpPr>
              <a:spLocks noChangeShapeType="1"/>
            </p:cNvSpPr>
            <p:nvPr/>
          </p:nvSpPr>
          <p:spPr bwMode="auto">
            <a:xfrm>
              <a:off x="747" y="2137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>
              <a:off x="1366" y="2994"/>
              <a:ext cx="9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>
              <a:off x="3452" y="936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4"/>
            <p:cNvSpPr>
              <a:spLocks noChangeShapeType="1"/>
            </p:cNvSpPr>
            <p:nvPr/>
          </p:nvSpPr>
          <p:spPr bwMode="auto">
            <a:xfrm>
              <a:off x="3950" y="1871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5"/>
            <p:cNvSpPr>
              <a:spLocks noChangeShapeType="1"/>
            </p:cNvSpPr>
            <p:nvPr/>
          </p:nvSpPr>
          <p:spPr bwMode="auto">
            <a:xfrm flipV="1">
              <a:off x="1548" y="2032"/>
              <a:ext cx="561" cy="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6"/>
            <p:cNvSpPr>
              <a:spLocks noChangeShapeType="1"/>
            </p:cNvSpPr>
            <p:nvPr/>
          </p:nvSpPr>
          <p:spPr bwMode="auto">
            <a:xfrm flipV="1">
              <a:off x="2229" y="2264"/>
              <a:ext cx="569" cy="4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7"/>
            <p:cNvSpPr>
              <a:spLocks noChangeShapeType="1"/>
            </p:cNvSpPr>
            <p:nvPr/>
          </p:nvSpPr>
          <p:spPr bwMode="auto">
            <a:xfrm flipH="1" flipV="1">
              <a:off x="3275" y="1561"/>
              <a:ext cx="662" cy="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8"/>
            <p:cNvSpPr>
              <a:spLocks noChangeShapeType="1"/>
            </p:cNvSpPr>
            <p:nvPr/>
          </p:nvSpPr>
          <p:spPr bwMode="auto">
            <a:xfrm flipH="1">
              <a:off x="3044" y="860"/>
              <a:ext cx="380" cy="6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19"/>
            <p:cNvSpPr txBox="1">
              <a:spLocks noChangeArrowheads="1"/>
            </p:cNvSpPr>
            <p:nvPr/>
          </p:nvSpPr>
          <p:spPr bwMode="auto">
            <a:xfrm>
              <a:off x="724" y="1882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2.</a:t>
              </a:r>
            </a:p>
          </p:txBody>
        </p:sp>
        <p:sp>
          <p:nvSpPr>
            <p:cNvPr id="15376" name="Text Box 20"/>
            <p:cNvSpPr txBox="1">
              <a:spLocks noChangeArrowheads="1"/>
            </p:cNvSpPr>
            <p:nvPr/>
          </p:nvSpPr>
          <p:spPr bwMode="auto">
            <a:xfrm>
              <a:off x="845" y="1000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1.</a:t>
              </a:r>
            </a:p>
          </p:txBody>
        </p:sp>
        <p:sp>
          <p:nvSpPr>
            <p:cNvPr id="15377" name="Text Box 21"/>
            <p:cNvSpPr txBox="1">
              <a:spLocks noChangeArrowheads="1"/>
            </p:cNvSpPr>
            <p:nvPr/>
          </p:nvSpPr>
          <p:spPr bwMode="auto">
            <a:xfrm>
              <a:off x="1326" y="2737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3.</a:t>
              </a:r>
            </a:p>
          </p:txBody>
        </p:sp>
        <p:sp>
          <p:nvSpPr>
            <p:cNvPr id="15378" name="Text Box 22"/>
            <p:cNvSpPr txBox="1">
              <a:spLocks noChangeArrowheads="1"/>
            </p:cNvSpPr>
            <p:nvPr/>
          </p:nvSpPr>
          <p:spPr bwMode="auto">
            <a:xfrm>
              <a:off x="3450" y="689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5.</a:t>
              </a:r>
            </a:p>
          </p:txBody>
        </p:sp>
        <p:sp>
          <p:nvSpPr>
            <p:cNvPr id="15379" name="Text Box 23"/>
            <p:cNvSpPr txBox="1">
              <a:spLocks noChangeArrowheads="1"/>
            </p:cNvSpPr>
            <p:nvPr/>
          </p:nvSpPr>
          <p:spPr bwMode="auto">
            <a:xfrm>
              <a:off x="3930" y="1633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4.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5787"/>
          </a:xfrm>
        </p:spPr>
        <p:txBody>
          <a:bodyPr/>
          <a:lstStyle/>
          <a:p>
            <a:pPr eaLnBrk="1" hangingPunct="1"/>
            <a:r>
              <a:rPr lang="en-GB" sz="4000" smtClean="0"/>
              <a:t>Label this diagram</a:t>
            </a:r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138238" y="1093788"/>
            <a:ext cx="6370637" cy="3670300"/>
            <a:chOff x="724" y="689"/>
            <a:chExt cx="4013" cy="2312"/>
          </a:xfrm>
        </p:grpSpPr>
        <p:pic>
          <p:nvPicPr>
            <p:cNvPr id="1638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919"/>
              <a:ext cx="1876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Line 9"/>
            <p:cNvSpPr>
              <a:spLocks noChangeShapeType="1"/>
            </p:cNvSpPr>
            <p:nvPr/>
          </p:nvSpPr>
          <p:spPr bwMode="auto">
            <a:xfrm>
              <a:off x="878" y="1236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10"/>
            <p:cNvSpPr>
              <a:spLocks noChangeShapeType="1"/>
            </p:cNvSpPr>
            <p:nvPr/>
          </p:nvSpPr>
          <p:spPr bwMode="auto">
            <a:xfrm>
              <a:off x="1658" y="1152"/>
              <a:ext cx="948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11"/>
            <p:cNvSpPr>
              <a:spLocks noChangeShapeType="1"/>
            </p:cNvSpPr>
            <p:nvPr/>
          </p:nvSpPr>
          <p:spPr bwMode="auto">
            <a:xfrm>
              <a:off x="747" y="2137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12"/>
            <p:cNvSpPr>
              <a:spLocks noChangeShapeType="1"/>
            </p:cNvSpPr>
            <p:nvPr/>
          </p:nvSpPr>
          <p:spPr bwMode="auto">
            <a:xfrm>
              <a:off x="1366" y="2994"/>
              <a:ext cx="9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13"/>
            <p:cNvSpPr>
              <a:spLocks noChangeShapeType="1"/>
            </p:cNvSpPr>
            <p:nvPr/>
          </p:nvSpPr>
          <p:spPr bwMode="auto">
            <a:xfrm>
              <a:off x="3452" y="936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4"/>
            <p:cNvSpPr>
              <a:spLocks noChangeShapeType="1"/>
            </p:cNvSpPr>
            <p:nvPr/>
          </p:nvSpPr>
          <p:spPr bwMode="auto">
            <a:xfrm>
              <a:off x="3950" y="1871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5"/>
            <p:cNvSpPr>
              <a:spLocks noChangeShapeType="1"/>
            </p:cNvSpPr>
            <p:nvPr/>
          </p:nvSpPr>
          <p:spPr bwMode="auto">
            <a:xfrm flipV="1">
              <a:off x="1548" y="2032"/>
              <a:ext cx="561" cy="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6"/>
            <p:cNvSpPr>
              <a:spLocks noChangeShapeType="1"/>
            </p:cNvSpPr>
            <p:nvPr/>
          </p:nvSpPr>
          <p:spPr bwMode="auto">
            <a:xfrm flipV="1">
              <a:off x="2229" y="2264"/>
              <a:ext cx="569" cy="4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7"/>
            <p:cNvSpPr>
              <a:spLocks noChangeShapeType="1"/>
            </p:cNvSpPr>
            <p:nvPr/>
          </p:nvSpPr>
          <p:spPr bwMode="auto">
            <a:xfrm flipH="1" flipV="1">
              <a:off x="3275" y="1561"/>
              <a:ext cx="662" cy="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8"/>
            <p:cNvSpPr>
              <a:spLocks noChangeShapeType="1"/>
            </p:cNvSpPr>
            <p:nvPr/>
          </p:nvSpPr>
          <p:spPr bwMode="auto">
            <a:xfrm flipH="1">
              <a:off x="3044" y="860"/>
              <a:ext cx="380" cy="6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19"/>
            <p:cNvSpPr txBox="1">
              <a:spLocks noChangeArrowheads="1"/>
            </p:cNvSpPr>
            <p:nvPr/>
          </p:nvSpPr>
          <p:spPr bwMode="auto">
            <a:xfrm>
              <a:off x="724" y="1882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2.</a:t>
              </a:r>
            </a:p>
          </p:txBody>
        </p:sp>
        <p:sp>
          <p:nvSpPr>
            <p:cNvPr id="16400" name="Text Box 20"/>
            <p:cNvSpPr txBox="1">
              <a:spLocks noChangeArrowheads="1"/>
            </p:cNvSpPr>
            <p:nvPr/>
          </p:nvSpPr>
          <p:spPr bwMode="auto">
            <a:xfrm>
              <a:off x="845" y="1000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1.</a:t>
              </a:r>
            </a:p>
          </p:txBody>
        </p:sp>
        <p:sp>
          <p:nvSpPr>
            <p:cNvPr id="16401" name="Text Box 21"/>
            <p:cNvSpPr txBox="1">
              <a:spLocks noChangeArrowheads="1"/>
            </p:cNvSpPr>
            <p:nvPr/>
          </p:nvSpPr>
          <p:spPr bwMode="auto">
            <a:xfrm>
              <a:off x="1326" y="2737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3.</a:t>
              </a:r>
            </a:p>
          </p:txBody>
        </p:sp>
        <p:sp>
          <p:nvSpPr>
            <p:cNvPr id="16402" name="Text Box 22"/>
            <p:cNvSpPr txBox="1">
              <a:spLocks noChangeArrowheads="1"/>
            </p:cNvSpPr>
            <p:nvPr/>
          </p:nvSpPr>
          <p:spPr bwMode="auto">
            <a:xfrm>
              <a:off x="3450" y="689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5.</a:t>
              </a:r>
            </a:p>
          </p:txBody>
        </p: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3930" y="1633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4.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5787"/>
          </a:xfrm>
        </p:spPr>
        <p:txBody>
          <a:bodyPr/>
          <a:lstStyle/>
          <a:p>
            <a:pPr eaLnBrk="1" hangingPunct="1"/>
            <a:r>
              <a:rPr lang="en-GB" sz="4000" smtClean="0"/>
              <a:t>Label this diagram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6516688" y="25590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fuse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5795963" y="1057275"/>
            <a:ext cx="623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live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1449388" y="2946400"/>
            <a:ext cx="112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neutral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633538" y="15335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earth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138238" y="1093788"/>
            <a:ext cx="6370637" cy="3670300"/>
            <a:chOff x="724" y="689"/>
            <a:chExt cx="4013" cy="2312"/>
          </a:xfrm>
        </p:grpSpPr>
        <p:pic>
          <p:nvPicPr>
            <p:cNvPr id="1741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919"/>
              <a:ext cx="1876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Line 9"/>
            <p:cNvSpPr>
              <a:spLocks noChangeShapeType="1"/>
            </p:cNvSpPr>
            <p:nvPr/>
          </p:nvSpPr>
          <p:spPr bwMode="auto">
            <a:xfrm>
              <a:off x="878" y="1236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0"/>
            <p:cNvSpPr>
              <a:spLocks noChangeShapeType="1"/>
            </p:cNvSpPr>
            <p:nvPr/>
          </p:nvSpPr>
          <p:spPr bwMode="auto">
            <a:xfrm>
              <a:off x="1658" y="1152"/>
              <a:ext cx="948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1"/>
            <p:cNvSpPr>
              <a:spLocks noChangeShapeType="1"/>
            </p:cNvSpPr>
            <p:nvPr/>
          </p:nvSpPr>
          <p:spPr bwMode="auto">
            <a:xfrm>
              <a:off x="747" y="2137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2"/>
            <p:cNvSpPr>
              <a:spLocks noChangeShapeType="1"/>
            </p:cNvSpPr>
            <p:nvPr/>
          </p:nvSpPr>
          <p:spPr bwMode="auto">
            <a:xfrm>
              <a:off x="1366" y="2994"/>
              <a:ext cx="9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3"/>
            <p:cNvSpPr>
              <a:spLocks noChangeShapeType="1"/>
            </p:cNvSpPr>
            <p:nvPr/>
          </p:nvSpPr>
          <p:spPr bwMode="auto">
            <a:xfrm>
              <a:off x="3452" y="936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4"/>
            <p:cNvSpPr>
              <a:spLocks noChangeShapeType="1"/>
            </p:cNvSpPr>
            <p:nvPr/>
          </p:nvSpPr>
          <p:spPr bwMode="auto">
            <a:xfrm>
              <a:off x="3950" y="1871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5"/>
            <p:cNvSpPr>
              <a:spLocks noChangeShapeType="1"/>
            </p:cNvSpPr>
            <p:nvPr/>
          </p:nvSpPr>
          <p:spPr bwMode="auto">
            <a:xfrm flipV="1">
              <a:off x="1548" y="2032"/>
              <a:ext cx="561" cy="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6"/>
            <p:cNvSpPr>
              <a:spLocks noChangeShapeType="1"/>
            </p:cNvSpPr>
            <p:nvPr/>
          </p:nvSpPr>
          <p:spPr bwMode="auto">
            <a:xfrm flipV="1">
              <a:off x="2229" y="2264"/>
              <a:ext cx="569" cy="4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7"/>
            <p:cNvSpPr>
              <a:spLocks noChangeShapeType="1"/>
            </p:cNvSpPr>
            <p:nvPr/>
          </p:nvSpPr>
          <p:spPr bwMode="auto">
            <a:xfrm flipH="1" flipV="1">
              <a:off x="3275" y="1561"/>
              <a:ext cx="662" cy="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8"/>
            <p:cNvSpPr>
              <a:spLocks noChangeShapeType="1"/>
            </p:cNvSpPr>
            <p:nvPr/>
          </p:nvSpPr>
          <p:spPr bwMode="auto">
            <a:xfrm flipH="1">
              <a:off x="3044" y="860"/>
              <a:ext cx="380" cy="6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Text Box 19"/>
            <p:cNvSpPr txBox="1">
              <a:spLocks noChangeArrowheads="1"/>
            </p:cNvSpPr>
            <p:nvPr/>
          </p:nvSpPr>
          <p:spPr bwMode="auto">
            <a:xfrm>
              <a:off x="724" y="1882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2.</a:t>
              </a:r>
            </a:p>
          </p:txBody>
        </p:sp>
        <p:sp>
          <p:nvSpPr>
            <p:cNvPr id="17429" name="Text Box 20"/>
            <p:cNvSpPr txBox="1">
              <a:spLocks noChangeArrowheads="1"/>
            </p:cNvSpPr>
            <p:nvPr/>
          </p:nvSpPr>
          <p:spPr bwMode="auto">
            <a:xfrm>
              <a:off x="845" y="1000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1.</a:t>
              </a:r>
            </a:p>
          </p:txBody>
        </p:sp>
        <p:sp>
          <p:nvSpPr>
            <p:cNvPr id="17430" name="Text Box 21"/>
            <p:cNvSpPr txBox="1">
              <a:spLocks noChangeArrowheads="1"/>
            </p:cNvSpPr>
            <p:nvPr/>
          </p:nvSpPr>
          <p:spPr bwMode="auto">
            <a:xfrm>
              <a:off x="1326" y="2737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3.</a:t>
              </a:r>
            </a:p>
          </p:txBody>
        </p:sp>
        <p:sp>
          <p:nvSpPr>
            <p:cNvPr id="17431" name="Text Box 22"/>
            <p:cNvSpPr txBox="1">
              <a:spLocks noChangeArrowheads="1"/>
            </p:cNvSpPr>
            <p:nvPr/>
          </p:nvSpPr>
          <p:spPr bwMode="auto">
            <a:xfrm>
              <a:off x="3450" y="689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5.</a:t>
              </a:r>
            </a:p>
          </p:txBody>
        </p:sp>
        <p:sp>
          <p:nvSpPr>
            <p:cNvPr id="17432" name="Text Box 23"/>
            <p:cNvSpPr txBox="1">
              <a:spLocks noChangeArrowheads="1"/>
            </p:cNvSpPr>
            <p:nvPr/>
          </p:nvSpPr>
          <p:spPr bwMode="auto">
            <a:xfrm>
              <a:off x="3930" y="1633"/>
              <a:ext cx="4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4.</a:t>
              </a:r>
            </a:p>
          </p:txBody>
        </p:sp>
      </p:grpSp>
      <p:sp>
        <p:nvSpPr>
          <p:cNvPr id="305176" name="Text Box 24"/>
          <p:cNvSpPr txBox="1">
            <a:spLocks noChangeArrowheads="1"/>
          </p:cNvSpPr>
          <p:nvPr/>
        </p:nvSpPr>
        <p:spPr bwMode="auto">
          <a:xfrm>
            <a:off x="2387600" y="4327525"/>
            <a:ext cx="139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cable grip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5787"/>
          </a:xfrm>
        </p:spPr>
        <p:txBody>
          <a:bodyPr/>
          <a:lstStyle/>
          <a:p>
            <a:pPr eaLnBrk="1" hangingPunct="1"/>
            <a:r>
              <a:rPr lang="en-GB" sz="3600" smtClean="0"/>
              <a:t>What is wrong with this plug’s wiring?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25525"/>
            <a:ext cx="37115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608013" y="5368925"/>
            <a:ext cx="8012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Note: The appliance connected with this plug would probably still work but it would be very dangerous to use!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06575" y="1158875"/>
            <a:ext cx="6227763" cy="457200"/>
            <a:chOff x="1138" y="730"/>
            <a:chExt cx="3923" cy="288"/>
          </a:xfrm>
        </p:grpSpPr>
        <p:sp>
          <p:nvSpPr>
            <p:cNvPr id="18448" name="Text Box 6"/>
            <p:cNvSpPr txBox="1">
              <a:spLocks noChangeArrowheads="1"/>
            </p:cNvSpPr>
            <p:nvPr/>
          </p:nvSpPr>
          <p:spPr bwMode="auto">
            <a:xfrm>
              <a:off x="2610" y="730"/>
              <a:ext cx="24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Earth wire not connected</a:t>
              </a:r>
            </a:p>
          </p:txBody>
        </p:sp>
        <p:sp>
          <p:nvSpPr>
            <p:cNvPr id="18449" name="Line 7"/>
            <p:cNvSpPr>
              <a:spLocks noChangeShapeType="1"/>
            </p:cNvSpPr>
            <p:nvPr/>
          </p:nvSpPr>
          <p:spPr bwMode="auto">
            <a:xfrm flipH="1">
              <a:off x="1138" y="885"/>
              <a:ext cx="1433" cy="9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09888" y="1822450"/>
            <a:ext cx="5580062" cy="1187450"/>
            <a:chOff x="1833" y="1148"/>
            <a:chExt cx="3515" cy="748"/>
          </a:xfrm>
        </p:grpSpPr>
        <p:sp>
          <p:nvSpPr>
            <p:cNvPr id="18446" name="Text Box 9"/>
            <p:cNvSpPr txBox="1">
              <a:spLocks noChangeArrowheads="1"/>
            </p:cNvSpPr>
            <p:nvPr/>
          </p:nvSpPr>
          <p:spPr bwMode="auto">
            <a:xfrm>
              <a:off x="2897" y="1148"/>
              <a:ext cx="245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Wire untidily connected – some bare strands of wire showing</a:t>
              </a:r>
            </a:p>
          </p:txBody>
        </p:sp>
        <p:sp>
          <p:nvSpPr>
            <p:cNvPr id="18447" name="Line 10"/>
            <p:cNvSpPr>
              <a:spLocks noChangeShapeType="1"/>
            </p:cNvSpPr>
            <p:nvPr/>
          </p:nvSpPr>
          <p:spPr bwMode="auto">
            <a:xfrm flipH="1">
              <a:off x="1833" y="1307"/>
              <a:ext cx="956" cy="1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84363" y="3138488"/>
            <a:ext cx="6149975" cy="822325"/>
            <a:chOff x="1187" y="1977"/>
            <a:chExt cx="3874" cy="518"/>
          </a:xfrm>
        </p:grpSpPr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2610" y="1977"/>
              <a:ext cx="245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</a:rPr>
                <a:t>Live and neutral wires swopped over</a:t>
              </a:r>
            </a:p>
          </p:txBody>
        </p:sp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 flipH="1" flipV="1">
              <a:off x="1658" y="1988"/>
              <a:ext cx="941" cy="16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4"/>
            <p:cNvSpPr>
              <a:spLocks noChangeShapeType="1"/>
            </p:cNvSpPr>
            <p:nvPr/>
          </p:nvSpPr>
          <p:spPr bwMode="auto">
            <a:xfrm flipH="1" flipV="1">
              <a:off x="1187" y="2065"/>
              <a:ext cx="1405" cy="9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52663" y="3824288"/>
            <a:ext cx="6248400" cy="1171575"/>
            <a:chOff x="1419" y="2409"/>
            <a:chExt cx="3936" cy="738"/>
          </a:xfrm>
        </p:grpSpPr>
        <p:sp>
          <p:nvSpPr>
            <p:cNvPr id="18441" name="Text Box 16"/>
            <p:cNvSpPr txBox="1">
              <a:spLocks noChangeArrowheads="1"/>
            </p:cNvSpPr>
            <p:nvPr/>
          </p:nvSpPr>
          <p:spPr bwMode="auto">
            <a:xfrm>
              <a:off x="2904" y="2629"/>
              <a:ext cx="245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663300"/>
                  </a:solidFill>
                </a:rPr>
                <a:t>Cable grip not gripping the outer plastic insulator</a:t>
              </a:r>
            </a:p>
          </p:txBody>
        </p:sp>
        <p:sp>
          <p:nvSpPr>
            <p:cNvPr id="18442" name="Line 17"/>
            <p:cNvSpPr>
              <a:spLocks noChangeShapeType="1"/>
            </p:cNvSpPr>
            <p:nvPr/>
          </p:nvSpPr>
          <p:spPr bwMode="auto">
            <a:xfrm flipH="1" flipV="1">
              <a:off x="1419" y="2409"/>
              <a:ext cx="1510" cy="359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Most electrical cables contain _______ separately insulated wires. ______-core cables are only used with appliances that have _______ casings.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live wire has _______ insulation, the neutral has ______and the _______ has striped yellow-green.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In a 3-pin plug the live is connected on the ______ next to the fuse. The neutral is on the ______and the earth is connected at the top.</a:t>
            </a: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3962400" y="4852988"/>
            <a:ext cx="67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left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241675" y="48529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right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4903788" y="485298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brown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6454775" y="4852988"/>
            <a:ext cx="67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5738813" y="4852988"/>
            <a:ext cx="78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three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4418013" y="4852988"/>
            <a:ext cx="681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two</a:t>
            </a:r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1638300" y="485298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plastic</a:t>
            </a: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3114675" y="442595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2503488" y="4852988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allAtOnce"/>
      <p:bldP spid="309252" grpId="0" build="allAtOnce"/>
      <p:bldP spid="309253" grpId="0" build="allAtOnce"/>
      <p:bldP spid="309254" grpId="0" build="allAtOnce"/>
      <p:bldP spid="309255" grpId="0" build="allAtOnce"/>
      <p:bldP spid="309256" grpId="0" build="allAtOnce"/>
      <p:bldP spid="309257" grpId="0" build="allAtOnce"/>
      <p:bldP spid="309258" grpId="0" build="allAtOnce"/>
      <p:bldP spid="30925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Most electrical cables contain _______ separately insulated wires. ______-core cables are only used with appliances that have _______ casings.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live wire has _______ insulation, the neutral has ______and the _______ has striped yellow-green.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In a 3-pin plug the live is connected on the ______ next to the fuse. The neutral is on the ______and the earth is connected at the top.</a:t>
            </a: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3962400" y="4852988"/>
            <a:ext cx="67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left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241675" y="48529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right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4903788" y="485298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brown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6454775" y="4852988"/>
            <a:ext cx="67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5738813" y="4852988"/>
            <a:ext cx="78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three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4418013" y="4852988"/>
            <a:ext cx="681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two</a:t>
            </a:r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1638300" y="485298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plastic</a:t>
            </a: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3114675" y="442595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2503488" y="4852988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  <p:sp>
        <p:nvSpPr>
          <p:cNvPr id="309260" name="Text Box 12"/>
          <p:cNvSpPr txBox="1">
            <a:spLocks noChangeArrowheads="1"/>
          </p:cNvSpPr>
          <p:nvPr/>
        </p:nvSpPr>
        <p:spPr bwMode="auto">
          <a:xfrm>
            <a:off x="4044950" y="3559175"/>
            <a:ext cx="67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left</a:t>
            </a:r>
          </a:p>
        </p:txBody>
      </p:sp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6100763" y="3179763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right</a:t>
            </a:r>
          </a:p>
        </p:txBody>
      </p:sp>
      <p:sp>
        <p:nvSpPr>
          <p:cNvPr id="309262" name="Text Box 14"/>
          <p:cNvSpPr txBox="1">
            <a:spLocks noChangeArrowheads="1"/>
          </p:cNvSpPr>
          <p:nvPr/>
        </p:nvSpPr>
        <p:spPr bwMode="auto">
          <a:xfrm>
            <a:off x="2844800" y="227647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brown</a:t>
            </a:r>
          </a:p>
        </p:txBody>
      </p: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627063" y="2644775"/>
            <a:ext cx="67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309264" name="Text Box 16"/>
          <p:cNvSpPr txBox="1">
            <a:spLocks noChangeArrowheads="1"/>
          </p:cNvSpPr>
          <p:nvPr/>
        </p:nvSpPr>
        <p:spPr bwMode="auto">
          <a:xfrm>
            <a:off x="4583113" y="971550"/>
            <a:ext cx="78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three</a:t>
            </a:r>
          </a:p>
        </p:txBody>
      </p:sp>
      <p:sp>
        <p:nvSpPr>
          <p:cNvPr id="309265" name="Text Box 17"/>
          <p:cNvSpPr txBox="1">
            <a:spLocks noChangeArrowheads="1"/>
          </p:cNvSpPr>
          <p:nvPr/>
        </p:nvSpPr>
        <p:spPr bwMode="auto">
          <a:xfrm>
            <a:off x="1501775" y="1362075"/>
            <a:ext cx="681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two</a:t>
            </a:r>
          </a:p>
        </p:txBody>
      </p:sp>
      <p:sp>
        <p:nvSpPr>
          <p:cNvPr id="309266" name="Text Box 18"/>
          <p:cNvSpPr txBox="1">
            <a:spLocks noChangeArrowheads="1"/>
          </p:cNvSpPr>
          <p:nvPr/>
        </p:nvSpPr>
        <p:spPr bwMode="auto">
          <a:xfrm>
            <a:off x="1252538" y="1708150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plastic</a:t>
            </a:r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2630488" y="2655888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allAtOnce"/>
      <p:bldP spid="309252" grpId="0" build="allAtOnce"/>
      <p:bldP spid="309253" grpId="0" build="allAtOnce"/>
      <p:bldP spid="309254" grpId="0" build="allAtOnce"/>
      <p:bldP spid="309255" grpId="0" build="allAtOnce"/>
      <p:bldP spid="309256" grpId="0" build="allAtOnce"/>
      <p:bldP spid="309257" grpId="0" build="allAtOnce"/>
      <p:bldP spid="309258" grpId="0" build="allAtOnce"/>
      <p:bldP spid="30925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97838" cy="43259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/>
              <a:t>Electricity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u="sng" smtClean="0"/>
              <a:t> Mains electricity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understand and identify the hazards of electricity including frayed cables, long cables, damaged plugs, water around sockets, and pushing metal objects into sockets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understand the uses of insulation, double insulation, earthing, fuses and circuit breakers in a range of domestic appliances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Dangers of Mains Electricity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1087438"/>
            <a:ext cx="4716462" cy="50244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two main dangers of mains electricity are: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0066"/>
                </a:solidFill>
              </a:rPr>
              <a:t>1. FIRE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This can be caused by too high a current flowing along cables or through appliances.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A fuse or circuit breaker is used to limit the current to a safe level.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2. ELECTROCUTION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This can occur when contact is made with the </a:t>
            </a:r>
            <a:r>
              <a:rPr lang="en-GB" sz="2000" b="1" smtClean="0">
                <a:solidFill>
                  <a:srgbClr val="663300"/>
                </a:solidFill>
              </a:rPr>
              <a:t>LIVE</a:t>
            </a:r>
            <a:r>
              <a:rPr lang="en-GB" sz="2000" smtClean="0"/>
              <a:t> wire. Death can occur if a current above about 100mA (0.1A) flows through the body.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</a:t>
            </a:r>
            <a:r>
              <a:rPr lang="en-GB" sz="2000" b="1" smtClean="0">
                <a:solidFill>
                  <a:srgbClr val="008000"/>
                </a:solidFill>
              </a:rPr>
              <a:t>EARTH</a:t>
            </a:r>
            <a:r>
              <a:rPr lang="en-GB" sz="2000" smtClean="0"/>
              <a:t> wire in combination with a fuse or circuit breaker can prevent electrocution.</a:t>
            </a:r>
          </a:p>
        </p:txBody>
      </p:sp>
      <p:pic>
        <p:nvPicPr>
          <p:cNvPr id="315396" name="Picture 4" descr="Units arrived to find a working fire and burn victim at this house fire on East Edinview Court in Charlotte Hall ">
            <a:hlinkClick r:id="rId3" tooltip="Units arrived to find a working fire and burn victim at this house fire on East Edinview Court in Charlotte Hall 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031875"/>
            <a:ext cx="31321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5" descr="danger-de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611563"/>
            <a:ext cx="27495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13225" y="2449513"/>
            <a:ext cx="2374900" cy="3716337"/>
            <a:chOff x="2654" y="1543"/>
            <a:chExt cx="1496" cy="2341"/>
          </a:xfrm>
        </p:grpSpPr>
        <p:pic>
          <p:nvPicPr>
            <p:cNvPr id="225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75250">
              <a:off x="2654" y="1543"/>
              <a:ext cx="1496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Text Box 4"/>
            <p:cNvSpPr txBox="1">
              <a:spLocks noChangeArrowheads="1"/>
            </p:cNvSpPr>
            <p:nvPr/>
          </p:nvSpPr>
          <p:spPr bwMode="auto">
            <a:xfrm>
              <a:off x="2918" y="3307"/>
              <a:ext cx="107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Internal fuse from an appliance</a:t>
              </a:r>
            </a:p>
          </p:txBody>
        </p:sp>
      </p:grp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0"/>
          </a:xfrm>
        </p:spPr>
        <p:txBody>
          <a:bodyPr/>
          <a:lstStyle/>
          <a:p>
            <a:pPr eaLnBrk="1" hangingPunct="1"/>
            <a:r>
              <a:rPr lang="en-GB" sz="4000" smtClean="0"/>
              <a:t>Fuses</a:t>
            </a: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90538" y="1104900"/>
            <a:ext cx="814705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fuse is a length of wire designed to </a:t>
            </a:r>
            <a:r>
              <a:rPr lang="en-GB" sz="2400" b="1" smtClean="0">
                <a:solidFill>
                  <a:srgbClr val="FF0000"/>
                </a:solidFill>
              </a:rPr>
              <a:t>melt </a:t>
            </a:r>
            <a:r>
              <a:rPr lang="en-GB" sz="2400" smtClean="0"/>
              <a:t>and so breaking a circuit when the </a:t>
            </a:r>
            <a:r>
              <a:rPr lang="en-GB" sz="2400" b="1" smtClean="0">
                <a:solidFill>
                  <a:srgbClr val="FF0000"/>
                </a:solidFill>
              </a:rPr>
              <a:t>current</a:t>
            </a:r>
            <a:r>
              <a:rPr lang="en-GB" sz="2400" smtClean="0"/>
              <a:t> passing through it goes above a certain level.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9875" y="2205038"/>
            <a:ext cx="2081213" cy="3413125"/>
            <a:chOff x="170" y="1389"/>
            <a:chExt cx="1311" cy="2150"/>
          </a:xfrm>
        </p:grpSpPr>
        <p:pic>
          <p:nvPicPr>
            <p:cNvPr id="2254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389"/>
              <a:ext cx="1311" cy="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9"/>
            <p:cNvSpPr txBox="1">
              <a:spLocks noChangeArrowheads="1"/>
            </p:cNvSpPr>
            <p:nvPr/>
          </p:nvSpPr>
          <p:spPr bwMode="auto">
            <a:xfrm>
              <a:off x="315" y="3308"/>
              <a:ext cx="9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Fuse wires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1238" y="2205038"/>
            <a:ext cx="2878137" cy="3687762"/>
            <a:chOff x="3837" y="1389"/>
            <a:chExt cx="1813" cy="2323"/>
          </a:xfrm>
        </p:grpSpPr>
        <p:pic>
          <p:nvPicPr>
            <p:cNvPr id="22538" name="Picture 11" descr="188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1389"/>
              <a:ext cx="1813" cy="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Text Box 12"/>
            <p:cNvSpPr txBox="1">
              <a:spLocks noChangeArrowheads="1"/>
            </p:cNvSpPr>
            <p:nvPr/>
          </p:nvSpPr>
          <p:spPr bwMode="auto">
            <a:xfrm>
              <a:off x="3971" y="3308"/>
              <a:ext cx="160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3A, 5A and 13A fuses used in 3-pin plugs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455863" y="2205038"/>
            <a:ext cx="2036762" cy="3687762"/>
            <a:chOff x="1547" y="1389"/>
            <a:chExt cx="1283" cy="2323"/>
          </a:xfrm>
        </p:grpSpPr>
        <p:pic>
          <p:nvPicPr>
            <p:cNvPr id="22536" name="Picture 14" descr="188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240" y="1696"/>
              <a:ext cx="1898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15"/>
            <p:cNvSpPr txBox="1">
              <a:spLocks noChangeArrowheads="1"/>
            </p:cNvSpPr>
            <p:nvPr/>
          </p:nvSpPr>
          <p:spPr bwMode="auto">
            <a:xfrm>
              <a:off x="1609" y="3308"/>
              <a:ext cx="11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Cartridge used with fuse wire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6088" y="458788"/>
            <a:ext cx="3675062" cy="3121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</a:t>
            </a:r>
            <a:r>
              <a:rPr lang="en-GB" sz="2400" b="1" smtClean="0">
                <a:solidFill>
                  <a:srgbClr val="FF0000"/>
                </a:solidFill>
              </a:rPr>
              <a:t>thicker</a:t>
            </a:r>
            <a:r>
              <a:rPr lang="en-GB" sz="2400" smtClean="0"/>
              <a:t> the fuse wire the </a:t>
            </a:r>
            <a:r>
              <a:rPr lang="en-GB" sz="2400" b="1" smtClean="0">
                <a:solidFill>
                  <a:srgbClr val="FF0000"/>
                </a:solidFill>
              </a:rPr>
              <a:t>greater</a:t>
            </a:r>
            <a:r>
              <a:rPr lang="en-GB" sz="2400" smtClean="0"/>
              <a:t> is the current required to cause it to melt (or fuse).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Fuses are only supplied with a limited number of ratings.</a:t>
            </a:r>
          </a:p>
        </p:txBody>
      </p:sp>
      <p:pic>
        <p:nvPicPr>
          <p:cNvPr id="319491" name="Picture 3" descr="18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3594100"/>
            <a:ext cx="2159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11150"/>
            <a:ext cx="382587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92175" y="3349625"/>
            <a:ext cx="2587625" cy="1685925"/>
            <a:chOff x="583" y="2201"/>
            <a:chExt cx="1630" cy="1062"/>
          </a:xfrm>
        </p:grpSpPr>
        <p:pic>
          <p:nvPicPr>
            <p:cNvPr id="23558" name="Picture 6" descr="ANd9GcSJ2NoJ69WS5T84BU4TQ7P-Cll80iyQ6lVGSUwYDoLA3dEEno0&amp;t=1&amp;usg=__7DkmOinCG0vj5jnyE0lU5-L_iTg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2201"/>
              <a:ext cx="1159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583" y="2859"/>
              <a:ext cx="16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Modern circuit symbol for a fuse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0"/>
          </a:xfrm>
        </p:spPr>
        <p:txBody>
          <a:bodyPr/>
          <a:lstStyle/>
          <a:p>
            <a:pPr eaLnBrk="1" hangingPunct="1"/>
            <a:r>
              <a:rPr lang="en-GB" sz="4000" smtClean="0"/>
              <a:t>Circuit Breakers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4988" y="1114425"/>
            <a:ext cx="8258175" cy="835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circuit breaker is an electromagnetic device that breaks a circuit when the current goes above a certain value.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981075" y="1952625"/>
            <a:ext cx="2741613" cy="4291013"/>
            <a:chOff x="534" y="1300"/>
            <a:chExt cx="1727" cy="2703"/>
          </a:xfrm>
        </p:grpSpPr>
        <p:pic>
          <p:nvPicPr>
            <p:cNvPr id="24585" name="Picture 5" descr="19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1300"/>
              <a:ext cx="1535" cy="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534" y="3253"/>
              <a:ext cx="172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RCD (Residual Current Device) circuit breaker used with an individual appliance</a:t>
              </a:r>
            </a:p>
          </p:txBody>
        </p:sp>
      </p:grp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4419600" y="1947863"/>
            <a:ext cx="3963988" cy="4029075"/>
            <a:chOff x="2728" y="1290"/>
            <a:chExt cx="2497" cy="2538"/>
          </a:xfrm>
        </p:grpSpPr>
        <p:pic>
          <p:nvPicPr>
            <p:cNvPr id="24582" name="Picture 8" descr="189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" y="1290"/>
              <a:ext cx="2497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9"/>
            <p:cNvSpPr txBox="1">
              <a:spLocks noChangeArrowheads="1"/>
            </p:cNvSpPr>
            <p:nvPr/>
          </p:nvSpPr>
          <p:spPr bwMode="auto">
            <a:xfrm>
              <a:off x="3487" y="3424"/>
              <a:ext cx="17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Circuit breakers in a consumer unit</a:t>
              </a:r>
            </a:p>
          </p:txBody>
        </p:sp>
        <p:sp>
          <p:nvSpPr>
            <p:cNvPr id="24584" name="Line 10"/>
            <p:cNvSpPr>
              <a:spLocks noChangeShapeType="1"/>
            </p:cNvSpPr>
            <p:nvPr/>
          </p:nvSpPr>
          <p:spPr bwMode="auto">
            <a:xfrm flipH="1" flipV="1">
              <a:off x="4081" y="2332"/>
              <a:ext cx="134" cy="1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22250" y="1157288"/>
            <a:ext cx="4305300" cy="3797300"/>
            <a:chOff x="0" y="813"/>
            <a:chExt cx="2712" cy="2392"/>
          </a:xfrm>
        </p:grpSpPr>
        <p:grpSp>
          <p:nvGrpSpPr>
            <p:cNvPr id="25623" name="Group 3"/>
            <p:cNvGrpSpPr>
              <a:grpSpLocks/>
            </p:cNvGrpSpPr>
            <p:nvPr/>
          </p:nvGrpSpPr>
          <p:grpSpPr bwMode="auto">
            <a:xfrm>
              <a:off x="0" y="813"/>
              <a:ext cx="2712" cy="2349"/>
              <a:chOff x="0" y="813"/>
              <a:chExt cx="2712" cy="2349"/>
            </a:xfrm>
          </p:grpSpPr>
          <p:pic>
            <p:nvPicPr>
              <p:cNvPr id="25626" name="Picture 4" descr="circuit-break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13"/>
                <a:ext cx="2712" cy="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7" name="Line 5"/>
              <p:cNvSpPr>
                <a:spLocks noChangeShapeType="1"/>
              </p:cNvSpPr>
              <p:nvPr/>
            </p:nvSpPr>
            <p:spPr bwMode="auto">
              <a:xfrm>
                <a:off x="2494" y="2430"/>
                <a:ext cx="0" cy="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Line 6"/>
              <p:cNvSpPr>
                <a:spLocks noChangeShapeType="1"/>
              </p:cNvSpPr>
              <p:nvPr/>
            </p:nvSpPr>
            <p:spPr bwMode="auto">
              <a:xfrm flipH="1">
                <a:off x="379" y="3098"/>
                <a:ext cx="21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Oval 7"/>
              <p:cNvSpPr>
                <a:spLocks noChangeArrowheads="1"/>
              </p:cNvSpPr>
              <p:nvPr/>
            </p:nvSpPr>
            <p:spPr bwMode="auto">
              <a:xfrm>
                <a:off x="306" y="3028"/>
                <a:ext cx="134" cy="1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Oval 8"/>
              <p:cNvSpPr>
                <a:spLocks noChangeArrowheads="1"/>
              </p:cNvSpPr>
              <p:nvPr/>
            </p:nvSpPr>
            <p:spPr bwMode="auto">
              <a:xfrm>
                <a:off x="306" y="2510"/>
                <a:ext cx="134" cy="1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4" name="Text Box 9"/>
            <p:cNvSpPr txBox="1">
              <a:spLocks noChangeArrowheads="1"/>
            </p:cNvSpPr>
            <p:nvPr/>
          </p:nvSpPr>
          <p:spPr bwMode="auto">
            <a:xfrm>
              <a:off x="102" y="2451"/>
              <a:ext cx="3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A</a:t>
              </a:r>
            </a:p>
          </p:txBody>
        </p:sp>
        <p:sp>
          <p:nvSpPr>
            <p:cNvPr id="25625" name="Text Box 10"/>
            <p:cNvSpPr txBox="1">
              <a:spLocks noChangeArrowheads="1"/>
            </p:cNvSpPr>
            <p:nvPr/>
          </p:nvSpPr>
          <p:spPr bwMode="auto">
            <a:xfrm>
              <a:off x="103" y="2974"/>
              <a:ext cx="3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B</a:t>
              </a:r>
            </a:p>
          </p:txBody>
        </p:sp>
      </p:grpSp>
      <p:sp>
        <p:nvSpPr>
          <p:cNvPr id="256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0725"/>
          </a:xfrm>
        </p:spPr>
        <p:txBody>
          <a:bodyPr/>
          <a:lstStyle/>
          <a:p>
            <a:pPr eaLnBrk="1" hangingPunct="1"/>
            <a:r>
              <a:rPr lang="en-GB" sz="4000" smtClean="0"/>
              <a:t>A simple circuit breaker</a:t>
            </a:r>
          </a:p>
        </p:txBody>
      </p:sp>
      <p:sp>
        <p:nvSpPr>
          <p:cNvPr id="3235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883150" y="1120775"/>
            <a:ext cx="3838575" cy="4194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Current normally flows between terminals </a:t>
            </a:r>
            <a:r>
              <a:rPr lang="en-GB" sz="2000" b="1" smtClean="0"/>
              <a:t>A</a:t>
            </a:r>
            <a:r>
              <a:rPr lang="en-GB" sz="2000" smtClean="0"/>
              <a:t> and </a:t>
            </a:r>
            <a:r>
              <a:rPr lang="en-GB" sz="2000" b="1" smtClean="0"/>
              <a:t>B</a:t>
            </a:r>
            <a:r>
              <a:rPr lang="en-GB" sz="2000" smtClean="0"/>
              <a:t> through the contact and the electromagnet.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When the current in a circuit increases, the strength of the electromagnet will also increase. This will pull the soft iron armature towards the electromagnet.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As a result, spring 1 pulls apart the contact and disconnecting the circuit immediately, and stopping current flow.</a:t>
            </a:r>
          </a:p>
        </p:txBody>
      </p:sp>
      <p:sp>
        <p:nvSpPr>
          <p:cNvPr id="323597" name="Line 13"/>
          <p:cNvSpPr>
            <a:spLocks noChangeShapeType="1"/>
          </p:cNvSpPr>
          <p:nvPr/>
        </p:nvSpPr>
        <p:spPr bwMode="auto">
          <a:xfrm>
            <a:off x="1019175" y="3959225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98" name="Line 14"/>
          <p:cNvSpPr>
            <a:spLocks noChangeShapeType="1"/>
          </p:cNvSpPr>
          <p:nvPr/>
        </p:nvSpPr>
        <p:spPr bwMode="auto">
          <a:xfrm>
            <a:off x="1481138" y="3959225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99" name="Line 15"/>
          <p:cNvSpPr>
            <a:spLocks noChangeShapeType="1"/>
          </p:cNvSpPr>
          <p:nvPr/>
        </p:nvSpPr>
        <p:spPr bwMode="auto">
          <a:xfrm>
            <a:off x="1979613" y="38735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00" name="Line 16"/>
          <p:cNvSpPr>
            <a:spLocks noChangeShapeType="1"/>
          </p:cNvSpPr>
          <p:nvPr/>
        </p:nvSpPr>
        <p:spPr bwMode="auto">
          <a:xfrm>
            <a:off x="2824163" y="40894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01" name="Line 17"/>
          <p:cNvSpPr>
            <a:spLocks noChangeShapeType="1"/>
          </p:cNvSpPr>
          <p:nvPr/>
        </p:nvSpPr>
        <p:spPr bwMode="auto">
          <a:xfrm>
            <a:off x="3694113" y="35560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02" name="Line 18"/>
          <p:cNvSpPr>
            <a:spLocks noChangeShapeType="1"/>
          </p:cNvSpPr>
          <p:nvPr/>
        </p:nvSpPr>
        <p:spPr bwMode="auto">
          <a:xfrm rot="5400000">
            <a:off x="4087813" y="42354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03" name="Line 19"/>
          <p:cNvSpPr>
            <a:spLocks noChangeShapeType="1"/>
          </p:cNvSpPr>
          <p:nvPr/>
        </p:nvSpPr>
        <p:spPr bwMode="auto">
          <a:xfrm flipH="1">
            <a:off x="3281363" y="47815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04" name="Line 20"/>
          <p:cNvSpPr>
            <a:spLocks noChangeShapeType="1"/>
          </p:cNvSpPr>
          <p:nvPr/>
        </p:nvSpPr>
        <p:spPr bwMode="auto">
          <a:xfrm flipH="1">
            <a:off x="1427163" y="47815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05" name="Freeform 21"/>
          <p:cNvSpPr>
            <a:spLocks/>
          </p:cNvSpPr>
          <p:nvPr/>
        </p:nvSpPr>
        <p:spPr bwMode="auto">
          <a:xfrm>
            <a:off x="2425700" y="3232150"/>
            <a:ext cx="635000" cy="368300"/>
          </a:xfrm>
          <a:custGeom>
            <a:avLst/>
            <a:gdLst>
              <a:gd name="T0" fmla="*/ 0 w 400"/>
              <a:gd name="T1" fmla="*/ 0 h 232"/>
              <a:gd name="T2" fmla="*/ 2147483647 w 400"/>
              <a:gd name="T3" fmla="*/ 2147483647 h 232"/>
              <a:gd name="T4" fmla="*/ 2147483647 w 400"/>
              <a:gd name="T5" fmla="*/ 2147483647 h 232"/>
              <a:gd name="T6" fmla="*/ 0 60000 65536"/>
              <a:gd name="T7" fmla="*/ 0 60000 65536"/>
              <a:gd name="T8" fmla="*/ 0 60000 65536"/>
              <a:gd name="T9" fmla="*/ 0 w 400"/>
              <a:gd name="T10" fmla="*/ 0 h 232"/>
              <a:gd name="T11" fmla="*/ 400 w 400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232">
                <a:moveTo>
                  <a:pt x="0" y="0"/>
                </a:moveTo>
                <a:cubicBezTo>
                  <a:pt x="40" y="68"/>
                  <a:pt x="81" y="137"/>
                  <a:pt x="148" y="176"/>
                </a:cubicBezTo>
                <a:cubicBezTo>
                  <a:pt x="215" y="215"/>
                  <a:pt x="307" y="223"/>
                  <a:pt x="400" y="232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765300" y="3673475"/>
            <a:ext cx="457200" cy="279400"/>
            <a:chOff x="1112" y="2314"/>
            <a:chExt cx="288" cy="176"/>
          </a:xfrm>
        </p:grpSpPr>
        <p:sp>
          <p:nvSpPr>
            <p:cNvPr id="25620" name="Line 23"/>
            <p:cNvSpPr>
              <a:spLocks noChangeShapeType="1"/>
            </p:cNvSpPr>
            <p:nvPr/>
          </p:nvSpPr>
          <p:spPr bwMode="auto">
            <a:xfrm flipV="1">
              <a:off x="1112" y="2314"/>
              <a:ext cx="288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4"/>
            <p:cNvSpPr>
              <a:spLocks/>
            </p:cNvSpPr>
            <p:nvPr/>
          </p:nvSpPr>
          <p:spPr bwMode="auto">
            <a:xfrm>
              <a:off x="1249" y="2392"/>
              <a:ext cx="60" cy="46"/>
            </a:xfrm>
            <a:custGeom>
              <a:avLst/>
              <a:gdLst>
                <a:gd name="T0" fmla="*/ 0 w 60"/>
                <a:gd name="T1" fmla="*/ 25 h 46"/>
                <a:gd name="T2" fmla="*/ 45 w 60"/>
                <a:gd name="T3" fmla="*/ 0 h 46"/>
                <a:gd name="T4" fmla="*/ 60 w 60"/>
                <a:gd name="T5" fmla="*/ 33 h 46"/>
                <a:gd name="T6" fmla="*/ 13 w 60"/>
                <a:gd name="T7" fmla="*/ 46 h 46"/>
                <a:gd name="T8" fmla="*/ 0 w 60"/>
                <a:gd name="T9" fmla="*/ 25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6"/>
                <a:gd name="T17" fmla="*/ 60 w 6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6">
                  <a:moveTo>
                    <a:pt x="0" y="25"/>
                  </a:moveTo>
                  <a:lnTo>
                    <a:pt x="45" y="0"/>
                  </a:lnTo>
                  <a:lnTo>
                    <a:pt x="60" y="33"/>
                  </a:lnTo>
                  <a:lnTo>
                    <a:pt x="13" y="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Rectangle 25"/>
            <p:cNvSpPr>
              <a:spLocks noChangeArrowheads="1"/>
            </p:cNvSpPr>
            <p:nvPr/>
          </p:nvSpPr>
          <p:spPr bwMode="auto">
            <a:xfrm rot="-2043679">
              <a:off x="1308" y="2355"/>
              <a:ext cx="59" cy="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3610" name="Line 26"/>
          <p:cNvSpPr>
            <a:spLocks noChangeShapeType="1"/>
          </p:cNvSpPr>
          <p:nvPr/>
        </p:nvSpPr>
        <p:spPr bwMode="auto">
          <a:xfrm>
            <a:off x="2130425" y="1404938"/>
            <a:ext cx="0" cy="692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760413" y="5518150"/>
            <a:ext cx="7442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The reset button can be pushed to bring the contact back to its original position to reconnect the circuit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/>
          </a:p>
        </p:txBody>
      </p:sp>
      <p:sp>
        <p:nvSpPr>
          <p:cNvPr id="323612" name="Freeform 28"/>
          <p:cNvSpPr>
            <a:spLocks/>
          </p:cNvSpPr>
          <p:nvPr/>
        </p:nvSpPr>
        <p:spPr bwMode="auto">
          <a:xfrm>
            <a:off x="1809750" y="3714750"/>
            <a:ext cx="508000" cy="228600"/>
          </a:xfrm>
          <a:custGeom>
            <a:avLst/>
            <a:gdLst>
              <a:gd name="T0" fmla="*/ 0 w 320"/>
              <a:gd name="T1" fmla="*/ 2147483647 h 144"/>
              <a:gd name="T2" fmla="*/ 2147483647 w 320"/>
              <a:gd name="T3" fmla="*/ 0 h 144"/>
              <a:gd name="T4" fmla="*/ 2147483647 w 320"/>
              <a:gd name="T5" fmla="*/ 2147483647 h 144"/>
              <a:gd name="T6" fmla="*/ 0 w 32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144"/>
              <a:gd name="T14" fmla="*/ 320 w 32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144">
                <a:moveTo>
                  <a:pt x="0" y="144"/>
                </a:moveTo>
                <a:lnTo>
                  <a:pt x="304" y="0"/>
                </a:lnTo>
                <a:lnTo>
                  <a:pt x="320" y="96"/>
                </a:lnTo>
                <a:lnTo>
                  <a:pt x="0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Text Box 29"/>
          <p:cNvSpPr txBox="1">
            <a:spLocks noChangeArrowheads="1"/>
          </p:cNvSpPr>
          <p:nvPr/>
        </p:nvSpPr>
        <p:spPr bwMode="auto">
          <a:xfrm>
            <a:off x="457200" y="29051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1</a:t>
            </a:r>
          </a:p>
        </p:txBody>
      </p:sp>
      <p:sp>
        <p:nvSpPr>
          <p:cNvPr id="25619" name="Text Box 30"/>
          <p:cNvSpPr txBox="1">
            <a:spLocks noChangeArrowheads="1"/>
          </p:cNvSpPr>
          <p:nvPr/>
        </p:nvSpPr>
        <p:spPr bwMode="auto">
          <a:xfrm>
            <a:off x="3321050" y="15033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7" grpId="0" animBg="1"/>
      <p:bldP spid="323597" grpId="1" animBg="1"/>
      <p:bldP spid="323598" grpId="0" animBg="1"/>
      <p:bldP spid="323598" grpId="1" animBg="1"/>
      <p:bldP spid="323599" grpId="0" animBg="1"/>
      <p:bldP spid="323599" grpId="1" animBg="1"/>
      <p:bldP spid="323600" grpId="0" animBg="1"/>
      <p:bldP spid="323600" grpId="1" animBg="1"/>
      <p:bldP spid="323601" grpId="0" animBg="1"/>
      <p:bldP spid="323601" grpId="1" animBg="1"/>
      <p:bldP spid="323602" grpId="0" animBg="1"/>
      <p:bldP spid="323602" grpId="1" animBg="1"/>
      <p:bldP spid="323603" grpId="0" animBg="1"/>
      <p:bldP spid="323603" grpId="1" animBg="1"/>
      <p:bldP spid="323604" grpId="0" animBg="1"/>
      <p:bldP spid="323604" grpId="1" animBg="1"/>
      <p:bldP spid="323605" grpId="0" animBg="1"/>
      <p:bldP spid="323605" grpId="1" animBg="1"/>
      <p:bldP spid="323610" grpId="0" animBg="1"/>
      <p:bldP spid="3236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9137"/>
          </a:xfrm>
        </p:spPr>
        <p:txBody>
          <a:bodyPr/>
          <a:lstStyle/>
          <a:p>
            <a:pPr eaLnBrk="1" hangingPunct="1"/>
            <a:r>
              <a:rPr lang="en-GB" sz="3200" smtClean="0"/>
              <a:t>Comparison of fuses and circuit breakers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56100" cy="3400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Both can prevent fire by limiting the current flowing through a cable or appliance.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66"/>
                </a:solidFill>
              </a:rPr>
              <a:t>Fuses</a:t>
            </a:r>
            <a:r>
              <a:rPr lang="en-GB" sz="2400" smtClean="0"/>
              <a:t> are simple and are cheap to replace.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Circuit breakers</a:t>
            </a:r>
            <a:r>
              <a:rPr lang="en-GB" sz="2400" smtClean="0"/>
              <a:t> act more quickly than fuses and can be reset.</a:t>
            </a:r>
          </a:p>
        </p:txBody>
      </p:sp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096963"/>
            <a:ext cx="23749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</a:rPr>
              <a:t>Comparison of fuses and circuit breakers</a:t>
            </a:r>
          </a:p>
        </p:txBody>
      </p:sp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76513"/>
            <a:ext cx="18764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action of the </a:t>
            </a:r>
            <a:r>
              <a:rPr lang="en-GB" sz="4000" b="1" smtClean="0">
                <a:solidFill>
                  <a:srgbClr val="008000"/>
                </a:solidFill>
              </a:rPr>
              <a:t>EARTH</a:t>
            </a:r>
            <a:r>
              <a:rPr lang="en-GB" sz="4000" smtClean="0"/>
              <a:t> wire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075" y="1085850"/>
            <a:ext cx="3765550" cy="1952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Appliances with metal cases such as a tumble dryer are usually earthed by having the </a:t>
            </a:r>
            <a:r>
              <a:rPr lang="en-GB" sz="2400" b="1" smtClean="0">
                <a:solidFill>
                  <a:srgbClr val="006600"/>
                </a:solidFill>
              </a:rPr>
              <a:t>EARTH</a:t>
            </a:r>
            <a:r>
              <a:rPr lang="en-GB" sz="2400" smtClean="0"/>
              <a:t> wire connected to their metal case.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Normally current flows to and fro between the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and </a:t>
            </a:r>
            <a:r>
              <a:rPr lang="en-GB" sz="2400" b="1" smtClean="0">
                <a:solidFill>
                  <a:schemeClr val="accent2"/>
                </a:solidFill>
              </a:rPr>
              <a:t>NEUTRAL</a:t>
            </a:r>
            <a:r>
              <a:rPr lang="en-GB" sz="2400" smtClean="0"/>
              <a:t> wires through the heater of the dryer.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metal case is at zero volts and is safe to touch.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41313" y="1246188"/>
            <a:ext cx="4622800" cy="3746500"/>
            <a:chOff x="300" y="996"/>
            <a:chExt cx="2912" cy="2360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580" y="1404"/>
              <a:ext cx="2541" cy="1496"/>
              <a:chOff x="732" y="1672"/>
              <a:chExt cx="2541" cy="1496"/>
            </a:xfrm>
          </p:grpSpPr>
          <p:sp>
            <p:nvSpPr>
              <p:cNvPr id="27665" name="Rectangle 6"/>
              <p:cNvSpPr>
                <a:spLocks noChangeArrowheads="1"/>
              </p:cNvSpPr>
              <p:nvPr/>
            </p:nvSpPr>
            <p:spPr bwMode="auto">
              <a:xfrm>
                <a:off x="2135" y="1672"/>
                <a:ext cx="1138" cy="1496"/>
              </a:xfrm>
              <a:prstGeom prst="rect">
                <a:avLst/>
              </a:prstGeom>
              <a:noFill/>
              <a:ln w="76200">
                <a:pattFill prst="sphere">
                  <a:fgClr>
                    <a:srgbClr val="333333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6" name="Rectangle 7"/>
              <p:cNvSpPr>
                <a:spLocks noChangeArrowheads="1"/>
              </p:cNvSpPr>
              <p:nvPr/>
            </p:nvSpPr>
            <p:spPr bwMode="auto">
              <a:xfrm>
                <a:off x="2034" y="1784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7" name="Line 8"/>
              <p:cNvSpPr>
                <a:spLocks noChangeShapeType="1"/>
              </p:cNvSpPr>
              <p:nvPr/>
            </p:nvSpPr>
            <p:spPr bwMode="auto">
              <a:xfrm>
                <a:off x="822" y="1889"/>
                <a:ext cx="2100" cy="0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Rectangle 9"/>
              <p:cNvSpPr>
                <a:spLocks noChangeArrowheads="1"/>
              </p:cNvSpPr>
              <p:nvPr/>
            </p:nvSpPr>
            <p:spPr bwMode="auto">
              <a:xfrm>
                <a:off x="2034" y="2531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Line 10"/>
              <p:cNvSpPr>
                <a:spLocks noChangeShapeType="1"/>
              </p:cNvSpPr>
              <p:nvPr/>
            </p:nvSpPr>
            <p:spPr bwMode="auto">
              <a:xfrm>
                <a:off x="822" y="2643"/>
                <a:ext cx="210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Line 11"/>
              <p:cNvSpPr>
                <a:spLocks noChangeShapeType="1"/>
              </p:cNvSpPr>
              <p:nvPr/>
            </p:nvSpPr>
            <p:spPr bwMode="auto">
              <a:xfrm>
                <a:off x="2915" y="1878"/>
                <a:ext cx="0" cy="7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Rectangle 12"/>
              <p:cNvSpPr>
                <a:spLocks noChangeArrowheads="1"/>
              </p:cNvSpPr>
              <p:nvPr/>
            </p:nvSpPr>
            <p:spPr bwMode="auto">
              <a:xfrm>
                <a:off x="2772" y="2004"/>
                <a:ext cx="272" cy="4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2" name="Line 13"/>
              <p:cNvSpPr>
                <a:spLocks noChangeShapeType="1"/>
              </p:cNvSpPr>
              <p:nvPr/>
            </p:nvSpPr>
            <p:spPr bwMode="auto">
              <a:xfrm>
                <a:off x="2778" y="224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Line 14"/>
              <p:cNvSpPr>
                <a:spLocks noChangeShapeType="1"/>
              </p:cNvSpPr>
              <p:nvPr/>
            </p:nvSpPr>
            <p:spPr bwMode="auto">
              <a:xfrm>
                <a:off x="2778" y="212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15"/>
              <p:cNvSpPr>
                <a:spLocks noChangeShapeType="1"/>
              </p:cNvSpPr>
              <p:nvPr/>
            </p:nvSpPr>
            <p:spPr bwMode="auto">
              <a:xfrm>
                <a:off x="2778" y="2368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Line 16"/>
              <p:cNvSpPr>
                <a:spLocks noChangeShapeType="1"/>
              </p:cNvSpPr>
              <p:nvPr/>
            </p:nvSpPr>
            <p:spPr bwMode="auto">
              <a:xfrm>
                <a:off x="822" y="2995"/>
                <a:ext cx="13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Oval 17"/>
              <p:cNvSpPr>
                <a:spLocks noChangeArrowheads="1"/>
              </p:cNvSpPr>
              <p:nvPr/>
            </p:nvSpPr>
            <p:spPr bwMode="auto">
              <a:xfrm>
                <a:off x="2044" y="2932"/>
                <a:ext cx="16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7" name="Oval 18"/>
              <p:cNvSpPr>
                <a:spLocks noChangeArrowheads="1"/>
              </p:cNvSpPr>
              <p:nvPr/>
            </p:nvSpPr>
            <p:spPr bwMode="auto">
              <a:xfrm>
                <a:off x="732" y="2928"/>
                <a:ext cx="148" cy="144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8" name="Oval 19"/>
              <p:cNvSpPr>
                <a:spLocks noChangeArrowheads="1"/>
              </p:cNvSpPr>
              <p:nvPr/>
            </p:nvSpPr>
            <p:spPr bwMode="auto">
              <a:xfrm>
                <a:off x="732" y="2568"/>
                <a:ext cx="148" cy="14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9" name="Oval 20"/>
              <p:cNvSpPr>
                <a:spLocks noChangeArrowheads="1"/>
              </p:cNvSpPr>
              <p:nvPr/>
            </p:nvSpPr>
            <p:spPr bwMode="auto">
              <a:xfrm>
                <a:off x="732" y="1816"/>
                <a:ext cx="148" cy="144"/>
              </a:xfrm>
              <a:prstGeom prst="ellipse">
                <a:avLst/>
              </a:prstGeom>
              <a:solidFill>
                <a:srgbClr val="66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0" name="Rectangle 21"/>
              <p:cNvSpPr>
                <a:spLocks noChangeArrowheads="1"/>
              </p:cNvSpPr>
              <p:nvPr/>
            </p:nvSpPr>
            <p:spPr bwMode="auto">
              <a:xfrm>
                <a:off x="1116" y="1788"/>
                <a:ext cx="548" cy="2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1" name="Line 22"/>
              <p:cNvSpPr>
                <a:spLocks noChangeShapeType="1"/>
              </p:cNvSpPr>
              <p:nvPr/>
            </p:nvSpPr>
            <p:spPr bwMode="auto">
              <a:xfrm>
                <a:off x="1136" y="1888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Line 23"/>
              <p:cNvSpPr>
                <a:spLocks noChangeShapeType="1"/>
              </p:cNvSpPr>
              <p:nvPr/>
            </p:nvSpPr>
            <p:spPr bwMode="auto">
              <a:xfrm>
                <a:off x="9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Line 24"/>
              <p:cNvSpPr>
                <a:spLocks noChangeShapeType="1"/>
              </p:cNvSpPr>
              <p:nvPr/>
            </p:nvSpPr>
            <p:spPr bwMode="auto">
              <a:xfrm>
                <a:off x="1332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25"/>
              <p:cNvSpPr>
                <a:spLocks noChangeShapeType="1"/>
              </p:cNvSpPr>
              <p:nvPr/>
            </p:nvSpPr>
            <p:spPr bwMode="auto">
              <a:xfrm>
                <a:off x="16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4" name="Text Box 26"/>
            <p:cNvSpPr txBox="1">
              <a:spLocks noChangeArrowheads="1"/>
            </p:cNvSpPr>
            <p:nvPr/>
          </p:nvSpPr>
          <p:spPr bwMode="auto">
            <a:xfrm>
              <a:off x="1044" y="1304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fuse</a:t>
              </a:r>
            </a:p>
          </p:txBody>
        </p:sp>
        <p:sp>
          <p:nvSpPr>
            <p:cNvPr id="27655" name="Text Box 27"/>
            <p:cNvSpPr txBox="1">
              <a:spLocks noChangeArrowheads="1"/>
            </p:cNvSpPr>
            <p:nvPr/>
          </p:nvSpPr>
          <p:spPr bwMode="auto">
            <a:xfrm>
              <a:off x="300" y="2952"/>
              <a:ext cx="15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earth wire connected to metal case</a:t>
              </a:r>
            </a:p>
          </p:txBody>
        </p:sp>
        <p:sp>
          <p:nvSpPr>
            <p:cNvPr id="27656" name="Text Box 28"/>
            <p:cNvSpPr txBox="1">
              <a:spLocks noChangeArrowheads="1"/>
            </p:cNvSpPr>
            <p:nvPr/>
          </p:nvSpPr>
          <p:spPr bwMode="auto">
            <a:xfrm>
              <a:off x="876" y="1884"/>
              <a:ext cx="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insulation</a:t>
              </a:r>
            </a:p>
          </p:txBody>
        </p:sp>
        <p:sp>
          <p:nvSpPr>
            <p:cNvPr id="27657" name="Text Box 29"/>
            <p:cNvSpPr txBox="1">
              <a:spLocks noChangeArrowheads="1"/>
            </p:cNvSpPr>
            <p:nvPr/>
          </p:nvSpPr>
          <p:spPr bwMode="auto">
            <a:xfrm>
              <a:off x="2116" y="1860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heater</a:t>
              </a:r>
            </a:p>
          </p:txBody>
        </p:sp>
        <p:sp>
          <p:nvSpPr>
            <p:cNvPr id="27658" name="Text Box 30"/>
            <p:cNvSpPr txBox="1">
              <a:spLocks noChangeArrowheads="1"/>
            </p:cNvSpPr>
            <p:nvPr/>
          </p:nvSpPr>
          <p:spPr bwMode="auto">
            <a:xfrm>
              <a:off x="1944" y="996"/>
              <a:ext cx="12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metal case of tumble dryer</a:t>
              </a:r>
            </a:p>
          </p:txBody>
        </p:sp>
        <p:sp>
          <p:nvSpPr>
            <p:cNvPr id="27659" name="Line 31"/>
            <p:cNvSpPr>
              <a:spLocks noChangeShapeType="1"/>
            </p:cNvSpPr>
            <p:nvPr/>
          </p:nvSpPr>
          <p:spPr bwMode="auto">
            <a:xfrm flipV="1">
              <a:off x="1576" y="1712"/>
              <a:ext cx="276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32"/>
            <p:cNvSpPr>
              <a:spLocks noChangeShapeType="1"/>
            </p:cNvSpPr>
            <p:nvPr/>
          </p:nvSpPr>
          <p:spPr bwMode="auto">
            <a:xfrm>
              <a:off x="1576" y="2040"/>
              <a:ext cx="28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33"/>
            <p:cNvSpPr>
              <a:spLocks noChangeShapeType="1"/>
            </p:cNvSpPr>
            <p:nvPr/>
          </p:nvSpPr>
          <p:spPr bwMode="auto">
            <a:xfrm flipV="1">
              <a:off x="1768" y="2792"/>
              <a:ext cx="128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Text Box 34"/>
            <p:cNvSpPr txBox="1">
              <a:spLocks noChangeArrowheads="1"/>
            </p:cNvSpPr>
            <p:nvPr/>
          </p:nvSpPr>
          <p:spPr bwMode="auto">
            <a:xfrm>
              <a:off x="388" y="15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663300"/>
                  </a:solidFill>
                </a:rPr>
                <a:t>L</a:t>
              </a:r>
            </a:p>
          </p:txBody>
        </p:sp>
        <p:sp>
          <p:nvSpPr>
            <p:cNvPr id="27663" name="Text Box 35"/>
            <p:cNvSpPr txBox="1">
              <a:spLocks noChangeArrowheads="1"/>
            </p:cNvSpPr>
            <p:nvPr/>
          </p:nvSpPr>
          <p:spPr bwMode="auto">
            <a:xfrm>
              <a:off x="378" y="2252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7664" name="Text Box 36"/>
            <p:cNvSpPr txBox="1">
              <a:spLocks noChangeArrowheads="1"/>
            </p:cNvSpPr>
            <p:nvPr/>
          </p:nvSpPr>
          <p:spPr bwMode="auto">
            <a:xfrm>
              <a:off x="388" y="26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8000"/>
                  </a:solidFill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action of the </a:t>
            </a:r>
            <a:r>
              <a:rPr lang="en-GB" sz="4000" b="1" smtClean="0">
                <a:solidFill>
                  <a:srgbClr val="008000"/>
                </a:solidFill>
              </a:rPr>
              <a:t>EARTH</a:t>
            </a:r>
            <a:r>
              <a:rPr lang="en-GB" sz="4000" smtClean="0"/>
              <a:t> wire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075" y="1085850"/>
            <a:ext cx="3765550" cy="1952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If the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wire became loose inside the dryer it might touch the metal case.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metal case would now be dangerous to touch and could give a fatal electric shock.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However, the </a:t>
            </a:r>
            <a:r>
              <a:rPr lang="en-GB" sz="2400" b="1" smtClean="0">
                <a:solidFill>
                  <a:srgbClr val="006600"/>
                </a:solidFill>
              </a:rPr>
              <a:t>EARTH</a:t>
            </a:r>
            <a:r>
              <a:rPr lang="en-GB" sz="2400" smtClean="0"/>
              <a:t> wire provides a low resistance path to the ground.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41313" y="1246188"/>
            <a:ext cx="4622800" cy="3746500"/>
            <a:chOff x="300" y="996"/>
            <a:chExt cx="2912" cy="2360"/>
          </a:xfrm>
        </p:grpSpPr>
        <p:grpSp>
          <p:nvGrpSpPr>
            <p:cNvPr id="28680" name="Group 5"/>
            <p:cNvGrpSpPr>
              <a:grpSpLocks/>
            </p:cNvGrpSpPr>
            <p:nvPr/>
          </p:nvGrpSpPr>
          <p:grpSpPr bwMode="auto">
            <a:xfrm>
              <a:off x="580" y="1404"/>
              <a:ext cx="2541" cy="1496"/>
              <a:chOff x="732" y="1672"/>
              <a:chExt cx="2541" cy="1496"/>
            </a:xfrm>
          </p:grpSpPr>
          <p:sp>
            <p:nvSpPr>
              <p:cNvPr id="28692" name="Rectangle 6"/>
              <p:cNvSpPr>
                <a:spLocks noChangeArrowheads="1"/>
              </p:cNvSpPr>
              <p:nvPr/>
            </p:nvSpPr>
            <p:spPr bwMode="auto">
              <a:xfrm>
                <a:off x="2135" y="1672"/>
                <a:ext cx="1138" cy="1496"/>
              </a:xfrm>
              <a:prstGeom prst="rect">
                <a:avLst/>
              </a:prstGeom>
              <a:noFill/>
              <a:ln w="76200">
                <a:pattFill prst="sphere">
                  <a:fgClr>
                    <a:srgbClr val="333333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Rectangle 7"/>
              <p:cNvSpPr>
                <a:spLocks noChangeArrowheads="1"/>
              </p:cNvSpPr>
              <p:nvPr/>
            </p:nvSpPr>
            <p:spPr bwMode="auto">
              <a:xfrm>
                <a:off x="2034" y="1784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8"/>
              <p:cNvSpPr>
                <a:spLocks noChangeShapeType="1"/>
              </p:cNvSpPr>
              <p:nvPr/>
            </p:nvSpPr>
            <p:spPr bwMode="auto">
              <a:xfrm>
                <a:off x="822" y="1889"/>
                <a:ext cx="2100" cy="0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Rectangle 9"/>
              <p:cNvSpPr>
                <a:spLocks noChangeArrowheads="1"/>
              </p:cNvSpPr>
              <p:nvPr/>
            </p:nvSpPr>
            <p:spPr bwMode="auto">
              <a:xfrm>
                <a:off x="2034" y="2531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10"/>
              <p:cNvSpPr>
                <a:spLocks noChangeShapeType="1"/>
              </p:cNvSpPr>
              <p:nvPr/>
            </p:nvSpPr>
            <p:spPr bwMode="auto">
              <a:xfrm>
                <a:off x="822" y="2643"/>
                <a:ext cx="210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Line 11"/>
              <p:cNvSpPr>
                <a:spLocks noChangeShapeType="1"/>
              </p:cNvSpPr>
              <p:nvPr/>
            </p:nvSpPr>
            <p:spPr bwMode="auto">
              <a:xfrm>
                <a:off x="2915" y="1878"/>
                <a:ext cx="0" cy="7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Rectangle 12"/>
              <p:cNvSpPr>
                <a:spLocks noChangeArrowheads="1"/>
              </p:cNvSpPr>
              <p:nvPr/>
            </p:nvSpPr>
            <p:spPr bwMode="auto">
              <a:xfrm>
                <a:off x="2772" y="2004"/>
                <a:ext cx="272" cy="4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13"/>
              <p:cNvSpPr>
                <a:spLocks noChangeShapeType="1"/>
              </p:cNvSpPr>
              <p:nvPr/>
            </p:nvSpPr>
            <p:spPr bwMode="auto">
              <a:xfrm>
                <a:off x="2778" y="224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14"/>
              <p:cNvSpPr>
                <a:spLocks noChangeShapeType="1"/>
              </p:cNvSpPr>
              <p:nvPr/>
            </p:nvSpPr>
            <p:spPr bwMode="auto">
              <a:xfrm>
                <a:off x="2778" y="212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Line 15"/>
              <p:cNvSpPr>
                <a:spLocks noChangeShapeType="1"/>
              </p:cNvSpPr>
              <p:nvPr/>
            </p:nvSpPr>
            <p:spPr bwMode="auto">
              <a:xfrm>
                <a:off x="2778" y="2368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Line 16"/>
              <p:cNvSpPr>
                <a:spLocks noChangeShapeType="1"/>
              </p:cNvSpPr>
              <p:nvPr/>
            </p:nvSpPr>
            <p:spPr bwMode="auto">
              <a:xfrm>
                <a:off x="822" y="2995"/>
                <a:ext cx="13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Oval 17"/>
              <p:cNvSpPr>
                <a:spLocks noChangeArrowheads="1"/>
              </p:cNvSpPr>
              <p:nvPr/>
            </p:nvSpPr>
            <p:spPr bwMode="auto">
              <a:xfrm>
                <a:off x="2044" y="2932"/>
                <a:ext cx="16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Oval 18"/>
              <p:cNvSpPr>
                <a:spLocks noChangeArrowheads="1"/>
              </p:cNvSpPr>
              <p:nvPr/>
            </p:nvSpPr>
            <p:spPr bwMode="auto">
              <a:xfrm>
                <a:off x="732" y="2928"/>
                <a:ext cx="148" cy="144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Oval 19"/>
              <p:cNvSpPr>
                <a:spLocks noChangeArrowheads="1"/>
              </p:cNvSpPr>
              <p:nvPr/>
            </p:nvSpPr>
            <p:spPr bwMode="auto">
              <a:xfrm>
                <a:off x="732" y="2568"/>
                <a:ext cx="148" cy="14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Oval 20"/>
              <p:cNvSpPr>
                <a:spLocks noChangeArrowheads="1"/>
              </p:cNvSpPr>
              <p:nvPr/>
            </p:nvSpPr>
            <p:spPr bwMode="auto">
              <a:xfrm>
                <a:off x="732" y="1816"/>
                <a:ext cx="148" cy="144"/>
              </a:xfrm>
              <a:prstGeom prst="ellipse">
                <a:avLst/>
              </a:prstGeom>
              <a:solidFill>
                <a:srgbClr val="66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Rectangle 21"/>
              <p:cNvSpPr>
                <a:spLocks noChangeArrowheads="1"/>
              </p:cNvSpPr>
              <p:nvPr/>
            </p:nvSpPr>
            <p:spPr bwMode="auto">
              <a:xfrm>
                <a:off x="1116" y="1788"/>
                <a:ext cx="548" cy="2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8" name="Line 22"/>
              <p:cNvSpPr>
                <a:spLocks noChangeShapeType="1"/>
              </p:cNvSpPr>
              <p:nvPr/>
            </p:nvSpPr>
            <p:spPr bwMode="auto">
              <a:xfrm>
                <a:off x="1136" y="1888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Line 23"/>
              <p:cNvSpPr>
                <a:spLocks noChangeShapeType="1"/>
              </p:cNvSpPr>
              <p:nvPr/>
            </p:nvSpPr>
            <p:spPr bwMode="auto">
              <a:xfrm>
                <a:off x="9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Line 24"/>
              <p:cNvSpPr>
                <a:spLocks noChangeShapeType="1"/>
              </p:cNvSpPr>
              <p:nvPr/>
            </p:nvSpPr>
            <p:spPr bwMode="auto">
              <a:xfrm>
                <a:off x="1332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Line 25"/>
              <p:cNvSpPr>
                <a:spLocks noChangeShapeType="1"/>
              </p:cNvSpPr>
              <p:nvPr/>
            </p:nvSpPr>
            <p:spPr bwMode="auto">
              <a:xfrm>
                <a:off x="16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1" name="Text Box 26"/>
            <p:cNvSpPr txBox="1">
              <a:spLocks noChangeArrowheads="1"/>
            </p:cNvSpPr>
            <p:nvPr/>
          </p:nvSpPr>
          <p:spPr bwMode="auto">
            <a:xfrm>
              <a:off x="1044" y="1304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fuse</a:t>
              </a:r>
            </a:p>
          </p:txBody>
        </p:sp>
        <p:sp>
          <p:nvSpPr>
            <p:cNvPr id="28682" name="Text Box 27"/>
            <p:cNvSpPr txBox="1">
              <a:spLocks noChangeArrowheads="1"/>
            </p:cNvSpPr>
            <p:nvPr/>
          </p:nvSpPr>
          <p:spPr bwMode="auto">
            <a:xfrm>
              <a:off x="300" y="2952"/>
              <a:ext cx="15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earth wire connected to metal case</a:t>
              </a:r>
            </a:p>
          </p:txBody>
        </p:sp>
        <p:sp>
          <p:nvSpPr>
            <p:cNvPr id="28683" name="Text Box 28"/>
            <p:cNvSpPr txBox="1">
              <a:spLocks noChangeArrowheads="1"/>
            </p:cNvSpPr>
            <p:nvPr/>
          </p:nvSpPr>
          <p:spPr bwMode="auto">
            <a:xfrm>
              <a:off x="876" y="1884"/>
              <a:ext cx="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insulation</a:t>
              </a:r>
            </a:p>
          </p:txBody>
        </p:sp>
        <p:sp>
          <p:nvSpPr>
            <p:cNvPr id="28684" name="Text Box 29"/>
            <p:cNvSpPr txBox="1">
              <a:spLocks noChangeArrowheads="1"/>
            </p:cNvSpPr>
            <p:nvPr/>
          </p:nvSpPr>
          <p:spPr bwMode="auto">
            <a:xfrm>
              <a:off x="2116" y="1860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heater</a:t>
              </a:r>
            </a:p>
          </p:txBody>
        </p:sp>
        <p:sp>
          <p:nvSpPr>
            <p:cNvPr id="28685" name="Text Box 30"/>
            <p:cNvSpPr txBox="1">
              <a:spLocks noChangeArrowheads="1"/>
            </p:cNvSpPr>
            <p:nvPr/>
          </p:nvSpPr>
          <p:spPr bwMode="auto">
            <a:xfrm>
              <a:off x="1944" y="996"/>
              <a:ext cx="12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metal case of tumble dryer</a:t>
              </a:r>
            </a:p>
          </p:txBody>
        </p:sp>
        <p:sp>
          <p:nvSpPr>
            <p:cNvPr id="28686" name="Line 31"/>
            <p:cNvSpPr>
              <a:spLocks noChangeShapeType="1"/>
            </p:cNvSpPr>
            <p:nvPr/>
          </p:nvSpPr>
          <p:spPr bwMode="auto">
            <a:xfrm flipV="1">
              <a:off x="1576" y="1712"/>
              <a:ext cx="276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32"/>
            <p:cNvSpPr>
              <a:spLocks noChangeShapeType="1"/>
            </p:cNvSpPr>
            <p:nvPr/>
          </p:nvSpPr>
          <p:spPr bwMode="auto">
            <a:xfrm>
              <a:off x="1576" y="2040"/>
              <a:ext cx="28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33"/>
            <p:cNvSpPr>
              <a:spLocks noChangeShapeType="1"/>
            </p:cNvSpPr>
            <p:nvPr/>
          </p:nvSpPr>
          <p:spPr bwMode="auto">
            <a:xfrm flipV="1">
              <a:off x="1768" y="2792"/>
              <a:ext cx="128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Text Box 34"/>
            <p:cNvSpPr txBox="1">
              <a:spLocks noChangeArrowheads="1"/>
            </p:cNvSpPr>
            <p:nvPr/>
          </p:nvSpPr>
          <p:spPr bwMode="auto">
            <a:xfrm>
              <a:off x="388" y="15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663300"/>
                  </a:solidFill>
                </a:rPr>
                <a:t>L</a:t>
              </a:r>
            </a:p>
          </p:txBody>
        </p:sp>
        <p:sp>
          <p:nvSpPr>
            <p:cNvPr id="28690" name="Text Box 35"/>
            <p:cNvSpPr txBox="1">
              <a:spLocks noChangeArrowheads="1"/>
            </p:cNvSpPr>
            <p:nvPr/>
          </p:nvSpPr>
          <p:spPr bwMode="auto">
            <a:xfrm>
              <a:off x="378" y="2252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8691" name="Text Box 36"/>
            <p:cNvSpPr txBox="1">
              <a:spLocks noChangeArrowheads="1"/>
            </p:cNvSpPr>
            <p:nvPr/>
          </p:nvSpPr>
          <p:spPr bwMode="auto">
            <a:xfrm>
              <a:off x="388" y="26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8000"/>
                  </a:solidFill>
                </a:rPr>
                <a:t>E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724275" y="1881188"/>
            <a:ext cx="752475" cy="517525"/>
            <a:chOff x="2346" y="1185"/>
            <a:chExt cx="474" cy="326"/>
          </a:xfrm>
        </p:grpSpPr>
        <p:sp>
          <p:nvSpPr>
            <p:cNvPr id="28678" name="Rectangle 38"/>
            <p:cNvSpPr>
              <a:spLocks noChangeArrowheads="1"/>
            </p:cNvSpPr>
            <p:nvPr/>
          </p:nvSpPr>
          <p:spPr bwMode="auto">
            <a:xfrm>
              <a:off x="2386" y="1278"/>
              <a:ext cx="434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Freeform 39"/>
            <p:cNvSpPr>
              <a:spLocks/>
            </p:cNvSpPr>
            <p:nvPr/>
          </p:nvSpPr>
          <p:spPr bwMode="auto">
            <a:xfrm>
              <a:off x="2346" y="1185"/>
              <a:ext cx="401" cy="226"/>
            </a:xfrm>
            <a:custGeom>
              <a:avLst/>
              <a:gdLst>
                <a:gd name="T0" fmla="*/ 0 w 401"/>
                <a:gd name="T1" fmla="*/ 226 h 226"/>
                <a:gd name="T2" fmla="*/ 284 w 401"/>
                <a:gd name="T3" fmla="*/ 167 h 226"/>
                <a:gd name="T4" fmla="*/ 401 w 401"/>
                <a:gd name="T5" fmla="*/ 0 h 226"/>
                <a:gd name="T6" fmla="*/ 0 60000 65536"/>
                <a:gd name="T7" fmla="*/ 0 60000 65536"/>
                <a:gd name="T8" fmla="*/ 0 60000 65536"/>
                <a:gd name="T9" fmla="*/ 0 w 401"/>
                <a:gd name="T10" fmla="*/ 0 h 226"/>
                <a:gd name="T11" fmla="*/ 401 w 40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" h="226">
                  <a:moveTo>
                    <a:pt x="0" y="226"/>
                  </a:moveTo>
                  <a:cubicBezTo>
                    <a:pt x="108" y="215"/>
                    <a:pt x="217" y="205"/>
                    <a:pt x="284" y="167"/>
                  </a:cubicBezTo>
                  <a:cubicBezTo>
                    <a:pt x="351" y="129"/>
                    <a:pt x="376" y="64"/>
                    <a:pt x="401" y="0"/>
                  </a:cubicBezTo>
                </a:path>
              </a:pathLst>
            </a:custGeom>
            <a:noFill/>
            <a:ln w="5715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action of the </a:t>
            </a:r>
            <a:r>
              <a:rPr lang="en-GB" sz="4000" b="1" smtClean="0">
                <a:solidFill>
                  <a:srgbClr val="008000"/>
                </a:solidFill>
              </a:rPr>
              <a:t>EARTH</a:t>
            </a:r>
            <a:r>
              <a:rPr lang="en-GB" sz="4000" smtClean="0"/>
              <a:t> wire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075" y="1085850"/>
            <a:ext cx="3765550" cy="1952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large current now flows through the </a:t>
            </a:r>
            <a:r>
              <a:rPr lang="en-GB" sz="2400" b="1" smtClean="0">
                <a:solidFill>
                  <a:srgbClr val="FF0000"/>
                </a:solidFill>
              </a:rPr>
              <a:t>fuse </a:t>
            </a:r>
            <a:r>
              <a:rPr lang="en-GB" sz="2400" smtClean="0"/>
              <a:t>and causes it to melt.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dryer’s metal casing is now isolated from the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connection and is safe to touch.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41313" y="1246188"/>
            <a:ext cx="4622800" cy="3746500"/>
            <a:chOff x="300" y="996"/>
            <a:chExt cx="2912" cy="2360"/>
          </a:xfrm>
        </p:grpSpPr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580" y="1404"/>
              <a:ext cx="2541" cy="1496"/>
              <a:chOff x="732" y="1672"/>
              <a:chExt cx="2541" cy="1496"/>
            </a:xfrm>
          </p:grpSpPr>
          <p:sp>
            <p:nvSpPr>
              <p:cNvPr id="29718" name="Rectangle 6"/>
              <p:cNvSpPr>
                <a:spLocks noChangeArrowheads="1"/>
              </p:cNvSpPr>
              <p:nvPr/>
            </p:nvSpPr>
            <p:spPr bwMode="auto">
              <a:xfrm>
                <a:off x="2135" y="1672"/>
                <a:ext cx="1138" cy="1496"/>
              </a:xfrm>
              <a:prstGeom prst="rect">
                <a:avLst/>
              </a:prstGeom>
              <a:noFill/>
              <a:ln w="76200">
                <a:pattFill prst="sphere">
                  <a:fgClr>
                    <a:srgbClr val="333333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Rectangle 7"/>
              <p:cNvSpPr>
                <a:spLocks noChangeArrowheads="1"/>
              </p:cNvSpPr>
              <p:nvPr/>
            </p:nvSpPr>
            <p:spPr bwMode="auto">
              <a:xfrm>
                <a:off x="2034" y="1784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Line 8"/>
              <p:cNvSpPr>
                <a:spLocks noChangeShapeType="1"/>
              </p:cNvSpPr>
              <p:nvPr/>
            </p:nvSpPr>
            <p:spPr bwMode="auto">
              <a:xfrm>
                <a:off x="822" y="1889"/>
                <a:ext cx="2100" cy="0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Rectangle 9"/>
              <p:cNvSpPr>
                <a:spLocks noChangeArrowheads="1"/>
              </p:cNvSpPr>
              <p:nvPr/>
            </p:nvSpPr>
            <p:spPr bwMode="auto">
              <a:xfrm>
                <a:off x="2034" y="2531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2" name="Line 10"/>
              <p:cNvSpPr>
                <a:spLocks noChangeShapeType="1"/>
              </p:cNvSpPr>
              <p:nvPr/>
            </p:nvSpPr>
            <p:spPr bwMode="auto">
              <a:xfrm>
                <a:off x="822" y="2643"/>
                <a:ext cx="210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3" name="Line 11"/>
              <p:cNvSpPr>
                <a:spLocks noChangeShapeType="1"/>
              </p:cNvSpPr>
              <p:nvPr/>
            </p:nvSpPr>
            <p:spPr bwMode="auto">
              <a:xfrm>
                <a:off x="2915" y="1878"/>
                <a:ext cx="0" cy="7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4" name="Rectangle 12"/>
              <p:cNvSpPr>
                <a:spLocks noChangeArrowheads="1"/>
              </p:cNvSpPr>
              <p:nvPr/>
            </p:nvSpPr>
            <p:spPr bwMode="auto">
              <a:xfrm>
                <a:off x="2772" y="2004"/>
                <a:ext cx="272" cy="4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Line 13"/>
              <p:cNvSpPr>
                <a:spLocks noChangeShapeType="1"/>
              </p:cNvSpPr>
              <p:nvPr/>
            </p:nvSpPr>
            <p:spPr bwMode="auto">
              <a:xfrm>
                <a:off x="2778" y="224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Line 14"/>
              <p:cNvSpPr>
                <a:spLocks noChangeShapeType="1"/>
              </p:cNvSpPr>
              <p:nvPr/>
            </p:nvSpPr>
            <p:spPr bwMode="auto">
              <a:xfrm>
                <a:off x="2778" y="212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Line 15"/>
              <p:cNvSpPr>
                <a:spLocks noChangeShapeType="1"/>
              </p:cNvSpPr>
              <p:nvPr/>
            </p:nvSpPr>
            <p:spPr bwMode="auto">
              <a:xfrm>
                <a:off x="2778" y="2368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8" name="Line 16"/>
              <p:cNvSpPr>
                <a:spLocks noChangeShapeType="1"/>
              </p:cNvSpPr>
              <p:nvPr/>
            </p:nvSpPr>
            <p:spPr bwMode="auto">
              <a:xfrm>
                <a:off x="822" y="2995"/>
                <a:ext cx="13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Oval 17"/>
              <p:cNvSpPr>
                <a:spLocks noChangeArrowheads="1"/>
              </p:cNvSpPr>
              <p:nvPr/>
            </p:nvSpPr>
            <p:spPr bwMode="auto">
              <a:xfrm>
                <a:off x="2044" y="2932"/>
                <a:ext cx="16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Oval 18"/>
              <p:cNvSpPr>
                <a:spLocks noChangeArrowheads="1"/>
              </p:cNvSpPr>
              <p:nvPr/>
            </p:nvSpPr>
            <p:spPr bwMode="auto">
              <a:xfrm>
                <a:off x="732" y="2928"/>
                <a:ext cx="148" cy="144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Oval 19"/>
              <p:cNvSpPr>
                <a:spLocks noChangeArrowheads="1"/>
              </p:cNvSpPr>
              <p:nvPr/>
            </p:nvSpPr>
            <p:spPr bwMode="auto">
              <a:xfrm>
                <a:off x="732" y="2568"/>
                <a:ext cx="148" cy="14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Oval 20"/>
              <p:cNvSpPr>
                <a:spLocks noChangeArrowheads="1"/>
              </p:cNvSpPr>
              <p:nvPr/>
            </p:nvSpPr>
            <p:spPr bwMode="auto">
              <a:xfrm>
                <a:off x="732" y="1816"/>
                <a:ext cx="148" cy="144"/>
              </a:xfrm>
              <a:prstGeom prst="ellipse">
                <a:avLst/>
              </a:prstGeom>
              <a:solidFill>
                <a:srgbClr val="66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3" name="Rectangle 21"/>
              <p:cNvSpPr>
                <a:spLocks noChangeArrowheads="1"/>
              </p:cNvSpPr>
              <p:nvPr/>
            </p:nvSpPr>
            <p:spPr bwMode="auto">
              <a:xfrm>
                <a:off x="1116" y="1788"/>
                <a:ext cx="548" cy="2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22"/>
              <p:cNvSpPr>
                <a:spLocks noChangeShapeType="1"/>
              </p:cNvSpPr>
              <p:nvPr/>
            </p:nvSpPr>
            <p:spPr bwMode="auto">
              <a:xfrm>
                <a:off x="1136" y="1888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Line 23"/>
              <p:cNvSpPr>
                <a:spLocks noChangeShapeType="1"/>
              </p:cNvSpPr>
              <p:nvPr/>
            </p:nvSpPr>
            <p:spPr bwMode="auto">
              <a:xfrm>
                <a:off x="9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Line 24"/>
              <p:cNvSpPr>
                <a:spLocks noChangeShapeType="1"/>
              </p:cNvSpPr>
              <p:nvPr/>
            </p:nvSpPr>
            <p:spPr bwMode="auto">
              <a:xfrm>
                <a:off x="1332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Line 25"/>
              <p:cNvSpPr>
                <a:spLocks noChangeShapeType="1"/>
              </p:cNvSpPr>
              <p:nvPr/>
            </p:nvSpPr>
            <p:spPr bwMode="auto">
              <a:xfrm>
                <a:off x="16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7" name="Text Box 26"/>
            <p:cNvSpPr txBox="1">
              <a:spLocks noChangeArrowheads="1"/>
            </p:cNvSpPr>
            <p:nvPr/>
          </p:nvSpPr>
          <p:spPr bwMode="auto">
            <a:xfrm>
              <a:off x="1044" y="1304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fuse</a:t>
              </a:r>
            </a:p>
          </p:txBody>
        </p:sp>
        <p:sp>
          <p:nvSpPr>
            <p:cNvPr id="29708" name="Text Box 27"/>
            <p:cNvSpPr txBox="1">
              <a:spLocks noChangeArrowheads="1"/>
            </p:cNvSpPr>
            <p:nvPr/>
          </p:nvSpPr>
          <p:spPr bwMode="auto">
            <a:xfrm>
              <a:off x="300" y="2952"/>
              <a:ext cx="15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earth wire connected to metal case</a:t>
              </a:r>
            </a:p>
          </p:txBody>
        </p:sp>
        <p:sp>
          <p:nvSpPr>
            <p:cNvPr id="29709" name="Text Box 28"/>
            <p:cNvSpPr txBox="1">
              <a:spLocks noChangeArrowheads="1"/>
            </p:cNvSpPr>
            <p:nvPr/>
          </p:nvSpPr>
          <p:spPr bwMode="auto">
            <a:xfrm>
              <a:off x="876" y="1884"/>
              <a:ext cx="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insulation</a:t>
              </a:r>
            </a:p>
          </p:txBody>
        </p:sp>
        <p:sp>
          <p:nvSpPr>
            <p:cNvPr id="29710" name="Text Box 29"/>
            <p:cNvSpPr txBox="1">
              <a:spLocks noChangeArrowheads="1"/>
            </p:cNvSpPr>
            <p:nvPr/>
          </p:nvSpPr>
          <p:spPr bwMode="auto">
            <a:xfrm>
              <a:off x="2116" y="1860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heater</a:t>
              </a:r>
            </a:p>
          </p:txBody>
        </p:sp>
        <p:sp>
          <p:nvSpPr>
            <p:cNvPr id="29711" name="Text Box 30"/>
            <p:cNvSpPr txBox="1">
              <a:spLocks noChangeArrowheads="1"/>
            </p:cNvSpPr>
            <p:nvPr/>
          </p:nvSpPr>
          <p:spPr bwMode="auto">
            <a:xfrm>
              <a:off x="1944" y="996"/>
              <a:ext cx="12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metal case of tumble dryer</a:t>
              </a:r>
            </a:p>
          </p:txBody>
        </p:sp>
        <p:sp>
          <p:nvSpPr>
            <p:cNvPr id="29712" name="Line 31"/>
            <p:cNvSpPr>
              <a:spLocks noChangeShapeType="1"/>
            </p:cNvSpPr>
            <p:nvPr/>
          </p:nvSpPr>
          <p:spPr bwMode="auto">
            <a:xfrm flipV="1">
              <a:off x="1576" y="1712"/>
              <a:ext cx="276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32"/>
            <p:cNvSpPr>
              <a:spLocks noChangeShapeType="1"/>
            </p:cNvSpPr>
            <p:nvPr/>
          </p:nvSpPr>
          <p:spPr bwMode="auto">
            <a:xfrm>
              <a:off x="1576" y="2040"/>
              <a:ext cx="28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33"/>
            <p:cNvSpPr>
              <a:spLocks noChangeShapeType="1"/>
            </p:cNvSpPr>
            <p:nvPr/>
          </p:nvSpPr>
          <p:spPr bwMode="auto">
            <a:xfrm flipV="1">
              <a:off x="1768" y="2792"/>
              <a:ext cx="128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Text Box 34"/>
            <p:cNvSpPr txBox="1">
              <a:spLocks noChangeArrowheads="1"/>
            </p:cNvSpPr>
            <p:nvPr/>
          </p:nvSpPr>
          <p:spPr bwMode="auto">
            <a:xfrm>
              <a:off x="388" y="15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663300"/>
                  </a:solidFill>
                </a:rPr>
                <a:t>L</a:t>
              </a:r>
            </a:p>
          </p:txBody>
        </p:sp>
        <p:sp>
          <p:nvSpPr>
            <p:cNvPr id="29716" name="Text Box 35"/>
            <p:cNvSpPr txBox="1">
              <a:spLocks noChangeArrowheads="1"/>
            </p:cNvSpPr>
            <p:nvPr/>
          </p:nvSpPr>
          <p:spPr bwMode="auto">
            <a:xfrm>
              <a:off x="378" y="2252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9717" name="Text Box 36"/>
            <p:cNvSpPr txBox="1">
              <a:spLocks noChangeArrowheads="1"/>
            </p:cNvSpPr>
            <p:nvPr/>
          </p:nvSpPr>
          <p:spPr bwMode="auto">
            <a:xfrm>
              <a:off x="388" y="26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8000"/>
                  </a:solidFill>
                </a:rPr>
                <a:t>E</a:t>
              </a:r>
            </a:p>
          </p:txBody>
        </p:sp>
      </p:grpSp>
      <p:grpSp>
        <p:nvGrpSpPr>
          <p:cNvPr id="29701" name="Group 37"/>
          <p:cNvGrpSpPr>
            <a:grpSpLocks/>
          </p:cNvGrpSpPr>
          <p:nvPr/>
        </p:nvGrpSpPr>
        <p:grpSpPr bwMode="auto">
          <a:xfrm>
            <a:off x="3724275" y="1881188"/>
            <a:ext cx="752475" cy="517525"/>
            <a:chOff x="2346" y="1185"/>
            <a:chExt cx="474" cy="326"/>
          </a:xfrm>
        </p:grpSpPr>
        <p:sp>
          <p:nvSpPr>
            <p:cNvPr id="29704" name="Rectangle 38"/>
            <p:cNvSpPr>
              <a:spLocks noChangeArrowheads="1"/>
            </p:cNvSpPr>
            <p:nvPr/>
          </p:nvSpPr>
          <p:spPr bwMode="auto">
            <a:xfrm>
              <a:off x="2386" y="1278"/>
              <a:ext cx="434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Freeform 39"/>
            <p:cNvSpPr>
              <a:spLocks/>
            </p:cNvSpPr>
            <p:nvPr/>
          </p:nvSpPr>
          <p:spPr bwMode="auto">
            <a:xfrm>
              <a:off x="2346" y="1185"/>
              <a:ext cx="401" cy="226"/>
            </a:xfrm>
            <a:custGeom>
              <a:avLst/>
              <a:gdLst>
                <a:gd name="T0" fmla="*/ 0 w 401"/>
                <a:gd name="T1" fmla="*/ 226 h 226"/>
                <a:gd name="T2" fmla="*/ 284 w 401"/>
                <a:gd name="T3" fmla="*/ 167 h 226"/>
                <a:gd name="T4" fmla="*/ 401 w 401"/>
                <a:gd name="T5" fmla="*/ 0 h 226"/>
                <a:gd name="T6" fmla="*/ 0 60000 65536"/>
                <a:gd name="T7" fmla="*/ 0 60000 65536"/>
                <a:gd name="T8" fmla="*/ 0 60000 65536"/>
                <a:gd name="T9" fmla="*/ 0 w 401"/>
                <a:gd name="T10" fmla="*/ 0 h 226"/>
                <a:gd name="T11" fmla="*/ 401 w 40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" h="226">
                  <a:moveTo>
                    <a:pt x="0" y="226"/>
                  </a:moveTo>
                  <a:cubicBezTo>
                    <a:pt x="108" y="215"/>
                    <a:pt x="217" y="205"/>
                    <a:pt x="284" y="167"/>
                  </a:cubicBezTo>
                  <a:cubicBezTo>
                    <a:pt x="351" y="129"/>
                    <a:pt x="376" y="64"/>
                    <a:pt x="401" y="0"/>
                  </a:cubicBezTo>
                </a:path>
              </a:pathLst>
            </a:custGeom>
            <a:noFill/>
            <a:ln w="5715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2" name="Rectangle 40"/>
          <p:cNvSpPr>
            <a:spLocks noChangeArrowheads="1"/>
          </p:cNvSpPr>
          <p:nvPr/>
        </p:nvSpPr>
        <p:spPr bwMode="auto">
          <a:xfrm>
            <a:off x="1536700" y="2120900"/>
            <a:ext cx="609600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17" name="Line 41"/>
          <p:cNvSpPr>
            <a:spLocks noChangeShapeType="1"/>
          </p:cNvSpPr>
          <p:nvPr/>
        </p:nvSpPr>
        <p:spPr bwMode="auto">
          <a:xfrm>
            <a:off x="1550988" y="2239963"/>
            <a:ext cx="5826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0"/>
          </a:xfrm>
        </p:spPr>
        <p:txBody>
          <a:bodyPr/>
          <a:lstStyle/>
          <a:p>
            <a:pPr eaLnBrk="1" hangingPunct="1"/>
            <a:r>
              <a:rPr lang="en-GB" sz="4000" smtClean="0"/>
              <a:t>Double insulation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4988" y="1114425"/>
            <a:ext cx="8258175" cy="835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Many electrical appliances have casings made from an insulator such as plastic rather than metal. The electrical parts of the device cannot therefore be touched by the user.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appliance is said to have </a:t>
            </a:r>
            <a:r>
              <a:rPr lang="en-GB" sz="2400" b="1" smtClean="0">
                <a:solidFill>
                  <a:srgbClr val="FF0000"/>
                </a:solidFill>
              </a:rPr>
              <a:t>double insulation</a:t>
            </a:r>
            <a:r>
              <a:rPr lang="en-GB" sz="2400" smtClean="0"/>
              <a:t>. Such appliances will only have two-wire cables as they do not need the EARTH wire.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36588" y="3328988"/>
            <a:ext cx="2084387" cy="2863850"/>
            <a:chOff x="359" y="1985"/>
            <a:chExt cx="1313" cy="1804"/>
          </a:xfrm>
        </p:grpSpPr>
        <p:pic>
          <p:nvPicPr>
            <p:cNvPr id="30734" name="Picture 20" descr="11elecplu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985"/>
              <a:ext cx="1076" cy="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5" name="Text Box 23"/>
            <p:cNvSpPr txBox="1">
              <a:spLocks noChangeArrowheads="1"/>
            </p:cNvSpPr>
            <p:nvPr/>
          </p:nvSpPr>
          <p:spPr bwMode="auto">
            <a:xfrm>
              <a:off x="359" y="3212"/>
              <a:ext cx="131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Plug wiring for a device with double insulation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597275" y="3149600"/>
            <a:ext cx="2062163" cy="3043238"/>
            <a:chOff x="2224" y="1872"/>
            <a:chExt cx="1299" cy="1917"/>
          </a:xfrm>
        </p:grpSpPr>
        <p:sp>
          <p:nvSpPr>
            <p:cNvPr id="30729" name="AutoShape 12" descr="2Q=="/>
            <p:cNvSpPr>
              <a:spLocks noChangeAspect="1" noChangeArrowheads="1"/>
            </p:cNvSpPr>
            <p:nvPr/>
          </p:nvSpPr>
          <p:spPr bwMode="auto">
            <a:xfrm>
              <a:off x="2592" y="1872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AutoShape 14" descr="2Q=="/>
            <p:cNvSpPr>
              <a:spLocks noChangeAspect="1" noChangeArrowheads="1"/>
            </p:cNvSpPr>
            <p:nvPr/>
          </p:nvSpPr>
          <p:spPr bwMode="auto">
            <a:xfrm>
              <a:off x="2592" y="1872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AutoShape 16" descr="2Q=="/>
            <p:cNvSpPr>
              <a:spLocks noChangeAspect="1" noChangeArrowheads="1"/>
            </p:cNvSpPr>
            <p:nvPr/>
          </p:nvSpPr>
          <p:spPr bwMode="auto">
            <a:xfrm>
              <a:off x="2592" y="1872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732" name="Picture 22" descr="44355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1954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3" name="Text Box 24"/>
            <p:cNvSpPr txBox="1">
              <a:spLocks noChangeArrowheads="1"/>
            </p:cNvSpPr>
            <p:nvPr/>
          </p:nvSpPr>
          <p:spPr bwMode="auto">
            <a:xfrm>
              <a:off x="2224" y="3212"/>
              <a:ext cx="129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Plastic cased food mixer will have double insulation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394450" y="3481388"/>
            <a:ext cx="2084388" cy="2711450"/>
            <a:chOff x="3986" y="2081"/>
            <a:chExt cx="1313" cy="1708"/>
          </a:xfrm>
        </p:grpSpPr>
        <p:pic>
          <p:nvPicPr>
            <p:cNvPr id="30727" name="Picture 18" descr="Symbol for class II equipment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2081"/>
              <a:ext cx="966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 Box 25"/>
            <p:cNvSpPr txBox="1">
              <a:spLocks noChangeArrowheads="1"/>
            </p:cNvSpPr>
            <p:nvPr/>
          </p:nvSpPr>
          <p:spPr bwMode="auto">
            <a:xfrm>
              <a:off x="3986" y="3212"/>
              <a:ext cx="131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Symbol found on devices having double insulation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en-GB" sz="4000" smtClean="0"/>
              <a:t>Direct current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284288"/>
            <a:ext cx="8270875" cy="11715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Cells and batteries supply electric current which always flows </a:t>
            </a:r>
            <a:r>
              <a:rPr lang="en-GB" sz="2400" b="1" smtClean="0">
                <a:solidFill>
                  <a:srgbClr val="FF0000"/>
                </a:solidFill>
              </a:rPr>
              <a:t>in the same direction</a:t>
            </a:r>
            <a:r>
              <a:rPr lang="en-GB" sz="2400" smtClean="0"/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This is called </a:t>
            </a:r>
            <a:r>
              <a:rPr lang="en-GB" sz="2400" b="1" smtClean="0">
                <a:solidFill>
                  <a:schemeClr val="accent2"/>
                </a:solidFill>
              </a:rPr>
              <a:t>direct current (d.c.).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4975" y="2609850"/>
            <a:ext cx="3092450" cy="2320925"/>
            <a:chOff x="1705" y="1525"/>
            <a:chExt cx="1948" cy="1462"/>
          </a:xfrm>
        </p:grpSpPr>
        <p:sp>
          <p:nvSpPr>
            <p:cNvPr id="4134" name="Rectangle 5"/>
            <p:cNvSpPr>
              <a:spLocks noChangeArrowheads="1"/>
            </p:cNvSpPr>
            <p:nvPr/>
          </p:nvSpPr>
          <p:spPr bwMode="auto">
            <a:xfrm>
              <a:off x="1705" y="1655"/>
              <a:ext cx="1948" cy="11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5" name="Group 6"/>
            <p:cNvGrpSpPr>
              <a:grpSpLocks/>
            </p:cNvGrpSpPr>
            <p:nvPr/>
          </p:nvGrpSpPr>
          <p:grpSpPr bwMode="auto">
            <a:xfrm>
              <a:off x="2245" y="1525"/>
              <a:ext cx="907" cy="276"/>
              <a:chOff x="504" y="853"/>
              <a:chExt cx="907" cy="276"/>
            </a:xfrm>
          </p:grpSpPr>
          <p:sp>
            <p:nvSpPr>
              <p:cNvPr id="4148" name="Line 7"/>
              <p:cNvSpPr>
                <a:spLocks noChangeShapeType="1"/>
              </p:cNvSpPr>
              <p:nvPr/>
            </p:nvSpPr>
            <p:spPr bwMode="auto">
              <a:xfrm>
                <a:off x="504" y="983"/>
                <a:ext cx="9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Rectangle 8"/>
              <p:cNvSpPr>
                <a:spLocks noChangeArrowheads="1"/>
              </p:cNvSpPr>
              <p:nvPr/>
            </p:nvSpPr>
            <p:spPr bwMode="auto">
              <a:xfrm>
                <a:off x="863" y="857"/>
                <a:ext cx="144" cy="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Line 9"/>
              <p:cNvSpPr>
                <a:spLocks noChangeShapeType="1"/>
              </p:cNvSpPr>
              <p:nvPr/>
            </p:nvSpPr>
            <p:spPr bwMode="auto">
              <a:xfrm>
                <a:off x="871" y="853"/>
                <a:ext cx="4" cy="2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Rectangle 10"/>
              <p:cNvSpPr>
                <a:spLocks noChangeArrowheads="1"/>
              </p:cNvSpPr>
              <p:nvPr/>
            </p:nvSpPr>
            <p:spPr bwMode="auto">
              <a:xfrm>
                <a:off x="951" y="937"/>
                <a:ext cx="68" cy="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6" name="Group 11"/>
            <p:cNvGrpSpPr>
              <a:grpSpLocks/>
            </p:cNvGrpSpPr>
            <p:nvPr/>
          </p:nvGrpSpPr>
          <p:grpSpPr bwMode="auto">
            <a:xfrm>
              <a:off x="1735" y="2667"/>
              <a:ext cx="1897" cy="320"/>
              <a:chOff x="1743" y="2255"/>
              <a:chExt cx="1897" cy="320"/>
            </a:xfrm>
          </p:grpSpPr>
          <p:grpSp>
            <p:nvGrpSpPr>
              <p:cNvPr id="4137" name="Group 12"/>
              <p:cNvGrpSpPr>
                <a:grpSpLocks/>
              </p:cNvGrpSpPr>
              <p:nvPr/>
            </p:nvGrpSpPr>
            <p:grpSpPr bwMode="auto">
              <a:xfrm>
                <a:off x="1743" y="2289"/>
                <a:ext cx="907" cy="235"/>
                <a:chOff x="468" y="1641"/>
                <a:chExt cx="907" cy="235"/>
              </a:xfrm>
            </p:grpSpPr>
            <p:sp>
              <p:nvSpPr>
                <p:cNvPr id="4143" name="Line 13"/>
                <p:cNvSpPr>
                  <a:spLocks noChangeShapeType="1"/>
                </p:cNvSpPr>
                <p:nvPr/>
              </p:nvSpPr>
              <p:spPr bwMode="auto">
                <a:xfrm>
                  <a:off x="468" y="1769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Rectangle 14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316" cy="2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5" name="Oval 15"/>
                <p:cNvSpPr>
                  <a:spLocks noChangeArrowheads="1"/>
                </p:cNvSpPr>
                <p:nvPr/>
              </p:nvSpPr>
              <p:spPr bwMode="auto">
                <a:xfrm>
                  <a:off x="728" y="1736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6" name="Oval 16"/>
                <p:cNvSpPr>
                  <a:spLocks noChangeArrowheads="1"/>
                </p:cNvSpPr>
                <p:nvPr/>
              </p:nvSpPr>
              <p:spPr bwMode="auto">
                <a:xfrm>
                  <a:off x="1052" y="1736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778" y="1641"/>
                  <a:ext cx="264" cy="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8" name="Group 18"/>
              <p:cNvGrpSpPr>
                <a:grpSpLocks/>
              </p:cNvGrpSpPr>
              <p:nvPr/>
            </p:nvGrpSpPr>
            <p:grpSpPr bwMode="auto">
              <a:xfrm>
                <a:off x="2733" y="2255"/>
                <a:ext cx="907" cy="320"/>
                <a:chOff x="468" y="1952"/>
                <a:chExt cx="907" cy="320"/>
              </a:xfrm>
            </p:grpSpPr>
            <p:sp>
              <p:nvSpPr>
                <p:cNvPr id="4139" name="Line 19"/>
                <p:cNvSpPr>
                  <a:spLocks noChangeShapeType="1"/>
                </p:cNvSpPr>
                <p:nvPr/>
              </p:nvSpPr>
              <p:spPr bwMode="auto">
                <a:xfrm>
                  <a:off x="468" y="2112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Oval 20"/>
                <p:cNvSpPr>
                  <a:spLocks noChangeArrowheads="1"/>
                </p:cNvSpPr>
                <p:nvPr/>
              </p:nvSpPr>
              <p:spPr bwMode="auto">
                <a:xfrm>
                  <a:off x="772" y="1952"/>
                  <a:ext cx="320" cy="3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820" y="2000"/>
                  <a:ext cx="224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997"/>
                  <a:ext cx="241" cy="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025775" y="4394200"/>
            <a:ext cx="3011488" cy="538163"/>
            <a:chOff x="1713" y="3297"/>
            <a:chExt cx="1897" cy="339"/>
          </a:xfrm>
        </p:grpSpPr>
        <p:sp>
          <p:nvSpPr>
            <p:cNvPr id="4121" name="Rectangle 24"/>
            <p:cNvSpPr>
              <a:spLocks noChangeArrowheads="1"/>
            </p:cNvSpPr>
            <p:nvPr/>
          </p:nvSpPr>
          <p:spPr bwMode="auto">
            <a:xfrm>
              <a:off x="2016" y="3297"/>
              <a:ext cx="348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2" name="Group 25"/>
            <p:cNvGrpSpPr>
              <a:grpSpLocks/>
            </p:cNvGrpSpPr>
            <p:nvPr/>
          </p:nvGrpSpPr>
          <p:grpSpPr bwMode="auto">
            <a:xfrm>
              <a:off x="1713" y="3316"/>
              <a:ext cx="1897" cy="320"/>
              <a:chOff x="1743" y="2667"/>
              <a:chExt cx="1897" cy="320"/>
            </a:xfrm>
          </p:grpSpPr>
          <p:grpSp>
            <p:nvGrpSpPr>
              <p:cNvPr id="4123" name="Group 26"/>
              <p:cNvGrpSpPr>
                <a:grpSpLocks/>
              </p:cNvGrpSpPr>
              <p:nvPr/>
            </p:nvGrpSpPr>
            <p:grpSpPr bwMode="auto">
              <a:xfrm>
                <a:off x="2733" y="2667"/>
                <a:ext cx="907" cy="320"/>
                <a:chOff x="468" y="1952"/>
                <a:chExt cx="907" cy="320"/>
              </a:xfrm>
            </p:grpSpPr>
            <p:sp>
              <p:nvSpPr>
                <p:cNvPr id="4130" name="Line 27"/>
                <p:cNvSpPr>
                  <a:spLocks noChangeShapeType="1"/>
                </p:cNvSpPr>
                <p:nvPr/>
              </p:nvSpPr>
              <p:spPr bwMode="auto">
                <a:xfrm>
                  <a:off x="468" y="2112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Oval 28"/>
                <p:cNvSpPr>
                  <a:spLocks noChangeArrowheads="1"/>
                </p:cNvSpPr>
                <p:nvPr/>
              </p:nvSpPr>
              <p:spPr bwMode="auto">
                <a:xfrm>
                  <a:off x="772" y="1952"/>
                  <a:ext cx="320" cy="32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20" y="2000"/>
                  <a:ext cx="224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997"/>
                  <a:ext cx="241" cy="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4" name="Group 31"/>
              <p:cNvGrpSpPr>
                <a:grpSpLocks/>
              </p:cNvGrpSpPr>
              <p:nvPr/>
            </p:nvGrpSpPr>
            <p:grpSpPr bwMode="auto">
              <a:xfrm>
                <a:off x="1743" y="2719"/>
                <a:ext cx="907" cy="216"/>
                <a:chOff x="975" y="3585"/>
                <a:chExt cx="907" cy="216"/>
              </a:xfrm>
            </p:grpSpPr>
            <p:sp>
              <p:nvSpPr>
                <p:cNvPr id="4125" name="Line 32"/>
                <p:cNvSpPr>
                  <a:spLocks noChangeShapeType="1"/>
                </p:cNvSpPr>
                <p:nvPr/>
              </p:nvSpPr>
              <p:spPr bwMode="auto">
                <a:xfrm>
                  <a:off x="975" y="3694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Rectangle 33"/>
                <p:cNvSpPr>
                  <a:spLocks noChangeArrowheads="1"/>
                </p:cNvSpPr>
                <p:nvPr/>
              </p:nvSpPr>
              <p:spPr bwMode="auto">
                <a:xfrm>
                  <a:off x="1275" y="3585"/>
                  <a:ext cx="316" cy="2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" name="Oval 34"/>
                <p:cNvSpPr>
                  <a:spLocks noChangeArrowheads="1"/>
                </p:cNvSpPr>
                <p:nvPr/>
              </p:nvSpPr>
              <p:spPr bwMode="auto">
                <a:xfrm>
                  <a:off x="1235" y="3661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8" name="Oval 35"/>
                <p:cNvSpPr>
                  <a:spLocks noChangeArrowheads="1"/>
                </p:cNvSpPr>
                <p:nvPr/>
              </p:nvSpPr>
              <p:spPr bwMode="auto">
                <a:xfrm>
                  <a:off x="1559" y="3661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9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1292" y="3653"/>
                  <a:ext cx="273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974975" y="2809875"/>
            <a:ext cx="3082925" cy="1855788"/>
            <a:chOff x="1705" y="1651"/>
            <a:chExt cx="1942" cy="1169"/>
          </a:xfrm>
        </p:grpSpPr>
        <p:sp>
          <p:nvSpPr>
            <p:cNvPr id="4116" name="Line 38"/>
            <p:cNvSpPr>
              <a:spLocks noChangeShapeType="1"/>
            </p:cNvSpPr>
            <p:nvPr/>
          </p:nvSpPr>
          <p:spPr bwMode="auto">
            <a:xfrm flipH="1">
              <a:off x="2374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39"/>
            <p:cNvSpPr>
              <a:spLocks noChangeShapeType="1"/>
            </p:cNvSpPr>
            <p:nvPr/>
          </p:nvSpPr>
          <p:spPr bwMode="auto">
            <a:xfrm flipH="1">
              <a:off x="3350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40"/>
            <p:cNvSpPr>
              <a:spLocks noChangeShapeType="1"/>
            </p:cNvSpPr>
            <p:nvPr/>
          </p:nvSpPr>
          <p:spPr bwMode="auto">
            <a:xfrm>
              <a:off x="2428" y="282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41"/>
            <p:cNvSpPr>
              <a:spLocks noChangeShapeType="1"/>
            </p:cNvSpPr>
            <p:nvPr/>
          </p:nvSpPr>
          <p:spPr bwMode="auto">
            <a:xfrm rot="5400000">
              <a:off x="1621" y="1967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42"/>
            <p:cNvSpPr>
              <a:spLocks noChangeShapeType="1"/>
            </p:cNvSpPr>
            <p:nvPr/>
          </p:nvSpPr>
          <p:spPr bwMode="auto">
            <a:xfrm rot="16200000" flipV="1">
              <a:off x="3563" y="2449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2974975" y="2809875"/>
            <a:ext cx="3082925" cy="1855788"/>
            <a:chOff x="1705" y="1651"/>
            <a:chExt cx="1942" cy="1169"/>
          </a:xfrm>
        </p:grpSpPr>
        <p:sp>
          <p:nvSpPr>
            <p:cNvPr id="4111" name="Line 44"/>
            <p:cNvSpPr>
              <a:spLocks noChangeShapeType="1"/>
            </p:cNvSpPr>
            <p:nvPr/>
          </p:nvSpPr>
          <p:spPr bwMode="auto">
            <a:xfrm flipH="1">
              <a:off x="1908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45"/>
            <p:cNvSpPr>
              <a:spLocks noChangeShapeType="1"/>
            </p:cNvSpPr>
            <p:nvPr/>
          </p:nvSpPr>
          <p:spPr bwMode="auto">
            <a:xfrm flipH="1">
              <a:off x="2884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46"/>
            <p:cNvSpPr>
              <a:spLocks noChangeShapeType="1"/>
            </p:cNvSpPr>
            <p:nvPr/>
          </p:nvSpPr>
          <p:spPr bwMode="auto">
            <a:xfrm>
              <a:off x="2834" y="282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47"/>
            <p:cNvSpPr>
              <a:spLocks noChangeShapeType="1"/>
            </p:cNvSpPr>
            <p:nvPr/>
          </p:nvSpPr>
          <p:spPr bwMode="auto">
            <a:xfrm rot="5400000">
              <a:off x="1621" y="2433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48"/>
            <p:cNvSpPr>
              <a:spLocks noChangeShapeType="1"/>
            </p:cNvSpPr>
            <p:nvPr/>
          </p:nvSpPr>
          <p:spPr bwMode="auto">
            <a:xfrm rot="16200000" flipV="1">
              <a:off x="3563" y="1983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2974975" y="2809875"/>
            <a:ext cx="3082925" cy="1855788"/>
            <a:chOff x="1705" y="1651"/>
            <a:chExt cx="1942" cy="1169"/>
          </a:xfrm>
        </p:grpSpPr>
        <p:sp>
          <p:nvSpPr>
            <p:cNvPr id="4106" name="Line 50"/>
            <p:cNvSpPr>
              <a:spLocks noChangeShapeType="1"/>
            </p:cNvSpPr>
            <p:nvPr/>
          </p:nvSpPr>
          <p:spPr bwMode="auto">
            <a:xfrm flipH="1">
              <a:off x="2141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51"/>
            <p:cNvSpPr>
              <a:spLocks noChangeShapeType="1"/>
            </p:cNvSpPr>
            <p:nvPr/>
          </p:nvSpPr>
          <p:spPr bwMode="auto">
            <a:xfrm flipH="1">
              <a:off x="3117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52"/>
            <p:cNvSpPr>
              <a:spLocks noChangeShapeType="1"/>
            </p:cNvSpPr>
            <p:nvPr/>
          </p:nvSpPr>
          <p:spPr bwMode="auto">
            <a:xfrm>
              <a:off x="2631" y="282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53"/>
            <p:cNvSpPr>
              <a:spLocks noChangeShapeType="1"/>
            </p:cNvSpPr>
            <p:nvPr/>
          </p:nvSpPr>
          <p:spPr bwMode="auto">
            <a:xfrm rot="5400000">
              <a:off x="1621" y="220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rot="16200000" flipV="1">
              <a:off x="3563" y="2216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5" name="Text Box 55"/>
          <p:cNvSpPr txBox="1">
            <a:spLocks noChangeArrowheads="1"/>
          </p:cNvSpPr>
          <p:nvPr/>
        </p:nvSpPr>
        <p:spPr bwMode="auto">
          <a:xfrm>
            <a:off x="2130425" y="5184775"/>
            <a:ext cx="4716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Direct current always flows the same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  <p:bldP spid="2662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0" y="261938"/>
            <a:ext cx="5341938" cy="8207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How many dangerous practices can you spot in the picture below?</a:t>
            </a:r>
          </a:p>
        </p:txBody>
      </p:sp>
      <p:pic>
        <p:nvPicPr>
          <p:cNvPr id="31747" name="Picture 3" descr="19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995363"/>
            <a:ext cx="67468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Two dangers of mains electricity are ____ and electrocution.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Fires are caused when too high a ________ is allowed to flow along cables. Current can be limited by placing a ______ or circuit breaker in the _____ wire.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 wire is used to prevent the metal casing of an appliance from becoming live should a wiring fault occur. A _______ current flowing down the earth wire will cause the fuse or circuit breaker to _________ the live connection.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4627563" y="5046663"/>
            <a:ext cx="103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isolate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5527675" y="504666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large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6284913" y="5046663"/>
            <a:ext cx="690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fuse</a:t>
            </a: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4159250" y="5046663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fire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1895475" y="5046663"/>
            <a:ext cx="116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2932113" y="5046663"/>
            <a:ext cx="747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3059113" y="45815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636963" y="5046663"/>
            <a:ext cx="57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  <p:bldP spid="335875" grpId="1"/>
      <p:bldP spid="335876" grpId="0"/>
      <p:bldP spid="335876" grpId="1"/>
      <p:bldP spid="335877" grpId="0"/>
      <p:bldP spid="335877" grpId="1"/>
      <p:bldP spid="335878" grpId="0"/>
      <p:bldP spid="335878" grpId="1"/>
      <p:bldP spid="335879" grpId="0"/>
      <p:bldP spid="335879" grpId="1"/>
      <p:bldP spid="335880" grpId="0"/>
      <p:bldP spid="335880" grpId="1"/>
      <p:bldP spid="335881" grpId="0"/>
      <p:bldP spid="335881" grpId="1"/>
      <p:bldP spid="335882" grpId="0"/>
      <p:bldP spid="33588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Two dangers of mains electricity are ____ and electrocution.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Fires are caused when too high a ________ is allowed to flow along cables. Current can be limited by placing a ______ or circuit breaker in the _____ wire.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 wire is used to prevent the metal casing of an appliance from becoming live should a wiring fault occur. A _______ current flowing down the earth wire will cause the fuse or circuit breaker to _________ the live connection.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4627563" y="5046663"/>
            <a:ext cx="103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isolate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5527675" y="504666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large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6284913" y="5046663"/>
            <a:ext cx="690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fuse</a:t>
            </a: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4159250" y="5046663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fire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1895475" y="5046663"/>
            <a:ext cx="116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2932113" y="5046663"/>
            <a:ext cx="747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3059113" y="45815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636963" y="5046663"/>
            <a:ext cx="57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live</a:t>
            </a:r>
          </a:p>
        </p:txBody>
      </p:sp>
      <p:sp>
        <p:nvSpPr>
          <p:cNvPr id="335883" name="Text Box 11"/>
          <p:cNvSpPr txBox="1">
            <a:spLocks noChangeArrowheads="1"/>
          </p:cNvSpPr>
          <p:nvPr/>
        </p:nvSpPr>
        <p:spPr bwMode="auto">
          <a:xfrm>
            <a:off x="4022725" y="3937000"/>
            <a:ext cx="103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isolate</a:t>
            </a:r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720725" y="35798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large</a:t>
            </a: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7058025" y="1922463"/>
            <a:ext cx="690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fuse</a:t>
            </a:r>
          </a:p>
        </p:txBody>
      </p:sp>
      <p:sp>
        <p:nvSpPr>
          <p:cNvPr id="335886" name="Text Box 14"/>
          <p:cNvSpPr txBox="1">
            <a:spLocks noChangeArrowheads="1"/>
          </p:cNvSpPr>
          <p:nvPr/>
        </p:nvSpPr>
        <p:spPr bwMode="auto">
          <a:xfrm>
            <a:off x="5329238" y="1022350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fire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4829175" y="1565275"/>
            <a:ext cx="116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1293813" y="2811463"/>
            <a:ext cx="747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3470275" y="2279650"/>
            <a:ext cx="573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  <p:bldP spid="335875" grpId="1"/>
      <p:bldP spid="335876" grpId="0"/>
      <p:bldP spid="335876" grpId="1"/>
      <p:bldP spid="335877" grpId="0"/>
      <p:bldP spid="335877" grpId="1"/>
      <p:bldP spid="335878" grpId="0"/>
      <p:bldP spid="335878" grpId="1"/>
      <p:bldP spid="335879" grpId="0"/>
      <p:bldP spid="335879" grpId="1"/>
      <p:bldP spid="335880" grpId="0"/>
      <p:bldP spid="335880" grpId="1"/>
      <p:bldP spid="335881" grpId="0"/>
      <p:bldP spid="335881" grpId="1"/>
      <p:bldP spid="335882" grpId="0"/>
      <p:bldP spid="335882" grpId="1"/>
      <p:bldP spid="335883" grpId="0"/>
      <p:bldP spid="335884" grpId="0"/>
      <p:bldP spid="335885" grpId="0"/>
      <p:bldP spid="335886" grpId="0"/>
      <p:bldP spid="335887" grpId="0"/>
      <p:bldP spid="335888" grpId="0"/>
      <p:bldP spid="3358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66595" name="Group 3"/>
          <p:cNvGraphicFramePr>
            <a:graphicFrameLocks noGrp="1"/>
          </p:cNvGraphicFramePr>
          <p:nvPr>
            <p:ph idx="1"/>
          </p:nvPr>
        </p:nvGraphicFramePr>
        <p:xfrm>
          <a:off x="503238" y="1631950"/>
          <a:ext cx="7991475" cy="4516438"/>
        </p:xfrm>
        <a:graphic>
          <a:graphicData uri="http://schemas.openxmlformats.org/drawingml/2006/table">
            <a:tbl>
              <a:tblPr/>
              <a:tblGrid>
                <a:gridCol w="2679700"/>
                <a:gridCol w="2292350"/>
                <a:gridCol w="3019425"/>
              </a:tblGrid>
              <a:tr h="895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 and power (W)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current (A)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Fuse choice from: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3A, 5A or 13A</a:t>
                      </a:r>
                      <a:endParaRPr kumimoji="0" lang="en-GB" sz="2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Computer; 300W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Microwave; 900W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Charger; 10W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Heater; 2kW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power?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6625" name="Text Box 33"/>
          <p:cNvSpPr txBox="1">
            <a:spLocks noChangeArrowheads="1"/>
          </p:cNvSpPr>
          <p:nvPr/>
        </p:nvSpPr>
        <p:spPr bwMode="auto">
          <a:xfrm>
            <a:off x="3281363" y="328613"/>
            <a:ext cx="25193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sp>
        <p:nvSpPr>
          <p:cNvPr id="366628" name="Text Box 36"/>
          <p:cNvSpPr txBox="1">
            <a:spLocks noChangeArrowheads="1"/>
          </p:cNvSpPr>
          <p:nvPr/>
        </p:nvSpPr>
        <p:spPr bwMode="auto">
          <a:xfrm>
            <a:off x="3776663" y="2565400"/>
            <a:ext cx="1341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1.3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4851" name="Text Box 38"/>
          <p:cNvSpPr txBox="1">
            <a:spLocks noChangeArrowheads="1"/>
          </p:cNvSpPr>
          <p:nvPr/>
        </p:nvSpPr>
        <p:spPr bwMode="auto">
          <a:xfrm>
            <a:off x="792163" y="1046163"/>
            <a:ext cx="751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All of the devices below are 230V mains appliances.</a:t>
            </a:r>
          </a:p>
        </p:txBody>
      </p:sp>
      <p:sp>
        <p:nvSpPr>
          <p:cNvPr id="366631" name="Text Box 39"/>
          <p:cNvSpPr txBox="1">
            <a:spLocks noChangeArrowheads="1"/>
          </p:cNvSpPr>
          <p:nvPr/>
        </p:nvSpPr>
        <p:spPr bwMode="auto">
          <a:xfrm>
            <a:off x="3727450" y="40084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0.04A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2" name="Text Box 40"/>
          <p:cNvSpPr txBox="1">
            <a:spLocks noChangeArrowheads="1"/>
          </p:cNvSpPr>
          <p:nvPr/>
        </p:nvSpPr>
        <p:spPr bwMode="auto">
          <a:xfrm>
            <a:off x="3798888" y="4686300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8.7A</a:t>
            </a:r>
          </a:p>
        </p:txBody>
      </p:sp>
      <p:sp>
        <p:nvSpPr>
          <p:cNvPr id="366633" name="Text Box 41"/>
          <p:cNvSpPr txBox="1">
            <a:spLocks noChangeArrowheads="1"/>
          </p:cNvSpPr>
          <p:nvPr/>
        </p:nvSpPr>
        <p:spPr bwMode="auto">
          <a:xfrm>
            <a:off x="3797300" y="3262313"/>
            <a:ext cx="1298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3.9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5" name="Text Box 43"/>
          <p:cNvSpPr txBox="1">
            <a:spLocks noChangeArrowheads="1"/>
          </p:cNvSpPr>
          <p:nvPr/>
        </p:nvSpPr>
        <p:spPr bwMode="auto">
          <a:xfrm>
            <a:off x="614363" y="5441950"/>
            <a:ext cx="2513012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006600"/>
                </a:solidFill>
              </a:rPr>
              <a:t>    2990W</a:t>
            </a:r>
            <a:r>
              <a:rPr lang="en-GB" sz="3200" b="1">
                <a:solidFill>
                  <a:schemeClr val="accent2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5" grpId="0" animBg="1"/>
      <p:bldP spid="366628" grpId="0"/>
      <p:bldP spid="366631" grpId="0"/>
      <p:bldP spid="366632" grpId="0"/>
      <p:bldP spid="366633" grpId="0"/>
      <p:bldP spid="3666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66595" name="Group 3"/>
          <p:cNvGraphicFramePr>
            <a:graphicFrameLocks noGrp="1"/>
          </p:cNvGraphicFramePr>
          <p:nvPr>
            <p:ph idx="1"/>
          </p:nvPr>
        </p:nvGraphicFramePr>
        <p:xfrm>
          <a:off x="503238" y="1631950"/>
          <a:ext cx="7991475" cy="4516438"/>
        </p:xfrm>
        <a:graphic>
          <a:graphicData uri="http://schemas.openxmlformats.org/drawingml/2006/table">
            <a:tbl>
              <a:tblPr/>
              <a:tblGrid>
                <a:gridCol w="2679700"/>
                <a:gridCol w="2292350"/>
                <a:gridCol w="3019425"/>
              </a:tblGrid>
              <a:tr h="895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 and power (W)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current (A)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Fuse choice from: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3A, 5A or 13A</a:t>
                      </a:r>
                      <a:endParaRPr kumimoji="0" lang="en-GB" sz="2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Computer; 300W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Microwave; 900W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Charger; 10W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Heater; 2kW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power?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13A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6625" name="Text Box 33"/>
          <p:cNvSpPr txBox="1">
            <a:spLocks noChangeArrowheads="1"/>
          </p:cNvSpPr>
          <p:nvPr/>
        </p:nvSpPr>
        <p:spPr bwMode="auto">
          <a:xfrm>
            <a:off x="3281363" y="328613"/>
            <a:ext cx="25193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sp>
        <p:nvSpPr>
          <p:cNvPr id="366626" name="Text Box 34"/>
          <p:cNvSpPr txBox="1">
            <a:spLocks noChangeArrowheads="1"/>
          </p:cNvSpPr>
          <p:nvPr/>
        </p:nvSpPr>
        <p:spPr bwMode="auto">
          <a:xfrm>
            <a:off x="6627813" y="4048125"/>
            <a:ext cx="792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3A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66627" name="Text Box 35"/>
          <p:cNvSpPr txBox="1">
            <a:spLocks noChangeArrowheads="1"/>
          </p:cNvSpPr>
          <p:nvPr/>
        </p:nvSpPr>
        <p:spPr bwMode="auto">
          <a:xfrm>
            <a:off x="6670675" y="3300413"/>
            <a:ext cx="706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/>
              <a:t>5A</a:t>
            </a:r>
          </a:p>
        </p:txBody>
      </p:sp>
      <p:sp>
        <p:nvSpPr>
          <p:cNvPr id="366628" name="Text Box 36"/>
          <p:cNvSpPr txBox="1">
            <a:spLocks noChangeArrowheads="1"/>
          </p:cNvSpPr>
          <p:nvPr/>
        </p:nvSpPr>
        <p:spPr bwMode="auto">
          <a:xfrm>
            <a:off x="3776663" y="2565400"/>
            <a:ext cx="1341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1.3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29" name="Text Box 37"/>
          <p:cNvSpPr txBox="1">
            <a:spLocks noChangeArrowheads="1"/>
          </p:cNvSpPr>
          <p:nvPr/>
        </p:nvSpPr>
        <p:spPr bwMode="auto">
          <a:xfrm>
            <a:off x="6618288" y="2598738"/>
            <a:ext cx="811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3A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792163" y="1046163"/>
            <a:ext cx="751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All of the devices below are 230V mains appliances.</a:t>
            </a:r>
          </a:p>
        </p:txBody>
      </p:sp>
      <p:sp>
        <p:nvSpPr>
          <p:cNvPr id="366631" name="Text Box 39"/>
          <p:cNvSpPr txBox="1">
            <a:spLocks noChangeArrowheads="1"/>
          </p:cNvSpPr>
          <p:nvPr/>
        </p:nvSpPr>
        <p:spPr bwMode="auto">
          <a:xfrm>
            <a:off x="3727450" y="40084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0.04A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2" name="Text Box 40"/>
          <p:cNvSpPr txBox="1">
            <a:spLocks noChangeArrowheads="1"/>
          </p:cNvSpPr>
          <p:nvPr/>
        </p:nvSpPr>
        <p:spPr bwMode="auto">
          <a:xfrm>
            <a:off x="3798888" y="4686300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8.7A</a:t>
            </a:r>
          </a:p>
        </p:txBody>
      </p:sp>
      <p:sp>
        <p:nvSpPr>
          <p:cNvPr id="366633" name="Text Box 41"/>
          <p:cNvSpPr txBox="1">
            <a:spLocks noChangeArrowheads="1"/>
          </p:cNvSpPr>
          <p:nvPr/>
        </p:nvSpPr>
        <p:spPr bwMode="auto">
          <a:xfrm>
            <a:off x="3797300" y="3262313"/>
            <a:ext cx="1298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3.9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4" name="Text Box 42"/>
          <p:cNvSpPr txBox="1">
            <a:spLocks noChangeArrowheads="1"/>
          </p:cNvSpPr>
          <p:nvPr/>
        </p:nvSpPr>
        <p:spPr bwMode="auto">
          <a:xfrm>
            <a:off x="6523038" y="4721225"/>
            <a:ext cx="1001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663300"/>
                </a:solidFill>
              </a:rPr>
              <a:t>13A</a:t>
            </a:r>
          </a:p>
        </p:txBody>
      </p:sp>
      <p:sp>
        <p:nvSpPr>
          <p:cNvPr id="366635" name="Text Box 43"/>
          <p:cNvSpPr txBox="1">
            <a:spLocks noChangeArrowheads="1"/>
          </p:cNvSpPr>
          <p:nvPr/>
        </p:nvSpPr>
        <p:spPr bwMode="auto">
          <a:xfrm>
            <a:off x="614363" y="5441950"/>
            <a:ext cx="2513012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006600"/>
                </a:solidFill>
              </a:rPr>
              <a:t>    2990W</a:t>
            </a:r>
            <a:r>
              <a:rPr lang="en-GB" sz="3200" b="1">
                <a:solidFill>
                  <a:schemeClr val="accent2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5" grpId="0" animBg="1"/>
      <p:bldP spid="366626" grpId="0"/>
      <p:bldP spid="366627" grpId="0"/>
      <p:bldP spid="366628" grpId="0"/>
      <p:bldP spid="366629" grpId="0"/>
      <p:bldP spid="366631" grpId="0"/>
      <p:bldP spid="366632" grpId="0"/>
      <p:bldP spid="366633" grpId="0"/>
      <p:bldP spid="366634" grpId="0"/>
      <p:bldP spid="3666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0737"/>
          </a:xfrm>
        </p:spPr>
        <p:txBody>
          <a:bodyPr/>
          <a:lstStyle/>
          <a:p>
            <a:pPr eaLnBrk="1" hangingPunct="1"/>
            <a:r>
              <a:rPr lang="en-GB" sz="4000" smtClean="0"/>
              <a:t>Alternating current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975"/>
            <a:ext cx="8208963" cy="809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An </a:t>
            </a:r>
            <a:r>
              <a:rPr lang="en-GB" sz="2400" b="1" smtClean="0">
                <a:solidFill>
                  <a:srgbClr val="FF0000"/>
                </a:solidFill>
              </a:rPr>
              <a:t>alternating current (a.c.)</a:t>
            </a:r>
            <a:r>
              <a:rPr lang="en-GB" sz="2400" smtClean="0"/>
              <a:t> is one which is constantly </a:t>
            </a:r>
            <a:r>
              <a:rPr lang="en-GB" sz="2400" b="1" smtClean="0">
                <a:solidFill>
                  <a:schemeClr val="accent2"/>
                </a:solidFill>
              </a:rPr>
              <a:t>changing direction</a:t>
            </a:r>
            <a:r>
              <a:rPr lang="en-GB" sz="2400" smtClean="0"/>
              <a:t>. 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768475" y="4654550"/>
            <a:ext cx="57102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Alternating current constantly changes direction.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The lamp works with a.c. and d.c.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1816100"/>
            <a:ext cx="3092450" cy="2595563"/>
            <a:chOff x="1968" y="1144"/>
            <a:chExt cx="1948" cy="1635"/>
          </a:xfrm>
        </p:grpSpPr>
        <p:sp>
          <p:nvSpPr>
            <p:cNvPr id="5152" name="Rectangle 6"/>
            <p:cNvSpPr>
              <a:spLocks noChangeArrowheads="1"/>
            </p:cNvSpPr>
            <p:nvPr/>
          </p:nvSpPr>
          <p:spPr bwMode="auto">
            <a:xfrm>
              <a:off x="1968" y="1447"/>
              <a:ext cx="1948" cy="11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53" name="Group 7"/>
            <p:cNvGrpSpPr>
              <a:grpSpLocks/>
            </p:cNvGrpSpPr>
            <p:nvPr/>
          </p:nvGrpSpPr>
          <p:grpSpPr bwMode="auto">
            <a:xfrm>
              <a:off x="2508" y="1317"/>
              <a:ext cx="907" cy="276"/>
              <a:chOff x="504" y="853"/>
              <a:chExt cx="907" cy="276"/>
            </a:xfrm>
          </p:grpSpPr>
          <p:sp>
            <p:nvSpPr>
              <p:cNvPr id="5172" name="Line 8"/>
              <p:cNvSpPr>
                <a:spLocks noChangeShapeType="1"/>
              </p:cNvSpPr>
              <p:nvPr/>
            </p:nvSpPr>
            <p:spPr bwMode="auto">
              <a:xfrm>
                <a:off x="504" y="983"/>
                <a:ext cx="9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Rectangle 9"/>
              <p:cNvSpPr>
                <a:spLocks noChangeArrowheads="1"/>
              </p:cNvSpPr>
              <p:nvPr/>
            </p:nvSpPr>
            <p:spPr bwMode="auto">
              <a:xfrm>
                <a:off x="863" y="857"/>
                <a:ext cx="144" cy="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Line 10"/>
              <p:cNvSpPr>
                <a:spLocks noChangeShapeType="1"/>
              </p:cNvSpPr>
              <p:nvPr/>
            </p:nvSpPr>
            <p:spPr bwMode="auto">
              <a:xfrm>
                <a:off x="871" y="853"/>
                <a:ext cx="4" cy="2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Rectangle 11"/>
              <p:cNvSpPr>
                <a:spLocks noChangeArrowheads="1"/>
              </p:cNvSpPr>
              <p:nvPr/>
            </p:nvSpPr>
            <p:spPr bwMode="auto">
              <a:xfrm>
                <a:off x="951" y="937"/>
                <a:ext cx="68" cy="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54" name="Group 12"/>
            <p:cNvGrpSpPr>
              <a:grpSpLocks/>
            </p:cNvGrpSpPr>
            <p:nvPr/>
          </p:nvGrpSpPr>
          <p:grpSpPr bwMode="auto">
            <a:xfrm>
              <a:off x="1998" y="2459"/>
              <a:ext cx="1897" cy="320"/>
              <a:chOff x="1743" y="2255"/>
              <a:chExt cx="1897" cy="320"/>
            </a:xfrm>
          </p:grpSpPr>
          <p:grpSp>
            <p:nvGrpSpPr>
              <p:cNvPr id="5161" name="Group 13"/>
              <p:cNvGrpSpPr>
                <a:grpSpLocks/>
              </p:cNvGrpSpPr>
              <p:nvPr/>
            </p:nvGrpSpPr>
            <p:grpSpPr bwMode="auto">
              <a:xfrm>
                <a:off x="1743" y="2289"/>
                <a:ext cx="907" cy="235"/>
                <a:chOff x="468" y="1641"/>
                <a:chExt cx="907" cy="235"/>
              </a:xfrm>
            </p:grpSpPr>
            <p:sp>
              <p:nvSpPr>
                <p:cNvPr id="5167" name="Line 14"/>
                <p:cNvSpPr>
                  <a:spLocks noChangeShapeType="1"/>
                </p:cNvSpPr>
                <p:nvPr/>
              </p:nvSpPr>
              <p:spPr bwMode="auto">
                <a:xfrm>
                  <a:off x="468" y="1769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8" name="Rectangle 15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316" cy="2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9" name="Oval 16"/>
                <p:cNvSpPr>
                  <a:spLocks noChangeArrowheads="1"/>
                </p:cNvSpPr>
                <p:nvPr/>
              </p:nvSpPr>
              <p:spPr bwMode="auto">
                <a:xfrm>
                  <a:off x="728" y="1736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0" name="Oval 17"/>
                <p:cNvSpPr>
                  <a:spLocks noChangeArrowheads="1"/>
                </p:cNvSpPr>
                <p:nvPr/>
              </p:nvSpPr>
              <p:spPr bwMode="auto">
                <a:xfrm>
                  <a:off x="1052" y="1736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78" y="1641"/>
                  <a:ext cx="264" cy="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62" name="Group 19"/>
              <p:cNvGrpSpPr>
                <a:grpSpLocks/>
              </p:cNvGrpSpPr>
              <p:nvPr/>
            </p:nvGrpSpPr>
            <p:grpSpPr bwMode="auto">
              <a:xfrm>
                <a:off x="2733" y="2255"/>
                <a:ext cx="907" cy="320"/>
                <a:chOff x="468" y="1952"/>
                <a:chExt cx="907" cy="320"/>
              </a:xfrm>
            </p:grpSpPr>
            <p:sp>
              <p:nvSpPr>
                <p:cNvPr id="5163" name="Line 20"/>
                <p:cNvSpPr>
                  <a:spLocks noChangeShapeType="1"/>
                </p:cNvSpPr>
                <p:nvPr/>
              </p:nvSpPr>
              <p:spPr bwMode="auto">
                <a:xfrm>
                  <a:off x="468" y="2112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4" name="Oval 21"/>
                <p:cNvSpPr>
                  <a:spLocks noChangeArrowheads="1"/>
                </p:cNvSpPr>
                <p:nvPr/>
              </p:nvSpPr>
              <p:spPr bwMode="auto">
                <a:xfrm>
                  <a:off x="772" y="1952"/>
                  <a:ext cx="320" cy="3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820" y="2000"/>
                  <a:ext cx="224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6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997"/>
                  <a:ext cx="241" cy="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5" name="Group 24"/>
            <p:cNvGrpSpPr>
              <a:grpSpLocks/>
            </p:cNvGrpSpPr>
            <p:nvPr/>
          </p:nvGrpSpPr>
          <p:grpSpPr bwMode="auto">
            <a:xfrm>
              <a:off x="2328" y="1144"/>
              <a:ext cx="1280" cy="592"/>
              <a:chOff x="732" y="2712"/>
              <a:chExt cx="1280" cy="592"/>
            </a:xfrm>
          </p:grpSpPr>
          <p:sp>
            <p:nvSpPr>
              <p:cNvPr id="5156" name="Rectangle 25"/>
              <p:cNvSpPr>
                <a:spLocks noChangeArrowheads="1"/>
              </p:cNvSpPr>
              <p:nvPr/>
            </p:nvSpPr>
            <p:spPr bwMode="auto">
              <a:xfrm>
                <a:off x="1112" y="2712"/>
                <a:ext cx="444" cy="5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Oval 26"/>
              <p:cNvSpPr>
                <a:spLocks noChangeArrowheads="1"/>
              </p:cNvSpPr>
              <p:nvPr/>
            </p:nvSpPr>
            <p:spPr bwMode="auto">
              <a:xfrm>
                <a:off x="1044" y="2954"/>
                <a:ext cx="116" cy="1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Oval 27"/>
              <p:cNvSpPr>
                <a:spLocks noChangeArrowheads="1"/>
              </p:cNvSpPr>
              <p:nvPr/>
            </p:nvSpPr>
            <p:spPr bwMode="auto">
              <a:xfrm>
                <a:off x="1488" y="2954"/>
                <a:ext cx="116" cy="1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Text Box 28"/>
              <p:cNvSpPr txBox="1">
                <a:spLocks noChangeArrowheads="1"/>
              </p:cNvSpPr>
              <p:nvPr/>
            </p:nvSpPr>
            <p:spPr bwMode="auto">
              <a:xfrm>
                <a:off x="1188" y="2820"/>
                <a:ext cx="2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3200"/>
                  <a:t>~</a:t>
                </a:r>
              </a:p>
            </p:txBody>
          </p:sp>
          <p:sp>
            <p:nvSpPr>
              <p:cNvPr id="5160" name="Text Box 29"/>
              <p:cNvSpPr txBox="1">
                <a:spLocks noChangeArrowheads="1"/>
              </p:cNvSpPr>
              <p:nvPr/>
            </p:nvSpPr>
            <p:spPr bwMode="auto">
              <a:xfrm>
                <a:off x="732" y="2712"/>
                <a:ext cx="12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a.c. power supply</a:t>
                </a: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165475" y="3836988"/>
            <a:ext cx="3011488" cy="576262"/>
            <a:chOff x="368" y="2801"/>
            <a:chExt cx="1897" cy="363"/>
          </a:xfrm>
        </p:grpSpPr>
        <p:sp>
          <p:nvSpPr>
            <p:cNvPr id="5139" name="Rectangle 31"/>
            <p:cNvSpPr>
              <a:spLocks noChangeArrowheads="1"/>
            </p:cNvSpPr>
            <p:nvPr/>
          </p:nvSpPr>
          <p:spPr bwMode="auto">
            <a:xfrm>
              <a:off x="663" y="2801"/>
              <a:ext cx="348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0" name="Group 32"/>
            <p:cNvGrpSpPr>
              <a:grpSpLocks/>
            </p:cNvGrpSpPr>
            <p:nvPr/>
          </p:nvGrpSpPr>
          <p:grpSpPr bwMode="auto">
            <a:xfrm>
              <a:off x="368" y="2844"/>
              <a:ext cx="1897" cy="320"/>
              <a:chOff x="1743" y="2667"/>
              <a:chExt cx="1897" cy="320"/>
            </a:xfrm>
          </p:grpSpPr>
          <p:grpSp>
            <p:nvGrpSpPr>
              <p:cNvPr id="5141" name="Group 33"/>
              <p:cNvGrpSpPr>
                <a:grpSpLocks/>
              </p:cNvGrpSpPr>
              <p:nvPr/>
            </p:nvGrpSpPr>
            <p:grpSpPr bwMode="auto">
              <a:xfrm>
                <a:off x="2733" y="2667"/>
                <a:ext cx="907" cy="320"/>
                <a:chOff x="468" y="1952"/>
                <a:chExt cx="907" cy="320"/>
              </a:xfrm>
            </p:grpSpPr>
            <p:sp>
              <p:nvSpPr>
                <p:cNvPr id="5148" name="Line 34"/>
                <p:cNvSpPr>
                  <a:spLocks noChangeShapeType="1"/>
                </p:cNvSpPr>
                <p:nvPr/>
              </p:nvSpPr>
              <p:spPr bwMode="auto">
                <a:xfrm>
                  <a:off x="468" y="2112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9" name="Oval 35"/>
                <p:cNvSpPr>
                  <a:spLocks noChangeArrowheads="1"/>
                </p:cNvSpPr>
                <p:nvPr/>
              </p:nvSpPr>
              <p:spPr bwMode="auto">
                <a:xfrm>
                  <a:off x="772" y="1952"/>
                  <a:ext cx="320" cy="32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820" y="2000"/>
                  <a:ext cx="224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1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997"/>
                  <a:ext cx="241" cy="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2" name="Group 38"/>
              <p:cNvGrpSpPr>
                <a:grpSpLocks/>
              </p:cNvGrpSpPr>
              <p:nvPr/>
            </p:nvGrpSpPr>
            <p:grpSpPr bwMode="auto">
              <a:xfrm>
                <a:off x="1743" y="2719"/>
                <a:ext cx="907" cy="216"/>
                <a:chOff x="975" y="3585"/>
                <a:chExt cx="907" cy="216"/>
              </a:xfrm>
            </p:grpSpPr>
            <p:sp>
              <p:nvSpPr>
                <p:cNvPr id="5143" name="Line 39"/>
                <p:cNvSpPr>
                  <a:spLocks noChangeShapeType="1"/>
                </p:cNvSpPr>
                <p:nvPr/>
              </p:nvSpPr>
              <p:spPr bwMode="auto">
                <a:xfrm>
                  <a:off x="975" y="3694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4" name="Rectangle 40"/>
                <p:cNvSpPr>
                  <a:spLocks noChangeArrowheads="1"/>
                </p:cNvSpPr>
                <p:nvPr/>
              </p:nvSpPr>
              <p:spPr bwMode="auto">
                <a:xfrm>
                  <a:off x="1275" y="3585"/>
                  <a:ext cx="316" cy="2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Oval 41"/>
                <p:cNvSpPr>
                  <a:spLocks noChangeArrowheads="1"/>
                </p:cNvSpPr>
                <p:nvPr/>
              </p:nvSpPr>
              <p:spPr bwMode="auto">
                <a:xfrm>
                  <a:off x="1235" y="3661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6" name="Oval 42"/>
                <p:cNvSpPr>
                  <a:spLocks noChangeArrowheads="1"/>
                </p:cNvSpPr>
                <p:nvPr/>
              </p:nvSpPr>
              <p:spPr bwMode="auto">
                <a:xfrm>
                  <a:off x="1559" y="3661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1292" y="3653"/>
                  <a:ext cx="273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117850" y="2300288"/>
            <a:ext cx="3094038" cy="1858962"/>
            <a:chOff x="1964" y="1449"/>
            <a:chExt cx="1949" cy="1171"/>
          </a:xfrm>
        </p:grpSpPr>
        <p:sp>
          <p:nvSpPr>
            <p:cNvPr id="5134" name="Line 45"/>
            <p:cNvSpPr>
              <a:spLocks noChangeShapeType="1"/>
            </p:cNvSpPr>
            <p:nvPr/>
          </p:nvSpPr>
          <p:spPr bwMode="auto">
            <a:xfrm flipH="1">
              <a:off x="3527" y="1449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46"/>
            <p:cNvSpPr>
              <a:spLocks noChangeShapeType="1"/>
            </p:cNvSpPr>
            <p:nvPr/>
          </p:nvSpPr>
          <p:spPr bwMode="auto">
            <a:xfrm flipH="1">
              <a:off x="2355" y="1449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47"/>
            <p:cNvSpPr>
              <a:spLocks noChangeShapeType="1"/>
            </p:cNvSpPr>
            <p:nvPr/>
          </p:nvSpPr>
          <p:spPr bwMode="auto">
            <a:xfrm>
              <a:off x="2817" y="262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48"/>
            <p:cNvSpPr>
              <a:spLocks noChangeShapeType="1"/>
            </p:cNvSpPr>
            <p:nvPr/>
          </p:nvSpPr>
          <p:spPr bwMode="auto">
            <a:xfrm rot="16200000" flipH="1">
              <a:off x="1880" y="1959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49"/>
            <p:cNvSpPr>
              <a:spLocks noChangeShapeType="1"/>
            </p:cNvSpPr>
            <p:nvPr/>
          </p:nvSpPr>
          <p:spPr bwMode="auto">
            <a:xfrm rot="5400000" flipH="1" flipV="1">
              <a:off x="3829" y="2135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3116263" y="2300288"/>
            <a:ext cx="3094037" cy="1857375"/>
            <a:chOff x="1963" y="1449"/>
            <a:chExt cx="1949" cy="1170"/>
          </a:xfrm>
        </p:grpSpPr>
        <p:sp>
          <p:nvSpPr>
            <p:cNvPr id="5129" name="Line 51"/>
            <p:cNvSpPr>
              <a:spLocks noChangeShapeType="1"/>
            </p:cNvSpPr>
            <p:nvPr/>
          </p:nvSpPr>
          <p:spPr bwMode="auto">
            <a:xfrm>
              <a:off x="3351" y="1449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52"/>
            <p:cNvSpPr>
              <a:spLocks noChangeShapeType="1"/>
            </p:cNvSpPr>
            <p:nvPr/>
          </p:nvSpPr>
          <p:spPr bwMode="auto">
            <a:xfrm>
              <a:off x="2179" y="1449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53"/>
            <p:cNvSpPr>
              <a:spLocks noChangeShapeType="1"/>
            </p:cNvSpPr>
            <p:nvPr/>
          </p:nvSpPr>
          <p:spPr bwMode="auto">
            <a:xfrm flipH="1">
              <a:off x="2993" y="2619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54"/>
            <p:cNvSpPr>
              <a:spLocks noChangeShapeType="1"/>
            </p:cNvSpPr>
            <p:nvPr/>
          </p:nvSpPr>
          <p:spPr bwMode="auto">
            <a:xfrm rot="-5400000">
              <a:off x="1879" y="2135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55"/>
            <p:cNvSpPr>
              <a:spLocks noChangeShapeType="1"/>
            </p:cNvSpPr>
            <p:nvPr/>
          </p:nvSpPr>
          <p:spPr bwMode="auto">
            <a:xfrm rot="5400000">
              <a:off x="3828" y="1959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pPr eaLnBrk="1" hangingPunct="1"/>
            <a:r>
              <a:rPr lang="en-GB" sz="4000" smtClean="0"/>
              <a:t>Mains Electricity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273175"/>
            <a:ext cx="4440238" cy="4324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The electricity supplied to our homes is called </a:t>
            </a:r>
            <a:r>
              <a:rPr lang="en-GB" sz="2000" b="1" smtClean="0">
                <a:solidFill>
                  <a:srgbClr val="FF00FF"/>
                </a:solidFill>
              </a:rPr>
              <a:t>Mains Electricity.</a:t>
            </a:r>
            <a:endParaRPr lang="en-GB" sz="20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rgbClr val="FF0000"/>
                </a:solidFill>
              </a:rPr>
              <a:t>It is an alternating current supply.</a:t>
            </a:r>
            <a:r>
              <a:rPr lang="en-GB" sz="20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In the UK the current changes direction every 1/100</a:t>
            </a:r>
            <a:r>
              <a:rPr lang="en-GB" sz="2000" baseline="30000" smtClean="0"/>
              <a:t>th</a:t>
            </a:r>
            <a:r>
              <a:rPr lang="en-GB" sz="2000" smtClean="0"/>
              <a:t> of a second.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This means it completes a complete cycle of changes every 1/50</a:t>
            </a:r>
            <a:r>
              <a:rPr lang="en-GB" sz="2000" baseline="30000" smtClean="0"/>
              <a:t>th</a:t>
            </a:r>
            <a:r>
              <a:rPr lang="en-GB" sz="2000" smtClean="0"/>
              <a:t> of a second.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It therefore has a </a:t>
            </a:r>
            <a:r>
              <a:rPr lang="en-GB" sz="2000" b="1" smtClean="0">
                <a:solidFill>
                  <a:schemeClr val="accent2"/>
                </a:solidFill>
              </a:rPr>
              <a:t>frequency</a:t>
            </a:r>
            <a:r>
              <a:rPr lang="en-GB" sz="2000" smtClean="0"/>
              <a:t> of 50 cycles per second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or </a:t>
            </a:r>
            <a:r>
              <a:rPr lang="en-GB" sz="2000" b="1" smtClean="0">
                <a:solidFill>
                  <a:schemeClr val="accent2"/>
                </a:solidFill>
              </a:rPr>
              <a:t>50 hertz</a:t>
            </a:r>
            <a:r>
              <a:rPr lang="en-GB" sz="2000" smtClean="0"/>
              <a:t> (50 Hz).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46700" y="1263650"/>
            <a:ext cx="3422650" cy="3068638"/>
            <a:chOff x="3368" y="796"/>
            <a:chExt cx="2156" cy="1933"/>
          </a:xfrm>
        </p:grpSpPr>
        <p:pic>
          <p:nvPicPr>
            <p:cNvPr id="6149" name="Picture 5" descr="pd23958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796"/>
              <a:ext cx="2156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568" y="2325"/>
              <a:ext cx="180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How electricity arrives into our homes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285875"/>
            <a:ext cx="5019675" cy="41227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rgbClr val="FF0000"/>
                </a:solidFill>
              </a:rPr>
              <a:t>UK mains supply is rated at about     230 volts.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This means that it has the same effect as a 230V d.c. battery on devices like a lamp.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One side of the a.c. supply changes constantly between +325V and – 325V.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rgbClr val="663300"/>
                </a:solidFill>
              </a:rPr>
              <a:t>This terminal is called the LIVE</a:t>
            </a:r>
            <a:r>
              <a:rPr lang="en-GB" sz="2000" smtClean="0"/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Touching this terminal can be </a:t>
            </a:r>
            <a:r>
              <a:rPr lang="en-GB" sz="2000" b="1" smtClean="0">
                <a:solidFill>
                  <a:srgbClr val="FF0000"/>
                </a:solidFill>
              </a:rPr>
              <a:t>fatal!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The other terminal remains at about 0V.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This terminal is called the NEUTRAL.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The </a:t>
            </a:r>
            <a:r>
              <a:rPr lang="en-GB" sz="4000" b="1" smtClean="0">
                <a:solidFill>
                  <a:srgbClr val="663300"/>
                </a:solidFill>
              </a:rPr>
              <a:t>LIVE</a:t>
            </a:r>
            <a:r>
              <a:rPr lang="en-GB" sz="4000" smtClean="0"/>
              <a:t> and </a:t>
            </a:r>
            <a:r>
              <a:rPr lang="en-GB" sz="4000" b="1" smtClean="0">
                <a:solidFill>
                  <a:schemeClr val="accent2"/>
                </a:solidFill>
              </a:rPr>
              <a:t>NEUTRAL</a:t>
            </a:r>
            <a:r>
              <a:rPr lang="en-GB" sz="4000" smtClean="0"/>
              <a:t> terminals</a:t>
            </a:r>
          </a:p>
        </p:txBody>
      </p:sp>
      <p:pic>
        <p:nvPicPr>
          <p:cNvPr id="272388" name="Picture 4" descr="Electric Sock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225550"/>
            <a:ext cx="3333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97563" y="2876550"/>
            <a:ext cx="1450975" cy="1984375"/>
            <a:chOff x="3715" y="1883"/>
            <a:chExt cx="914" cy="1250"/>
          </a:xfrm>
        </p:grpSpPr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3715" y="2902"/>
              <a:ext cx="8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NEUTRAL</a:t>
              </a: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 flipV="1">
              <a:off x="4053" y="1883"/>
              <a:ext cx="576" cy="99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27963" y="3076575"/>
            <a:ext cx="819150" cy="1785938"/>
            <a:chOff x="4931" y="2009"/>
            <a:chExt cx="516" cy="1125"/>
          </a:xfrm>
        </p:grpSpPr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4948" y="2903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663300"/>
                  </a:solidFill>
                </a:rPr>
                <a:t>LIVE</a:t>
              </a:r>
            </a:p>
          </p:txBody>
        </p:sp>
        <p:sp>
          <p:nvSpPr>
            <p:cNvPr id="7177" name="Line 10"/>
            <p:cNvSpPr>
              <a:spLocks noChangeShapeType="1"/>
            </p:cNvSpPr>
            <p:nvPr/>
          </p:nvSpPr>
          <p:spPr bwMode="auto">
            <a:xfrm flipH="1" flipV="1">
              <a:off x="4931" y="2009"/>
              <a:ext cx="190" cy="857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2395" name="Picture 11" descr="ANd9GcThxkWz5Z4WDn9U8czDuRVJsIH-j0rZvhcIqnp1uLlI8v0obII&amp;t=1&amp;usg=__uirEY7dQ2x1oTWfpWw8GAIcuN6A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864100"/>
            <a:ext cx="11064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19200"/>
            <a:ext cx="8286750" cy="1044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voltage of the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terminal varies </a:t>
            </a:r>
            <a:r>
              <a:rPr lang="en-GB" sz="2400" b="1" smtClean="0">
                <a:solidFill>
                  <a:srgbClr val="FF0000"/>
                </a:solidFill>
              </a:rPr>
              <a:t>SINUSOIDALLY</a:t>
            </a:r>
            <a:r>
              <a:rPr lang="en-GB" sz="2400" smtClean="0"/>
              <a:t> between +325V and – 325V taking 1/50</a:t>
            </a:r>
            <a:r>
              <a:rPr lang="en-GB" sz="2400" baseline="30000" smtClean="0"/>
              <a:t>th</a:t>
            </a:r>
            <a:r>
              <a:rPr lang="en-GB" sz="2400" smtClean="0"/>
              <a:t> or 0.02 second to complete one complete cycle.</a:t>
            </a:r>
          </a:p>
        </p:txBody>
      </p:sp>
      <p:pic>
        <p:nvPicPr>
          <p:cNvPr id="274435" name="Picture 3" descr="18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333625"/>
            <a:ext cx="60039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8525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</a:rPr>
              <a:t>Voltage variation of the </a:t>
            </a:r>
            <a:r>
              <a:rPr lang="en-GB" sz="3600" b="1" smtClean="0">
                <a:solidFill>
                  <a:srgbClr val="663300"/>
                </a:solidFill>
              </a:rPr>
              <a:t>LIVE </a:t>
            </a:r>
            <a:r>
              <a:rPr lang="en-GB" sz="3600" smtClean="0">
                <a:solidFill>
                  <a:schemeClr val="tx1"/>
                </a:solidFill>
              </a:rPr>
              <a:t>terminal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_______ current (d.c.) is a current that always flows in ____ direction around a circuit. It is supplied by cells and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Alternating current (a.c.) constantly ________ in direction. The _______ supply to our homes is a.c.  In this case the a.c. is supplied at an effective voltage of ______ and a frequency of 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An _________ can be used to display and __________ a d.c. or a.c. waveform.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3762375" y="5275263"/>
            <a:ext cx="1766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oscilloscope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076575" y="5275263"/>
            <a:ext cx="817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230V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4135438" y="494030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3332163" y="4940300"/>
            <a:ext cx="95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mains</a:t>
            </a: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238375" y="5275263"/>
            <a:ext cx="87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297488" y="5275263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4651375" y="4940300"/>
            <a:ext cx="85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50Hz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3203575" y="45481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2219325" y="49403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batteries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5362575" y="494030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allAtOnce"/>
      <p:bldP spid="290820" grpId="0" build="allAtOnce"/>
      <p:bldP spid="290821" grpId="0"/>
      <p:bldP spid="290821" grpId="1"/>
      <p:bldP spid="290822" grpId="0" build="allAtOnce"/>
      <p:bldP spid="290823" grpId="0" build="allAtOnce"/>
      <p:bldP spid="290824" grpId="0" build="allAtOnce"/>
      <p:bldP spid="290825" grpId="0" build="allAtOnce"/>
      <p:bldP spid="290826" grpId="0"/>
      <p:bldP spid="290826" grpId="1"/>
      <p:bldP spid="290827" grpId="0" build="allAtOnce"/>
      <p:bldP spid="29082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_______ current (d.c.) is a current that always flows in ____ direction around a circuit. It is supplied by cells and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Alternating current (a.c.) constantly ________ in direction. The _______ supply to our homes is a.c.  In this case the a.c. is supplied at an effective voltage of ______ and a frequency of 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An _________ can be used to display and __________ a d.c. or a.c. waveform.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3762375" y="5275263"/>
            <a:ext cx="1766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oscilloscope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076575" y="5275263"/>
            <a:ext cx="817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230V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4135438" y="494030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3332163" y="4940300"/>
            <a:ext cx="95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mains</a:t>
            </a: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238375" y="5275263"/>
            <a:ext cx="87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297488" y="5275263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4651375" y="4940300"/>
            <a:ext cx="85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50Hz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3203575" y="45481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2219325" y="49403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batteries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5362575" y="494030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measure</a:t>
            </a: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866775" y="3927475"/>
            <a:ext cx="1766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oscilloscope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5199063" y="3013075"/>
            <a:ext cx="81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230V</a:t>
            </a:r>
          </a:p>
        </p:txBody>
      </p: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7651750" y="1004888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1127125" y="2655888"/>
            <a:ext cx="95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mains</a:t>
            </a:r>
          </a:p>
        </p:txBody>
      </p:sp>
      <p:sp>
        <p:nvSpPr>
          <p:cNvPr id="290833" name="Text Box 17"/>
          <p:cNvSpPr txBox="1">
            <a:spLocks noChangeArrowheads="1"/>
          </p:cNvSpPr>
          <p:nvPr/>
        </p:nvSpPr>
        <p:spPr bwMode="auto">
          <a:xfrm>
            <a:off x="581025" y="960438"/>
            <a:ext cx="87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</a:t>
            </a:r>
          </a:p>
        </p:txBody>
      </p:sp>
      <p:sp>
        <p:nvSpPr>
          <p:cNvPr id="290834" name="Text Box 18"/>
          <p:cNvSpPr txBox="1">
            <a:spLocks noChangeArrowheads="1"/>
          </p:cNvSpPr>
          <p:nvPr/>
        </p:nvSpPr>
        <p:spPr bwMode="auto">
          <a:xfrm>
            <a:off x="5357813" y="2265363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90835" name="Text Box 19"/>
          <p:cNvSpPr txBox="1">
            <a:spLocks noChangeArrowheads="1"/>
          </p:cNvSpPr>
          <p:nvPr/>
        </p:nvSpPr>
        <p:spPr bwMode="auto">
          <a:xfrm>
            <a:off x="885825" y="3335338"/>
            <a:ext cx="855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50Hz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506413" y="1730375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batteries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6046788" y="3938588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allAtOnce"/>
      <p:bldP spid="290820" grpId="0" build="allAtOnce"/>
      <p:bldP spid="290821" grpId="0"/>
      <p:bldP spid="290821" grpId="1"/>
      <p:bldP spid="290822" grpId="0" build="allAtOnce"/>
      <p:bldP spid="290823" grpId="0" build="allAtOnce"/>
      <p:bldP spid="290824" grpId="0" build="allAtOnce"/>
      <p:bldP spid="290825" grpId="0" build="allAtOnce"/>
      <p:bldP spid="290826" grpId="0"/>
      <p:bldP spid="290826" grpId="1"/>
      <p:bldP spid="290827" grpId="0" build="allAtOnce"/>
      <p:bldP spid="290828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1975</Words>
  <Application>Microsoft Office PowerPoint</Application>
  <PresentationFormat>On-screen Show (4:3)</PresentationFormat>
  <Paragraphs>368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Times New Roman</vt:lpstr>
      <vt:lpstr>Default Design</vt:lpstr>
      <vt:lpstr> MAINS ELECTRICITY</vt:lpstr>
      <vt:lpstr>Specification</vt:lpstr>
      <vt:lpstr>Direct current</vt:lpstr>
      <vt:lpstr>Alternating current</vt:lpstr>
      <vt:lpstr>Mains Electricity</vt:lpstr>
      <vt:lpstr>The LIVE and NEUTRAL terminals</vt:lpstr>
      <vt:lpstr>Voltage variation of the LIVE terminal</vt:lpstr>
      <vt:lpstr>PowerPoint Presentation</vt:lpstr>
      <vt:lpstr>PowerPoint Presentation</vt:lpstr>
      <vt:lpstr>Electrical cable</vt:lpstr>
      <vt:lpstr>The EARTH wire</vt:lpstr>
      <vt:lpstr>The three pin plug</vt:lpstr>
      <vt:lpstr>Materials used in plugs, sockets and wires</vt:lpstr>
      <vt:lpstr>Label this diagram</vt:lpstr>
      <vt:lpstr>Label this diagram</vt:lpstr>
      <vt:lpstr>Label this diagram</vt:lpstr>
      <vt:lpstr>What is wrong with this plug’s wiring?</vt:lpstr>
      <vt:lpstr>PowerPoint Presentation</vt:lpstr>
      <vt:lpstr>PowerPoint Presentation</vt:lpstr>
      <vt:lpstr>The Dangers of Mains Electricity</vt:lpstr>
      <vt:lpstr>Fuses</vt:lpstr>
      <vt:lpstr>PowerPoint Presentation</vt:lpstr>
      <vt:lpstr>Circuit Breakers</vt:lpstr>
      <vt:lpstr>A simple circuit breaker</vt:lpstr>
      <vt:lpstr>Comparison of fuses and circuit breakers</vt:lpstr>
      <vt:lpstr>The action of the EARTH wire</vt:lpstr>
      <vt:lpstr>The action of the EARTH wire</vt:lpstr>
      <vt:lpstr>The action of the EARTH wire</vt:lpstr>
      <vt:lpstr>Double insulation</vt:lpstr>
      <vt:lpstr>PowerPoint Presentation</vt:lpstr>
      <vt:lpstr>PowerPoint Presentation</vt:lpstr>
      <vt:lpstr>PowerPoint Presentation</vt:lpstr>
      <vt:lpstr>Complete:</vt:lpstr>
      <vt:lpstr>Complete: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146</cp:revision>
  <dcterms:created xsi:type="dcterms:W3CDTF">2008-08-15T17:24:00Z</dcterms:created>
  <dcterms:modified xsi:type="dcterms:W3CDTF">2019-01-18T17:14:10Z</dcterms:modified>
</cp:coreProperties>
</file>