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ctiveX/activeX1.xml" ContentType="application/vnd.ms-office.activeX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336" r:id="rId2"/>
    <p:sldId id="308" r:id="rId3"/>
    <p:sldId id="311" r:id="rId4"/>
    <p:sldId id="309" r:id="rId5"/>
    <p:sldId id="331" r:id="rId6"/>
    <p:sldId id="320" r:id="rId7"/>
    <p:sldId id="337" r:id="rId8"/>
    <p:sldId id="338" r:id="rId9"/>
    <p:sldId id="328" r:id="rId10"/>
  </p:sldIdLst>
  <p:sldSz cx="9144000" cy="6858000" type="screen4x3"/>
  <p:notesSz cx="6669088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99FF"/>
    <a:srgbClr val="FF0000"/>
    <a:srgbClr val="FF9933"/>
    <a:srgbClr val="FF00FF"/>
    <a:srgbClr val="FF6600"/>
    <a:srgbClr val="000066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7164" autoAdjust="0"/>
  </p:normalViewPr>
  <p:slideViewPr>
    <p:cSldViewPr>
      <p:cViewPr>
        <p:scale>
          <a:sx n="46" d="100"/>
          <a:sy n="46" d="100"/>
        </p:scale>
        <p:origin x="-528" y="-58"/>
      </p:cViewPr>
      <p:guideLst>
        <p:guide orient="horz" pos="2160"/>
        <p:guide orient="horz" pos="663"/>
        <p:guide pos="2880"/>
        <p:guide pos="1338"/>
        <p:guide pos="4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2130" y="-72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E3A47F-A289-431F-A4FB-271F0B798A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45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449FD589-6FBD-4F76-A244-F5FDC77338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09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87D8B7A-C581-4689-AE00-50D15DBAC376}" type="slidenum">
              <a:rPr lang="en-GB" sz="1200" smtClean="0">
                <a:latin typeface="Arial" pitchFamily="34" charset="0"/>
              </a:rPr>
              <a:pPr/>
              <a:t>1</a:t>
            </a:fld>
            <a:endParaRPr lang="en-GB" sz="1200" smtClean="0">
              <a:latin typeface="Arial" pitchFamily="34" charset="0"/>
            </a:endParaRPr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060EBB-73FC-4D57-BE27-CBE836223003}" type="slidenum">
              <a:rPr lang="en-GB" sz="1200" smtClean="0">
                <a:latin typeface="Arial" pitchFamily="34" charset="0"/>
              </a:rPr>
              <a:pPr/>
              <a:t>2</a:t>
            </a:fld>
            <a:endParaRPr lang="en-GB" sz="1200" smtClean="0">
              <a:latin typeface="Arial" pitchFamily="34" charset="0"/>
            </a:endParaRPr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8CD4975-D2AD-438C-9D5B-39CD4B0433B2}" type="slidenum">
              <a:rPr lang="en-GB" sz="1200" smtClean="0">
                <a:latin typeface="Arial" pitchFamily="34" charset="0"/>
              </a:rPr>
              <a:pPr/>
              <a:t>3</a:t>
            </a:fld>
            <a:endParaRPr lang="en-GB" sz="1200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81B1C0-E475-4B16-BE93-BF7FFCBBBC0B}" type="slidenum">
              <a:rPr lang="en-GB" sz="1200" smtClean="0">
                <a:latin typeface="Arial" pitchFamily="34" charset="0"/>
              </a:rPr>
              <a:pPr/>
              <a:t>4</a:t>
            </a:fld>
            <a:endParaRPr lang="en-GB" sz="1200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F2538E-DC14-436D-9293-78A16FEE7606}" type="slidenum">
              <a:rPr lang="en-GB" sz="1200" smtClean="0">
                <a:latin typeface="Arial" pitchFamily="34" charset="0"/>
              </a:rPr>
              <a:pPr/>
              <a:t>5</a:t>
            </a:fld>
            <a:endParaRPr lang="en-GB" sz="1200" smtClean="0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5EDB39A-AD2B-4F0D-BBEA-B90C3960250D}" type="slidenum">
              <a:rPr lang="en-GB" sz="1200" smtClean="0">
                <a:latin typeface="Arial" pitchFamily="34" charset="0"/>
              </a:rPr>
              <a:pPr/>
              <a:t>6</a:t>
            </a:fld>
            <a:endParaRPr lang="en-GB" sz="1200" smtClean="0"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D49091-AFC9-4B11-806A-D177845D1073}" type="slidenum">
              <a:rPr lang="en-GB" sz="1200" smtClean="0">
                <a:latin typeface="Arial" pitchFamily="34" charset="0"/>
              </a:rPr>
              <a:pPr/>
              <a:t>7</a:t>
            </a:fld>
            <a:endParaRPr lang="en-GB" sz="1200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B615836-A811-4BB4-B493-F484C5DE1A2D}" type="slidenum">
              <a:rPr lang="en-GB" sz="1200" smtClean="0">
                <a:latin typeface="Arial" pitchFamily="34" charset="0"/>
              </a:rPr>
              <a:pPr/>
              <a:t>8</a:t>
            </a:fld>
            <a:endParaRPr lang="en-GB" sz="120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6A9BC1-8FB0-40EE-9221-6721558289C8}" type="slidenum">
              <a:rPr lang="en-GB" sz="1200" smtClean="0">
                <a:latin typeface="Arial" pitchFamily="34" charset="0"/>
              </a:rPr>
              <a:pPr/>
              <a:t>9</a:t>
            </a:fld>
            <a:endParaRPr lang="en-GB" sz="1200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nderli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/>
          <p:cNvSpPr txBox="1">
            <a:spLocks noChangeArrowheads="1"/>
          </p:cNvSpPr>
          <p:nvPr userDrawn="1"/>
        </p:nvSpPr>
        <p:spPr bwMode="auto">
          <a:xfrm>
            <a:off x="7032625" y="6640513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2005</a:t>
            </a:r>
          </a:p>
        </p:txBody>
      </p:sp>
      <p:pic>
        <p:nvPicPr>
          <p:cNvPr id="4" name="Picture 4" descr="boardworks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right_button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13727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0" y="6623050"/>
            <a:ext cx="1116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  <a:defRPr/>
            </a:pPr>
            <a:fld id="{38FD5EC1-D952-4590-BCC3-FCF0DF9AAA4B}" type="slidenum">
              <a:rPr lang="en-GB" sz="1200" b="1">
                <a:solidFill>
                  <a:schemeClr val="bg1"/>
                </a:solidFill>
                <a:latin typeface="Arial" charset="0"/>
              </a:rPr>
              <a:pPr algn="l" eaLnBrk="1" hangingPunct="1">
                <a:spcBef>
                  <a:spcPct val="50000"/>
                </a:spcBef>
                <a:defRPr/>
              </a:pPr>
              <a:t>‹#›</a:t>
            </a:fld>
            <a:r>
              <a:rPr lang="en-GB" sz="1200" b="1">
                <a:solidFill>
                  <a:schemeClr val="bg1"/>
                </a:solidFill>
                <a:latin typeface="Arial" charset="0"/>
              </a:rPr>
              <a:t> of 28</a:t>
            </a:r>
          </a:p>
        </p:txBody>
      </p:sp>
    </p:spTree>
    <p:extLst>
      <p:ext uri="{BB962C8B-B14F-4D97-AF65-F5344CB8AC3E}">
        <p14:creationId xmlns:p14="http://schemas.microsoft.com/office/powerpoint/2010/main" val="195956354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0731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716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25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607261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0484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3477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687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6331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623760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498925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nderlin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3" name="Text Box 3"/>
          <p:cNvSpPr txBox="1">
            <a:spLocks noChangeArrowheads="1"/>
          </p:cNvSpPr>
          <p:nvPr userDrawn="1"/>
        </p:nvSpPr>
        <p:spPr bwMode="auto">
          <a:xfrm>
            <a:off x="7032625" y="6640513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2005</a:t>
            </a:r>
          </a:p>
        </p:txBody>
      </p:sp>
      <p:pic>
        <p:nvPicPr>
          <p:cNvPr id="2052" name="Picture 4" descr="swish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boardworks_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right_button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13727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eft_button">
            <a:hlinkClick r:id="" action="ppaction://hlinkshowjump?jump=previousslide"/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6165850"/>
            <a:ext cx="4762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8" name="Text Box 8"/>
          <p:cNvSpPr txBox="1">
            <a:spLocks noChangeArrowheads="1"/>
          </p:cNvSpPr>
          <p:nvPr userDrawn="1"/>
        </p:nvSpPr>
        <p:spPr bwMode="auto">
          <a:xfrm>
            <a:off x="0" y="6623050"/>
            <a:ext cx="1116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  <a:defRPr/>
            </a:pPr>
            <a:fld id="{C2455313-655C-4664-A36D-9C9D36E94439}" type="slidenum">
              <a:rPr lang="en-GB" sz="1200" b="1">
                <a:solidFill>
                  <a:schemeClr val="bg1"/>
                </a:solidFill>
                <a:latin typeface="Arial" charset="0"/>
              </a:rPr>
              <a:pPr algn="l" eaLnBrk="1" hangingPunct="1">
                <a:spcBef>
                  <a:spcPct val="50000"/>
                </a:spcBef>
                <a:defRPr/>
              </a:pPr>
              <a:t>‹#›</a:t>
            </a:fld>
            <a:r>
              <a:rPr lang="en-GB" sz="1200" b="1">
                <a:solidFill>
                  <a:schemeClr val="bg1"/>
                </a:solidFill>
                <a:latin typeface="Arial" charset="0"/>
              </a:rPr>
              <a:t> of 28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848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      Click to edit Master title style</a:t>
            </a:r>
          </a:p>
        </p:txBody>
      </p:sp>
      <p:grpSp>
        <p:nvGrpSpPr>
          <p:cNvPr id="2058" name="Group 22"/>
          <p:cNvGrpSpPr>
            <a:grpSpLocks/>
          </p:cNvGrpSpPr>
          <p:nvPr userDrawn="1"/>
        </p:nvGrpSpPr>
        <p:grpSpPr bwMode="auto">
          <a:xfrm>
            <a:off x="241300" y="85725"/>
            <a:ext cx="360363" cy="360363"/>
            <a:chOff x="1111" y="1026"/>
            <a:chExt cx="227" cy="227"/>
          </a:xfrm>
        </p:grpSpPr>
        <p:sp>
          <p:nvSpPr>
            <p:cNvPr id="220183" name="Oval 23"/>
            <p:cNvSpPr>
              <a:spLocks noChangeAspect="1" noChangeArrowheads="1"/>
            </p:cNvSpPr>
            <p:nvPr userDrawn="1"/>
          </p:nvSpPr>
          <p:spPr bwMode="auto">
            <a:xfrm>
              <a:off x="1111" y="1026"/>
              <a:ext cx="227" cy="227"/>
            </a:xfrm>
            <a:prstGeom prst="ellipse">
              <a:avLst/>
            </a:prstGeom>
            <a:solidFill>
              <a:srgbClr val="01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184" name="Oval 24"/>
            <p:cNvSpPr>
              <a:spLocks noChangeArrowheads="1"/>
            </p:cNvSpPr>
            <p:nvPr userDrawn="1"/>
          </p:nvSpPr>
          <p:spPr bwMode="auto">
            <a:xfrm>
              <a:off x="1122" y="1037"/>
              <a:ext cx="205" cy="205"/>
            </a:xfrm>
            <a:prstGeom prst="ellipse">
              <a:avLst/>
            </a:prstGeom>
            <a:solidFill>
              <a:srgbClr val="FF00FF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61" name="Group 25"/>
            <p:cNvGrpSpPr>
              <a:grpSpLocks noChangeAspect="1"/>
            </p:cNvGrpSpPr>
            <p:nvPr userDrawn="1"/>
          </p:nvGrpSpPr>
          <p:grpSpPr bwMode="auto">
            <a:xfrm>
              <a:off x="1143" y="1064"/>
              <a:ext cx="163" cy="151"/>
              <a:chOff x="657" y="799"/>
              <a:chExt cx="2403" cy="2227"/>
            </a:xfrm>
          </p:grpSpPr>
          <p:sp>
            <p:nvSpPr>
              <p:cNvPr id="220186" name="Rectangle 26"/>
              <p:cNvSpPr>
                <a:spLocks noChangeAspect="1" noChangeArrowheads="1"/>
              </p:cNvSpPr>
              <p:nvPr userDrawn="1"/>
            </p:nvSpPr>
            <p:spPr bwMode="auto">
              <a:xfrm>
                <a:off x="1291" y="2156"/>
                <a:ext cx="958" cy="14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pic>
            <p:nvPicPr>
              <p:cNvPr id="2063" name="Picture 27" descr="einstein"/>
              <p:cNvPicPr>
                <a:picLocks noChangeAspect="1" noChangeArrowheads="1"/>
              </p:cNvPicPr>
              <p:nvPr userDrawn="1"/>
            </p:nvPicPr>
            <p:blipFill>
              <a:blip r:embed="rId19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7" y="799"/>
                <a:ext cx="2403" cy="2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C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C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C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C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CC00C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CC00C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CC00C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CC00C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Line 2"/>
          <p:cNvSpPr>
            <a:spLocks noChangeShapeType="1"/>
          </p:cNvSpPr>
          <p:nvPr/>
        </p:nvSpPr>
        <p:spPr bwMode="auto">
          <a:xfrm flipV="1">
            <a:off x="6680200" y="3644900"/>
            <a:ext cx="1131888" cy="114935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63" name="Line 3"/>
          <p:cNvSpPr>
            <a:spLocks noChangeShapeType="1"/>
          </p:cNvSpPr>
          <p:nvPr/>
        </p:nvSpPr>
        <p:spPr bwMode="auto">
          <a:xfrm flipH="1" flipV="1">
            <a:off x="2378075" y="3779838"/>
            <a:ext cx="377825" cy="10033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64" name="Line 4"/>
          <p:cNvSpPr>
            <a:spLocks noChangeShapeType="1"/>
          </p:cNvSpPr>
          <p:nvPr/>
        </p:nvSpPr>
        <p:spPr bwMode="auto">
          <a:xfrm flipV="1">
            <a:off x="2811463" y="3778250"/>
            <a:ext cx="377825" cy="10033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65" name="Line 5"/>
          <p:cNvSpPr>
            <a:spLocks noChangeShapeType="1"/>
          </p:cNvSpPr>
          <p:nvPr/>
        </p:nvSpPr>
        <p:spPr bwMode="auto">
          <a:xfrm>
            <a:off x="1331913" y="2349500"/>
            <a:ext cx="31750" cy="88265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1908175" y="357346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1908175" y="329406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2898775" y="357346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2898775" y="329406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4371975" y="3116263"/>
            <a:ext cx="914400" cy="152400"/>
          </a:xfrm>
          <a:prstGeom prst="parallelogram">
            <a:avLst>
              <a:gd name="adj" fmla="val 1500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3279775" y="2608263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4829175" y="2506663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V="1">
            <a:off x="4829175" y="3725863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4371975" y="3573463"/>
            <a:ext cx="914400" cy="152400"/>
          </a:xfrm>
          <a:prstGeom prst="parallelogram">
            <a:avLst>
              <a:gd name="adj" fmla="val 1500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5743575" y="2963863"/>
            <a:ext cx="533400" cy="60960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5591175" y="3192463"/>
            <a:ext cx="533400" cy="60960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7" descr="Large grid"/>
          <p:cNvSpPr>
            <a:spLocks noChangeArrowheads="1"/>
          </p:cNvSpPr>
          <p:nvPr/>
        </p:nvSpPr>
        <p:spPr bwMode="auto">
          <a:xfrm>
            <a:off x="7877175" y="2506663"/>
            <a:ext cx="381000" cy="1981200"/>
          </a:xfrm>
          <a:prstGeom prst="ellipse">
            <a:avLst/>
          </a:prstGeom>
          <a:pattFill prst="lgGrid">
            <a:fgClr>
              <a:schemeClr val="bg2"/>
            </a:fgClr>
            <a:bgClr>
              <a:srgbClr val="006600"/>
            </a:bgClr>
          </a:patt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Freeform 18"/>
          <p:cNvSpPr>
            <a:spLocks/>
          </p:cNvSpPr>
          <p:nvPr/>
        </p:nvSpPr>
        <p:spPr bwMode="auto">
          <a:xfrm>
            <a:off x="1158875" y="3268663"/>
            <a:ext cx="241300" cy="457200"/>
          </a:xfrm>
          <a:custGeom>
            <a:avLst/>
            <a:gdLst>
              <a:gd name="T0" fmla="*/ 2147483647 w 168"/>
              <a:gd name="T1" fmla="*/ 0 h 432"/>
              <a:gd name="T2" fmla="*/ 2147483647 w 168"/>
              <a:gd name="T3" fmla="*/ 2147483647 h 432"/>
              <a:gd name="T4" fmla="*/ 2147483647 w 168"/>
              <a:gd name="T5" fmla="*/ 2147483647 h 432"/>
              <a:gd name="T6" fmla="*/ 2147483647 w 168"/>
              <a:gd name="T7" fmla="*/ 2147483647 h 432"/>
              <a:gd name="T8" fmla="*/ 2147483647 w 168"/>
              <a:gd name="T9" fmla="*/ 2147483647 h 432"/>
              <a:gd name="T10" fmla="*/ 2147483647 w 168"/>
              <a:gd name="T11" fmla="*/ 2147483647 h 432"/>
              <a:gd name="T12" fmla="*/ 2147483647 w 168"/>
              <a:gd name="T13" fmla="*/ 2147483647 h 432"/>
              <a:gd name="T14" fmla="*/ 2147483647 w 168"/>
              <a:gd name="T15" fmla="*/ 2147483647 h 432"/>
              <a:gd name="T16" fmla="*/ 2147483647 w 168"/>
              <a:gd name="T17" fmla="*/ 2147483647 h 432"/>
              <a:gd name="T18" fmla="*/ 2147483647 w 168"/>
              <a:gd name="T19" fmla="*/ 2147483647 h 432"/>
              <a:gd name="T20" fmla="*/ 2147483647 w 168"/>
              <a:gd name="T21" fmla="*/ 2147483647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68"/>
              <a:gd name="T34" fmla="*/ 0 h 432"/>
              <a:gd name="T35" fmla="*/ 168 w 168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68" h="432">
                <a:moveTo>
                  <a:pt x="56" y="0"/>
                </a:moveTo>
                <a:cubicBezTo>
                  <a:pt x="76" y="16"/>
                  <a:pt x="96" y="32"/>
                  <a:pt x="104" y="48"/>
                </a:cubicBezTo>
                <a:cubicBezTo>
                  <a:pt x="112" y="64"/>
                  <a:pt x="112" y="80"/>
                  <a:pt x="104" y="96"/>
                </a:cubicBezTo>
                <a:cubicBezTo>
                  <a:pt x="96" y="112"/>
                  <a:pt x="72" y="128"/>
                  <a:pt x="56" y="144"/>
                </a:cubicBezTo>
                <a:cubicBezTo>
                  <a:pt x="40" y="160"/>
                  <a:pt x="8" y="176"/>
                  <a:pt x="8" y="192"/>
                </a:cubicBezTo>
                <a:cubicBezTo>
                  <a:pt x="8" y="208"/>
                  <a:pt x="40" y="232"/>
                  <a:pt x="56" y="240"/>
                </a:cubicBezTo>
                <a:cubicBezTo>
                  <a:pt x="72" y="248"/>
                  <a:pt x="88" y="240"/>
                  <a:pt x="104" y="240"/>
                </a:cubicBezTo>
                <a:cubicBezTo>
                  <a:pt x="120" y="240"/>
                  <a:pt x="168" y="224"/>
                  <a:pt x="152" y="240"/>
                </a:cubicBezTo>
                <a:cubicBezTo>
                  <a:pt x="136" y="256"/>
                  <a:pt x="16" y="312"/>
                  <a:pt x="8" y="336"/>
                </a:cubicBezTo>
                <a:cubicBezTo>
                  <a:pt x="0" y="360"/>
                  <a:pt x="96" y="368"/>
                  <a:pt x="104" y="384"/>
                </a:cubicBezTo>
                <a:cubicBezTo>
                  <a:pt x="112" y="400"/>
                  <a:pt x="64" y="424"/>
                  <a:pt x="56" y="432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1247775" y="311626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1247775" y="372586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638175" y="31162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638175" y="38782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1400175" y="3421063"/>
            <a:ext cx="419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Oval 24"/>
          <p:cNvSpPr>
            <a:spLocks noChangeArrowheads="1"/>
          </p:cNvSpPr>
          <p:nvPr/>
        </p:nvSpPr>
        <p:spPr bwMode="auto">
          <a:xfrm>
            <a:off x="8029575" y="3268663"/>
            <a:ext cx="762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 flipV="1">
            <a:off x="2289175" y="2608263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 flipV="1">
            <a:off x="2289175" y="3573463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 flipV="1">
            <a:off x="3279775" y="3573463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6124575" y="3421063"/>
            <a:ext cx="1752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Oval 29"/>
          <p:cNvSpPr>
            <a:spLocks noChangeArrowheads="1"/>
          </p:cNvSpPr>
          <p:nvPr/>
        </p:nvSpPr>
        <p:spPr bwMode="auto">
          <a:xfrm>
            <a:off x="7972425" y="3279775"/>
            <a:ext cx="14287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6" name="AutoShape 36"/>
          <p:cNvSpPr>
            <a:spLocks noChangeArrowheads="1"/>
          </p:cNvSpPr>
          <p:nvPr/>
        </p:nvSpPr>
        <p:spPr bwMode="auto">
          <a:xfrm>
            <a:off x="187325" y="792163"/>
            <a:ext cx="2513013" cy="16287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5400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7" name="Rectangle 37"/>
          <p:cNvSpPr>
            <a:spLocks noChangeArrowheads="1"/>
          </p:cNvSpPr>
          <p:nvPr/>
        </p:nvSpPr>
        <p:spPr bwMode="auto">
          <a:xfrm>
            <a:off x="155575" y="844550"/>
            <a:ext cx="25923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0066"/>
                </a:solidFill>
                <a:latin typeface="Arial" pitchFamily="34" charset="0"/>
              </a:rPr>
              <a:t>The </a:t>
            </a:r>
            <a:r>
              <a:rPr lang="en-GB" b="1">
                <a:solidFill>
                  <a:srgbClr val="CC00CC"/>
                </a:solidFill>
                <a:latin typeface="Arial" pitchFamily="34" charset="0"/>
              </a:rPr>
              <a:t>filament</a:t>
            </a:r>
            <a:r>
              <a:rPr lang="en-GB">
                <a:solidFill>
                  <a:srgbClr val="000066"/>
                </a:solidFill>
                <a:latin typeface="Arial" pitchFamily="34" charset="0"/>
              </a:rPr>
              <a:t> is a heated wire from which electrons are emitted.</a:t>
            </a:r>
          </a:p>
        </p:txBody>
      </p:sp>
      <p:sp>
        <p:nvSpPr>
          <p:cNvPr id="245798" name="AutoShape 38"/>
          <p:cNvSpPr>
            <a:spLocks noChangeArrowheads="1"/>
          </p:cNvSpPr>
          <p:nvPr/>
        </p:nvSpPr>
        <p:spPr bwMode="auto">
          <a:xfrm>
            <a:off x="1062038" y="4751388"/>
            <a:ext cx="3354387" cy="15144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5400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9" name="Rectangle 39"/>
          <p:cNvSpPr>
            <a:spLocks noChangeArrowheads="1"/>
          </p:cNvSpPr>
          <p:nvPr/>
        </p:nvSpPr>
        <p:spPr bwMode="auto">
          <a:xfrm>
            <a:off x="1130300" y="4725988"/>
            <a:ext cx="318611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CC00CC"/>
                </a:solidFill>
                <a:latin typeface="Arial" pitchFamily="34" charset="0"/>
              </a:rPr>
              <a:t>Anodes</a:t>
            </a:r>
            <a:r>
              <a:rPr lang="en-GB">
                <a:solidFill>
                  <a:srgbClr val="000066"/>
                </a:solidFill>
                <a:latin typeface="Arial" pitchFamily="34" charset="0"/>
              </a:rPr>
              <a:t> attract the electrons produced at the filament and accelerate them.</a:t>
            </a:r>
          </a:p>
        </p:txBody>
      </p:sp>
      <p:sp>
        <p:nvSpPr>
          <p:cNvPr id="245800" name="AutoShape 40"/>
          <p:cNvSpPr>
            <a:spLocks noChangeArrowheads="1"/>
          </p:cNvSpPr>
          <p:nvPr/>
        </p:nvSpPr>
        <p:spPr bwMode="auto">
          <a:xfrm>
            <a:off x="6143625" y="814388"/>
            <a:ext cx="2624138" cy="12255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5400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1" name="Rectangle 41"/>
          <p:cNvSpPr>
            <a:spLocks noChangeArrowheads="1"/>
          </p:cNvSpPr>
          <p:nvPr/>
        </p:nvSpPr>
        <p:spPr bwMode="auto">
          <a:xfrm>
            <a:off x="6180138" y="817563"/>
            <a:ext cx="25574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CC00CC"/>
                </a:solidFill>
                <a:latin typeface="Arial" pitchFamily="34" charset="0"/>
              </a:rPr>
              <a:t>X plates</a:t>
            </a:r>
            <a:r>
              <a:rPr lang="en-GB">
                <a:solidFill>
                  <a:srgbClr val="000066"/>
                </a:solidFill>
                <a:latin typeface="Arial" pitchFamily="34" charset="0"/>
              </a:rPr>
              <a:t> deflect the electron beam horizontally.</a:t>
            </a:r>
          </a:p>
        </p:txBody>
      </p:sp>
      <p:sp>
        <p:nvSpPr>
          <p:cNvPr id="245802" name="AutoShape 42"/>
          <p:cNvSpPr>
            <a:spLocks noChangeArrowheads="1"/>
          </p:cNvSpPr>
          <p:nvPr/>
        </p:nvSpPr>
        <p:spPr bwMode="auto">
          <a:xfrm>
            <a:off x="5219700" y="4727575"/>
            <a:ext cx="3240088" cy="15446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5400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3" name="Rectangle 43"/>
          <p:cNvSpPr>
            <a:spLocks noChangeArrowheads="1"/>
          </p:cNvSpPr>
          <p:nvPr/>
        </p:nvSpPr>
        <p:spPr bwMode="auto">
          <a:xfrm>
            <a:off x="5133975" y="4749800"/>
            <a:ext cx="33845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000066"/>
                </a:solidFill>
                <a:latin typeface="Arial" pitchFamily="34" charset="0"/>
              </a:rPr>
              <a:t>A </a:t>
            </a:r>
            <a:r>
              <a:rPr lang="en-GB" b="1">
                <a:solidFill>
                  <a:srgbClr val="CC00CC"/>
                </a:solidFill>
                <a:latin typeface="Arial" pitchFamily="34" charset="0"/>
              </a:rPr>
              <a:t>fluorescent screen</a:t>
            </a:r>
            <a:r>
              <a:rPr lang="en-GB">
                <a:solidFill>
                  <a:srgbClr val="000066"/>
                </a:solidFill>
                <a:latin typeface="Arial" pitchFamily="34" charset="0"/>
              </a:rPr>
              <a:t> allows the position </a:t>
            </a:r>
          </a:p>
          <a:p>
            <a:r>
              <a:rPr lang="en-GB">
                <a:solidFill>
                  <a:srgbClr val="000066"/>
                </a:solidFill>
                <a:latin typeface="Arial" pitchFamily="34" charset="0"/>
              </a:rPr>
              <a:t>of the electron beam </a:t>
            </a:r>
          </a:p>
          <a:p>
            <a:r>
              <a:rPr lang="en-GB">
                <a:solidFill>
                  <a:srgbClr val="000066"/>
                </a:solidFill>
                <a:latin typeface="Arial" pitchFamily="34" charset="0"/>
              </a:rPr>
              <a:t>to be seen.</a:t>
            </a:r>
            <a:r>
              <a:rPr lang="en-GB">
                <a:solidFill>
                  <a:srgbClr val="CC00CC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245804" name="AutoShape 44"/>
          <p:cNvSpPr>
            <a:spLocks noChangeArrowheads="1"/>
          </p:cNvSpPr>
          <p:nvPr/>
        </p:nvSpPr>
        <p:spPr bwMode="auto">
          <a:xfrm>
            <a:off x="3021013" y="815975"/>
            <a:ext cx="2520950" cy="12255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5400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5" name="Rectangle 45"/>
          <p:cNvSpPr>
            <a:spLocks noChangeArrowheads="1"/>
          </p:cNvSpPr>
          <p:nvPr/>
        </p:nvSpPr>
        <p:spPr bwMode="auto">
          <a:xfrm>
            <a:off x="3057525" y="819150"/>
            <a:ext cx="24558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CC00CC"/>
                </a:solidFill>
                <a:latin typeface="Arial" pitchFamily="34" charset="0"/>
              </a:rPr>
              <a:t>Y plates</a:t>
            </a:r>
            <a:r>
              <a:rPr lang="en-GB">
                <a:solidFill>
                  <a:srgbClr val="CC00CC"/>
                </a:solidFill>
                <a:latin typeface="Arial" pitchFamily="34" charset="0"/>
              </a:rPr>
              <a:t> </a:t>
            </a:r>
            <a:r>
              <a:rPr lang="en-GB">
                <a:solidFill>
                  <a:srgbClr val="000066"/>
                </a:solidFill>
                <a:latin typeface="Arial" pitchFamily="34" charset="0"/>
              </a:rPr>
              <a:t>deflect the electron beam vertically.</a:t>
            </a:r>
            <a:r>
              <a:rPr lang="en-GB" sz="2000">
                <a:solidFill>
                  <a:srgbClr val="CC00CC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245806" name="Line 46"/>
          <p:cNvSpPr>
            <a:spLocks noChangeShapeType="1"/>
          </p:cNvSpPr>
          <p:nvPr/>
        </p:nvSpPr>
        <p:spPr bwMode="auto">
          <a:xfrm>
            <a:off x="4337050" y="2041525"/>
            <a:ext cx="160338" cy="9271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7" name="Line 47"/>
          <p:cNvSpPr>
            <a:spLocks noChangeShapeType="1"/>
          </p:cNvSpPr>
          <p:nvPr/>
        </p:nvSpPr>
        <p:spPr bwMode="auto">
          <a:xfrm flipH="1">
            <a:off x="6323013" y="2025650"/>
            <a:ext cx="1204912" cy="841375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8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Parts of a cathode ray tube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 animBg="1"/>
      <p:bldP spid="245763" grpId="0" animBg="1"/>
      <p:bldP spid="245764" grpId="0" animBg="1"/>
      <p:bldP spid="245765" grpId="0" animBg="1"/>
      <p:bldP spid="245796" grpId="0" animBg="1"/>
      <p:bldP spid="245797" grpId="0"/>
      <p:bldP spid="245798" grpId="0" animBg="1"/>
      <p:bldP spid="245799" grpId="0"/>
      <p:bldP spid="245800" grpId="0" animBg="1"/>
      <p:bldP spid="245801" grpId="0"/>
      <p:bldP spid="245802" grpId="0" animBg="1"/>
      <p:bldP spid="245803" grpId="0"/>
      <p:bldP spid="245804" grpId="0" animBg="1"/>
      <p:bldP spid="245805" grpId="0"/>
      <p:bldP spid="245806" grpId="0" animBg="1"/>
      <p:bldP spid="2458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463675" y="849313"/>
            <a:ext cx="6192838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>
                <a:solidFill>
                  <a:srgbClr val="000066"/>
                </a:solidFill>
                <a:latin typeface="Arial" pitchFamily="34" charset="0"/>
              </a:rPr>
              <a:t>The hot metal filament emits electrons.</a:t>
            </a:r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1463675" y="2073275"/>
            <a:ext cx="6192838" cy="850900"/>
          </a:xfrm>
          <a:prstGeom prst="rect">
            <a:avLst/>
          </a:prstGeom>
          <a:solidFill>
            <a:schemeClr val="bg1"/>
          </a:solidFill>
          <a:ln w="28575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0066"/>
                </a:solidFill>
                <a:latin typeface="Arial" pitchFamily="34" charset="0"/>
              </a:rPr>
              <a:t>The electrons are attracted to the anodes and accelerated.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1463675" y="3657600"/>
            <a:ext cx="6191250" cy="850900"/>
          </a:xfrm>
          <a:prstGeom prst="rect">
            <a:avLst/>
          </a:prstGeom>
          <a:solidFill>
            <a:schemeClr val="bg1"/>
          </a:solidFill>
          <a:ln w="28575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000066"/>
                </a:solidFill>
                <a:latin typeface="Arial" pitchFamily="34" charset="0"/>
              </a:rPr>
              <a:t>Electron beam passes through </a:t>
            </a:r>
          </a:p>
          <a:p>
            <a:r>
              <a:rPr lang="en-GB">
                <a:solidFill>
                  <a:srgbClr val="000066"/>
                </a:solidFill>
                <a:latin typeface="Arial" pitchFamily="34" charset="0"/>
              </a:rPr>
              <a:t>the X and Y plates. </a:t>
            </a:r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1438275" y="5241925"/>
            <a:ext cx="6240463" cy="850900"/>
          </a:xfrm>
          <a:prstGeom prst="rect">
            <a:avLst/>
          </a:prstGeom>
          <a:solidFill>
            <a:schemeClr val="bg1"/>
          </a:solidFill>
          <a:ln w="28575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0066"/>
                </a:solidFill>
                <a:latin typeface="Arial" pitchFamily="34" charset="0"/>
              </a:rPr>
              <a:t>Electrons strike the fluorescent screen and the beam is seen as a spot of light.</a:t>
            </a:r>
          </a:p>
        </p:txBody>
      </p:sp>
      <p:sp>
        <p:nvSpPr>
          <p:cNvPr id="195592" name="Line 8"/>
          <p:cNvSpPr>
            <a:spLocks noChangeShapeType="1"/>
          </p:cNvSpPr>
          <p:nvPr/>
        </p:nvSpPr>
        <p:spPr bwMode="auto">
          <a:xfrm flipH="1">
            <a:off x="4556125" y="1392238"/>
            <a:ext cx="6350" cy="64770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594" name="Line 10"/>
          <p:cNvSpPr>
            <a:spLocks noChangeShapeType="1"/>
          </p:cNvSpPr>
          <p:nvPr/>
        </p:nvSpPr>
        <p:spPr bwMode="auto">
          <a:xfrm>
            <a:off x="4559300" y="2967038"/>
            <a:ext cx="0" cy="64770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How does a cathode ray tube work?</a:t>
            </a:r>
          </a:p>
        </p:txBody>
      </p:sp>
      <p:sp>
        <p:nvSpPr>
          <p:cNvPr id="195596" name="Line 12"/>
          <p:cNvSpPr>
            <a:spLocks noChangeShapeType="1"/>
          </p:cNvSpPr>
          <p:nvPr/>
        </p:nvSpPr>
        <p:spPr bwMode="auto">
          <a:xfrm flipH="1">
            <a:off x="4556125" y="4556125"/>
            <a:ext cx="6350" cy="64770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5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9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9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8" grpId="0" animBg="1"/>
      <p:bldP spid="195589" grpId="0" animBg="1"/>
      <p:bldP spid="195590" grpId="0" animBg="1"/>
      <p:bldP spid="195592" grpId="0" animBg="1"/>
      <p:bldP spid="195594" grpId="0" animBg="1"/>
      <p:bldP spid="1955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403350" y="1301750"/>
            <a:ext cx="29384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000066"/>
                </a:solidFill>
                <a:latin typeface="Arial" pitchFamily="34" charset="0"/>
              </a:rPr>
              <a:t>oscilloscopes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5761038" y="1930400"/>
            <a:ext cx="16875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000066"/>
                </a:solidFill>
                <a:latin typeface="Arial" pitchFamily="34" charset="0"/>
              </a:rPr>
              <a:t>TV tubes</a:t>
            </a: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281113" y="4619625"/>
            <a:ext cx="17065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000066"/>
                </a:solidFill>
                <a:latin typeface="Arial" pitchFamily="34" charset="0"/>
              </a:rPr>
              <a:t>monitors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4718050" y="3270250"/>
            <a:ext cx="3032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000066"/>
                </a:solidFill>
                <a:latin typeface="Arial" pitchFamily="34" charset="0"/>
              </a:rPr>
              <a:t>X-ray production</a:t>
            </a:r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1204913" y="2921000"/>
            <a:ext cx="25193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000066"/>
                </a:solidFill>
                <a:latin typeface="Arial" pitchFamily="34" charset="0"/>
              </a:rPr>
              <a:t>electroplating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4141788" y="4749800"/>
            <a:ext cx="3646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000066"/>
                </a:solidFill>
                <a:latin typeface="Arial" pitchFamily="34" charset="0"/>
              </a:rPr>
              <a:t>combustion engines</a:t>
            </a:r>
          </a:p>
        </p:txBody>
      </p:sp>
      <p:sp>
        <p:nvSpPr>
          <p:cNvPr id="198667" name="Oval 11"/>
          <p:cNvSpPr>
            <a:spLocks noChangeArrowheads="1"/>
          </p:cNvSpPr>
          <p:nvPr/>
        </p:nvSpPr>
        <p:spPr bwMode="auto">
          <a:xfrm>
            <a:off x="1476375" y="1196975"/>
            <a:ext cx="2865438" cy="763588"/>
          </a:xfrm>
          <a:prstGeom prst="ellips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668" name="Oval 12"/>
          <p:cNvSpPr>
            <a:spLocks noChangeArrowheads="1"/>
          </p:cNvSpPr>
          <p:nvPr/>
        </p:nvSpPr>
        <p:spPr bwMode="auto">
          <a:xfrm>
            <a:off x="5332413" y="1882775"/>
            <a:ext cx="2667000" cy="609600"/>
          </a:xfrm>
          <a:prstGeom prst="ellips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669" name="Oval 13"/>
          <p:cNvSpPr>
            <a:spLocks noChangeArrowheads="1"/>
          </p:cNvSpPr>
          <p:nvPr/>
        </p:nvSpPr>
        <p:spPr bwMode="auto">
          <a:xfrm>
            <a:off x="836613" y="4578350"/>
            <a:ext cx="2667000" cy="609600"/>
          </a:xfrm>
          <a:prstGeom prst="ellips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670" name="Oval 14"/>
          <p:cNvSpPr>
            <a:spLocks noChangeArrowheads="1"/>
          </p:cNvSpPr>
          <p:nvPr/>
        </p:nvSpPr>
        <p:spPr bwMode="auto">
          <a:xfrm>
            <a:off x="4427538" y="3213100"/>
            <a:ext cx="3816350" cy="609600"/>
          </a:xfrm>
          <a:prstGeom prst="ellips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What are electron beams used for?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7" grpId="0" animBg="1"/>
      <p:bldP spid="198668" grpId="0" animBg="1"/>
      <p:bldP spid="198669" grpId="0" animBg="1"/>
      <p:bldP spid="1986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579438" y="711200"/>
            <a:ext cx="83137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GB">
                <a:solidFill>
                  <a:srgbClr val="000066"/>
                </a:solidFill>
                <a:latin typeface="Arial" pitchFamily="34" charset="0"/>
              </a:rPr>
              <a:t>An electron beam can be treated as a flow of electrons </a:t>
            </a:r>
          </a:p>
          <a:p>
            <a:pPr algn="l"/>
            <a:r>
              <a:rPr lang="en-GB">
                <a:solidFill>
                  <a:srgbClr val="000066"/>
                </a:solidFill>
                <a:latin typeface="Arial" pitchFamily="34" charset="0"/>
              </a:rPr>
              <a:t>and so the kinetic energy of the electrons can be calculated using:</a:t>
            </a:r>
          </a:p>
        </p:txBody>
      </p:sp>
      <p:sp>
        <p:nvSpPr>
          <p:cNvPr id="196615" name="Text Box 7"/>
          <p:cNvSpPr txBox="1">
            <a:spLocks noChangeArrowheads="1"/>
          </p:cNvSpPr>
          <p:nvPr/>
        </p:nvSpPr>
        <p:spPr bwMode="auto">
          <a:xfrm>
            <a:off x="558800" y="4470400"/>
            <a:ext cx="6208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  <a:buFont typeface="Wingdings" pitchFamily="2" charset="2"/>
              <a:buChar char="l"/>
            </a:pPr>
            <a:r>
              <a:rPr lang="en-GB">
                <a:solidFill>
                  <a:srgbClr val="000066"/>
                </a:solidFill>
                <a:latin typeface="Arial" pitchFamily="34" charset="0"/>
              </a:rPr>
              <a:t> Kinetic energy is measured in </a:t>
            </a:r>
            <a:r>
              <a:rPr lang="en-GB" b="1">
                <a:solidFill>
                  <a:srgbClr val="000066"/>
                </a:solidFill>
                <a:latin typeface="Arial" pitchFamily="34" charset="0"/>
              </a:rPr>
              <a:t>joules (J).</a:t>
            </a:r>
          </a:p>
        </p:txBody>
      </p:sp>
      <p:sp>
        <p:nvSpPr>
          <p:cNvPr id="196616" name="Rectangle 8"/>
          <p:cNvSpPr>
            <a:spLocks noChangeArrowheads="1"/>
          </p:cNvSpPr>
          <p:nvPr/>
        </p:nvSpPr>
        <p:spPr bwMode="auto">
          <a:xfrm>
            <a:off x="550863" y="5153025"/>
            <a:ext cx="5680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Char char="l"/>
            </a:pPr>
            <a:r>
              <a:rPr lang="en-GB">
                <a:solidFill>
                  <a:srgbClr val="000066"/>
                </a:solidFill>
                <a:latin typeface="Arial" pitchFamily="34" charset="0"/>
              </a:rPr>
              <a:t> Charge is measured in </a:t>
            </a:r>
            <a:r>
              <a:rPr lang="en-GB" b="1">
                <a:solidFill>
                  <a:srgbClr val="000066"/>
                </a:solidFill>
                <a:latin typeface="Arial" pitchFamily="34" charset="0"/>
              </a:rPr>
              <a:t>coulombs (C).</a:t>
            </a:r>
          </a:p>
        </p:txBody>
      </p:sp>
      <p:sp>
        <p:nvSpPr>
          <p:cNvPr id="196617" name="Rectangle 9"/>
          <p:cNvSpPr>
            <a:spLocks noChangeArrowheads="1"/>
          </p:cNvSpPr>
          <p:nvPr/>
        </p:nvSpPr>
        <p:spPr bwMode="auto">
          <a:xfrm>
            <a:off x="554038" y="5837238"/>
            <a:ext cx="496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Char char="l"/>
            </a:pPr>
            <a:r>
              <a:rPr lang="en-GB">
                <a:solidFill>
                  <a:srgbClr val="000066"/>
                </a:solidFill>
                <a:latin typeface="Arial" pitchFamily="34" charset="0"/>
              </a:rPr>
              <a:t> Voltage is measured in </a:t>
            </a:r>
            <a:r>
              <a:rPr lang="en-GB" b="1">
                <a:solidFill>
                  <a:srgbClr val="000066"/>
                </a:solidFill>
                <a:latin typeface="Arial" pitchFamily="34" charset="0"/>
              </a:rPr>
              <a:t>volts (</a:t>
            </a:r>
            <a:r>
              <a:rPr lang="en-GB" b="1">
                <a:solidFill>
                  <a:srgbClr val="000066"/>
                </a:solidFill>
                <a:latin typeface="Arial" pitchFamily="34" charset="0"/>
                <a:sym typeface="Symbol" pitchFamily="18" charset="2"/>
              </a:rPr>
              <a:t>V</a:t>
            </a:r>
            <a:r>
              <a:rPr lang="en-GB" b="1">
                <a:solidFill>
                  <a:srgbClr val="000066"/>
                </a:solidFill>
                <a:latin typeface="Arial" pitchFamily="34" charset="0"/>
              </a:rPr>
              <a:t>).</a:t>
            </a:r>
          </a:p>
        </p:txBody>
      </p:sp>
      <p:sp>
        <p:nvSpPr>
          <p:cNvPr id="1741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Kinetic energy of an electron beam</a:t>
            </a:r>
          </a:p>
        </p:txBody>
      </p:sp>
      <p:sp>
        <p:nvSpPr>
          <p:cNvPr id="196619" name="AutoShape 11"/>
          <p:cNvSpPr>
            <a:spLocks noChangeArrowheads="1"/>
          </p:cNvSpPr>
          <p:nvPr/>
        </p:nvSpPr>
        <p:spPr bwMode="auto">
          <a:xfrm>
            <a:off x="515938" y="1990725"/>
            <a:ext cx="8496300" cy="14382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5400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6620" name="Rectangle 12"/>
          <p:cNvSpPr>
            <a:spLocks noChangeArrowheads="1"/>
          </p:cNvSpPr>
          <p:nvPr/>
        </p:nvSpPr>
        <p:spPr bwMode="auto">
          <a:xfrm>
            <a:off x="558800" y="2114550"/>
            <a:ext cx="8475663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b="1">
                <a:solidFill>
                  <a:srgbClr val="000066"/>
                </a:solidFill>
                <a:latin typeface="Arial" pitchFamily="34" charset="0"/>
              </a:rPr>
              <a:t>kinetic energy </a:t>
            </a:r>
            <a:r>
              <a:rPr lang="en-GB" sz="1200" b="1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GB" b="1">
                <a:solidFill>
                  <a:srgbClr val="000066"/>
                </a:solidFill>
                <a:latin typeface="Arial" pitchFamily="34" charset="0"/>
              </a:rPr>
              <a:t>= electronic charge x accelerating voltage</a:t>
            </a:r>
          </a:p>
          <a:p>
            <a:pPr algn="l">
              <a:spcBef>
                <a:spcPct val="50000"/>
              </a:spcBef>
            </a:pPr>
            <a:r>
              <a:rPr lang="en-GB" sz="3200" b="1">
                <a:solidFill>
                  <a:srgbClr val="000066"/>
                </a:solidFill>
                <a:latin typeface="Arial" pitchFamily="34" charset="0"/>
              </a:rPr>
              <a:t>            KE  =  eV</a:t>
            </a:r>
            <a:endParaRPr lang="en-GB" sz="3200" b="1">
              <a:solidFill>
                <a:srgbClr val="000066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96621" name="Text Box 13"/>
          <p:cNvSpPr txBox="1">
            <a:spLocks noChangeArrowheads="1"/>
          </p:cNvSpPr>
          <p:nvPr/>
        </p:nvSpPr>
        <p:spPr bwMode="auto">
          <a:xfrm>
            <a:off x="579438" y="3787775"/>
            <a:ext cx="8313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GB">
                <a:solidFill>
                  <a:srgbClr val="000066"/>
                </a:solidFill>
                <a:latin typeface="Arial" pitchFamily="34" charset="0"/>
              </a:rPr>
              <a:t>What are the units of kinetic energy, charge and voltage?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96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6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5" grpId="0"/>
      <p:bldP spid="196616" grpId="0"/>
      <p:bldP spid="196617" grpId="0"/>
      <p:bldP spid="196619" grpId="0" animBg="1"/>
      <p:bldP spid="196620" grpId="0" build="p"/>
      <p:bldP spid="1966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3038475" y="3098800"/>
            <a:ext cx="3048000" cy="2495550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076700" y="3841750"/>
            <a:ext cx="9509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600" b="1">
                <a:solidFill>
                  <a:srgbClr val="000000"/>
                </a:solidFill>
                <a:latin typeface="Arial" pitchFamily="34" charset="0"/>
              </a:rPr>
              <a:t>KE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800475" y="4775200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 sz="3600" b="1">
                <a:solidFill>
                  <a:srgbClr val="000000"/>
                </a:solidFill>
                <a:latin typeface="Arial" pitchFamily="34" charset="0"/>
              </a:rPr>
              <a:t>e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876800" y="47752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>
                <a:latin typeface="Arial" pitchFamily="34" charset="0"/>
                <a:sym typeface="Symbol" pitchFamily="18" charset="2"/>
              </a:rPr>
              <a:t></a:t>
            </a:r>
            <a:r>
              <a:rPr lang="en-GB" sz="36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V</a:t>
            </a:r>
            <a:endParaRPr lang="en-GB" sz="3600" b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686175" y="4546600"/>
            <a:ext cx="176371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4562475" y="4537075"/>
            <a:ext cx="0" cy="1079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486400" y="3937000"/>
            <a:ext cx="914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 sz="6000" b="1">
                <a:solidFill>
                  <a:srgbClr val="0000FF"/>
                </a:solidFill>
                <a:latin typeface="Arial" pitchFamily="34" charset="0"/>
                <a:sym typeface="Symbol" pitchFamily="18" charset="2"/>
              </a:rPr>
              <a:t>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038475" y="3946525"/>
            <a:ext cx="1295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 sz="6000" b="1">
                <a:solidFill>
                  <a:srgbClr val="0000FF"/>
                </a:solidFill>
                <a:latin typeface="Arial" pitchFamily="34" charset="0"/>
                <a:sym typeface="Symbol" pitchFamily="18" charset="2"/>
              </a:rPr>
              <a:t>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314825" y="544195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 sz="4400" b="1">
                <a:solidFill>
                  <a:srgbClr val="0000FF"/>
                </a:solidFill>
                <a:latin typeface="Arial" pitchFamily="34" charset="0"/>
                <a:sym typeface="Symbol" pitchFamily="18" charset="2"/>
              </a:rPr>
              <a:t>x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08013" y="706438"/>
            <a:ext cx="82851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>
                <a:solidFill>
                  <a:srgbClr val="010066"/>
                </a:solidFill>
                <a:latin typeface="Arial" pitchFamily="34" charset="0"/>
              </a:rPr>
              <a:t>A formula triangle helps you to rearrange a formula. The formula triangle for the kinetic enegy of an electron beam (</a:t>
            </a:r>
            <a:r>
              <a:rPr lang="en-GB" b="1">
                <a:solidFill>
                  <a:srgbClr val="010066"/>
                </a:solidFill>
                <a:latin typeface="Arial" pitchFamily="34" charset="0"/>
              </a:rPr>
              <a:t>KE = eV</a:t>
            </a:r>
            <a:r>
              <a:rPr lang="en-GB">
                <a:solidFill>
                  <a:srgbClr val="010066"/>
                </a:solidFill>
                <a:latin typeface="Arial" pitchFamily="34" charset="0"/>
              </a:rPr>
              <a:t>) is shown below.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90550" y="1992313"/>
            <a:ext cx="79422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>
                <a:solidFill>
                  <a:srgbClr val="010066"/>
                </a:solidFill>
                <a:latin typeface="Arial" pitchFamily="34" charset="0"/>
              </a:rPr>
              <a:t>Cover up the quantity that you want to work out and this will leave the formula required for the calculation.</a:t>
            </a:r>
          </a:p>
        </p:txBody>
      </p:sp>
      <p:sp>
        <p:nvSpPr>
          <p:cNvPr id="237581" name="Text Box 13"/>
          <p:cNvSpPr txBox="1">
            <a:spLocks noChangeArrowheads="1"/>
          </p:cNvSpPr>
          <p:nvPr/>
        </p:nvSpPr>
        <p:spPr bwMode="auto">
          <a:xfrm>
            <a:off x="600075" y="2984500"/>
            <a:ext cx="2657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>
                <a:solidFill>
                  <a:srgbClr val="010066"/>
                </a:solidFill>
                <a:latin typeface="Arial" pitchFamily="34" charset="0"/>
              </a:rPr>
              <a:t>So if you are trying to work </a:t>
            </a:r>
          </a:p>
          <a:p>
            <a:pPr algn="l"/>
            <a:r>
              <a:rPr lang="en-GB">
                <a:solidFill>
                  <a:srgbClr val="010066"/>
                </a:solidFill>
                <a:latin typeface="Arial" pitchFamily="34" charset="0"/>
              </a:rPr>
              <a:t>out charge (</a:t>
            </a:r>
            <a:r>
              <a:rPr lang="en-GB" b="1">
                <a:solidFill>
                  <a:srgbClr val="010066"/>
                </a:solidFill>
                <a:latin typeface="Arial" pitchFamily="34" charset="0"/>
              </a:rPr>
              <a:t>e</a:t>
            </a:r>
            <a:r>
              <a:rPr lang="en-GB">
                <a:solidFill>
                  <a:srgbClr val="010066"/>
                </a:solidFill>
                <a:latin typeface="Arial" pitchFamily="34" charset="0"/>
              </a:rPr>
              <a:t>)...</a:t>
            </a:r>
          </a:p>
        </p:txBody>
      </p:sp>
      <p:sp>
        <p:nvSpPr>
          <p:cNvPr id="237582" name="Text Box 14"/>
          <p:cNvSpPr txBox="1">
            <a:spLocks noChangeArrowheads="1"/>
          </p:cNvSpPr>
          <p:nvPr/>
        </p:nvSpPr>
        <p:spPr bwMode="auto">
          <a:xfrm>
            <a:off x="598488" y="45085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>
                <a:solidFill>
                  <a:srgbClr val="010066"/>
                </a:solidFill>
                <a:latin typeface="Arial" pitchFamily="34" charset="0"/>
              </a:rPr>
              <a:t>…cover up </a:t>
            </a:r>
            <a:r>
              <a:rPr lang="en-GB" b="1">
                <a:solidFill>
                  <a:srgbClr val="010066"/>
                </a:solidFill>
                <a:latin typeface="Arial" pitchFamily="34" charset="0"/>
              </a:rPr>
              <a:t>e</a:t>
            </a:r>
            <a:r>
              <a:rPr lang="en-GB">
                <a:solidFill>
                  <a:srgbClr val="010066"/>
                </a:solidFill>
                <a:latin typeface="Arial" pitchFamily="34" charset="0"/>
              </a:rPr>
              <a:t>…</a:t>
            </a:r>
          </a:p>
        </p:txBody>
      </p:sp>
      <p:sp>
        <p:nvSpPr>
          <p:cNvPr id="237583" name="Text Box 15"/>
          <p:cNvSpPr txBox="1">
            <a:spLocks noChangeArrowheads="1"/>
          </p:cNvSpPr>
          <p:nvPr/>
        </p:nvSpPr>
        <p:spPr bwMode="auto">
          <a:xfrm>
            <a:off x="6391275" y="3038475"/>
            <a:ext cx="2667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GB">
                <a:solidFill>
                  <a:srgbClr val="010066"/>
                </a:solidFill>
                <a:latin typeface="Arial" pitchFamily="34" charset="0"/>
              </a:rPr>
              <a:t>…which gives </a:t>
            </a:r>
          </a:p>
          <a:p>
            <a:pPr algn="l"/>
            <a:r>
              <a:rPr lang="en-GB">
                <a:solidFill>
                  <a:srgbClr val="010066"/>
                </a:solidFill>
                <a:latin typeface="Arial" pitchFamily="34" charset="0"/>
              </a:rPr>
              <a:t>the formula…</a:t>
            </a:r>
          </a:p>
        </p:txBody>
      </p:sp>
      <p:pic>
        <p:nvPicPr>
          <p:cNvPr id="237584" name="Picture 16" descr="hand pointi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538" y="5073650"/>
            <a:ext cx="2628900" cy="260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9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Electron beam formula triangle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648450" y="3940175"/>
            <a:ext cx="1889125" cy="1190625"/>
            <a:chOff x="4188" y="2423"/>
            <a:chExt cx="1190" cy="750"/>
          </a:xfrm>
        </p:grpSpPr>
        <p:sp>
          <p:nvSpPr>
            <p:cNvPr id="18451" name="Text Box 19"/>
            <p:cNvSpPr txBox="1">
              <a:spLocks noChangeArrowheads="1"/>
            </p:cNvSpPr>
            <p:nvPr/>
          </p:nvSpPr>
          <p:spPr bwMode="auto">
            <a:xfrm>
              <a:off x="4188" y="2601"/>
              <a:ext cx="11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GB" sz="3600" b="1">
                  <a:solidFill>
                    <a:srgbClr val="CC00CC"/>
                  </a:solidFill>
                  <a:latin typeface="Arial" pitchFamily="34" charset="0"/>
                </a:rPr>
                <a:t>e  =  </a:t>
              </a:r>
              <a:r>
                <a:rPr lang="en-GB">
                  <a:solidFill>
                    <a:srgbClr val="FF6600"/>
                  </a:solidFill>
                  <a:latin typeface="Arial" pitchFamily="34" charset="0"/>
                </a:rPr>
                <a:t>        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4832" y="2423"/>
              <a:ext cx="546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3600" b="1">
                  <a:solidFill>
                    <a:srgbClr val="CC00CC"/>
                  </a:solidFill>
                  <a:latin typeface="Arial" pitchFamily="34" charset="0"/>
                  <a:sym typeface="Symbol" pitchFamily="18" charset="2"/>
                </a:rPr>
                <a:t>KEV</a:t>
              </a:r>
              <a:endParaRPr lang="en-GB" sz="3600" b="1">
                <a:solidFill>
                  <a:srgbClr val="CC00CC"/>
                </a:solidFill>
                <a:latin typeface="Arial" pitchFamily="34" charset="0"/>
              </a:endParaRPr>
            </a:p>
          </p:txBody>
        </p:sp>
        <p:sp>
          <p:nvSpPr>
            <p:cNvPr id="18453" name="Line 21"/>
            <p:cNvSpPr>
              <a:spLocks noChangeShapeType="1"/>
            </p:cNvSpPr>
            <p:nvPr/>
          </p:nvSpPr>
          <p:spPr bwMode="auto">
            <a:xfrm>
              <a:off x="4880" y="2802"/>
              <a:ext cx="453" cy="0"/>
            </a:xfrm>
            <a:prstGeom prst="line">
              <a:avLst/>
            </a:prstGeom>
            <a:noFill/>
            <a:ln w="7620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37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37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37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81" grpId="0"/>
      <p:bldP spid="237582" grpId="0"/>
      <p:bldP spid="2375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</a:t>
            </a:r>
            <a:r>
              <a:rPr lang="en-GB" sz="2400" smtClean="0"/>
              <a:t>Using the kinetic energy formula triangle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6" name="ShockwaveFlash1" r:id="rId2" imgW="8388571" imgH="5224455"/>
        </mc:Choice>
        <mc:Fallback>
          <p:control name="ShockwaveFlash1" r:id="rId2" imgW="8388571" imgH="5224455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0688" y="871538"/>
                  <a:ext cx="8388350" cy="52244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79438" y="711200"/>
            <a:ext cx="831373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GB">
                <a:solidFill>
                  <a:srgbClr val="000066"/>
                </a:solidFill>
                <a:latin typeface="Arial" pitchFamily="34" charset="0"/>
              </a:rPr>
              <a:t>What is the kinetic energy of an electron accelerated by a 45</a:t>
            </a:r>
            <a:r>
              <a:rPr lang="en-GB" sz="100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GB">
                <a:solidFill>
                  <a:srgbClr val="000066"/>
                </a:solidFill>
                <a:latin typeface="Arial" pitchFamily="34" charset="0"/>
              </a:rPr>
              <a:t>000 V accelerating voltage? </a:t>
            </a:r>
          </a:p>
          <a:p>
            <a:pPr algn="l"/>
            <a:endParaRPr lang="en-GB" sz="1200">
              <a:solidFill>
                <a:srgbClr val="000066"/>
              </a:solidFill>
              <a:latin typeface="Arial" pitchFamily="34" charset="0"/>
            </a:endParaRPr>
          </a:p>
          <a:p>
            <a:pPr algn="l"/>
            <a:r>
              <a:rPr lang="en-GB">
                <a:solidFill>
                  <a:srgbClr val="000066"/>
                </a:solidFill>
                <a:latin typeface="Arial" pitchFamily="34" charset="0"/>
              </a:rPr>
              <a:t>Take the charge on an electron to be 1.6 x 10</a:t>
            </a:r>
            <a:r>
              <a:rPr lang="en-GB" baseline="30000">
                <a:solidFill>
                  <a:srgbClr val="000066"/>
                </a:solidFill>
                <a:latin typeface="Arial" pitchFamily="34" charset="0"/>
              </a:rPr>
              <a:t>-19</a:t>
            </a:r>
            <a:r>
              <a:rPr lang="en-GB">
                <a:solidFill>
                  <a:srgbClr val="000066"/>
                </a:solidFill>
                <a:latin typeface="Arial" pitchFamily="34" charset="0"/>
              </a:rPr>
              <a:t> C.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27988" cy="520700"/>
          </a:xfrm>
        </p:spPr>
        <p:txBody>
          <a:bodyPr/>
          <a:lstStyle/>
          <a:p>
            <a:pPr eaLnBrk="1" hangingPunct="1"/>
            <a:r>
              <a:rPr lang="en-GB" sz="2600" smtClean="0"/>
              <a:t>      </a:t>
            </a:r>
            <a:r>
              <a:rPr lang="en-GB" sz="2400" smtClean="0"/>
              <a:t>Calculating the kinetic energy of an electron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579438" y="711200"/>
            <a:ext cx="831373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GB">
                <a:solidFill>
                  <a:srgbClr val="000066"/>
                </a:solidFill>
                <a:latin typeface="Arial" pitchFamily="34" charset="0"/>
              </a:rPr>
              <a:t>What is the kinetic energy of an electron accelerated by a 45</a:t>
            </a:r>
            <a:r>
              <a:rPr lang="en-GB" sz="100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GB">
                <a:solidFill>
                  <a:srgbClr val="000066"/>
                </a:solidFill>
                <a:latin typeface="Arial" pitchFamily="34" charset="0"/>
              </a:rPr>
              <a:t>000 V accelerating voltage? </a:t>
            </a:r>
          </a:p>
          <a:p>
            <a:pPr algn="l"/>
            <a:endParaRPr lang="en-GB" sz="1200">
              <a:solidFill>
                <a:srgbClr val="000066"/>
              </a:solidFill>
              <a:latin typeface="Arial" pitchFamily="34" charset="0"/>
            </a:endParaRPr>
          </a:p>
          <a:p>
            <a:pPr algn="l"/>
            <a:r>
              <a:rPr lang="en-GB">
                <a:solidFill>
                  <a:srgbClr val="000066"/>
                </a:solidFill>
                <a:latin typeface="Arial" pitchFamily="34" charset="0"/>
              </a:rPr>
              <a:t>Take the charge on an electron to be 1.6 x 10</a:t>
            </a:r>
            <a:r>
              <a:rPr lang="en-GB" baseline="30000">
                <a:solidFill>
                  <a:srgbClr val="000066"/>
                </a:solidFill>
                <a:latin typeface="Arial" pitchFamily="34" charset="0"/>
              </a:rPr>
              <a:t>-19</a:t>
            </a:r>
            <a:r>
              <a:rPr lang="en-GB">
                <a:solidFill>
                  <a:srgbClr val="000066"/>
                </a:solidFill>
                <a:latin typeface="Arial" pitchFamily="34" charset="0"/>
              </a:rPr>
              <a:t> C.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27988" cy="520700"/>
          </a:xfrm>
        </p:spPr>
        <p:txBody>
          <a:bodyPr/>
          <a:lstStyle/>
          <a:p>
            <a:pPr eaLnBrk="1" hangingPunct="1"/>
            <a:r>
              <a:rPr lang="en-GB" sz="2600" smtClean="0"/>
              <a:t>      </a:t>
            </a:r>
            <a:r>
              <a:rPr lang="en-GB" sz="2400" smtClean="0"/>
              <a:t>Calculating the kinetic energy of an electron</a:t>
            </a:r>
          </a:p>
        </p:txBody>
      </p:sp>
      <p:sp>
        <p:nvSpPr>
          <p:cNvPr id="246793" name="Text Box 9"/>
          <p:cNvSpPr txBox="1">
            <a:spLocks noChangeArrowheads="1"/>
          </p:cNvSpPr>
          <p:nvPr/>
        </p:nvSpPr>
        <p:spPr bwMode="auto">
          <a:xfrm>
            <a:off x="2051050" y="2555875"/>
            <a:ext cx="51133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GB" sz="3200" b="1">
                <a:solidFill>
                  <a:srgbClr val="000066"/>
                </a:solidFill>
                <a:latin typeface="Arial" pitchFamily="34" charset="0"/>
              </a:rPr>
              <a:t>KE  =  eV</a:t>
            </a:r>
          </a:p>
        </p:txBody>
      </p:sp>
      <p:sp>
        <p:nvSpPr>
          <p:cNvPr id="246794" name="Text Box 10"/>
          <p:cNvSpPr txBox="1">
            <a:spLocks noChangeArrowheads="1"/>
          </p:cNvSpPr>
          <p:nvPr/>
        </p:nvSpPr>
        <p:spPr bwMode="auto">
          <a:xfrm>
            <a:off x="2052638" y="3641725"/>
            <a:ext cx="62642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 sz="3200" b="1">
                <a:solidFill>
                  <a:srgbClr val="000066"/>
                </a:solidFill>
                <a:latin typeface="Arial" pitchFamily="34" charset="0"/>
              </a:rPr>
              <a:t>KE  =  1.6 x 10-19  x  45 000</a:t>
            </a:r>
          </a:p>
        </p:txBody>
      </p:sp>
      <p:sp>
        <p:nvSpPr>
          <p:cNvPr id="246795" name="Text Box 11"/>
          <p:cNvSpPr txBox="1">
            <a:spLocks noChangeArrowheads="1"/>
          </p:cNvSpPr>
          <p:nvPr/>
        </p:nvSpPr>
        <p:spPr bwMode="auto">
          <a:xfrm>
            <a:off x="2051050" y="4721225"/>
            <a:ext cx="46085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GB" sz="3200" b="1">
                <a:solidFill>
                  <a:srgbClr val="CC00CC"/>
                </a:solidFill>
                <a:latin typeface="Arial" pitchFamily="34" charset="0"/>
              </a:rPr>
              <a:t>KE  =  7.2 x 10-15  J</a:t>
            </a:r>
            <a:endParaRPr lang="en-GB" sz="320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6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6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93" grpId="0"/>
      <p:bldP spid="246794" grpId="0"/>
      <p:bldP spid="2467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Glossary</a:t>
            </a:r>
          </a:p>
        </p:txBody>
      </p:sp>
      <p:grpSp>
        <p:nvGrpSpPr>
          <p:cNvPr id="21507" name="Group 16"/>
          <p:cNvGrpSpPr>
            <a:grpSpLocks/>
          </p:cNvGrpSpPr>
          <p:nvPr/>
        </p:nvGrpSpPr>
        <p:grpSpPr bwMode="auto">
          <a:xfrm>
            <a:off x="207963" y="704850"/>
            <a:ext cx="8540750" cy="5621338"/>
            <a:chOff x="131" y="444"/>
            <a:chExt cx="5380" cy="3541"/>
          </a:xfrm>
        </p:grpSpPr>
        <p:sp>
          <p:nvSpPr>
            <p:cNvPr id="21508" name="Text Box 14"/>
            <p:cNvSpPr txBox="1">
              <a:spLocks noChangeArrowheads="1"/>
            </p:cNvSpPr>
            <p:nvPr/>
          </p:nvSpPr>
          <p:spPr bwMode="auto">
            <a:xfrm>
              <a:off x="131" y="444"/>
              <a:ext cx="5380" cy="3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 bIns="0">
              <a:spAutoFit/>
            </a:bodyPr>
            <a:lstStyle>
              <a:lvl1pPr marL="361950" indent="-3619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lnSpc>
                  <a:spcPct val="85000"/>
                </a:lnSpc>
                <a:spcBef>
                  <a:spcPct val="28000"/>
                </a:spcBef>
                <a:buFont typeface="Wingdings" pitchFamily="2" charset="2"/>
                <a:buChar char="l"/>
              </a:pPr>
              <a:r>
                <a:rPr lang="en-GB" sz="2800" b="1">
                  <a:solidFill>
                    <a:srgbClr val="CC00CC"/>
                  </a:solidFill>
                  <a:latin typeface="Arial" pitchFamily="34" charset="0"/>
                </a:rPr>
                <a:t>absolute zero – </a:t>
              </a:r>
              <a:r>
                <a:rPr lang="en-GB">
                  <a:solidFill>
                    <a:srgbClr val="000066"/>
                  </a:solidFill>
                  <a:latin typeface="Arial" pitchFamily="34" charset="0"/>
                </a:rPr>
                <a:t>The lowest possible temperature which is equal to -273</a:t>
              </a:r>
              <a:r>
                <a:rPr lang="en-US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°C</a:t>
              </a:r>
              <a:r>
                <a:rPr lang="en-GB">
                  <a:solidFill>
                    <a:srgbClr val="000066"/>
                  </a:solidFill>
                  <a:latin typeface="Arial" pitchFamily="34" charset="0"/>
                </a:rPr>
                <a:t>. At this temperature particles cannot move any slower and have the minimum kinetic energy. </a:t>
              </a:r>
            </a:p>
            <a:p>
              <a:pPr algn="l">
                <a:lnSpc>
                  <a:spcPct val="85000"/>
                </a:lnSpc>
                <a:spcBef>
                  <a:spcPct val="28000"/>
                </a:spcBef>
                <a:buFont typeface="Wingdings" pitchFamily="2" charset="2"/>
                <a:buChar char="l"/>
              </a:pPr>
              <a:r>
                <a:rPr lang="en-GB" sz="2800" b="1">
                  <a:solidFill>
                    <a:srgbClr val="CC00CC"/>
                  </a:solidFill>
                  <a:latin typeface="Arial" pitchFamily="34" charset="0"/>
                </a:rPr>
                <a:t>cathode ray tube –</a:t>
              </a:r>
              <a:r>
                <a:rPr lang="en-GB">
                  <a:solidFill>
                    <a:srgbClr val="000099"/>
                  </a:solidFill>
                  <a:latin typeface="Arial" pitchFamily="34" charset="0"/>
                </a:rPr>
                <a:t> </a:t>
              </a:r>
              <a:r>
                <a:rPr lang="en-GB">
                  <a:solidFill>
                    <a:srgbClr val="000066"/>
                  </a:solidFill>
                  <a:latin typeface="Arial" pitchFamily="34" charset="0"/>
                </a:rPr>
                <a:t>A device with a heated filament which emits an electron beam that can be seen when it hits a fluorescent screen. </a:t>
              </a:r>
              <a:endParaRPr lang="en-GB">
                <a:solidFill>
                  <a:srgbClr val="010066"/>
                </a:solidFill>
                <a:latin typeface="Arial" pitchFamily="34" charset="0"/>
              </a:endParaRPr>
            </a:p>
            <a:p>
              <a:pPr algn="l">
                <a:lnSpc>
                  <a:spcPct val="85000"/>
                </a:lnSpc>
                <a:spcBef>
                  <a:spcPct val="28000"/>
                </a:spcBef>
                <a:buFont typeface="Wingdings" pitchFamily="2" charset="2"/>
                <a:buChar char="l"/>
              </a:pPr>
              <a:r>
                <a:rPr lang="en-GB" sz="2800" b="1">
                  <a:solidFill>
                    <a:srgbClr val="CC00CC"/>
                  </a:solidFill>
                  <a:latin typeface="Arial" pitchFamily="34" charset="0"/>
                </a:rPr>
                <a:t>Einstein –</a:t>
              </a:r>
              <a:r>
                <a:rPr lang="en-GB">
                  <a:solidFill>
                    <a:srgbClr val="000099"/>
                  </a:solidFill>
                  <a:latin typeface="Arial" pitchFamily="34" charset="0"/>
                </a:rPr>
                <a:t> </a:t>
              </a:r>
              <a:r>
                <a:rPr lang="en-GB">
                  <a:solidFill>
                    <a:srgbClr val="000066"/>
                  </a:solidFill>
                  <a:latin typeface="Arial" pitchFamily="34" charset="0"/>
                </a:rPr>
                <a:t>The scientist who worked out how to calculate the energy released when mass changes into energy. </a:t>
              </a:r>
              <a:endParaRPr lang="en-GB" sz="2800" b="1">
                <a:solidFill>
                  <a:srgbClr val="CC00CC"/>
                </a:solidFill>
                <a:latin typeface="Arial" pitchFamily="34" charset="0"/>
              </a:endParaRPr>
            </a:p>
            <a:p>
              <a:pPr algn="l">
                <a:lnSpc>
                  <a:spcPct val="85000"/>
                </a:lnSpc>
                <a:spcBef>
                  <a:spcPct val="28000"/>
                </a:spcBef>
                <a:buFont typeface="Wingdings" pitchFamily="2" charset="2"/>
                <a:buChar char="l"/>
              </a:pPr>
              <a:r>
                <a:rPr lang="en-GB" sz="2800" b="1">
                  <a:solidFill>
                    <a:srgbClr val="CC00CC"/>
                  </a:solidFill>
                  <a:latin typeface="Arial" pitchFamily="34" charset="0"/>
                </a:rPr>
                <a:t>electron beam –</a:t>
              </a:r>
              <a:r>
                <a:rPr lang="en-GB">
                  <a:solidFill>
                    <a:srgbClr val="000099"/>
                  </a:solidFill>
                  <a:latin typeface="Arial" pitchFamily="34" charset="0"/>
                </a:rPr>
                <a:t> </a:t>
              </a:r>
              <a:r>
                <a:rPr lang="en-GB">
                  <a:solidFill>
                    <a:srgbClr val="010066"/>
                  </a:solidFill>
                  <a:latin typeface="Arial" pitchFamily="34" charset="0"/>
                </a:rPr>
                <a:t>A stream of electrons that have been emitted from a hot cathode and accelerated by anodes. </a:t>
              </a:r>
            </a:p>
            <a:p>
              <a:pPr algn="l">
                <a:lnSpc>
                  <a:spcPct val="85000"/>
                </a:lnSpc>
                <a:spcBef>
                  <a:spcPct val="28000"/>
                </a:spcBef>
                <a:buFont typeface="Wingdings" pitchFamily="2" charset="2"/>
                <a:buChar char="l"/>
              </a:pPr>
              <a:r>
                <a:rPr lang="en-GB" sz="2800" b="1">
                  <a:solidFill>
                    <a:srgbClr val="CC00CC"/>
                  </a:solidFill>
                  <a:latin typeface="Arial" pitchFamily="34" charset="0"/>
                </a:rPr>
                <a:t>Kelvin – </a:t>
              </a:r>
              <a:r>
                <a:rPr lang="en-GB">
                  <a:solidFill>
                    <a:srgbClr val="000066"/>
                  </a:solidFill>
                  <a:latin typeface="Arial" pitchFamily="34" charset="0"/>
                </a:rPr>
                <a:t>The temperature scale which uses absolute zero as its zero (0</a:t>
              </a:r>
              <a:r>
                <a:rPr lang="en-GB" sz="1000">
                  <a:solidFill>
                    <a:srgbClr val="000066"/>
                  </a:solidFill>
                  <a:latin typeface="Arial" pitchFamily="34" charset="0"/>
                </a:rPr>
                <a:t> </a:t>
              </a:r>
              <a:r>
                <a:rPr lang="en-GB">
                  <a:solidFill>
                    <a:srgbClr val="000066"/>
                  </a:solidFill>
                  <a:latin typeface="Arial" pitchFamily="34" charset="0"/>
                </a:rPr>
                <a:t>K).</a:t>
              </a:r>
            </a:p>
            <a:p>
              <a:pPr algn="l">
                <a:lnSpc>
                  <a:spcPct val="85000"/>
                </a:lnSpc>
                <a:spcBef>
                  <a:spcPct val="28000"/>
                </a:spcBef>
                <a:buFont typeface="Wingdings" pitchFamily="2" charset="2"/>
                <a:buChar char="l"/>
              </a:pPr>
              <a:r>
                <a:rPr lang="en-GB" sz="2800" b="1">
                  <a:solidFill>
                    <a:srgbClr val="CC00CC"/>
                  </a:solidFill>
                  <a:latin typeface="Arial" pitchFamily="34" charset="0"/>
                </a:rPr>
                <a:t>pressure – </a:t>
              </a:r>
              <a:r>
                <a:rPr lang="en-GB">
                  <a:solidFill>
                    <a:srgbClr val="000066"/>
                  </a:solidFill>
                  <a:latin typeface="Arial" pitchFamily="34" charset="0"/>
                </a:rPr>
                <a:t>This property of a gas is caused its particles bouncing off the walls of the container. It is directly</a:t>
              </a:r>
            </a:p>
          </p:txBody>
        </p:sp>
        <p:sp>
          <p:nvSpPr>
            <p:cNvPr id="21509" name="Text Box 15"/>
            <p:cNvSpPr txBox="1">
              <a:spLocks noChangeArrowheads="1"/>
            </p:cNvSpPr>
            <p:nvPr/>
          </p:nvSpPr>
          <p:spPr bwMode="auto">
            <a:xfrm>
              <a:off x="359" y="3760"/>
              <a:ext cx="383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 bIns="0">
              <a:spAutoFit/>
            </a:bodyPr>
            <a:lstStyle>
              <a:lvl1pPr marL="361950" indent="-3619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lnSpc>
                  <a:spcPct val="85000"/>
                </a:lnSpc>
                <a:spcBef>
                  <a:spcPct val="28000"/>
                </a:spcBef>
                <a:buFont typeface="Wingdings" pitchFamily="2" charset="2"/>
                <a:buNone/>
              </a:pPr>
              <a:r>
                <a:rPr lang="en-GB">
                  <a:solidFill>
                    <a:srgbClr val="000066"/>
                  </a:solidFill>
                  <a:latin typeface="Arial" pitchFamily="34" charset="0"/>
                </a:rPr>
                <a:t>proportional to the temperature of the gas.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ank Pres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3022</TotalTime>
  <Words>554</Words>
  <Application>Microsoft Office PowerPoint</Application>
  <PresentationFormat>On-screen Show (4:3)</PresentationFormat>
  <Paragraphs>75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Wingdings</vt:lpstr>
      <vt:lpstr>Symbol</vt:lpstr>
      <vt:lpstr>1_Blank Presentation</vt:lpstr>
      <vt:lpstr>      Parts of a cathode ray tube</vt:lpstr>
      <vt:lpstr>      How does a cathode ray tube work?</vt:lpstr>
      <vt:lpstr>      What are electron beams used for?</vt:lpstr>
      <vt:lpstr>      Kinetic energy of an electron beam</vt:lpstr>
      <vt:lpstr>      Electron beam formula triangle</vt:lpstr>
      <vt:lpstr>      Using the kinetic energy formula triangle</vt:lpstr>
      <vt:lpstr>      Calculating the kinetic energy of an electron</vt:lpstr>
      <vt:lpstr>      Calculating the kinetic energy of an electron</vt:lpstr>
      <vt:lpstr>      Glossary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- Energy and Particles</dc:title>
  <dc:subject>KS4 Physics</dc:subject>
  <dc:creator>Boardworks Ltd</dc:creator>
  <cp:lastModifiedBy>Teacher E-Solutions</cp:lastModifiedBy>
  <cp:revision>146</cp:revision>
  <cp:lastPrinted>2000-07-24T15:04:59Z</cp:lastPrinted>
  <dcterms:created xsi:type="dcterms:W3CDTF">2000-12-09T18:52:53Z</dcterms:created>
  <dcterms:modified xsi:type="dcterms:W3CDTF">2019-01-18T17:14:14Z</dcterms:modified>
</cp:coreProperties>
</file>