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4"/>
  </p:notesMasterIdLst>
  <p:sldIdLst>
    <p:sldId id="343" r:id="rId2"/>
    <p:sldId id="317" r:id="rId3"/>
    <p:sldId id="318" r:id="rId4"/>
    <p:sldId id="319" r:id="rId5"/>
    <p:sldId id="266" r:id="rId6"/>
    <p:sldId id="300" r:id="rId7"/>
    <p:sldId id="267" r:id="rId8"/>
    <p:sldId id="269" r:id="rId9"/>
    <p:sldId id="271" r:id="rId10"/>
    <p:sldId id="273" r:id="rId11"/>
    <p:sldId id="301" r:id="rId12"/>
    <p:sldId id="292" r:id="rId13"/>
    <p:sldId id="299" r:id="rId14"/>
    <p:sldId id="293" r:id="rId15"/>
    <p:sldId id="308" r:id="rId16"/>
    <p:sldId id="294" r:id="rId17"/>
    <p:sldId id="295" r:id="rId18"/>
    <p:sldId id="296" r:id="rId19"/>
    <p:sldId id="302" r:id="rId20"/>
    <p:sldId id="306" r:id="rId21"/>
    <p:sldId id="303" r:id="rId22"/>
    <p:sldId id="304" r:id="rId23"/>
    <p:sldId id="305" r:id="rId24"/>
    <p:sldId id="309" r:id="rId25"/>
    <p:sldId id="310" r:id="rId26"/>
    <p:sldId id="311" r:id="rId27"/>
    <p:sldId id="312" r:id="rId28"/>
    <p:sldId id="313" r:id="rId29"/>
    <p:sldId id="314" r:id="rId30"/>
    <p:sldId id="315" r:id="rId31"/>
    <p:sldId id="263" r:id="rId32"/>
    <p:sldId id="262" r:id="rId33"/>
    <p:sldId id="256" r:id="rId34"/>
    <p:sldId id="265" r:id="rId35"/>
    <p:sldId id="259" r:id="rId36"/>
    <p:sldId id="260" r:id="rId37"/>
    <p:sldId id="261" r:id="rId38"/>
    <p:sldId id="307" r:id="rId39"/>
    <p:sldId id="321" r:id="rId40"/>
    <p:sldId id="322" r:id="rId41"/>
    <p:sldId id="323" r:id="rId42"/>
    <p:sldId id="324" r:id="rId43"/>
    <p:sldId id="325" r:id="rId44"/>
    <p:sldId id="326" r:id="rId45"/>
    <p:sldId id="327" r:id="rId46"/>
    <p:sldId id="328" r:id="rId47"/>
    <p:sldId id="264" r:id="rId48"/>
    <p:sldId id="329" r:id="rId49"/>
    <p:sldId id="330" r:id="rId50"/>
    <p:sldId id="332" r:id="rId51"/>
    <p:sldId id="331" r:id="rId52"/>
    <p:sldId id="333" r:id="rId53"/>
    <p:sldId id="334" r:id="rId54"/>
    <p:sldId id="335" r:id="rId55"/>
    <p:sldId id="336" r:id="rId56"/>
    <p:sldId id="337" r:id="rId57"/>
    <p:sldId id="338" r:id="rId58"/>
    <p:sldId id="342" r:id="rId59"/>
    <p:sldId id="344" r:id="rId60"/>
    <p:sldId id="339" r:id="rId61"/>
    <p:sldId id="340" r:id="rId62"/>
    <p:sldId id="341" r:id="rId63"/>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0066"/>
    <a:srgbClr val="3333CC"/>
    <a:srgbClr val="663300"/>
    <a:srgbClr val="0033CC"/>
    <a:srgbClr val="CC0099"/>
    <a:srgbClr val="FF00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581" autoAdjust="0"/>
    <p:restoredTop sz="94627" autoAdjust="0"/>
  </p:normalViewPr>
  <p:slideViewPr>
    <p:cSldViewPr>
      <p:cViewPr varScale="1">
        <p:scale>
          <a:sx n="42" d="100"/>
          <a:sy n="42" d="100"/>
        </p:scale>
        <p:origin x="-46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9.wmf"/><Relationship Id="rId4" Type="http://schemas.openxmlformats.org/officeDocument/2006/relationships/image" Target="../media/image1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983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6554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83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983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C92EE0-979C-442A-9D24-5E7C3817215D}" type="slidenum">
              <a:rPr lang="en-US"/>
              <a:pPr>
                <a:defRPr/>
              </a:pPr>
              <a:t>‹#›</a:t>
            </a:fld>
            <a:endParaRPr lang="en-US"/>
          </a:p>
        </p:txBody>
      </p:sp>
    </p:spTree>
    <p:extLst>
      <p:ext uri="{BB962C8B-B14F-4D97-AF65-F5344CB8AC3E}">
        <p14:creationId xmlns:p14="http://schemas.microsoft.com/office/powerpoint/2010/main" val="4818410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348F22D-2B44-4421-9C88-D15A39CB02ED}" type="slidenum">
              <a:rPr lang="en-GB"/>
              <a:pPr>
                <a:defRPr/>
              </a:pPr>
              <a:t>‹#›</a:t>
            </a:fld>
            <a:endParaRPr lang="en-GB"/>
          </a:p>
        </p:txBody>
      </p:sp>
    </p:spTree>
    <p:extLst>
      <p:ext uri="{BB962C8B-B14F-4D97-AF65-F5344CB8AC3E}">
        <p14:creationId xmlns:p14="http://schemas.microsoft.com/office/powerpoint/2010/main" val="6368365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391A1A0-053D-45D6-9EEE-C6CCD5870592}" type="slidenum">
              <a:rPr lang="en-GB"/>
              <a:pPr>
                <a:defRPr/>
              </a:pPr>
              <a:t>‹#›</a:t>
            </a:fld>
            <a:endParaRPr lang="en-GB"/>
          </a:p>
        </p:txBody>
      </p:sp>
    </p:spTree>
    <p:extLst>
      <p:ext uri="{BB962C8B-B14F-4D97-AF65-F5344CB8AC3E}">
        <p14:creationId xmlns:p14="http://schemas.microsoft.com/office/powerpoint/2010/main" val="95467988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0"/>
            <a:ext cx="194310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0"/>
            <a:ext cx="567690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465D904-AE3B-4093-9B0D-69864D84AF7A}" type="slidenum">
              <a:rPr lang="en-GB"/>
              <a:pPr>
                <a:defRPr/>
              </a:pPr>
              <a:t>‹#›</a:t>
            </a:fld>
            <a:endParaRPr lang="en-GB"/>
          </a:p>
        </p:txBody>
      </p:sp>
    </p:spTree>
    <p:extLst>
      <p:ext uri="{BB962C8B-B14F-4D97-AF65-F5344CB8AC3E}">
        <p14:creationId xmlns:p14="http://schemas.microsoft.com/office/powerpoint/2010/main" val="403013404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7E5F6E0-D981-413B-90A2-B677EFAF691B}" type="slidenum">
              <a:rPr lang="en-GB"/>
              <a:pPr>
                <a:defRPr/>
              </a:pPr>
              <a:t>‹#›</a:t>
            </a:fld>
            <a:endParaRPr lang="en-GB"/>
          </a:p>
        </p:txBody>
      </p:sp>
    </p:spTree>
    <p:extLst>
      <p:ext uri="{BB962C8B-B14F-4D97-AF65-F5344CB8AC3E}">
        <p14:creationId xmlns:p14="http://schemas.microsoft.com/office/powerpoint/2010/main" val="110691768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761030A-00E7-45BF-BAEA-12D50E418CF0}" type="slidenum">
              <a:rPr lang="en-GB"/>
              <a:pPr>
                <a:defRPr/>
              </a:pPr>
              <a:t>‹#›</a:t>
            </a:fld>
            <a:endParaRPr lang="en-GB"/>
          </a:p>
        </p:txBody>
      </p:sp>
    </p:spTree>
    <p:extLst>
      <p:ext uri="{BB962C8B-B14F-4D97-AF65-F5344CB8AC3E}">
        <p14:creationId xmlns:p14="http://schemas.microsoft.com/office/powerpoint/2010/main" val="386386847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004BE3C-0C15-4293-9DAF-F13D9535441D}" type="slidenum">
              <a:rPr lang="en-GB"/>
              <a:pPr>
                <a:defRPr/>
              </a:pPr>
              <a:t>‹#›</a:t>
            </a:fld>
            <a:endParaRPr lang="en-GB"/>
          </a:p>
        </p:txBody>
      </p:sp>
    </p:spTree>
    <p:extLst>
      <p:ext uri="{BB962C8B-B14F-4D97-AF65-F5344CB8AC3E}">
        <p14:creationId xmlns:p14="http://schemas.microsoft.com/office/powerpoint/2010/main" val="203800012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0" y="41148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A6E78A6-27C9-4601-BF43-406939478847}" type="slidenum">
              <a:rPr lang="en-GB"/>
              <a:pPr>
                <a:defRPr/>
              </a:pPr>
              <a:t>‹#›</a:t>
            </a:fld>
            <a:endParaRPr lang="en-GB"/>
          </a:p>
        </p:txBody>
      </p:sp>
    </p:spTree>
    <p:extLst>
      <p:ext uri="{BB962C8B-B14F-4D97-AF65-F5344CB8AC3E}">
        <p14:creationId xmlns:p14="http://schemas.microsoft.com/office/powerpoint/2010/main" val="336422102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1E2CFE2-EACA-41FE-B0EB-DEACE6EB0A72}" type="slidenum">
              <a:rPr lang="en-GB"/>
              <a:pPr>
                <a:defRPr/>
              </a:pPr>
              <a:t>‹#›</a:t>
            </a:fld>
            <a:endParaRPr lang="en-GB"/>
          </a:p>
        </p:txBody>
      </p:sp>
    </p:spTree>
    <p:extLst>
      <p:ext uri="{BB962C8B-B14F-4D97-AF65-F5344CB8AC3E}">
        <p14:creationId xmlns:p14="http://schemas.microsoft.com/office/powerpoint/2010/main" val="319101187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1D54734-2A29-4C63-8DF1-3A82D0440344}" type="slidenum">
              <a:rPr lang="en-GB"/>
              <a:pPr>
                <a:defRPr/>
              </a:pPr>
              <a:t>‹#›</a:t>
            </a:fld>
            <a:endParaRPr lang="en-GB"/>
          </a:p>
        </p:txBody>
      </p:sp>
    </p:spTree>
    <p:extLst>
      <p:ext uri="{BB962C8B-B14F-4D97-AF65-F5344CB8AC3E}">
        <p14:creationId xmlns:p14="http://schemas.microsoft.com/office/powerpoint/2010/main" val="108031381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C4111CF-68F1-4426-ACF7-7AD227C26FD3}" type="slidenum">
              <a:rPr lang="en-GB"/>
              <a:pPr>
                <a:defRPr/>
              </a:pPr>
              <a:t>‹#›</a:t>
            </a:fld>
            <a:endParaRPr lang="en-GB"/>
          </a:p>
        </p:txBody>
      </p:sp>
    </p:spTree>
    <p:extLst>
      <p:ext uri="{BB962C8B-B14F-4D97-AF65-F5344CB8AC3E}">
        <p14:creationId xmlns:p14="http://schemas.microsoft.com/office/powerpoint/2010/main" val="90291395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F941CE59-65E2-4220-BA12-F93CCCD5CDCF}" type="slidenum">
              <a:rPr lang="en-GB"/>
              <a:pPr>
                <a:defRPr/>
              </a:pPr>
              <a:t>‹#›</a:t>
            </a:fld>
            <a:endParaRPr lang="en-GB"/>
          </a:p>
        </p:txBody>
      </p:sp>
    </p:spTree>
    <p:extLst>
      <p:ext uri="{BB962C8B-B14F-4D97-AF65-F5344CB8AC3E}">
        <p14:creationId xmlns:p14="http://schemas.microsoft.com/office/powerpoint/2010/main" val="261186560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2BD8E820-C7E4-4685-8548-6A23111BFB55}" type="slidenum">
              <a:rPr lang="en-GB"/>
              <a:pPr>
                <a:defRPr/>
              </a:pPr>
              <a:t>‹#›</a:t>
            </a:fld>
            <a:endParaRPr lang="en-GB"/>
          </a:p>
        </p:txBody>
      </p:sp>
    </p:spTree>
    <p:extLst>
      <p:ext uri="{BB962C8B-B14F-4D97-AF65-F5344CB8AC3E}">
        <p14:creationId xmlns:p14="http://schemas.microsoft.com/office/powerpoint/2010/main" val="383184118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D87D99C9-DE17-45B3-AD2D-2F38B09D1B93}" type="slidenum">
              <a:rPr lang="en-GB"/>
              <a:pPr>
                <a:defRPr/>
              </a:pPr>
              <a:t>‹#›</a:t>
            </a:fld>
            <a:endParaRPr lang="en-GB"/>
          </a:p>
        </p:txBody>
      </p:sp>
    </p:spTree>
    <p:extLst>
      <p:ext uri="{BB962C8B-B14F-4D97-AF65-F5344CB8AC3E}">
        <p14:creationId xmlns:p14="http://schemas.microsoft.com/office/powerpoint/2010/main" val="107900090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45F4ABD-0634-4A0A-8159-EC1D37C27A4A}" type="slidenum">
              <a:rPr lang="en-GB"/>
              <a:pPr>
                <a:defRPr/>
              </a:pPr>
              <a:t>‹#›</a:t>
            </a:fld>
            <a:endParaRPr lang="en-GB"/>
          </a:p>
        </p:txBody>
      </p:sp>
    </p:spTree>
    <p:extLst>
      <p:ext uri="{BB962C8B-B14F-4D97-AF65-F5344CB8AC3E}">
        <p14:creationId xmlns:p14="http://schemas.microsoft.com/office/powerpoint/2010/main" val="121363008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E361353-A771-47D7-8CCA-64A3BF800508}" type="slidenum">
              <a:rPr lang="en-GB"/>
              <a:pPr>
                <a:defRPr/>
              </a:pPr>
              <a:t>‹#›</a:t>
            </a:fld>
            <a:endParaRPr lang="en-GB"/>
          </a:p>
        </p:txBody>
      </p:sp>
    </p:spTree>
    <p:extLst>
      <p:ext uri="{BB962C8B-B14F-4D97-AF65-F5344CB8AC3E}">
        <p14:creationId xmlns:p14="http://schemas.microsoft.com/office/powerpoint/2010/main" val="48397188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GB"/>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2B33E89-FCCF-424F-A23E-52126BB7A35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027">
                                            <p:txEl>
                                              <p:pRg st="0" end="0"/>
                                            </p:txEl>
                                          </p:spTgt>
                                        </p:tgtEl>
                                        <p:attrNameLst>
                                          <p:attrName>style.visibility</p:attrName>
                                        </p:attrNameLst>
                                      </p:cBhvr>
                                      <p:to>
                                        <p:strVal val="visible"/>
                                      </p:to>
                                    </p:set>
                                    <p:anim calcmode="lin" valueType="num">
                                      <p:cBhvr additive="base">
                                        <p:cTn id="13" dur="500" fill="hold"/>
                                        <p:tgtEl>
                                          <p:spTgt spid="1027">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27">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1027">
                                            <p:txEl>
                                              <p:pRg st="1" end="1"/>
                                            </p:txEl>
                                          </p:spTgt>
                                        </p:tgtEl>
                                        <p:attrNameLst>
                                          <p:attrName>style.visibility</p:attrName>
                                        </p:attrNameLst>
                                      </p:cBhvr>
                                      <p:to>
                                        <p:strVal val="visible"/>
                                      </p:to>
                                    </p:set>
                                    <p:anim calcmode="lin" valueType="num">
                                      <p:cBhvr additive="base">
                                        <p:cTn id="17" dur="500" fill="hold"/>
                                        <p:tgtEl>
                                          <p:spTgt spid="1027">
                                            <p:txEl>
                                              <p:pRg st="1" end="1"/>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027">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0"/>
                                  </p:stCondLst>
                                  <p:childTnLst>
                                    <p:set>
                                      <p:cBhvr>
                                        <p:cTn id="20" dur="1" fill="hold">
                                          <p:stCondLst>
                                            <p:cond delay="0"/>
                                          </p:stCondLst>
                                        </p:cTn>
                                        <p:tgtEl>
                                          <p:spTgt spid="1027">
                                            <p:txEl>
                                              <p:pRg st="2" end="2"/>
                                            </p:txEl>
                                          </p:spTgt>
                                        </p:tgtEl>
                                        <p:attrNameLst>
                                          <p:attrName>style.visibility</p:attrName>
                                        </p:attrNameLst>
                                      </p:cBhvr>
                                      <p:to>
                                        <p:strVal val="visible"/>
                                      </p:to>
                                    </p:set>
                                    <p:anim calcmode="lin" valueType="num">
                                      <p:cBhvr additive="base">
                                        <p:cTn id="21" dur="500" fill="hold"/>
                                        <p:tgtEl>
                                          <p:spTgt spid="1027">
                                            <p:txEl>
                                              <p:pRg st="2" end="2"/>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1027">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additive="base">
                                        <p:cTn id="25" dur="500" fill="hold"/>
                                        <p:tgtEl>
                                          <p:spTgt spid="102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27">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2" fill="hold" grpId="0" nodeType="withEffect">
                                  <p:stCondLst>
                                    <p:cond delay="0"/>
                                  </p:stCondLst>
                                  <p:childTnLst>
                                    <p:set>
                                      <p:cBhvr>
                                        <p:cTn id="28" dur="1" fill="hold">
                                          <p:stCondLst>
                                            <p:cond delay="0"/>
                                          </p:stCondLst>
                                        </p:cTn>
                                        <p:tgtEl>
                                          <p:spTgt spid="1027">
                                            <p:txEl>
                                              <p:pRg st="4" end="4"/>
                                            </p:txEl>
                                          </p:spTgt>
                                        </p:tgtEl>
                                        <p:attrNameLst>
                                          <p:attrName>style.visibility</p:attrName>
                                        </p:attrNameLst>
                                      </p:cBhvr>
                                      <p:to>
                                        <p:strVal val="visible"/>
                                      </p:to>
                                    </p:set>
                                    <p:anim calcmode="lin" valueType="num">
                                      <p:cBhvr additive="base">
                                        <p:cTn id="29" dur="500" fill="hold"/>
                                        <p:tgtEl>
                                          <p:spTgt spid="1027">
                                            <p:txEl>
                                              <p:pRg st="4" end="4"/>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02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autoUpdateAnimBg="0"/>
      <p:bldP spid="1027" grpId="0" build="p" autoUpdateAnimBg="0">
        <p:tmplLst>
          <p:tmpl lvl="1">
            <p:tnLst>
              <p:par>
                <p:cTn presetID="2" presetClass="entr" presetSubtype="2"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ppt_y"/>
                          </p:val>
                        </p:tav>
                        <p:tav tm="100000">
                          <p:val>
                            <p:strVal val="#ppt_y"/>
                          </p:val>
                        </p:tav>
                      </p:tavLst>
                    </p:anim>
                  </p:childTnLst>
                </p:cTn>
              </p:par>
            </p:tnLst>
          </p:tmpl>
          <p:tmpl lvl="2">
            <p:tnLst>
              <p:par>
                <p:cTn presetID="2" presetClass="entr" presetSubtype="2"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ppt_y"/>
                          </p:val>
                        </p:tav>
                        <p:tav tm="100000">
                          <p:val>
                            <p:strVal val="#ppt_y"/>
                          </p:val>
                        </p:tav>
                      </p:tavLst>
                    </p:anim>
                  </p:childTnLst>
                </p:cTn>
              </p:par>
            </p:tnLst>
          </p:tmpl>
          <p:tmpl lvl="3">
            <p:tnLst>
              <p:par>
                <p:cTn presetID="2" presetClass="entr" presetSubtype="2"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ppt_y"/>
                          </p:val>
                        </p:tav>
                        <p:tav tm="100000">
                          <p:val>
                            <p:strVal val="#ppt_y"/>
                          </p:val>
                        </p:tav>
                      </p:tavLst>
                    </p:anim>
                  </p:childTnLst>
                </p:cTn>
              </p:par>
            </p:tnLst>
          </p:tmpl>
          <p:tmpl lvl="4">
            <p:tnLst>
              <p:par>
                <p:cTn presetID="2" presetClass="entr" presetSubtype="2"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ppt_y"/>
                          </p:val>
                        </p:tav>
                        <p:tav tm="100000">
                          <p:val>
                            <p:strVal val="#ppt_y"/>
                          </p:val>
                        </p:tav>
                      </p:tavLst>
                    </p:anim>
                  </p:childTnLst>
                </p:cTn>
              </p:par>
            </p:tnLst>
          </p:tmpl>
          <p:tmpl lvl="5">
            <p:tnLst>
              <p:par>
                <p:cTn presetID="2" presetClass="entr" presetSubtype="2"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1+#ppt_w/2"/>
                          </p:val>
                        </p:tav>
                        <p:tav tm="100000">
                          <p:val>
                            <p:strVal val="#ppt_x"/>
                          </p:val>
                        </p:tav>
                      </p:tavLst>
                    </p:anim>
                    <p:anim calcmode="lin" valueType="num">
                      <p:cBhvr additive="base">
                        <p:cTn dur="500" fill="hold"/>
                        <p:tgtEl>
                          <p:spTgt spid="1027"/>
                        </p:tgtEl>
                        <p:attrNameLst>
                          <p:attrName>ppt_y</p:attrName>
                        </p:attrNameLst>
                      </p:cBhvr>
                      <p:tavLst>
                        <p:tav tm="0">
                          <p:val>
                            <p:strVal val="#ppt_y"/>
                          </p:val>
                        </p:tav>
                        <p:tav tm="100000">
                          <p:val>
                            <p:strVal val="#ppt_y"/>
                          </p:val>
                        </p:tav>
                      </p:tavLst>
                    </p:anim>
                  </p:childTnLst>
                </p:cTn>
              </p:par>
            </p:tnLst>
          </p:tmpl>
        </p:tmplLst>
      </p:bldP>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en.wikipedia.org/wiki/Max_Planck" TargetMode="External"/><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colorado.edu/physics/2000/quantumzone/photoelectric.html"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aip.org/history/einstein/" TargetMode="External"/><Relationship Id="rId2" Type="http://schemas.openxmlformats.org/officeDocument/2006/relationships/hyperlink" Target="http://www.electro-optical.com/bb_rad/mplanck.htm" TargetMode="Externa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wmf"/><Relationship Id="rId5" Type="http://schemas.openxmlformats.org/officeDocument/2006/relationships/oleObject" Target="../embeddings/oleObject2.bin"/><Relationship Id="rId4" Type="http://schemas.openxmlformats.org/officeDocument/2006/relationships/image" Target="../media/image8.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5.wmf"/><Relationship Id="rId5" Type="http://schemas.openxmlformats.org/officeDocument/2006/relationships/oleObject" Target="../embeddings/oleObject4.bin"/><Relationship Id="rId10" Type="http://schemas.openxmlformats.org/officeDocument/2006/relationships/image" Target="../media/image17.wmf"/><Relationship Id="rId4" Type="http://schemas.openxmlformats.org/officeDocument/2006/relationships/image" Target="../media/image9.wmf"/><Relationship Id="rId9" Type="http://schemas.openxmlformats.org/officeDocument/2006/relationships/oleObject" Target="../embeddings/oleObject6.bin"/></Relationships>
</file>

<file path=ppt/slides/_rels/slide48.xml.rels><?xml version="1.0" encoding="UTF-8" standalone="yes"?>
<Relationships xmlns="http://schemas.openxmlformats.org/package/2006/relationships"><Relationship Id="rId2" Type="http://schemas.openxmlformats.org/officeDocument/2006/relationships/hyperlink" Target="http://www.lon-capa.org/~mmp/kap28/PhotoEffect/photo.htm"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Philipp_Eduard_Anton_von_Lenard" TargetMode="External"/><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PHOTO ELECTRIC EFFECT</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solidFill>
            <a:schemeClr val="folHlink"/>
          </a:solidFill>
        </p:spPr>
        <p:txBody>
          <a:bodyPr/>
          <a:lstStyle/>
          <a:p>
            <a:r>
              <a:rPr lang="en-GB" b="1" smtClean="0">
                <a:solidFill>
                  <a:schemeClr val="tx1"/>
                </a:solidFill>
              </a:rPr>
              <a:t>Einstein put forward a theory:</a:t>
            </a:r>
            <a:endParaRPr lang="en-US" b="1" smtClean="0">
              <a:solidFill>
                <a:schemeClr val="tx1"/>
              </a:solidFill>
            </a:endParaRPr>
          </a:p>
        </p:txBody>
      </p:sp>
      <p:sp>
        <p:nvSpPr>
          <p:cNvPr id="19459" name="Rectangle 3"/>
          <p:cNvSpPr>
            <a:spLocks noGrp="1" noChangeArrowheads="1"/>
          </p:cNvSpPr>
          <p:nvPr>
            <p:ph type="body" sz="half" idx="1"/>
          </p:nvPr>
        </p:nvSpPr>
        <p:spPr/>
        <p:txBody>
          <a:bodyPr/>
          <a:lstStyle/>
          <a:p>
            <a:pPr>
              <a:lnSpc>
                <a:spcPct val="90000"/>
              </a:lnSpc>
              <a:buClr>
                <a:schemeClr val="bg2"/>
              </a:buClr>
            </a:pPr>
            <a:r>
              <a:rPr lang="en-GB" sz="2800" smtClean="0"/>
              <a:t>Light energy is quantised.</a:t>
            </a:r>
          </a:p>
          <a:p>
            <a:pPr>
              <a:lnSpc>
                <a:spcPct val="90000"/>
              </a:lnSpc>
              <a:buClr>
                <a:schemeClr val="bg2"/>
              </a:buClr>
            </a:pPr>
            <a:r>
              <a:rPr lang="en-GB" sz="2800" smtClean="0"/>
              <a:t>Light consists of a stream of particles </a:t>
            </a:r>
          </a:p>
          <a:p>
            <a:pPr>
              <a:lnSpc>
                <a:spcPct val="90000"/>
              </a:lnSpc>
              <a:buClr>
                <a:schemeClr val="bg2"/>
              </a:buClr>
              <a:buFontTx/>
              <a:buNone/>
            </a:pPr>
            <a:r>
              <a:rPr lang="en-GB" sz="2800" smtClean="0"/>
              <a:t>    called photons.</a:t>
            </a:r>
          </a:p>
          <a:p>
            <a:pPr>
              <a:lnSpc>
                <a:spcPct val="90000"/>
              </a:lnSpc>
              <a:buClr>
                <a:schemeClr val="bg2"/>
              </a:buClr>
            </a:pPr>
            <a:r>
              <a:rPr lang="en-GB" sz="2800" smtClean="0"/>
              <a:t>The energy of each photon (</a:t>
            </a:r>
            <a:r>
              <a:rPr lang="en-GB" b="1" smtClean="0">
                <a:solidFill>
                  <a:srgbClr val="E52809"/>
                </a:solidFill>
              </a:rPr>
              <a:t>E</a:t>
            </a:r>
            <a:r>
              <a:rPr lang="en-GB" sz="2800" smtClean="0"/>
              <a:t>) depends               </a:t>
            </a:r>
          </a:p>
          <a:p>
            <a:pPr>
              <a:lnSpc>
                <a:spcPct val="90000"/>
              </a:lnSpc>
              <a:buClr>
                <a:schemeClr val="bg2"/>
              </a:buClr>
              <a:buFontTx/>
              <a:buNone/>
            </a:pPr>
            <a:r>
              <a:rPr lang="en-GB" sz="2800" smtClean="0"/>
              <a:t>     on the frequency </a:t>
            </a:r>
            <a:r>
              <a:rPr lang="en-GB" smtClean="0"/>
              <a:t>(</a:t>
            </a:r>
            <a:r>
              <a:rPr lang="en-GB" sz="3600" b="1" smtClean="0">
                <a:solidFill>
                  <a:srgbClr val="6F09A7"/>
                </a:solidFill>
              </a:rPr>
              <a:t>f</a:t>
            </a:r>
            <a:r>
              <a:rPr lang="en-GB" sz="2800" smtClean="0"/>
              <a:t> ) of the light.</a:t>
            </a:r>
          </a:p>
        </p:txBody>
      </p:sp>
      <p:pic>
        <p:nvPicPr>
          <p:cNvPr id="13316" name="Picture 7" descr="einst_b"/>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076825" y="1484313"/>
            <a:ext cx="2033588" cy="2592387"/>
          </a:xfrm>
          <a:noFill/>
        </p:spPr>
      </p:pic>
      <p:sp>
        <p:nvSpPr>
          <p:cNvPr id="13317" name="Text Box 9"/>
          <p:cNvSpPr txBox="1">
            <a:spLocks noChangeArrowheads="1"/>
          </p:cNvSpPr>
          <p:nvPr/>
        </p:nvSpPr>
        <p:spPr bwMode="auto">
          <a:xfrm>
            <a:off x="5651500" y="4076700"/>
            <a:ext cx="3241675"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_tradnl" sz="7200">
                <a:solidFill>
                  <a:srgbClr val="FF0000"/>
                </a:solidFill>
              </a:rPr>
              <a:t>E</a:t>
            </a:r>
            <a:r>
              <a:rPr lang="es-ES_tradnl" sz="7200"/>
              <a:t> = </a:t>
            </a:r>
            <a:r>
              <a:rPr lang="es-ES_tradnl" sz="7200">
                <a:solidFill>
                  <a:srgbClr val="CC0099"/>
                </a:solidFill>
              </a:rPr>
              <a:t>h</a:t>
            </a:r>
            <a:r>
              <a:rPr lang="es-ES_tradnl" sz="7200"/>
              <a:t> </a:t>
            </a:r>
            <a:r>
              <a:rPr lang="es-ES_tradnl" sz="7200">
                <a:solidFill>
                  <a:srgbClr val="0033CC"/>
                </a:solidFill>
              </a:rPr>
              <a:t>f</a:t>
            </a:r>
            <a:endParaRPr lang="en-US" sz="7200">
              <a:solidFill>
                <a:srgbClr val="0033CC"/>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19458"/>
                                        </p:tgtEl>
                                        <p:attrNameLst>
                                          <p:attrName>style.visibility</p:attrName>
                                        </p:attrNameLst>
                                      </p:cBhvr>
                                      <p:to>
                                        <p:strVal val="visible"/>
                                      </p:to>
                                    </p:set>
                                    <p:animEffect transition="in" filter="wipe(left)">
                                      <p:cBhvr>
                                        <p:cTn id="7" dur="2000"/>
                                        <p:tgtEl>
                                          <p:spTgt spid="19458"/>
                                        </p:tgtEl>
                                      </p:cBhvr>
                                    </p:animEffect>
                                  </p:childTnLst>
                                </p:cTn>
                              </p:par>
                            </p:childTnLst>
                          </p:cTn>
                        </p:par>
                        <p:par>
                          <p:cTn id="8" fill="hold" nodeType="afterGroup">
                            <p:stCondLst>
                              <p:cond delay="2500"/>
                            </p:stCondLst>
                            <p:childTnLst>
                              <p:par>
                                <p:cTn id="9" presetID="22" presetClass="entr" presetSubtype="8" fill="hold" nodeType="afterEffect">
                                  <p:stCondLst>
                                    <p:cond delay="0"/>
                                  </p:stCondLst>
                                  <p:childTnLst>
                                    <p:set>
                                      <p:cBhvr>
                                        <p:cTn id="10" dur="1" fill="hold">
                                          <p:stCondLst>
                                            <p:cond delay="0"/>
                                          </p:stCondLst>
                                        </p:cTn>
                                        <p:tgtEl>
                                          <p:spTgt spid="19459">
                                            <p:txEl>
                                              <p:pRg st="0" end="0"/>
                                            </p:txEl>
                                          </p:spTgt>
                                        </p:tgtEl>
                                        <p:attrNameLst>
                                          <p:attrName>style.visibility</p:attrName>
                                        </p:attrNameLst>
                                      </p:cBhvr>
                                      <p:to>
                                        <p:strVal val="visible"/>
                                      </p:to>
                                    </p:set>
                                    <p:animEffect transition="in" filter="wipe(left)">
                                      <p:cBhvr>
                                        <p:cTn id="11" dur="2000"/>
                                        <p:tgtEl>
                                          <p:spTgt spid="19459">
                                            <p:txEl>
                                              <p:pRg st="0" end="0"/>
                                            </p:txEl>
                                          </p:spTgt>
                                        </p:tgtEl>
                                      </p:cBhvr>
                                    </p:animEffect>
                                  </p:childTnLst>
                                </p:cTn>
                              </p:par>
                            </p:childTnLst>
                          </p:cTn>
                        </p:par>
                        <p:par>
                          <p:cTn id="12" fill="hold" nodeType="afterGroup">
                            <p:stCondLst>
                              <p:cond delay="4500"/>
                            </p:stCondLst>
                            <p:childTnLst>
                              <p:par>
                                <p:cTn id="13" presetID="22" presetClass="entr" presetSubtype="8" fill="hold" nodeType="afterEffect">
                                  <p:stCondLst>
                                    <p:cond delay="0"/>
                                  </p:stCondLst>
                                  <p:childTnLst>
                                    <p:set>
                                      <p:cBhvr>
                                        <p:cTn id="14" dur="1" fill="hold">
                                          <p:stCondLst>
                                            <p:cond delay="0"/>
                                          </p:stCondLst>
                                        </p:cTn>
                                        <p:tgtEl>
                                          <p:spTgt spid="19459">
                                            <p:txEl>
                                              <p:pRg st="1" end="1"/>
                                            </p:txEl>
                                          </p:spTgt>
                                        </p:tgtEl>
                                        <p:attrNameLst>
                                          <p:attrName>style.visibility</p:attrName>
                                        </p:attrNameLst>
                                      </p:cBhvr>
                                      <p:to>
                                        <p:strVal val="visible"/>
                                      </p:to>
                                    </p:set>
                                    <p:animEffect transition="in" filter="wipe(left)">
                                      <p:cBhvr>
                                        <p:cTn id="15" dur="2000"/>
                                        <p:tgtEl>
                                          <p:spTgt spid="19459">
                                            <p:txEl>
                                              <p:pRg st="1" end="1"/>
                                            </p:txEl>
                                          </p:spTgt>
                                        </p:tgtEl>
                                      </p:cBhvr>
                                    </p:animEffect>
                                  </p:childTnLst>
                                </p:cTn>
                              </p:par>
                            </p:childTnLst>
                          </p:cTn>
                        </p:par>
                        <p:par>
                          <p:cTn id="16" fill="hold" nodeType="afterGroup">
                            <p:stCondLst>
                              <p:cond delay="6500"/>
                            </p:stCondLst>
                            <p:childTnLst>
                              <p:par>
                                <p:cTn id="17" presetID="22" presetClass="entr" presetSubtype="8" fill="hold" nodeType="afterEffect">
                                  <p:stCondLst>
                                    <p:cond delay="0"/>
                                  </p:stCondLst>
                                  <p:childTnLst>
                                    <p:set>
                                      <p:cBhvr>
                                        <p:cTn id="18" dur="1" fill="hold">
                                          <p:stCondLst>
                                            <p:cond delay="0"/>
                                          </p:stCondLst>
                                        </p:cTn>
                                        <p:tgtEl>
                                          <p:spTgt spid="19459">
                                            <p:txEl>
                                              <p:pRg st="2" end="2"/>
                                            </p:txEl>
                                          </p:spTgt>
                                        </p:tgtEl>
                                        <p:attrNameLst>
                                          <p:attrName>style.visibility</p:attrName>
                                        </p:attrNameLst>
                                      </p:cBhvr>
                                      <p:to>
                                        <p:strVal val="visible"/>
                                      </p:to>
                                    </p:set>
                                    <p:animEffect transition="in" filter="wipe(left)">
                                      <p:cBhvr>
                                        <p:cTn id="19" dur="2000"/>
                                        <p:tgtEl>
                                          <p:spTgt spid="19459">
                                            <p:txEl>
                                              <p:pRg st="2" end="2"/>
                                            </p:txEl>
                                          </p:spTgt>
                                        </p:tgtEl>
                                      </p:cBhvr>
                                    </p:animEffect>
                                  </p:childTnLst>
                                </p:cTn>
                              </p:par>
                            </p:childTnLst>
                          </p:cTn>
                        </p:par>
                        <p:par>
                          <p:cTn id="20" fill="hold" nodeType="afterGroup">
                            <p:stCondLst>
                              <p:cond delay="8500"/>
                            </p:stCondLst>
                            <p:childTnLst>
                              <p:par>
                                <p:cTn id="21" presetID="22" presetClass="entr" presetSubtype="8" fill="hold" nodeType="afterEffect">
                                  <p:stCondLst>
                                    <p:cond delay="0"/>
                                  </p:stCondLst>
                                  <p:childTnLst>
                                    <p:set>
                                      <p:cBhvr>
                                        <p:cTn id="22" dur="1" fill="hold">
                                          <p:stCondLst>
                                            <p:cond delay="0"/>
                                          </p:stCondLst>
                                        </p:cTn>
                                        <p:tgtEl>
                                          <p:spTgt spid="19459">
                                            <p:txEl>
                                              <p:pRg st="3" end="3"/>
                                            </p:txEl>
                                          </p:spTgt>
                                        </p:tgtEl>
                                        <p:attrNameLst>
                                          <p:attrName>style.visibility</p:attrName>
                                        </p:attrNameLst>
                                      </p:cBhvr>
                                      <p:to>
                                        <p:strVal val="visible"/>
                                      </p:to>
                                    </p:set>
                                    <p:animEffect transition="in" filter="wipe(left)">
                                      <p:cBhvr>
                                        <p:cTn id="23" dur="2000"/>
                                        <p:tgtEl>
                                          <p:spTgt spid="19459">
                                            <p:txEl>
                                              <p:pRg st="3" end="3"/>
                                            </p:txEl>
                                          </p:spTgt>
                                        </p:tgtEl>
                                      </p:cBhvr>
                                    </p:animEffect>
                                  </p:childTnLst>
                                </p:cTn>
                              </p:par>
                            </p:childTnLst>
                          </p:cTn>
                        </p:par>
                        <p:par>
                          <p:cTn id="24" fill="hold" nodeType="afterGroup">
                            <p:stCondLst>
                              <p:cond delay="10500"/>
                            </p:stCondLst>
                            <p:childTnLst>
                              <p:par>
                                <p:cTn id="25" presetID="22" presetClass="entr" presetSubtype="8" fill="hold" nodeType="afterEffect">
                                  <p:stCondLst>
                                    <p:cond delay="0"/>
                                  </p:stCondLst>
                                  <p:childTnLst>
                                    <p:set>
                                      <p:cBhvr>
                                        <p:cTn id="26" dur="1" fill="hold">
                                          <p:stCondLst>
                                            <p:cond delay="0"/>
                                          </p:stCondLst>
                                        </p:cTn>
                                        <p:tgtEl>
                                          <p:spTgt spid="19459">
                                            <p:txEl>
                                              <p:pRg st="4" end="4"/>
                                            </p:txEl>
                                          </p:spTgt>
                                        </p:tgtEl>
                                        <p:attrNameLst>
                                          <p:attrName>style.visibility</p:attrName>
                                        </p:attrNameLst>
                                      </p:cBhvr>
                                      <p:to>
                                        <p:strVal val="visible"/>
                                      </p:to>
                                    </p:set>
                                    <p:animEffect transition="in" filter="wipe(left)">
                                      <p:cBhvr>
                                        <p:cTn id="27" dur="2000"/>
                                        <p:tgtEl>
                                          <p:spTgt spid="194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s-ES_tradnl" smtClean="0"/>
              <a:t>What is h?</a:t>
            </a:r>
            <a:endParaRPr lang="en-US" smtClean="0"/>
          </a:p>
        </p:txBody>
      </p:sp>
      <p:sp>
        <p:nvSpPr>
          <p:cNvPr id="14339" name="Rectangle 3"/>
          <p:cNvSpPr>
            <a:spLocks noGrp="1" noChangeArrowheads="1"/>
          </p:cNvSpPr>
          <p:nvPr>
            <p:ph type="body" sz="half" idx="1"/>
          </p:nvPr>
        </p:nvSpPr>
        <p:spPr/>
        <p:txBody>
          <a:bodyPr/>
          <a:lstStyle/>
          <a:p>
            <a:r>
              <a:rPr lang="es-ES_tradnl" sz="2800" smtClean="0"/>
              <a:t>h is called Planck´s constant.</a:t>
            </a:r>
          </a:p>
          <a:p>
            <a:r>
              <a:rPr lang="es-ES_tradnl" sz="2800" smtClean="0"/>
              <a:t>h =  6.6 x 10</a:t>
            </a:r>
            <a:r>
              <a:rPr lang="es-ES_tradnl" sz="2800" baseline="30000" smtClean="0"/>
              <a:t>-34</a:t>
            </a:r>
            <a:r>
              <a:rPr lang="es-ES_tradnl" sz="2800" smtClean="0"/>
              <a:t> Js</a:t>
            </a:r>
            <a:endParaRPr lang="en-US" sz="2800" smtClean="0"/>
          </a:p>
        </p:txBody>
      </p:sp>
      <p:pic>
        <p:nvPicPr>
          <p:cNvPr id="14340" name="Picture 4" descr="planck"/>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697538" y="1844675"/>
            <a:ext cx="2566987" cy="3290888"/>
          </a:xfrm>
          <a:noFill/>
        </p:spPr>
      </p:pic>
      <p:sp>
        <p:nvSpPr>
          <p:cNvPr id="14341" name="Text Box 6"/>
          <p:cNvSpPr txBox="1">
            <a:spLocks noChangeArrowheads="1"/>
          </p:cNvSpPr>
          <p:nvPr/>
        </p:nvSpPr>
        <p:spPr bwMode="auto">
          <a:xfrm>
            <a:off x="5580063" y="5445125"/>
            <a:ext cx="2736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n-US"/>
          </a:p>
        </p:txBody>
      </p:sp>
      <p:sp>
        <p:nvSpPr>
          <p:cNvPr id="14342" name="Text Box 7"/>
          <p:cNvSpPr txBox="1">
            <a:spLocks noChangeArrowheads="1"/>
          </p:cNvSpPr>
          <p:nvPr/>
        </p:nvSpPr>
        <p:spPr bwMode="auto">
          <a:xfrm>
            <a:off x="5651500" y="5516563"/>
            <a:ext cx="2592388" cy="457200"/>
          </a:xfrm>
          <a:prstGeom prst="rect">
            <a:avLst/>
          </a:prstGeom>
          <a:solidFill>
            <a:srgbClr val="FF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_tradnl">
                <a:hlinkClick r:id="rId3"/>
              </a:rPr>
              <a:t>Max Planck </a:t>
            </a:r>
            <a:endParaRPr lang="es-ES_tradnl"/>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WordArt 2"/>
          <p:cNvSpPr>
            <a:spLocks noChangeArrowheads="1" noChangeShapeType="1" noTextEdit="1"/>
          </p:cNvSpPr>
          <p:nvPr/>
        </p:nvSpPr>
        <p:spPr bwMode="auto">
          <a:xfrm>
            <a:off x="1187450" y="836613"/>
            <a:ext cx="7058025" cy="1150937"/>
          </a:xfrm>
          <a:prstGeom prst="rect">
            <a:avLst/>
          </a:prstGeom>
          <a:extLst>
            <a:ext uri="{91240B29-F687-4F45-9708-019B960494DF}">
              <a14:hiddenLine xmlns:a14="http://schemas.microsoft.com/office/drawing/2010/main" w="9525" cap="sq">
                <a:solidFill>
                  <a:srgbClr val="000000"/>
                </a:solidFill>
                <a:round/>
                <a:headEnd type="none" w="sm" len="sm"/>
                <a:tailEnd type="none" w="sm" len="sm"/>
              </a14:hiddenLine>
            </a:ext>
          </a:extLst>
        </p:spPr>
        <p:txBody>
          <a:bodyPr wrap="none" fromWordArt="1">
            <a:prstTxWarp prst="textPlain">
              <a:avLst>
                <a:gd name="adj" fmla="val 50000"/>
              </a:avLst>
            </a:prstTxWarp>
          </a:bodyPr>
          <a:lstStyle/>
          <a:p>
            <a:pPr algn="ctr"/>
            <a:r>
              <a:rPr lang="en-US" sz="3600" kern="10">
                <a:solidFill>
                  <a:srgbClr val="000000"/>
                </a:solidFill>
                <a:effectLst>
                  <a:outerShdw dist="35921" dir="2700000" algn="ctr" rotWithShape="0">
                    <a:srgbClr val="C0C0C0">
                      <a:alpha val="79999"/>
                    </a:srgbClr>
                  </a:outerShdw>
                </a:effectLst>
                <a:latin typeface="Times New Roman"/>
                <a:cs typeface="Times New Roman"/>
              </a:rPr>
              <a:t>  is planck's constant</a:t>
            </a:r>
          </a:p>
        </p:txBody>
      </p:sp>
      <p:sp>
        <p:nvSpPr>
          <p:cNvPr id="38915" name="WordArt 3"/>
          <p:cNvSpPr>
            <a:spLocks noChangeArrowheads="1" noChangeShapeType="1" noTextEdit="1"/>
          </p:cNvSpPr>
          <p:nvPr/>
        </p:nvSpPr>
        <p:spPr bwMode="auto">
          <a:xfrm>
            <a:off x="684213" y="549275"/>
            <a:ext cx="757237" cy="1201738"/>
          </a:xfrm>
          <a:prstGeom prst="rect">
            <a:avLst/>
          </a:prstGeom>
          <a:extLst>
            <a:ext uri="{91240B29-F687-4F45-9708-019B960494DF}">
              <a14:hiddenLine xmlns:a14="http://schemas.microsoft.com/office/drawing/2010/main" w="9525" cap="sq">
                <a:solidFill>
                  <a:srgbClr val="000000"/>
                </a:solidFill>
                <a:round/>
                <a:headEnd type="none" w="sm" len="sm"/>
                <a:tailEnd type="none" w="sm" len="sm"/>
              </a14:hiddenLine>
            </a:ext>
          </a:extLst>
        </p:spPr>
        <p:txBody>
          <a:bodyPr wrap="none" fromWordArt="1">
            <a:prstTxWarp prst="textPlain">
              <a:avLst>
                <a:gd name="adj" fmla="val 50000"/>
              </a:avLst>
            </a:prstTxWarp>
          </a:bodyPr>
          <a:lstStyle/>
          <a:p>
            <a:pPr algn="ctr"/>
            <a:r>
              <a:rPr lang="en-US" sz="3600" kern="10">
                <a:solidFill>
                  <a:srgbClr val="FF3300"/>
                </a:solidFill>
                <a:effectLst>
                  <a:outerShdw dist="35921" dir="2700000" algn="ctr" rotWithShape="0">
                    <a:srgbClr val="C0C0C0">
                      <a:alpha val="79999"/>
                    </a:srgbClr>
                  </a:outerShdw>
                </a:effectLst>
                <a:latin typeface="Times New Roman"/>
                <a:cs typeface="Times New Roman"/>
              </a:rPr>
              <a:t>h</a:t>
            </a:r>
          </a:p>
        </p:txBody>
      </p:sp>
      <p:pic>
        <p:nvPicPr>
          <p:cNvPr id="38916" name="Picture 4" descr="Spectrum"/>
          <p:cNvPicPr>
            <a:picLocks noChangeAspect="1" noChangeArrowheads="1"/>
          </p:cNvPicPr>
          <p:nvPr/>
        </p:nvPicPr>
        <p:blipFill>
          <a:blip r:embed="rId2">
            <a:extLst>
              <a:ext uri="{28A0092B-C50C-407E-A947-70E740481C1C}">
                <a14:useLocalDpi xmlns:a14="http://schemas.microsoft.com/office/drawing/2010/main" val="0"/>
              </a:ext>
            </a:extLst>
          </a:blip>
          <a:srcRect l="8417" t="-2547" r="5888"/>
          <a:stretch>
            <a:fillRect/>
          </a:stretch>
        </p:blipFill>
        <p:spPr bwMode="auto">
          <a:xfrm>
            <a:off x="611188" y="3644900"/>
            <a:ext cx="7127875" cy="172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7" name="WordArt 5"/>
          <p:cNvSpPr>
            <a:spLocks noChangeArrowheads="1" noChangeShapeType="1" noTextEdit="1"/>
          </p:cNvSpPr>
          <p:nvPr/>
        </p:nvSpPr>
        <p:spPr bwMode="auto">
          <a:xfrm>
            <a:off x="468313" y="2492375"/>
            <a:ext cx="4391025" cy="720725"/>
          </a:xfrm>
          <a:prstGeom prst="rect">
            <a:avLst/>
          </a:prstGeom>
          <a:extLst>
            <a:ext uri="{91240B29-F687-4F45-9708-019B960494DF}">
              <a14:hiddenLine xmlns:a14="http://schemas.microsoft.com/office/drawing/2010/main" w="9525" cap="sq">
                <a:solidFill>
                  <a:srgbClr val="000000"/>
                </a:solidFill>
                <a:round/>
                <a:headEnd type="none" w="sm" len="sm"/>
                <a:tailEnd type="none" w="sm" len="sm"/>
              </a14:hiddenLine>
            </a:ext>
          </a:extLst>
        </p:spPr>
        <p:txBody>
          <a:bodyPr wrap="none" fromWordArt="1">
            <a:prstTxWarp prst="textPlain">
              <a:avLst>
                <a:gd name="adj" fmla="val 50000"/>
              </a:avLst>
            </a:prstTxWarp>
          </a:bodyPr>
          <a:lstStyle/>
          <a:p>
            <a:pPr algn="ctr"/>
            <a:r>
              <a:rPr lang="en-US" sz="3600" kern="10">
                <a:solidFill>
                  <a:srgbClr val="FF3300"/>
                </a:solidFill>
                <a:effectLst>
                  <a:outerShdw dist="35921" dir="2700000" algn="ctr" rotWithShape="0">
                    <a:srgbClr val="C0C0C0">
                      <a:alpha val="79999"/>
                    </a:srgbClr>
                  </a:outerShdw>
                </a:effectLst>
                <a:latin typeface="Times New Roman"/>
                <a:cs typeface="Times New Roman"/>
              </a:rPr>
              <a:t>red light has a smaller </a:t>
            </a:r>
          </a:p>
        </p:txBody>
      </p:sp>
      <p:sp>
        <p:nvSpPr>
          <p:cNvPr id="38918" name="WordArt 6"/>
          <p:cNvSpPr>
            <a:spLocks noChangeArrowheads="1" noChangeShapeType="1" noTextEdit="1"/>
          </p:cNvSpPr>
          <p:nvPr/>
        </p:nvSpPr>
        <p:spPr bwMode="auto">
          <a:xfrm>
            <a:off x="5003800" y="2492375"/>
            <a:ext cx="2160588" cy="720725"/>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chemeClr val="tx2"/>
                </a:solidFill>
                <a:latin typeface="Times New Roman"/>
                <a:cs typeface="Times New Roman"/>
              </a:rPr>
              <a:t>frequency</a:t>
            </a:r>
          </a:p>
        </p:txBody>
      </p:sp>
      <p:sp>
        <p:nvSpPr>
          <p:cNvPr id="38919" name="WordArt 7"/>
          <p:cNvSpPr>
            <a:spLocks noChangeArrowheads="1" noChangeShapeType="1" noTextEdit="1"/>
          </p:cNvSpPr>
          <p:nvPr/>
        </p:nvSpPr>
        <p:spPr bwMode="auto">
          <a:xfrm>
            <a:off x="5651500" y="5734050"/>
            <a:ext cx="2997200" cy="649288"/>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960CE2"/>
                </a:solidFill>
                <a:latin typeface="Times New Roman"/>
                <a:cs typeface="Times New Roman"/>
              </a:rPr>
              <a:t>than violet light</a:t>
            </a:r>
          </a:p>
        </p:txBody>
      </p:sp>
      <p:sp>
        <p:nvSpPr>
          <p:cNvPr id="38920" name="AutoShape 8"/>
          <p:cNvSpPr>
            <a:spLocks noChangeArrowheads="1"/>
          </p:cNvSpPr>
          <p:nvPr/>
        </p:nvSpPr>
        <p:spPr bwMode="auto">
          <a:xfrm>
            <a:off x="827088" y="4508500"/>
            <a:ext cx="6408737" cy="720725"/>
          </a:xfrm>
          <a:prstGeom prst="rightArrow">
            <a:avLst>
              <a:gd name="adj1" fmla="val 50000"/>
              <a:gd name="adj2" fmla="val 222302"/>
            </a:avLst>
          </a:prstGeom>
          <a:solidFill>
            <a:schemeClr val="tx2"/>
          </a:solidFill>
          <a:ln w="12700" cap="sq" algn="ctr">
            <a:solidFill>
              <a:schemeClr val="tx1"/>
            </a:solidFill>
            <a:miter lim="800000"/>
            <a:headEnd type="none" w="sm" len="sm"/>
            <a:tailEnd type="none" w="sm" len="sm"/>
          </a:ln>
        </p:spPr>
        <p:txBody>
          <a:bodyPr wrap="none" anchor="ctr"/>
          <a:lstStyle/>
          <a:p>
            <a:endParaRPr lang="en-US"/>
          </a:p>
        </p:txBody>
      </p:sp>
      <p:sp>
        <p:nvSpPr>
          <p:cNvPr id="38921" name="Text Box 9"/>
          <p:cNvSpPr txBox="1">
            <a:spLocks noChangeArrowheads="1"/>
          </p:cNvSpPr>
          <p:nvPr/>
        </p:nvSpPr>
        <p:spPr bwMode="auto">
          <a:xfrm>
            <a:off x="684213" y="3860800"/>
            <a:ext cx="5184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sz="3600"/>
              <a:t>Frequency increasing</a:t>
            </a:r>
            <a:endParaRPr lang="en-US" sz="36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0" fill="hold" grpId="0" nodeType="afterEffect">
                                  <p:stCondLst>
                                    <p:cond delay="500"/>
                                  </p:stCondLst>
                                  <p:childTnLst>
                                    <p:set>
                                      <p:cBhvr>
                                        <p:cTn id="6" dur="1" fill="hold">
                                          <p:stCondLst>
                                            <p:cond delay="0"/>
                                          </p:stCondLst>
                                        </p:cTn>
                                        <p:tgtEl>
                                          <p:spTgt spid="38915"/>
                                        </p:tgtEl>
                                        <p:attrNameLst>
                                          <p:attrName>style.visibility</p:attrName>
                                        </p:attrNameLst>
                                      </p:cBhvr>
                                      <p:to>
                                        <p:strVal val="visible"/>
                                      </p:to>
                                    </p:set>
                                  </p:childTnLst>
                                </p:cTn>
                              </p:par>
                            </p:childTnLst>
                          </p:cTn>
                        </p:par>
                        <p:par>
                          <p:cTn id="7" fill="hold" nodeType="afterGroup">
                            <p:stCondLst>
                              <p:cond delay="500"/>
                            </p:stCondLst>
                            <p:childTnLst>
                              <p:par>
                                <p:cTn id="8" presetID="22" presetClass="entr" presetSubtype="8" fill="hold" grpId="0" nodeType="afterEffect">
                                  <p:stCondLst>
                                    <p:cond delay="0"/>
                                  </p:stCondLst>
                                  <p:childTnLst>
                                    <p:set>
                                      <p:cBhvr>
                                        <p:cTn id="9" dur="1" fill="hold">
                                          <p:stCondLst>
                                            <p:cond delay="0"/>
                                          </p:stCondLst>
                                        </p:cTn>
                                        <p:tgtEl>
                                          <p:spTgt spid="38914"/>
                                        </p:tgtEl>
                                        <p:attrNameLst>
                                          <p:attrName>style.visibility</p:attrName>
                                        </p:attrNameLst>
                                      </p:cBhvr>
                                      <p:to>
                                        <p:strVal val="visible"/>
                                      </p:to>
                                    </p:set>
                                    <p:animEffect transition="in" filter="wipe(left)">
                                      <p:cBhvr>
                                        <p:cTn id="10" dur="2000"/>
                                        <p:tgtEl>
                                          <p:spTgt spid="38914"/>
                                        </p:tgtEl>
                                      </p:cBhvr>
                                    </p:animEffect>
                                  </p:childTnLst>
                                </p:cTn>
                              </p:par>
                            </p:childTnLst>
                          </p:cTn>
                        </p:par>
                        <p:par>
                          <p:cTn id="11" fill="hold" nodeType="afterGroup">
                            <p:stCondLst>
                              <p:cond delay="2500"/>
                            </p:stCondLst>
                            <p:childTnLst>
                              <p:par>
                                <p:cTn id="12" presetID="22" presetClass="entr" presetSubtype="8" fill="hold" grpId="0" nodeType="afterEffect">
                                  <p:stCondLst>
                                    <p:cond delay="0"/>
                                  </p:stCondLst>
                                  <p:childTnLst>
                                    <p:set>
                                      <p:cBhvr>
                                        <p:cTn id="13" dur="1" fill="hold">
                                          <p:stCondLst>
                                            <p:cond delay="0"/>
                                          </p:stCondLst>
                                        </p:cTn>
                                        <p:tgtEl>
                                          <p:spTgt spid="38917"/>
                                        </p:tgtEl>
                                        <p:attrNameLst>
                                          <p:attrName>style.visibility</p:attrName>
                                        </p:attrNameLst>
                                      </p:cBhvr>
                                      <p:to>
                                        <p:strVal val="visible"/>
                                      </p:to>
                                    </p:set>
                                    <p:animEffect transition="in" filter="wipe(left)">
                                      <p:cBhvr>
                                        <p:cTn id="14" dur="2000"/>
                                        <p:tgtEl>
                                          <p:spTgt spid="38917"/>
                                        </p:tgtEl>
                                      </p:cBhvr>
                                    </p:animEffect>
                                  </p:childTnLst>
                                </p:cTn>
                              </p:par>
                            </p:childTnLst>
                          </p:cTn>
                        </p:par>
                        <p:par>
                          <p:cTn id="15" fill="hold" nodeType="afterGroup">
                            <p:stCondLst>
                              <p:cond delay="4500"/>
                            </p:stCondLst>
                            <p:childTnLst>
                              <p:par>
                                <p:cTn id="16" presetID="22" presetClass="entr" presetSubtype="8" fill="hold" grpId="0" nodeType="afterEffect">
                                  <p:stCondLst>
                                    <p:cond delay="500"/>
                                  </p:stCondLst>
                                  <p:childTnLst>
                                    <p:set>
                                      <p:cBhvr>
                                        <p:cTn id="17" dur="1" fill="hold">
                                          <p:stCondLst>
                                            <p:cond delay="0"/>
                                          </p:stCondLst>
                                        </p:cTn>
                                        <p:tgtEl>
                                          <p:spTgt spid="38918"/>
                                        </p:tgtEl>
                                        <p:attrNameLst>
                                          <p:attrName>style.visibility</p:attrName>
                                        </p:attrNameLst>
                                      </p:cBhvr>
                                      <p:to>
                                        <p:strVal val="visible"/>
                                      </p:to>
                                    </p:set>
                                    <p:animEffect transition="in" filter="wipe(left)">
                                      <p:cBhvr>
                                        <p:cTn id="18" dur="1000"/>
                                        <p:tgtEl>
                                          <p:spTgt spid="38918"/>
                                        </p:tgtEl>
                                      </p:cBhvr>
                                    </p:animEffect>
                                  </p:childTnLst>
                                </p:cTn>
                              </p:par>
                            </p:childTnLst>
                          </p:cTn>
                        </p:par>
                        <p:par>
                          <p:cTn id="19" fill="hold" nodeType="afterGroup">
                            <p:stCondLst>
                              <p:cond delay="6000"/>
                            </p:stCondLst>
                            <p:childTnLst>
                              <p:par>
                                <p:cTn id="20" presetID="1" presetClass="entr" presetSubtype="0" fill="hold" nodeType="afterEffect">
                                  <p:stCondLst>
                                    <p:cond delay="500"/>
                                  </p:stCondLst>
                                  <p:childTnLst>
                                    <p:set>
                                      <p:cBhvr>
                                        <p:cTn id="21" dur="1" fill="hold">
                                          <p:stCondLst>
                                            <p:cond delay="0"/>
                                          </p:stCondLst>
                                        </p:cTn>
                                        <p:tgtEl>
                                          <p:spTgt spid="38916"/>
                                        </p:tgtEl>
                                        <p:attrNameLst>
                                          <p:attrName>style.visibility</p:attrName>
                                        </p:attrNameLst>
                                      </p:cBhvr>
                                      <p:to>
                                        <p:strVal val="visible"/>
                                      </p:to>
                                    </p:set>
                                  </p:childTnLst>
                                </p:cTn>
                              </p:par>
                            </p:childTnLst>
                          </p:cTn>
                        </p:par>
                        <p:par>
                          <p:cTn id="22" fill="hold" nodeType="afterGroup">
                            <p:stCondLst>
                              <p:cond delay="6500"/>
                            </p:stCondLst>
                            <p:childTnLst>
                              <p:par>
                                <p:cTn id="23" presetID="22" presetClass="entr" presetSubtype="8" fill="hold" grpId="0" nodeType="afterEffect">
                                  <p:stCondLst>
                                    <p:cond delay="500"/>
                                  </p:stCondLst>
                                  <p:childTnLst>
                                    <p:set>
                                      <p:cBhvr>
                                        <p:cTn id="24" dur="1" fill="hold">
                                          <p:stCondLst>
                                            <p:cond delay="0"/>
                                          </p:stCondLst>
                                        </p:cTn>
                                        <p:tgtEl>
                                          <p:spTgt spid="38919"/>
                                        </p:tgtEl>
                                        <p:attrNameLst>
                                          <p:attrName>style.visibility</p:attrName>
                                        </p:attrNameLst>
                                      </p:cBhvr>
                                      <p:to>
                                        <p:strVal val="visible"/>
                                      </p:to>
                                    </p:set>
                                    <p:animEffect transition="in" filter="wipe(left)">
                                      <p:cBhvr>
                                        <p:cTn id="25" dur="1000"/>
                                        <p:tgtEl>
                                          <p:spTgt spid="38919"/>
                                        </p:tgtEl>
                                      </p:cBhvr>
                                    </p:animEffect>
                                  </p:childTnLst>
                                </p:cTn>
                              </p:par>
                            </p:childTnLst>
                          </p:cTn>
                        </p:par>
                        <p:par>
                          <p:cTn id="26" fill="hold" nodeType="afterGroup">
                            <p:stCondLst>
                              <p:cond delay="8000"/>
                            </p:stCondLst>
                            <p:childTnLst>
                              <p:par>
                                <p:cTn id="27" presetID="1" presetClass="entr" presetSubtype="0" fill="hold" grpId="0" nodeType="afterEffect">
                                  <p:stCondLst>
                                    <p:cond delay="0"/>
                                  </p:stCondLst>
                                  <p:childTnLst>
                                    <p:set>
                                      <p:cBhvr>
                                        <p:cTn id="28" dur="1" fill="hold">
                                          <p:stCondLst>
                                            <p:cond delay="0"/>
                                          </p:stCondLst>
                                        </p:cTn>
                                        <p:tgtEl>
                                          <p:spTgt spid="38920"/>
                                        </p:tgtEl>
                                        <p:attrNameLst>
                                          <p:attrName>style.visibility</p:attrName>
                                        </p:attrNameLst>
                                      </p:cBhvr>
                                      <p:to>
                                        <p:strVal val="visible"/>
                                      </p:to>
                                    </p:set>
                                  </p:childTnLst>
                                </p:cTn>
                              </p:par>
                            </p:childTnLst>
                          </p:cTn>
                        </p:par>
                        <p:par>
                          <p:cTn id="29" fill="hold" nodeType="afterGroup">
                            <p:stCondLst>
                              <p:cond delay="8000"/>
                            </p:stCondLst>
                            <p:childTnLst>
                              <p:par>
                                <p:cTn id="30" presetID="22" presetClass="entr" presetSubtype="8" fill="hold" grpId="1" nodeType="afterEffect">
                                  <p:stCondLst>
                                    <p:cond delay="0"/>
                                  </p:stCondLst>
                                  <p:childTnLst>
                                    <p:set>
                                      <p:cBhvr>
                                        <p:cTn id="31" dur="1" fill="hold">
                                          <p:stCondLst>
                                            <p:cond delay="0"/>
                                          </p:stCondLst>
                                        </p:cTn>
                                        <p:tgtEl>
                                          <p:spTgt spid="38920"/>
                                        </p:tgtEl>
                                        <p:attrNameLst>
                                          <p:attrName>style.visibility</p:attrName>
                                        </p:attrNameLst>
                                      </p:cBhvr>
                                      <p:to>
                                        <p:strVal val="visible"/>
                                      </p:to>
                                    </p:set>
                                    <p:animEffect transition="in" filter="wipe(left)">
                                      <p:cBhvr>
                                        <p:cTn id="32" dur="1000"/>
                                        <p:tgtEl>
                                          <p:spTgt spid="38920"/>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38921"/>
                                        </p:tgtEl>
                                        <p:attrNameLst>
                                          <p:attrName>style.visibility</p:attrName>
                                        </p:attrNameLst>
                                      </p:cBhvr>
                                      <p:to>
                                        <p:strVal val="visible"/>
                                      </p:to>
                                    </p:set>
                                    <p:animEffect transition="in" filter="wipe(left)">
                                      <p:cBhvr>
                                        <p:cTn id="35" dur="1000"/>
                                        <p:tgtEl>
                                          <p:spTgt spid="389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animBg="1"/>
      <p:bldP spid="38915" grpId="0" animBg="1"/>
      <p:bldP spid="38917" grpId="0" animBg="1"/>
      <p:bldP spid="38918" grpId="0" animBg="1"/>
      <p:bldP spid="38919" grpId="0" animBg="1"/>
      <p:bldP spid="38920" grpId="0" animBg="1"/>
      <p:bldP spid="38920" grpId="1" animBg="1"/>
      <p:bldP spid="389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s-ES_tradnl" smtClean="0"/>
              <a:t>Calculating Frequencies </a:t>
            </a:r>
            <a:endParaRPr lang="en-US" smtClean="0"/>
          </a:p>
        </p:txBody>
      </p:sp>
      <p:sp>
        <p:nvSpPr>
          <p:cNvPr id="16387" name="Rectangle 3"/>
          <p:cNvSpPr>
            <a:spLocks noGrp="1" noChangeArrowheads="1"/>
          </p:cNvSpPr>
          <p:nvPr>
            <p:ph type="body" idx="1"/>
          </p:nvPr>
        </p:nvSpPr>
        <p:spPr/>
        <p:txBody>
          <a:bodyPr/>
          <a:lstStyle/>
          <a:p>
            <a:r>
              <a:rPr lang="es-ES_tradnl" smtClean="0"/>
              <a:t>Red light has a wavelength of  640 nm</a:t>
            </a:r>
          </a:p>
          <a:p>
            <a:r>
              <a:rPr lang="es-ES_tradnl" smtClean="0"/>
              <a:t>Ultra violet has a wavelength of 2.6 x 10</a:t>
            </a:r>
            <a:r>
              <a:rPr lang="es-ES_tradnl" baseline="30000" smtClean="0"/>
              <a:t>-7</a:t>
            </a:r>
            <a:r>
              <a:rPr lang="es-ES_tradnl" smtClean="0"/>
              <a:t>m</a:t>
            </a:r>
          </a:p>
          <a:p>
            <a:endParaRPr lang="es-ES_tradnl" smtClean="0"/>
          </a:p>
          <a:p>
            <a:r>
              <a:rPr lang="es-ES_tradnl" smtClean="0"/>
              <a:t>For each of these calculate the frequency.</a:t>
            </a:r>
          </a:p>
          <a:p>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val 2"/>
          <p:cNvSpPr>
            <a:spLocks noChangeArrowheads="1"/>
          </p:cNvSpPr>
          <p:nvPr/>
        </p:nvSpPr>
        <p:spPr bwMode="auto">
          <a:xfrm>
            <a:off x="468313" y="1773238"/>
            <a:ext cx="1008062" cy="1008062"/>
          </a:xfrm>
          <a:prstGeom prst="ellipse">
            <a:avLst/>
          </a:prstGeom>
          <a:solidFill>
            <a:srgbClr val="FF3300"/>
          </a:solidFill>
          <a:ln w="12700" cap="sq" algn="ctr">
            <a:solidFill>
              <a:schemeClr val="tx1"/>
            </a:solidFill>
            <a:round/>
            <a:headEnd type="none" w="sm" len="sm"/>
            <a:tailEnd type="none" w="sm" len="sm"/>
          </a:ln>
        </p:spPr>
        <p:txBody>
          <a:bodyPr wrap="none" anchor="ctr"/>
          <a:lstStyle/>
          <a:p>
            <a:endParaRPr lang="en-US"/>
          </a:p>
        </p:txBody>
      </p:sp>
      <p:sp>
        <p:nvSpPr>
          <p:cNvPr id="39939" name="Oval 3"/>
          <p:cNvSpPr>
            <a:spLocks noChangeArrowheads="1"/>
          </p:cNvSpPr>
          <p:nvPr/>
        </p:nvSpPr>
        <p:spPr bwMode="auto">
          <a:xfrm>
            <a:off x="323850" y="3933825"/>
            <a:ext cx="1943100" cy="1943100"/>
          </a:xfrm>
          <a:prstGeom prst="ellipse">
            <a:avLst/>
          </a:prstGeom>
          <a:solidFill>
            <a:srgbClr val="6F09A7"/>
          </a:solidFill>
          <a:ln w="12700" cap="sq" algn="ctr">
            <a:solidFill>
              <a:schemeClr val="tx1"/>
            </a:solidFill>
            <a:round/>
            <a:headEnd type="none" w="sm" len="sm"/>
            <a:tailEnd type="none" w="sm" len="sm"/>
          </a:ln>
        </p:spPr>
        <p:txBody>
          <a:bodyPr wrap="none" anchor="ctr"/>
          <a:lstStyle/>
          <a:p>
            <a:endParaRPr lang="en-US"/>
          </a:p>
        </p:txBody>
      </p:sp>
      <p:sp>
        <p:nvSpPr>
          <p:cNvPr id="39940" name="WordArt 4"/>
          <p:cNvSpPr>
            <a:spLocks noChangeArrowheads="1" noChangeShapeType="1" noTextEdit="1"/>
          </p:cNvSpPr>
          <p:nvPr/>
        </p:nvSpPr>
        <p:spPr bwMode="auto">
          <a:xfrm>
            <a:off x="2555875" y="2852738"/>
            <a:ext cx="4500563" cy="1338262"/>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chemeClr val="accent1"/>
                </a:solidFill>
                <a:latin typeface="Times New Roman"/>
                <a:cs typeface="Times New Roman"/>
              </a:rPr>
              <a:t>have less energy</a:t>
            </a:r>
          </a:p>
        </p:txBody>
      </p:sp>
      <p:sp>
        <p:nvSpPr>
          <p:cNvPr id="39941" name="WordArt 5"/>
          <p:cNvSpPr>
            <a:spLocks noChangeArrowheads="1" noChangeShapeType="1" noTextEdit="1"/>
          </p:cNvSpPr>
          <p:nvPr/>
        </p:nvSpPr>
        <p:spPr bwMode="auto">
          <a:xfrm>
            <a:off x="2916238" y="260350"/>
            <a:ext cx="3384550" cy="1079500"/>
          </a:xfrm>
          <a:prstGeom prst="rect">
            <a:avLst/>
          </a:prstGeom>
          <a:extLst>
            <a:ext uri="{91240B29-F687-4F45-9708-019B960494DF}">
              <a14:hiddenLine xmlns:a14="http://schemas.microsoft.com/office/drawing/2010/main" w="9525" cap="sq">
                <a:solidFill>
                  <a:srgbClr val="000000"/>
                </a:solidFill>
                <a:round/>
                <a:headEnd type="none" w="sm" len="sm"/>
                <a:tailEnd type="none" w="sm" len="sm"/>
              </a14:hiddenLine>
            </a:ext>
          </a:extLst>
        </p:spPr>
        <p:txBody>
          <a:bodyPr wrap="none" fromWordArt="1">
            <a:prstTxWarp prst="textPlain">
              <a:avLst>
                <a:gd name="adj" fmla="val 50000"/>
              </a:avLst>
            </a:prstTxWarp>
          </a:bodyPr>
          <a:lstStyle/>
          <a:p>
            <a:pPr algn="ctr"/>
            <a:r>
              <a:rPr lang="en-US" sz="3600" kern="10">
                <a:solidFill>
                  <a:srgbClr val="000000"/>
                </a:solidFill>
                <a:effectLst>
                  <a:outerShdw dist="35921" dir="2700000" algn="ctr" rotWithShape="0">
                    <a:srgbClr val="C0C0C0">
                      <a:alpha val="79999"/>
                    </a:srgbClr>
                  </a:outerShdw>
                </a:effectLst>
                <a:latin typeface="Times New Roman"/>
                <a:cs typeface="Times New Roman"/>
              </a:rPr>
              <a:t>E  =  h x f</a:t>
            </a:r>
          </a:p>
        </p:txBody>
      </p:sp>
      <p:sp>
        <p:nvSpPr>
          <p:cNvPr id="39942" name="Text Box 6"/>
          <p:cNvSpPr txBox="1">
            <a:spLocks noChangeArrowheads="1"/>
          </p:cNvSpPr>
          <p:nvPr/>
        </p:nvSpPr>
        <p:spPr bwMode="auto">
          <a:xfrm>
            <a:off x="1692275" y="1989138"/>
            <a:ext cx="5400675" cy="641350"/>
          </a:xfrm>
          <a:prstGeom prst="rect">
            <a:avLst/>
          </a:prstGeom>
          <a:solidFill>
            <a:srgbClr val="FF3300"/>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sz="3600"/>
              <a:t>Red light photons therefore</a:t>
            </a:r>
            <a:r>
              <a:rPr lang="en-GB"/>
              <a:t> </a:t>
            </a:r>
            <a:endParaRPr lang="en-US"/>
          </a:p>
        </p:txBody>
      </p:sp>
      <p:sp>
        <p:nvSpPr>
          <p:cNvPr id="39943" name="Text Box 7"/>
          <p:cNvSpPr txBox="1">
            <a:spLocks noChangeArrowheads="1"/>
          </p:cNvSpPr>
          <p:nvPr/>
        </p:nvSpPr>
        <p:spPr bwMode="auto">
          <a:xfrm>
            <a:off x="2411413" y="4581525"/>
            <a:ext cx="5327650" cy="641350"/>
          </a:xfrm>
          <a:prstGeom prst="rect">
            <a:avLst/>
          </a:prstGeom>
          <a:solidFill>
            <a:srgbClr val="6F09A7"/>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sz="3600"/>
              <a:t>than violet light photons</a:t>
            </a:r>
            <a:endParaRPr lang="en-US" sz="3600"/>
          </a:p>
        </p:txBody>
      </p:sp>
      <p:sp>
        <p:nvSpPr>
          <p:cNvPr id="39944" name="Text Box 8"/>
          <p:cNvSpPr txBox="1">
            <a:spLocks noChangeArrowheads="1"/>
          </p:cNvSpPr>
          <p:nvPr/>
        </p:nvSpPr>
        <p:spPr bwMode="auto">
          <a:xfrm>
            <a:off x="2843213" y="5589588"/>
            <a:ext cx="6048375" cy="654050"/>
          </a:xfrm>
          <a:prstGeom prst="rect">
            <a:avLst/>
          </a:prstGeom>
          <a:solidFill>
            <a:schemeClr val="bg1"/>
          </a:solidFill>
          <a:ln w="12700" cap="sq" algn="ctr">
            <a:solidFill>
              <a:schemeClr val="bg1"/>
            </a:solidFill>
            <a:miter lim="800000"/>
            <a:headEnd type="none" w="sm" len="sm"/>
            <a:tailEnd type="none" w="sm" len="sm"/>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sz="3600"/>
              <a:t>and even less than UV photons</a:t>
            </a:r>
            <a:endParaRPr lang="en-US" sz="3600"/>
          </a:p>
        </p:txBody>
      </p:sp>
      <p:sp>
        <p:nvSpPr>
          <p:cNvPr id="17417" name="Text Box 9"/>
          <p:cNvSpPr txBox="1">
            <a:spLocks noChangeArrowheads="1"/>
          </p:cNvSpPr>
          <p:nvPr/>
        </p:nvSpPr>
        <p:spPr bwMode="auto">
          <a:xfrm>
            <a:off x="1835150" y="1196975"/>
            <a:ext cx="23749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sz="2800"/>
              <a:t>Photon energy</a:t>
            </a:r>
            <a:endParaRPr lang="en-US" sz="280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0" fill="hold" grpId="0" nodeType="afterEffect">
                                  <p:stCondLst>
                                    <p:cond delay="1000"/>
                                  </p:stCondLst>
                                  <p:childTnLst>
                                    <p:set>
                                      <p:cBhvr>
                                        <p:cTn id="6" dur="1" fill="hold">
                                          <p:stCondLst>
                                            <p:cond delay="0"/>
                                          </p:stCondLst>
                                        </p:cTn>
                                        <p:tgtEl>
                                          <p:spTgt spid="39941"/>
                                        </p:tgtEl>
                                        <p:attrNameLst>
                                          <p:attrName>style.visibility</p:attrName>
                                        </p:attrNameLst>
                                      </p:cBhvr>
                                      <p:to>
                                        <p:strVal val="visible"/>
                                      </p:to>
                                    </p:set>
                                  </p:childTnLst>
                                </p:cTn>
                              </p:par>
                            </p:childTnLst>
                          </p:cTn>
                        </p:par>
                        <p:par>
                          <p:cTn id="7" fill="hold" nodeType="afterGroup">
                            <p:stCondLst>
                              <p:cond delay="1000"/>
                            </p:stCondLst>
                            <p:childTnLst>
                              <p:par>
                                <p:cTn id="8" presetID="22" presetClass="entr" presetSubtype="8" fill="hold" grpId="0" nodeType="afterEffect">
                                  <p:stCondLst>
                                    <p:cond delay="0"/>
                                  </p:stCondLst>
                                  <p:childTnLst>
                                    <p:set>
                                      <p:cBhvr>
                                        <p:cTn id="9" dur="1" fill="hold">
                                          <p:stCondLst>
                                            <p:cond delay="0"/>
                                          </p:stCondLst>
                                        </p:cTn>
                                        <p:tgtEl>
                                          <p:spTgt spid="39938"/>
                                        </p:tgtEl>
                                        <p:attrNameLst>
                                          <p:attrName>style.visibility</p:attrName>
                                        </p:attrNameLst>
                                      </p:cBhvr>
                                      <p:to>
                                        <p:strVal val="visible"/>
                                      </p:to>
                                    </p:set>
                                    <p:animEffect transition="in" filter="wipe(left)">
                                      <p:cBhvr>
                                        <p:cTn id="10" dur="1000"/>
                                        <p:tgtEl>
                                          <p:spTgt spid="39938"/>
                                        </p:tgtEl>
                                      </p:cBhvr>
                                    </p:animEffect>
                                  </p:childTnLst>
                                </p:cTn>
                              </p:par>
                            </p:childTnLst>
                          </p:cTn>
                        </p:par>
                        <p:par>
                          <p:cTn id="11" fill="hold" nodeType="afterGroup">
                            <p:stCondLst>
                              <p:cond delay="2000"/>
                            </p:stCondLst>
                            <p:childTnLst>
                              <p:par>
                                <p:cTn id="12" presetID="22" presetClass="entr" presetSubtype="8" fill="hold" grpId="0" nodeType="afterEffect">
                                  <p:stCondLst>
                                    <p:cond delay="0"/>
                                  </p:stCondLst>
                                  <p:childTnLst>
                                    <p:set>
                                      <p:cBhvr>
                                        <p:cTn id="13" dur="1" fill="hold">
                                          <p:stCondLst>
                                            <p:cond delay="0"/>
                                          </p:stCondLst>
                                        </p:cTn>
                                        <p:tgtEl>
                                          <p:spTgt spid="39942"/>
                                        </p:tgtEl>
                                        <p:attrNameLst>
                                          <p:attrName>style.visibility</p:attrName>
                                        </p:attrNameLst>
                                      </p:cBhvr>
                                      <p:to>
                                        <p:strVal val="visible"/>
                                      </p:to>
                                    </p:set>
                                    <p:animEffect transition="in" filter="wipe(left)">
                                      <p:cBhvr>
                                        <p:cTn id="14" dur="2000"/>
                                        <p:tgtEl>
                                          <p:spTgt spid="39942"/>
                                        </p:tgtEl>
                                      </p:cBhvr>
                                    </p:animEffect>
                                  </p:childTnLst>
                                </p:cTn>
                              </p:par>
                            </p:childTnLst>
                          </p:cTn>
                        </p:par>
                        <p:par>
                          <p:cTn id="15" fill="hold" nodeType="afterGroup">
                            <p:stCondLst>
                              <p:cond delay="4000"/>
                            </p:stCondLst>
                            <p:childTnLst>
                              <p:par>
                                <p:cTn id="16" presetID="22" presetClass="entr" presetSubtype="8" fill="hold" grpId="0" nodeType="afterEffect">
                                  <p:stCondLst>
                                    <p:cond delay="0"/>
                                  </p:stCondLst>
                                  <p:childTnLst>
                                    <p:set>
                                      <p:cBhvr>
                                        <p:cTn id="17" dur="1" fill="hold">
                                          <p:stCondLst>
                                            <p:cond delay="0"/>
                                          </p:stCondLst>
                                        </p:cTn>
                                        <p:tgtEl>
                                          <p:spTgt spid="39940"/>
                                        </p:tgtEl>
                                        <p:attrNameLst>
                                          <p:attrName>style.visibility</p:attrName>
                                        </p:attrNameLst>
                                      </p:cBhvr>
                                      <p:to>
                                        <p:strVal val="visible"/>
                                      </p:to>
                                    </p:set>
                                    <p:animEffect transition="in" filter="wipe(left)">
                                      <p:cBhvr>
                                        <p:cTn id="18" dur="2000"/>
                                        <p:tgtEl>
                                          <p:spTgt spid="39940"/>
                                        </p:tgtEl>
                                      </p:cBhvr>
                                    </p:animEffect>
                                  </p:childTnLst>
                                </p:cTn>
                              </p:par>
                            </p:childTnLst>
                          </p:cTn>
                        </p:par>
                        <p:par>
                          <p:cTn id="19" fill="hold" nodeType="afterGroup">
                            <p:stCondLst>
                              <p:cond delay="6000"/>
                            </p:stCondLst>
                            <p:childTnLst>
                              <p:par>
                                <p:cTn id="20" presetID="22" presetClass="entr" presetSubtype="8" fill="hold" grpId="0" nodeType="afterEffect">
                                  <p:stCondLst>
                                    <p:cond delay="0"/>
                                  </p:stCondLst>
                                  <p:childTnLst>
                                    <p:set>
                                      <p:cBhvr>
                                        <p:cTn id="21" dur="1" fill="hold">
                                          <p:stCondLst>
                                            <p:cond delay="0"/>
                                          </p:stCondLst>
                                        </p:cTn>
                                        <p:tgtEl>
                                          <p:spTgt spid="39939"/>
                                        </p:tgtEl>
                                        <p:attrNameLst>
                                          <p:attrName>style.visibility</p:attrName>
                                        </p:attrNameLst>
                                      </p:cBhvr>
                                      <p:to>
                                        <p:strVal val="visible"/>
                                      </p:to>
                                    </p:set>
                                    <p:animEffect transition="in" filter="wipe(left)">
                                      <p:cBhvr>
                                        <p:cTn id="22" dur="1000"/>
                                        <p:tgtEl>
                                          <p:spTgt spid="39939"/>
                                        </p:tgtEl>
                                      </p:cBhvr>
                                    </p:animEffect>
                                  </p:childTnLst>
                                </p:cTn>
                              </p:par>
                            </p:childTnLst>
                          </p:cTn>
                        </p:par>
                        <p:par>
                          <p:cTn id="23" fill="hold" nodeType="afterGroup">
                            <p:stCondLst>
                              <p:cond delay="7000"/>
                            </p:stCondLst>
                            <p:childTnLst>
                              <p:par>
                                <p:cTn id="24" presetID="22" presetClass="entr" presetSubtype="8" fill="hold" grpId="0" nodeType="afterEffect">
                                  <p:stCondLst>
                                    <p:cond delay="0"/>
                                  </p:stCondLst>
                                  <p:childTnLst>
                                    <p:set>
                                      <p:cBhvr>
                                        <p:cTn id="25" dur="1" fill="hold">
                                          <p:stCondLst>
                                            <p:cond delay="0"/>
                                          </p:stCondLst>
                                        </p:cTn>
                                        <p:tgtEl>
                                          <p:spTgt spid="39943"/>
                                        </p:tgtEl>
                                        <p:attrNameLst>
                                          <p:attrName>style.visibility</p:attrName>
                                        </p:attrNameLst>
                                      </p:cBhvr>
                                      <p:to>
                                        <p:strVal val="visible"/>
                                      </p:to>
                                    </p:set>
                                    <p:animEffect transition="in" filter="wipe(left)">
                                      <p:cBhvr>
                                        <p:cTn id="26" dur="2000"/>
                                        <p:tgtEl>
                                          <p:spTgt spid="39943"/>
                                        </p:tgtEl>
                                      </p:cBhvr>
                                    </p:animEffect>
                                  </p:childTnLst>
                                </p:cTn>
                              </p:par>
                            </p:childTnLst>
                          </p:cTn>
                        </p:par>
                        <p:par>
                          <p:cTn id="27" fill="hold" nodeType="afterGroup">
                            <p:stCondLst>
                              <p:cond delay="9000"/>
                            </p:stCondLst>
                            <p:childTnLst>
                              <p:par>
                                <p:cTn id="28" presetID="22" presetClass="entr" presetSubtype="8" fill="hold" grpId="0" nodeType="afterEffect">
                                  <p:stCondLst>
                                    <p:cond delay="0"/>
                                  </p:stCondLst>
                                  <p:childTnLst>
                                    <p:set>
                                      <p:cBhvr>
                                        <p:cTn id="29" dur="1" fill="hold">
                                          <p:stCondLst>
                                            <p:cond delay="0"/>
                                          </p:stCondLst>
                                        </p:cTn>
                                        <p:tgtEl>
                                          <p:spTgt spid="39944"/>
                                        </p:tgtEl>
                                        <p:attrNameLst>
                                          <p:attrName>style.visibility</p:attrName>
                                        </p:attrNameLst>
                                      </p:cBhvr>
                                      <p:to>
                                        <p:strVal val="visible"/>
                                      </p:to>
                                    </p:set>
                                    <p:animEffect transition="in" filter="wipe(left)">
                                      <p:cBhvr>
                                        <p:cTn id="30" dur="2000"/>
                                        <p:tgtEl>
                                          <p:spTgt spid="399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p:bldP spid="39939" grpId="0" animBg="1"/>
      <p:bldP spid="39940" grpId="0" animBg="1"/>
      <p:bldP spid="39941" grpId="0" animBg="1"/>
      <p:bldP spid="39942" grpId="0" animBg="1"/>
      <p:bldP spid="39943" grpId="0" animBg="1"/>
      <p:bldP spid="3994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s-ES_tradnl" smtClean="0"/>
              <a:t>Simple questions</a:t>
            </a:r>
            <a:endParaRPr lang="en-US" smtClean="0"/>
          </a:p>
        </p:txBody>
      </p:sp>
      <p:sp>
        <p:nvSpPr>
          <p:cNvPr id="18435" name="Rectangle 3"/>
          <p:cNvSpPr>
            <a:spLocks noGrp="1" noChangeArrowheads="1"/>
          </p:cNvSpPr>
          <p:nvPr>
            <p:ph type="body" idx="1"/>
          </p:nvPr>
        </p:nvSpPr>
        <p:spPr/>
        <p:txBody>
          <a:bodyPr/>
          <a:lstStyle/>
          <a:p>
            <a:r>
              <a:rPr lang="es-ES_tradnl" smtClean="0"/>
              <a:t>1) </a:t>
            </a:r>
            <a:r>
              <a:rPr lang="es-ES_tradnl" smtClean="0">
                <a:solidFill>
                  <a:srgbClr val="0033CC"/>
                </a:solidFill>
              </a:rPr>
              <a:t>Blue</a:t>
            </a:r>
            <a:r>
              <a:rPr lang="es-ES_tradnl" smtClean="0"/>
              <a:t> light has a frequency of </a:t>
            </a:r>
          </a:p>
          <a:p>
            <a:pPr>
              <a:buFontTx/>
              <a:buNone/>
            </a:pPr>
            <a:r>
              <a:rPr lang="es-ES_tradnl" smtClean="0"/>
              <a:t>    7.7 x 10</a:t>
            </a:r>
            <a:r>
              <a:rPr lang="es-ES_tradnl" baseline="30000" smtClean="0"/>
              <a:t>14</a:t>
            </a:r>
            <a:r>
              <a:rPr lang="es-ES_tradnl" smtClean="0"/>
              <a:t> Hz  while </a:t>
            </a:r>
            <a:r>
              <a:rPr lang="es-ES_tradnl" smtClean="0">
                <a:solidFill>
                  <a:srgbClr val="FF0000"/>
                </a:solidFill>
              </a:rPr>
              <a:t>red</a:t>
            </a:r>
            <a:r>
              <a:rPr lang="es-ES_tradnl" smtClean="0"/>
              <a:t> light has a frequency of 4.3 x 10</a:t>
            </a:r>
            <a:r>
              <a:rPr lang="es-ES_tradnl" baseline="30000" smtClean="0"/>
              <a:t>14</a:t>
            </a:r>
            <a:r>
              <a:rPr lang="es-ES_tradnl" smtClean="0"/>
              <a:t>Hz.Calculate the energy of a photon of each.</a:t>
            </a:r>
          </a:p>
          <a:p>
            <a:endParaRPr lang="en-US"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1763713" y="2492375"/>
            <a:ext cx="5256212"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sz="3200" b="1"/>
              <a:t>GIVES ALL ITS ENERGY</a:t>
            </a:r>
            <a:r>
              <a:rPr lang="en-GB" sz="3200"/>
              <a:t>  </a:t>
            </a:r>
            <a:endParaRPr lang="en-US" sz="3200"/>
          </a:p>
        </p:txBody>
      </p:sp>
      <p:sp>
        <p:nvSpPr>
          <p:cNvPr id="40963" name="Text Box 3"/>
          <p:cNvSpPr txBox="1">
            <a:spLocks noChangeArrowheads="1"/>
          </p:cNvSpPr>
          <p:nvPr/>
        </p:nvSpPr>
        <p:spPr bwMode="auto">
          <a:xfrm>
            <a:off x="2124075" y="4508500"/>
            <a:ext cx="4249738" cy="592138"/>
          </a:xfrm>
          <a:prstGeom prst="rect">
            <a:avLst/>
          </a:prstGeom>
          <a:solidFill>
            <a:schemeClr val="accent2"/>
          </a:solidFill>
          <a:ln w="12700" cap="sq" algn="ctr">
            <a:solidFill>
              <a:schemeClr val="bg1"/>
            </a:solidFill>
            <a:miter lim="800000"/>
            <a:headEnd type="none" w="sm" len="sm"/>
            <a:tailEnd type="none" w="sm" len="sm"/>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GB" sz="3200" b="1">
                <a:solidFill>
                  <a:schemeClr val="bg1"/>
                </a:solidFill>
              </a:rPr>
              <a:t>TO ONE ELECTRON</a:t>
            </a:r>
            <a:endParaRPr lang="en-US" sz="3200" b="1">
              <a:solidFill>
                <a:schemeClr val="bg1"/>
              </a:solidFill>
            </a:endParaRPr>
          </a:p>
        </p:txBody>
      </p:sp>
      <p:sp>
        <p:nvSpPr>
          <p:cNvPr id="40964" name="Oval 4"/>
          <p:cNvSpPr>
            <a:spLocks noChangeArrowheads="1"/>
          </p:cNvSpPr>
          <p:nvPr/>
        </p:nvSpPr>
        <p:spPr bwMode="auto">
          <a:xfrm>
            <a:off x="3276600" y="692150"/>
            <a:ext cx="1800225" cy="1728788"/>
          </a:xfrm>
          <a:prstGeom prst="ellipse">
            <a:avLst/>
          </a:prstGeom>
          <a:solidFill>
            <a:schemeClr val="bg1"/>
          </a:solidFill>
          <a:ln w="12700" cap="sq" algn="ctr">
            <a:solidFill>
              <a:schemeClr val="tx1"/>
            </a:solidFill>
            <a:round/>
            <a:headEnd type="none" w="sm" len="sm"/>
            <a:tailEnd type="none" w="sm" len="sm"/>
          </a:ln>
        </p:spPr>
        <p:txBody>
          <a:bodyPr wrap="none" anchor="ctr"/>
          <a:lstStyle/>
          <a:p>
            <a:endParaRPr lang="en-US"/>
          </a:p>
        </p:txBody>
      </p:sp>
      <p:sp>
        <p:nvSpPr>
          <p:cNvPr id="40965" name="Oval 5"/>
          <p:cNvSpPr>
            <a:spLocks noChangeArrowheads="1"/>
          </p:cNvSpPr>
          <p:nvPr/>
        </p:nvSpPr>
        <p:spPr bwMode="auto">
          <a:xfrm>
            <a:off x="3779838" y="3573463"/>
            <a:ext cx="719137" cy="719137"/>
          </a:xfrm>
          <a:prstGeom prst="ellipse">
            <a:avLst/>
          </a:prstGeom>
          <a:solidFill>
            <a:schemeClr val="accent2"/>
          </a:solidFill>
          <a:ln w="12700" cap="sq" algn="ctr">
            <a:solidFill>
              <a:schemeClr val="tx1"/>
            </a:solidFill>
            <a:round/>
            <a:headEnd type="none" w="sm" len="sm"/>
            <a:tailEnd type="none" w="sm" len="sm"/>
          </a:ln>
        </p:spPr>
        <p:txBody>
          <a:bodyPr wrap="none" anchor="ctr"/>
          <a:lstStyle/>
          <a:p>
            <a:endParaRPr lang="en-US"/>
          </a:p>
        </p:txBody>
      </p:sp>
      <p:sp>
        <p:nvSpPr>
          <p:cNvPr id="40966" name="Text Box 6"/>
          <p:cNvSpPr txBox="1">
            <a:spLocks noChangeArrowheads="1"/>
          </p:cNvSpPr>
          <p:nvPr/>
        </p:nvSpPr>
        <p:spPr bwMode="auto">
          <a:xfrm>
            <a:off x="3924300" y="3716338"/>
            <a:ext cx="431800" cy="469900"/>
          </a:xfrm>
          <a:prstGeom prst="rect">
            <a:avLst/>
          </a:prstGeom>
          <a:solidFill>
            <a:schemeClr val="accent2"/>
          </a:solidFill>
          <a:ln w="12700" cap="sq" algn="ctr">
            <a:solidFill>
              <a:schemeClr val="accent2"/>
            </a:solidFill>
            <a:miter lim="800000"/>
            <a:headEnd type="none" w="sm" len="sm"/>
            <a:tailEnd type="none" w="sm" len="sm"/>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solidFill>
                  <a:schemeClr val="bg1"/>
                </a:solidFill>
              </a:rPr>
              <a:t>e</a:t>
            </a:r>
            <a:endParaRPr lang="en-US">
              <a:solidFill>
                <a:schemeClr val="bg1"/>
              </a:solidFill>
            </a:endParaRPr>
          </a:p>
        </p:txBody>
      </p:sp>
      <p:sp>
        <p:nvSpPr>
          <p:cNvPr id="40967" name="Text Box 7"/>
          <p:cNvSpPr txBox="1">
            <a:spLocks noChangeArrowheads="1"/>
          </p:cNvSpPr>
          <p:nvPr/>
        </p:nvSpPr>
        <p:spPr bwMode="auto">
          <a:xfrm>
            <a:off x="3276600" y="1052513"/>
            <a:ext cx="1727200"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50000"/>
              </a:lnSpc>
              <a:spcBef>
                <a:spcPct val="50000"/>
              </a:spcBef>
            </a:pPr>
            <a:r>
              <a:rPr lang="en-GB" sz="2800" b="1"/>
              <a:t>ONE </a:t>
            </a:r>
          </a:p>
          <a:p>
            <a:pPr algn="ctr" eaLnBrk="1" hangingPunct="1">
              <a:lnSpc>
                <a:spcPct val="50000"/>
              </a:lnSpc>
              <a:spcBef>
                <a:spcPct val="50000"/>
              </a:spcBef>
            </a:pPr>
            <a:r>
              <a:rPr lang="en-GB" sz="2800" b="1"/>
              <a:t>PHOTON</a:t>
            </a:r>
            <a:endParaRPr lang="en-US" sz="2800" b="1"/>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0967">
                                            <p:txEl>
                                              <p:pRg st="0" end="0"/>
                                            </p:txEl>
                                          </p:spTgt>
                                        </p:tgtEl>
                                        <p:attrNameLst>
                                          <p:attrName>style.visibility</p:attrName>
                                        </p:attrNameLst>
                                      </p:cBhvr>
                                      <p:to>
                                        <p:strVal val="visible"/>
                                      </p:to>
                                    </p:set>
                                    <p:animEffect transition="in" filter="wipe(left)">
                                      <p:cBhvr>
                                        <p:cTn id="7" dur="1000"/>
                                        <p:tgtEl>
                                          <p:spTgt spid="40967">
                                            <p:txEl>
                                              <p:pRg st="0" end="0"/>
                                            </p:txEl>
                                          </p:spTgt>
                                        </p:tgtEl>
                                      </p:cBhvr>
                                    </p:animEffect>
                                  </p:childTnLst>
                                </p:cTn>
                              </p:par>
                            </p:childTnLst>
                          </p:cTn>
                        </p:par>
                        <p:par>
                          <p:cTn id="8" fill="hold" nodeType="afterGroup">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40967">
                                            <p:txEl>
                                              <p:pRg st="1" end="1"/>
                                            </p:txEl>
                                          </p:spTgt>
                                        </p:tgtEl>
                                        <p:attrNameLst>
                                          <p:attrName>style.visibility</p:attrName>
                                        </p:attrNameLst>
                                      </p:cBhvr>
                                      <p:to>
                                        <p:strVal val="visible"/>
                                      </p:to>
                                    </p:set>
                                    <p:animEffect transition="in" filter="wipe(left)">
                                      <p:cBhvr>
                                        <p:cTn id="11" dur="1000"/>
                                        <p:tgtEl>
                                          <p:spTgt spid="40967">
                                            <p:txEl>
                                              <p:pRg st="1" end="1"/>
                                            </p:txEl>
                                          </p:spTgt>
                                        </p:tgtEl>
                                      </p:cBhvr>
                                    </p:animEffect>
                                  </p:childTnLst>
                                </p:cTn>
                              </p:par>
                            </p:childTnLst>
                          </p:cTn>
                        </p:par>
                        <p:par>
                          <p:cTn id="12" fill="hold" nodeType="afterGroup">
                            <p:stCondLst>
                              <p:cond delay="2000"/>
                            </p:stCondLst>
                            <p:childTnLst>
                              <p:par>
                                <p:cTn id="13" presetID="1" presetClass="entr" presetSubtype="0" fill="hold" grpId="0" nodeType="after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par>
                          <p:cTn id="15" fill="hold" nodeType="afterGroup">
                            <p:stCondLst>
                              <p:cond delay="2000"/>
                            </p:stCondLst>
                            <p:childTnLst>
                              <p:par>
                                <p:cTn id="16" presetID="22" presetClass="entr" presetSubtype="8" fill="hold" nodeType="afterEffect">
                                  <p:stCondLst>
                                    <p:cond delay="0"/>
                                  </p:stCondLst>
                                  <p:childTnLst>
                                    <p:set>
                                      <p:cBhvr>
                                        <p:cTn id="17" dur="1" fill="hold">
                                          <p:stCondLst>
                                            <p:cond delay="0"/>
                                          </p:stCondLst>
                                        </p:cTn>
                                        <p:tgtEl>
                                          <p:spTgt spid="40962">
                                            <p:txEl>
                                              <p:pRg st="0" end="0"/>
                                            </p:txEl>
                                          </p:spTgt>
                                        </p:tgtEl>
                                        <p:attrNameLst>
                                          <p:attrName>style.visibility</p:attrName>
                                        </p:attrNameLst>
                                      </p:cBhvr>
                                      <p:to>
                                        <p:strVal val="visible"/>
                                      </p:to>
                                    </p:set>
                                    <p:animEffect transition="in" filter="wipe(left)">
                                      <p:cBhvr>
                                        <p:cTn id="18" dur="2000"/>
                                        <p:tgtEl>
                                          <p:spTgt spid="40962">
                                            <p:txEl>
                                              <p:pRg st="0" end="0"/>
                                            </p:txEl>
                                          </p:spTgt>
                                        </p:tgtEl>
                                      </p:cBhvr>
                                    </p:animEffect>
                                  </p:childTnLst>
                                </p:cTn>
                              </p:par>
                            </p:childTnLst>
                          </p:cTn>
                        </p:par>
                        <p:par>
                          <p:cTn id="19" fill="hold" nodeType="afterGroup">
                            <p:stCondLst>
                              <p:cond delay="4000"/>
                            </p:stCondLst>
                            <p:childTnLst>
                              <p:par>
                                <p:cTn id="20" presetID="42" presetClass="path" presetSubtype="0" accel="50000" decel="50000" fill="hold" grpId="1" nodeType="afterEffect">
                                  <p:stCondLst>
                                    <p:cond delay="500"/>
                                  </p:stCondLst>
                                  <p:childTnLst>
                                    <p:animMotion origin="layout" path="M 0.00018 0.06266 L 0.00018 0.35653 " pathEditMode="relative" rAng="0" ptsTypes="AA">
                                      <p:cBhvr>
                                        <p:cTn id="21" dur="1000" fill="hold"/>
                                        <p:tgtEl>
                                          <p:spTgt spid="40964"/>
                                        </p:tgtEl>
                                        <p:attrNameLst>
                                          <p:attrName>ppt_x</p:attrName>
                                          <p:attrName>ppt_y</p:attrName>
                                        </p:attrNameLst>
                                      </p:cBhvr>
                                      <p:rCtr x="0" y="14682"/>
                                    </p:animMotion>
                                  </p:childTnLst>
                                </p:cTn>
                              </p:par>
                            </p:childTnLst>
                          </p:cTn>
                        </p:par>
                        <p:par>
                          <p:cTn id="22" fill="hold" nodeType="afterGroup">
                            <p:stCondLst>
                              <p:cond delay="5500"/>
                            </p:stCondLst>
                            <p:childTnLst>
                              <p:par>
                                <p:cTn id="23" presetID="1" presetClass="entr" presetSubtype="0" fill="hold" grpId="2" nodeType="afterEffect">
                                  <p:stCondLst>
                                    <p:cond delay="0"/>
                                  </p:stCondLst>
                                  <p:childTnLst>
                                    <p:set>
                                      <p:cBhvr>
                                        <p:cTn id="24" dur="1" fill="hold">
                                          <p:stCondLst>
                                            <p:cond delay="0"/>
                                          </p:stCondLst>
                                        </p:cTn>
                                        <p:tgtEl>
                                          <p:spTgt spid="4096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09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966"/>
                                        </p:tgtEl>
                                        <p:attrNameLst>
                                          <p:attrName>style.visibility</p:attrName>
                                        </p:attrNameLst>
                                      </p:cBhvr>
                                      <p:to>
                                        <p:strVal val="visible"/>
                                      </p:to>
                                    </p:set>
                                  </p:childTnLst>
                                </p:cTn>
                              </p:par>
                            </p:childTnLst>
                          </p:cTn>
                        </p:par>
                        <p:par>
                          <p:cTn id="29" fill="hold" nodeType="afterGroup">
                            <p:stCondLst>
                              <p:cond delay="5500"/>
                            </p:stCondLst>
                            <p:childTnLst>
                              <p:par>
                                <p:cTn id="30" presetID="1" presetClass="entr" presetSubtype="0" fill="hold" grpId="0" nodeType="afterEffect">
                                  <p:stCondLst>
                                    <p:cond delay="0"/>
                                  </p:stCondLst>
                                  <p:childTnLst>
                                    <p:set>
                                      <p:cBhvr>
                                        <p:cTn id="31" dur="1" fill="hold">
                                          <p:stCondLst>
                                            <p:cond delay="0"/>
                                          </p:stCondLst>
                                        </p:cTn>
                                        <p:tgtEl>
                                          <p:spTgt spid="40963"/>
                                        </p:tgtEl>
                                        <p:attrNameLst>
                                          <p:attrName>style.visibility</p:attrName>
                                        </p:attrNameLst>
                                      </p:cBhvr>
                                      <p:to>
                                        <p:strVal val="visible"/>
                                      </p:to>
                                    </p:set>
                                  </p:childTnLst>
                                </p:cTn>
                              </p:par>
                              <p:par>
                                <p:cTn id="32" presetID="55" presetClass="exit" presetSubtype="0" fill="hold" grpId="3" nodeType="withEffect">
                                  <p:stCondLst>
                                    <p:cond delay="0"/>
                                  </p:stCondLst>
                                  <p:childTnLst>
                                    <p:anim calcmode="lin" valueType="num">
                                      <p:cBhvr>
                                        <p:cTn id="33" dur="1000"/>
                                        <p:tgtEl>
                                          <p:spTgt spid="40964"/>
                                        </p:tgtEl>
                                        <p:attrNameLst>
                                          <p:attrName>ppt_w</p:attrName>
                                        </p:attrNameLst>
                                      </p:cBhvr>
                                      <p:tavLst>
                                        <p:tav tm="0">
                                          <p:val>
                                            <p:strVal val="ppt_w"/>
                                          </p:val>
                                        </p:tav>
                                        <p:tav tm="100000">
                                          <p:val>
                                            <p:strVal val="ppt_w*0.70"/>
                                          </p:val>
                                        </p:tav>
                                      </p:tavLst>
                                    </p:anim>
                                    <p:anim calcmode="lin" valueType="num">
                                      <p:cBhvr>
                                        <p:cTn id="34" dur="1000"/>
                                        <p:tgtEl>
                                          <p:spTgt spid="40964"/>
                                        </p:tgtEl>
                                        <p:attrNameLst>
                                          <p:attrName>ppt_h</p:attrName>
                                        </p:attrNameLst>
                                      </p:cBhvr>
                                      <p:tavLst>
                                        <p:tav tm="0">
                                          <p:val>
                                            <p:strVal val="ppt_h"/>
                                          </p:val>
                                        </p:tav>
                                        <p:tav tm="100000">
                                          <p:val>
                                            <p:strVal val="ppt_h"/>
                                          </p:val>
                                        </p:tav>
                                      </p:tavLst>
                                    </p:anim>
                                    <p:animEffect transition="out" filter="fade">
                                      <p:cBhvr>
                                        <p:cTn id="35" dur="1000"/>
                                        <p:tgtEl>
                                          <p:spTgt spid="40964"/>
                                        </p:tgtEl>
                                      </p:cBhvr>
                                    </p:animEffect>
                                    <p:set>
                                      <p:cBhvr>
                                        <p:cTn id="36" dur="1" fill="hold">
                                          <p:stCondLst>
                                            <p:cond delay="999"/>
                                          </p:stCondLst>
                                        </p:cTn>
                                        <p:tgtEl>
                                          <p:spTgt spid="4096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animBg="1"/>
      <p:bldP spid="40964" grpId="0" animBg="1"/>
      <p:bldP spid="40964" grpId="1" animBg="1"/>
      <p:bldP spid="40964" grpId="2" animBg="1"/>
      <p:bldP spid="40964" grpId="3" animBg="1"/>
      <p:bldP spid="40965" grpId="0" animBg="1"/>
      <p:bldP spid="40966" grpId="0" animBg="1"/>
      <p:bldP spid="4096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val 2"/>
          <p:cNvSpPr>
            <a:spLocks noChangeArrowheads="1"/>
          </p:cNvSpPr>
          <p:nvPr/>
        </p:nvSpPr>
        <p:spPr bwMode="auto">
          <a:xfrm>
            <a:off x="2268538" y="1844675"/>
            <a:ext cx="720725" cy="720725"/>
          </a:xfrm>
          <a:prstGeom prst="ellipse">
            <a:avLst/>
          </a:prstGeom>
          <a:solidFill>
            <a:srgbClr val="FF3300"/>
          </a:solidFill>
          <a:ln w="12700" cap="sq">
            <a:solidFill>
              <a:schemeClr val="tx1"/>
            </a:solidFill>
            <a:round/>
            <a:headEnd type="none" w="sm" len="sm"/>
            <a:tailEnd type="none" w="sm" len="sm"/>
          </a:ln>
        </p:spPr>
        <p:txBody>
          <a:bodyPr wrap="none" anchor="ctr"/>
          <a:lstStyle/>
          <a:p>
            <a:endParaRPr lang="en-US"/>
          </a:p>
        </p:txBody>
      </p:sp>
      <p:sp>
        <p:nvSpPr>
          <p:cNvPr id="20483" name="Line 3"/>
          <p:cNvSpPr>
            <a:spLocks noChangeShapeType="1"/>
          </p:cNvSpPr>
          <p:nvPr/>
        </p:nvSpPr>
        <p:spPr bwMode="auto">
          <a:xfrm>
            <a:off x="1979613" y="3933825"/>
            <a:ext cx="0" cy="0"/>
          </a:xfrm>
          <a:prstGeom prst="line">
            <a:avLst/>
          </a:prstGeom>
          <a:noFill/>
          <a:ln w="381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484" name="Line 4"/>
          <p:cNvSpPr>
            <a:spLocks noChangeShapeType="1"/>
          </p:cNvSpPr>
          <p:nvPr/>
        </p:nvSpPr>
        <p:spPr bwMode="auto">
          <a:xfrm>
            <a:off x="1763713" y="4149725"/>
            <a:ext cx="6121400" cy="0"/>
          </a:xfrm>
          <a:prstGeom prst="line">
            <a:avLst/>
          </a:prstGeom>
          <a:noFill/>
          <a:ln w="76200" cap="sq">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0485" name="Text Box 5"/>
          <p:cNvSpPr txBox="1">
            <a:spLocks noChangeArrowheads="1"/>
          </p:cNvSpPr>
          <p:nvPr/>
        </p:nvSpPr>
        <p:spPr bwMode="auto">
          <a:xfrm>
            <a:off x="4787900"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0486" name="Text Box 6"/>
          <p:cNvSpPr txBox="1">
            <a:spLocks noChangeArrowheads="1"/>
          </p:cNvSpPr>
          <p:nvPr/>
        </p:nvSpPr>
        <p:spPr bwMode="auto">
          <a:xfrm>
            <a:off x="3924300"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0487" name="Text Box 7"/>
          <p:cNvSpPr txBox="1">
            <a:spLocks noChangeArrowheads="1"/>
          </p:cNvSpPr>
          <p:nvPr/>
        </p:nvSpPr>
        <p:spPr bwMode="auto">
          <a:xfrm>
            <a:off x="5580063" y="4221163"/>
            <a:ext cx="5032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0488" name="Text Box 8"/>
          <p:cNvSpPr txBox="1">
            <a:spLocks noChangeArrowheads="1"/>
          </p:cNvSpPr>
          <p:nvPr/>
        </p:nvSpPr>
        <p:spPr bwMode="auto">
          <a:xfrm>
            <a:off x="6372225"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0489" name="Text Box 9"/>
          <p:cNvSpPr txBox="1">
            <a:spLocks noChangeArrowheads="1"/>
          </p:cNvSpPr>
          <p:nvPr/>
        </p:nvSpPr>
        <p:spPr bwMode="auto">
          <a:xfrm>
            <a:off x="7092950"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0490" name="Text Box 10"/>
          <p:cNvSpPr txBox="1">
            <a:spLocks noChangeArrowheads="1"/>
          </p:cNvSpPr>
          <p:nvPr/>
        </p:nvSpPr>
        <p:spPr bwMode="auto">
          <a:xfrm>
            <a:off x="3276600"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0491" name="Text Box 11"/>
          <p:cNvSpPr txBox="1">
            <a:spLocks noChangeArrowheads="1"/>
          </p:cNvSpPr>
          <p:nvPr/>
        </p:nvSpPr>
        <p:spPr bwMode="auto">
          <a:xfrm>
            <a:off x="2627313" y="4221163"/>
            <a:ext cx="5032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0492" name="Text Box 12"/>
          <p:cNvSpPr txBox="1">
            <a:spLocks noChangeArrowheads="1"/>
          </p:cNvSpPr>
          <p:nvPr/>
        </p:nvSpPr>
        <p:spPr bwMode="auto">
          <a:xfrm>
            <a:off x="2411413" y="5013325"/>
            <a:ext cx="5113337" cy="654050"/>
          </a:xfrm>
          <a:prstGeom prst="rect">
            <a:avLst/>
          </a:prstGeom>
          <a:solidFill>
            <a:schemeClr val="folHlink"/>
          </a:solidFill>
          <a:ln w="12700" cap="sq" algn="ctr">
            <a:solidFill>
              <a:schemeClr val="tx1"/>
            </a:solidFill>
            <a:miter lim="800000"/>
            <a:headEnd type="none" w="sm" len="sm"/>
            <a:tailEnd type="none" w="sm" len="sm"/>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GB" sz="3600" b="1">
                <a:solidFill>
                  <a:srgbClr val="0066FF"/>
                </a:solidFill>
                <a:latin typeface="Garamond" pitchFamily="18" charset="0"/>
              </a:rPr>
              <a:t>surface electrons</a:t>
            </a:r>
            <a:endParaRPr lang="en-US" sz="3600" b="1">
              <a:solidFill>
                <a:srgbClr val="0066FF"/>
              </a:solidFill>
              <a:latin typeface="Garamond" pitchFamily="18" charset="0"/>
            </a:endParaRPr>
          </a:p>
        </p:txBody>
      </p:sp>
      <p:sp>
        <p:nvSpPr>
          <p:cNvPr id="20493" name="Text Box 13"/>
          <p:cNvSpPr txBox="1">
            <a:spLocks noChangeArrowheads="1"/>
          </p:cNvSpPr>
          <p:nvPr/>
        </p:nvSpPr>
        <p:spPr bwMode="auto">
          <a:xfrm>
            <a:off x="323850" y="3716338"/>
            <a:ext cx="223202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GB" sz="2800" b="1">
                <a:solidFill>
                  <a:srgbClr val="969696"/>
                </a:solidFill>
                <a:latin typeface="Garamond" pitchFamily="18" charset="0"/>
              </a:rPr>
              <a:t>Clean metal surface</a:t>
            </a:r>
            <a:endParaRPr lang="en-US" sz="2800" b="1">
              <a:solidFill>
                <a:srgbClr val="969696"/>
              </a:solidFill>
              <a:latin typeface="Garamond" pitchFamily="18" charset="0"/>
            </a:endParaRPr>
          </a:p>
        </p:txBody>
      </p:sp>
      <p:sp>
        <p:nvSpPr>
          <p:cNvPr id="41998" name="Text Box 14"/>
          <p:cNvSpPr txBox="1">
            <a:spLocks noChangeArrowheads="1"/>
          </p:cNvSpPr>
          <p:nvPr/>
        </p:nvSpPr>
        <p:spPr bwMode="auto">
          <a:xfrm>
            <a:off x="684213" y="549275"/>
            <a:ext cx="7775575" cy="457200"/>
          </a:xfrm>
          <a:prstGeom prst="rect">
            <a:avLst/>
          </a:prstGeom>
          <a:solidFill>
            <a:srgbClr val="FF3300"/>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t>A photon of red light gives an electron insufficient energy to</a:t>
            </a:r>
            <a:endParaRPr lang="en-US"/>
          </a:p>
        </p:txBody>
      </p:sp>
      <p:sp>
        <p:nvSpPr>
          <p:cNvPr id="41999" name="Text Box 15"/>
          <p:cNvSpPr txBox="1">
            <a:spLocks noChangeArrowheads="1"/>
          </p:cNvSpPr>
          <p:nvPr/>
        </p:nvSpPr>
        <p:spPr bwMode="auto">
          <a:xfrm>
            <a:off x="684213" y="981075"/>
            <a:ext cx="6335712" cy="457200"/>
          </a:xfrm>
          <a:prstGeom prst="rect">
            <a:avLst/>
          </a:prstGeom>
          <a:solidFill>
            <a:srgbClr val="FF3300"/>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GB"/>
              <a:t>enable it to escape from the surface of the metal.</a:t>
            </a:r>
            <a:endParaRPr lang="en-US"/>
          </a:p>
        </p:txBody>
      </p:sp>
      <p:sp>
        <p:nvSpPr>
          <p:cNvPr id="42000" name="Text Box 16"/>
          <p:cNvSpPr txBox="1">
            <a:spLocks noChangeArrowheads="1"/>
          </p:cNvSpPr>
          <p:nvPr/>
        </p:nvSpPr>
        <p:spPr bwMode="auto">
          <a:xfrm>
            <a:off x="539750" y="1916113"/>
            <a:ext cx="1439863" cy="822325"/>
          </a:xfrm>
          <a:prstGeom prst="rect">
            <a:avLst/>
          </a:prstGeom>
          <a:solidFill>
            <a:srgbClr val="FF3300"/>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t>Red light photon</a:t>
            </a:r>
            <a:endParaRPr lang="en-US"/>
          </a:p>
        </p:txBody>
      </p:sp>
      <p:sp>
        <p:nvSpPr>
          <p:cNvPr id="42001" name="Text Box 17"/>
          <p:cNvSpPr txBox="1">
            <a:spLocks noChangeArrowheads="1"/>
          </p:cNvSpPr>
          <p:nvPr/>
        </p:nvSpPr>
        <p:spPr bwMode="auto">
          <a:xfrm>
            <a:off x="1116013" y="5876925"/>
            <a:ext cx="7559675" cy="457200"/>
          </a:xfrm>
          <a:prstGeom prst="rect">
            <a:avLst/>
          </a:prstGeom>
          <a:solidFill>
            <a:srgbClr val="FF3300"/>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GB"/>
              <a:t>No electrons are released from the metal surface</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500"/>
                                  </p:stCondLst>
                                  <p:childTnLst>
                                    <p:set>
                                      <p:cBhvr>
                                        <p:cTn id="6" dur="1" fill="hold">
                                          <p:stCondLst>
                                            <p:cond delay="0"/>
                                          </p:stCondLst>
                                        </p:cTn>
                                        <p:tgtEl>
                                          <p:spTgt spid="42000"/>
                                        </p:tgtEl>
                                        <p:attrNameLst>
                                          <p:attrName>style.visibility</p:attrName>
                                        </p:attrNameLst>
                                      </p:cBhvr>
                                      <p:to>
                                        <p:strVal val="visible"/>
                                      </p:to>
                                    </p:set>
                                  </p:childTnLst>
                                </p:cTn>
                              </p:par>
                              <p:par>
                                <p:cTn id="7" presetID="9" presetClass="exit" presetSubtype="0" fill="hold" grpId="1" nodeType="withEffect">
                                  <p:stCondLst>
                                    <p:cond delay="2000"/>
                                  </p:stCondLst>
                                  <p:childTnLst>
                                    <p:animEffect transition="out" filter="dissolve">
                                      <p:cBhvr>
                                        <p:cTn id="8" dur="500"/>
                                        <p:tgtEl>
                                          <p:spTgt spid="42000"/>
                                        </p:tgtEl>
                                      </p:cBhvr>
                                    </p:animEffect>
                                    <p:set>
                                      <p:cBhvr>
                                        <p:cTn id="9" dur="1" fill="hold">
                                          <p:stCondLst>
                                            <p:cond delay="499"/>
                                          </p:stCondLst>
                                        </p:cTn>
                                        <p:tgtEl>
                                          <p:spTgt spid="42000"/>
                                        </p:tgtEl>
                                        <p:attrNameLst>
                                          <p:attrName>style.visibility</p:attrName>
                                        </p:attrNameLst>
                                      </p:cBhvr>
                                      <p:to>
                                        <p:strVal val="hidden"/>
                                      </p:to>
                                    </p:set>
                                  </p:childTnLst>
                                </p:cTn>
                              </p:par>
                            </p:childTnLst>
                          </p:cTn>
                        </p:par>
                        <p:par>
                          <p:cTn id="10" fill="hold" nodeType="afterGroup">
                            <p:stCondLst>
                              <p:cond delay="2500"/>
                            </p:stCondLst>
                            <p:childTnLst>
                              <p:par>
                                <p:cTn id="11" presetID="9" presetClass="exit" presetSubtype="0" fill="hold" grpId="2" nodeType="afterEffect">
                                  <p:stCondLst>
                                    <p:cond delay="0"/>
                                  </p:stCondLst>
                                  <p:childTnLst>
                                    <p:animEffect transition="out" filter="dissolve">
                                      <p:cBhvr>
                                        <p:cTn id="12" dur="500"/>
                                        <p:tgtEl>
                                          <p:spTgt spid="42000"/>
                                        </p:tgtEl>
                                      </p:cBhvr>
                                    </p:animEffect>
                                    <p:set>
                                      <p:cBhvr>
                                        <p:cTn id="13" dur="1" fill="hold">
                                          <p:stCondLst>
                                            <p:cond delay="499"/>
                                          </p:stCondLst>
                                        </p:cTn>
                                        <p:tgtEl>
                                          <p:spTgt spid="42000"/>
                                        </p:tgtEl>
                                        <p:attrNameLst>
                                          <p:attrName>style.visibility</p:attrName>
                                        </p:attrNameLst>
                                      </p:cBhvr>
                                      <p:to>
                                        <p:strVal val="hidden"/>
                                      </p:to>
                                    </p:set>
                                  </p:childTnLst>
                                </p:cTn>
                              </p:par>
                            </p:childTnLst>
                          </p:cTn>
                        </p:par>
                        <p:par>
                          <p:cTn id="14" fill="hold" nodeType="afterGroup">
                            <p:stCondLst>
                              <p:cond delay="3000"/>
                            </p:stCondLst>
                            <p:childTnLst>
                              <p:par>
                                <p:cTn id="15" presetID="49" presetClass="path" presetSubtype="0" accel="50000" decel="50000" fill="hold" grpId="0" nodeType="afterEffect">
                                  <p:stCondLst>
                                    <p:cond delay="0"/>
                                  </p:stCondLst>
                                  <p:childTnLst>
                                    <p:animMotion origin="layout" path="M 3.61111E-6 3.93064E-6 L 0.25972 0.34612 " pathEditMode="relative" rAng="0" ptsTypes="AA">
                                      <p:cBhvr>
                                        <p:cTn id="16" dur="2000" fill="hold"/>
                                        <p:tgtEl>
                                          <p:spTgt spid="41986"/>
                                        </p:tgtEl>
                                        <p:attrNameLst>
                                          <p:attrName>ppt_x</p:attrName>
                                          <p:attrName>ppt_y</p:attrName>
                                        </p:attrNameLst>
                                      </p:cBhvr>
                                      <p:rCtr x="12986" y="17295"/>
                                    </p:animMotion>
                                  </p:childTnLst>
                                </p:cTn>
                              </p:par>
                            </p:childTnLst>
                          </p:cTn>
                        </p:par>
                        <p:par>
                          <p:cTn id="17" fill="hold" nodeType="afterGroup">
                            <p:stCondLst>
                              <p:cond delay="5000"/>
                            </p:stCondLst>
                            <p:childTnLst>
                              <p:par>
                                <p:cTn id="18" presetID="9" presetClass="exit" presetSubtype="0" fill="hold" grpId="1" nodeType="afterEffect">
                                  <p:stCondLst>
                                    <p:cond delay="0"/>
                                  </p:stCondLst>
                                  <p:childTnLst>
                                    <p:animEffect transition="out" filter="dissolve">
                                      <p:cBhvr>
                                        <p:cTn id="19" dur="500"/>
                                        <p:tgtEl>
                                          <p:spTgt spid="41986"/>
                                        </p:tgtEl>
                                      </p:cBhvr>
                                    </p:animEffect>
                                    <p:set>
                                      <p:cBhvr>
                                        <p:cTn id="20" dur="1" fill="hold">
                                          <p:stCondLst>
                                            <p:cond delay="499"/>
                                          </p:stCondLst>
                                        </p:cTn>
                                        <p:tgtEl>
                                          <p:spTgt spid="41986"/>
                                        </p:tgtEl>
                                        <p:attrNameLst>
                                          <p:attrName>style.visibility</p:attrName>
                                        </p:attrNameLst>
                                      </p:cBhvr>
                                      <p:to>
                                        <p:strVal val="hidden"/>
                                      </p:to>
                                    </p:set>
                                  </p:childTnLst>
                                </p:cTn>
                              </p:par>
                            </p:childTnLst>
                          </p:cTn>
                        </p:par>
                        <p:par>
                          <p:cTn id="21" fill="hold" nodeType="afterGroup">
                            <p:stCondLst>
                              <p:cond delay="5500"/>
                            </p:stCondLst>
                            <p:childTnLst>
                              <p:par>
                                <p:cTn id="22" presetID="22" presetClass="entr" presetSubtype="8" fill="hold" grpId="0" nodeType="afterEffect">
                                  <p:stCondLst>
                                    <p:cond delay="0"/>
                                  </p:stCondLst>
                                  <p:childTnLst>
                                    <p:set>
                                      <p:cBhvr>
                                        <p:cTn id="23" dur="1" fill="hold">
                                          <p:stCondLst>
                                            <p:cond delay="0"/>
                                          </p:stCondLst>
                                        </p:cTn>
                                        <p:tgtEl>
                                          <p:spTgt spid="41998"/>
                                        </p:tgtEl>
                                        <p:attrNameLst>
                                          <p:attrName>style.visibility</p:attrName>
                                        </p:attrNameLst>
                                      </p:cBhvr>
                                      <p:to>
                                        <p:strVal val="visible"/>
                                      </p:to>
                                    </p:set>
                                    <p:animEffect transition="in" filter="wipe(left)">
                                      <p:cBhvr>
                                        <p:cTn id="24" dur="2000"/>
                                        <p:tgtEl>
                                          <p:spTgt spid="41998"/>
                                        </p:tgtEl>
                                      </p:cBhvr>
                                    </p:animEffect>
                                  </p:childTnLst>
                                </p:cTn>
                              </p:par>
                            </p:childTnLst>
                          </p:cTn>
                        </p:par>
                        <p:par>
                          <p:cTn id="25" fill="hold" nodeType="afterGroup">
                            <p:stCondLst>
                              <p:cond delay="7500"/>
                            </p:stCondLst>
                            <p:childTnLst>
                              <p:par>
                                <p:cTn id="26" presetID="22" presetClass="entr" presetSubtype="8" fill="hold" grpId="0" nodeType="afterEffect">
                                  <p:stCondLst>
                                    <p:cond delay="0"/>
                                  </p:stCondLst>
                                  <p:childTnLst>
                                    <p:set>
                                      <p:cBhvr>
                                        <p:cTn id="27" dur="1" fill="hold">
                                          <p:stCondLst>
                                            <p:cond delay="0"/>
                                          </p:stCondLst>
                                        </p:cTn>
                                        <p:tgtEl>
                                          <p:spTgt spid="41999"/>
                                        </p:tgtEl>
                                        <p:attrNameLst>
                                          <p:attrName>style.visibility</p:attrName>
                                        </p:attrNameLst>
                                      </p:cBhvr>
                                      <p:to>
                                        <p:strVal val="visible"/>
                                      </p:to>
                                    </p:set>
                                    <p:animEffect transition="in" filter="wipe(left)">
                                      <p:cBhvr>
                                        <p:cTn id="28" dur="2000"/>
                                        <p:tgtEl>
                                          <p:spTgt spid="41999"/>
                                        </p:tgtEl>
                                      </p:cBhvr>
                                    </p:animEffect>
                                  </p:childTnLst>
                                </p:cTn>
                              </p:par>
                            </p:childTnLst>
                          </p:cTn>
                        </p:par>
                        <p:par>
                          <p:cTn id="29" fill="hold" nodeType="afterGroup">
                            <p:stCondLst>
                              <p:cond delay="9500"/>
                            </p:stCondLst>
                            <p:childTnLst>
                              <p:par>
                                <p:cTn id="30" presetID="1" presetClass="entr" presetSubtype="0" fill="hold" grpId="0" nodeType="afterEffect">
                                  <p:stCondLst>
                                    <p:cond delay="1000"/>
                                  </p:stCondLst>
                                  <p:childTnLst>
                                    <p:set>
                                      <p:cBhvr>
                                        <p:cTn id="31" dur="1" fill="hold">
                                          <p:stCondLst>
                                            <p:cond delay="0"/>
                                          </p:stCondLst>
                                        </p:cTn>
                                        <p:tgtEl>
                                          <p:spTgt spid="420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animBg="1"/>
      <p:bldP spid="41986" grpId="1" animBg="1"/>
      <p:bldP spid="41998" grpId="0" animBg="1"/>
      <p:bldP spid="41999" grpId="0" animBg="1"/>
      <p:bldP spid="42000" grpId="0" animBg="1"/>
      <p:bldP spid="42000" grpId="1" animBg="1"/>
      <p:bldP spid="42000" grpId="2" animBg="1"/>
      <p:bldP spid="42001"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Oval 2"/>
          <p:cNvSpPr>
            <a:spLocks noChangeArrowheads="1"/>
          </p:cNvSpPr>
          <p:nvPr/>
        </p:nvSpPr>
        <p:spPr bwMode="auto">
          <a:xfrm>
            <a:off x="2124075" y="1628775"/>
            <a:ext cx="720725" cy="720725"/>
          </a:xfrm>
          <a:prstGeom prst="ellipse">
            <a:avLst/>
          </a:prstGeom>
          <a:solidFill>
            <a:srgbClr val="960CE2"/>
          </a:solidFill>
          <a:ln w="12700" cap="sq">
            <a:solidFill>
              <a:schemeClr val="tx1"/>
            </a:solidFill>
            <a:round/>
            <a:headEnd type="none" w="sm" len="sm"/>
            <a:tailEnd type="none" w="sm" len="sm"/>
          </a:ln>
        </p:spPr>
        <p:txBody>
          <a:bodyPr wrap="none" anchor="ctr"/>
          <a:lstStyle/>
          <a:p>
            <a:endParaRPr lang="en-US"/>
          </a:p>
        </p:txBody>
      </p:sp>
      <p:sp>
        <p:nvSpPr>
          <p:cNvPr id="21507" name="Line 3"/>
          <p:cNvSpPr>
            <a:spLocks noChangeShapeType="1"/>
          </p:cNvSpPr>
          <p:nvPr/>
        </p:nvSpPr>
        <p:spPr bwMode="auto">
          <a:xfrm>
            <a:off x="1979613" y="3933825"/>
            <a:ext cx="0" cy="0"/>
          </a:xfrm>
          <a:prstGeom prst="line">
            <a:avLst/>
          </a:prstGeom>
          <a:noFill/>
          <a:ln w="381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08" name="Line 4"/>
          <p:cNvSpPr>
            <a:spLocks noChangeShapeType="1"/>
          </p:cNvSpPr>
          <p:nvPr/>
        </p:nvSpPr>
        <p:spPr bwMode="auto">
          <a:xfrm>
            <a:off x="1763713" y="4149725"/>
            <a:ext cx="6121400" cy="0"/>
          </a:xfrm>
          <a:prstGeom prst="line">
            <a:avLst/>
          </a:prstGeom>
          <a:noFill/>
          <a:ln w="76200" cap="sq">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3013" name="Text Box 5"/>
          <p:cNvSpPr txBox="1">
            <a:spLocks noChangeArrowheads="1"/>
          </p:cNvSpPr>
          <p:nvPr/>
        </p:nvSpPr>
        <p:spPr bwMode="auto">
          <a:xfrm>
            <a:off x="4787900"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1510" name="Text Box 6"/>
          <p:cNvSpPr txBox="1">
            <a:spLocks noChangeArrowheads="1"/>
          </p:cNvSpPr>
          <p:nvPr/>
        </p:nvSpPr>
        <p:spPr bwMode="auto">
          <a:xfrm>
            <a:off x="3924300"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1511" name="Text Box 7"/>
          <p:cNvSpPr txBox="1">
            <a:spLocks noChangeArrowheads="1"/>
          </p:cNvSpPr>
          <p:nvPr/>
        </p:nvSpPr>
        <p:spPr bwMode="auto">
          <a:xfrm>
            <a:off x="5580063" y="4221163"/>
            <a:ext cx="5032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1512" name="Text Box 8"/>
          <p:cNvSpPr txBox="1">
            <a:spLocks noChangeArrowheads="1"/>
          </p:cNvSpPr>
          <p:nvPr/>
        </p:nvSpPr>
        <p:spPr bwMode="auto">
          <a:xfrm>
            <a:off x="6372225"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1513" name="Text Box 9"/>
          <p:cNvSpPr txBox="1">
            <a:spLocks noChangeArrowheads="1"/>
          </p:cNvSpPr>
          <p:nvPr/>
        </p:nvSpPr>
        <p:spPr bwMode="auto">
          <a:xfrm>
            <a:off x="7092950"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1514" name="Text Box 10"/>
          <p:cNvSpPr txBox="1">
            <a:spLocks noChangeArrowheads="1"/>
          </p:cNvSpPr>
          <p:nvPr/>
        </p:nvSpPr>
        <p:spPr bwMode="auto">
          <a:xfrm>
            <a:off x="3276600" y="4221163"/>
            <a:ext cx="503238"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1515" name="Text Box 11"/>
          <p:cNvSpPr txBox="1">
            <a:spLocks noChangeArrowheads="1"/>
          </p:cNvSpPr>
          <p:nvPr/>
        </p:nvSpPr>
        <p:spPr bwMode="auto">
          <a:xfrm>
            <a:off x="2627313" y="4221163"/>
            <a:ext cx="5032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GB" sz="4400" b="1">
                <a:solidFill>
                  <a:srgbClr val="0066FF"/>
                </a:solidFill>
                <a:latin typeface="Garamond" pitchFamily="18" charset="0"/>
              </a:rPr>
              <a:t>e</a:t>
            </a:r>
            <a:endParaRPr lang="en-US" sz="4400" b="1">
              <a:solidFill>
                <a:srgbClr val="0066FF"/>
              </a:solidFill>
              <a:latin typeface="Garamond" pitchFamily="18" charset="0"/>
            </a:endParaRPr>
          </a:p>
        </p:txBody>
      </p:sp>
      <p:sp>
        <p:nvSpPr>
          <p:cNvPr id="21516" name="Text Box 12"/>
          <p:cNvSpPr txBox="1">
            <a:spLocks noChangeArrowheads="1"/>
          </p:cNvSpPr>
          <p:nvPr/>
        </p:nvSpPr>
        <p:spPr bwMode="auto">
          <a:xfrm>
            <a:off x="2555875" y="4868863"/>
            <a:ext cx="5113338" cy="654050"/>
          </a:xfrm>
          <a:prstGeom prst="rect">
            <a:avLst/>
          </a:prstGeom>
          <a:solidFill>
            <a:srgbClr val="969696"/>
          </a:solidFill>
          <a:ln w="12700" cap="sq" algn="ctr">
            <a:solidFill>
              <a:schemeClr val="tx1"/>
            </a:solidFill>
            <a:miter lim="800000"/>
            <a:headEnd type="none" w="sm" len="sm"/>
            <a:tailEnd type="none" w="sm" len="sm"/>
          </a:ln>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GB" sz="3600" b="1">
                <a:solidFill>
                  <a:srgbClr val="0066FF"/>
                </a:solidFill>
                <a:latin typeface="Garamond" pitchFamily="18" charset="0"/>
              </a:rPr>
              <a:t>surface electrons</a:t>
            </a:r>
            <a:endParaRPr lang="en-US" sz="3600" b="1">
              <a:solidFill>
                <a:srgbClr val="0066FF"/>
              </a:solidFill>
              <a:latin typeface="Garamond" pitchFamily="18" charset="0"/>
            </a:endParaRPr>
          </a:p>
        </p:txBody>
      </p:sp>
      <p:sp>
        <p:nvSpPr>
          <p:cNvPr id="21517" name="Text Box 13"/>
          <p:cNvSpPr txBox="1">
            <a:spLocks noChangeArrowheads="1"/>
          </p:cNvSpPr>
          <p:nvPr/>
        </p:nvSpPr>
        <p:spPr bwMode="auto">
          <a:xfrm>
            <a:off x="323850" y="3716338"/>
            <a:ext cx="223202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GB" sz="2800" b="1">
                <a:solidFill>
                  <a:srgbClr val="969696"/>
                </a:solidFill>
                <a:latin typeface="Garamond" pitchFamily="18" charset="0"/>
              </a:rPr>
              <a:t>Clean metal surface</a:t>
            </a:r>
            <a:endParaRPr lang="en-US" sz="2800" b="1">
              <a:solidFill>
                <a:srgbClr val="969696"/>
              </a:solidFill>
              <a:latin typeface="Garamond" pitchFamily="18" charset="0"/>
            </a:endParaRPr>
          </a:p>
        </p:txBody>
      </p:sp>
      <p:sp>
        <p:nvSpPr>
          <p:cNvPr id="43022" name="Rectangle 14"/>
          <p:cNvSpPr>
            <a:spLocks noChangeArrowheads="1"/>
          </p:cNvSpPr>
          <p:nvPr/>
        </p:nvSpPr>
        <p:spPr bwMode="auto">
          <a:xfrm>
            <a:off x="827088" y="260350"/>
            <a:ext cx="7462837" cy="457200"/>
          </a:xfrm>
          <a:prstGeom prst="rect">
            <a:avLst/>
          </a:prstGeom>
          <a:solidFill>
            <a:srgbClr val="890BCF"/>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p>
            <a:pPr eaLnBrk="1" hangingPunct="1">
              <a:spcBef>
                <a:spcPct val="50000"/>
              </a:spcBef>
            </a:pPr>
            <a:r>
              <a:rPr lang="en-GB">
                <a:solidFill>
                  <a:schemeClr val="bg1"/>
                </a:solidFill>
              </a:rPr>
              <a:t>A photon of UV light gives an electron sufficient energy to</a:t>
            </a:r>
            <a:endParaRPr lang="en-US">
              <a:solidFill>
                <a:schemeClr val="bg1"/>
              </a:solidFill>
            </a:endParaRPr>
          </a:p>
        </p:txBody>
      </p:sp>
      <p:sp>
        <p:nvSpPr>
          <p:cNvPr id="43023" name="Rectangle 15"/>
          <p:cNvSpPr>
            <a:spLocks noChangeArrowheads="1"/>
          </p:cNvSpPr>
          <p:nvPr/>
        </p:nvSpPr>
        <p:spPr bwMode="auto">
          <a:xfrm>
            <a:off x="827088" y="692150"/>
            <a:ext cx="6337300" cy="469900"/>
          </a:xfrm>
          <a:prstGeom prst="rect">
            <a:avLst/>
          </a:prstGeom>
          <a:solidFill>
            <a:srgbClr val="890BCF"/>
          </a:solidFill>
          <a:ln w="12700" cap="sq" algn="ctr">
            <a:solidFill>
              <a:srgbClr val="960CE2"/>
            </a:solidFill>
            <a:miter lim="800000"/>
            <a:headEnd type="none" w="sm" len="sm"/>
            <a:tailEnd type="none" w="sm" len="sm"/>
          </a:ln>
        </p:spPr>
        <p:txBody>
          <a:bodyPr>
            <a:spAutoFit/>
          </a:bodyPr>
          <a:lstStyle/>
          <a:p>
            <a:pPr eaLnBrk="1" hangingPunct="1">
              <a:spcBef>
                <a:spcPct val="50000"/>
              </a:spcBef>
            </a:pPr>
            <a:r>
              <a:rPr lang="en-GB">
                <a:solidFill>
                  <a:schemeClr val="bg1"/>
                </a:solidFill>
              </a:rPr>
              <a:t>enable it to escape from the surface of the metal.</a:t>
            </a:r>
            <a:endParaRPr lang="en-US">
              <a:solidFill>
                <a:schemeClr val="bg1"/>
              </a:solidFill>
            </a:endParaRPr>
          </a:p>
        </p:txBody>
      </p:sp>
      <p:sp>
        <p:nvSpPr>
          <p:cNvPr id="43024" name="Text Box 16"/>
          <p:cNvSpPr txBox="1">
            <a:spLocks noChangeArrowheads="1"/>
          </p:cNvSpPr>
          <p:nvPr/>
        </p:nvSpPr>
        <p:spPr bwMode="auto">
          <a:xfrm>
            <a:off x="611188" y="1628775"/>
            <a:ext cx="1368425" cy="822325"/>
          </a:xfrm>
          <a:prstGeom prst="rect">
            <a:avLst/>
          </a:prstGeom>
          <a:solidFill>
            <a:srgbClr val="960CE2"/>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GB">
                <a:solidFill>
                  <a:schemeClr val="bg1"/>
                </a:solidFill>
              </a:rPr>
              <a:t>UV photon</a:t>
            </a:r>
            <a:endParaRPr lang="en-US">
              <a:solidFill>
                <a:schemeClr val="bg1"/>
              </a:solidFill>
            </a:endParaRPr>
          </a:p>
        </p:txBody>
      </p:sp>
      <p:sp>
        <p:nvSpPr>
          <p:cNvPr id="43025" name="Text Box 17"/>
          <p:cNvSpPr txBox="1">
            <a:spLocks noChangeArrowheads="1"/>
          </p:cNvSpPr>
          <p:nvPr/>
        </p:nvSpPr>
        <p:spPr bwMode="auto">
          <a:xfrm>
            <a:off x="1042988" y="5661025"/>
            <a:ext cx="7775575" cy="822325"/>
          </a:xfrm>
          <a:prstGeom prst="rect">
            <a:avLst/>
          </a:prstGeom>
          <a:solidFill>
            <a:srgbClr val="960CE2"/>
          </a:solidFill>
          <a:ln>
            <a:noFill/>
          </a:ln>
          <a:extLs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solidFill>
                  <a:schemeClr val="bg1"/>
                </a:solidFill>
              </a:rPr>
              <a:t>Electrons are released instantaneously. Each photon releases an electron This is called photoemission.</a:t>
            </a:r>
            <a:endParaRPr lang="en-US">
              <a:solidFill>
                <a:schemeClr val="bg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43010"/>
                                        </p:tgtEl>
                                        <p:attrNameLst>
                                          <p:attrName>style.visibility</p:attrName>
                                        </p:attrNameLst>
                                      </p:cBhvr>
                                      <p:to>
                                        <p:strVal val="visible"/>
                                      </p:to>
                                    </p:set>
                                  </p:childTnLst>
                                </p:cTn>
                              </p:par>
                              <p:par>
                                <p:cTn id="7" presetID="1" presetClass="entr" presetSubtype="0" fill="hold" nodeType="withEffect">
                                  <p:stCondLst>
                                    <p:cond delay="1000"/>
                                  </p:stCondLst>
                                  <p:childTnLst>
                                    <p:set>
                                      <p:cBhvr>
                                        <p:cTn id="8" dur="1" fill="hold">
                                          <p:stCondLst>
                                            <p:cond delay="0"/>
                                          </p:stCondLst>
                                        </p:cTn>
                                        <p:tgtEl>
                                          <p:spTgt spid="43024"/>
                                        </p:tgtEl>
                                        <p:attrNameLst>
                                          <p:attrName>style.visibility</p:attrName>
                                        </p:attrNameLst>
                                      </p:cBhvr>
                                      <p:to>
                                        <p:strVal val="visible"/>
                                      </p:to>
                                    </p:set>
                                  </p:childTnLst>
                                </p:cTn>
                              </p:par>
                            </p:childTnLst>
                          </p:cTn>
                        </p:par>
                        <p:par>
                          <p:cTn id="9" fill="hold" nodeType="afterGroup">
                            <p:stCondLst>
                              <p:cond delay="1000"/>
                            </p:stCondLst>
                            <p:childTnLst>
                              <p:par>
                                <p:cTn id="10" presetID="9" presetClass="exit" presetSubtype="0" fill="hold" nodeType="afterEffect">
                                  <p:stCondLst>
                                    <p:cond delay="2000"/>
                                  </p:stCondLst>
                                  <p:childTnLst>
                                    <p:animEffect transition="out" filter="dissolve">
                                      <p:cBhvr>
                                        <p:cTn id="11" dur="2000"/>
                                        <p:tgtEl>
                                          <p:spTgt spid="43024"/>
                                        </p:tgtEl>
                                      </p:cBhvr>
                                    </p:animEffect>
                                    <p:set>
                                      <p:cBhvr>
                                        <p:cTn id="12" dur="1" fill="hold">
                                          <p:stCondLst>
                                            <p:cond delay="1999"/>
                                          </p:stCondLst>
                                        </p:cTn>
                                        <p:tgtEl>
                                          <p:spTgt spid="43024"/>
                                        </p:tgtEl>
                                        <p:attrNameLst>
                                          <p:attrName>style.visibility</p:attrName>
                                        </p:attrNameLst>
                                      </p:cBhvr>
                                      <p:to>
                                        <p:strVal val="hidden"/>
                                      </p:to>
                                    </p:set>
                                  </p:childTnLst>
                                </p:cTn>
                              </p:par>
                            </p:childTnLst>
                          </p:cTn>
                        </p:par>
                        <p:par>
                          <p:cTn id="13" fill="hold" nodeType="afterGroup">
                            <p:stCondLst>
                              <p:cond delay="5000"/>
                            </p:stCondLst>
                            <p:childTnLst>
                              <p:par>
                                <p:cTn id="14" presetID="49" presetClass="path" presetSubtype="0" accel="50000" decel="50000" fill="hold" grpId="1" nodeType="afterEffect">
                                  <p:stCondLst>
                                    <p:cond delay="0"/>
                                  </p:stCondLst>
                                  <p:childTnLst>
                                    <p:animMotion origin="layout" path="M -1.38889E-6 4.39306E-6 L 0.28351 0.37757 " pathEditMode="relative" rAng="0" ptsTypes="AA">
                                      <p:cBhvr>
                                        <p:cTn id="15" dur="2000" fill="hold"/>
                                        <p:tgtEl>
                                          <p:spTgt spid="43010"/>
                                        </p:tgtEl>
                                        <p:attrNameLst>
                                          <p:attrName>ppt_x</p:attrName>
                                          <p:attrName>ppt_y</p:attrName>
                                        </p:attrNameLst>
                                      </p:cBhvr>
                                      <p:rCtr x="14167" y="18867"/>
                                    </p:animMotion>
                                  </p:childTnLst>
                                  <p:subTnLst>
                                    <p:set>
                                      <p:cBhvr override="childStyle">
                                        <p:cTn dur="1" fill="hold" display="0" masterRel="sameClick" afterEffect="1">
                                          <p:stCondLst>
                                            <p:cond evt="end" delay="0">
                                              <p:tn val="14"/>
                                            </p:cond>
                                          </p:stCondLst>
                                        </p:cTn>
                                        <p:tgtEl>
                                          <p:spTgt spid="43010"/>
                                        </p:tgtEl>
                                        <p:attrNameLst>
                                          <p:attrName>style.visibility</p:attrName>
                                        </p:attrNameLst>
                                      </p:cBhvr>
                                      <p:to>
                                        <p:strVal val="hidden"/>
                                      </p:to>
                                    </p:set>
                                  </p:subTnLst>
                                </p:cTn>
                              </p:par>
                            </p:childTnLst>
                          </p:cTn>
                        </p:par>
                        <p:par>
                          <p:cTn id="16" fill="hold" nodeType="afterGroup">
                            <p:stCondLst>
                              <p:cond delay="7000"/>
                            </p:stCondLst>
                            <p:childTnLst>
                              <p:par>
                                <p:cTn id="17" presetID="56" presetClass="path" presetSubtype="0" accel="50000" decel="50000" fill="hold" nodeType="afterEffect">
                                  <p:stCondLst>
                                    <p:cond delay="0"/>
                                  </p:stCondLst>
                                  <p:childTnLst>
                                    <p:animMotion origin="layout" path="M 4.44444E-6 1.44509E-6 L 0.45694 -0.62174 " pathEditMode="relative" rAng="0" ptsTypes="AA">
                                      <p:cBhvr>
                                        <p:cTn id="18" dur="1000" fill="hold"/>
                                        <p:tgtEl>
                                          <p:spTgt spid="43013"/>
                                        </p:tgtEl>
                                        <p:attrNameLst>
                                          <p:attrName>ppt_x</p:attrName>
                                          <p:attrName>ppt_y</p:attrName>
                                        </p:attrNameLst>
                                      </p:cBhvr>
                                      <p:rCtr x="22847" y="-31098"/>
                                    </p:animMotion>
                                  </p:childTnLst>
                                </p:cTn>
                              </p:par>
                            </p:childTnLst>
                          </p:cTn>
                        </p:par>
                        <p:par>
                          <p:cTn id="19" fill="hold" nodeType="afterGroup">
                            <p:stCondLst>
                              <p:cond delay="8000"/>
                            </p:stCondLst>
                            <p:childTnLst>
                              <p:par>
                                <p:cTn id="20" presetID="9" presetClass="exit" presetSubtype="0" fill="hold" grpId="0" nodeType="afterEffect">
                                  <p:stCondLst>
                                    <p:cond delay="0"/>
                                  </p:stCondLst>
                                  <p:childTnLst>
                                    <p:animEffect transition="out" filter="dissolve">
                                      <p:cBhvr>
                                        <p:cTn id="21" dur="500"/>
                                        <p:tgtEl>
                                          <p:spTgt spid="43013"/>
                                        </p:tgtEl>
                                      </p:cBhvr>
                                    </p:animEffect>
                                    <p:set>
                                      <p:cBhvr>
                                        <p:cTn id="22" dur="1" fill="hold">
                                          <p:stCondLst>
                                            <p:cond delay="499"/>
                                          </p:stCondLst>
                                        </p:cTn>
                                        <p:tgtEl>
                                          <p:spTgt spid="43013"/>
                                        </p:tgtEl>
                                        <p:attrNameLst>
                                          <p:attrName>style.visibility</p:attrName>
                                        </p:attrNameLst>
                                      </p:cBhvr>
                                      <p:to>
                                        <p:strVal val="hidden"/>
                                      </p:to>
                                    </p:set>
                                  </p:childTnLst>
                                </p:cTn>
                              </p:par>
                            </p:childTnLst>
                          </p:cTn>
                        </p:par>
                        <p:par>
                          <p:cTn id="23" fill="hold" nodeType="afterGroup">
                            <p:stCondLst>
                              <p:cond delay="8500"/>
                            </p:stCondLst>
                            <p:childTnLst>
                              <p:par>
                                <p:cTn id="24" presetID="22" presetClass="entr" presetSubtype="8" fill="hold" grpId="0" nodeType="afterEffect">
                                  <p:stCondLst>
                                    <p:cond delay="0"/>
                                  </p:stCondLst>
                                  <p:childTnLst>
                                    <p:set>
                                      <p:cBhvr>
                                        <p:cTn id="25" dur="1" fill="hold">
                                          <p:stCondLst>
                                            <p:cond delay="0"/>
                                          </p:stCondLst>
                                        </p:cTn>
                                        <p:tgtEl>
                                          <p:spTgt spid="43022"/>
                                        </p:tgtEl>
                                        <p:attrNameLst>
                                          <p:attrName>style.visibility</p:attrName>
                                        </p:attrNameLst>
                                      </p:cBhvr>
                                      <p:to>
                                        <p:strVal val="visible"/>
                                      </p:to>
                                    </p:set>
                                    <p:animEffect transition="in" filter="wipe(left)">
                                      <p:cBhvr>
                                        <p:cTn id="26" dur="2000"/>
                                        <p:tgtEl>
                                          <p:spTgt spid="43022"/>
                                        </p:tgtEl>
                                      </p:cBhvr>
                                    </p:animEffect>
                                  </p:childTnLst>
                                </p:cTn>
                              </p:par>
                            </p:childTnLst>
                          </p:cTn>
                        </p:par>
                        <p:par>
                          <p:cTn id="27" fill="hold" nodeType="afterGroup">
                            <p:stCondLst>
                              <p:cond delay="10500"/>
                            </p:stCondLst>
                            <p:childTnLst>
                              <p:par>
                                <p:cTn id="28" presetID="22" presetClass="entr" presetSubtype="8" fill="hold" grpId="0" nodeType="afterEffect">
                                  <p:stCondLst>
                                    <p:cond delay="500"/>
                                  </p:stCondLst>
                                  <p:childTnLst>
                                    <p:set>
                                      <p:cBhvr>
                                        <p:cTn id="29" dur="1" fill="hold">
                                          <p:stCondLst>
                                            <p:cond delay="0"/>
                                          </p:stCondLst>
                                        </p:cTn>
                                        <p:tgtEl>
                                          <p:spTgt spid="43023"/>
                                        </p:tgtEl>
                                        <p:attrNameLst>
                                          <p:attrName>style.visibility</p:attrName>
                                        </p:attrNameLst>
                                      </p:cBhvr>
                                      <p:to>
                                        <p:strVal val="visible"/>
                                      </p:to>
                                    </p:set>
                                    <p:animEffect transition="in" filter="wipe(left)">
                                      <p:cBhvr>
                                        <p:cTn id="30" dur="2000"/>
                                        <p:tgtEl>
                                          <p:spTgt spid="43023"/>
                                        </p:tgtEl>
                                      </p:cBhvr>
                                    </p:animEffect>
                                  </p:childTnLst>
                                </p:cTn>
                              </p:par>
                            </p:childTnLst>
                          </p:cTn>
                        </p:par>
                        <p:par>
                          <p:cTn id="31" fill="hold" nodeType="afterGroup">
                            <p:stCondLst>
                              <p:cond delay="13000"/>
                            </p:stCondLst>
                            <p:childTnLst>
                              <p:par>
                                <p:cTn id="32" presetID="1" presetClass="entr" presetSubtype="0" fill="hold" grpId="0" nodeType="afterEffect">
                                  <p:stCondLst>
                                    <p:cond delay="1000"/>
                                  </p:stCondLst>
                                  <p:childTnLst>
                                    <p:set>
                                      <p:cBhvr>
                                        <p:cTn id="33" dur="1" fill="hold">
                                          <p:stCondLst>
                                            <p:cond delay="0"/>
                                          </p:stCondLst>
                                        </p:cTn>
                                        <p:tgtEl>
                                          <p:spTgt spid="430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animBg="1"/>
      <p:bldP spid="43010" grpId="1" animBg="1"/>
      <p:bldP spid="43013" grpId="0"/>
      <p:bldP spid="43022" grpId="0" animBg="1"/>
      <p:bldP spid="43023" grpId="0" animBg="1"/>
      <p:bldP spid="4302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solidFill>
            <a:srgbClr val="FF0000"/>
          </a:solidFill>
        </p:spPr>
        <p:txBody>
          <a:bodyPr/>
          <a:lstStyle/>
          <a:p>
            <a:r>
              <a:rPr lang="es-ES_tradnl" smtClean="0"/>
              <a:t>Laws of Photoelectric emission</a:t>
            </a:r>
            <a:endParaRPr lang="en-US" smtClean="0"/>
          </a:p>
        </p:txBody>
      </p:sp>
      <p:sp>
        <p:nvSpPr>
          <p:cNvPr id="22531" name="Rectangle 3"/>
          <p:cNvSpPr>
            <a:spLocks noGrp="1" noChangeArrowheads="1"/>
          </p:cNvSpPr>
          <p:nvPr>
            <p:ph type="body" idx="1"/>
          </p:nvPr>
        </p:nvSpPr>
        <p:spPr/>
        <p:txBody>
          <a:bodyPr/>
          <a:lstStyle/>
          <a:p>
            <a:r>
              <a:rPr lang="es-ES_tradnl" smtClean="0">
                <a:solidFill>
                  <a:srgbClr val="3333CC"/>
                </a:solidFill>
              </a:rPr>
              <a:t>Observations based on the measurement made of the charge,mass and energy of the emitted electrons lead to the following laws of Photoelectric emission:-</a:t>
            </a:r>
          </a:p>
          <a:p>
            <a:pPr>
              <a:buFontTx/>
              <a:buNone/>
            </a:pPr>
            <a:endParaRPr lang="en-US" smtClean="0">
              <a:solidFill>
                <a:srgbClr val="3333CC"/>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34925" y="111125"/>
            <a:ext cx="9040813" cy="1803400"/>
          </a:xfrm>
          <a:prstGeom prst="rect">
            <a:avLst/>
          </a:prstGeom>
          <a:solidFill>
            <a:srgbClr val="009900"/>
          </a:solidFill>
          <a:ln w="25400">
            <a:solidFill>
              <a:schemeClr val="tx1"/>
            </a:solidFill>
            <a:miter lim="800000"/>
            <a:headEnd/>
            <a:tailEnd/>
          </a:ln>
        </p:spPr>
        <p:txBody>
          <a:bodyPr wrap="none" anchor="ctr"/>
          <a:lstStyle/>
          <a:p>
            <a:endParaRPr lang="en-US"/>
          </a:p>
        </p:txBody>
      </p:sp>
      <p:sp>
        <p:nvSpPr>
          <p:cNvPr id="67587" name="Rectangle 3"/>
          <p:cNvSpPr>
            <a:spLocks noChangeArrowheads="1"/>
          </p:cNvSpPr>
          <p:nvPr/>
        </p:nvSpPr>
        <p:spPr bwMode="auto">
          <a:xfrm>
            <a:off x="6350" y="84138"/>
            <a:ext cx="9118600" cy="1838325"/>
          </a:xfrm>
          <a:prstGeom prst="rect">
            <a:avLst/>
          </a:prstGeom>
          <a:noFill/>
          <a:ln w="9525">
            <a:noFill/>
            <a:miter lim="800000"/>
            <a:headEnd/>
            <a:tailEnd/>
          </a:ln>
          <a:effectLst/>
        </p:spPr>
        <p:txBody>
          <a:bodyPr wrap="none" lIns="92075" tIns="46038" rIns="92075" bIns="46038">
            <a:spAutoFit/>
          </a:bodyPr>
          <a:lstStyle/>
          <a:p>
            <a:pPr algn="ctr">
              <a:lnSpc>
                <a:spcPct val="110000"/>
              </a:lnSpc>
              <a:defRPr/>
            </a:pPr>
            <a:r>
              <a:rPr lang="en-US" sz="2600" b="1">
                <a:solidFill>
                  <a:schemeClr val="bg1"/>
                </a:solidFill>
                <a:effectLst>
                  <a:outerShdw blurRad="38100" dist="38100" dir="2700000" algn="tl">
                    <a:srgbClr val="C0C0C0"/>
                  </a:outerShdw>
                </a:effectLst>
                <a:latin typeface="Comic Sans MS" pitchFamily="66" charset="0"/>
              </a:rPr>
              <a:t>At the end of the century, many physicists felt that</a:t>
            </a:r>
          </a:p>
          <a:p>
            <a:pPr algn="ctr">
              <a:lnSpc>
                <a:spcPct val="110000"/>
              </a:lnSpc>
              <a:defRPr/>
            </a:pPr>
            <a:r>
              <a:rPr lang="en-US" sz="2600" b="1">
                <a:solidFill>
                  <a:schemeClr val="bg1"/>
                </a:solidFill>
                <a:effectLst>
                  <a:outerShdw blurRad="38100" dist="38100" dir="2700000" algn="tl">
                    <a:srgbClr val="C0C0C0"/>
                  </a:outerShdw>
                </a:effectLst>
                <a:latin typeface="Comic Sans MS" pitchFamily="66" charset="0"/>
              </a:rPr>
              <a:t>all the significant laws of physics had been discovered.</a:t>
            </a:r>
          </a:p>
          <a:p>
            <a:pPr algn="ctr">
              <a:lnSpc>
                <a:spcPct val="110000"/>
              </a:lnSpc>
              <a:defRPr/>
            </a:pPr>
            <a:r>
              <a:rPr lang="en-US" sz="2600" b="1">
                <a:solidFill>
                  <a:srgbClr val="9900FF"/>
                </a:solidFill>
                <a:effectLst>
                  <a:outerShdw blurRad="38100" dist="38100" dir="2700000" algn="tl">
                    <a:srgbClr val="C0C0C0"/>
                  </a:outerShdw>
                </a:effectLst>
                <a:latin typeface="Comic Sans MS" pitchFamily="66" charset="0"/>
              </a:rPr>
              <a:t>Hertz</a:t>
            </a:r>
            <a:r>
              <a:rPr lang="en-US" sz="2600" b="1">
                <a:solidFill>
                  <a:schemeClr val="bg1"/>
                </a:solidFill>
                <a:effectLst>
                  <a:outerShdw blurRad="38100" dist="38100" dir="2700000" algn="tl">
                    <a:srgbClr val="C0C0C0"/>
                  </a:outerShdw>
                </a:effectLst>
                <a:latin typeface="Comic Sans MS" pitchFamily="66" charset="0"/>
              </a:rPr>
              <a:t> even stated, “The wave theory of light is, from</a:t>
            </a:r>
          </a:p>
          <a:p>
            <a:pPr algn="ctr">
              <a:lnSpc>
                <a:spcPct val="110000"/>
              </a:lnSpc>
              <a:defRPr/>
            </a:pPr>
            <a:r>
              <a:rPr lang="en-US" sz="2600" b="1">
                <a:solidFill>
                  <a:schemeClr val="bg1"/>
                </a:solidFill>
                <a:effectLst>
                  <a:outerShdw blurRad="38100" dist="38100" dir="2700000" algn="tl">
                    <a:srgbClr val="C0C0C0"/>
                  </a:outerShdw>
                </a:effectLst>
                <a:latin typeface="Comic Sans MS" pitchFamily="66" charset="0"/>
              </a:rPr>
              <a:t>the point of view of human beings, a certainty.”</a:t>
            </a:r>
          </a:p>
        </p:txBody>
      </p:sp>
      <p:sp>
        <p:nvSpPr>
          <p:cNvPr id="67588" name="AutoShape 4"/>
          <p:cNvSpPr>
            <a:spLocks noChangeArrowheads="1"/>
          </p:cNvSpPr>
          <p:nvPr/>
        </p:nvSpPr>
        <p:spPr bwMode="auto">
          <a:xfrm>
            <a:off x="177800" y="2209800"/>
            <a:ext cx="8788400" cy="2717800"/>
          </a:xfrm>
          <a:prstGeom prst="octagon">
            <a:avLst>
              <a:gd name="adj" fmla="val 29444"/>
            </a:avLst>
          </a:prstGeom>
          <a:solidFill>
            <a:srgbClr val="9900FF"/>
          </a:solidFill>
          <a:ln w="50800">
            <a:solidFill>
              <a:schemeClr val="bg1"/>
            </a:solidFill>
            <a:miter lim="800000"/>
            <a:headEnd/>
            <a:tailEnd/>
          </a:ln>
        </p:spPr>
        <p:txBody>
          <a:bodyPr wrap="none" anchor="ctr"/>
          <a:lstStyle/>
          <a:p>
            <a:endParaRPr lang="en-US"/>
          </a:p>
        </p:txBody>
      </p:sp>
      <p:sp>
        <p:nvSpPr>
          <p:cNvPr id="67589" name="Rectangle 5"/>
          <p:cNvSpPr>
            <a:spLocks noChangeArrowheads="1"/>
          </p:cNvSpPr>
          <p:nvPr/>
        </p:nvSpPr>
        <p:spPr bwMode="auto">
          <a:xfrm>
            <a:off x="1889125" y="2286000"/>
            <a:ext cx="5499100" cy="519113"/>
          </a:xfrm>
          <a:prstGeom prst="rect">
            <a:avLst/>
          </a:prstGeom>
          <a:noFill/>
          <a:ln w="9525">
            <a:noFill/>
            <a:miter lim="800000"/>
            <a:headEnd/>
            <a:tailEnd/>
          </a:ln>
          <a:effectLst/>
        </p:spPr>
        <p:txBody>
          <a:bodyPr wrap="none" lIns="92075" tIns="46038" rIns="92075" bIns="46038">
            <a:spAutoFit/>
          </a:bodyPr>
          <a:lstStyle/>
          <a:p>
            <a:pPr>
              <a:defRPr/>
            </a:pPr>
            <a:r>
              <a:rPr lang="en-US" sz="2800" b="1">
                <a:solidFill>
                  <a:schemeClr val="bg1"/>
                </a:solidFill>
                <a:effectLst>
                  <a:outerShdw blurRad="38100" dist="38100" dir="2700000" algn="tl">
                    <a:srgbClr val="C0C0C0"/>
                  </a:outerShdw>
                </a:effectLst>
                <a:latin typeface="Comic Sans MS" pitchFamily="66" charset="0"/>
              </a:rPr>
              <a:t>That view was soon to change.</a:t>
            </a:r>
          </a:p>
        </p:txBody>
      </p:sp>
      <p:sp>
        <p:nvSpPr>
          <p:cNvPr id="67590" name="Rectangle 6"/>
          <p:cNvSpPr>
            <a:spLocks noChangeArrowheads="1"/>
          </p:cNvSpPr>
          <p:nvPr/>
        </p:nvSpPr>
        <p:spPr bwMode="auto">
          <a:xfrm>
            <a:off x="336550" y="2819400"/>
            <a:ext cx="8416925" cy="1066800"/>
          </a:xfrm>
          <a:prstGeom prst="rect">
            <a:avLst/>
          </a:prstGeom>
          <a:noFill/>
          <a:ln w="9525">
            <a:noFill/>
            <a:miter lim="800000"/>
            <a:headEnd/>
            <a:tailEnd/>
          </a:ln>
          <a:effectLst/>
        </p:spPr>
        <p:txBody>
          <a:bodyPr wrap="none" lIns="92075" tIns="46038" rIns="92075" bIns="46038">
            <a:spAutoFit/>
          </a:bodyPr>
          <a:lstStyle/>
          <a:p>
            <a:pPr algn="ctr">
              <a:defRPr/>
            </a:pPr>
            <a:r>
              <a:rPr lang="en-US" sz="3200" b="1">
                <a:effectLst>
                  <a:outerShdw blurRad="38100" dist="38100" dir="2700000" algn="tl">
                    <a:srgbClr val="C0C0C0"/>
                  </a:outerShdw>
                </a:effectLst>
                <a:latin typeface="Comic Sans MS" pitchFamily="66" charset="0"/>
              </a:rPr>
              <a:t>Around </a:t>
            </a:r>
            <a:r>
              <a:rPr lang="en-US" sz="3200" b="1">
                <a:solidFill>
                  <a:srgbClr val="00FFFF"/>
                </a:solidFill>
                <a:effectLst>
                  <a:outerShdw blurRad="38100" dist="38100" dir="2700000" algn="tl">
                    <a:srgbClr val="C0C0C0"/>
                  </a:outerShdw>
                </a:effectLst>
                <a:latin typeface="Comic Sans MS" pitchFamily="66" charset="0"/>
              </a:rPr>
              <a:t>1900</a:t>
            </a:r>
            <a:r>
              <a:rPr lang="en-US" sz="3200" b="1">
                <a:effectLst>
                  <a:outerShdw blurRad="38100" dist="38100" dir="2700000" algn="tl">
                    <a:srgbClr val="C0C0C0"/>
                  </a:outerShdw>
                </a:effectLst>
                <a:latin typeface="Comic Sans MS" pitchFamily="66" charset="0"/>
              </a:rPr>
              <a:t>, </a:t>
            </a:r>
          </a:p>
          <a:p>
            <a:pPr algn="ctr">
              <a:defRPr/>
            </a:pPr>
            <a:r>
              <a:rPr lang="en-US" sz="3200" b="1">
                <a:effectLst>
                  <a:outerShdw blurRad="38100" dist="38100" dir="2700000" algn="tl">
                    <a:srgbClr val="C0C0C0"/>
                  </a:outerShdw>
                </a:effectLst>
                <a:latin typeface="Comic Sans MS" pitchFamily="66" charset="0"/>
              </a:rPr>
              <a:t>the </a:t>
            </a:r>
            <a:r>
              <a:rPr lang="en-US" sz="3200">
                <a:solidFill>
                  <a:srgbClr val="66FF33"/>
                </a:solidFill>
                <a:effectLst>
                  <a:outerShdw blurRad="38100" dist="38100" dir="2700000" algn="tl">
                    <a:srgbClr val="C0C0C0"/>
                  </a:outerShdw>
                </a:effectLst>
                <a:latin typeface="Arial Black" pitchFamily="34" charset="0"/>
                <a:hlinkClick r:id="rId2"/>
              </a:rPr>
              <a:t>photoelectric effect</a:t>
            </a:r>
            <a:r>
              <a:rPr lang="en-US" sz="3200" b="1">
                <a:effectLst>
                  <a:outerShdw blurRad="38100" dist="38100" dir="2700000" algn="tl">
                    <a:srgbClr val="C0C0C0"/>
                  </a:outerShdw>
                </a:effectLst>
                <a:latin typeface="Comic Sans MS" pitchFamily="66" charset="0"/>
              </a:rPr>
              <a:t> was observed.</a:t>
            </a:r>
          </a:p>
        </p:txBody>
      </p:sp>
      <p:sp>
        <p:nvSpPr>
          <p:cNvPr id="67591" name="Rectangle 7"/>
          <p:cNvSpPr>
            <a:spLocks noChangeArrowheads="1"/>
          </p:cNvSpPr>
          <p:nvPr/>
        </p:nvSpPr>
        <p:spPr bwMode="auto">
          <a:xfrm>
            <a:off x="377825" y="3886200"/>
            <a:ext cx="8483600" cy="1066800"/>
          </a:xfrm>
          <a:prstGeom prst="rect">
            <a:avLst/>
          </a:prstGeom>
          <a:noFill/>
          <a:ln w="9525">
            <a:noFill/>
            <a:miter lim="800000"/>
            <a:headEnd/>
            <a:tailEnd/>
          </a:ln>
          <a:effectLst/>
        </p:spPr>
        <p:txBody>
          <a:bodyPr wrap="none" lIns="92075" tIns="46038" rIns="92075" bIns="46038">
            <a:spAutoFit/>
          </a:bodyPr>
          <a:lstStyle/>
          <a:p>
            <a:pPr algn="ctr">
              <a:defRPr/>
            </a:pPr>
            <a:r>
              <a:rPr lang="en-US" sz="3200" b="1">
                <a:solidFill>
                  <a:srgbClr val="FFFF00"/>
                </a:solidFill>
                <a:effectLst>
                  <a:outerShdw blurRad="38100" dist="38100" dir="2700000" algn="tl">
                    <a:srgbClr val="C0C0C0"/>
                  </a:outerShdw>
                </a:effectLst>
                <a:latin typeface="Comic Sans MS" pitchFamily="66" charset="0"/>
              </a:rPr>
              <a:t>“the emission of electrons by a substance</a:t>
            </a:r>
          </a:p>
          <a:p>
            <a:pPr algn="ctr">
              <a:defRPr/>
            </a:pPr>
            <a:r>
              <a:rPr lang="en-US" sz="3200" b="1">
                <a:solidFill>
                  <a:srgbClr val="FFFF00"/>
                </a:solidFill>
                <a:effectLst>
                  <a:outerShdw blurRad="38100" dist="38100" dir="2700000" algn="tl">
                    <a:srgbClr val="C0C0C0"/>
                  </a:outerShdw>
                </a:effectLst>
                <a:latin typeface="Comic Sans MS" pitchFamily="66" charset="0"/>
              </a:rPr>
              <a:t>when illuminated by e/m radiation”</a:t>
            </a:r>
          </a:p>
        </p:txBody>
      </p:sp>
      <p:sp>
        <p:nvSpPr>
          <p:cNvPr id="67592" name="Rectangle 8"/>
          <p:cNvSpPr>
            <a:spLocks noChangeArrowheads="1"/>
          </p:cNvSpPr>
          <p:nvPr/>
        </p:nvSpPr>
        <p:spPr bwMode="auto">
          <a:xfrm>
            <a:off x="379413" y="5410200"/>
            <a:ext cx="8459787" cy="1066800"/>
          </a:xfrm>
          <a:prstGeom prst="rect">
            <a:avLst/>
          </a:prstGeom>
          <a:noFill/>
          <a:ln w="9525">
            <a:noFill/>
            <a:miter lim="800000"/>
            <a:headEnd/>
            <a:tailEnd/>
          </a:ln>
          <a:effectLst/>
        </p:spPr>
        <p:txBody>
          <a:bodyPr wrap="none" lIns="92075" tIns="46038" rIns="92075" bIns="46038">
            <a:spAutoFit/>
          </a:bodyPr>
          <a:lstStyle/>
          <a:p>
            <a:pPr algn="ctr">
              <a:defRPr/>
            </a:pPr>
            <a:r>
              <a:rPr lang="en-US" sz="3200" b="1">
                <a:solidFill>
                  <a:schemeClr val="bg1"/>
                </a:solidFill>
                <a:effectLst>
                  <a:outerShdw blurRad="38100" dist="38100" dir="2700000" algn="tl">
                    <a:srgbClr val="C0C0C0"/>
                  </a:outerShdw>
                </a:effectLst>
                <a:latin typeface="Comic Sans MS" pitchFamily="66" charset="0"/>
              </a:rPr>
              <a:t>Careful study of the photoelectric effect</a:t>
            </a:r>
          </a:p>
          <a:p>
            <a:pPr algn="ctr">
              <a:defRPr/>
            </a:pPr>
            <a:r>
              <a:rPr lang="en-US" sz="3200" b="1">
                <a:solidFill>
                  <a:schemeClr val="bg1"/>
                </a:solidFill>
                <a:effectLst>
                  <a:outerShdw blurRad="38100" dist="38100" dir="2700000" algn="tl">
                    <a:srgbClr val="C0C0C0"/>
                  </a:outerShdw>
                </a:effectLst>
                <a:latin typeface="Comic Sans MS" pitchFamily="66" charset="0"/>
              </a:rPr>
              <a:t>was performed by many scientists.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67586"/>
                                        </p:tgtEl>
                                        <p:attrNameLst>
                                          <p:attrName>style.visibility</p:attrName>
                                        </p:attrNameLst>
                                      </p:cBhvr>
                                      <p:to>
                                        <p:strVal val="visible"/>
                                      </p:to>
                                    </p:set>
                                    <p:animEffect transition="in" filter="box(out)">
                                      <p:cBhvr>
                                        <p:cTn id="7" dur="500"/>
                                        <p:tgtEl>
                                          <p:spTgt spid="67586"/>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7587"/>
                                        </p:tgtEl>
                                        <p:attrNameLst>
                                          <p:attrName>style.visibility</p:attrName>
                                        </p:attrNameLst>
                                      </p:cBhvr>
                                      <p:to>
                                        <p:strVal val="visible"/>
                                      </p:to>
                                    </p:set>
                                    <p:animEffect transition="in" filter="dissolve">
                                      <p:cBhvr>
                                        <p:cTn id="11" dur="500"/>
                                        <p:tgtEl>
                                          <p:spTgt spid="6758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67588"/>
                                        </p:tgtEl>
                                        <p:attrNameLst>
                                          <p:attrName>style.visibility</p:attrName>
                                        </p:attrNameLst>
                                      </p:cBhvr>
                                      <p:to>
                                        <p:strVal val="visible"/>
                                      </p:to>
                                    </p:set>
                                    <p:animEffect transition="in" filter="box(out)">
                                      <p:cBhvr>
                                        <p:cTn id="16" dur="500"/>
                                        <p:tgtEl>
                                          <p:spTgt spid="67588"/>
                                        </p:tgtEl>
                                      </p:cBhvr>
                                    </p:animEffect>
                                  </p:childTnLst>
                                </p:cTn>
                              </p:par>
                            </p:childTnLst>
                          </p:cTn>
                        </p:par>
                        <p:par>
                          <p:cTn id="17" fill="hold" nodeType="afterGroup">
                            <p:stCondLst>
                              <p:cond delay="500"/>
                            </p:stCondLst>
                            <p:childTnLst>
                              <p:par>
                                <p:cTn id="18" presetID="1" presetClass="entr" presetSubtype="0" fill="hold" grpId="0" nodeType="afterEffect">
                                  <p:stCondLst>
                                    <p:cond delay="0"/>
                                  </p:stCondLst>
                                  <p:childTnLst>
                                    <p:set>
                                      <p:cBhvr>
                                        <p:cTn id="19" dur="1" fill="hold">
                                          <p:stCondLst>
                                            <p:cond delay="499"/>
                                          </p:stCondLst>
                                        </p:cTn>
                                        <p:tgtEl>
                                          <p:spTgt spid="67589"/>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67590"/>
                                        </p:tgtEl>
                                        <p:attrNameLst>
                                          <p:attrName>style.visibility</p:attrName>
                                        </p:attrNameLst>
                                      </p:cBhvr>
                                      <p:to>
                                        <p:strVal val="visible"/>
                                      </p:to>
                                    </p:set>
                                    <p:anim calcmode="lin" valueType="num">
                                      <p:cBhvr>
                                        <p:cTn id="24" dur="500" fill="hold"/>
                                        <p:tgtEl>
                                          <p:spTgt spid="67590"/>
                                        </p:tgtEl>
                                        <p:attrNameLst>
                                          <p:attrName>ppt_w</p:attrName>
                                        </p:attrNameLst>
                                      </p:cBhvr>
                                      <p:tavLst>
                                        <p:tav tm="0">
                                          <p:val>
                                            <p:fltVal val="0"/>
                                          </p:val>
                                        </p:tav>
                                        <p:tav tm="100000">
                                          <p:val>
                                            <p:strVal val="#ppt_w"/>
                                          </p:val>
                                        </p:tav>
                                      </p:tavLst>
                                    </p:anim>
                                    <p:anim calcmode="lin" valueType="num">
                                      <p:cBhvr>
                                        <p:cTn id="25" dur="500" fill="hold"/>
                                        <p:tgtEl>
                                          <p:spTgt spid="67590"/>
                                        </p:tgtEl>
                                        <p:attrNameLst>
                                          <p:attrName>ppt_h</p:attrName>
                                        </p:attrNameLst>
                                      </p:cBhvr>
                                      <p:tavLst>
                                        <p:tav tm="0">
                                          <p:val>
                                            <p:fltVal val="0"/>
                                          </p:val>
                                        </p:tav>
                                        <p:tav tm="100000">
                                          <p:val>
                                            <p:strVal val="#ppt_h"/>
                                          </p:val>
                                        </p:tav>
                                      </p:tavLst>
                                    </p:anim>
                                  </p:childTnLst>
                                </p:cTn>
                              </p:par>
                            </p:childTnLst>
                          </p:cTn>
                        </p:par>
                        <p:par>
                          <p:cTn id="26" fill="hold" nodeType="afterGroup">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67591"/>
                                        </p:tgtEl>
                                        <p:attrNameLst>
                                          <p:attrName>style.visibility</p:attrName>
                                        </p:attrNameLst>
                                      </p:cBhvr>
                                      <p:to>
                                        <p:strVal val="visible"/>
                                      </p:to>
                                    </p:set>
                                    <p:animEffect transition="in" filter="wipe(left)">
                                      <p:cBhvr>
                                        <p:cTn id="29" dur="500"/>
                                        <p:tgtEl>
                                          <p:spTgt spid="6759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3" presetClass="entr" presetSubtype="16" fill="hold" grpId="0" nodeType="clickEffect">
                                  <p:stCondLst>
                                    <p:cond delay="0"/>
                                  </p:stCondLst>
                                  <p:childTnLst>
                                    <p:set>
                                      <p:cBhvr>
                                        <p:cTn id="33" dur="1" fill="hold">
                                          <p:stCondLst>
                                            <p:cond delay="0"/>
                                          </p:stCondLst>
                                        </p:cTn>
                                        <p:tgtEl>
                                          <p:spTgt spid="67592"/>
                                        </p:tgtEl>
                                        <p:attrNameLst>
                                          <p:attrName>style.visibility</p:attrName>
                                        </p:attrNameLst>
                                      </p:cBhvr>
                                      <p:to>
                                        <p:strVal val="visible"/>
                                      </p:to>
                                    </p:set>
                                    <p:anim calcmode="lin" valueType="num">
                                      <p:cBhvr>
                                        <p:cTn id="34" dur="500" fill="hold"/>
                                        <p:tgtEl>
                                          <p:spTgt spid="67592"/>
                                        </p:tgtEl>
                                        <p:attrNameLst>
                                          <p:attrName>ppt_w</p:attrName>
                                        </p:attrNameLst>
                                      </p:cBhvr>
                                      <p:tavLst>
                                        <p:tav tm="0">
                                          <p:val>
                                            <p:fltVal val="0"/>
                                          </p:val>
                                        </p:tav>
                                        <p:tav tm="100000">
                                          <p:val>
                                            <p:strVal val="#ppt_w"/>
                                          </p:val>
                                        </p:tav>
                                      </p:tavLst>
                                    </p:anim>
                                    <p:anim calcmode="lin" valueType="num">
                                      <p:cBhvr>
                                        <p:cTn id="35" dur="500" fill="hold"/>
                                        <p:tgtEl>
                                          <p:spTgt spid="6759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animBg="1"/>
      <p:bldP spid="67587" grpId="0" autoUpdateAnimBg="0"/>
      <p:bldP spid="67588" grpId="0" animBg="1"/>
      <p:bldP spid="67589" grpId="0" autoUpdateAnimBg="0"/>
      <p:bldP spid="67590" grpId="0" autoUpdateAnimBg="0"/>
      <p:bldP spid="67591" grpId="0" autoUpdateAnimBg="0"/>
      <p:bldP spid="6759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endParaRPr lang="en-US" smtClean="0"/>
          </a:p>
        </p:txBody>
      </p:sp>
      <p:sp>
        <p:nvSpPr>
          <p:cNvPr id="23555" name="Rectangle 3"/>
          <p:cNvSpPr>
            <a:spLocks noGrp="1" noChangeArrowheads="1"/>
          </p:cNvSpPr>
          <p:nvPr>
            <p:ph type="body" idx="1"/>
          </p:nvPr>
        </p:nvSpPr>
        <p:spPr>
          <a:solidFill>
            <a:srgbClr val="FF3300"/>
          </a:solidFill>
          <a:ln>
            <a:solidFill>
              <a:srgbClr val="FF0000"/>
            </a:solidFill>
            <a:miter lim="800000"/>
            <a:headEnd/>
            <a:tailEnd/>
          </a:ln>
        </p:spPr>
        <p:txBody>
          <a:bodyPr/>
          <a:lstStyle/>
          <a:p>
            <a:r>
              <a:rPr lang="es-ES_tradnl" smtClean="0"/>
              <a:t>) </a:t>
            </a:r>
            <a:r>
              <a:rPr lang="es-ES_tradnl" smtClean="0">
                <a:solidFill>
                  <a:srgbClr val="0033CC"/>
                </a:solidFill>
              </a:rPr>
              <a:t>The number of electrons emitted per second from any given metal is directly proportional to the INTENSITY of the radiation falling on it(Intensity is a measure Of the energy per unit area.In the case of light, it is equivalent to the brightness of the light)</a:t>
            </a:r>
            <a:endParaRPr lang="en-US" smtClean="0">
              <a:solidFill>
                <a:srgbClr val="0033CC"/>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endParaRPr lang="en-US" smtClean="0"/>
          </a:p>
        </p:txBody>
      </p:sp>
      <p:sp>
        <p:nvSpPr>
          <p:cNvPr id="24579" name="Rectangle 3"/>
          <p:cNvSpPr>
            <a:spLocks noGrp="1" noChangeArrowheads="1"/>
          </p:cNvSpPr>
          <p:nvPr>
            <p:ph type="body" idx="1"/>
          </p:nvPr>
        </p:nvSpPr>
        <p:spPr>
          <a:xfrm>
            <a:off x="685800" y="1052513"/>
            <a:ext cx="7772400" cy="5043487"/>
          </a:xfrm>
        </p:spPr>
        <p:txBody>
          <a:bodyPr/>
          <a:lstStyle/>
          <a:p>
            <a:r>
              <a:rPr lang="es-ES_tradnl" smtClean="0"/>
              <a:t>Ii) </a:t>
            </a:r>
            <a:r>
              <a:rPr lang="es-ES_tradnl" smtClean="0">
                <a:solidFill>
                  <a:srgbClr val="FF0066"/>
                </a:solidFill>
              </a:rPr>
              <a:t>The photoelectrons are emitted from a given metal with a range of Kinetic energies.from zero up to a maximum.The maximum energy increases with the frequency of the radiation and is independent of the intensity of the radiation.(Shining brighter light of the same colour produces more electrons per second but does not increase their kinetic energies)</a:t>
            </a:r>
            <a:endParaRPr lang="en-US" smtClean="0">
              <a:solidFill>
                <a:srgbClr val="FF0066"/>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endParaRPr lang="en-US" smtClean="0"/>
          </a:p>
        </p:txBody>
      </p:sp>
      <p:sp>
        <p:nvSpPr>
          <p:cNvPr id="25603" name="Rectangle 3"/>
          <p:cNvSpPr>
            <a:spLocks noGrp="1" noChangeArrowheads="1"/>
          </p:cNvSpPr>
          <p:nvPr>
            <p:ph type="body" idx="1"/>
          </p:nvPr>
        </p:nvSpPr>
        <p:spPr/>
        <p:txBody>
          <a:bodyPr/>
          <a:lstStyle/>
          <a:p>
            <a:r>
              <a:rPr lang="es-ES_tradnl" smtClean="0"/>
              <a:t>For each metal, there is a minimum frequency required to produce emission.This is called the threshold frequency.Radiation below this frequency cannot produce emission, no matter how intense the radiation. </a:t>
            </a:r>
            <a:endParaRPr lang="en-US"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solidFill>
            <a:srgbClr val="0033CC"/>
          </a:solidFill>
        </p:spPr>
        <p:txBody>
          <a:bodyPr/>
          <a:lstStyle/>
          <a:p>
            <a:r>
              <a:rPr lang="es-ES_tradnl" sz="4000" smtClean="0"/>
              <a:t>So why is all of this so important?</a:t>
            </a:r>
            <a:endParaRPr lang="en-US" sz="4000" smtClean="0"/>
          </a:p>
        </p:txBody>
      </p:sp>
      <p:sp>
        <p:nvSpPr>
          <p:cNvPr id="26627" name="Rectangle 3"/>
          <p:cNvSpPr>
            <a:spLocks noGrp="1" noChangeArrowheads="1"/>
          </p:cNvSpPr>
          <p:nvPr>
            <p:ph type="body" idx="1"/>
          </p:nvPr>
        </p:nvSpPr>
        <p:spPr>
          <a:xfrm>
            <a:off x="684213" y="1125538"/>
            <a:ext cx="7772400" cy="4114800"/>
          </a:xfrm>
          <a:solidFill>
            <a:srgbClr val="FF0000"/>
          </a:solidFill>
        </p:spPr>
        <p:txBody>
          <a:bodyPr/>
          <a:lstStyle/>
          <a:p>
            <a:r>
              <a:rPr lang="es-ES_tradnl" sz="2800" smtClean="0"/>
              <a:t>Wave theory of electromagnetic radiation predicts that emission of photoelectrons should happen at all frequencies.Electrons in the metal would absorb energy continuously  from radiation of any frequency, and be emitted when they had absorbed enough energy.This process would take longer at lower frequencies but should still happen.</a:t>
            </a:r>
          </a:p>
          <a:p>
            <a:r>
              <a:rPr lang="es-ES_tradnl" sz="2800" smtClean="0"/>
              <a:t>Also there should be no maximum kinetic energy of the emitted electrons.</a:t>
            </a:r>
          </a:p>
          <a:p>
            <a:endParaRPr lang="en-US" sz="2800"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s-ES_tradnl" smtClean="0"/>
              <a:t>According to wave theory</a:t>
            </a:r>
            <a:endParaRPr lang="en-US" smtClean="0"/>
          </a:p>
        </p:txBody>
      </p:sp>
      <p:sp>
        <p:nvSpPr>
          <p:cNvPr id="27651" name="Rectangle 3"/>
          <p:cNvSpPr>
            <a:spLocks noGrp="1" noChangeArrowheads="1"/>
          </p:cNvSpPr>
          <p:nvPr>
            <p:ph type="body" idx="1"/>
          </p:nvPr>
        </p:nvSpPr>
        <p:spPr/>
        <p:txBody>
          <a:bodyPr/>
          <a:lstStyle/>
          <a:p>
            <a:pPr>
              <a:lnSpc>
                <a:spcPct val="90000"/>
              </a:lnSpc>
            </a:pPr>
            <a:r>
              <a:rPr lang="es-ES_tradnl" sz="2800" smtClean="0"/>
              <a:t>For a particular frequency of light,the energy carried is proportional to the intensity of the beam.</a:t>
            </a:r>
          </a:p>
          <a:p>
            <a:pPr>
              <a:lnSpc>
                <a:spcPct val="90000"/>
              </a:lnSpc>
            </a:pPr>
            <a:r>
              <a:rPr lang="es-ES_tradnl" sz="2800" smtClean="0"/>
              <a:t>The energy carried by the light would be spread evenly over the wavefront.</a:t>
            </a:r>
          </a:p>
          <a:p>
            <a:pPr>
              <a:lnSpc>
                <a:spcPct val="90000"/>
              </a:lnSpc>
            </a:pPr>
            <a:r>
              <a:rPr lang="es-ES_tradnl" sz="2800" smtClean="0"/>
              <a:t>Each free electron on the surface of the metal would gain a bit of energy from each incoming wave.</a:t>
            </a:r>
          </a:p>
          <a:p>
            <a:pPr>
              <a:lnSpc>
                <a:spcPct val="90000"/>
              </a:lnSpc>
            </a:pPr>
            <a:r>
              <a:rPr lang="es-ES_tradnl" sz="2800" smtClean="0"/>
              <a:t>Gradually each electron would gain enough energy to leave the metal</a:t>
            </a:r>
            <a:endParaRPr lang="en-US" sz="2800"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s-ES_tradnl" smtClean="0"/>
              <a:t>So</a:t>
            </a:r>
            <a:endParaRPr lang="en-US" smtClean="0"/>
          </a:p>
        </p:txBody>
      </p:sp>
      <p:sp>
        <p:nvSpPr>
          <p:cNvPr id="28675" name="Rectangle 3"/>
          <p:cNvSpPr>
            <a:spLocks noGrp="1" noChangeArrowheads="1"/>
          </p:cNvSpPr>
          <p:nvPr>
            <p:ph type="body" idx="1"/>
          </p:nvPr>
        </p:nvSpPr>
        <p:spPr/>
        <p:txBody>
          <a:bodyPr/>
          <a:lstStyle/>
          <a:p>
            <a:r>
              <a:rPr lang="es-ES_tradnl" smtClean="0"/>
              <a:t>If the light had a lower frequency(i.e it was carrying less energy) it would take longer for the electrons to gain enough energy</a:t>
            </a:r>
          </a:p>
          <a:p>
            <a:pPr algn="ctr">
              <a:buFontTx/>
              <a:buNone/>
            </a:pPr>
            <a:r>
              <a:rPr lang="es-ES_tradnl" smtClean="0"/>
              <a:t>     but </a:t>
            </a:r>
          </a:p>
          <a:p>
            <a:pPr algn="ctr">
              <a:buFontTx/>
              <a:buNone/>
            </a:pPr>
            <a:r>
              <a:rPr lang="es-ES_tradnl" smtClean="0">
                <a:solidFill>
                  <a:srgbClr val="FF0000"/>
                </a:solidFill>
              </a:rPr>
              <a:t>   it would eventually happen</a:t>
            </a:r>
            <a:endParaRPr lang="en-US" smtClean="0">
              <a:solidFill>
                <a:srgbClr val="FF0000"/>
              </a:solidFill>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endParaRPr lang="en-US" smtClean="0"/>
          </a:p>
        </p:txBody>
      </p:sp>
      <p:sp>
        <p:nvSpPr>
          <p:cNvPr id="29699" name="Rectangle 3"/>
          <p:cNvSpPr>
            <a:spLocks noGrp="1" noChangeArrowheads="1"/>
          </p:cNvSpPr>
          <p:nvPr>
            <p:ph type="body" idx="1"/>
          </p:nvPr>
        </p:nvSpPr>
        <p:spPr/>
        <p:txBody>
          <a:bodyPr/>
          <a:lstStyle/>
          <a:p>
            <a:r>
              <a:rPr lang="es-ES_tradnl" smtClean="0"/>
              <a:t>The higher the intensity of the wave the more energy it should transfer to each electron so the kinetic energy should increase with the intensity.There is no explanation for the kinetic energy depending only on the frequency.</a:t>
            </a:r>
            <a:endParaRPr lang="en-US" smtClean="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s-ES_tradnl" smtClean="0"/>
              <a:t>Photon Model</a:t>
            </a:r>
            <a:endParaRPr lang="en-US" smtClean="0"/>
          </a:p>
        </p:txBody>
      </p:sp>
      <p:sp>
        <p:nvSpPr>
          <p:cNvPr id="30723" name="Rectangle 3"/>
          <p:cNvSpPr>
            <a:spLocks noGrp="1" noChangeArrowheads="1"/>
          </p:cNvSpPr>
          <p:nvPr>
            <p:ph type="body" idx="1"/>
          </p:nvPr>
        </p:nvSpPr>
        <p:spPr/>
        <p:txBody>
          <a:bodyPr/>
          <a:lstStyle/>
          <a:p>
            <a:r>
              <a:rPr lang="es-ES_tradnl" smtClean="0"/>
              <a:t>According to the photon model:-</a:t>
            </a:r>
          </a:p>
          <a:p>
            <a:r>
              <a:rPr lang="es-ES_tradnl" smtClean="0"/>
              <a:t>When light hits its the metal is bombarded by photons.</a:t>
            </a:r>
          </a:p>
          <a:p>
            <a:r>
              <a:rPr lang="es-ES_tradnl" smtClean="0"/>
              <a:t>If one of these photons collides with a free electron the electron will gain energy equal to hf</a:t>
            </a:r>
            <a:endParaRPr lang="en-US"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Why Electron Leaves</a:t>
            </a:r>
          </a:p>
        </p:txBody>
      </p:sp>
      <p:sp>
        <p:nvSpPr>
          <p:cNvPr id="31747" name="Rectangle 3"/>
          <p:cNvSpPr>
            <a:spLocks noGrp="1" noChangeArrowheads="1"/>
          </p:cNvSpPr>
          <p:nvPr>
            <p:ph type="body" idx="1"/>
          </p:nvPr>
        </p:nvSpPr>
        <p:spPr/>
        <p:txBody>
          <a:bodyPr/>
          <a:lstStyle/>
          <a:p>
            <a:r>
              <a:rPr lang="es-ES_tradnl" smtClean="0"/>
              <a:t>Before an electron can leave the surface of the metal it needs enough energy to break the bonds holding it there.This energy is called the work function energy and its value depends on the metal.</a:t>
            </a:r>
            <a:endParaRPr lang="en-US" smtClean="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s-ES_tradnl" smtClean="0"/>
              <a:t>Threshold frequency</a:t>
            </a:r>
            <a:endParaRPr lang="en-US" smtClean="0"/>
          </a:p>
        </p:txBody>
      </p:sp>
      <p:sp>
        <p:nvSpPr>
          <p:cNvPr id="32771" name="Rectangle 3"/>
          <p:cNvSpPr>
            <a:spLocks noGrp="1" noChangeArrowheads="1"/>
          </p:cNvSpPr>
          <p:nvPr>
            <p:ph type="body" idx="1"/>
          </p:nvPr>
        </p:nvSpPr>
        <p:spPr/>
        <p:txBody>
          <a:bodyPr/>
          <a:lstStyle/>
          <a:p>
            <a:r>
              <a:rPr lang="es-ES_tradnl" smtClean="0"/>
              <a:t>If the energy gained from the photon is greater than the work function the electron is emitted.</a:t>
            </a:r>
          </a:p>
          <a:p>
            <a:r>
              <a:rPr lang="es-ES_tradnl" smtClean="0"/>
              <a:t>If it isnt the electron will just shake about a bit,then release the energy as another photon.The metal will heat up but no electrons will be emitted.</a:t>
            </a:r>
            <a:endParaRPr lang="en-US"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ChangeArrowheads="1"/>
          </p:cNvSpPr>
          <p:nvPr/>
        </p:nvSpPr>
        <p:spPr bwMode="auto">
          <a:xfrm>
            <a:off x="280988" y="166688"/>
            <a:ext cx="8683625" cy="1463675"/>
          </a:xfrm>
          <a:prstGeom prst="rect">
            <a:avLst/>
          </a:prstGeom>
          <a:noFill/>
          <a:ln w="9525">
            <a:noFill/>
            <a:miter lim="800000"/>
            <a:headEnd/>
            <a:tailEnd/>
          </a:ln>
          <a:effectLst/>
        </p:spPr>
        <p:txBody>
          <a:bodyPr wrap="none" lIns="92075" tIns="46038" rIns="92075" bIns="46038">
            <a:spAutoFit/>
          </a:bodyPr>
          <a:lstStyle/>
          <a:p>
            <a:pPr algn="ctr">
              <a:defRPr/>
            </a:pPr>
            <a:r>
              <a:rPr lang="en-US" sz="3000" b="1">
                <a:solidFill>
                  <a:srgbClr val="66FFFF"/>
                </a:solidFill>
                <a:effectLst>
                  <a:outerShdw blurRad="38100" dist="38100" dir="2700000" algn="tl">
                    <a:srgbClr val="C0C0C0"/>
                  </a:outerShdw>
                </a:effectLst>
                <a:latin typeface="Comic Sans MS" pitchFamily="66" charset="0"/>
              </a:rPr>
              <a:t>The wave theory could not totally explain the</a:t>
            </a:r>
          </a:p>
          <a:p>
            <a:pPr algn="ctr">
              <a:defRPr/>
            </a:pPr>
            <a:r>
              <a:rPr lang="en-US" sz="3000" b="1">
                <a:solidFill>
                  <a:srgbClr val="66FFFF"/>
                </a:solidFill>
                <a:effectLst>
                  <a:outerShdw blurRad="38100" dist="38100" dir="2700000" algn="tl">
                    <a:srgbClr val="C0C0C0"/>
                  </a:outerShdw>
                </a:effectLst>
                <a:latin typeface="Comic Sans MS" pitchFamily="66" charset="0"/>
              </a:rPr>
              <a:t>photoelectric effect, but a variation of the</a:t>
            </a:r>
          </a:p>
          <a:p>
            <a:pPr algn="ctr">
              <a:defRPr/>
            </a:pPr>
            <a:r>
              <a:rPr lang="en-US" sz="3000" b="1">
                <a:solidFill>
                  <a:srgbClr val="66FFFF"/>
                </a:solidFill>
                <a:effectLst>
                  <a:outerShdw blurRad="38100" dist="38100" dir="2700000" algn="tl">
                    <a:srgbClr val="C0C0C0"/>
                  </a:outerShdw>
                </a:effectLst>
                <a:latin typeface="Comic Sans MS" pitchFamily="66" charset="0"/>
              </a:rPr>
              <a:t>old particle theory could!</a:t>
            </a:r>
          </a:p>
        </p:txBody>
      </p:sp>
      <p:sp>
        <p:nvSpPr>
          <p:cNvPr id="68611" name="Rectangle 3"/>
          <p:cNvSpPr>
            <a:spLocks noChangeArrowheads="1"/>
          </p:cNvSpPr>
          <p:nvPr/>
        </p:nvSpPr>
        <p:spPr bwMode="auto">
          <a:xfrm>
            <a:off x="2120900" y="1836738"/>
            <a:ext cx="4849813" cy="2171700"/>
          </a:xfrm>
          <a:prstGeom prst="rect">
            <a:avLst/>
          </a:prstGeom>
          <a:noFill/>
          <a:ln w="9525">
            <a:noFill/>
            <a:miter lim="800000"/>
            <a:headEnd/>
            <a:tailEnd/>
          </a:ln>
          <a:effectLst/>
        </p:spPr>
        <p:txBody>
          <a:bodyPr wrap="none" lIns="92075" tIns="46038" rIns="92075" bIns="46038">
            <a:spAutoFit/>
          </a:bodyPr>
          <a:lstStyle/>
          <a:p>
            <a:pPr>
              <a:lnSpc>
                <a:spcPct val="110000"/>
              </a:lnSpc>
              <a:defRPr/>
            </a:pPr>
            <a:r>
              <a:rPr lang="en-US" sz="3200" b="1">
                <a:solidFill>
                  <a:srgbClr val="FF99FF"/>
                </a:solidFill>
                <a:effectLst>
                  <a:outerShdw blurRad="38100" dist="38100" dir="2700000" algn="tl">
                    <a:srgbClr val="C0C0C0"/>
                  </a:outerShdw>
                </a:effectLst>
                <a:latin typeface="Comic Sans MS" pitchFamily="66" charset="0"/>
                <a:hlinkClick r:id="rId2"/>
              </a:rPr>
              <a:t>Max Planck</a:t>
            </a:r>
            <a:r>
              <a:rPr lang="en-US" sz="3200" b="1">
                <a:solidFill>
                  <a:srgbClr val="FF99FF"/>
                </a:solidFill>
                <a:effectLst>
                  <a:outerShdw blurRad="38100" dist="38100" dir="2700000" algn="tl">
                    <a:srgbClr val="C0C0C0"/>
                  </a:outerShdw>
                </a:effectLst>
                <a:latin typeface="Comic Sans MS" pitchFamily="66" charset="0"/>
              </a:rPr>
              <a:t> </a:t>
            </a:r>
            <a:r>
              <a:rPr lang="en-US" sz="2800" b="1">
                <a:solidFill>
                  <a:schemeClr val="bg1"/>
                </a:solidFill>
                <a:effectLst>
                  <a:outerShdw blurRad="38100" dist="38100" dir="2700000" algn="tl">
                    <a:srgbClr val="C0C0C0"/>
                  </a:outerShdw>
                </a:effectLst>
                <a:latin typeface="Comic Sans MS" pitchFamily="66" charset="0"/>
              </a:rPr>
              <a:t>and</a:t>
            </a:r>
            <a:endParaRPr lang="en-US" sz="3200" b="1">
              <a:solidFill>
                <a:srgbClr val="FFFF00"/>
              </a:solidFill>
              <a:effectLst>
                <a:outerShdw blurRad="38100" dist="38100" dir="2700000" algn="tl">
                  <a:srgbClr val="C0C0C0"/>
                </a:outerShdw>
              </a:effectLst>
              <a:latin typeface="Comic Sans MS" pitchFamily="66" charset="0"/>
            </a:endParaRPr>
          </a:p>
          <a:p>
            <a:pPr>
              <a:lnSpc>
                <a:spcPct val="110000"/>
              </a:lnSpc>
              <a:defRPr/>
            </a:pPr>
            <a:r>
              <a:rPr lang="en-US" sz="3200" b="1">
                <a:solidFill>
                  <a:srgbClr val="FFFF00"/>
                </a:solidFill>
                <a:effectLst>
                  <a:outerShdw blurRad="38100" dist="38100" dir="2700000" algn="tl">
                    <a:srgbClr val="C0C0C0"/>
                  </a:outerShdw>
                </a:effectLst>
                <a:latin typeface="Comic Sans MS" pitchFamily="66" charset="0"/>
              </a:rPr>
              <a:t>         </a:t>
            </a:r>
            <a:r>
              <a:rPr lang="en-US" sz="3200" b="1">
                <a:solidFill>
                  <a:srgbClr val="FFFF00"/>
                </a:solidFill>
                <a:effectLst>
                  <a:outerShdw blurRad="38100" dist="38100" dir="2700000" algn="tl">
                    <a:srgbClr val="C0C0C0"/>
                  </a:outerShdw>
                </a:effectLst>
                <a:latin typeface="Comic Sans MS" pitchFamily="66" charset="0"/>
                <a:hlinkClick r:id="rId3"/>
              </a:rPr>
              <a:t>Albert Einstein</a:t>
            </a:r>
            <a:endParaRPr lang="en-US" sz="2800" b="1">
              <a:solidFill>
                <a:schemeClr val="bg1"/>
              </a:solidFill>
              <a:effectLst>
                <a:outerShdw blurRad="38100" dist="38100" dir="2700000" algn="tl">
                  <a:srgbClr val="C0C0C0"/>
                </a:outerShdw>
              </a:effectLst>
              <a:latin typeface="Comic Sans MS" pitchFamily="66" charset="0"/>
            </a:endParaRPr>
          </a:p>
          <a:p>
            <a:pPr>
              <a:lnSpc>
                <a:spcPct val="110000"/>
              </a:lnSpc>
              <a:defRPr/>
            </a:pPr>
            <a:r>
              <a:rPr lang="en-US" sz="2800" b="1">
                <a:solidFill>
                  <a:schemeClr val="bg1"/>
                </a:solidFill>
                <a:effectLst>
                  <a:outerShdw blurRad="38100" dist="38100" dir="2700000" algn="tl">
                    <a:srgbClr val="C0C0C0"/>
                  </a:outerShdw>
                </a:effectLst>
                <a:latin typeface="Comic Sans MS" pitchFamily="66" charset="0"/>
              </a:rPr>
              <a:t>subsequently proposed the</a:t>
            </a:r>
          </a:p>
          <a:p>
            <a:pPr>
              <a:lnSpc>
                <a:spcPct val="110000"/>
              </a:lnSpc>
              <a:defRPr/>
            </a:pPr>
            <a:r>
              <a:rPr lang="en-US" sz="3200">
                <a:solidFill>
                  <a:srgbClr val="66FF33"/>
                </a:solidFill>
                <a:effectLst>
                  <a:outerShdw blurRad="38100" dist="38100" dir="2700000" algn="tl">
                    <a:srgbClr val="C0C0C0"/>
                  </a:outerShdw>
                </a:effectLst>
                <a:latin typeface="Arial Black" pitchFamily="34" charset="0"/>
              </a:rPr>
              <a:t> QUANTUM THEORY</a:t>
            </a:r>
            <a:r>
              <a:rPr lang="en-US" sz="2800" b="1">
                <a:solidFill>
                  <a:schemeClr val="bg1"/>
                </a:solidFill>
                <a:effectLst>
                  <a:outerShdw blurRad="38100" dist="38100" dir="2700000" algn="tl">
                    <a:srgbClr val="C0C0C0"/>
                  </a:outerShdw>
                </a:effectLst>
                <a:latin typeface="Comic Sans MS" pitchFamily="66" charset="0"/>
              </a:rPr>
              <a:t>.</a:t>
            </a:r>
          </a:p>
        </p:txBody>
      </p:sp>
      <p:sp>
        <p:nvSpPr>
          <p:cNvPr id="6148" name="AutoShape 4"/>
          <p:cNvSpPr>
            <a:spLocks noChangeArrowheads="1"/>
          </p:cNvSpPr>
          <p:nvPr/>
        </p:nvSpPr>
        <p:spPr bwMode="auto">
          <a:xfrm flipV="1">
            <a:off x="28575" y="4883150"/>
            <a:ext cx="9053513" cy="181610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0 h 21600"/>
              <a:gd name="T8" fmla="*/ 0 60000 65536"/>
              <a:gd name="T9" fmla="*/ 0 60000 65536"/>
              <a:gd name="T10" fmla="*/ 0 60000 65536"/>
              <a:gd name="T11" fmla="*/ 0 60000 65536"/>
              <a:gd name="T12" fmla="*/ 3727 w 21600"/>
              <a:gd name="T13" fmla="*/ 3727 h 21600"/>
              <a:gd name="T14" fmla="*/ 17873 w 21600"/>
              <a:gd name="T15" fmla="*/ 17873 h 21600"/>
            </a:gdLst>
            <a:ahLst/>
            <a:cxnLst>
              <a:cxn ang="T8">
                <a:pos x="T0" y="T1"/>
              </a:cxn>
              <a:cxn ang="T9">
                <a:pos x="T2" y="T3"/>
              </a:cxn>
              <a:cxn ang="T10">
                <a:pos x="T4" y="T5"/>
              </a:cxn>
              <a:cxn ang="T11">
                <a:pos x="T6" y="T7"/>
              </a:cxn>
            </a:cxnLst>
            <a:rect l="T12" t="T13" r="T14" b="T15"/>
            <a:pathLst>
              <a:path w="21600" h="21600">
                <a:moveTo>
                  <a:pt x="0" y="0"/>
                </a:moveTo>
                <a:lnTo>
                  <a:pt x="3854" y="21600"/>
                </a:lnTo>
                <a:lnTo>
                  <a:pt x="17746" y="21600"/>
                </a:lnTo>
                <a:lnTo>
                  <a:pt x="21600" y="0"/>
                </a:lnTo>
                <a:close/>
              </a:path>
            </a:pathLst>
          </a:custGeom>
          <a:solidFill>
            <a:srgbClr val="00FFFF"/>
          </a:solidFill>
          <a:ln w="12700">
            <a:solidFill>
              <a:schemeClr val="tx1"/>
            </a:solidFill>
            <a:miter lim="800000"/>
            <a:headEnd/>
            <a:tailEnd/>
          </a:ln>
        </p:spPr>
        <p:txBody>
          <a:bodyPr wrap="none" anchor="ctr"/>
          <a:lstStyle/>
          <a:p>
            <a:endParaRPr lang="en-US"/>
          </a:p>
        </p:txBody>
      </p:sp>
      <p:pic>
        <p:nvPicPr>
          <p:cNvPr id="6149" name="Picture 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13" y="1204913"/>
            <a:ext cx="2084387" cy="321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6"/>
          <p:cNvSpPr>
            <a:spLocks noChangeArrowheads="1"/>
          </p:cNvSpPr>
          <p:nvPr/>
        </p:nvSpPr>
        <p:spPr bwMode="auto">
          <a:xfrm>
            <a:off x="0" y="1166813"/>
            <a:ext cx="2286000" cy="2286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68615" name="Rectangle 7"/>
          <p:cNvSpPr>
            <a:spLocks noChangeArrowheads="1"/>
          </p:cNvSpPr>
          <p:nvPr/>
        </p:nvSpPr>
        <p:spPr bwMode="auto">
          <a:xfrm>
            <a:off x="2136775" y="4265613"/>
            <a:ext cx="5026025" cy="641350"/>
          </a:xfrm>
          <a:prstGeom prst="rect">
            <a:avLst/>
          </a:prstGeom>
          <a:noFill/>
          <a:ln w="9525">
            <a:noFill/>
            <a:miter lim="800000"/>
            <a:headEnd/>
            <a:tailEnd/>
          </a:ln>
          <a:effectLst/>
        </p:spPr>
        <p:txBody>
          <a:bodyPr wrap="none" lIns="92075" tIns="46038" rIns="92075" bIns="46038">
            <a:spAutoFit/>
          </a:bodyPr>
          <a:lstStyle/>
          <a:p>
            <a:pPr>
              <a:defRPr/>
            </a:pPr>
            <a:r>
              <a:rPr lang="en-US" sz="3600">
                <a:solidFill>
                  <a:schemeClr val="bg1"/>
                </a:solidFill>
                <a:effectLst>
                  <a:outerShdw blurRad="38100" dist="38100" dir="2700000" algn="tl">
                    <a:srgbClr val="C0C0C0"/>
                  </a:outerShdw>
                </a:effectLst>
                <a:latin typeface="Algerian" pitchFamily="82" charset="0"/>
              </a:rPr>
              <a:t>The Quantum Theory</a:t>
            </a:r>
          </a:p>
        </p:txBody>
      </p:sp>
      <p:sp>
        <p:nvSpPr>
          <p:cNvPr id="68616" name="Rectangle 8"/>
          <p:cNvSpPr>
            <a:spLocks noChangeArrowheads="1"/>
          </p:cNvSpPr>
          <p:nvPr/>
        </p:nvSpPr>
        <p:spPr bwMode="auto">
          <a:xfrm>
            <a:off x="265113" y="4891088"/>
            <a:ext cx="8597900" cy="1800225"/>
          </a:xfrm>
          <a:prstGeom prst="rect">
            <a:avLst/>
          </a:prstGeom>
          <a:noFill/>
          <a:ln w="9525">
            <a:noFill/>
            <a:miter lim="800000"/>
            <a:headEnd/>
            <a:tailEnd/>
          </a:ln>
          <a:effectLst/>
        </p:spPr>
        <p:txBody>
          <a:bodyPr wrap="none" lIns="92075" tIns="46038" rIns="92075" bIns="46038">
            <a:spAutoFit/>
          </a:bodyPr>
          <a:lstStyle/>
          <a:p>
            <a:pPr algn="ctr">
              <a:defRPr/>
            </a:pPr>
            <a:r>
              <a:rPr lang="en-US" sz="2800" b="1">
                <a:solidFill>
                  <a:srgbClr val="FF0033"/>
                </a:solidFill>
                <a:effectLst>
                  <a:outerShdw blurRad="38100" dist="38100" dir="2700000" algn="tl">
                    <a:srgbClr val="C0C0C0"/>
                  </a:outerShdw>
                </a:effectLst>
                <a:latin typeface="Comic Sans MS" pitchFamily="66" charset="0"/>
              </a:rPr>
              <a:t>The transfer of energy between</a:t>
            </a:r>
          </a:p>
          <a:p>
            <a:pPr algn="ctr">
              <a:defRPr/>
            </a:pPr>
            <a:r>
              <a:rPr lang="en-US" sz="2800" b="1">
                <a:solidFill>
                  <a:srgbClr val="FF0033"/>
                </a:solidFill>
                <a:effectLst>
                  <a:outerShdw blurRad="38100" dist="38100" dir="2700000" algn="tl">
                    <a:srgbClr val="C0C0C0"/>
                  </a:outerShdw>
                </a:effectLst>
                <a:latin typeface="Comic Sans MS" pitchFamily="66" charset="0"/>
              </a:rPr>
              <a:t>light radiation and matter occurs in</a:t>
            </a:r>
          </a:p>
          <a:p>
            <a:pPr algn="ctr">
              <a:defRPr/>
            </a:pPr>
            <a:r>
              <a:rPr lang="en-US" sz="2800" b="1">
                <a:solidFill>
                  <a:srgbClr val="FF0033"/>
                </a:solidFill>
                <a:effectLst>
                  <a:outerShdw blurRad="38100" dist="38100" dir="2700000" algn="tl">
                    <a:srgbClr val="C0C0C0"/>
                  </a:outerShdw>
                </a:effectLst>
                <a:latin typeface="Comic Sans MS" pitchFamily="66" charset="0"/>
              </a:rPr>
              <a:t>discrete units called </a:t>
            </a:r>
            <a:r>
              <a:rPr lang="en-US" sz="2800" b="1">
                <a:solidFill>
                  <a:srgbClr val="009900"/>
                </a:solidFill>
                <a:effectLst>
                  <a:outerShdw blurRad="38100" dist="38100" dir="2700000" algn="tl">
                    <a:srgbClr val="C0C0C0"/>
                  </a:outerShdw>
                </a:effectLst>
                <a:latin typeface="Comic Sans MS" pitchFamily="66" charset="0"/>
              </a:rPr>
              <a:t>quanta</a:t>
            </a:r>
            <a:r>
              <a:rPr lang="en-US" sz="2800" b="1">
                <a:solidFill>
                  <a:srgbClr val="FF0033"/>
                </a:solidFill>
                <a:effectLst>
                  <a:outerShdw blurRad="38100" dist="38100" dir="2700000" algn="tl">
                    <a:srgbClr val="C0C0C0"/>
                  </a:outerShdw>
                </a:effectLst>
                <a:latin typeface="Comic Sans MS" pitchFamily="66" charset="0"/>
              </a:rPr>
              <a:t>, the magnitude</a:t>
            </a:r>
          </a:p>
          <a:p>
            <a:pPr algn="ctr">
              <a:defRPr/>
            </a:pPr>
            <a:r>
              <a:rPr lang="en-US" sz="2800" b="1">
                <a:solidFill>
                  <a:srgbClr val="FF0033"/>
                </a:solidFill>
                <a:effectLst>
                  <a:outerShdw blurRad="38100" dist="38100" dir="2700000" algn="tl">
                    <a:srgbClr val="C0C0C0"/>
                  </a:outerShdw>
                </a:effectLst>
                <a:latin typeface="Comic Sans MS" pitchFamily="66" charset="0"/>
              </a:rPr>
              <a:t>of which depends on the frequency of radiation.</a:t>
            </a:r>
          </a:p>
        </p:txBody>
      </p:sp>
      <p:sp>
        <p:nvSpPr>
          <p:cNvPr id="6153" name="Rectangle 9"/>
          <p:cNvSpPr>
            <a:spLocks noChangeArrowheads="1"/>
          </p:cNvSpPr>
          <p:nvPr/>
        </p:nvSpPr>
        <p:spPr bwMode="auto">
          <a:xfrm>
            <a:off x="0" y="4114800"/>
            <a:ext cx="2209800" cy="4572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pic>
        <p:nvPicPr>
          <p:cNvPr id="6154" name="Picture 10" descr="einstein_albert_b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15175" y="1447800"/>
            <a:ext cx="202882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s-ES_tradnl" smtClean="0"/>
              <a:t>Maximum kinetic energy</a:t>
            </a:r>
            <a:endParaRPr lang="en-US" smtClean="0"/>
          </a:p>
        </p:txBody>
      </p:sp>
      <p:sp>
        <p:nvSpPr>
          <p:cNvPr id="33795" name="Rectangle 3"/>
          <p:cNvSpPr>
            <a:spLocks noGrp="1" noChangeArrowheads="1"/>
          </p:cNvSpPr>
          <p:nvPr>
            <p:ph type="body" idx="1"/>
          </p:nvPr>
        </p:nvSpPr>
        <p:spPr/>
        <p:txBody>
          <a:bodyPr/>
          <a:lstStyle/>
          <a:p>
            <a:r>
              <a:rPr lang="es-ES_tradnl" sz="2800" smtClean="0"/>
              <a:t>The energy transferred to an electron is hf</a:t>
            </a:r>
          </a:p>
          <a:p>
            <a:r>
              <a:rPr lang="es-ES_tradnl" sz="2800" smtClean="0"/>
              <a:t>The ke it will be carrying when it leaves the metal is hf minus any energy its lost on the way out(thats why there is a range of ke)</a:t>
            </a:r>
          </a:p>
          <a:p>
            <a:r>
              <a:rPr lang="es-ES_tradnl" sz="2800" smtClean="0"/>
              <a:t>The minimum amount of energy it can lose is the work function energy so the maximum kinetic energy is given by the equation       </a:t>
            </a:r>
          </a:p>
          <a:p>
            <a:r>
              <a:rPr lang="es-ES_tradnl" sz="2800" smtClean="0"/>
              <a:t>hf-work function</a:t>
            </a:r>
            <a:endParaRPr lang="en-US" sz="2800" smtClean="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9220" name="Object 4"/>
          <p:cNvGraphicFramePr>
            <a:graphicFrameLocks noChangeAspect="1"/>
          </p:cNvGraphicFramePr>
          <p:nvPr/>
        </p:nvGraphicFramePr>
        <p:xfrm>
          <a:off x="2133600" y="1676400"/>
          <a:ext cx="4367213" cy="1085850"/>
        </p:xfrm>
        <a:graphic>
          <a:graphicData uri="http://schemas.openxmlformats.org/presentationml/2006/ole">
            <mc:AlternateContent xmlns:mc="http://schemas.openxmlformats.org/markup-compatibility/2006">
              <mc:Choice xmlns:v="urn:schemas-microsoft-com:vml" Requires="v">
                <p:oleObj spid="_x0000_s1030" name="Equation" r:id="rId3" imgW="812520" imgH="203040" progId="Equation.3">
                  <p:embed/>
                </p:oleObj>
              </mc:Choice>
              <mc:Fallback>
                <p:oleObj name="Equation" r:id="rId3" imgW="812520" imgH="20304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1676400"/>
                        <a:ext cx="4367213" cy="1085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24" name="Rectangle 8"/>
          <p:cNvSpPr>
            <a:spLocks noGrp="1" noChangeArrowheads="1"/>
          </p:cNvSpPr>
          <p:nvPr>
            <p:ph type="title"/>
          </p:nvPr>
        </p:nvSpPr>
        <p:spPr/>
        <p:txBody>
          <a:bodyPr/>
          <a:lstStyle/>
          <a:p>
            <a:r>
              <a:rPr lang="en-GB" smtClean="0"/>
              <a:t>Photoelectric equation</a:t>
            </a:r>
          </a:p>
        </p:txBody>
      </p:sp>
      <p:sp>
        <p:nvSpPr>
          <p:cNvPr id="9225" name="Rectangle 9"/>
          <p:cNvSpPr>
            <a:spLocks noGrp="1" noChangeArrowheads="1"/>
          </p:cNvSpPr>
          <p:nvPr>
            <p:ph type="body" idx="1"/>
          </p:nvPr>
        </p:nvSpPr>
        <p:spPr>
          <a:xfrm>
            <a:off x="685800" y="2895600"/>
            <a:ext cx="7772400" cy="3200400"/>
          </a:xfrm>
        </p:spPr>
        <p:txBody>
          <a:bodyPr/>
          <a:lstStyle/>
          <a:p>
            <a:r>
              <a:rPr lang="en-GB" sz="3600" smtClean="0"/>
              <a:t>Energy of incident photon </a:t>
            </a:r>
            <a:r>
              <a:rPr lang="en-GB" sz="3600" i="1" smtClean="0"/>
              <a:t>hf</a:t>
            </a:r>
            <a:endParaRPr lang="en-GB" sz="3600" smtClean="0"/>
          </a:p>
          <a:p>
            <a:r>
              <a:rPr lang="en-GB" sz="3600" smtClean="0"/>
              <a:t>Work function </a:t>
            </a:r>
            <a:r>
              <a:rPr lang="en-GB" sz="3600" i="1" smtClean="0">
                <a:sym typeface="Symbol" pitchFamily="18" charset="2"/>
              </a:rPr>
              <a:t></a:t>
            </a:r>
            <a:endParaRPr lang="en-GB" sz="3600" smtClean="0">
              <a:sym typeface="Symbol" pitchFamily="18" charset="2"/>
            </a:endParaRPr>
          </a:p>
          <a:p>
            <a:r>
              <a:rPr lang="en-GB" sz="3600" i="1" smtClean="0">
                <a:sym typeface="Symbol" pitchFamily="18" charset="2"/>
              </a:rPr>
              <a:t>KE</a:t>
            </a:r>
            <a:r>
              <a:rPr lang="en-GB" sz="3600" smtClean="0">
                <a:sym typeface="Symbol" pitchFamily="18" charset="2"/>
              </a:rPr>
              <a:t> of freed electron</a:t>
            </a:r>
            <a:endParaRPr lang="en-GB" sz="3600" smtClean="0"/>
          </a:p>
        </p:txBody>
      </p:sp>
      <p:graphicFrame>
        <p:nvGraphicFramePr>
          <p:cNvPr id="9226" name="Object 10"/>
          <p:cNvGraphicFramePr>
            <a:graphicFrameLocks noChangeAspect="1"/>
          </p:cNvGraphicFramePr>
          <p:nvPr/>
        </p:nvGraphicFramePr>
        <p:xfrm>
          <a:off x="2133600" y="5105400"/>
          <a:ext cx="4367213" cy="1231900"/>
        </p:xfrm>
        <a:graphic>
          <a:graphicData uri="http://schemas.openxmlformats.org/presentationml/2006/ole">
            <mc:AlternateContent xmlns:mc="http://schemas.openxmlformats.org/markup-compatibility/2006">
              <mc:Choice xmlns:v="urn:schemas-microsoft-com:vml" Requires="v">
                <p:oleObj spid="_x0000_s1031" name="Equation" r:id="rId5" imgW="812520" imgH="228600" progId="Equation.3">
                  <p:embed/>
                </p:oleObj>
              </mc:Choice>
              <mc:Fallback>
                <p:oleObj name="Equation" r:id="rId5" imgW="812520" imgH="228600" progId="Equation.3">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5105400"/>
                        <a:ext cx="4367213" cy="1231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9224"/>
                                        </p:tgtEl>
                                        <p:attrNameLst>
                                          <p:attrName>style.visibility</p:attrName>
                                        </p:attrNameLst>
                                      </p:cBhvr>
                                      <p:to>
                                        <p:strVal val="visible"/>
                                      </p:to>
                                    </p:set>
                                    <p:anim calcmode="lin" valueType="num">
                                      <p:cBhvr additive="base">
                                        <p:cTn id="7" dur="500" fill="hold"/>
                                        <p:tgtEl>
                                          <p:spTgt spid="9224"/>
                                        </p:tgtEl>
                                        <p:attrNameLst>
                                          <p:attrName>ppt_x</p:attrName>
                                        </p:attrNameLst>
                                      </p:cBhvr>
                                      <p:tavLst>
                                        <p:tav tm="0">
                                          <p:val>
                                            <p:strVal val="#ppt_x"/>
                                          </p:val>
                                        </p:tav>
                                        <p:tav tm="100000">
                                          <p:val>
                                            <p:strVal val="#ppt_x"/>
                                          </p:val>
                                        </p:tav>
                                      </p:tavLst>
                                    </p:anim>
                                    <p:anim calcmode="lin" valueType="num">
                                      <p:cBhvr additive="base">
                                        <p:cTn id="8" dur="500" fill="hold"/>
                                        <p:tgtEl>
                                          <p:spTgt spid="9224"/>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9220"/>
                                        </p:tgtEl>
                                        <p:attrNameLst>
                                          <p:attrName>style.visibility</p:attrName>
                                        </p:attrNameLst>
                                      </p:cBhvr>
                                      <p:to>
                                        <p:strVal val="visible"/>
                                      </p:to>
                                    </p:set>
                                    <p:animEffect transition="in" filter="wipe(left)">
                                      <p:cBhvr>
                                        <p:cTn id="13" dur="500"/>
                                        <p:tgtEl>
                                          <p:spTgt spid="922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9225">
                                            <p:txEl>
                                              <p:pRg st="0" end="0"/>
                                            </p:txEl>
                                          </p:spTgt>
                                        </p:tgtEl>
                                        <p:attrNameLst>
                                          <p:attrName>style.visibility</p:attrName>
                                        </p:attrNameLst>
                                      </p:cBhvr>
                                      <p:to>
                                        <p:strVal val="visible"/>
                                      </p:to>
                                    </p:set>
                                    <p:animEffect transition="in" filter="wipe(left)">
                                      <p:cBhvr>
                                        <p:cTn id="18" dur="500"/>
                                        <p:tgtEl>
                                          <p:spTgt spid="9225">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9225">
                                            <p:txEl>
                                              <p:pRg st="1" end="1"/>
                                            </p:txEl>
                                          </p:spTgt>
                                        </p:tgtEl>
                                        <p:attrNameLst>
                                          <p:attrName>style.visibility</p:attrName>
                                        </p:attrNameLst>
                                      </p:cBhvr>
                                      <p:to>
                                        <p:strVal val="visible"/>
                                      </p:to>
                                    </p:set>
                                    <p:animEffect transition="in" filter="wipe(left)">
                                      <p:cBhvr>
                                        <p:cTn id="23" dur="500"/>
                                        <p:tgtEl>
                                          <p:spTgt spid="9225">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9225">
                                            <p:txEl>
                                              <p:pRg st="2" end="2"/>
                                            </p:txEl>
                                          </p:spTgt>
                                        </p:tgtEl>
                                        <p:attrNameLst>
                                          <p:attrName>style.visibility</p:attrName>
                                        </p:attrNameLst>
                                      </p:cBhvr>
                                      <p:to>
                                        <p:strVal val="visible"/>
                                      </p:to>
                                    </p:set>
                                    <p:animEffect transition="in" filter="wipe(left)">
                                      <p:cBhvr>
                                        <p:cTn id="28" dur="500"/>
                                        <p:tgtEl>
                                          <p:spTgt spid="9225">
                                            <p:txEl>
                                              <p:pRg st="2" end="2"/>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nodeType="clickEffect">
                                  <p:stCondLst>
                                    <p:cond delay="0"/>
                                  </p:stCondLst>
                                  <p:childTnLst>
                                    <p:set>
                                      <p:cBhvr>
                                        <p:cTn id="32" dur="1" fill="hold">
                                          <p:stCondLst>
                                            <p:cond delay="0"/>
                                          </p:stCondLst>
                                        </p:cTn>
                                        <p:tgtEl>
                                          <p:spTgt spid="9226"/>
                                        </p:tgtEl>
                                        <p:attrNameLst>
                                          <p:attrName>style.visibility</p:attrName>
                                        </p:attrNameLst>
                                      </p:cBhvr>
                                      <p:to>
                                        <p:strVal val="visible"/>
                                      </p:to>
                                    </p:set>
                                    <p:animEffect transition="in" filter="wipe(left)">
                                      <p:cBhvr>
                                        <p:cTn id="33" dur="500"/>
                                        <p:tgtEl>
                                          <p:spTgt spid="9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4" grpId="0" autoUpdateAnimBg="0"/>
      <p:bldP spid="9225"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smtClean="0"/>
              <a:t>Photoelectric Effect</a:t>
            </a:r>
          </a:p>
        </p:txBody>
      </p:sp>
      <p:sp>
        <p:nvSpPr>
          <p:cNvPr id="8197" name="Rectangle 5"/>
          <p:cNvSpPr>
            <a:spLocks noChangeArrowheads="1"/>
          </p:cNvSpPr>
          <p:nvPr/>
        </p:nvSpPr>
        <p:spPr bwMode="auto">
          <a:xfrm>
            <a:off x="1828800" y="4953000"/>
            <a:ext cx="5334000" cy="533400"/>
          </a:xfrm>
          <a:prstGeom prst="rect">
            <a:avLst/>
          </a:prstGeom>
          <a:solidFill>
            <a:schemeClr val="bg2"/>
          </a:solidFill>
          <a:ln w="9525">
            <a:miter lim="800000"/>
            <a:headEnd/>
            <a:tailEnd/>
          </a:ln>
          <a:scene3d>
            <a:camera prst="legacyObliqueTopRight"/>
            <a:lightRig rig="legacyFlat3" dir="b"/>
          </a:scene3d>
          <a:sp3d extrusionH="3630600" prstMaterial="legacyMatte">
            <a:bevelT w="13500" h="13500" prst="angle"/>
            <a:bevelB w="13500" h="13500" prst="angle"/>
            <a:extrusionClr>
              <a:schemeClr val="hlink"/>
            </a:extrusionClr>
          </a:sp3d>
        </p:spPr>
        <p:txBody>
          <a:bodyPr wrap="none" anchor="ctr">
            <a:flatTx/>
          </a:bodyPr>
          <a:lstStyle/>
          <a:p>
            <a:endParaRPr lang="en-US"/>
          </a:p>
        </p:txBody>
      </p:sp>
      <p:grpSp>
        <p:nvGrpSpPr>
          <p:cNvPr id="2" name="Group 11"/>
          <p:cNvGrpSpPr>
            <a:grpSpLocks/>
          </p:cNvGrpSpPr>
          <p:nvPr/>
        </p:nvGrpSpPr>
        <p:grpSpPr bwMode="auto">
          <a:xfrm>
            <a:off x="1219200" y="1752600"/>
            <a:ext cx="6248400" cy="2438400"/>
            <a:chOff x="768" y="1104"/>
            <a:chExt cx="3936" cy="1536"/>
          </a:xfrm>
        </p:grpSpPr>
        <p:sp>
          <p:nvSpPr>
            <p:cNvPr id="34821" name="Line 6"/>
            <p:cNvSpPr>
              <a:spLocks noChangeShapeType="1"/>
            </p:cNvSpPr>
            <p:nvPr/>
          </p:nvSpPr>
          <p:spPr bwMode="auto">
            <a:xfrm>
              <a:off x="768" y="1296"/>
              <a:ext cx="2304" cy="1344"/>
            </a:xfrm>
            <a:prstGeom prst="line">
              <a:avLst/>
            </a:prstGeom>
            <a:noFill/>
            <a:ln w="76200">
              <a:solidFill>
                <a:schemeClr val="accent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22" name="Line 7"/>
            <p:cNvSpPr>
              <a:spLocks noChangeShapeType="1"/>
            </p:cNvSpPr>
            <p:nvPr/>
          </p:nvSpPr>
          <p:spPr bwMode="auto">
            <a:xfrm flipV="1">
              <a:off x="3072" y="1440"/>
              <a:ext cx="336" cy="120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23" name="Line 8"/>
            <p:cNvSpPr>
              <a:spLocks noChangeShapeType="1"/>
            </p:cNvSpPr>
            <p:nvPr/>
          </p:nvSpPr>
          <p:spPr bwMode="auto">
            <a:xfrm flipV="1">
              <a:off x="3072" y="1824"/>
              <a:ext cx="1344" cy="816"/>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824" name="Text Box 9"/>
            <p:cNvSpPr txBox="1">
              <a:spLocks noChangeArrowheads="1"/>
            </p:cNvSpPr>
            <p:nvPr/>
          </p:nvSpPr>
          <p:spPr bwMode="auto">
            <a:xfrm>
              <a:off x="3360" y="1104"/>
              <a:ext cx="33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GB" sz="3600"/>
                <a:t>e</a:t>
              </a:r>
            </a:p>
          </p:txBody>
        </p:sp>
        <p:sp>
          <p:nvSpPr>
            <p:cNvPr id="34825" name="Text Box 10"/>
            <p:cNvSpPr txBox="1">
              <a:spLocks noChangeArrowheads="1"/>
            </p:cNvSpPr>
            <p:nvPr/>
          </p:nvSpPr>
          <p:spPr bwMode="auto">
            <a:xfrm>
              <a:off x="4368" y="1488"/>
              <a:ext cx="336"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GB" sz="3600"/>
                <a:t>e</a:t>
              </a: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p:cTn id="7" dur="500" fill="hold"/>
                                        <p:tgtEl>
                                          <p:spTgt spid="8197"/>
                                        </p:tgtEl>
                                        <p:attrNameLst>
                                          <p:attrName>ppt_w</p:attrName>
                                        </p:attrNameLst>
                                      </p:cBhvr>
                                      <p:tavLst>
                                        <p:tav tm="0">
                                          <p:val>
                                            <p:fltVal val="0"/>
                                          </p:val>
                                        </p:tav>
                                        <p:tav tm="100000">
                                          <p:val>
                                            <p:strVal val="#ppt_w"/>
                                          </p:val>
                                        </p:tav>
                                      </p:tavLst>
                                    </p:anim>
                                    <p:anim calcmode="lin" valueType="num">
                                      <p:cBhvr>
                                        <p:cTn id="8" dur="500" fill="hold"/>
                                        <p:tgtEl>
                                          <p:spTgt spid="8197"/>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left)">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smtClean="0"/>
              <a:t>Photoelectric Effect</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344613"/>
            <a:ext cx="7972425"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p:cTn id="7" dur="500" fill="hold"/>
                                        <p:tgtEl>
                                          <p:spTgt spid="2052"/>
                                        </p:tgtEl>
                                        <p:attrNameLst>
                                          <p:attrName>ppt_w</p:attrName>
                                        </p:attrNameLst>
                                      </p:cBhvr>
                                      <p:tavLst>
                                        <p:tav tm="0">
                                          <p:val>
                                            <p:fltVal val="0"/>
                                          </p:val>
                                        </p:tav>
                                        <p:tav tm="100000">
                                          <p:val>
                                            <p:strVal val="#ppt_w"/>
                                          </p:val>
                                        </p:tav>
                                      </p:tavLst>
                                    </p:anim>
                                    <p:anim calcmode="lin" valueType="num">
                                      <p:cBhvr>
                                        <p:cTn id="8" dur="500" fill="hold"/>
                                        <p:tgtEl>
                                          <p:spTgt spid="205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GB" smtClean="0"/>
              <a:t>Graphical representation</a:t>
            </a:r>
          </a:p>
        </p:txBody>
      </p:sp>
      <p:grpSp>
        <p:nvGrpSpPr>
          <p:cNvPr id="2" name="Group 9"/>
          <p:cNvGrpSpPr>
            <a:grpSpLocks/>
          </p:cNvGrpSpPr>
          <p:nvPr/>
        </p:nvGrpSpPr>
        <p:grpSpPr bwMode="auto">
          <a:xfrm>
            <a:off x="1828800" y="990600"/>
            <a:ext cx="5486400" cy="5486400"/>
            <a:chOff x="1152" y="624"/>
            <a:chExt cx="3456" cy="3456"/>
          </a:xfrm>
        </p:grpSpPr>
        <p:sp>
          <p:nvSpPr>
            <p:cNvPr id="36880" name="Line 4"/>
            <p:cNvSpPr>
              <a:spLocks noChangeShapeType="1"/>
            </p:cNvSpPr>
            <p:nvPr/>
          </p:nvSpPr>
          <p:spPr bwMode="auto">
            <a:xfrm>
              <a:off x="1152" y="2880"/>
              <a:ext cx="3456"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881" name="Line 5"/>
            <p:cNvSpPr>
              <a:spLocks noChangeShapeType="1"/>
            </p:cNvSpPr>
            <p:nvPr/>
          </p:nvSpPr>
          <p:spPr bwMode="auto">
            <a:xfrm rot="5400000">
              <a:off x="-576" y="2352"/>
              <a:ext cx="3456"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3" name="Group 10"/>
          <p:cNvGrpSpPr>
            <a:grpSpLocks/>
          </p:cNvGrpSpPr>
          <p:nvPr/>
        </p:nvGrpSpPr>
        <p:grpSpPr bwMode="auto">
          <a:xfrm>
            <a:off x="838200" y="1219200"/>
            <a:ext cx="7162800" cy="4024313"/>
            <a:chOff x="528" y="768"/>
            <a:chExt cx="4512" cy="2535"/>
          </a:xfrm>
        </p:grpSpPr>
        <p:sp>
          <p:nvSpPr>
            <p:cNvPr id="36878" name="Text Box 6"/>
            <p:cNvSpPr txBox="1">
              <a:spLocks noChangeArrowheads="1"/>
            </p:cNvSpPr>
            <p:nvPr/>
          </p:nvSpPr>
          <p:spPr bwMode="auto">
            <a:xfrm>
              <a:off x="3456" y="2976"/>
              <a:ext cx="158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GB" sz="2800"/>
                <a:t>Frequency</a:t>
              </a:r>
            </a:p>
          </p:txBody>
        </p:sp>
        <p:sp>
          <p:nvSpPr>
            <p:cNvPr id="36879" name="Text Box 7"/>
            <p:cNvSpPr txBox="1">
              <a:spLocks noChangeArrowheads="1"/>
            </p:cNvSpPr>
            <p:nvPr/>
          </p:nvSpPr>
          <p:spPr bwMode="auto">
            <a:xfrm rot="-10795506">
              <a:off x="528" y="768"/>
              <a:ext cx="385" cy="1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GB" sz="2800"/>
                <a:t>Stopping potential</a:t>
              </a:r>
            </a:p>
          </p:txBody>
        </p:sp>
      </p:grpSp>
      <p:sp>
        <p:nvSpPr>
          <p:cNvPr id="11272" name="Line 8"/>
          <p:cNvSpPr>
            <a:spLocks noChangeShapeType="1"/>
          </p:cNvSpPr>
          <p:nvPr/>
        </p:nvSpPr>
        <p:spPr bwMode="auto">
          <a:xfrm flipV="1">
            <a:off x="1828800" y="1905000"/>
            <a:ext cx="4572000" cy="388620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pic>
        <p:nvPicPr>
          <p:cNvPr id="11279" name="Picture 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752600"/>
            <a:ext cx="2560638" cy="128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19"/>
          <p:cNvGrpSpPr>
            <a:grpSpLocks/>
          </p:cNvGrpSpPr>
          <p:nvPr/>
        </p:nvGrpSpPr>
        <p:grpSpPr bwMode="auto">
          <a:xfrm>
            <a:off x="3886200" y="2286000"/>
            <a:ext cx="2806700" cy="1752600"/>
            <a:chOff x="2448" y="1440"/>
            <a:chExt cx="1768" cy="1104"/>
          </a:xfrm>
        </p:grpSpPr>
        <p:sp>
          <p:nvSpPr>
            <p:cNvPr id="36875" name="Line 11"/>
            <p:cNvSpPr>
              <a:spLocks noChangeShapeType="1"/>
            </p:cNvSpPr>
            <p:nvPr/>
          </p:nvSpPr>
          <p:spPr bwMode="auto">
            <a:xfrm>
              <a:off x="2448" y="2544"/>
              <a:ext cx="1296" cy="0"/>
            </a:xfrm>
            <a:prstGeom prst="line">
              <a:avLst/>
            </a:prstGeom>
            <a:noFill/>
            <a:ln w="381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6876" name="Line 12"/>
            <p:cNvSpPr>
              <a:spLocks noChangeShapeType="1"/>
            </p:cNvSpPr>
            <p:nvPr/>
          </p:nvSpPr>
          <p:spPr bwMode="auto">
            <a:xfrm flipV="1">
              <a:off x="3744" y="1440"/>
              <a:ext cx="0" cy="1104"/>
            </a:xfrm>
            <a:prstGeom prst="line">
              <a:avLst/>
            </a:prstGeom>
            <a:noFill/>
            <a:ln w="38100">
              <a:solidFill>
                <a:schemeClr val="accent2"/>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pic>
          <p:nvPicPr>
            <p:cNvPr id="36877" name="Picture 16"/>
            <p:cNvPicPr>
              <a:picLocks noChangeAspect="1" noChangeArrowheads="1"/>
            </p:cNvPicPr>
            <p:nvPr/>
          </p:nvPicPr>
          <p:blipFill>
            <a:blip r:embed="rId2">
              <a:extLst>
                <a:ext uri="{28A0092B-C50C-407E-A947-70E740481C1C}">
                  <a14:useLocalDpi xmlns:a14="http://schemas.microsoft.com/office/drawing/2010/main" val="0"/>
                </a:ext>
              </a:extLst>
            </a:blip>
            <a:srcRect l="34160" r="48482"/>
            <a:stretch>
              <a:fillRect/>
            </a:stretch>
          </p:blipFill>
          <p:spPr bwMode="auto">
            <a:xfrm>
              <a:off x="3936" y="1632"/>
              <a:ext cx="280" cy="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5" name="Group 20"/>
          <p:cNvGrpSpPr>
            <a:grpSpLocks/>
          </p:cNvGrpSpPr>
          <p:nvPr/>
        </p:nvGrpSpPr>
        <p:grpSpPr bwMode="auto">
          <a:xfrm>
            <a:off x="838200" y="4572000"/>
            <a:ext cx="685800" cy="1284288"/>
            <a:chOff x="528" y="2880"/>
            <a:chExt cx="432" cy="809"/>
          </a:xfrm>
        </p:grpSpPr>
        <p:sp>
          <p:nvSpPr>
            <p:cNvPr id="36873" name="Line 13"/>
            <p:cNvSpPr>
              <a:spLocks noChangeShapeType="1"/>
            </p:cNvSpPr>
            <p:nvPr/>
          </p:nvSpPr>
          <p:spPr bwMode="auto">
            <a:xfrm flipV="1">
              <a:off x="960" y="2880"/>
              <a:ext cx="0" cy="720"/>
            </a:xfrm>
            <a:prstGeom prst="line">
              <a:avLst/>
            </a:prstGeom>
            <a:noFill/>
            <a:ln w="38100">
              <a:solidFill>
                <a:schemeClr val="accent1"/>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pic>
          <p:nvPicPr>
            <p:cNvPr id="36874" name="Picture 18"/>
            <p:cNvPicPr>
              <a:picLocks noChangeAspect="1" noChangeArrowheads="1"/>
            </p:cNvPicPr>
            <p:nvPr/>
          </p:nvPicPr>
          <p:blipFill>
            <a:blip r:embed="rId2">
              <a:extLst>
                <a:ext uri="{28A0092B-C50C-407E-A947-70E740481C1C}">
                  <a14:useLocalDpi xmlns:a14="http://schemas.microsoft.com/office/drawing/2010/main" val="0"/>
                </a:ext>
              </a:extLst>
            </a:blip>
            <a:srcRect l="79231"/>
            <a:stretch>
              <a:fillRect/>
            </a:stretch>
          </p:blipFill>
          <p:spPr bwMode="auto">
            <a:xfrm>
              <a:off x="528" y="2880"/>
              <a:ext cx="335" cy="8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dissolve">
                                      <p:cBhvr>
                                        <p:cTn id="11" dur="500"/>
                                        <p:tgtEl>
                                          <p:spTgt spid="3"/>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1272"/>
                                        </p:tgtEl>
                                        <p:attrNameLst>
                                          <p:attrName>style.visibility</p:attrName>
                                        </p:attrNameLst>
                                      </p:cBhvr>
                                      <p:to>
                                        <p:strVal val="visible"/>
                                      </p:to>
                                    </p:set>
                                    <p:animEffect transition="in" filter="wipe(left)">
                                      <p:cBhvr>
                                        <p:cTn id="15" dur="500"/>
                                        <p:tgtEl>
                                          <p:spTgt spid="1127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7" presetClass="entr" presetSubtype="10" fill="hold" nodeType="clickEffect">
                                  <p:stCondLst>
                                    <p:cond delay="0"/>
                                  </p:stCondLst>
                                  <p:childTnLst>
                                    <p:set>
                                      <p:cBhvr>
                                        <p:cTn id="19" dur="1" fill="hold">
                                          <p:stCondLst>
                                            <p:cond delay="0"/>
                                          </p:stCondLst>
                                        </p:cTn>
                                        <p:tgtEl>
                                          <p:spTgt spid="11279"/>
                                        </p:tgtEl>
                                        <p:attrNameLst>
                                          <p:attrName>style.visibility</p:attrName>
                                        </p:attrNameLst>
                                      </p:cBhvr>
                                      <p:to>
                                        <p:strVal val="visible"/>
                                      </p:to>
                                    </p:set>
                                    <p:anim calcmode="lin" valueType="num">
                                      <p:cBhvr>
                                        <p:cTn id="20" dur="500" fill="hold"/>
                                        <p:tgtEl>
                                          <p:spTgt spid="11279"/>
                                        </p:tgtEl>
                                        <p:attrNameLst>
                                          <p:attrName>ppt_w</p:attrName>
                                        </p:attrNameLst>
                                      </p:cBhvr>
                                      <p:tavLst>
                                        <p:tav tm="0">
                                          <p:val>
                                            <p:fltVal val="0"/>
                                          </p:val>
                                        </p:tav>
                                        <p:tav tm="100000">
                                          <p:val>
                                            <p:strVal val="#ppt_w"/>
                                          </p:val>
                                        </p:tav>
                                      </p:tavLst>
                                    </p:anim>
                                    <p:anim calcmode="lin" valueType="num">
                                      <p:cBhvr>
                                        <p:cTn id="21" dur="500" fill="hold"/>
                                        <p:tgtEl>
                                          <p:spTgt spid="11279"/>
                                        </p:tgtEl>
                                        <p:attrNameLst>
                                          <p:attrName>ppt_h</p:attrName>
                                        </p:attrNameLst>
                                      </p:cBhvr>
                                      <p:tavLst>
                                        <p:tav tm="0">
                                          <p:val>
                                            <p:strVal val="#ppt_h"/>
                                          </p:val>
                                        </p:tav>
                                        <p:tav tm="100000">
                                          <p:val>
                                            <p:strVal val="#ppt_h"/>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2"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right)">
                                      <p:cBhvr>
                                        <p:cTn id="26" dur="500"/>
                                        <p:tgtEl>
                                          <p:spTgt spid="4"/>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2"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right)">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GB" smtClean="0"/>
              <a:t>Photoelectric Effect</a:t>
            </a:r>
          </a:p>
        </p:txBody>
      </p:sp>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600200"/>
            <a:ext cx="5486400" cy="488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0"/>
                                  </p:stCondLst>
                                  <p:childTnLst>
                                    <p:set>
                                      <p:cBhvr>
                                        <p:cTn id="6" dur="1" fill="hold">
                                          <p:stCondLst>
                                            <p:cond delay="0"/>
                                          </p:stCondLst>
                                        </p:cTn>
                                        <p:tgtEl>
                                          <p:spTgt spid="5124"/>
                                        </p:tgtEl>
                                        <p:attrNameLst>
                                          <p:attrName>style.visibility</p:attrName>
                                        </p:attrNameLst>
                                      </p:cBhvr>
                                      <p:to>
                                        <p:strVal val="visible"/>
                                      </p:to>
                                    </p:set>
                                    <p:anim calcmode="lin" valueType="num">
                                      <p:cBhvr>
                                        <p:cTn id="7" dur="500" fill="hold"/>
                                        <p:tgtEl>
                                          <p:spTgt spid="5124"/>
                                        </p:tgtEl>
                                        <p:attrNameLst>
                                          <p:attrName>ppt_w</p:attrName>
                                        </p:attrNameLst>
                                      </p:cBhvr>
                                      <p:tavLst>
                                        <p:tav tm="0">
                                          <p:val>
                                            <p:fltVal val="0"/>
                                          </p:val>
                                        </p:tav>
                                        <p:tav tm="100000">
                                          <p:val>
                                            <p:strVal val="#ppt_w"/>
                                          </p:val>
                                        </p:tav>
                                      </p:tavLst>
                                    </p:anim>
                                    <p:anim calcmode="lin" valueType="num">
                                      <p:cBhvr>
                                        <p:cTn id="8" dur="500" fill="hold"/>
                                        <p:tgtEl>
                                          <p:spTgt spid="512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smtClean="0"/>
              <a:t>Photoelectric Effect</a:t>
            </a:r>
          </a:p>
        </p:txBody>
      </p:sp>
      <p:pic>
        <p:nvPicPr>
          <p:cNvPr id="614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676400"/>
            <a:ext cx="5638800" cy="467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0"/>
                                  </p:stCondLst>
                                  <p:childTnLst>
                                    <p:set>
                                      <p:cBhvr>
                                        <p:cTn id="6" dur="1" fill="hold">
                                          <p:stCondLst>
                                            <p:cond delay="0"/>
                                          </p:stCondLst>
                                        </p:cTn>
                                        <p:tgtEl>
                                          <p:spTgt spid="6149"/>
                                        </p:tgtEl>
                                        <p:attrNameLst>
                                          <p:attrName>style.visibility</p:attrName>
                                        </p:attrNameLst>
                                      </p:cBhvr>
                                      <p:to>
                                        <p:strVal val="visible"/>
                                      </p:to>
                                    </p:set>
                                    <p:anim calcmode="lin" valueType="num">
                                      <p:cBhvr>
                                        <p:cTn id="7" dur="500" fill="hold"/>
                                        <p:tgtEl>
                                          <p:spTgt spid="6149"/>
                                        </p:tgtEl>
                                        <p:attrNameLst>
                                          <p:attrName>ppt_w</p:attrName>
                                        </p:attrNameLst>
                                      </p:cBhvr>
                                      <p:tavLst>
                                        <p:tav tm="0">
                                          <p:val>
                                            <p:fltVal val="0"/>
                                          </p:val>
                                        </p:tav>
                                        <p:tav tm="100000">
                                          <p:val>
                                            <p:strVal val="#ppt_w"/>
                                          </p:val>
                                        </p:tav>
                                      </p:tavLst>
                                    </p:anim>
                                    <p:anim calcmode="lin" valueType="num">
                                      <p:cBhvr>
                                        <p:cTn id="8" dur="500" fill="hold"/>
                                        <p:tgtEl>
                                          <p:spTgt spid="614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smtClean="0"/>
              <a:t>Photoelectric Effect</a:t>
            </a:r>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600200"/>
            <a:ext cx="5562600" cy="4897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0"/>
                                  </p:stCondLst>
                                  <p:childTnLst>
                                    <p:set>
                                      <p:cBhvr>
                                        <p:cTn id="6" dur="1" fill="hold">
                                          <p:stCondLst>
                                            <p:cond delay="0"/>
                                          </p:stCondLst>
                                        </p:cTn>
                                        <p:tgtEl>
                                          <p:spTgt spid="7171"/>
                                        </p:tgtEl>
                                        <p:attrNameLst>
                                          <p:attrName>style.visibility</p:attrName>
                                        </p:attrNameLst>
                                      </p:cBhvr>
                                      <p:to>
                                        <p:strVal val="visible"/>
                                      </p:to>
                                    </p:set>
                                    <p:anim calcmode="lin" valueType="num">
                                      <p:cBhvr>
                                        <p:cTn id="7" dur="500" fill="hold"/>
                                        <p:tgtEl>
                                          <p:spTgt spid="7171"/>
                                        </p:tgtEl>
                                        <p:attrNameLst>
                                          <p:attrName>ppt_w</p:attrName>
                                        </p:attrNameLst>
                                      </p:cBhvr>
                                      <p:tavLst>
                                        <p:tav tm="0">
                                          <p:val>
                                            <p:fltVal val="0"/>
                                          </p:val>
                                        </p:tav>
                                        <p:tav tm="100000">
                                          <p:val>
                                            <p:strVal val="#ppt_w"/>
                                          </p:val>
                                        </p:tav>
                                      </p:tavLst>
                                    </p:anim>
                                    <p:anim calcmode="lin" valueType="num">
                                      <p:cBhvr>
                                        <p:cTn id="8" dur="500" fill="hold"/>
                                        <p:tgtEl>
                                          <p:spTgt spid="717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s-ES_tradnl" smtClean="0"/>
              <a:t>Summary</a:t>
            </a:r>
            <a:endParaRPr lang="en-US" smtClean="0"/>
          </a:p>
        </p:txBody>
      </p:sp>
      <p:sp>
        <p:nvSpPr>
          <p:cNvPr id="40963" name="Rectangle 3"/>
          <p:cNvSpPr>
            <a:spLocks noGrp="1" noChangeArrowheads="1"/>
          </p:cNvSpPr>
          <p:nvPr>
            <p:ph type="body" idx="1"/>
          </p:nvPr>
        </p:nvSpPr>
        <p:spPr/>
        <p:txBody>
          <a:bodyPr/>
          <a:lstStyle/>
          <a:p>
            <a:pPr>
              <a:lnSpc>
                <a:spcPct val="80000"/>
              </a:lnSpc>
            </a:pPr>
            <a:r>
              <a:rPr lang="es-ES_tradnl" sz="2800" smtClean="0"/>
              <a:t>Light and all forms of electromagnetic radiation is emitted in brief bursts or packets of energy ie it is quantised.</a:t>
            </a:r>
          </a:p>
          <a:p>
            <a:pPr>
              <a:lnSpc>
                <a:spcPct val="80000"/>
              </a:lnSpc>
            </a:pPr>
            <a:r>
              <a:rPr lang="es-ES_tradnl" sz="2800" smtClean="0">
                <a:solidFill>
                  <a:srgbClr val="FF0000"/>
                </a:solidFill>
              </a:rPr>
              <a:t>The packets of energy which are called PHOTONS travel in one direction only in a straight line.</a:t>
            </a:r>
          </a:p>
          <a:p>
            <a:pPr>
              <a:lnSpc>
                <a:spcPct val="80000"/>
              </a:lnSpc>
            </a:pPr>
            <a:r>
              <a:rPr lang="es-ES_tradnl" sz="2800" smtClean="0">
                <a:solidFill>
                  <a:srgbClr val="FF9900"/>
                </a:solidFill>
              </a:rPr>
              <a:t>When an atom emits a photon its energy changes by an amount equal to the photon energy</a:t>
            </a:r>
          </a:p>
          <a:p>
            <a:pPr>
              <a:lnSpc>
                <a:spcPct val="80000"/>
              </a:lnSpc>
            </a:pPr>
            <a:r>
              <a:rPr lang="es-ES_tradnl" sz="2800" smtClean="0">
                <a:solidFill>
                  <a:srgbClr val="CC00CC"/>
                </a:solidFill>
              </a:rPr>
              <a:t>The amount of energy contained in each quantum is directly proportional to the frequency f of the radiation.</a:t>
            </a:r>
            <a:endParaRPr lang="en-US" sz="2800" smtClean="0">
              <a:solidFill>
                <a:srgbClr val="CC00CC"/>
              </a:solidFill>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mtClean="0"/>
              <a:t>Negative electroscope</a:t>
            </a:r>
          </a:p>
        </p:txBody>
      </p:sp>
      <p:sp>
        <p:nvSpPr>
          <p:cNvPr id="71683" name="Rectangle 3"/>
          <p:cNvSpPr>
            <a:spLocks noGrp="1" noChangeArrowheads="1"/>
          </p:cNvSpPr>
          <p:nvPr>
            <p:ph type="body" idx="1"/>
          </p:nvPr>
        </p:nvSpPr>
        <p:spPr>
          <a:xfrm>
            <a:off x="5043488" y="1981200"/>
            <a:ext cx="3414712" cy="4114800"/>
          </a:xfrm>
        </p:spPr>
        <p:txBody>
          <a:bodyPr/>
          <a:lstStyle/>
          <a:p>
            <a:r>
              <a:rPr lang="en-US" smtClean="0"/>
              <a:t>White light does not discharge an electroscope</a:t>
            </a:r>
          </a:p>
          <a:p>
            <a:r>
              <a:rPr lang="en-US" smtClean="0"/>
              <a:t>UV light does cause discharge </a:t>
            </a:r>
          </a:p>
        </p:txBody>
      </p:sp>
      <p:sp>
        <p:nvSpPr>
          <p:cNvPr id="41988" name="Line 4"/>
          <p:cNvSpPr>
            <a:spLocks noChangeShapeType="1"/>
          </p:cNvSpPr>
          <p:nvPr/>
        </p:nvSpPr>
        <p:spPr bwMode="auto">
          <a:xfrm>
            <a:off x="1143000" y="3276600"/>
            <a:ext cx="1371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9" name="Line 5"/>
          <p:cNvSpPr>
            <a:spLocks noChangeShapeType="1"/>
          </p:cNvSpPr>
          <p:nvPr/>
        </p:nvSpPr>
        <p:spPr bwMode="auto">
          <a:xfrm>
            <a:off x="1752600" y="3276600"/>
            <a:ext cx="0" cy="1447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0" name="Line 6"/>
          <p:cNvSpPr>
            <a:spLocks noChangeShapeType="1"/>
          </p:cNvSpPr>
          <p:nvPr/>
        </p:nvSpPr>
        <p:spPr bwMode="auto">
          <a:xfrm>
            <a:off x="1752600" y="4114800"/>
            <a:ext cx="38100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91" name="Text Box 7"/>
          <p:cNvSpPr txBox="1">
            <a:spLocks noChangeArrowheads="1"/>
          </p:cNvSpPr>
          <p:nvPr/>
        </p:nvSpPr>
        <p:spPr bwMode="auto">
          <a:xfrm>
            <a:off x="1143000" y="2895600"/>
            <a:ext cx="22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   </a:t>
            </a:r>
          </a:p>
        </p:txBody>
      </p:sp>
      <p:sp>
        <p:nvSpPr>
          <p:cNvPr id="41992" name="Text Box 8"/>
          <p:cNvSpPr txBox="1">
            <a:spLocks noChangeArrowheads="1"/>
          </p:cNvSpPr>
          <p:nvPr/>
        </p:nvSpPr>
        <p:spPr bwMode="auto">
          <a:xfrm>
            <a:off x="1447800" y="441960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grpSp>
        <p:nvGrpSpPr>
          <p:cNvPr id="2" name="Group 9"/>
          <p:cNvGrpSpPr>
            <a:grpSpLocks/>
          </p:cNvGrpSpPr>
          <p:nvPr/>
        </p:nvGrpSpPr>
        <p:grpSpPr bwMode="auto">
          <a:xfrm rot="3071785">
            <a:off x="615950" y="1898650"/>
            <a:ext cx="533400" cy="393700"/>
            <a:chOff x="1008" y="1528"/>
            <a:chExt cx="1392" cy="448"/>
          </a:xfrm>
        </p:grpSpPr>
        <p:sp>
          <p:nvSpPr>
            <p:cNvPr id="42027" name="Freeform 10"/>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28" name="Freeform 11"/>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29" name="Freeform 12"/>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30" name="Freeform 13"/>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31" name="Freeform 14"/>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32" name="Freeform 15"/>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33" name="Line 16"/>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1994" name="Text Box 17"/>
          <p:cNvSpPr txBox="1">
            <a:spLocks noChangeArrowheads="1"/>
          </p:cNvSpPr>
          <p:nvPr/>
        </p:nvSpPr>
        <p:spPr bwMode="auto">
          <a:xfrm>
            <a:off x="1371600" y="2895600"/>
            <a:ext cx="22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   </a:t>
            </a:r>
          </a:p>
        </p:txBody>
      </p:sp>
      <p:sp>
        <p:nvSpPr>
          <p:cNvPr id="71698" name="Text Box 18"/>
          <p:cNvSpPr txBox="1">
            <a:spLocks noChangeArrowheads="1"/>
          </p:cNvSpPr>
          <p:nvPr/>
        </p:nvSpPr>
        <p:spPr bwMode="auto">
          <a:xfrm>
            <a:off x="1676400" y="2895600"/>
            <a:ext cx="22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   </a:t>
            </a:r>
          </a:p>
        </p:txBody>
      </p:sp>
      <p:sp>
        <p:nvSpPr>
          <p:cNvPr id="41996" name="Text Box 19"/>
          <p:cNvSpPr txBox="1">
            <a:spLocks noChangeArrowheads="1"/>
          </p:cNvSpPr>
          <p:nvPr/>
        </p:nvSpPr>
        <p:spPr bwMode="auto">
          <a:xfrm>
            <a:off x="1905000" y="2895600"/>
            <a:ext cx="22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   </a:t>
            </a:r>
          </a:p>
        </p:txBody>
      </p:sp>
      <p:sp>
        <p:nvSpPr>
          <p:cNvPr id="71700" name="Text Box 20"/>
          <p:cNvSpPr txBox="1">
            <a:spLocks noChangeArrowheads="1"/>
          </p:cNvSpPr>
          <p:nvPr/>
        </p:nvSpPr>
        <p:spPr bwMode="auto">
          <a:xfrm>
            <a:off x="2209800" y="2895600"/>
            <a:ext cx="22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   </a:t>
            </a:r>
          </a:p>
        </p:txBody>
      </p:sp>
      <p:grpSp>
        <p:nvGrpSpPr>
          <p:cNvPr id="3" name="Group 21"/>
          <p:cNvGrpSpPr>
            <a:grpSpLocks/>
          </p:cNvGrpSpPr>
          <p:nvPr/>
        </p:nvGrpSpPr>
        <p:grpSpPr bwMode="auto">
          <a:xfrm rot="3071785">
            <a:off x="654050" y="2012950"/>
            <a:ext cx="762000" cy="393700"/>
            <a:chOff x="1008" y="1528"/>
            <a:chExt cx="1392" cy="448"/>
          </a:xfrm>
        </p:grpSpPr>
        <p:sp>
          <p:nvSpPr>
            <p:cNvPr id="42020" name="Freeform 22"/>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21" name="Freeform 23"/>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22" name="Freeform 24"/>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23" name="Freeform 25"/>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24" name="Freeform 26"/>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25" name="Freeform 27"/>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26" name="Line 28"/>
            <p:cNvSpPr>
              <a:spLocks noChangeShapeType="1"/>
            </p:cNvSpPr>
            <p:nvPr/>
          </p:nvSpPr>
          <p:spPr bwMode="auto">
            <a:xfrm>
              <a:off x="2160" y="172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71709" name="Text Box 29"/>
          <p:cNvSpPr txBox="1">
            <a:spLocks noChangeArrowheads="1"/>
          </p:cNvSpPr>
          <p:nvPr/>
        </p:nvSpPr>
        <p:spPr bwMode="auto">
          <a:xfrm>
            <a:off x="1447800" y="403860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2000" name="Text Box 30"/>
          <p:cNvSpPr txBox="1">
            <a:spLocks noChangeArrowheads="1"/>
          </p:cNvSpPr>
          <p:nvPr/>
        </p:nvSpPr>
        <p:spPr bwMode="auto">
          <a:xfrm>
            <a:off x="1447800" y="365760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2001" name="Text Box 31"/>
          <p:cNvSpPr txBox="1">
            <a:spLocks noChangeArrowheads="1"/>
          </p:cNvSpPr>
          <p:nvPr/>
        </p:nvSpPr>
        <p:spPr bwMode="auto">
          <a:xfrm>
            <a:off x="1447800" y="335280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2002" name="Text Box 32"/>
          <p:cNvSpPr txBox="1">
            <a:spLocks noChangeArrowheads="1"/>
          </p:cNvSpPr>
          <p:nvPr/>
        </p:nvSpPr>
        <p:spPr bwMode="auto">
          <a:xfrm>
            <a:off x="1828800" y="396240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2003" name="Text Box 33"/>
          <p:cNvSpPr txBox="1">
            <a:spLocks noChangeArrowheads="1"/>
          </p:cNvSpPr>
          <p:nvPr/>
        </p:nvSpPr>
        <p:spPr bwMode="auto">
          <a:xfrm>
            <a:off x="1981200" y="4419600"/>
            <a:ext cx="30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grpSp>
        <p:nvGrpSpPr>
          <p:cNvPr id="4" name="Group 34"/>
          <p:cNvGrpSpPr>
            <a:grpSpLocks/>
          </p:cNvGrpSpPr>
          <p:nvPr/>
        </p:nvGrpSpPr>
        <p:grpSpPr bwMode="auto">
          <a:xfrm rot="3071785">
            <a:off x="768350" y="2051050"/>
            <a:ext cx="533400" cy="393700"/>
            <a:chOff x="1008" y="1528"/>
            <a:chExt cx="1392" cy="448"/>
          </a:xfrm>
        </p:grpSpPr>
        <p:sp>
          <p:nvSpPr>
            <p:cNvPr id="42013" name="Freeform 35"/>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4" name="Freeform 36"/>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5" name="Freeform 37"/>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6" name="Freeform 38"/>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7" name="Freeform 39"/>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8" name="Freeform 40"/>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9" name="Line 41"/>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 name="Group 42"/>
          <p:cNvGrpSpPr>
            <a:grpSpLocks/>
          </p:cNvGrpSpPr>
          <p:nvPr/>
        </p:nvGrpSpPr>
        <p:grpSpPr bwMode="auto">
          <a:xfrm rot="3071785">
            <a:off x="920750" y="2203450"/>
            <a:ext cx="533400" cy="393700"/>
            <a:chOff x="1008" y="1528"/>
            <a:chExt cx="1392" cy="448"/>
          </a:xfrm>
        </p:grpSpPr>
        <p:sp>
          <p:nvSpPr>
            <p:cNvPr id="42006" name="Freeform 43"/>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07" name="Freeform 44"/>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08" name="Freeform 45"/>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09" name="Freeform 46"/>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0" name="Freeform 47"/>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1" name="Freeform 48"/>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2012" name="Line 49"/>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nodeType="afterGroup">
                            <p:stCondLst>
                              <p:cond delay="0"/>
                            </p:stCondLst>
                            <p:childTnLst>
                              <p:par>
                                <p:cTn id="8" presetID="42" presetClass="path" presetSubtype="0" repeatCount="3000" accel="50000" decel="50000" fill="hold" nodeType="afterEffect">
                                  <p:stCondLst>
                                    <p:cond delay="0"/>
                                  </p:stCondLst>
                                  <p:childTnLst>
                                    <p:animMotion origin="layout" path="M -4.44444E-6 -1.23034E-6 L 0.08681 0.20537 " pathEditMode="relative" rAng="0" ptsTypes="AA">
                                      <p:cBhvr>
                                        <p:cTn id="9" dur="2000" fill="hold"/>
                                        <p:tgtEl>
                                          <p:spTgt spid="3"/>
                                        </p:tgtEl>
                                        <p:attrNameLst>
                                          <p:attrName>ppt_x</p:attrName>
                                          <p:attrName>ppt_y</p:attrName>
                                        </p:attrNameLst>
                                      </p:cBhvr>
                                      <p:rCtr x="4340" y="10268"/>
                                    </p:animMotion>
                                  </p:childTnLst>
                                </p:cTn>
                              </p:par>
                            </p:childTnLst>
                          </p:cTn>
                        </p:par>
                        <p:par>
                          <p:cTn id="10" fill="hold" nodeType="afterGroup">
                            <p:stCondLst>
                              <p:cond delay="6000"/>
                            </p:stCondLst>
                            <p:childTnLst>
                              <p:par>
                                <p:cTn id="11" presetID="10" presetClass="exit" presetSubtype="0" fill="hold" nodeType="afterEffect">
                                  <p:stCondLst>
                                    <p:cond delay="0"/>
                                  </p:stCondLst>
                                  <p:childTnLst>
                                    <p:animEffect transition="out" filter="fade">
                                      <p:cBhvr>
                                        <p:cTn id="12" dur="2000"/>
                                        <p:tgtEl>
                                          <p:spTgt spid="3"/>
                                        </p:tgtEl>
                                      </p:cBhvr>
                                    </p:animEffect>
                                    <p:set>
                                      <p:cBhvr>
                                        <p:cTn id="13" dur="1" fill="hold">
                                          <p:stCondLst>
                                            <p:cond delay="1999"/>
                                          </p:stCondLst>
                                        </p:cTn>
                                        <p:tgtEl>
                                          <p:spTgt spid="3"/>
                                        </p:tgtEl>
                                        <p:attrNameLst>
                                          <p:attrName>style.visibility</p:attrName>
                                        </p:attrNameLst>
                                      </p:cBhvr>
                                      <p:to>
                                        <p:strVal val="hidden"/>
                                      </p:to>
                                    </p:set>
                                  </p:childTnLst>
                                </p:cTn>
                              </p:par>
                            </p:childTnLst>
                          </p:cTn>
                        </p:par>
                        <p:par>
                          <p:cTn id="14" fill="hold" nodeType="afterGroup">
                            <p:stCondLst>
                              <p:cond delay="8000"/>
                            </p:stCondLst>
                            <p:childTnLst>
                              <p:par>
                                <p:cTn id="15" presetID="2" presetClass="entr" presetSubtype="4" fill="hold" nodeType="afterEffect">
                                  <p:stCondLst>
                                    <p:cond delay="0"/>
                                  </p:stCondLst>
                                  <p:childTnLst>
                                    <p:set>
                                      <p:cBhvr>
                                        <p:cTn id="16" dur="1" fill="hold">
                                          <p:stCondLst>
                                            <p:cond delay="0"/>
                                          </p:stCondLst>
                                        </p:cTn>
                                        <p:tgtEl>
                                          <p:spTgt spid="71683">
                                            <p:txEl>
                                              <p:pRg st="0" end="0"/>
                                            </p:txEl>
                                          </p:spTgt>
                                        </p:tgtEl>
                                        <p:attrNameLst>
                                          <p:attrName>style.visibility</p:attrName>
                                        </p:attrNameLst>
                                      </p:cBhvr>
                                      <p:to>
                                        <p:strVal val="visible"/>
                                      </p:to>
                                    </p:set>
                                    <p:anim calcmode="lin" valueType="num">
                                      <p:cBhvr additive="base">
                                        <p:cTn id="17" dur="5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1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par>
                          <p:cTn id="23" fill="hold" nodeType="afterGroup">
                            <p:stCondLst>
                              <p:cond delay="0"/>
                            </p:stCondLst>
                            <p:childTnLst>
                              <p:par>
                                <p:cTn id="24" presetID="42" presetClass="path" presetSubtype="0" accel="50000" decel="50000" fill="hold" nodeType="afterEffect">
                                  <p:stCondLst>
                                    <p:cond delay="0"/>
                                  </p:stCondLst>
                                  <p:childTnLst>
                                    <p:animMotion origin="layout" path="M -4.44444E-6 -1.23034E-6 L 0.08681 0.20537 " pathEditMode="relative" rAng="0" ptsTypes="AA">
                                      <p:cBhvr>
                                        <p:cTn id="25" dur="2000" fill="hold"/>
                                        <p:tgtEl>
                                          <p:spTgt spid="2"/>
                                        </p:tgtEl>
                                        <p:attrNameLst>
                                          <p:attrName>ppt_x</p:attrName>
                                          <p:attrName>ppt_y</p:attrName>
                                        </p:attrNameLst>
                                      </p:cBhvr>
                                      <p:rCtr x="4340" y="10268"/>
                                    </p:animMotion>
                                  </p:childTnLst>
                                </p:cTn>
                              </p:par>
                            </p:childTnLst>
                          </p:cTn>
                        </p:par>
                        <p:par>
                          <p:cTn id="26" fill="hold" nodeType="afterGroup">
                            <p:stCondLst>
                              <p:cond delay="2000"/>
                            </p:stCondLst>
                            <p:childTnLst>
                              <p:par>
                                <p:cTn id="27" presetID="10" presetClass="exit" presetSubtype="0" fill="hold" nodeType="afterEffect">
                                  <p:stCondLst>
                                    <p:cond delay="0"/>
                                  </p:stCondLst>
                                  <p:childTnLst>
                                    <p:animEffect transition="out" filter="fade">
                                      <p:cBhvr>
                                        <p:cTn id="28" dur="2000"/>
                                        <p:tgtEl>
                                          <p:spTgt spid="2"/>
                                        </p:tgtEl>
                                      </p:cBhvr>
                                    </p:animEffect>
                                    <p:set>
                                      <p:cBhvr>
                                        <p:cTn id="29" dur="1" fill="hold">
                                          <p:stCondLst>
                                            <p:cond delay="1999"/>
                                          </p:stCondLst>
                                        </p:cTn>
                                        <p:tgtEl>
                                          <p:spTgt spid="2"/>
                                        </p:tgtEl>
                                        <p:attrNameLst>
                                          <p:attrName>style.visibility</p:attrName>
                                        </p:attrNameLst>
                                      </p:cBhvr>
                                      <p:to>
                                        <p:strVal val="hidden"/>
                                      </p:to>
                                    </p:set>
                                  </p:childTnLst>
                                </p:cTn>
                              </p:par>
                              <p:par>
                                <p:cTn id="30" presetID="64" presetClass="path" presetSubtype="0" accel="50000" decel="50000" fill="hold" nodeType="withEffect">
                                  <p:stCondLst>
                                    <p:cond delay="0"/>
                                  </p:stCondLst>
                                  <p:childTnLst>
                                    <p:animMotion origin="layout" path="M 0.0 0.0  L 0.0 -0.33302  E" pathEditMode="relative" ptsTypes="">
                                      <p:cBhvr>
                                        <p:cTn id="31" dur="2000" fill="hold"/>
                                        <p:tgtEl>
                                          <p:spTgt spid="71698">
                                            <p:txEl>
                                              <p:pRg st="0" end="0"/>
                                            </p:txEl>
                                          </p:spTgt>
                                        </p:tgtEl>
                                        <p:attrNameLst>
                                          <p:attrName>ppt_x</p:attrName>
                                          <p:attrName>ppt_y</p:attrName>
                                        </p:attrNameLst>
                                      </p:cBhvr>
                                    </p:animMotion>
                                  </p:childTnLst>
                                  <p:subTnLst>
                                    <p:audio>
                                      <p:cMediaNode>
                                        <p:cTn display="0" masterRel="sameClick">
                                          <p:stCondLst>
                                            <p:cond evt="begin" delay="0">
                                              <p:tn val="30"/>
                                            </p:cond>
                                          </p:stCondLst>
                                          <p:endCondLst>
                                            <p:cond evt="onStopAudio" delay="0">
                                              <p:tgtEl>
                                                <p:sldTgt/>
                                              </p:tgtEl>
                                            </p:cond>
                                          </p:endCondLst>
                                        </p:cTn>
                                        <p:tgtEl>
                                          <p:sndTgt r:embed="rId2" name="voltage.wav"/>
                                        </p:tgtEl>
                                      </p:cMediaNode>
                                    </p:audio>
                                  </p:subTnLst>
                                </p:cTn>
                              </p:par>
                            </p:childTnLst>
                          </p:cTn>
                        </p:par>
                        <p:par>
                          <p:cTn id="32" fill="hold" nodeType="afterGroup">
                            <p:stCondLst>
                              <p:cond delay="4000"/>
                            </p:stCondLst>
                            <p:childTnLst>
                              <p:par>
                                <p:cTn id="33" presetID="1" presetClass="entr" presetSubtype="0" fill="hold" nodeType="after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par>
                          <p:cTn id="35" fill="hold" nodeType="afterGroup">
                            <p:stCondLst>
                              <p:cond delay="4000"/>
                            </p:stCondLst>
                            <p:childTnLst>
                              <p:par>
                                <p:cTn id="36" presetID="42" presetClass="path" presetSubtype="0" accel="50000" decel="50000" fill="hold" nodeType="afterEffect">
                                  <p:stCondLst>
                                    <p:cond delay="0"/>
                                  </p:stCondLst>
                                  <p:childTnLst>
                                    <p:animMotion origin="layout" path="M -4.44444E-6 -1.23034E-6 L 0.08681 0.20537 " pathEditMode="relative" rAng="0" ptsTypes="AA">
                                      <p:cBhvr>
                                        <p:cTn id="37" dur="2000" fill="hold"/>
                                        <p:tgtEl>
                                          <p:spTgt spid="4"/>
                                        </p:tgtEl>
                                        <p:attrNameLst>
                                          <p:attrName>ppt_x</p:attrName>
                                          <p:attrName>ppt_y</p:attrName>
                                        </p:attrNameLst>
                                      </p:cBhvr>
                                      <p:rCtr x="4340" y="10268"/>
                                    </p:animMotion>
                                  </p:childTnLst>
                                </p:cTn>
                              </p:par>
                            </p:childTnLst>
                          </p:cTn>
                        </p:par>
                        <p:par>
                          <p:cTn id="38" fill="hold" nodeType="afterGroup">
                            <p:stCondLst>
                              <p:cond delay="6000"/>
                            </p:stCondLst>
                            <p:childTnLst>
                              <p:par>
                                <p:cTn id="39" presetID="10" presetClass="exit" presetSubtype="0" fill="hold" nodeType="afterEffect">
                                  <p:stCondLst>
                                    <p:cond delay="0"/>
                                  </p:stCondLst>
                                  <p:childTnLst>
                                    <p:animEffect transition="out" filter="fade">
                                      <p:cBhvr>
                                        <p:cTn id="40" dur="2000"/>
                                        <p:tgtEl>
                                          <p:spTgt spid="4"/>
                                        </p:tgtEl>
                                      </p:cBhvr>
                                    </p:animEffect>
                                    <p:set>
                                      <p:cBhvr>
                                        <p:cTn id="41" dur="1" fill="hold">
                                          <p:stCondLst>
                                            <p:cond delay="1999"/>
                                          </p:stCondLst>
                                        </p:cTn>
                                        <p:tgtEl>
                                          <p:spTgt spid="4"/>
                                        </p:tgtEl>
                                        <p:attrNameLst>
                                          <p:attrName>style.visibility</p:attrName>
                                        </p:attrNameLst>
                                      </p:cBhvr>
                                      <p:to>
                                        <p:strVal val="hidden"/>
                                      </p:to>
                                    </p:set>
                                  </p:childTnLst>
                                </p:cTn>
                              </p:par>
                              <p:par>
                                <p:cTn id="42" presetID="64" presetClass="path" presetSubtype="0" accel="50000" decel="50000" fill="hold" grpId="0" nodeType="withEffect">
                                  <p:stCondLst>
                                    <p:cond delay="0"/>
                                  </p:stCondLst>
                                  <p:childTnLst>
                                    <p:animMotion origin="layout" path="M 0.0 0.0  L 0.0 -0.33302  E" pathEditMode="relative" ptsTypes="">
                                      <p:cBhvr>
                                        <p:cTn id="43" dur="2000" fill="hold"/>
                                        <p:tgtEl>
                                          <p:spTgt spid="71700"/>
                                        </p:tgtEl>
                                        <p:attrNameLst>
                                          <p:attrName>ppt_x</p:attrName>
                                          <p:attrName>ppt_y</p:attrName>
                                        </p:attrNameLst>
                                      </p:cBhvr>
                                    </p:animMotion>
                                  </p:childTnLst>
                                  <p:subTnLst>
                                    <p:audio>
                                      <p:cMediaNode>
                                        <p:cTn display="0" masterRel="sameClick">
                                          <p:stCondLst>
                                            <p:cond evt="begin" delay="0">
                                              <p:tn val="42"/>
                                            </p:cond>
                                          </p:stCondLst>
                                          <p:endCondLst>
                                            <p:cond evt="onStopAudio" delay="0">
                                              <p:tgtEl>
                                                <p:sldTgt/>
                                              </p:tgtEl>
                                            </p:cond>
                                          </p:endCondLst>
                                        </p:cTn>
                                        <p:tgtEl>
                                          <p:sndTgt r:embed="rId2" name="voltage.wav"/>
                                        </p:tgtEl>
                                      </p:cMediaNode>
                                    </p:audio>
                                  </p:subTnLst>
                                </p:cTn>
                              </p:par>
                            </p:childTnLst>
                          </p:cTn>
                        </p:par>
                        <p:par>
                          <p:cTn id="44" fill="hold" nodeType="afterGroup">
                            <p:stCondLst>
                              <p:cond delay="8000"/>
                            </p:stCondLst>
                            <p:childTnLst>
                              <p:par>
                                <p:cTn id="45" presetID="1" presetClass="entr" presetSubtype="0" fill="hold" nodeType="afterEffect">
                                  <p:stCondLst>
                                    <p:cond delay="0"/>
                                  </p:stCondLst>
                                  <p:childTnLst>
                                    <p:set>
                                      <p:cBhvr>
                                        <p:cTn id="46" dur="1" fill="hold">
                                          <p:stCondLst>
                                            <p:cond delay="0"/>
                                          </p:stCondLst>
                                        </p:cTn>
                                        <p:tgtEl>
                                          <p:spTgt spid="5"/>
                                        </p:tgtEl>
                                        <p:attrNameLst>
                                          <p:attrName>style.visibility</p:attrName>
                                        </p:attrNameLst>
                                      </p:cBhvr>
                                      <p:to>
                                        <p:strVal val="visible"/>
                                      </p:to>
                                    </p:set>
                                  </p:childTnLst>
                                </p:cTn>
                              </p:par>
                            </p:childTnLst>
                          </p:cTn>
                        </p:par>
                        <p:par>
                          <p:cTn id="47" fill="hold" nodeType="afterGroup">
                            <p:stCondLst>
                              <p:cond delay="8000"/>
                            </p:stCondLst>
                            <p:childTnLst>
                              <p:par>
                                <p:cTn id="48" presetID="42" presetClass="path" presetSubtype="0" accel="50000" decel="50000" fill="hold" nodeType="afterEffect">
                                  <p:stCondLst>
                                    <p:cond delay="0"/>
                                  </p:stCondLst>
                                  <p:childTnLst>
                                    <p:animMotion origin="layout" path="M -4.44444E-6 -1.23034E-6 L 0.08681 0.20537 " pathEditMode="relative" rAng="0" ptsTypes="AA">
                                      <p:cBhvr>
                                        <p:cTn id="49" dur="2000" fill="hold"/>
                                        <p:tgtEl>
                                          <p:spTgt spid="5"/>
                                        </p:tgtEl>
                                        <p:attrNameLst>
                                          <p:attrName>ppt_x</p:attrName>
                                          <p:attrName>ppt_y</p:attrName>
                                        </p:attrNameLst>
                                      </p:cBhvr>
                                      <p:rCtr x="4340" y="10268"/>
                                    </p:animMotion>
                                  </p:childTnLst>
                                </p:cTn>
                              </p:par>
                            </p:childTnLst>
                          </p:cTn>
                        </p:par>
                        <p:par>
                          <p:cTn id="50" fill="hold" nodeType="afterGroup">
                            <p:stCondLst>
                              <p:cond delay="10000"/>
                            </p:stCondLst>
                            <p:childTnLst>
                              <p:par>
                                <p:cTn id="51" presetID="10" presetClass="exit" presetSubtype="0" fill="hold" nodeType="afterEffect">
                                  <p:stCondLst>
                                    <p:cond delay="0"/>
                                  </p:stCondLst>
                                  <p:childTnLst>
                                    <p:animEffect transition="out" filter="fade">
                                      <p:cBhvr>
                                        <p:cTn id="52" dur="2000"/>
                                        <p:tgtEl>
                                          <p:spTgt spid="5"/>
                                        </p:tgtEl>
                                      </p:cBhvr>
                                    </p:animEffect>
                                    <p:set>
                                      <p:cBhvr>
                                        <p:cTn id="53" dur="1" fill="hold">
                                          <p:stCondLst>
                                            <p:cond delay="1999"/>
                                          </p:stCondLst>
                                        </p:cTn>
                                        <p:tgtEl>
                                          <p:spTgt spid="5"/>
                                        </p:tgtEl>
                                        <p:attrNameLst>
                                          <p:attrName>style.visibility</p:attrName>
                                        </p:attrNameLst>
                                      </p:cBhvr>
                                      <p:to>
                                        <p:strVal val="hidden"/>
                                      </p:to>
                                    </p:set>
                                  </p:childTnLst>
                                </p:cTn>
                              </p:par>
                              <p:par>
                                <p:cTn id="54" presetID="64" presetClass="path" presetSubtype="0" accel="50000" decel="50000" fill="hold" grpId="0" nodeType="withEffect">
                                  <p:stCondLst>
                                    <p:cond delay="0"/>
                                  </p:stCondLst>
                                  <p:childTnLst>
                                    <p:animMotion origin="layout" path="M 0.0 2.31214E-6 L 0.0 -0.50382 " pathEditMode="relative" rAng="0" ptsTypes="AA">
                                      <p:cBhvr>
                                        <p:cTn id="55" dur="2000" fill="hold"/>
                                        <p:tgtEl>
                                          <p:spTgt spid="71709"/>
                                        </p:tgtEl>
                                        <p:attrNameLst>
                                          <p:attrName>ppt_x</p:attrName>
                                          <p:attrName>ppt_y</p:attrName>
                                        </p:attrNameLst>
                                      </p:cBhvr>
                                      <p:rCtr x="0" y="-25202"/>
                                    </p:animMotion>
                                  </p:childTnLst>
                                  <p:subTnLst>
                                    <p:audio>
                                      <p:cMediaNode>
                                        <p:cTn display="0" masterRel="sameClick">
                                          <p:stCondLst>
                                            <p:cond evt="begin" delay="0">
                                              <p:tn val="54"/>
                                            </p:cond>
                                          </p:stCondLst>
                                          <p:endCondLst>
                                            <p:cond evt="onStopAudio" delay="0">
                                              <p:tgtEl>
                                                <p:sldTgt/>
                                              </p:tgtEl>
                                            </p:cond>
                                          </p:endCondLst>
                                        </p:cTn>
                                        <p:tgtEl>
                                          <p:sndTgt r:embed="rId2" name="voltage.wav"/>
                                        </p:tgtEl>
                                      </p:cMediaNode>
                                    </p:audio>
                                  </p:subTnLst>
                                </p:cTn>
                              </p:par>
                            </p:childTnLst>
                          </p:cTn>
                        </p:par>
                        <p:par>
                          <p:cTn id="56" fill="hold" nodeType="afterGroup">
                            <p:stCondLst>
                              <p:cond delay="12000"/>
                            </p:stCondLst>
                            <p:childTnLst>
                              <p:par>
                                <p:cTn id="57" presetID="2" presetClass="entr" presetSubtype="4" fill="hold" nodeType="afterEffect">
                                  <p:stCondLst>
                                    <p:cond delay="0"/>
                                  </p:stCondLst>
                                  <p:childTnLst>
                                    <p:set>
                                      <p:cBhvr>
                                        <p:cTn id="58" dur="1" fill="hold">
                                          <p:stCondLst>
                                            <p:cond delay="0"/>
                                          </p:stCondLst>
                                        </p:cTn>
                                        <p:tgtEl>
                                          <p:spTgt spid="71683">
                                            <p:txEl>
                                              <p:pRg st="1" end="1"/>
                                            </p:txEl>
                                          </p:spTgt>
                                        </p:tgtEl>
                                        <p:attrNameLst>
                                          <p:attrName>style.visibility</p:attrName>
                                        </p:attrNameLst>
                                      </p:cBhvr>
                                      <p:to>
                                        <p:strVal val="visible"/>
                                      </p:to>
                                    </p:set>
                                    <p:anim calcmode="lin" valueType="num">
                                      <p:cBhvr additive="base">
                                        <p:cTn id="59" dur="500" fill="hold"/>
                                        <p:tgtEl>
                                          <p:spTgt spid="71683">
                                            <p:txEl>
                                              <p:pRg st="1" end="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7168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0" grpId="0"/>
      <p:bldP spid="7170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0" y="319088"/>
            <a:ext cx="9112250" cy="2289175"/>
          </a:xfrm>
          <a:prstGeom prst="rect">
            <a:avLst/>
          </a:prstGeom>
          <a:noFill/>
          <a:ln w="9525">
            <a:noFill/>
            <a:miter lim="800000"/>
            <a:headEnd/>
            <a:tailEnd/>
          </a:ln>
          <a:effectLst/>
        </p:spPr>
        <p:txBody>
          <a:bodyPr wrap="none" lIns="92075" tIns="46038" rIns="92075" bIns="46038">
            <a:spAutoFit/>
          </a:bodyPr>
          <a:lstStyle/>
          <a:p>
            <a:pPr algn="ctr">
              <a:defRPr/>
            </a:pPr>
            <a:r>
              <a:rPr lang="en-US" sz="3600" b="1">
                <a:solidFill>
                  <a:schemeClr val="bg1"/>
                </a:solidFill>
                <a:effectLst>
                  <a:outerShdw blurRad="38100" dist="38100" dir="2700000" algn="tl">
                    <a:srgbClr val="C0C0C0"/>
                  </a:outerShdw>
                </a:effectLst>
                <a:latin typeface="Comic Sans MS" pitchFamily="66" charset="0"/>
              </a:rPr>
              <a:t>Although we still commonly characterize</a:t>
            </a:r>
          </a:p>
          <a:p>
            <a:pPr algn="ctr">
              <a:defRPr/>
            </a:pPr>
            <a:r>
              <a:rPr lang="en-US" sz="3600" b="1">
                <a:solidFill>
                  <a:schemeClr val="bg1"/>
                </a:solidFill>
                <a:effectLst>
                  <a:outerShdw blurRad="38100" dist="38100" dir="2700000" algn="tl">
                    <a:srgbClr val="C0C0C0"/>
                  </a:outerShdw>
                </a:effectLst>
                <a:latin typeface="Comic Sans MS" pitchFamily="66" charset="0"/>
              </a:rPr>
              <a:t>light as a wave, it is actually </a:t>
            </a:r>
            <a:r>
              <a:rPr lang="en-US" sz="3600" b="1">
                <a:solidFill>
                  <a:srgbClr val="CC0000"/>
                </a:solidFill>
                <a:effectLst>
                  <a:outerShdw blurRad="38100" dist="38100" dir="2700000" algn="tl">
                    <a:srgbClr val="C0C0C0"/>
                  </a:outerShdw>
                </a:effectLst>
                <a:latin typeface="Comic Sans MS" pitchFamily="66" charset="0"/>
              </a:rPr>
              <a:t>neither</a:t>
            </a:r>
            <a:r>
              <a:rPr lang="en-US" sz="3600" b="1">
                <a:solidFill>
                  <a:schemeClr val="bg1"/>
                </a:solidFill>
                <a:effectLst>
                  <a:outerShdw blurRad="38100" dist="38100" dir="2700000" algn="tl">
                    <a:srgbClr val="C0C0C0"/>
                  </a:outerShdw>
                </a:effectLst>
                <a:latin typeface="Comic Sans MS" pitchFamily="66" charset="0"/>
              </a:rPr>
              <a:t> a</a:t>
            </a:r>
          </a:p>
          <a:p>
            <a:pPr algn="ctr">
              <a:defRPr/>
            </a:pPr>
            <a:r>
              <a:rPr lang="en-US" sz="3600" b="1">
                <a:solidFill>
                  <a:schemeClr val="bg1"/>
                </a:solidFill>
                <a:effectLst>
                  <a:outerShdw blurRad="38100" dist="38100" dir="2700000" algn="tl">
                    <a:srgbClr val="C0C0C0"/>
                  </a:outerShdw>
                </a:effectLst>
                <a:latin typeface="Comic Sans MS" pitchFamily="66" charset="0"/>
              </a:rPr>
              <a:t>wave nor a particle. It seems to have</a:t>
            </a:r>
          </a:p>
          <a:p>
            <a:pPr algn="ctr">
              <a:defRPr/>
            </a:pPr>
            <a:r>
              <a:rPr lang="en-US" sz="3600" b="1">
                <a:solidFill>
                  <a:schemeClr val="bg1"/>
                </a:solidFill>
                <a:effectLst>
                  <a:outerShdw blurRad="38100" dist="38100" dir="2700000" algn="tl">
                    <a:srgbClr val="C0C0C0"/>
                  </a:outerShdw>
                </a:effectLst>
                <a:latin typeface="Comic Sans MS" pitchFamily="66" charset="0"/>
              </a:rPr>
              <a:t>characteristics of both.</a:t>
            </a:r>
          </a:p>
        </p:txBody>
      </p:sp>
      <p:sp>
        <p:nvSpPr>
          <p:cNvPr id="69635" name="AutoShape 3"/>
          <p:cNvSpPr>
            <a:spLocks noChangeArrowheads="1"/>
          </p:cNvSpPr>
          <p:nvPr/>
        </p:nvSpPr>
        <p:spPr bwMode="auto">
          <a:xfrm>
            <a:off x="311150" y="2978150"/>
            <a:ext cx="8596313" cy="3263900"/>
          </a:xfrm>
          <a:prstGeom prst="hexagon">
            <a:avLst>
              <a:gd name="adj" fmla="val 19339"/>
              <a:gd name="vf" fmla="val 115470"/>
            </a:avLst>
          </a:prstGeom>
          <a:solidFill>
            <a:srgbClr val="FFFF00"/>
          </a:solidFill>
          <a:ln w="38100">
            <a:solidFill>
              <a:srgbClr val="FF0000"/>
            </a:solidFill>
            <a:miter lim="800000"/>
            <a:headEnd/>
            <a:tailEnd/>
          </a:ln>
        </p:spPr>
        <p:txBody>
          <a:bodyPr wrap="none" anchor="ctr"/>
          <a:lstStyle/>
          <a:p>
            <a:endParaRPr lang="en-US"/>
          </a:p>
        </p:txBody>
      </p:sp>
      <p:sp>
        <p:nvSpPr>
          <p:cNvPr id="69636" name="Rectangle 4"/>
          <p:cNvSpPr>
            <a:spLocks noChangeArrowheads="1"/>
          </p:cNvSpPr>
          <p:nvPr/>
        </p:nvSpPr>
        <p:spPr bwMode="auto">
          <a:xfrm>
            <a:off x="533400" y="3062288"/>
            <a:ext cx="8215313" cy="2938462"/>
          </a:xfrm>
          <a:prstGeom prst="rect">
            <a:avLst/>
          </a:prstGeom>
          <a:noFill/>
          <a:ln w="9525">
            <a:noFill/>
            <a:miter lim="800000"/>
            <a:headEnd/>
            <a:tailEnd/>
          </a:ln>
          <a:effectLst/>
        </p:spPr>
        <p:txBody>
          <a:bodyPr wrap="none" lIns="92075" tIns="46038" rIns="92075" bIns="46038">
            <a:spAutoFit/>
          </a:bodyPr>
          <a:lstStyle/>
          <a:p>
            <a:pPr algn="ctr">
              <a:defRPr/>
            </a:pPr>
            <a:r>
              <a:rPr lang="en-US" sz="3200" b="1">
                <a:effectLst>
                  <a:outerShdw blurRad="38100" dist="38100" dir="2700000" algn="tl">
                    <a:srgbClr val="C0C0C0"/>
                  </a:outerShdw>
                </a:effectLst>
                <a:latin typeface="Comic Sans MS" pitchFamily="66" charset="0"/>
              </a:rPr>
              <a:t>The modern view of the nature of</a:t>
            </a:r>
          </a:p>
          <a:p>
            <a:pPr algn="ctr">
              <a:defRPr/>
            </a:pPr>
            <a:r>
              <a:rPr lang="en-US" sz="3200" b="1">
                <a:effectLst>
                  <a:outerShdw blurRad="38100" dist="38100" dir="2700000" algn="tl">
                    <a:srgbClr val="C0C0C0"/>
                  </a:outerShdw>
                </a:effectLst>
                <a:latin typeface="Comic Sans MS" pitchFamily="66" charset="0"/>
              </a:rPr>
              <a:t>light recognizes the dual character:</a:t>
            </a:r>
            <a:endParaRPr lang="en-US" sz="2800" b="1">
              <a:effectLst>
                <a:outerShdw blurRad="38100" dist="38100" dir="2700000" algn="tl">
                  <a:srgbClr val="C0C0C0"/>
                </a:outerShdw>
              </a:effectLst>
              <a:latin typeface="Comic Sans MS" pitchFamily="66" charset="0"/>
            </a:endParaRPr>
          </a:p>
          <a:p>
            <a:pPr algn="ctr">
              <a:lnSpc>
                <a:spcPct val="10000"/>
              </a:lnSpc>
              <a:defRPr/>
            </a:pPr>
            <a:endParaRPr lang="en-US" sz="2800" b="1">
              <a:effectLst>
                <a:outerShdw blurRad="38100" dist="38100" dir="2700000" algn="tl">
                  <a:srgbClr val="C0C0C0"/>
                </a:outerShdw>
              </a:effectLst>
              <a:latin typeface="Comic Sans MS" pitchFamily="66" charset="0"/>
            </a:endParaRPr>
          </a:p>
          <a:p>
            <a:pPr algn="ctr">
              <a:defRPr/>
            </a:pPr>
            <a:r>
              <a:rPr lang="en-US" sz="4000" b="1">
                <a:solidFill>
                  <a:srgbClr val="008000"/>
                </a:solidFill>
                <a:effectLst>
                  <a:outerShdw blurRad="38100" dist="38100" dir="2700000" algn="tl">
                    <a:srgbClr val="C0C0C0"/>
                  </a:outerShdw>
                </a:effectLst>
                <a:latin typeface="Frugal Sans" pitchFamily="2" charset="0"/>
              </a:rPr>
              <a:t>Light is radiant energy transported</a:t>
            </a:r>
          </a:p>
          <a:p>
            <a:pPr algn="ctr">
              <a:defRPr/>
            </a:pPr>
            <a:r>
              <a:rPr lang="en-US" sz="4000" b="1">
                <a:solidFill>
                  <a:srgbClr val="008000"/>
                </a:solidFill>
                <a:effectLst>
                  <a:outerShdw blurRad="38100" dist="38100" dir="2700000" algn="tl">
                    <a:srgbClr val="C0C0C0"/>
                  </a:outerShdw>
                </a:effectLst>
                <a:latin typeface="Frugal Sans" pitchFamily="2" charset="0"/>
              </a:rPr>
              <a:t>in photons that are guided along</a:t>
            </a:r>
          </a:p>
          <a:p>
            <a:pPr algn="ctr">
              <a:defRPr/>
            </a:pPr>
            <a:r>
              <a:rPr lang="en-US" sz="4000" b="1">
                <a:solidFill>
                  <a:srgbClr val="008000"/>
                </a:solidFill>
                <a:effectLst>
                  <a:outerShdw blurRad="38100" dist="38100" dir="2700000" algn="tl">
                    <a:srgbClr val="C0C0C0"/>
                  </a:outerShdw>
                </a:effectLst>
                <a:latin typeface="Frugal Sans" pitchFamily="2" charset="0"/>
              </a:rPr>
              <a:t>their path by a wave field.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69634"/>
                                        </p:tgtEl>
                                        <p:attrNameLst>
                                          <p:attrName>style.visibility</p:attrName>
                                        </p:attrNameLst>
                                      </p:cBhvr>
                                      <p:to>
                                        <p:strVal val="visible"/>
                                      </p:to>
                                    </p:set>
                                    <p:animEffect transition="in" filter="box(out)">
                                      <p:cBhvr>
                                        <p:cTn id="7" dur="500"/>
                                        <p:tgtEl>
                                          <p:spTgt spid="696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69635"/>
                                        </p:tgtEl>
                                        <p:attrNameLst>
                                          <p:attrName>style.visibility</p:attrName>
                                        </p:attrNameLst>
                                      </p:cBhvr>
                                      <p:to>
                                        <p:strVal val="visible"/>
                                      </p:to>
                                    </p:set>
                                    <p:animEffect transition="in" filter="box(out)">
                                      <p:cBhvr>
                                        <p:cTn id="12" dur="500"/>
                                        <p:tgtEl>
                                          <p:spTgt spid="69635"/>
                                        </p:tgtEl>
                                      </p:cBhvr>
                                    </p:animEffect>
                                  </p:childTnLst>
                                </p:cTn>
                              </p:par>
                            </p:childTnLst>
                          </p:cTn>
                        </p:par>
                        <p:par>
                          <p:cTn id="13" fill="hold" nodeType="afterGroup">
                            <p:stCondLst>
                              <p:cond delay="500"/>
                            </p:stCondLst>
                            <p:childTnLst>
                              <p:par>
                                <p:cTn id="14" presetID="23" presetClass="entr" presetSubtype="16" fill="hold" grpId="0" nodeType="afterEffect">
                                  <p:stCondLst>
                                    <p:cond delay="0"/>
                                  </p:stCondLst>
                                  <p:childTnLst>
                                    <p:set>
                                      <p:cBhvr>
                                        <p:cTn id="15" dur="1" fill="hold">
                                          <p:stCondLst>
                                            <p:cond delay="0"/>
                                          </p:stCondLst>
                                        </p:cTn>
                                        <p:tgtEl>
                                          <p:spTgt spid="69636"/>
                                        </p:tgtEl>
                                        <p:attrNameLst>
                                          <p:attrName>style.visibility</p:attrName>
                                        </p:attrNameLst>
                                      </p:cBhvr>
                                      <p:to>
                                        <p:strVal val="visible"/>
                                      </p:to>
                                    </p:set>
                                    <p:anim calcmode="lin" valueType="num">
                                      <p:cBhvr>
                                        <p:cTn id="16" dur="500" fill="hold"/>
                                        <p:tgtEl>
                                          <p:spTgt spid="69636"/>
                                        </p:tgtEl>
                                        <p:attrNameLst>
                                          <p:attrName>ppt_w</p:attrName>
                                        </p:attrNameLst>
                                      </p:cBhvr>
                                      <p:tavLst>
                                        <p:tav tm="0">
                                          <p:val>
                                            <p:fltVal val="0"/>
                                          </p:val>
                                        </p:tav>
                                        <p:tav tm="100000">
                                          <p:val>
                                            <p:strVal val="#ppt_w"/>
                                          </p:val>
                                        </p:tav>
                                      </p:tavLst>
                                    </p:anim>
                                    <p:anim calcmode="lin" valueType="num">
                                      <p:cBhvr>
                                        <p:cTn id="17" dur="500" fill="hold"/>
                                        <p:tgtEl>
                                          <p:spTgt spid="6963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autoUpdateAnimBg="0"/>
      <p:bldP spid="69635" grpId="0" animBg="1"/>
      <p:bldP spid="69636"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mtClean="0"/>
              <a:t>Positive Electroscope</a:t>
            </a:r>
          </a:p>
        </p:txBody>
      </p:sp>
      <p:sp>
        <p:nvSpPr>
          <p:cNvPr id="72707" name="Rectangle 3"/>
          <p:cNvSpPr>
            <a:spLocks noGrp="1" noChangeArrowheads="1"/>
          </p:cNvSpPr>
          <p:nvPr>
            <p:ph type="body" idx="1"/>
          </p:nvPr>
        </p:nvSpPr>
        <p:spPr>
          <a:xfrm>
            <a:off x="4114800" y="1981200"/>
            <a:ext cx="4343400" cy="4038600"/>
          </a:xfrm>
        </p:spPr>
        <p:txBody>
          <a:bodyPr/>
          <a:lstStyle/>
          <a:p>
            <a:r>
              <a:rPr lang="en-US" smtClean="0"/>
              <a:t>Any electrons emitted by a positively charged electroscope just get attracted back on to it</a:t>
            </a:r>
          </a:p>
        </p:txBody>
      </p:sp>
      <p:sp>
        <p:nvSpPr>
          <p:cNvPr id="43012" name="Line 4"/>
          <p:cNvSpPr>
            <a:spLocks noChangeShapeType="1"/>
          </p:cNvSpPr>
          <p:nvPr/>
        </p:nvSpPr>
        <p:spPr bwMode="auto">
          <a:xfrm>
            <a:off x="1143000" y="3276600"/>
            <a:ext cx="1371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3" name="Line 5"/>
          <p:cNvSpPr>
            <a:spLocks noChangeShapeType="1"/>
          </p:cNvSpPr>
          <p:nvPr/>
        </p:nvSpPr>
        <p:spPr bwMode="auto">
          <a:xfrm>
            <a:off x="1752600" y="3276600"/>
            <a:ext cx="0" cy="14478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4" name="Line 6"/>
          <p:cNvSpPr>
            <a:spLocks noChangeShapeType="1"/>
          </p:cNvSpPr>
          <p:nvPr/>
        </p:nvSpPr>
        <p:spPr bwMode="auto">
          <a:xfrm>
            <a:off x="1752600" y="4114800"/>
            <a:ext cx="38100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15" name="Text Box 7"/>
          <p:cNvSpPr txBox="1">
            <a:spLocks noChangeArrowheads="1"/>
          </p:cNvSpPr>
          <p:nvPr/>
        </p:nvSpPr>
        <p:spPr bwMode="auto">
          <a:xfrm>
            <a:off x="1143000" y="29718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  +  +  +  +</a:t>
            </a:r>
          </a:p>
        </p:txBody>
      </p:sp>
      <p:sp>
        <p:nvSpPr>
          <p:cNvPr id="43016" name="Text Box 8"/>
          <p:cNvSpPr txBox="1">
            <a:spLocks noChangeArrowheads="1"/>
          </p:cNvSpPr>
          <p:nvPr/>
        </p:nvSpPr>
        <p:spPr bwMode="auto">
          <a:xfrm>
            <a:off x="1447800" y="3276600"/>
            <a:ext cx="304800" cy="160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a:p>
            <a:pPr>
              <a:spcBef>
                <a:spcPct val="50000"/>
              </a:spcBef>
            </a:pPr>
            <a:r>
              <a:rPr lang="en-US" sz="1800">
                <a:latin typeface="Arial" pitchFamily="34" charset="0"/>
              </a:rPr>
              <a:t>+</a:t>
            </a:r>
          </a:p>
          <a:p>
            <a:pPr>
              <a:spcBef>
                <a:spcPct val="50000"/>
              </a:spcBef>
            </a:pPr>
            <a:r>
              <a:rPr lang="en-US" sz="1800">
                <a:latin typeface="Arial" pitchFamily="34" charset="0"/>
              </a:rPr>
              <a:t>+</a:t>
            </a:r>
          </a:p>
          <a:p>
            <a:pPr>
              <a:spcBef>
                <a:spcPct val="50000"/>
              </a:spcBef>
            </a:pPr>
            <a:r>
              <a:rPr lang="en-US" sz="1800">
                <a:latin typeface="Arial" pitchFamily="34" charset="0"/>
              </a:rPr>
              <a:t>+</a:t>
            </a:r>
          </a:p>
        </p:txBody>
      </p:sp>
      <p:sp>
        <p:nvSpPr>
          <p:cNvPr id="43017" name="Text Box 9"/>
          <p:cNvSpPr txBox="1">
            <a:spLocks noChangeArrowheads="1"/>
          </p:cNvSpPr>
          <p:nvPr/>
        </p:nvSpPr>
        <p:spPr bwMode="auto">
          <a:xfrm>
            <a:off x="1828800" y="3962400"/>
            <a:ext cx="762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a:p>
            <a:pPr>
              <a:spcBef>
                <a:spcPct val="50000"/>
              </a:spcBef>
            </a:pPr>
            <a:r>
              <a:rPr lang="en-US" sz="1800">
                <a:latin typeface="Arial" pitchFamily="34" charset="0"/>
              </a:rPr>
              <a:t>    +</a:t>
            </a:r>
          </a:p>
        </p:txBody>
      </p:sp>
      <p:grpSp>
        <p:nvGrpSpPr>
          <p:cNvPr id="2" name="Group 10"/>
          <p:cNvGrpSpPr>
            <a:grpSpLocks/>
          </p:cNvGrpSpPr>
          <p:nvPr/>
        </p:nvGrpSpPr>
        <p:grpSpPr bwMode="auto">
          <a:xfrm rot="3071785">
            <a:off x="615950" y="1898650"/>
            <a:ext cx="533400" cy="393700"/>
            <a:chOff x="1008" y="1528"/>
            <a:chExt cx="1392" cy="448"/>
          </a:xfrm>
        </p:grpSpPr>
        <p:sp>
          <p:nvSpPr>
            <p:cNvPr id="43029" name="Freeform 11"/>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30" name="Freeform 12"/>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31" name="Freeform 13"/>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32" name="Freeform 14"/>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33" name="Freeform 15"/>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34" name="Freeform 16"/>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35" name="Line 17"/>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18"/>
          <p:cNvGrpSpPr>
            <a:grpSpLocks/>
          </p:cNvGrpSpPr>
          <p:nvPr/>
        </p:nvGrpSpPr>
        <p:grpSpPr bwMode="auto">
          <a:xfrm rot="3071785">
            <a:off x="768350" y="2051050"/>
            <a:ext cx="533400" cy="393700"/>
            <a:chOff x="1008" y="1528"/>
            <a:chExt cx="1392" cy="448"/>
          </a:xfrm>
        </p:grpSpPr>
        <p:sp>
          <p:nvSpPr>
            <p:cNvPr id="43022" name="Freeform 19"/>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3" name="Freeform 20"/>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4" name="Freeform 21"/>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5" name="Freeform 22"/>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6" name="Freeform 23"/>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7" name="Freeform 24"/>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3028" name="Line 25"/>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72730" name="Text Box 26"/>
          <p:cNvSpPr txBox="1">
            <a:spLocks noChangeArrowheads="1"/>
          </p:cNvSpPr>
          <p:nvPr/>
        </p:nvSpPr>
        <p:spPr bwMode="auto">
          <a:xfrm>
            <a:off x="1905000" y="2895600"/>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72731" name="Text Box 27"/>
          <p:cNvSpPr txBox="1">
            <a:spLocks noChangeArrowheads="1"/>
          </p:cNvSpPr>
          <p:nvPr/>
        </p:nvSpPr>
        <p:spPr bwMode="auto">
          <a:xfrm>
            <a:off x="1828800" y="2895600"/>
            <a:ext cx="457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42" presetClass="path" presetSubtype="0" accel="50000" decel="50000" fill="hold" nodeType="afterEffect">
                                  <p:stCondLst>
                                    <p:cond delay="0"/>
                                  </p:stCondLst>
                                  <p:childTnLst>
                                    <p:animMotion origin="layout" path="M -4.44444E-6 -1.23034E-6 L 0.08681 0.20537 " pathEditMode="relative" rAng="0" ptsTypes="AA">
                                      <p:cBhvr>
                                        <p:cTn id="9" dur="2000" fill="hold"/>
                                        <p:tgtEl>
                                          <p:spTgt spid="2"/>
                                        </p:tgtEl>
                                        <p:attrNameLst>
                                          <p:attrName>ppt_x</p:attrName>
                                          <p:attrName>ppt_y</p:attrName>
                                        </p:attrNameLst>
                                      </p:cBhvr>
                                      <p:rCtr x="4340" y="10268"/>
                                    </p:animMotion>
                                  </p:childTnLst>
                                </p:cTn>
                              </p:par>
                            </p:childTnLst>
                          </p:cTn>
                        </p:par>
                        <p:par>
                          <p:cTn id="10" fill="hold" nodeType="afterGroup">
                            <p:stCondLst>
                              <p:cond delay="2000"/>
                            </p:stCondLst>
                            <p:childTnLst>
                              <p:par>
                                <p:cTn id="11" presetID="1" presetClass="entr" presetSubtype="0" fill="hold" grpId="0" nodeType="afterEffect">
                                  <p:stCondLst>
                                    <p:cond delay="0"/>
                                  </p:stCondLst>
                                  <p:childTnLst>
                                    <p:set>
                                      <p:cBhvr>
                                        <p:cTn id="12" dur="1" fill="hold">
                                          <p:stCondLst>
                                            <p:cond delay="0"/>
                                          </p:stCondLst>
                                        </p:cTn>
                                        <p:tgtEl>
                                          <p:spTgt spid="72731"/>
                                        </p:tgtEl>
                                        <p:attrNameLst>
                                          <p:attrName>style.visibility</p:attrName>
                                        </p:attrNameLst>
                                      </p:cBhvr>
                                      <p:to>
                                        <p:strVal val="visible"/>
                                      </p:to>
                                    </p:set>
                                  </p:childTnLst>
                                </p:cTn>
                              </p:par>
                            </p:childTnLst>
                          </p:cTn>
                        </p:par>
                        <p:par>
                          <p:cTn id="13" fill="hold" nodeType="afterGroup">
                            <p:stCondLst>
                              <p:cond delay="2000"/>
                            </p:stCondLst>
                            <p:childTnLst>
                              <p:par>
                                <p:cTn id="14" presetID="1" presetClass="entr" presetSubtype="0" fill="hold" grpId="0" nodeType="afterEffect">
                                  <p:stCondLst>
                                    <p:cond delay="0"/>
                                  </p:stCondLst>
                                  <p:childTnLst>
                                    <p:set>
                                      <p:cBhvr>
                                        <p:cTn id="15" dur="1" fill="hold">
                                          <p:stCondLst>
                                            <p:cond delay="0"/>
                                          </p:stCondLst>
                                        </p:cTn>
                                        <p:tgtEl>
                                          <p:spTgt spid="72730"/>
                                        </p:tgtEl>
                                        <p:attrNameLst>
                                          <p:attrName>style.visibility</p:attrName>
                                        </p:attrNameLst>
                                      </p:cBhvr>
                                      <p:to>
                                        <p:strVal val="visible"/>
                                      </p:to>
                                    </p:set>
                                  </p:childTnLst>
                                  <p:subTnLst>
                                    <p:audio>
                                      <p:cMediaNode>
                                        <p:cTn display="0" masterRel="sameClick">
                                          <p:stCondLst>
                                            <p:cond evt="begin" delay="0">
                                              <p:tn val="14"/>
                                            </p:cond>
                                          </p:stCondLst>
                                          <p:endCondLst>
                                            <p:cond evt="onStopAudio" delay="0">
                                              <p:tgtEl>
                                                <p:sldTgt/>
                                              </p:tgtEl>
                                            </p:cond>
                                          </p:endCondLst>
                                        </p:cTn>
                                        <p:tgtEl>
                                          <p:sndTgt r:embed="rId2" name="voltage.wav"/>
                                        </p:tgtEl>
                                      </p:cMediaNode>
                                    </p:audio>
                                  </p:subTnLst>
                                </p:cTn>
                              </p:par>
                              <p:par>
                                <p:cTn id="16" presetID="10" presetClass="exit" presetSubtype="0" fill="hold" nodeType="withEffect">
                                  <p:stCondLst>
                                    <p:cond delay="0"/>
                                  </p:stCondLst>
                                  <p:childTnLst>
                                    <p:animEffect transition="out" filter="fade">
                                      <p:cBhvr>
                                        <p:cTn id="17" dur="2000"/>
                                        <p:tgtEl>
                                          <p:spTgt spid="2"/>
                                        </p:tgtEl>
                                      </p:cBhvr>
                                    </p:animEffect>
                                    <p:set>
                                      <p:cBhvr>
                                        <p:cTn id="18" dur="1" fill="hold">
                                          <p:stCondLst>
                                            <p:cond delay="1999"/>
                                          </p:stCondLst>
                                        </p:cTn>
                                        <p:tgtEl>
                                          <p:spTgt spid="2"/>
                                        </p:tgtEl>
                                        <p:attrNameLst>
                                          <p:attrName>style.visibility</p:attrName>
                                        </p:attrNameLst>
                                      </p:cBhvr>
                                      <p:to>
                                        <p:strVal val="hidden"/>
                                      </p:to>
                                    </p:set>
                                  </p:childTnLst>
                                </p:cTn>
                              </p:par>
                              <p:par>
                                <p:cTn id="19" presetID="0" presetClass="path" presetSubtype="0" accel="50000" decel="50000" fill="hold" grpId="1" nodeType="withEffect">
                                  <p:stCondLst>
                                    <p:cond delay="0"/>
                                  </p:stCondLst>
                                  <p:childTnLst>
                                    <p:animMotion origin="layout" path="M 0.0 0.0 C 0.0 0.0 0.01007 -0.14728 0.01111 -0.14589 C 0.01216 -0.14451 0.0 0.0 0.0 0.0 Z " pathEditMode="relative" ptsTypes="aaa">
                                      <p:cBhvr>
                                        <p:cTn id="20" dur="3000" fill="hold"/>
                                        <p:tgtEl>
                                          <p:spTgt spid="72730"/>
                                        </p:tgtEl>
                                        <p:attrNameLst>
                                          <p:attrName>ppt_x</p:attrName>
                                          <p:attrName>ppt_y</p:attrName>
                                        </p:attrNameLst>
                                      </p:cBhvr>
                                    </p:animMotion>
                                  </p:childTnLst>
                                </p:cTn>
                              </p:par>
                            </p:childTnLst>
                          </p:cTn>
                        </p:par>
                        <p:par>
                          <p:cTn id="21" fill="hold" nodeType="afterGroup">
                            <p:stCondLst>
                              <p:cond delay="5000"/>
                            </p:stCondLst>
                            <p:childTnLst>
                              <p:par>
                                <p:cTn id="22" presetID="10" presetClass="exit" presetSubtype="0" fill="hold" grpId="4" nodeType="afterEffect">
                                  <p:stCondLst>
                                    <p:cond delay="0"/>
                                  </p:stCondLst>
                                  <p:childTnLst>
                                    <p:animEffect transition="out" filter="fade">
                                      <p:cBhvr>
                                        <p:cTn id="23" dur="2000"/>
                                        <p:tgtEl>
                                          <p:spTgt spid="72730"/>
                                        </p:tgtEl>
                                      </p:cBhvr>
                                    </p:animEffect>
                                    <p:set>
                                      <p:cBhvr>
                                        <p:cTn id="24" dur="1" fill="hold">
                                          <p:stCondLst>
                                            <p:cond delay="1999"/>
                                          </p:stCondLst>
                                        </p:cTn>
                                        <p:tgtEl>
                                          <p:spTgt spid="72730"/>
                                        </p:tgtEl>
                                        <p:attrNameLst>
                                          <p:attrName>style.visibility</p:attrName>
                                        </p:attrNameLst>
                                      </p:cBhvr>
                                      <p:to>
                                        <p:strVal val="hidden"/>
                                      </p:to>
                                    </p:set>
                                  </p:childTnLst>
                                </p:cTn>
                              </p:par>
                              <p:par>
                                <p:cTn id="25" presetID="10" presetClass="exit" presetSubtype="0" fill="hold" grpId="1" nodeType="withEffect">
                                  <p:stCondLst>
                                    <p:cond delay="0"/>
                                  </p:stCondLst>
                                  <p:childTnLst>
                                    <p:animEffect transition="out" filter="fade">
                                      <p:cBhvr>
                                        <p:cTn id="26" dur="2000"/>
                                        <p:tgtEl>
                                          <p:spTgt spid="72731"/>
                                        </p:tgtEl>
                                      </p:cBhvr>
                                    </p:animEffect>
                                    <p:set>
                                      <p:cBhvr>
                                        <p:cTn id="27" dur="1" fill="hold">
                                          <p:stCondLst>
                                            <p:cond delay="1999"/>
                                          </p:stCondLst>
                                        </p:cTn>
                                        <p:tgtEl>
                                          <p:spTgt spid="72731"/>
                                        </p:tgtEl>
                                        <p:attrNameLst>
                                          <p:attrName>style.visibility</p:attrName>
                                        </p:attrNameLst>
                                      </p:cBhvr>
                                      <p:to>
                                        <p:strVal val="hidden"/>
                                      </p:to>
                                    </p:set>
                                  </p:childTnLst>
                                </p:cTn>
                              </p:par>
                              <p:par>
                                <p:cTn id="28" presetID="10" presetClass="exit" presetSubtype="0" fill="hold" grpId="3" nodeType="withEffect">
                                  <p:stCondLst>
                                    <p:cond delay="0"/>
                                  </p:stCondLst>
                                  <p:childTnLst>
                                    <p:animEffect transition="out" filter="fade">
                                      <p:cBhvr>
                                        <p:cTn id="29" dur="2000"/>
                                        <p:tgtEl>
                                          <p:spTgt spid="72730"/>
                                        </p:tgtEl>
                                      </p:cBhvr>
                                    </p:animEffect>
                                    <p:set>
                                      <p:cBhvr>
                                        <p:cTn id="30" dur="1" fill="hold">
                                          <p:stCondLst>
                                            <p:cond delay="1999"/>
                                          </p:stCondLst>
                                        </p:cTn>
                                        <p:tgtEl>
                                          <p:spTgt spid="72730"/>
                                        </p:tgtEl>
                                        <p:attrNameLst>
                                          <p:attrName>style.visibility</p:attrName>
                                        </p:attrNameLst>
                                      </p:cBhvr>
                                      <p:to>
                                        <p:strVal val="hidden"/>
                                      </p:to>
                                    </p:set>
                                  </p:childTnLst>
                                </p:cTn>
                              </p:par>
                            </p:childTnLst>
                          </p:cTn>
                        </p:par>
                        <p:par>
                          <p:cTn id="31" fill="hold" nodeType="afterGroup">
                            <p:stCondLst>
                              <p:cond delay="7000"/>
                            </p:stCondLst>
                            <p:childTnLst>
                              <p:par>
                                <p:cTn id="32" presetID="2" presetClass="entr" presetSubtype="4" fill="hold" grpId="0" nodeType="afterEffect">
                                  <p:stCondLst>
                                    <p:cond delay="0"/>
                                  </p:stCondLst>
                                  <p:childTnLst>
                                    <p:set>
                                      <p:cBhvr>
                                        <p:cTn id="33" dur="1" fill="hold">
                                          <p:stCondLst>
                                            <p:cond delay="0"/>
                                          </p:stCondLst>
                                        </p:cTn>
                                        <p:tgtEl>
                                          <p:spTgt spid="72707">
                                            <p:txEl>
                                              <p:pRg st="0" end="0"/>
                                            </p:txEl>
                                          </p:spTgt>
                                        </p:tgtEl>
                                        <p:attrNameLst>
                                          <p:attrName>style.visibility</p:attrName>
                                        </p:attrNameLst>
                                      </p:cBhvr>
                                      <p:to>
                                        <p:strVal val="visible"/>
                                      </p:to>
                                    </p:set>
                                    <p:anim calcmode="lin" valueType="num">
                                      <p:cBhvr additive="base">
                                        <p:cTn id="34" dur="500" fill="hold"/>
                                        <p:tgtEl>
                                          <p:spTgt spid="72707">
                                            <p:txEl>
                                              <p:pRg st="0" end="0"/>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727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nodeType="clickEffect">
                                  <p:stCondLst>
                                    <p:cond delay="0"/>
                                  </p:stCondLst>
                                  <p:childTnLst>
                                    <p:set>
                                      <p:cBhvr>
                                        <p:cTn id="39" dur="1" fill="hold">
                                          <p:stCondLst>
                                            <p:cond delay="0"/>
                                          </p:stCondLst>
                                        </p:cTn>
                                        <p:tgtEl>
                                          <p:spTgt spid="3"/>
                                        </p:tgtEl>
                                        <p:attrNameLst>
                                          <p:attrName>style.visibility</p:attrName>
                                        </p:attrNameLst>
                                      </p:cBhvr>
                                      <p:to>
                                        <p:strVal val="visible"/>
                                      </p:to>
                                    </p:set>
                                  </p:childTnLst>
                                </p:cTn>
                              </p:par>
                            </p:childTnLst>
                          </p:cTn>
                        </p:par>
                        <p:par>
                          <p:cTn id="40" fill="hold" nodeType="afterGroup">
                            <p:stCondLst>
                              <p:cond delay="0"/>
                            </p:stCondLst>
                            <p:childTnLst>
                              <p:par>
                                <p:cTn id="41" presetID="42" presetClass="path" presetSubtype="0" accel="50000" decel="50000" fill="hold" nodeType="afterEffect">
                                  <p:stCondLst>
                                    <p:cond delay="0"/>
                                  </p:stCondLst>
                                  <p:childTnLst>
                                    <p:animMotion origin="layout" path="M -4.44444E-6 -1.23034E-6 L 0.08681 0.20537 " pathEditMode="relative" rAng="0" ptsTypes="AA">
                                      <p:cBhvr>
                                        <p:cTn id="42" dur="2000" fill="hold"/>
                                        <p:tgtEl>
                                          <p:spTgt spid="3"/>
                                        </p:tgtEl>
                                        <p:attrNameLst>
                                          <p:attrName>ppt_x</p:attrName>
                                          <p:attrName>ppt_y</p:attrName>
                                        </p:attrNameLst>
                                      </p:cBhvr>
                                      <p:rCtr x="4340" y="10268"/>
                                    </p:animMotion>
                                  </p:childTnLst>
                                </p:cTn>
                              </p:par>
                            </p:childTnLst>
                          </p:cTn>
                        </p:par>
                        <p:par>
                          <p:cTn id="43" fill="hold" nodeType="afterGroup">
                            <p:stCondLst>
                              <p:cond delay="2000"/>
                            </p:stCondLst>
                            <p:childTnLst>
                              <p:par>
                                <p:cTn id="44" presetID="1" presetClass="entr" presetSubtype="0" fill="hold" grpId="5" nodeType="afterEffect">
                                  <p:stCondLst>
                                    <p:cond delay="0"/>
                                  </p:stCondLst>
                                  <p:childTnLst>
                                    <p:set>
                                      <p:cBhvr>
                                        <p:cTn id="45" dur="1" fill="hold">
                                          <p:stCondLst>
                                            <p:cond delay="0"/>
                                          </p:stCondLst>
                                        </p:cTn>
                                        <p:tgtEl>
                                          <p:spTgt spid="72730"/>
                                        </p:tgtEl>
                                        <p:attrNameLst>
                                          <p:attrName>style.visibility</p:attrName>
                                        </p:attrNameLst>
                                      </p:cBhvr>
                                      <p:to>
                                        <p:strVal val="visible"/>
                                      </p:to>
                                    </p:set>
                                  </p:childTnLst>
                                </p:cTn>
                              </p:par>
                            </p:childTnLst>
                          </p:cTn>
                        </p:par>
                        <p:par>
                          <p:cTn id="46" fill="hold" nodeType="afterGroup">
                            <p:stCondLst>
                              <p:cond delay="2000"/>
                            </p:stCondLst>
                            <p:childTnLst>
                              <p:par>
                                <p:cTn id="47" presetID="1" presetClass="entr" presetSubtype="0" fill="hold" grpId="3" nodeType="afterEffect">
                                  <p:stCondLst>
                                    <p:cond delay="0"/>
                                  </p:stCondLst>
                                  <p:childTnLst>
                                    <p:set>
                                      <p:cBhvr>
                                        <p:cTn id="48" dur="1" fill="hold">
                                          <p:stCondLst>
                                            <p:cond delay="0"/>
                                          </p:stCondLst>
                                        </p:cTn>
                                        <p:tgtEl>
                                          <p:spTgt spid="72731"/>
                                        </p:tgtEl>
                                        <p:attrNameLst>
                                          <p:attrName>style.visibility</p:attrName>
                                        </p:attrNameLst>
                                      </p:cBhvr>
                                      <p:to>
                                        <p:strVal val="visible"/>
                                      </p:to>
                                    </p:set>
                                  </p:childTnLst>
                                </p:cTn>
                              </p:par>
                            </p:childTnLst>
                          </p:cTn>
                        </p:par>
                        <p:par>
                          <p:cTn id="49" fill="hold" nodeType="afterGroup">
                            <p:stCondLst>
                              <p:cond delay="2000"/>
                            </p:stCondLst>
                            <p:childTnLst>
                              <p:par>
                                <p:cTn id="50" presetID="0" presetClass="path" presetSubtype="0" accel="50000" decel="50000" fill="hold" grpId="6" nodeType="afterEffect">
                                  <p:stCondLst>
                                    <p:cond delay="0"/>
                                  </p:stCondLst>
                                  <p:childTnLst>
                                    <p:animMotion origin="layout" path="M 0.0 0.0 C 0.00816 -0.08449 0.01632 -0.16875 0.01667 -0.16805 C 0.01702 -0.16736 0.00955 -0.08171 0.00209 0.00417 " pathEditMode="relative" ptsTypes="aaA">
                                      <p:cBhvr>
                                        <p:cTn id="51" dur="3000" fill="hold"/>
                                        <p:tgtEl>
                                          <p:spTgt spid="72730"/>
                                        </p:tgtEl>
                                        <p:attrNameLst>
                                          <p:attrName>ppt_x</p:attrName>
                                          <p:attrName>ppt_y</p:attrName>
                                        </p:attrNameLst>
                                      </p:cBhvr>
                                    </p:animMotion>
                                  </p:childTnLst>
                                  <p:subTnLst>
                                    <p:audio>
                                      <p:cMediaNode>
                                        <p:cTn display="0" masterRel="sameClick">
                                          <p:stCondLst>
                                            <p:cond evt="begin" delay="0">
                                              <p:tn val="50"/>
                                            </p:cond>
                                          </p:stCondLst>
                                          <p:endCondLst>
                                            <p:cond evt="onStopAudio" delay="0">
                                              <p:tgtEl>
                                                <p:sldTgt/>
                                              </p:tgtEl>
                                            </p:cond>
                                          </p:endCondLst>
                                        </p:cTn>
                                        <p:tgtEl>
                                          <p:sndTgt r:embed="rId2" name="voltage.wav"/>
                                        </p:tgtEl>
                                      </p:cMediaNode>
                                    </p:audio>
                                  </p:subTnLst>
                                </p:cTn>
                              </p:par>
                              <p:par>
                                <p:cTn id="52" presetID="10" presetClass="exit" presetSubtype="0" fill="hold" nodeType="withEffect">
                                  <p:stCondLst>
                                    <p:cond delay="0"/>
                                  </p:stCondLst>
                                  <p:childTnLst>
                                    <p:animEffect transition="out" filter="fade">
                                      <p:cBhvr>
                                        <p:cTn id="53" dur="2000"/>
                                        <p:tgtEl>
                                          <p:spTgt spid="3"/>
                                        </p:tgtEl>
                                      </p:cBhvr>
                                    </p:animEffect>
                                    <p:set>
                                      <p:cBhvr>
                                        <p:cTn id="54" dur="1" fill="hold">
                                          <p:stCondLst>
                                            <p:cond delay="1999"/>
                                          </p:stCondLst>
                                        </p:cTn>
                                        <p:tgtEl>
                                          <p:spTgt spid="3"/>
                                        </p:tgtEl>
                                        <p:attrNameLst>
                                          <p:attrName>style.visibility</p:attrName>
                                        </p:attrNameLst>
                                      </p:cBhvr>
                                      <p:to>
                                        <p:strVal val="hidden"/>
                                      </p:to>
                                    </p:set>
                                  </p:childTnLst>
                                </p:cTn>
                              </p:par>
                            </p:childTnLst>
                          </p:cTn>
                        </p:par>
                        <p:par>
                          <p:cTn id="55" fill="hold" nodeType="afterGroup">
                            <p:stCondLst>
                              <p:cond delay="5000"/>
                            </p:stCondLst>
                            <p:childTnLst>
                              <p:par>
                                <p:cTn id="56" presetID="10" presetClass="exit" presetSubtype="0" fill="hold" grpId="2" nodeType="afterEffect">
                                  <p:stCondLst>
                                    <p:cond delay="0"/>
                                  </p:stCondLst>
                                  <p:childTnLst>
                                    <p:animEffect transition="out" filter="fade">
                                      <p:cBhvr>
                                        <p:cTn id="57" dur="2000"/>
                                        <p:tgtEl>
                                          <p:spTgt spid="72731"/>
                                        </p:tgtEl>
                                      </p:cBhvr>
                                    </p:animEffect>
                                    <p:set>
                                      <p:cBhvr>
                                        <p:cTn id="58" dur="1" fill="hold">
                                          <p:stCondLst>
                                            <p:cond delay="1999"/>
                                          </p:stCondLst>
                                        </p:cTn>
                                        <p:tgtEl>
                                          <p:spTgt spid="72731"/>
                                        </p:tgtEl>
                                        <p:attrNameLst>
                                          <p:attrName>style.visibility</p:attrName>
                                        </p:attrNameLst>
                                      </p:cBhvr>
                                      <p:to>
                                        <p:strVal val="hidden"/>
                                      </p:to>
                                    </p:set>
                                  </p:childTnLst>
                                </p:cTn>
                              </p:par>
                              <p:par>
                                <p:cTn id="59" presetID="10" presetClass="exit" presetSubtype="0" fill="hold" grpId="2" nodeType="withEffect">
                                  <p:stCondLst>
                                    <p:cond delay="0"/>
                                  </p:stCondLst>
                                  <p:childTnLst>
                                    <p:animEffect transition="out" filter="fade">
                                      <p:cBhvr>
                                        <p:cTn id="60" dur="2000"/>
                                        <p:tgtEl>
                                          <p:spTgt spid="72730"/>
                                        </p:tgtEl>
                                      </p:cBhvr>
                                    </p:animEffect>
                                    <p:set>
                                      <p:cBhvr>
                                        <p:cTn id="61" dur="1" fill="hold">
                                          <p:stCondLst>
                                            <p:cond delay="1999"/>
                                          </p:stCondLst>
                                        </p:cTn>
                                        <p:tgtEl>
                                          <p:spTgt spid="727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P spid="72730" grpId="0"/>
      <p:bldP spid="72730" grpId="1"/>
      <p:bldP spid="72730" grpId="2"/>
      <p:bldP spid="72730" grpId="3"/>
      <p:bldP spid="72730" grpId="4"/>
      <p:bldP spid="72730" grpId="5"/>
      <p:bldP spid="72730" grpId="6"/>
      <p:bldP spid="72731" grpId="0"/>
      <p:bldP spid="72731" grpId="1"/>
      <p:bldP spid="72731" grpId="2"/>
      <p:bldP spid="72731" grpId="3"/>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mtClean="0"/>
              <a:t>Work function</a:t>
            </a:r>
          </a:p>
        </p:txBody>
      </p:sp>
      <p:sp>
        <p:nvSpPr>
          <p:cNvPr id="73731" name="Rectangle 3"/>
          <p:cNvSpPr>
            <a:spLocks noGrp="1" noChangeArrowheads="1"/>
          </p:cNvSpPr>
          <p:nvPr>
            <p:ph type="body" idx="1"/>
          </p:nvPr>
        </p:nvSpPr>
        <p:spPr>
          <a:xfrm>
            <a:off x="4462463" y="1981200"/>
            <a:ext cx="3995737" cy="4114800"/>
          </a:xfrm>
        </p:spPr>
        <p:txBody>
          <a:bodyPr/>
          <a:lstStyle/>
          <a:p>
            <a:pPr>
              <a:lnSpc>
                <a:spcPct val="90000"/>
              </a:lnSpc>
            </a:pPr>
            <a:r>
              <a:rPr lang="en-US" sz="2400" smtClean="0"/>
              <a:t>A photon of white light does not contain enough energy to get an electron out of the surface.</a:t>
            </a:r>
          </a:p>
          <a:p>
            <a:pPr>
              <a:lnSpc>
                <a:spcPct val="90000"/>
              </a:lnSpc>
            </a:pPr>
            <a:r>
              <a:rPr lang="en-US" sz="2400" smtClean="0"/>
              <a:t>UV light does have enough energy to get the electron out of the surface</a:t>
            </a:r>
          </a:p>
          <a:p>
            <a:pPr>
              <a:lnSpc>
                <a:spcPct val="90000"/>
              </a:lnSpc>
            </a:pPr>
            <a:r>
              <a:rPr lang="en-US" sz="2400" smtClean="0"/>
              <a:t>If the energy of the photon is greater than W</a:t>
            </a:r>
            <a:r>
              <a:rPr lang="en-US" sz="2400" baseline="-25000" smtClean="0"/>
              <a:t>0</a:t>
            </a:r>
            <a:r>
              <a:rPr lang="en-US" sz="2400" smtClean="0"/>
              <a:t> then an electron can be emitted.</a:t>
            </a:r>
          </a:p>
        </p:txBody>
      </p:sp>
      <p:sp>
        <p:nvSpPr>
          <p:cNvPr id="44036" name="Line 4"/>
          <p:cNvSpPr>
            <a:spLocks noChangeShapeType="1"/>
          </p:cNvSpPr>
          <p:nvPr/>
        </p:nvSpPr>
        <p:spPr bwMode="auto">
          <a:xfrm>
            <a:off x="762000" y="37338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7" name="Line 5"/>
          <p:cNvSpPr>
            <a:spLocks noChangeShapeType="1"/>
          </p:cNvSpPr>
          <p:nvPr/>
        </p:nvSpPr>
        <p:spPr bwMode="auto">
          <a:xfrm>
            <a:off x="1447800" y="37338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8" name="Line 6"/>
          <p:cNvSpPr>
            <a:spLocks noChangeShapeType="1"/>
          </p:cNvSpPr>
          <p:nvPr/>
        </p:nvSpPr>
        <p:spPr bwMode="auto">
          <a:xfrm>
            <a:off x="1447800" y="4724400"/>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39" name="Line 7"/>
          <p:cNvSpPr>
            <a:spLocks noChangeShapeType="1"/>
          </p:cNvSpPr>
          <p:nvPr/>
        </p:nvSpPr>
        <p:spPr bwMode="auto">
          <a:xfrm flipV="1">
            <a:off x="2057400" y="37338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4040" name="Line 8"/>
          <p:cNvSpPr>
            <a:spLocks noChangeShapeType="1"/>
          </p:cNvSpPr>
          <p:nvPr/>
        </p:nvSpPr>
        <p:spPr bwMode="auto">
          <a:xfrm>
            <a:off x="2057400" y="37338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737" name="Oval 9"/>
          <p:cNvSpPr>
            <a:spLocks noChangeArrowheads="1"/>
          </p:cNvSpPr>
          <p:nvPr/>
        </p:nvSpPr>
        <p:spPr bwMode="auto">
          <a:xfrm>
            <a:off x="1676400" y="44196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2" name="Group 10"/>
          <p:cNvGrpSpPr>
            <a:grpSpLocks/>
          </p:cNvGrpSpPr>
          <p:nvPr/>
        </p:nvGrpSpPr>
        <p:grpSpPr bwMode="auto">
          <a:xfrm rot="3799410">
            <a:off x="768350" y="2355850"/>
            <a:ext cx="838200" cy="393700"/>
            <a:chOff x="1008" y="1528"/>
            <a:chExt cx="1392" cy="448"/>
          </a:xfrm>
        </p:grpSpPr>
        <p:sp>
          <p:nvSpPr>
            <p:cNvPr id="44055" name="Freeform 11"/>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6" name="Freeform 12"/>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7" name="Freeform 13"/>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8" name="Freeform 14"/>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9" name="Freeform 15"/>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60" name="Freeform 16"/>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61" name="Line 17"/>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3" name="Group 18"/>
          <p:cNvGrpSpPr>
            <a:grpSpLocks/>
          </p:cNvGrpSpPr>
          <p:nvPr/>
        </p:nvGrpSpPr>
        <p:grpSpPr bwMode="auto">
          <a:xfrm rot="3071785">
            <a:off x="920750" y="2355850"/>
            <a:ext cx="533400" cy="393700"/>
            <a:chOff x="1008" y="1528"/>
            <a:chExt cx="1392" cy="448"/>
          </a:xfrm>
        </p:grpSpPr>
        <p:sp>
          <p:nvSpPr>
            <p:cNvPr id="44048" name="Freeform 19"/>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49" name="Freeform 20"/>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0" name="Freeform 21"/>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1" name="Freeform 22"/>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2" name="Freeform 23"/>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3" name="Freeform 24"/>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4054" name="Line 25"/>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26"/>
          <p:cNvGrpSpPr>
            <a:grpSpLocks/>
          </p:cNvGrpSpPr>
          <p:nvPr/>
        </p:nvGrpSpPr>
        <p:grpSpPr bwMode="auto">
          <a:xfrm>
            <a:off x="533400" y="3733800"/>
            <a:ext cx="609600" cy="990600"/>
            <a:chOff x="336" y="2352"/>
            <a:chExt cx="384" cy="624"/>
          </a:xfrm>
        </p:grpSpPr>
        <p:sp>
          <p:nvSpPr>
            <p:cNvPr id="44046" name="Line 27"/>
            <p:cNvSpPr>
              <a:spLocks noChangeShapeType="1"/>
            </p:cNvSpPr>
            <p:nvPr/>
          </p:nvSpPr>
          <p:spPr bwMode="auto">
            <a:xfrm>
              <a:off x="672" y="2352"/>
              <a:ext cx="0" cy="624"/>
            </a:xfrm>
            <a:prstGeom prst="line">
              <a:avLst/>
            </a:prstGeom>
            <a:noFill/>
            <a:ln w="9525">
              <a:solidFill>
                <a:srgbClr val="FF33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4047" name="Text Box 28"/>
            <p:cNvSpPr txBox="1">
              <a:spLocks noChangeArrowheads="1"/>
            </p:cNvSpPr>
            <p:nvPr/>
          </p:nvSpPr>
          <p:spPr bwMode="auto">
            <a:xfrm>
              <a:off x="336" y="2544"/>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solidFill>
                    <a:srgbClr val="FF3300"/>
                  </a:solidFill>
                  <a:latin typeface="Arial" pitchFamily="34" charset="0"/>
                </a:rPr>
                <a:t>W</a:t>
              </a:r>
              <a:r>
                <a:rPr lang="en-US" sz="1800" baseline="-25000">
                  <a:solidFill>
                    <a:srgbClr val="FF3300"/>
                  </a:solidFill>
                  <a:latin typeface="Arial" pitchFamily="34" charset="0"/>
                </a:rPr>
                <a:t>0</a:t>
              </a:r>
            </a:p>
          </p:txBody>
        </p:sp>
      </p:grpSp>
      <p:sp>
        <p:nvSpPr>
          <p:cNvPr id="73757" name="AutoShape 29"/>
          <p:cNvSpPr>
            <a:spLocks noChangeArrowheads="1"/>
          </p:cNvSpPr>
          <p:nvPr/>
        </p:nvSpPr>
        <p:spPr bwMode="auto">
          <a:xfrm>
            <a:off x="2057400" y="1600200"/>
            <a:ext cx="2438400" cy="1524000"/>
          </a:xfrm>
          <a:prstGeom prst="cloudCallout">
            <a:avLst>
              <a:gd name="adj1" fmla="val -43556"/>
              <a:gd name="adj2" fmla="val 76042"/>
            </a:avLst>
          </a:prstGeom>
          <a:solidFill>
            <a:schemeClr val="hlink"/>
          </a:solidFill>
          <a:ln w="9525">
            <a:solidFill>
              <a:schemeClr val="tx1"/>
            </a:solidFill>
            <a:round/>
            <a:headEnd/>
            <a:tailEnd/>
          </a:ln>
        </p:spPr>
        <p:txBody>
          <a:bodyPr/>
          <a:lstStyle/>
          <a:p>
            <a:pPr algn="ctr"/>
            <a:r>
              <a:rPr lang="en-US" sz="2000">
                <a:latin typeface="Arial" pitchFamily="34" charset="0"/>
              </a:rPr>
              <a:t>Emission takes place if hf </a:t>
            </a:r>
            <a:r>
              <a:rPr lang="en-US" sz="2000">
                <a:latin typeface="Arial" pitchFamily="34" charset="0"/>
                <a:cs typeface="Arial" pitchFamily="34" charset="0"/>
              </a:rPr>
              <a:t>≥ W</a:t>
            </a:r>
            <a:r>
              <a:rPr lang="en-US" sz="2000" baseline="-25000">
                <a:latin typeface="Arial" pitchFamily="34" charset="0"/>
                <a:cs typeface="Arial" pitchFamily="34" charset="0"/>
              </a:rPr>
              <a:t>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nodeType="clickEffect">
                                  <p:stCondLst>
                                    <p:cond delay="0"/>
                                  </p:stCondLst>
                                  <p:childTnLst>
                                    <p:animMotion origin="layout" path="M -1.11111E-6 2.10916E-6 L 0.07014 0.29417 " pathEditMode="relative" rAng="0" ptsTypes="AA">
                                      <p:cBhvr>
                                        <p:cTn id="6" dur="2000" fill="hold"/>
                                        <p:tgtEl>
                                          <p:spTgt spid="2"/>
                                        </p:tgtEl>
                                        <p:attrNameLst>
                                          <p:attrName>ppt_x</p:attrName>
                                          <p:attrName>ppt_y</p:attrName>
                                        </p:attrNameLst>
                                      </p:cBhvr>
                                      <p:rCtr x="3507" y="14709"/>
                                    </p:animMotion>
                                  </p:childTnLst>
                                </p:cTn>
                              </p:par>
                            </p:childTnLst>
                          </p:cTn>
                        </p:par>
                        <p:par>
                          <p:cTn id="7" fill="hold" nodeType="afterGroup">
                            <p:stCondLst>
                              <p:cond delay="2000"/>
                            </p:stCondLst>
                            <p:childTnLst>
                              <p:par>
                                <p:cTn id="8" presetID="64" presetClass="path" presetSubtype="0" accel="50000" decel="50000" fill="hold" grpId="0" nodeType="afterEffect">
                                  <p:stCondLst>
                                    <p:cond delay="0"/>
                                  </p:stCondLst>
                                  <p:childTnLst>
                                    <p:animMotion origin="layout" path="M 0.0 4.62535E-8 L 0.0 -0.09991 " pathEditMode="relative" rAng="0" ptsTypes="AA">
                                      <p:cBhvr>
                                        <p:cTn id="9" dur="1000" fill="hold"/>
                                        <p:tgtEl>
                                          <p:spTgt spid="73737"/>
                                        </p:tgtEl>
                                        <p:attrNameLst>
                                          <p:attrName>ppt_x</p:attrName>
                                          <p:attrName>ppt_y</p:attrName>
                                        </p:attrNameLst>
                                      </p:cBhvr>
                                      <p:rCtr x="0" y="-4995"/>
                                    </p:animMotion>
                                  </p:childTnLst>
                                  <p:subTnLst>
                                    <p:audio>
                                      <p:cMediaNode>
                                        <p:cTn display="0" masterRel="sameClick">
                                          <p:stCondLst>
                                            <p:cond evt="begin" delay="0">
                                              <p:tn val="8"/>
                                            </p:cond>
                                          </p:stCondLst>
                                          <p:endCondLst>
                                            <p:cond evt="onStopAudio" delay="0">
                                              <p:tgtEl>
                                                <p:sldTgt/>
                                              </p:tgtEl>
                                            </p:cond>
                                          </p:endCondLst>
                                        </p:cTn>
                                        <p:tgtEl>
                                          <p:sndTgt r:embed="rId2" name="voltage.wav"/>
                                        </p:tgtEl>
                                      </p:cMediaNode>
                                    </p:audio>
                                  </p:subTnLst>
                                </p:cTn>
                              </p:par>
                            </p:childTnLst>
                          </p:cTn>
                        </p:par>
                        <p:par>
                          <p:cTn id="10" fill="hold" nodeType="afterGroup">
                            <p:stCondLst>
                              <p:cond delay="3000"/>
                            </p:stCondLst>
                            <p:childTnLst>
                              <p:par>
                                <p:cTn id="11" presetID="42" presetClass="path" presetSubtype="0" accel="50000" decel="50000" fill="hold" grpId="1" nodeType="afterEffect">
                                  <p:stCondLst>
                                    <p:cond delay="0"/>
                                  </p:stCondLst>
                                  <p:childTnLst>
                                    <p:animMotion origin="layout" path="M 0.0 -0.09991 L 0.0 4.62535E-8 " pathEditMode="relative" rAng="0" ptsTypes="AA">
                                      <p:cBhvr>
                                        <p:cTn id="12" dur="1000" fill="hold"/>
                                        <p:tgtEl>
                                          <p:spTgt spid="73737"/>
                                        </p:tgtEl>
                                        <p:attrNameLst>
                                          <p:attrName>ppt_x</p:attrName>
                                          <p:attrName>ppt_y</p:attrName>
                                        </p:attrNameLst>
                                      </p:cBhvr>
                                      <p:rCtr x="0" y="4995"/>
                                    </p:animMotion>
                                  </p:childTnLst>
                                </p:cTn>
                              </p:par>
                              <p:par>
                                <p:cTn id="13" presetID="10" presetClass="exit" presetSubtype="0" fill="hold" nodeType="withEffect">
                                  <p:stCondLst>
                                    <p:cond delay="0"/>
                                  </p:stCondLst>
                                  <p:childTnLst>
                                    <p:animEffect transition="out" filter="fade">
                                      <p:cBhvr>
                                        <p:cTn id="14" dur="2000"/>
                                        <p:tgtEl>
                                          <p:spTgt spid="2"/>
                                        </p:tgtEl>
                                      </p:cBhvr>
                                    </p:animEffect>
                                    <p:set>
                                      <p:cBhvr>
                                        <p:cTn id="15" dur="1" fill="hold">
                                          <p:stCondLst>
                                            <p:cond delay="1999"/>
                                          </p:stCondLst>
                                        </p:cTn>
                                        <p:tgtEl>
                                          <p:spTgt spid="2"/>
                                        </p:tgtEl>
                                        <p:attrNameLst>
                                          <p:attrName>style.visibility</p:attrName>
                                        </p:attrNameLst>
                                      </p:cBhvr>
                                      <p:to>
                                        <p:strVal val="hidden"/>
                                      </p:to>
                                    </p:set>
                                  </p:childTnLst>
                                </p:cTn>
                              </p:par>
                              <p:par>
                                <p:cTn id="16" presetID="2" presetClass="entr" presetSubtype="4" fill="hold" nodeType="withEffect">
                                  <p:stCondLst>
                                    <p:cond delay="0"/>
                                  </p:stCondLst>
                                  <p:childTnLst>
                                    <p:set>
                                      <p:cBhvr>
                                        <p:cTn id="17" dur="1" fill="hold">
                                          <p:stCondLst>
                                            <p:cond delay="0"/>
                                          </p:stCondLst>
                                        </p:cTn>
                                        <p:tgtEl>
                                          <p:spTgt spid="73731">
                                            <p:txEl>
                                              <p:pRg st="0" end="0"/>
                                            </p:txEl>
                                          </p:spTgt>
                                        </p:tgtEl>
                                        <p:attrNameLst>
                                          <p:attrName>style.visibility</p:attrName>
                                        </p:attrNameLst>
                                      </p:cBhvr>
                                      <p:to>
                                        <p:strVal val="visible"/>
                                      </p:to>
                                    </p:set>
                                    <p:anim calcmode="lin" valueType="num">
                                      <p:cBhvr additive="base">
                                        <p:cTn id="18" dur="500" fill="hold"/>
                                        <p:tgtEl>
                                          <p:spTgt spid="73731">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737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par>
                          <p:cTn id="24" fill="hold" nodeType="afterGroup">
                            <p:stCondLst>
                              <p:cond delay="0"/>
                            </p:stCondLst>
                            <p:childTnLst>
                              <p:par>
                                <p:cTn id="25" presetID="42" presetClass="path" presetSubtype="0" accel="50000" decel="50000" fill="hold" nodeType="afterEffect">
                                  <p:stCondLst>
                                    <p:cond delay="0"/>
                                  </p:stCondLst>
                                  <p:childTnLst>
                                    <p:animMotion origin="layout" path="M -0.00833 -0.0222 L 0.07014 0.29417 " pathEditMode="relative" rAng="0" ptsTypes="AA">
                                      <p:cBhvr>
                                        <p:cTn id="26" dur="2000" fill="hold"/>
                                        <p:tgtEl>
                                          <p:spTgt spid="3"/>
                                        </p:tgtEl>
                                        <p:attrNameLst>
                                          <p:attrName>ppt_x</p:attrName>
                                          <p:attrName>ppt_y</p:attrName>
                                        </p:attrNameLst>
                                      </p:cBhvr>
                                      <p:rCtr x="3924" y="15819"/>
                                    </p:animMotion>
                                  </p:childTnLst>
                                </p:cTn>
                              </p:par>
                            </p:childTnLst>
                          </p:cTn>
                        </p:par>
                        <p:par>
                          <p:cTn id="27" fill="hold" nodeType="afterGroup">
                            <p:stCondLst>
                              <p:cond delay="2000"/>
                            </p:stCondLst>
                            <p:childTnLst>
                              <p:par>
                                <p:cTn id="28" presetID="64" presetClass="path" presetSubtype="0" accel="50000" decel="50000" fill="hold" grpId="2" nodeType="afterEffect">
                                  <p:stCondLst>
                                    <p:cond delay="0"/>
                                  </p:stCondLst>
                                  <p:childTnLst>
                                    <p:animMotion origin="layout" path="M 0.0 4.62535E-8 L 0.0 -0.23312 " pathEditMode="relative" rAng="0" ptsTypes="AA">
                                      <p:cBhvr>
                                        <p:cTn id="29" dur="2000" fill="hold"/>
                                        <p:tgtEl>
                                          <p:spTgt spid="73737"/>
                                        </p:tgtEl>
                                        <p:attrNameLst>
                                          <p:attrName>ppt_x</p:attrName>
                                          <p:attrName>ppt_y</p:attrName>
                                        </p:attrNameLst>
                                      </p:cBhvr>
                                      <p:rCtr x="0" y="-11656"/>
                                    </p:animMotion>
                                  </p:childTnLst>
                                  <p:subTnLst>
                                    <p:audio>
                                      <p:cMediaNode>
                                        <p:cTn display="0" masterRel="sameClick">
                                          <p:stCondLst>
                                            <p:cond evt="begin" delay="0">
                                              <p:tn val="28"/>
                                            </p:cond>
                                          </p:stCondLst>
                                          <p:endCondLst>
                                            <p:cond evt="onStopAudio" delay="0">
                                              <p:tgtEl>
                                                <p:sldTgt/>
                                              </p:tgtEl>
                                            </p:cond>
                                          </p:endCondLst>
                                        </p:cTn>
                                        <p:tgtEl>
                                          <p:sndTgt r:embed="rId2" name="voltage.wav"/>
                                        </p:tgtEl>
                                      </p:cMediaNode>
                                    </p:audio>
                                  </p:subTnLst>
                                </p:cTn>
                              </p:par>
                              <p:par>
                                <p:cTn id="30" presetID="10" presetClass="exit" presetSubtype="0" fill="hold" nodeType="withEffect">
                                  <p:stCondLst>
                                    <p:cond delay="0"/>
                                  </p:stCondLst>
                                  <p:childTnLst>
                                    <p:animEffect transition="out" filter="fade">
                                      <p:cBhvr>
                                        <p:cTn id="31" dur="2000"/>
                                        <p:tgtEl>
                                          <p:spTgt spid="3"/>
                                        </p:tgtEl>
                                      </p:cBhvr>
                                    </p:animEffect>
                                    <p:set>
                                      <p:cBhvr>
                                        <p:cTn id="32" dur="1" fill="hold">
                                          <p:stCondLst>
                                            <p:cond delay="1999"/>
                                          </p:stCondLst>
                                        </p:cTn>
                                        <p:tgtEl>
                                          <p:spTgt spid="3"/>
                                        </p:tgtEl>
                                        <p:attrNameLst>
                                          <p:attrName>style.visibility</p:attrName>
                                        </p:attrNameLst>
                                      </p:cBhvr>
                                      <p:to>
                                        <p:strVal val="hidden"/>
                                      </p:to>
                                    </p:set>
                                  </p:childTnLst>
                                </p:cTn>
                              </p:par>
                            </p:childTnLst>
                          </p:cTn>
                        </p:par>
                        <p:par>
                          <p:cTn id="33" fill="hold" nodeType="afterGroup">
                            <p:stCondLst>
                              <p:cond delay="4000"/>
                            </p:stCondLst>
                            <p:childTnLst>
                              <p:par>
                                <p:cTn id="34" presetID="2" presetClass="entr" presetSubtype="4" fill="hold" nodeType="afterEffect">
                                  <p:stCondLst>
                                    <p:cond delay="0"/>
                                  </p:stCondLst>
                                  <p:childTnLst>
                                    <p:set>
                                      <p:cBhvr>
                                        <p:cTn id="35" dur="1" fill="hold">
                                          <p:stCondLst>
                                            <p:cond delay="0"/>
                                          </p:stCondLst>
                                        </p:cTn>
                                        <p:tgtEl>
                                          <p:spTgt spid="73731">
                                            <p:txEl>
                                              <p:pRg st="1" end="1"/>
                                            </p:txEl>
                                          </p:spTgt>
                                        </p:tgtEl>
                                        <p:attrNameLst>
                                          <p:attrName>style.visibility</p:attrName>
                                        </p:attrNameLst>
                                      </p:cBhvr>
                                      <p:to>
                                        <p:strVal val="visible"/>
                                      </p:to>
                                    </p:set>
                                    <p:anim calcmode="lin" valueType="num">
                                      <p:cBhvr additive="base">
                                        <p:cTn id="36" dur="500" fill="hold"/>
                                        <p:tgtEl>
                                          <p:spTgt spid="73731">
                                            <p:txEl>
                                              <p:pRg st="1" end="1"/>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737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73731">
                                            <p:txEl>
                                              <p:pRg st="2" end="2"/>
                                            </p:txEl>
                                          </p:spTgt>
                                        </p:tgtEl>
                                        <p:attrNameLst>
                                          <p:attrName>style.visibility</p:attrName>
                                        </p:attrNameLst>
                                      </p:cBhvr>
                                      <p:to>
                                        <p:strVal val="visible"/>
                                      </p:to>
                                    </p:set>
                                    <p:anim calcmode="lin" valueType="num">
                                      <p:cBhvr additive="base">
                                        <p:cTn id="42" dur="500" fill="hold"/>
                                        <p:tgtEl>
                                          <p:spTgt spid="73731">
                                            <p:txEl>
                                              <p:pRg st="2" end="2"/>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73731">
                                            <p:txEl>
                                              <p:pRg st="2" end="2"/>
                                            </p:txEl>
                                          </p:spTgt>
                                        </p:tgtEl>
                                        <p:attrNameLst>
                                          <p:attrName>ppt_y</p:attrName>
                                        </p:attrNameLst>
                                      </p:cBhvr>
                                      <p:tavLst>
                                        <p:tav tm="0">
                                          <p:val>
                                            <p:strVal val="1+#ppt_h/2"/>
                                          </p:val>
                                        </p:tav>
                                        <p:tav tm="100000">
                                          <p:val>
                                            <p:strVal val="#ppt_y"/>
                                          </p:val>
                                        </p:tav>
                                      </p:tavLst>
                                    </p:anim>
                                  </p:childTnLst>
                                </p:cTn>
                              </p:par>
                              <p:par>
                                <p:cTn id="44" presetID="30" presetClass="entr" presetSubtype="0" fill="hold" nodeType="withEffect">
                                  <p:stCondLst>
                                    <p:cond delay="0"/>
                                  </p:stCondLst>
                                  <p:childTnLst>
                                    <p:set>
                                      <p:cBhvr>
                                        <p:cTn id="45" dur="1" fill="hold">
                                          <p:stCondLst>
                                            <p:cond delay="0"/>
                                          </p:stCondLst>
                                        </p:cTn>
                                        <p:tgtEl>
                                          <p:spTgt spid="4"/>
                                        </p:tgtEl>
                                        <p:attrNameLst>
                                          <p:attrName>style.visibility</p:attrName>
                                        </p:attrNameLst>
                                      </p:cBhvr>
                                      <p:to>
                                        <p:strVal val="visible"/>
                                      </p:to>
                                    </p:set>
                                    <p:animEffect transition="in" filter="fade">
                                      <p:cBhvr>
                                        <p:cTn id="46" dur="800" decel="100000"/>
                                        <p:tgtEl>
                                          <p:spTgt spid="4"/>
                                        </p:tgtEl>
                                      </p:cBhvr>
                                    </p:animEffect>
                                    <p:anim calcmode="lin" valueType="num">
                                      <p:cBhvr>
                                        <p:cTn id="47" dur="800" decel="100000" fill="hold"/>
                                        <p:tgtEl>
                                          <p:spTgt spid="4"/>
                                        </p:tgtEl>
                                        <p:attrNameLst>
                                          <p:attrName>style.rotation</p:attrName>
                                        </p:attrNameLst>
                                      </p:cBhvr>
                                      <p:tavLst>
                                        <p:tav tm="0">
                                          <p:val>
                                            <p:fltVal val="-90"/>
                                          </p:val>
                                        </p:tav>
                                        <p:tav tm="100000">
                                          <p:val>
                                            <p:fltVal val="0"/>
                                          </p:val>
                                        </p:tav>
                                      </p:tavLst>
                                    </p:anim>
                                    <p:anim calcmode="lin" valueType="num">
                                      <p:cBhvr>
                                        <p:cTn id="48" dur="800" decel="100000" fill="hold"/>
                                        <p:tgtEl>
                                          <p:spTgt spid="4"/>
                                        </p:tgtEl>
                                        <p:attrNameLst>
                                          <p:attrName>ppt_x</p:attrName>
                                        </p:attrNameLst>
                                      </p:cBhvr>
                                      <p:tavLst>
                                        <p:tav tm="0">
                                          <p:val>
                                            <p:strVal val="#ppt_x+0.4"/>
                                          </p:val>
                                        </p:tav>
                                        <p:tav tm="100000">
                                          <p:val>
                                            <p:strVal val="#ppt_x-0.05"/>
                                          </p:val>
                                        </p:tav>
                                      </p:tavLst>
                                    </p:anim>
                                    <p:anim calcmode="lin" valueType="num">
                                      <p:cBhvr>
                                        <p:cTn id="49" dur="800" decel="100000" fill="hold"/>
                                        <p:tgtEl>
                                          <p:spTgt spid="4"/>
                                        </p:tgtEl>
                                        <p:attrNameLst>
                                          <p:attrName>ppt_y</p:attrName>
                                        </p:attrNameLst>
                                      </p:cBhvr>
                                      <p:tavLst>
                                        <p:tav tm="0">
                                          <p:val>
                                            <p:strVal val="#ppt_y-0.4"/>
                                          </p:val>
                                        </p:tav>
                                        <p:tav tm="100000">
                                          <p:val>
                                            <p:strVal val="#ppt_y+0.1"/>
                                          </p:val>
                                        </p:tav>
                                      </p:tavLst>
                                    </p:anim>
                                    <p:anim calcmode="lin" valueType="num">
                                      <p:cBhvr>
                                        <p:cTn id="50"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51"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51" presetClass="entr" presetSubtype="0" fill="hold" grpId="0" nodeType="clickEffect">
                                  <p:stCondLst>
                                    <p:cond delay="0"/>
                                  </p:stCondLst>
                                  <p:childTnLst>
                                    <p:set>
                                      <p:cBhvr>
                                        <p:cTn id="55" dur="1" fill="hold">
                                          <p:stCondLst>
                                            <p:cond delay="0"/>
                                          </p:stCondLst>
                                        </p:cTn>
                                        <p:tgtEl>
                                          <p:spTgt spid="73757"/>
                                        </p:tgtEl>
                                        <p:attrNameLst>
                                          <p:attrName>style.visibility</p:attrName>
                                        </p:attrNameLst>
                                      </p:cBhvr>
                                      <p:to>
                                        <p:strVal val="visible"/>
                                      </p:to>
                                    </p:set>
                                    <p:animEffect transition="in" filter="fade">
                                      <p:cBhvr>
                                        <p:cTn id="56" dur="770" decel="100000"/>
                                        <p:tgtEl>
                                          <p:spTgt spid="73757"/>
                                        </p:tgtEl>
                                      </p:cBhvr>
                                    </p:animEffect>
                                    <p:animScale>
                                      <p:cBhvr>
                                        <p:cTn id="57" dur="770" decel="100000"/>
                                        <p:tgtEl>
                                          <p:spTgt spid="73757"/>
                                        </p:tgtEl>
                                      </p:cBhvr>
                                      <p:from x="10000" y="10000"/>
                                      <p:to x="200000" y="450000"/>
                                    </p:animScale>
                                    <p:animScale>
                                      <p:cBhvr>
                                        <p:cTn id="58" dur="1230" accel="100000" fill="hold">
                                          <p:stCondLst>
                                            <p:cond delay="770"/>
                                          </p:stCondLst>
                                        </p:cTn>
                                        <p:tgtEl>
                                          <p:spTgt spid="73757"/>
                                        </p:tgtEl>
                                      </p:cBhvr>
                                      <p:from x="200000" y="450000"/>
                                      <p:to x="100000" y="100000"/>
                                    </p:animScale>
                                    <p:set>
                                      <p:cBhvr>
                                        <p:cTn id="59" dur="770" fill="hold"/>
                                        <p:tgtEl>
                                          <p:spTgt spid="73757"/>
                                        </p:tgtEl>
                                        <p:attrNameLst>
                                          <p:attrName>ppt_x</p:attrName>
                                        </p:attrNameLst>
                                      </p:cBhvr>
                                      <p:to>
                                        <p:strVal val="(0.5)"/>
                                      </p:to>
                                    </p:set>
                                    <p:anim from="(0.5)" to="(#ppt_x)" calcmode="lin" valueType="num">
                                      <p:cBhvr>
                                        <p:cTn id="60" dur="1230" accel="100000" fill="hold">
                                          <p:stCondLst>
                                            <p:cond delay="770"/>
                                          </p:stCondLst>
                                        </p:cTn>
                                        <p:tgtEl>
                                          <p:spTgt spid="73757"/>
                                        </p:tgtEl>
                                        <p:attrNameLst>
                                          <p:attrName>ppt_x</p:attrName>
                                        </p:attrNameLst>
                                      </p:cBhvr>
                                    </p:anim>
                                    <p:set>
                                      <p:cBhvr>
                                        <p:cTn id="61" dur="770" fill="hold"/>
                                        <p:tgtEl>
                                          <p:spTgt spid="73757"/>
                                        </p:tgtEl>
                                        <p:attrNameLst>
                                          <p:attrName>ppt_y</p:attrName>
                                        </p:attrNameLst>
                                      </p:cBhvr>
                                      <p:to>
                                        <p:strVal val="(#ppt_y+0.4)"/>
                                      </p:to>
                                    </p:set>
                                    <p:anim from="(#ppt_y+0.4)" to="(#ppt_y)" calcmode="lin" valueType="num">
                                      <p:cBhvr>
                                        <p:cTn id="62" dur="1230" accel="100000" fill="hold">
                                          <p:stCondLst>
                                            <p:cond delay="770"/>
                                          </p:stCondLst>
                                        </p:cTn>
                                        <p:tgtEl>
                                          <p:spTgt spid="7375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7" grpId="0" animBg="1"/>
      <p:bldP spid="73737" grpId="1" animBg="1"/>
      <p:bldP spid="73737" grpId="2" animBg="1"/>
      <p:bldP spid="7375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mtClean="0"/>
              <a:t>A brighter Light</a:t>
            </a:r>
          </a:p>
        </p:txBody>
      </p:sp>
      <p:sp>
        <p:nvSpPr>
          <p:cNvPr id="74755" name="Rectangle 3"/>
          <p:cNvSpPr>
            <a:spLocks noGrp="1" noChangeArrowheads="1"/>
          </p:cNvSpPr>
          <p:nvPr>
            <p:ph type="body" idx="1"/>
          </p:nvPr>
        </p:nvSpPr>
        <p:spPr>
          <a:xfrm>
            <a:off x="4462463" y="1981200"/>
            <a:ext cx="3995737" cy="4114800"/>
          </a:xfrm>
        </p:spPr>
        <p:txBody>
          <a:bodyPr/>
          <a:lstStyle/>
          <a:p>
            <a:pPr>
              <a:lnSpc>
                <a:spcPct val="90000"/>
              </a:lnSpc>
            </a:pPr>
            <a:r>
              <a:rPr lang="en-US" sz="2800" smtClean="0"/>
              <a:t>Using a brighter light gives more photons</a:t>
            </a:r>
          </a:p>
          <a:p>
            <a:pPr>
              <a:lnSpc>
                <a:spcPct val="90000"/>
              </a:lnSpc>
            </a:pPr>
            <a:r>
              <a:rPr lang="en-US" sz="2800" smtClean="0"/>
              <a:t>Each photon still has less energy than the work function.</a:t>
            </a:r>
          </a:p>
          <a:p>
            <a:pPr>
              <a:lnSpc>
                <a:spcPct val="90000"/>
              </a:lnSpc>
            </a:pPr>
            <a:r>
              <a:rPr lang="en-US" sz="2800" smtClean="0"/>
              <a:t>The electron can absorb many separate photons but none of them have enough energy to release it</a:t>
            </a:r>
          </a:p>
        </p:txBody>
      </p:sp>
      <p:sp>
        <p:nvSpPr>
          <p:cNvPr id="45060" name="Line 4"/>
          <p:cNvSpPr>
            <a:spLocks noChangeShapeType="1"/>
          </p:cNvSpPr>
          <p:nvPr/>
        </p:nvSpPr>
        <p:spPr bwMode="auto">
          <a:xfrm>
            <a:off x="762000" y="37338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061" name="Line 5"/>
          <p:cNvSpPr>
            <a:spLocks noChangeShapeType="1"/>
          </p:cNvSpPr>
          <p:nvPr/>
        </p:nvSpPr>
        <p:spPr bwMode="auto">
          <a:xfrm>
            <a:off x="1447800" y="37338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062" name="Line 6"/>
          <p:cNvSpPr>
            <a:spLocks noChangeShapeType="1"/>
          </p:cNvSpPr>
          <p:nvPr/>
        </p:nvSpPr>
        <p:spPr bwMode="auto">
          <a:xfrm>
            <a:off x="1447800" y="4724400"/>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063" name="Line 7"/>
          <p:cNvSpPr>
            <a:spLocks noChangeShapeType="1"/>
          </p:cNvSpPr>
          <p:nvPr/>
        </p:nvSpPr>
        <p:spPr bwMode="auto">
          <a:xfrm flipV="1">
            <a:off x="2057400" y="37338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064" name="Line 8"/>
          <p:cNvSpPr>
            <a:spLocks noChangeShapeType="1"/>
          </p:cNvSpPr>
          <p:nvPr/>
        </p:nvSpPr>
        <p:spPr bwMode="auto">
          <a:xfrm>
            <a:off x="2057400" y="37338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4761" name="Oval 9"/>
          <p:cNvSpPr>
            <a:spLocks noChangeArrowheads="1"/>
          </p:cNvSpPr>
          <p:nvPr/>
        </p:nvSpPr>
        <p:spPr bwMode="auto">
          <a:xfrm>
            <a:off x="1676400" y="44196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2" name="Group 10"/>
          <p:cNvGrpSpPr>
            <a:grpSpLocks/>
          </p:cNvGrpSpPr>
          <p:nvPr/>
        </p:nvGrpSpPr>
        <p:grpSpPr bwMode="auto">
          <a:xfrm rot="3799410">
            <a:off x="920750" y="2279650"/>
            <a:ext cx="838200" cy="393700"/>
            <a:chOff x="1008" y="1528"/>
            <a:chExt cx="1392" cy="448"/>
          </a:xfrm>
        </p:grpSpPr>
        <p:sp>
          <p:nvSpPr>
            <p:cNvPr id="45142" name="Freeform 11"/>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43" name="Freeform 12"/>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44" name="Freeform 13"/>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45" name="Freeform 14"/>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46" name="Freeform 15"/>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47" name="Freeform 16"/>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48" name="Line 17"/>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5067" name="Group 18"/>
          <p:cNvGrpSpPr>
            <a:grpSpLocks/>
          </p:cNvGrpSpPr>
          <p:nvPr/>
        </p:nvGrpSpPr>
        <p:grpSpPr bwMode="auto">
          <a:xfrm>
            <a:off x="533400" y="3733800"/>
            <a:ext cx="609600" cy="990600"/>
            <a:chOff x="336" y="2352"/>
            <a:chExt cx="384" cy="624"/>
          </a:xfrm>
        </p:grpSpPr>
        <p:sp>
          <p:nvSpPr>
            <p:cNvPr id="45140" name="Line 19"/>
            <p:cNvSpPr>
              <a:spLocks noChangeShapeType="1"/>
            </p:cNvSpPr>
            <p:nvPr/>
          </p:nvSpPr>
          <p:spPr bwMode="auto">
            <a:xfrm>
              <a:off x="672" y="2352"/>
              <a:ext cx="0" cy="624"/>
            </a:xfrm>
            <a:prstGeom prst="line">
              <a:avLst/>
            </a:prstGeom>
            <a:noFill/>
            <a:ln w="9525">
              <a:solidFill>
                <a:srgbClr val="FF33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141" name="Text Box 20"/>
            <p:cNvSpPr txBox="1">
              <a:spLocks noChangeArrowheads="1"/>
            </p:cNvSpPr>
            <p:nvPr/>
          </p:nvSpPr>
          <p:spPr bwMode="auto">
            <a:xfrm>
              <a:off x="336" y="2544"/>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solidFill>
                    <a:srgbClr val="FF3300"/>
                  </a:solidFill>
                  <a:latin typeface="Arial" pitchFamily="34" charset="0"/>
                </a:rPr>
                <a:t>W</a:t>
              </a:r>
              <a:r>
                <a:rPr lang="en-US" sz="1800" baseline="-25000">
                  <a:solidFill>
                    <a:srgbClr val="FF3300"/>
                  </a:solidFill>
                  <a:latin typeface="Arial" pitchFamily="34" charset="0"/>
                </a:rPr>
                <a:t>0</a:t>
              </a:r>
            </a:p>
          </p:txBody>
        </p:sp>
      </p:grpSp>
      <p:grpSp>
        <p:nvGrpSpPr>
          <p:cNvPr id="4" name="Group 21"/>
          <p:cNvGrpSpPr>
            <a:grpSpLocks/>
          </p:cNvGrpSpPr>
          <p:nvPr/>
        </p:nvGrpSpPr>
        <p:grpSpPr bwMode="auto">
          <a:xfrm rot="3799410">
            <a:off x="539750" y="2432050"/>
            <a:ext cx="838200" cy="393700"/>
            <a:chOff x="1008" y="1528"/>
            <a:chExt cx="1392" cy="448"/>
          </a:xfrm>
        </p:grpSpPr>
        <p:sp>
          <p:nvSpPr>
            <p:cNvPr id="45133" name="Freeform 22"/>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4" name="Freeform 23"/>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5" name="Freeform 24"/>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6" name="Freeform 25"/>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7" name="Freeform 26"/>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8" name="Freeform 27"/>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9" name="Line 28"/>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 name="Group 29"/>
          <p:cNvGrpSpPr>
            <a:grpSpLocks/>
          </p:cNvGrpSpPr>
          <p:nvPr/>
        </p:nvGrpSpPr>
        <p:grpSpPr bwMode="auto">
          <a:xfrm rot="3799410">
            <a:off x="615950" y="2355850"/>
            <a:ext cx="838200" cy="393700"/>
            <a:chOff x="1008" y="1528"/>
            <a:chExt cx="1392" cy="448"/>
          </a:xfrm>
        </p:grpSpPr>
        <p:sp>
          <p:nvSpPr>
            <p:cNvPr id="45126" name="Freeform 30"/>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7" name="Freeform 31"/>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8" name="Freeform 32"/>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9" name="Freeform 33"/>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0" name="Freeform 34"/>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1" name="Freeform 35"/>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32" name="Line 36"/>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 name="Group 37"/>
          <p:cNvGrpSpPr>
            <a:grpSpLocks/>
          </p:cNvGrpSpPr>
          <p:nvPr/>
        </p:nvGrpSpPr>
        <p:grpSpPr bwMode="auto">
          <a:xfrm rot="3799410">
            <a:off x="1225550" y="2355850"/>
            <a:ext cx="838200" cy="393700"/>
            <a:chOff x="1008" y="1528"/>
            <a:chExt cx="1392" cy="448"/>
          </a:xfrm>
        </p:grpSpPr>
        <p:sp>
          <p:nvSpPr>
            <p:cNvPr id="45119" name="Freeform 38"/>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0" name="Freeform 39"/>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1" name="Freeform 40"/>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2" name="Freeform 41"/>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3" name="Freeform 42"/>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4" name="Freeform 43"/>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25" name="Line 44"/>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7" name="Group 45"/>
          <p:cNvGrpSpPr>
            <a:grpSpLocks/>
          </p:cNvGrpSpPr>
          <p:nvPr/>
        </p:nvGrpSpPr>
        <p:grpSpPr bwMode="auto">
          <a:xfrm rot="3799410">
            <a:off x="1530350" y="2279650"/>
            <a:ext cx="838200" cy="393700"/>
            <a:chOff x="1008" y="1528"/>
            <a:chExt cx="1392" cy="448"/>
          </a:xfrm>
        </p:grpSpPr>
        <p:sp>
          <p:nvSpPr>
            <p:cNvPr id="45112" name="Freeform 46"/>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13" name="Freeform 47"/>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14" name="Freeform 48"/>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15" name="Freeform 49"/>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16" name="Freeform 50"/>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17" name="Freeform 51"/>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18" name="Line 52"/>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8" name="Group 53"/>
          <p:cNvGrpSpPr>
            <a:grpSpLocks/>
          </p:cNvGrpSpPr>
          <p:nvPr/>
        </p:nvGrpSpPr>
        <p:grpSpPr bwMode="auto">
          <a:xfrm rot="3799410">
            <a:off x="1073150" y="2432050"/>
            <a:ext cx="838200" cy="393700"/>
            <a:chOff x="1008" y="1528"/>
            <a:chExt cx="1392" cy="448"/>
          </a:xfrm>
        </p:grpSpPr>
        <p:sp>
          <p:nvSpPr>
            <p:cNvPr id="45105" name="Freeform 54"/>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6" name="Freeform 55"/>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7" name="Freeform 56"/>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8" name="Freeform 57"/>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9" name="Freeform 58"/>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10" name="Freeform 59"/>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11" name="Line 60"/>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9" name="Group 61"/>
          <p:cNvGrpSpPr>
            <a:grpSpLocks/>
          </p:cNvGrpSpPr>
          <p:nvPr/>
        </p:nvGrpSpPr>
        <p:grpSpPr bwMode="auto">
          <a:xfrm rot="3799410">
            <a:off x="311150" y="2736850"/>
            <a:ext cx="838200" cy="393700"/>
            <a:chOff x="1008" y="1528"/>
            <a:chExt cx="1392" cy="448"/>
          </a:xfrm>
        </p:grpSpPr>
        <p:sp>
          <p:nvSpPr>
            <p:cNvPr id="45098" name="Freeform 62"/>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99" name="Freeform 63"/>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0" name="Freeform 64"/>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1" name="Freeform 65"/>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2" name="Freeform 66"/>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3" name="Freeform 67"/>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104" name="Line 68"/>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10" name="Group 69"/>
          <p:cNvGrpSpPr>
            <a:grpSpLocks/>
          </p:cNvGrpSpPr>
          <p:nvPr/>
        </p:nvGrpSpPr>
        <p:grpSpPr bwMode="auto">
          <a:xfrm rot="3799410">
            <a:off x="768350" y="2508250"/>
            <a:ext cx="838200" cy="393700"/>
            <a:chOff x="1008" y="1528"/>
            <a:chExt cx="1392" cy="448"/>
          </a:xfrm>
        </p:grpSpPr>
        <p:sp>
          <p:nvSpPr>
            <p:cNvPr id="45091" name="Freeform 70"/>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92" name="Freeform 71"/>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93" name="Freeform 72"/>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94" name="Freeform 73"/>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95" name="Freeform 74"/>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96" name="Freeform 75"/>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97" name="Line 76"/>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11" name="Group 77"/>
          <p:cNvGrpSpPr>
            <a:grpSpLocks/>
          </p:cNvGrpSpPr>
          <p:nvPr/>
        </p:nvGrpSpPr>
        <p:grpSpPr bwMode="auto">
          <a:xfrm rot="3799410">
            <a:off x="1530350" y="2432050"/>
            <a:ext cx="838200" cy="393700"/>
            <a:chOff x="1008" y="1528"/>
            <a:chExt cx="1392" cy="448"/>
          </a:xfrm>
        </p:grpSpPr>
        <p:sp>
          <p:nvSpPr>
            <p:cNvPr id="45084" name="Freeform 78"/>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5" name="Freeform 79"/>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6" name="Freeform 80"/>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7" name="Freeform 81"/>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8" name="Freeform 82"/>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9" name="Freeform 83"/>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90" name="Line 84"/>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12" name="Group 85"/>
          <p:cNvGrpSpPr>
            <a:grpSpLocks/>
          </p:cNvGrpSpPr>
          <p:nvPr/>
        </p:nvGrpSpPr>
        <p:grpSpPr bwMode="auto">
          <a:xfrm rot="3799410">
            <a:off x="1682750" y="2432050"/>
            <a:ext cx="838200" cy="393700"/>
            <a:chOff x="1008" y="1528"/>
            <a:chExt cx="1392" cy="448"/>
          </a:xfrm>
        </p:grpSpPr>
        <p:sp>
          <p:nvSpPr>
            <p:cNvPr id="45077" name="Freeform 86"/>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78" name="Freeform 87"/>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79" name="Freeform 88"/>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0" name="Freeform 89"/>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1" name="Freeform 90"/>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2" name="Freeform 91"/>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083" name="Line 92"/>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par>
                          <p:cTn id="13" fill="hold" nodeType="afterGroup">
                            <p:stCondLst>
                              <p:cond delay="0"/>
                            </p:stCondLst>
                            <p:childTnLst>
                              <p:par>
                                <p:cTn id="14" presetID="1" presetClass="entr" presetSubtype="0" fill="hold" nodeType="afterEffect">
                                  <p:stCondLst>
                                    <p:cond delay="0"/>
                                  </p:stCondLst>
                                  <p:childTnLst>
                                    <p:set>
                                      <p:cBhvr>
                                        <p:cTn id="15" dur="1" fill="hold">
                                          <p:stCondLst>
                                            <p:cond delay="0"/>
                                          </p:stCondLst>
                                        </p:cTn>
                                        <p:tgtEl>
                                          <p:spTgt spid="7"/>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par>
                          <p:cTn id="20" fill="hold" nodeType="afterGroup">
                            <p:stCondLst>
                              <p:cond delay="0"/>
                            </p:stCondLst>
                            <p:childTnLst>
                              <p:par>
                                <p:cTn id="21" presetID="42" presetClass="path" presetSubtype="0" accel="50000" decel="50000" fill="hold" nodeType="afterEffect">
                                  <p:stCondLst>
                                    <p:cond delay="0"/>
                                  </p:stCondLst>
                                  <p:childTnLst>
                                    <p:animMotion origin="layout" path="M -1.11111E-6 2.10916E-6 L 0.07014 0.29417 " pathEditMode="relative" rAng="0" ptsTypes="AA">
                                      <p:cBhvr>
                                        <p:cTn id="22" dur="2000" fill="hold"/>
                                        <p:tgtEl>
                                          <p:spTgt spid="2"/>
                                        </p:tgtEl>
                                        <p:attrNameLst>
                                          <p:attrName>ppt_x</p:attrName>
                                          <p:attrName>ppt_y</p:attrName>
                                        </p:attrNameLst>
                                      </p:cBhvr>
                                      <p:rCtr x="3507" y="14709"/>
                                    </p:animMotion>
                                  </p:childTnLst>
                                </p:cTn>
                              </p:par>
                              <p:par>
                                <p:cTn id="23" presetID="42" presetClass="path" presetSubtype="0" accel="50000" decel="50000" fill="hold" nodeType="withEffect">
                                  <p:stCondLst>
                                    <p:cond delay="0"/>
                                  </p:stCondLst>
                                  <p:childTnLst>
                                    <p:animMotion origin="layout" path="M -4.44444E-6 -3.64162E-6 L 0.04514 0.18313 " pathEditMode="relative" rAng="0" ptsTypes="AA">
                                      <p:cBhvr>
                                        <p:cTn id="24" dur="2000" fill="hold"/>
                                        <p:tgtEl>
                                          <p:spTgt spid="7"/>
                                        </p:tgtEl>
                                        <p:attrNameLst>
                                          <p:attrName>ppt_x</p:attrName>
                                          <p:attrName>ppt_y</p:attrName>
                                        </p:attrNameLst>
                                      </p:cBhvr>
                                      <p:rCtr x="2257" y="9156"/>
                                    </p:animMotion>
                                  </p:childTnLst>
                                </p:cTn>
                              </p:par>
                              <p:par>
                                <p:cTn id="25" presetID="42" presetClass="path" presetSubtype="0" accel="50000" decel="50000" fill="hold" nodeType="withEffect">
                                  <p:stCondLst>
                                    <p:cond delay="0"/>
                                  </p:stCondLst>
                                  <p:childTnLst>
                                    <p:animMotion origin="layout" path="M 3.33333E-6 6.93642E-7 L 0.04166 0.16647 " pathEditMode="relative" rAng="0" ptsTypes="AA">
                                      <p:cBhvr>
                                        <p:cTn id="26" dur="2000" fill="hold"/>
                                        <p:tgtEl>
                                          <p:spTgt spid="4"/>
                                        </p:tgtEl>
                                        <p:attrNameLst>
                                          <p:attrName>ppt_x</p:attrName>
                                          <p:attrName>ppt_y</p:attrName>
                                        </p:attrNameLst>
                                      </p:cBhvr>
                                      <p:rCtr x="2083" y="8324"/>
                                    </p:animMotion>
                                  </p:childTnLst>
                                </p:cTn>
                              </p:par>
                              <p:par>
                                <p:cTn id="27" presetID="42" presetClass="path" presetSubtype="0" accel="50000" decel="50000" fill="hold" nodeType="withEffect">
                                  <p:stCondLst>
                                    <p:cond delay="0"/>
                                  </p:stCondLst>
                                  <p:childTnLst>
                                    <p:animMotion origin="layout" path="M 2.22222E-6 -3.64162E-6 L 0.04514 0.18313 " pathEditMode="relative" rAng="0" ptsTypes="AA">
                                      <p:cBhvr>
                                        <p:cTn id="28" dur="2000" fill="hold"/>
                                        <p:tgtEl>
                                          <p:spTgt spid="6"/>
                                        </p:tgtEl>
                                        <p:attrNameLst>
                                          <p:attrName>ppt_x</p:attrName>
                                          <p:attrName>ppt_y</p:attrName>
                                        </p:attrNameLst>
                                      </p:cBhvr>
                                      <p:rCtr x="2257" y="9156"/>
                                    </p:animMotion>
                                  </p:childTnLst>
                                </p:cTn>
                              </p:par>
                            </p:childTnLst>
                          </p:cTn>
                        </p:par>
                        <p:par>
                          <p:cTn id="29" fill="hold" nodeType="afterGroup">
                            <p:stCondLst>
                              <p:cond delay="2000"/>
                            </p:stCondLst>
                            <p:childTnLst>
                              <p:par>
                                <p:cTn id="30" presetID="0" presetClass="path" presetSubtype="0" accel="50000" decel="50000" fill="hold" grpId="0" nodeType="afterEffect">
                                  <p:stCondLst>
                                    <p:cond delay="0"/>
                                  </p:stCondLst>
                                  <p:childTnLst>
                                    <p:animMotion origin="layout" path="M 0.0 4.04624E-6 C 0.0 4.04624E-6 -0.00312 -0.10567 -0.00312 -0.10567 C -0.00312 -0.10567 0.0 4.04624E-6 0.0 4.04624E-6 Z " pathEditMode="relative" ptsTypes="aaa">
                                      <p:cBhvr>
                                        <p:cTn id="31" dur="500" fill="hold"/>
                                        <p:tgtEl>
                                          <p:spTgt spid="74761"/>
                                        </p:tgtEl>
                                        <p:attrNameLst>
                                          <p:attrName>ppt_x</p:attrName>
                                          <p:attrName>ppt_y</p:attrName>
                                        </p:attrNameLst>
                                      </p:cBhvr>
                                    </p:animMotion>
                                  </p:childTnLst>
                                  <p:subTnLst>
                                    <p:audio>
                                      <p:cMediaNode>
                                        <p:cTn display="0" masterRel="sameClick">
                                          <p:stCondLst>
                                            <p:cond evt="begin" delay="0">
                                              <p:tn val="30"/>
                                            </p:cond>
                                          </p:stCondLst>
                                          <p:endCondLst>
                                            <p:cond evt="onStopAudio" delay="0">
                                              <p:tgtEl>
                                                <p:sldTgt/>
                                              </p:tgtEl>
                                            </p:cond>
                                          </p:endCondLst>
                                        </p:cTn>
                                        <p:tgtEl>
                                          <p:sndTgt r:embed="rId2" name="voltage.wav"/>
                                        </p:tgtEl>
                                      </p:cMediaNode>
                                    </p:audio>
                                  </p:subTnLst>
                                </p:cTn>
                              </p:par>
                              <p:par>
                                <p:cTn id="32" presetID="10" presetClass="exit" presetSubtype="0" fill="hold" nodeType="withEffect">
                                  <p:stCondLst>
                                    <p:cond delay="0"/>
                                  </p:stCondLst>
                                  <p:childTnLst>
                                    <p:animEffect transition="out" filter="fade">
                                      <p:cBhvr>
                                        <p:cTn id="33" dur="2000"/>
                                        <p:tgtEl>
                                          <p:spTgt spid="2"/>
                                        </p:tgtEl>
                                      </p:cBhvr>
                                    </p:animEffect>
                                    <p:set>
                                      <p:cBhvr>
                                        <p:cTn id="34" dur="1" fill="hold">
                                          <p:stCondLst>
                                            <p:cond delay="1999"/>
                                          </p:stCondLst>
                                        </p:cTn>
                                        <p:tgtEl>
                                          <p:spTgt spid="2"/>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2000"/>
                                        <p:tgtEl>
                                          <p:spTgt spid="7"/>
                                        </p:tgtEl>
                                      </p:cBhvr>
                                    </p:animEffect>
                                    <p:set>
                                      <p:cBhvr>
                                        <p:cTn id="37" dur="1" fill="hold">
                                          <p:stCondLst>
                                            <p:cond delay="1999"/>
                                          </p:stCondLst>
                                        </p:cTn>
                                        <p:tgtEl>
                                          <p:spTgt spid="7"/>
                                        </p:tgtEl>
                                        <p:attrNameLst>
                                          <p:attrName>style.visibility</p:attrName>
                                        </p:attrNameLst>
                                      </p:cBhvr>
                                      <p:to>
                                        <p:strVal val="hidden"/>
                                      </p:to>
                                    </p:set>
                                  </p:childTnLst>
                                </p:cTn>
                              </p:par>
                              <p:par>
                                <p:cTn id="38" presetID="10" presetClass="exit" presetSubtype="0" fill="hold" nodeType="withEffect">
                                  <p:stCondLst>
                                    <p:cond delay="0"/>
                                  </p:stCondLst>
                                  <p:childTnLst>
                                    <p:animEffect transition="out" filter="fade">
                                      <p:cBhvr>
                                        <p:cTn id="39" dur="2000"/>
                                        <p:tgtEl>
                                          <p:spTgt spid="4"/>
                                        </p:tgtEl>
                                      </p:cBhvr>
                                    </p:animEffect>
                                    <p:set>
                                      <p:cBhvr>
                                        <p:cTn id="40" dur="1" fill="hold">
                                          <p:stCondLst>
                                            <p:cond delay="1999"/>
                                          </p:stCondLst>
                                        </p:cTn>
                                        <p:tgtEl>
                                          <p:spTgt spid="4"/>
                                        </p:tgtEl>
                                        <p:attrNameLst>
                                          <p:attrName>style.visibility</p:attrName>
                                        </p:attrNameLst>
                                      </p:cBhvr>
                                      <p:to>
                                        <p:strVal val="hidden"/>
                                      </p:to>
                                    </p:set>
                                  </p:childTnLst>
                                </p:cTn>
                              </p:par>
                              <p:par>
                                <p:cTn id="41" presetID="10" presetClass="exit" presetSubtype="0" fill="hold" nodeType="withEffect">
                                  <p:stCondLst>
                                    <p:cond delay="0"/>
                                  </p:stCondLst>
                                  <p:childTnLst>
                                    <p:animEffect transition="out" filter="fade">
                                      <p:cBhvr>
                                        <p:cTn id="42" dur="2000"/>
                                        <p:tgtEl>
                                          <p:spTgt spid="6"/>
                                        </p:tgtEl>
                                      </p:cBhvr>
                                    </p:animEffect>
                                    <p:set>
                                      <p:cBhvr>
                                        <p:cTn id="43" dur="1" fill="hold">
                                          <p:stCondLst>
                                            <p:cond delay="1999"/>
                                          </p:stCondLst>
                                        </p:cTn>
                                        <p:tgtEl>
                                          <p:spTgt spid="6"/>
                                        </p:tgtEl>
                                        <p:attrNameLst>
                                          <p:attrName>style.visibility</p:attrName>
                                        </p:attrNameLst>
                                      </p:cBhvr>
                                      <p:to>
                                        <p:strVal val="hidden"/>
                                      </p:to>
                                    </p:set>
                                  </p:childTnLst>
                                </p:cTn>
                              </p:par>
                              <p:par>
                                <p:cTn id="44" presetID="1" presetClass="entr" presetSubtype="0" fill="hold" nodeType="withEffect">
                                  <p:stCondLst>
                                    <p:cond delay="0"/>
                                  </p:stCondLst>
                                  <p:childTnLst>
                                    <p:set>
                                      <p:cBhvr>
                                        <p:cTn id="45" dur="1" fill="hold">
                                          <p:stCondLst>
                                            <p:cond delay="0"/>
                                          </p:stCondLst>
                                        </p:cTn>
                                        <p:tgtEl>
                                          <p:spTgt spid="5"/>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10"/>
                                        </p:tgtEl>
                                        <p:attrNameLst>
                                          <p:attrName>style.visibility</p:attrName>
                                        </p:attrNameLst>
                                      </p:cBhvr>
                                      <p:to>
                                        <p:strVal val="visible"/>
                                      </p:to>
                                    </p:set>
                                  </p:childTnLst>
                                </p:cTn>
                              </p:par>
                              <p:par>
                                <p:cTn id="48" presetID="1" presetClass="entr" presetSubtype="0" fill="hold" nodeType="withEffect">
                                  <p:stCondLst>
                                    <p:cond delay="0"/>
                                  </p:stCondLst>
                                  <p:childTnLst>
                                    <p:set>
                                      <p:cBhvr>
                                        <p:cTn id="49" dur="1" fill="hold">
                                          <p:stCondLst>
                                            <p:cond delay="0"/>
                                          </p:stCondLst>
                                        </p:cTn>
                                        <p:tgtEl>
                                          <p:spTgt spid="8"/>
                                        </p:tgtEl>
                                        <p:attrNameLst>
                                          <p:attrName>style.visibility</p:attrName>
                                        </p:attrNameLst>
                                      </p:cBhvr>
                                      <p:to>
                                        <p:strVal val="visible"/>
                                      </p:to>
                                    </p:set>
                                  </p:childTnLst>
                                </p:cTn>
                              </p:par>
                              <p:par>
                                <p:cTn id="50" presetID="1" presetClass="entr" presetSubtype="0" fill="hold" nodeType="withEffect">
                                  <p:stCondLst>
                                    <p:cond delay="0"/>
                                  </p:stCondLst>
                                  <p:childTnLst>
                                    <p:set>
                                      <p:cBhvr>
                                        <p:cTn id="51" dur="1" fill="hold">
                                          <p:stCondLst>
                                            <p:cond delay="0"/>
                                          </p:stCondLst>
                                        </p:cTn>
                                        <p:tgtEl>
                                          <p:spTgt spid="12"/>
                                        </p:tgtEl>
                                        <p:attrNameLst>
                                          <p:attrName>style.visibility</p:attrName>
                                        </p:attrNameLst>
                                      </p:cBhvr>
                                      <p:to>
                                        <p:strVal val="visible"/>
                                      </p:to>
                                    </p:set>
                                  </p:childTnLst>
                                </p:cTn>
                              </p:par>
                              <p:par>
                                <p:cTn id="52" presetID="1" presetClass="entr" presetSubtype="0" fill="hold" nodeType="withEffect">
                                  <p:stCondLst>
                                    <p:cond delay="0"/>
                                  </p:stCondLst>
                                  <p:childTnLst>
                                    <p:set>
                                      <p:cBhvr>
                                        <p:cTn id="53" dur="1" fill="hold">
                                          <p:stCondLst>
                                            <p:cond delay="0"/>
                                          </p:stCondLst>
                                        </p:cTn>
                                        <p:tgtEl>
                                          <p:spTgt spid="9"/>
                                        </p:tgtEl>
                                        <p:attrNameLst>
                                          <p:attrName>style.visibility</p:attrName>
                                        </p:attrNameLst>
                                      </p:cBhvr>
                                      <p:to>
                                        <p:strVal val="visible"/>
                                      </p:to>
                                    </p:set>
                                  </p:childTnLst>
                                </p:cTn>
                              </p:par>
                              <p:par>
                                <p:cTn id="54" presetID="1" presetClass="entr" presetSubtype="0" fill="hold" nodeType="withEffect">
                                  <p:stCondLst>
                                    <p:cond delay="0"/>
                                  </p:stCondLst>
                                  <p:childTnLst>
                                    <p:set>
                                      <p:cBhvr>
                                        <p:cTn id="55" dur="1" fill="hold">
                                          <p:stCondLst>
                                            <p:cond delay="0"/>
                                          </p:stCondLst>
                                        </p:cTn>
                                        <p:tgtEl>
                                          <p:spTgt spid="11"/>
                                        </p:tgtEl>
                                        <p:attrNameLst>
                                          <p:attrName>style.visibility</p:attrName>
                                        </p:attrNameLst>
                                      </p:cBhvr>
                                      <p:to>
                                        <p:strVal val="visible"/>
                                      </p:to>
                                    </p:set>
                                  </p:childTnLst>
                                </p:cTn>
                              </p:par>
                              <p:par>
                                <p:cTn id="56" presetID="42" presetClass="path" presetSubtype="0" accel="50000" decel="50000" fill="hold" nodeType="withEffect">
                                  <p:stCondLst>
                                    <p:cond delay="0"/>
                                  </p:stCondLst>
                                  <p:childTnLst>
                                    <p:animMotion origin="layout" path="M -1.11111E-6 2.10916E-6 L 0.07014 0.29417 " pathEditMode="relative" rAng="0" ptsTypes="AA">
                                      <p:cBhvr>
                                        <p:cTn id="57" dur="2000" fill="hold"/>
                                        <p:tgtEl>
                                          <p:spTgt spid="5"/>
                                        </p:tgtEl>
                                        <p:attrNameLst>
                                          <p:attrName>ppt_x</p:attrName>
                                          <p:attrName>ppt_y</p:attrName>
                                        </p:attrNameLst>
                                      </p:cBhvr>
                                      <p:rCtr x="3507" y="14709"/>
                                    </p:animMotion>
                                  </p:childTnLst>
                                </p:cTn>
                              </p:par>
                              <p:par>
                                <p:cTn id="58" presetID="42" presetClass="path" presetSubtype="0" accel="50000" decel="50000" fill="hold" nodeType="withEffect">
                                  <p:stCondLst>
                                    <p:cond delay="0"/>
                                  </p:stCondLst>
                                  <p:childTnLst>
                                    <p:animMotion origin="layout" path="M -1.11111E-6 2.10916E-6 L 0.07014 0.29417 " pathEditMode="relative" rAng="0" ptsTypes="AA">
                                      <p:cBhvr>
                                        <p:cTn id="59" dur="2000" fill="hold"/>
                                        <p:tgtEl>
                                          <p:spTgt spid="8"/>
                                        </p:tgtEl>
                                        <p:attrNameLst>
                                          <p:attrName>ppt_x</p:attrName>
                                          <p:attrName>ppt_y</p:attrName>
                                        </p:attrNameLst>
                                      </p:cBhvr>
                                      <p:rCtr x="3507" y="14709"/>
                                    </p:animMotion>
                                  </p:childTnLst>
                                </p:cTn>
                              </p:par>
                              <p:par>
                                <p:cTn id="60" presetID="42" presetClass="path" presetSubtype="0" accel="50000" decel="50000" fill="hold" nodeType="withEffect">
                                  <p:stCondLst>
                                    <p:cond delay="0"/>
                                  </p:stCondLst>
                                  <p:childTnLst>
                                    <p:animMotion origin="layout" path="M 2.22222E-6 -3.64162E-6 L 0.04514 0.18313 " pathEditMode="relative" rAng="0" ptsTypes="AA">
                                      <p:cBhvr>
                                        <p:cTn id="61" dur="2000" fill="hold"/>
                                        <p:tgtEl>
                                          <p:spTgt spid="11"/>
                                        </p:tgtEl>
                                        <p:attrNameLst>
                                          <p:attrName>ppt_x</p:attrName>
                                          <p:attrName>ppt_y</p:attrName>
                                        </p:attrNameLst>
                                      </p:cBhvr>
                                      <p:rCtr x="2257" y="9156"/>
                                    </p:animMotion>
                                  </p:childTnLst>
                                </p:cTn>
                              </p:par>
                              <p:par>
                                <p:cTn id="62" presetID="42" presetClass="path" presetSubtype="0" accel="50000" decel="50000" fill="hold" nodeType="withEffect">
                                  <p:stCondLst>
                                    <p:cond delay="0"/>
                                  </p:stCondLst>
                                  <p:childTnLst>
                                    <p:animMotion origin="layout" path="M -1.11111E-6 2.10916E-6 L 0.07014 0.29417 " pathEditMode="relative" rAng="0" ptsTypes="AA">
                                      <p:cBhvr>
                                        <p:cTn id="63" dur="2000" fill="hold"/>
                                        <p:tgtEl>
                                          <p:spTgt spid="10"/>
                                        </p:tgtEl>
                                        <p:attrNameLst>
                                          <p:attrName>ppt_x</p:attrName>
                                          <p:attrName>ppt_y</p:attrName>
                                        </p:attrNameLst>
                                      </p:cBhvr>
                                      <p:rCtr x="3507" y="14709"/>
                                    </p:animMotion>
                                  </p:childTnLst>
                                </p:cTn>
                              </p:par>
                              <p:par>
                                <p:cTn id="64" presetID="42" presetClass="path" presetSubtype="0" accel="50000" decel="50000" fill="hold" nodeType="withEffect">
                                  <p:stCondLst>
                                    <p:cond delay="0"/>
                                  </p:stCondLst>
                                  <p:childTnLst>
                                    <p:animMotion origin="layout" path="M -1.11111E-6 -3.23699E-6 L 0.02847 0.11654 " pathEditMode="relative" rAng="0" ptsTypes="AA">
                                      <p:cBhvr>
                                        <p:cTn id="65" dur="2000" fill="hold"/>
                                        <p:tgtEl>
                                          <p:spTgt spid="9"/>
                                        </p:tgtEl>
                                        <p:attrNameLst>
                                          <p:attrName>ppt_x</p:attrName>
                                          <p:attrName>ppt_y</p:attrName>
                                        </p:attrNameLst>
                                      </p:cBhvr>
                                      <p:rCtr x="1424" y="5827"/>
                                    </p:animMotion>
                                  </p:childTnLst>
                                </p:cTn>
                              </p:par>
                              <p:par>
                                <p:cTn id="66" presetID="42" presetClass="path" presetSubtype="0" accel="50000" decel="50000" fill="hold" nodeType="withEffect">
                                  <p:stCondLst>
                                    <p:cond delay="0"/>
                                  </p:stCondLst>
                                  <p:childTnLst>
                                    <p:animMotion origin="layout" path="M -4.44444E-6 -3.64162E-6 L 0.04514 0.18313 " pathEditMode="relative" rAng="0" ptsTypes="AA">
                                      <p:cBhvr>
                                        <p:cTn id="67" dur="2000" fill="hold"/>
                                        <p:tgtEl>
                                          <p:spTgt spid="12"/>
                                        </p:tgtEl>
                                        <p:attrNameLst>
                                          <p:attrName>ppt_x</p:attrName>
                                          <p:attrName>ppt_y</p:attrName>
                                        </p:attrNameLst>
                                      </p:cBhvr>
                                      <p:rCtr x="2257" y="9156"/>
                                    </p:animMotion>
                                  </p:childTnLst>
                                </p:cTn>
                              </p:par>
                            </p:childTnLst>
                          </p:cTn>
                        </p:par>
                        <p:par>
                          <p:cTn id="68" fill="hold" nodeType="afterGroup">
                            <p:stCondLst>
                              <p:cond delay="4000"/>
                            </p:stCondLst>
                            <p:childTnLst>
                              <p:par>
                                <p:cTn id="69" presetID="0" presetClass="path" presetSubtype="0" accel="50000" decel="50000" fill="hold" grpId="1" nodeType="afterEffect">
                                  <p:stCondLst>
                                    <p:cond delay="0"/>
                                  </p:stCondLst>
                                  <p:childTnLst>
                                    <p:animMotion origin="layout" path="M -2.5E-6 -1.84971E-6 C -2.5E-6 -1.84971E-6 -0.0026 -0.10405 -0.00312 -0.10359 C -0.00364 -0.10312 -2.5E-6 -1.84971E-6 -2.5E-6 -1.84971E-6 Z " pathEditMode="relative" ptsTypes="aaa">
                                      <p:cBhvr>
                                        <p:cTn id="70" dur="500" fill="hold"/>
                                        <p:tgtEl>
                                          <p:spTgt spid="74761"/>
                                        </p:tgtEl>
                                        <p:attrNameLst>
                                          <p:attrName>ppt_x</p:attrName>
                                          <p:attrName>ppt_y</p:attrName>
                                        </p:attrNameLst>
                                      </p:cBhvr>
                                    </p:animMotion>
                                  </p:childTnLst>
                                  <p:subTnLst>
                                    <p:audio>
                                      <p:cMediaNode>
                                        <p:cTn display="0" masterRel="sameClick">
                                          <p:stCondLst>
                                            <p:cond evt="begin" delay="0">
                                              <p:tn val="69"/>
                                            </p:cond>
                                          </p:stCondLst>
                                          <p:endCondLst>
                                            <p:cond evt="onStopAudio" delay="0">
                                              <p:tgtEl>
                                                <p:sldTgt/>
                                              </p:tgtEl>
                                            </p:cond>
                                          </p:endCondLst>
                                        </p:cTn>
                                        <p:tgtEl>
                                          <p:sndTgt r:embed="rId2" name="voltage.wav"/>
                                        </p:tgtEl>
                                      </p:cMediaNode>
                                    </p:audio>
                                  </p:subTnLst>
                                </p:cTn>
                              </p:par>
                              <p:par>
                                <p:cTn id="71" presetID="10" presetClass="exit" presetSubtype="0" fill="hold" nodeType="withEffect">
                                  <p:stCondLst>
                                    <p:cond delay="0"/>
                                  </p:stCondLst>
                                  <p:childTnLst>
                                    <p:animEffect transition="out" filter="fade">
                                      <p:cBhvr>
                                        <p:cTn id="72" dur="2000"/>
                                        <p:tgtEl>
                                          <p:spTgt spid="12"/>
                                        </p:tgtEl>
                                      </p:cBhvr>
                                    </p:animEffect>
                                    <p:set>
                                      <p:cBhvr>
                                        <p:cTn id="73" dur="1" fill="hold">
                                          <p:stCondLst>
                                            <p:cond delay="1999"/>
                                          </p:stCondLst>
                                        </p:cTn>
                                        <p:tgtEl>
                                          <p:spTgt spid="12"/>
                                        </p:tgtEl>
                                        <p:attrNameLst>
                                          <p:attrName>style.visibility</p:attrName>
                                        </p:attrNameLst>
                                      </p:cBhvr>
                                      <p:to>
                                        <p:strVal val="hidden"/>
                                      </p:to>
                                    </p:set>
                                  </p:childTnLst>
                                </p:cTn>
                              </p:par>
                              <p:par>
                                <p:cTn id="74" presetID="10" presetClass="exit" presetSubtype="0" fill="hold" nodeType="withEffect">
                                  <p:stCondLst>
                                    <p:cond delay="0"/>
                                  </p:stCondLst>
                                  <p:childTnLst>
                                    <p:animEffect transition="out" filter="fade">
                                      <p:cBhvr>
                                        <p:cTn id="75" dur="2000"/>
                                        <p:tgtEl>
                                          <p:spTgt spid="9"/>
                                        </p:tgtEl>
                                      </p:cBhvr>
                                    </p:animEffect>
                                    <p:set>
                                      <p:cBhvr>
                                        <p:cTn id="76" dur="1" fill="hold">
                                          <p:stCondLst>
                                            <p:cond delay="1999"/>
                                          </p:stCondLst>
                                        </p:cTn>
                                        <p:tgtEl>
                                          <p:spTgt spid="9"/>
                                        </p:tgtEl>
                                        <p:attrNameLst>
                                          <p:attrName>style.visibility</p:attrName>
                                        </p:attrNameLst>
                                      </p:cBhvr>
                                      <p:to>
                                        <p:strVal val="hidden"/>
                                      </p:to>
                                    </p:set>
                                  </p:childTnLst>
                                </p:cTn>
                              </p:par>
                              <p:par>
                                <p:cTn id="77" presetID="10" presetClass="exit" presetSubtype="0" fill="hold" nodeType="withEffect">
                                  <p:stCondLst>
                                    <p:cond delay="0"/>
                                  </p:stCondLst>
                                  <p:childTnLst>
                                    <p:animEffect transition="out" filter="fade">
                                      <p:cBhvr>
                                        <p:cTn id="78" dur="2000"/>
                                        <p:tgtEl>
                                          <p:spTgt spid="8"/>
                                        </p:tgtEl>
                                      </p:cBhvr>
                                    </p:animEffect>
                                    <p:set>
                                      <p:cBhvr>
                                        <p:cTn id="79" dur="1" fill="hold">
                                          <p:stCondLst>
                                            <p:cond delay="1999"/>
                                          </p:stCondLst>
                                        </p:cTn>
                                        <p:tgtEl>
                                          <p:spTgt spid="8"/>
                                        </p:tgtEl>
                                        <p:attrNameLst>
                                          <p:attrName>style.visibility</p:attrName>
                                        </p:attrNameLst>
                                      </p:cBhvr>
                                      <p:to>
                                        <p:strVal val="hidden"/>
                                      </p:to>
                                    </p:set>
                                  </p:childTnLst>
                                </p:cTn>
                              </p:par>
                              <p:par>
                                <p:cTn id="80" presetID="10" presetClass="exit" presetSubtype="0" fill="hold" nodeType="withEffect">
                                  <p:stCondLst>
                                    <p:cond delay="0"/>
                                  </p:stCondLst>
                                  <p:childTnLst>
                                    <p:animEffect transition="out" filter="fade">
                                      <p:cBhvr>
                                        <p:cTn id="81" dur="2000"/>
                                        <p:tgtEl>
                                          <p:spTgt spid="11"/>
                                        </p:tgtEl>
                                      </p:cBhvr>
                                    </p:animEffect>
                                    <p:set>
                                      <p:cBhvr>
                                        <p:cTn id="82" dur="1" fill="hold">
                                          <p:stCondLst>
                                            <p:cond delay="1999"/>
                                          </p:stCondLst>
                                        </p:cTn>
                                        <p:tgtEl>
                                          <p:spTgt spid="11"/>
                                        </p:tgtEl>
                                        <p:attrNameLst>
                                          <p:attrName>style.visibility</p:attrName>
                                        </p:attrNameLst>
                                      </p:cBhvr>
                                      <p:to>
                                        <p:strVal val="hidden"/>
                                      </p:to>
                                    </p:set>
                                  </p:childTnLst>
                                </p:cTn>
                              </p:par>
                              <p:par>
                                <p:cTn id="83" presetID="10" presetClass="exit" presetSubtype="0" fill="hold" nodeType="withEffect">
                                  <p:stCondLst>
                                    <p:cond delay="0"/>
                                  </p:stCondLst>
                                  <p:childTnLst>
                                    <p:animEffect transition="out" filter="fade">
                                      <p:cBhvr>
                                        <p:cTn id="84" dur="2000"/>
                                        <p:tgtEl>
                                          <p:spTgt spid="10"/>
                                        </p:tgtEl>
                                      </p:cBhvr>
                                    </p:animEffect>
                                    <p:set>
                                      <p:cBhvr>
                                        <p:cTn id="85" dur="1" fill="hold">
                                          <p:stCondLst>
                                            <p:cond delay="1999"/>
                                          </p:stCondLst>
                                        </p:cTn>
                                        <p:tgtEl>
                                          <p:spTgt spid="10"/>
                                        </p:tgtEl>
                                        <p:attrNameLst>
                                          <p:attrName>style.visibility</p:attrName>
                                        </p:attrNameLst>
                                      </p:cBhvr>
                                      <p:to>
                                        <p:strVal val="hidden"/>
                                      </p:to>
                                    </p:set>
                                  </p:childTnLst>
                                </p:cTn>
                              </p:par>
                              <p:par>
                                <p:cTn id="86" presetID="10" presetClass="exit" presetSubtype="0" fill="hold" nodeType="withEffect">
                                  <p:stCondLst>
                                    <p:cond delay="0"/>
                                  </p:stCondLst>
                                  <p:childTnLst>
                                    <p:animEffect transition="out" filter="fade">
                                      <p:cBhvr>
                                        <p:cTn id="87" dur="2000"/>
                                        <p:tgtEl>
                                          <p:spTgt spid="5"/>
                                        </p:tgtEl>
                                      </p:cBhvr>
                                    </p:animEffect>
                                    <p:set>
                                      <p:cBhvr>
                                        <p:cTn id="88" dur="1" fill="hold">
                                          <p:stCondLst>
                                            <p:cond delay="1999"/>
                                          </p:stCondLst>
                                        </p:cTn>
                                        <p:tgtEl>
                                          <p:spTgt spid="5"/>
                                        </p:tgtEl>
                                        <p:attrNameLst>
                                          <p:attrName>style.visibility</p:attrName>
                                        </p:attrNameLst>
                                      </p:cBhvr>
                                      <p:to>
                                        <p:strVal val="hidden"/>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2" presetClass="entr" presetSubtype="4" fill="hold" nodeType="clickEffect">
                                  <p:stCondLst>
                                    <p:cond delay="0"/>
                                  </p:stCondLst>
                                  <p:childTnLst>
                                    <p:set>
                                      <p:cBhvr>
                                        <p:cTn id="92" dur="1" fill="hold">
                                          <p:stCondLst>
                                            <p:cond delay="0"/>
                                          </p:stCondLst>
                                        </p:cTn>
                                        <p:tgtEl>
                                          <p:spTgt spid="74755">
                                            <p:txEl>
                                              <p:pRg st="1" end="1"/>
                                            </p:txEl>
                                          </p:spTgt>
                                        </p:tgtEl>
                                        <p:attrNameLst>
                                          <p:attrName>style.visibility</p:attrName>
                                        </p:attrNameLst>
                                      </p:cBhvr>
                                      <p:to>
                                        <p:strVal val="visible"/>
                                      </p:to>
                                    </p:set>
                                    <p:anim calcmode="lin" valueType="num">
                                      <p:cBhvr additive="base">
                                        <p:cTn id="93" dur="5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747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2" presetClass="entr" presetSubtype="4" fill="hold" nodeType="clickEffect">
                                  <p:stCondLst>
                                    <p:cond delay="0"/>
                                  </p:stCondLst>
                                  <p:childTnLst>
                                    <p:set>
                                      <p:cBhvr>
                                        <p:cTn id="98" dur="1" fill="hold">
                                          <p:stCondLst>
                                            <p:cond delay="0"/>
                                          </p:stCondLst>
                                        </p:cTn>
                                        <p:tgtEl>
                                          <p:spTgt spid="74755">
                                            <p:txEl>
                                              <p:pRg st="2" end="2"/>
                                            </p:txEl>
                                          </p:spTgt>
                                        </p:tgtEl>
                                        <p:attrNameLst>
                                          <p:attrName>style.visibility</p:attrName>
                                        </p:attrNameLst>
                                      </p:cBhvr>
                                      <p:to>
                                        <p:strVal val="visible"/>
                                      </p:to>
                                    </p:set>
                                    <p:anim calcmode="lin" valueType="num">
                                      <p:cBhvr additive="base">
                                        <p:cTn id="99" dur="5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additive="base">
                                        <p:cTn id="100" dur="500" fill="hold"/>
                                        <p:tgtEl>
                                          <p:spTgt spid="7475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61" grpId="0" animBg="1"/>
      <p:bldP spid="74761" grpId="1"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mtClean="0"/>
              <a:t>Light comes in lumps</a:t>
            </a:r>
          </a:p>
        </p:txBody>
      </p:sp>
      <p:sp>
        <p:nvSpPr>
          <p:cNvPr id="75779" name="Rectangle 3"/>
          <p:cNvSpPr>
            <a:spLocks noGrp="1" noChangeArrowheads="1"/>
          </p:cNvSpPr>
          <p:nvPr>
            <p:ph type="body" idx="1"/>
          </p:nvPr>
        </p:nvSpPr>
        <p:spPr>
          <a:xfrm>
            <a:off x="4171950" y="1981200"/>
            <a:ext cx="4286250" cy="4114800"/>
          </a:xfrm>
        </p:spPr>
        <p:txBody>
          <a:bodyPr/>
          <a:lstStyle/>
          <a:p>
            <a:pPr>
              <a:lnSpc>
                <a:spcPct val="90000"/>
              </a:lnSpc>
            </a:pPr>
            <a:r>
              <a:rPr lang="en-US" sz="2800" smtClean="0"/>
              <a:t>Light comes in tiny lumps called photons.</a:t>
            </a:r>
          </a:p>
          <a:p>
            <a:pPr>
              <a:lnSpc>
                <a:spcPct val="90000"/>
              </a:lnSpc>
            </a:pPr>
            <a:r>
              <a:rPr lang="en-US" sz="2800" smtClean="0"/>
              <a:t>The energy in one photon depends on the frequency</a:t>
            </a:r>
          </a:p>
          <a:p>
            <a:pPr>
              <a:lnSpc>
                <a:spcPct val="90000"/>
              </a:lnSpc>
            </a:pPr>
            <a:r>
              <a:rPr lang="en-US" sz="2800" smtClean="0"/>
              <a:t>E = hf</a:t>
            </a:r>
          </a:p>
          <a:p>
            <a:pPr>
              <a:lnSpc>
                <a:spcPct val="90000"/>
              </a:lnSpc>
            </a:pPr>
            <a:r>
              <a:rPr lang="en-US" sz="2800" smtClean="0"/>
              <a:t>UV has a higher frequency than white light so one photon contains more energy</a:t>
            </a:r>
          </a:p>
        </p:txBody>
      </p:sp>
      <p:grpSp>
        <p:nvGrpSpPr>
          <p:cNvPr id="46084" name="Group 4"/>
          <p:cNvGrpSpPr>
            <a:grpSpLocks/>
          </p:cNvGrpSpPr>
          <p:nvPr/>
        </p:nvGrpSpPr>
        <p:grpSpPr bwMode="auto">
          <a:xfrm rot="3071785">
            <a:off x="2292350" y="2432050"/>
            <a:ext cx="533400" cy="393700"/>
            <a:chOff x="1008" y="1528"/>
            <a:chExt cx="1392" cy="448"/>
          </a:xfrm>
        </p:grpSpPr>
        <p:sp>
          <p:nvSpPr>
            <p:cNvPr id="46093" name="Freeform 5"/>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4" name="Freeform 6"/>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5" name="Freeform 7"/>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6" name="Freeform 8"/>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7" name="Freeform 9"/>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8" name="Freeform 10"/>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9" name="Line 11"/>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6085" name="Group 12"/>
          <p:cNvGrpSpPr>
            <a:grpSpLocks/>
          </p:cNvGrpSpPr>
          <p:nvPr/>
        </p:nvGrpSpPr>
        <p:grpSpPr bwMode="auto">
          <a:xfrm rot="3799410">
            <a:off x="768350" y="2355850"/>
            <a:ext cx="838200" cy="393700"/>
            <a:chOff x="1008" y="1528"/>
            <a:chExt cx="1392" cy="448"/>
          </a:xfrm>
        </p:grpSpPr>
        <p:sp>
          <p:nvSpPr>
            <p:cNvPr id="46086" name="Freeform 13"/>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87" name="Freeform 14"/>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88" name="Freeform 15"/>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89" name="Freeform 16"/>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0" name="Freeform 17"/>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1" name="Freeform 18"/>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chemeClr val="tx2"/>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092" name="Line 19"/>
            <p:cNvSpPr>
              <a:spLocks noChangeShapeType="1"/>
            </p:cNvSpPr>
            <p:nvPr/>
          </p:nvSpPr>
          <p:spPr bwMode="auto">
            <a:xfrm>
              <a:off x="2160" y="1728"/>
              <a:ext cx="240" cy="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 calcmode="lin" valueType="num">
                                      <p:cBhvr additive="base">
                                        <p:cTn id="7"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5779">
                                            <p:txEl>
                                              <p:pRg st="1" end="1"/>
                                            </p:txEl>
                                          </p:spTgt>
                                        </p:tgtEl>
                                        <p:attrNameLst>
                                          <p:attrName>style.visibility</p:attrName>
                                        </p:attrNameLst>
                                      </p:cBhvr>
                                      <p:to>
                                        <p:strVal val="visible"/>
                                      </p:to>
                                    </p:set>
                                    <p:anim calcmode="lin" valueType="num">
                                      <p:cBhvr additive="base">
                                        <p:cTn id="13" dur="5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57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5779">
                                            <p:txEl>
                                              <p:pRg st="2" end="2"/>
                                            </p:txEl>
                                          </p:spTgt>
                                        </p:tgtEl>
                                        <p:attrNameLst>
                                          <p:attrName>style.visibility</p:attrName>
                                        </p:attrNameLst>
                                      </p:cBhvr>
                                      <p:to>
                                        <p:strVal val="visible"/>
                                      </p:to>
                                    </p:set>
                                    <p:anim calcmode="lin" valueType="num">
                                      <p:cBhvr additive="base">
                                        <p:cTn id="19" dur="5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5779">
                                            <p:txEl>
                                              <p:pRg st="3" end="3"/>
                                            </p:txEl>
                                          </p:spTgt>
                                        </p:tgtEl>
                                        <p:attrNameLst>
                                          <p:attrName>style.visibility</p:attrName>
                                        </p:attrNameLst>
                                      </p:cBhvr>
                                      <p:to>
                                        <p:strVal val="visible"/>
                                      </p:to>
                                    </p:set>
                                    <p:anim calcmode="lin" valueType="num">
                                      <p:cBhvr additive="base">
                                        <p:cTn id="25" dur="5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577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mtClean="0"/>
              <a:t>Einstein’s Photoelectric Equation</a:t>
            </a:r>
          </a:p>
        </p:txBody>
      </p:sp>
      <p:sp>
        <p:nvSpPr>
          <p:cNvPr id="76803" name="Rectangle 3"/>
          <p:cNvSpPr>
            <a:spLocks noGrp="1" noChangeArrowheads="1"/>
          </p:cNvSpPr>
          <p:nvPr>
            <p:ph type="body" idx="1"/>
          </p:nvPr>
        </p:nvSpPr>
        <p:spPr>
          <a:xfrm>
            <a:off x="4318000" y="1981200"/>
            <a:ext cx="4140200" cy="4114800"/>
          </a:xfrm>
        </p:spPr>
        <p:txBody>
          <a:bodyPr/>
          <a:lstStyle/>
          <a:p>
            <a:pPr>
              <a:lnSpc>
                <a:spcPct val="90000"/>
              </a:lnSpc>
            </a:pPr>
            <a:r>
              <a:rPr lang="en-US" sz="2900" smtClean="0"/>
              <a:t>½ mv</a:t>
            </a:r>
            <a:r>
              <a:rPr lang="en-US" sz="2900" baseline="30000" smtClean="0"/>
              <a:t>2</a:t>
            </a:r>
            <a:r>
              <a:rPr lang="en-US" sz="2900" smtClean="0"/>
              <a:t> = hf – W</a:t>
            </a:r>
            <a:r>
              <a:rPr lang="en-US" sz="2900" baseline="-25000" smtClean="0"/>
              <a:t>o</a:t>
            </a:r>
          </a:p>
          <a:p>
            <a:pPr>
              <a:lnSpc>
                <a:spcPct val="90000"/>
              </a:lnSpc>
            </a:pPr>
            <a:r>
              <a:rPr lang="en-US" sz="2400" smtClean="0"/>
              <a:t>If the photon has 8 units of energy, and the work function is 6 then how much energy does the electron have when it gets out.</a:t>
            </a:r>
          </a:p>
          <a:p>
            <a:pPr>
              <a:lnSpc>
                <a:spcPct val="90000"/>
              </a:lnSpc>
            </a:pPr>
            <a:r>
              <a:rPr lang="en-US" sz="2400" smtClean="0"/>
              <a:t>KE = energy given – energy used to escape</a:t>
            </a:r>
          </a:p>
          <a:p>
            <a:pPr>
              <a:lnSpc>
                <a:spcPct val="90000"/>
              </a:lnSpc>
            </a:pPr>
            <a:r>
              <a:rPr lang="en-US" sz="2400" smtClean="0"/>
              <a:t>KE = 8 -6 =2</a:t>
            </a:r>
          </a:p>
          <a:p>
            <a:pPr>
              <a:lnSpc>
                <a:spcPct val="90000"/>
              </a:lnSpc>
            </a:pPr>
            <a:r>
              <a:rPr lang="en-US" sz="2400" smtClean="0"/>
              <a:t>Einstein got a Noble prize for this (8 - 6 = 2)</a:t>
            </a:r>
          </a:p>
          <a:p>
            <a:pPr>
              <a:lnSpc>
                <a:spcPct val="90000"/>
              </a:lnSpc>
            </a:pPr>
            <a:endParaRPr lang="en-US" sz="2400" smtClean="0"/>
          </a:p>
        </p:txBody>
      </p:sp>
      <p:sp>
        <p:nvSpPr>
          <p:cNvPr id="47108" name="Line 4"/>
          <p:cNvSpPr>
            <a:spLocks noChangeShapeType="1"/>
          </p:cNvSpPr>
          <p:nvPr/>
        </p:nvSpPr>
        <p:spPr bwMode="auto">
          <a:xfrm>
            <a:off x="762000" y="3733800"/>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09" name="Line 5"/>
          <p:cNvSpPr>
            <a:spLocks noChangeShapeType="1"/>
          </p:cNvSpPr>
          <p:nvPr/>
        </p:nvSpPr>
        <p:spPr bwMode="auto">
          <a:xfrm>
            <a:off x="1447800" y="37338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0" name="Line 6"/>
          <p:cNvSpPr>
            <a:spLocks noChangeShapeType="1"/>
          </p:cNvSpPr>
          <p:nvPr/>
        </p:nvSpPr>
        <p:spPr bwMode="auto">
          <a:xfrm>
            <a:off x="1447800" y="4724400"/>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1" name="Line 7"/>
          <p:cNvSpPr>
            <a:spLocks noChangeShapeType="1"/>
          </p:cNvSpPr>
          <p:nvPr/>
        </p:nvSpPr>
        <p:spPr bwMode="auto">
          <a:xfrm flipV="1">
            <a:off x="2057400" y="37338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2" name="Line 8"/>
          <p:cNvSpPr>
            <a:spLocks noChangeShapeType="1"/>
          </p:cNvSpPr>
          <p:nvPr/>
        </p:nvSpPr>
        <p:spPr bwMode="auto">
          <a:xfrm>
            <a:off x="2057400" y="3733800"/>
            <a:ext cx="99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6809" name="Oval 9"/>
          <p:cNvSpPr>
            <a:spLocks noChangeArrowheads="1"/>
          </p:cNvSpPr>
          <p:nvPr/>
        </p:nvSpPr>
        <p:spPr bwMode="auto">
          <a:xfrm>
            <a:off x="1676400" y="44196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47114" name="Group 10"/>
          <p:cNvGrpSpPr>
            <a:grpSpLocks/>
          </p:cNvGrpSpPr>
          <p:nvPr/>
        </p:nvGrpSpPr>
        <p:grpSpPr bwMode="auto">
          <a:xfrm>
            <a:off x="533400" y="3733800"/>
            <a:ext cx="609600" cy="990600"/>
            <a:chOff x="336" y="2352"/>
            <a:chExt cx="384" cy="624"/>
          </a:xfrm>
        </p:grpSpPr>
        <p:sp>
          <p:nvSpPr>
            <p:cNvPr id="47129" name="Line 11"/>
            <p:cNvSpPr>
              <a:spLocks noChangeShapeType="1"/>
            </p:cNvSpPr>
            <p:nvPr/>
          </p:nvSpPr>
          <p:spPr bwMode="auto">
            <a:xfrm>
              <a:off x="672" y="2352"/>
              <a:ext cx="0" cy="624"/>
            </a:xfrm>
            <a:prstGeom prst="line">
              <a:avLst/>
            </a:prstGeom>
            <a:noFill/>
            <a:ln w="9525">
              <a:solidFill>
                <a:srgbClr val="FF33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30" name="Text Box 12"/>
            <p:cNvSpPr txBox="1">
              <a:spLocks noChangeArrowheads="1"/>
            </p:cNvSpPr>
            <p:nvPr/>
          </p:nvSpPr>
          <p:spPr bwMode="auto">
            <a:xfrm>
              <a:off x="336" y="2544"/>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solidFill>
                    <a:srgbClr val="FF3300"/>
                  </a:solidFill>
                  <a:latin typeface="Arial" pitchFamily="34" charset="0"/>
                </a:rPr>
                <a:t>W</a:t>
              </a:r>
              <a:r>
                <a:rPr lang="en-US" sz="1800" baseline="-25000">
                  <a:solidFill>
                    <a:srgbClr val="FF3300"/>
                  </a:solidFill>
                  <a:latin typeface="Arial" pitchFamily="34" charset="0"/>
                </a:rPr>
                <a:t>0</a:t>
              </a:r>
            </a:p>
          </p:txBody>
        </p:sp>
      </p:grpSp>
      <p:grpSp>
        <p:nvGrpSpPr>
          <p:cNvPr id="3" name="Group 13"/>
          <p:cNvGrpSpPr>
            <a:grpSpLocks/>
          </p:cNvGrpSpPr>
          <p:nvPr/>
        </p:nvGrpSpPr>
        <p:grpSpPr bwMode="auto">
          <a:xfrm rot="3071785">
            <a:off x="920750" y="2355850"/>
            <a:ext cx="533400" cy="393700"/>
            <a:chOff x="1008" y="1528"/>
            <a:chExt cx="1392" cy="448"/>
          </a:xfrm>
        </p:grpSpPr>
        <p:sp>
          <p:nvSpPr>
            <p:cNvPr id="47122" name="Freeform 14"/>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23" name="Freeform 15"/>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24" name="Freeform 16"/>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25" name="Freeform 17"/>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26" name="Freeform 18"/>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27" name="Freeform 19"/>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128" name="Line 20"/>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21"/>
          <p:cNvGrpSpPr>
            <a:grpSpLocks/>
          </p:cNvGrpSpPr>
          <p:nvPr/>
        </p:nvGrpSpPr>
        <p:grpSpPr bwMode="auto">
          <a:xfrm>
            <a:off x="1371600" y="3048000"/>
            <a:ext cx="685800" cy="1600200"/>
            <a:chOff x="864" y="1920"/>
            <a:chExt cx="432" cy="1008"/>
          </a:xfrm>
        </p:grpSpPr>
        <p:sp>
          <p:nvSpPr>
            <p:cNvPr id="47120" name="Line 22"/>
            <p:cNvSpPr>
              <a:spLocks noChangeShapeType="1"/>
            </p:cNvSpPr>
            <p:nvPr/>
          </p:nvSpPr>
          <p:spPr bwMode="auto">
            <a:xfrm flipV="1">
              <a:off x="1200" y="1920"/>
              <a:ext cx="0" cy="1008"/>
            </a:xfrm>
            <a:prstGeom prst="line">
              <a:avLst/>
            </a:prstGeom>
            <a:noFill/>
            <a:ln w="9525">
              <a:solidFill>
                <a:srgbClr val="00FF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1" name="Text Box 23"/>
            <p:cNvSpPr txBox="1">
              <a:spLocks noChangeArrowheads="1"/>
            </p:cNvSpPr>
            <p:nvPr/>
          </p:nvSpPr>
          <p:spPr bwMode="auto">
            <a:xfrm>
              <a:off x="864" y="2256"/>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00FF00"/>
                  </a:solidFill>
                  <a:latin typeface="Arial" pitchFamily="34" charset="0"/>
                </a:rPr>
                <a:t>hf</a:t>
              </a:r>
            </a:p>
          </p:txBody>
        </p:sp>
      </p:grpSp>
      <p:grpSp>
        <p:nvGrpSpPr>
          <p:cNvPr id="5" name="Group 24"/>
          <p:cNvGrpSpPr>
            <a:grpSpLocks/>
          </p:cNvGrpSpPr>
          <p:nvPr/>
        </p:nvGrpSpPr>
        <p:grpSpPr bwMode="auto">
          <a:xfrm>
            <a:off x="2362200" y="3200400"/>
            <a:ext cx="1066800" cy="457200"/>
            <a:chOff x="1488" y="2016"/>
            <a:chExt cx="672" cy="288"/>
          </a:xfrm>
        </p:grpSpPr>
        <p:sp>
          <p:nvSpPr>
            <p:cNvPr id="47118" name="Line 25"/>
            <p:cNvSpPr>
              <a:spLocks noChangeShapeType="1"/>
            </p:cNvSpPr>
            <p:nvPr/>
          </p:nvSpPr>
          <p:spPr bwMode="auto">
            <a:xfrm>
              <a:off x="1488" y="2016"/>
              <a:ext cx="0" cy="288"/>
            </a:xfrm>
            <a:prstGeom prst="line">
              <a:avLst/>
            </a:prstGeom>
            <a:noFill/>
            <a:ln w="9525">
              <a:solidFill>
                <a:srgbClr val="FFFF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19" name="Text Box 26"/>
            <p:cNvSpPr txBox="1">
              <a:spLocks noChangeArrowheads="1"/>
            </p:cNvSpPr>
            <p:nvPr/>
          </p:nvSpPr>
          <p:spPr bwMode="auto">
            <a:xfrm>
              <a:off x="1584" y="2016"/>
              <a:ext cx="57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solidFill>
                    <a:srgbClr val="FFFF00"/>
                  </a:solidFill>
                  <a:latin typeface="Arial" pitchFamily="34" charset="0"/>
                </a:rPr>
                <a:t>½ mv</a:t>
              </a:r>
              <a:r>
                <a:rPr lang="en-US" sz="1800" baseline="30000">
                  <a:solidFill>
                    <a:srgbClr val="FFFF00"/>
                  </a:solidFill>
                  <a:latin typeface="Arial" pitchFamily="34" charset="0"/>
                </a:rPr>
                <a:t>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 calcmode="lin" valueType="num">
                                      <p:cBhvr additive="base">
                                        <p:cTn id="7" dur="500" fill="hold"/>
                                        <p:tgtEl>
                                          <p:spTgt spid="768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68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par>
                          <p:cTn id="13" fill="hold" nodeType="afterGroup">
                            <p:stCondLst>
                              <p:cond delay="0"/>
                            </p:stCondLst>
                            <p:childTnLst>
                              <p:par>
                                <p:cTn id="14" presetID="42" presetClass="path" presetSubtype="0" accel="50000" decel="50000" fill="hold" nodeType="afterEffect">
                                  <p:stCondLst>
                                    <p:cond delay="0"/>
                                  </p:stCondLst>
                                  <p:childTnLst>
                                    <p:animMotion origin="layout" path="M -0.00833 -0.0222 L 0.07014 0.29417 " pathEditMode="relative" rAng="0" ptsTypes="AA">
                                      <p:cBhvr>
                                        <p:cTn id="15" dur="2000" fill="hold"/>
                                        <p:tgtEl>
                                          <p:spTgt spid="3"/>
                                        </p:tgtEl>
                                        <p:attrNameLst>
                                          <p:attrName>ppt_x</p:attrName>
                                          <p:attrName>ppt_y</p:attrName>
                                        </p:attrNameLst>
                                      </p:cBhvr>
                                      <p:rCtr x="3924" y="15819"/>
                                    </p:animMotion>
                                  </p:childTnLst>
                                </p:cTn>
                              </p:par>
                            </p:childTnLst>
                          </p:cTn>
                        </p:par>
                        <p:par>
                          <p:cTn id="16" fill="hold" nodeType="afterGroup">
                            <p:stCondLst>
                              <p:cond delay="2000"/>
                            </p:stCondLst>
                            <p:childTnLst>
                              <p:par>
                                <p:cTn id="17" presetID="64" presetClass="path" presetSubtype="0" accel="50000" decel="50000" fill="hold" grpId="0" nodeType="afterEffect">
                                  <p:stCondLst>
                                    <p:cond delay="0"/>
                                  </p:stCondLst>
                                  <p:childTnLst>
                                    <p:animMotion origin="layout" path="M 0.0 4.04624E-6 L 0.0 -0.22197 " pathEditMode="relative" rAng="0" ptsTypes="AA">
                                      <p:cBhvr>
                                        <p:cTn id="18" dur="1000" fill="hold"/>
                                        <p:tgtEl>
                                          <p:spTgt spid="76809"/>
                                        </p:tgtEl>
                                        <p:attrNameLst>
                                          <p:attrName>ppt_x</p:attrName>
                                          <p:attrName>ppt_y</p:attrName>
                                        </p:attrNameLst>
                                      </p:cBhvr>
                                      <p:rCtr x="0" y="-11098"/>
                                    </p:animMotion>
                                  </p:childTnLst>
                                  <p:subTnLst>
                                    <p:audio>
                                      <p:cMediaNode>
                                        <p:cTn display="0" masterRel="sameClick">
                                          <p:stCondLst>
                                            <p:cond evt="begin" delay="0">
                                              <p:tn val="17"/>
                                            </p:cond>
                                          </p:stCondLst>
                                          <p:endCondLst>
                                            <p:cond evt="onStopAudio" delay="0">
                                              <p:tgtEl>
                                                <p:sldTgt/>
                                              </p:tgtEl>
                                            </p:cond>
                                          </p:endCondLst>
                                        </p:cTn>
                                        <p:tgtEl>
                                          <p:sndTgt r:embed="rId2" name="voltage.wav"/>
                                        </p:tgtEl>
                                      </p:cMediaNode>
                                    </p:audio>
                                  </p:subTnLst>
                                </p:cTn>
                              </p:par>
                            </p:childTnLst>
                          </p:cTn>
                        </p:par>
                        <p:par>
                          <p:cTn id="19" fill="hold" nodeType="afterGroup">
                            <p:stCondLst>
                              <p:cond delay="3000"/>
                            </p:stCondLst>
                            <p:childTnLst>
                              <p:par>
                                <p:cTn id="20" presetID="1" presetClass="entr" presetSubtype="0"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76803">
                                            <p:txEl>
                                              <p:pRg st="1" end="1"/>
                                            </p:txEl>
                                          </p:spTgt>
                                        </p:tgtEl>
                                        <p:attrNameLst>
                                          <p:attrName>style.visibility</p:attrName>
                                        </p:attrNameLst>
                                      </p:cBhvr>
                                      <p:to>
                                        <p:strVal val="visible"/>
                                      </p:to>
                                    </p:set>
                                    <p:anim calcmode="lin" valueType="num">
                                      <p:cBhvr additive="base">
                                        <p:cTn id="26" dur="500" fill="hold"/>
                                        <p:tgtEl>
                                          <p:spTgt spid="76803">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768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76803">
                                            <p:txEl>
                                              <p:pRg st="2" end="2"/>
                                            </p:txEl>
                                          </p:spTgt>
                                        </p:tgtEl>
                                        <p:attrNameLst>
                                          <p:attrName>style.visibility</p:attrName>
                                        </p:attrNameLst>
                                      </p:cBhvr>
                                      <p:to>
                                        <p:strVal val="visible"/>
                                      </p:to>
                                    </p:set>
                                    <p:anim calcmode="lin" valueType="num">
                                      <p:cBhvr additive="base">
                                        <p:cTn id="32" dur="500" fill="hold"/>
                                        <p:tgtEl>
                                          <p:spTgt spid="76803">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76803">
                                            <p:txEl>
                                              <p:pRg st="2" end="2"/>
                                            </p:txEl>
                                          </p:spTgt>
                                        </p:tgtEl>
                                        <p:attrNameLst>
                                          <p:attrName>ppt_y</p:attrName>
                                        </p:attrNameLst>
                                      </p:cBhvr>
                                      <p:tavLst>
                                        <p:tav tm="0">
                                          <p:val>
                                            <p:strVal val="1+#ppt_h/2"/>
                                          </p:val>
                                        </p:tav>
                                        <p:tav tm="100000">
                                          <p:val>
                                            <p:strVal val="#ppt_y"/>
                                          </p:val>
                                        </p:tav>
                                      </p:tavLst>
                                    </p:anim>
                                  </p:childTnLst>
                                </p:cTn>
                              </p:par>
                            </p:childTnLst>
                          </p:cTn>
                        </p:par>
                        <p:par>
                          <p:cTn id="34" fill="hold" nodeType="afterGroup">
                            <p:stCondLst>
                              <p:cond delay="500"/>
                            </p:stCondLst>
                            <p:childTnLst>
                              <p:par>
                                <p:cTn id="35" presetID="1" presetClass="entr" presetSubtype="0" fill="hold" nodeType="afterEffect">
                                  <p:stCondLst>
                                    <p:cond delay="0"/>
                                  </p:stCondLst>
                                  <p:childTnLst>
                                    <p:set>
                                      <p:cBhvr>
                                        <p:cTn id="36" dur="1" fill="hold">
                                          <p:stCondLst>
                                            <p:cond delay="0"/>
                                          </p:stCondLst>
                                        </p:cTn>
                                        <p:tgtEl>
                                          <p:spTgt spid="5"/>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76803">
                                            <p:txEl>
                                              <p:pRg st="3" end="3"/>
                                            </p:txEl>
                                          </p:spTgt>
                                        </p:tgtEl>
                                        <p:attrNameLst>
                                          <p:attrName>style.visibility</p:attrName>
                                        </p:attrNameLst>
                                      </p:cBhvr>
                                      <p:to>
                                        <p:strVal val="visible"/>
                                      </p:to>
                                    </p:set>
                                    <p:anim calcmode="lin" valueType="num">
                                      <p:cBhvr additive="base">
                                        <p:cTn id="41" dur="500" fill="hold"/>
                                        <p:tgtEl>
                                          <p:spTgt spid="76803">
                                            <p:txEl>
                                              <p:pRg st="3" end="3"/>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68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76803">
                                            <p:txEl>
                                              <p:pRg st="4" end="4"/>
                                            </p:txEl>
                                          </p:spTgt>
                                        </p:tgtEl>
                                        <p:attrNameLst>
                                          <p:attrName>style.visibility</p:attrName>
                                        </p:attrNameLst>
                                      </p:cBhvr>
                                      <p:to>
                                        <p:strVal val="visible"/>
                                      </p:to>
                                    </p:set>
                                    <p:anim calcmode="lin" valueType="num">
                                      <p:cBhvr additive="base">
                                        <p:cTn id="47" dur="500" fill="hold"/>
                                        <p:tgtEl>
                                          <p:spTgt spid="76803">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680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9"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z="4000" smtClean="0"/>
              <a:t>Milikan’s Photoelectric Experiment</a:t>
            </a:r>
          </a:p>
        </p:txBody>
      </p:sp>
      <p:sp>
        <p:nvSpPr>
          <p:cNvPr id="77827" name="Rectangle 3"/>
          <p:cNvSpPr>
            <a:spLocks noGrp="1" noChangeArrowheads="1"/>
          </p:cNvSpPr>
          <p:nvPr>
            <p:ph type="body" idx="1"/>
          </p:nvPr>
        </p:nvSpPr>
        <p:spPr>
          <a:xfrm>
            <a:off x="4244975" y="1981200"/>
            <a:ext cx="4213225" cy="2095500"/>
          </a:xfrm>
        </p:spPr>
        <p:txBody>
          <a:bodyPr/>
          <a:lstStyle/>
          <a:p>
            <a:pPr>
              <a:lnSpc>
                <a:spcPct val="90000"/>
              </a:lnSpc>
            </a:pPr>
            <a:r>
              <a:rPr lang="en-US" sz="2400" smtClean="0"/>
              <a:t>How can you measure the KE of an electron if you don’t know its speed.</a:t>
            </a:r>
          </a:p>
          <a:p>
            <a:pPr>
              <a:lnSpc>
                <a:spcPct val="90000"/>
              </a:lnSpc>
            </a:pPr>
            <a:r>
              <a:rPr lang="en-US" sz="2400" smtClean="0"/>
              <a:t>Keep increasing the height of the ramp until the ball can’t reach the top</a:t>
            </a:r>
          </a:p>
        </p:txBody>
      </p:sp>
      <p:sp>
        <p:nvSpPr>
          <p:cNvPr id="48132" name="Line 4"/>
          <p:cNvSpPr>
            <a:spLocks noChangeShapeType="1"/>
          </p:cNvSpPr>
          <p:nvPr/>
        </p:nvSpPr>
        <p:spPr bwMode="auto">
          <a:xfrm>
            <a:off x="1066800" y="5562600"/>
            <a:ext cx="3200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829" name="Line 5"/>
          <p:cNvSpPr>
            <a:spLocks noChangeShapeType="1"/>
          </p:cNvSpPr>
          <p:nvPr/>
        </p:nvSpPr>
        <p:spPr bwMode="auto">
          <a:xfrm flipV="1">
            <a:off x="4267200" y="5105400"/>
            <a:ext cx="1676400" cy="457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830" name="Oval 6"/>
          <p:cNvSpPr>
            <a:spLocks noChangeArrowheads="1"/>
          </p:cNvSpPr>
          <p:nvPr/>
        </p:nvSpPr>
        <p:spPr bwMode="auto">
          <a:xfrm>
            <a:off x="1219200" y="5105400"/>
            <a:ext cx="4572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77831" name="Line 7"/>
          <p:cNvSpPr>
            <a:spLocks noChangeShapeType="1"/>
          </p:cNvSpPr>
          <p:nvPr/>
        </p:nvSpPr>
        <p:spPr bwMode="auto">
          <a:xfrm flipV="1">
            <a:off x="4267200" y="4800600"/>
            <a:ext cx="1600200" cy="7620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832" name="Oval 8"/>
          <p:cNvSpPr>
            <a:spLocks noChangeArrowheads="1"/>
          </p:cNvSpPr>
          <p:nvPr/>
        </p:nvSpPr>
        <p:spPr bwMode="auto">
          <a:xfrm>
            <a:off x="1219200" y="5105400"/>
            <a:ext cx="457200" cy="4572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77833" name="Line 9"/>
          <p:cNvSpPr>
            <a:spLocks noChangeShapeType="1"/>
          </p:cNvSpPr>
          <p:nvPr/>
        </p:nvSpPr>
        <p:spPr bwMode="auto">
          <a:xfrm flipV="1">
            <a:off x="4267200" y="4343400"/>
            <a:ext cx="1447800" cy="121920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7834" name="Oval 10"/>
          <p:cNvSpPr>
            <a:spLocks noChangeArrowheads="1"/>
          </p:cNvSpPr>
          <p:nvPr/>
        </p:nvSpPr>
        <p:spPr bwMode="auto">
          <a:xfrm>
            <a:off x="1219200" y="5105400"/>
            <a:ext cx="457200" cy="457200"/>
          </a:xfrm>
          <a:prstGeom prst="ellipse">
            <a:avLst/>
          </a:prstGeom>
          <a:solidFill>
            <a:schemeClr val="accent1"/>
          </a:solidFill>
          <a:ln w="9525">
            <a:solidFill>
              <a:schemeClr val="tx1"/>
            </a:solidFill>
            <a:round/>
            <a:headEnd/>
            <a:tailEnd/>
          </a:ln>
        </p:spPr>
        <p:txBody>
          <a:bodyPr wrap="none" anchor="ctr"/>
          <a:lstStyle/>
          <a:p>
            <a:endParaRPr lang="en-US"/>
          </a:p>
        </p:txBody>
      </p:sp>
      <p:grpSp>
        <p:nvGrpSpPr>
          <p:cNvPr id="2" name="Group 11"/>
          <p:cNvGrpSpPr>
            <a:grpSpLocks/>
          </p:cNvGrpSpPr>
          <p:nvPr/>
        </p:nvGrpSpPr>
        <p:grpSpPr bwMode="auto">
          <a:xfrm>
            <a:off x="5715000" y="4419600"/>
            <a:ext cx="838200" cy="1143000"/>
            <a:chOff x="3600" y="2784"/>
            <a:chExt cx="528" cy="720"/>
          </a:xfrm>
        </p:grpSpPr>
        <p:sp>
          <p:nvSpPr>
            <p:cNvPr id="48144" name="Line 12"/>
            <p:cNvSpPr>
              <a:spLocks noChangeShapeType="1"/>
            </p:cNvSpPr>
            <p:nvPr/>
          </p:nvSpPr>
          <p:spPr bwMode="auto">
            <a:xfrm>
              <a:off x="3600" y="2784"/>
              <a:ext cx="0" cy="720"/>
            </a:xfrm>
            <a:prstGeom prst="line">
              <a:avLst/>
            </a:prstGeom>
            <a:noFill/>
            <a:ln w="9525">
              <a:solidFill>
                <a:srgbClr val="CC0099"/>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8145" name="Text Box 13"/>
            <p:cNvSpPr txBox="1">
              <a:spLocks noChangeArrowheads="1"/>
            </p:cNvSpPr>
            <p:nvPr/>
          </p:nvSpPr>
          <p:spPr bwMode="auto">
            <a:xfrm>
              <a:off x="3696" y="2928"/>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solidFill>
                    <a:srgbClr val="CC0099"/>
                  </a:solidFill>
                  <a:latin typeface="Arial" pitchFamily="34" charset="0"/>
                </a:rPr>
                <a:t>h</a:t>
              </a:r>
            </a:p>
          </p:txBody>
        </p:sp>
      </p:grpSp>
      <p:sp>
        <p:nvSpPr>
          <p:cNvPr id="48140" name="Line 14"/>
          <p:cNvSpPr>
            <a:spLocks noChangeShapeType="1"/>
          </p:cNvSpPr>
          <p:nvPr/>
        </p:nvSpPr>
        <p:spPr bwMode="auto">
          <a:xfrm>
            <a:off x="4267200" y="5562600"/>
            <a:ext cx="2514600"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77839" name="Text Box 15"/>
          <p:cNvSpPr txBox="1">
            <a:spLocks noChangeArrowheads="1"/>
          </p:cNvSpPr>
          <p:nvPr/>
        </p:nvSpPr>
        <p:spPr bwMode="auto">
          <a:xfrm>
            <a:off x="838200" y="2057400"/>
            <a:ext cx="28956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000">
                <a:latin typeface="Arial" pitchFamily="34" charset="0"/>
              </a:rPr>
              <a:t>h is the height that stops the ball</a:t>
            </a:r>
          </a:p>
          <a:p>
            <a:pPr>
              <a:spcBef>
                <a:spcPct val="50000"/>
              </a:spcBef>
            </a:pPr>
            <a:endParaRPr lang="en-US" sz="2000">
              <a:latin typeface="Arial" pitchFamily="34" charset="0"/>
            </a:endParaRPr>
          </a:p>
        </p:txBody>
      </p:sp>
      <p:sp>
        <p:nvSpPr>
          <p:cNvPr id="77840" name="Text Box 16"/>
          <p:cNvSpPr txBox="1">
            <a:spLocks noChangeArrowheads="1"/>
          </p:cNvSpPr>
          <p:nvPr/>
        </p:nvSpPr>
        <p:spPr bwMode="auto">
          <a:xfrm>
            <a:off x="990600" y="2819400"/>
            <a:ext cx="2057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000">
                <a:latin typeface="Arial" pitchFamily="34" charset="0"/>
              </a:rPr>
              <a:t>PE at top = KE at bottom</a:t>
            </a:r>
          </a:p>
        </p:txBody>
      </p:sp>
      <p:sp>
        <p:nvSpPr>
          <p:cNvPr id="77841" name="Text Box 17"/>
          <p:cNvSpPr txBox="1">
            <a:spLocks noChangeArrowheads="1"/>
          </p:cNvSpPr>
          <p:nvPr/>
        </p:nvSpPr>
        <p:spPr bwMode="auto">
          <a:xfrm>
            <a:off x="1066800" y="3581400"/>
            <a:ext cx="1828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2000">
                <a:latin typeface="Arial" pitchFamily="34" charset="0"/>
              </a:rPr>
              <a:t>mgh = ½ mv</a:t>
            </a:r>
            <a:r>
              <a:rPr lang="en-US" sz="2000" baseline="30000">
                <a:latin typeface="Arial" pitchFamily="34" charset="0"/>
              </a:rPr>
              <a:t>2</a:t>
            </a:r>
            <a:endParaRPr lang="en-US" sz="2000">
              <a:latin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0" presetClass="path" presetSubtype="0" accel="50000" decel="50000" fill="hold" grpId="0" nodeType="clickEffect">
                                  <p:stCondLst>
                                    <p:cond delay="0"/>
                                  </p:stCondLst>
                                  <p:childTnLst>
                                    <p:animMotion origin="layout" path="M 1.38889E-6 1.15607E-6 L 0.29844 1.15607E-6 L 0.53334 -0.09942 L 0.57309 0.08462 " pathEditMode="relative" ptsTypes="AAAA">
                                      <p:cBhvr>
                                        <p:cTn id="6" dur="2000" fill="hold"/>
                                        <p:tgtEl>
                                          <p:spTgt spid="77830"/>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77827">
                                            <p:txEl>
                                              <p:pRg st="0" end="0"/>
                                            </p:txEl>
                                          </p:spTgt>
                                        </p:tgtEl>
                                        <p:attrNameLst>
                                          <p:attrName>style.visibility</p:attrName>
                                        </p:attrNameLst>
                                      </p:cBhvr>
                                      <p:to>
                                        <p:strVal val="visible"/>
                                      </p:to>
                                    </p:set>
                                    <p:anim calcmode="lin" valueType="num">
                                      <p:cBhvr additive="base">
                                        <p:cTn id="11" dur="5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7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7831"/>
                                        </p:tgtEl>
                                        <p:attrNameLst>
                                          <p:attrName>style.visibility</p:attrName>
                                        </p:attrNameLst>
                                      </p:cBhvr>
                                      <p:to>
                                        <p:strVal val="visible"/>
                                      </p:to>
                                    </p:set>
                                  </p:childTnLst>
                                </p:cTn>
                              </p:par>
                              <p:par>
                                <p:cTn id="17" presetID="1" presetClass="exit" presetSubtype="0" fill="hold" grpId="0" nodeType="withEffect">
                                  <p:stCondLst>
                                    <p:cond delay="0"/>
                                  </p:stCondLst>
                                  <p:childTnLst>
                                    <p:set>
                                      <p:cBhvr>
                                        <p:cTn id="18" dur="1" fill="hold">
                                          <p:stCondLst>
                                            <p:cond delay="0"/>
                                          </p:stCondLst>
                                        </p:cTn>
                                        <p:tgtEl>
                                          <p:spTgt spid="77829"/>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77832"/>
                                        </p:tgtEl>
                                        <p:attrNameLst>
                                          <p:attrName>style.visibility</p:attrName>
                                        </p:attrNameLst>
                                      </p:cBhvr>
                                      <p:to>
                                        <p:strVal val="visible"/>
                                      </p:to>
                                    </p:set>
                                  </p:childTnLst>
                                </p:cTn>
                              </p:par>
                            </p:childTnLst>
                          </p:cTn>
                        </p:par>
                        <p:par>
                          <p:cTn id="21" fill="hold" nodeType="afterGroup">
                            <p:stCondLst>
                              <p:cond delay="0"/>
                            </p:stCondLst>
                            <p:childTnLst>
                              <p:par>
                                <p:cTn id="22" presetID="0" presetClass="path" presetSubtype="0" accel="50000" decel="50000" fill="hold" grpId="1" nodeType="afterEffect">
                                  <p:stCondLst>
                                    <p:cond delay="0"/>
                                  </p:stCondLst>
                                  <p:childTnLst>
                                    <p:animMotion origin="layout" path="M 2.77778E-7 3.00578E-6 L 0.30469 -0.00209 L 0.50469 -0.13966 L 0.55556 0.09919 " pathEditMode="relative" ptsTypes="AAAA">
                                      <p:cBhvr>
                                        <p:cTn id="23" dur="2000" fill="hold"/>
                                        <p:tgtEl>
                                          <p:spTgt spid="77832"/>
                                        </p:tgtEl>
                                        <p:attrNameLst>
                                          <p:attrName>ppt_x</p:attrName>
                                          <p:attrName>ppt_y</p:attrName>
                                        </p:attrNameLst>
                                      </p:cBhvr>
                                    </p:animMotion>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77827">
                                            <p:txEl>
                                              <p:pRg st="1" end="1"/>
                                            </p:txEl>
                                          </p:spTgt>
                                        </p:tgtEl>
                                        <p:attrNameLst>
                                          <p:attrName>style.visibility</p:attrName>
                                        </p:attrNameLst>
                                      </p:cBhvr>
                                      <p:to>
                                        <p:strVal val="visible"/>
                                      </p:to>
                                    </p:set>
                                    <p:anim calcmode="lin" valueType="num">
                                      <p:cBhvr additive="base">
                                        <p:cTn id="28" dur="500" fill="hold"/>
                                        <p:tgtEl>
                                          <p:spTgt spid="77827">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778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77833"/>
                                        </p:tgtEl>
                                        <p:attrNameLst>
                                          <p:attrName>style.visibility</p:attrName>
                                        </p:attrNameLst>
                                      </p:cBhvr>
                                      <p:to>
                                        <p:strVal val="visible"/>
                                      </p:to>
                                    </p:set>
                                  </p:childTnLst>
                                </p:cTn>
                              </p:par>
                              <p:par>
                                <p:cTn id="34" presetID="1" presetClass="exit" presetSubtype="0" fill="hold" grpId="1" nodeType="withEffect">
                                  <p:stCondLst>
                                    <p:cond delay="0"/>
                                  </p:stCondLst>
                                  <p:childTnLst>
                                    <p:set>
                                      <p:cBhvr>
                                        <p:cTn id="35" dur="1" fill="hold">
                                          <p:stCondLst>
                                            <p:cond delay="0"/>
                                          </p:stCondLst>
                                        </p:cTn>
                                        <p:tgtEl>
                                          <p:spTgt spid="77831"/>
                                        </p:tgtEl>
                                        <p:attrNameLst>
                                          <p:attrName>style.visibility</p:attrName>
                                        </p:attrNameLst>
                                      </p:cBhvr>
                                      <p:to>
                                        <p:strVal val="hidden"/>
                                      </p:to>
                                    </p:set>
                                  </p:childTnLst>
                                </p:cTn>
                              </p:par>
                              <p:par>
                                <p:cTn id="36" presetID="1" presetClass="entr" presetSubtype="0" fill="hold" grpId="0" nodeType="withEffect">
                                  <p:stCondLst>
                                    <p:cond delay="0"/>
                                  </p:stCondLst>
                                  <p:childTnLst>
                                    <p:set>
                                      <p:cBhvr>
                                        <p:cTn id="37" dur="1" fill="hold">
                                          <p:stCondLst>
                                            <p:cond delay="0"/>
                                          </p:stCondLst>
                                        </p:cTn>
                                        <p:tgtEl>
                                          <p:spTgt spid="77834"/>
                                        </p:tgtEl>
                                        <p:attrNameLst>
                                          <p:attrName>style.visibility</p:attrName>
                                        </p:attrNameLst>
                                      </p:cBhvr>
                                      <p:to>
                                        <p:strVal val="visible"/>
                                      </p:to>
                                    </p:set>
                                  </p:childTnLst>
                                </p:cTn>
                              </p:par>
                            </p:childTnLst>
                          </p:cTn>
                        </p:par>
                        <p:par>
                          <p:cTn id="38" fill="hold" nodeType="afterGroup">
                            <p:stCondLst>
                              <p:cond delay="0"/>
                            </p:stCondLst>
                            <p:childTnLst>
                              <p:par>
                                <p:cTn id="39" presetID="0" presetClass="path" presetSubtype="0" accel="50000" decel="50000" fill="hold" grpId="1" nodeType="afterEffect">
                                  <p:stCondLst>
                                    <p:cond delay="0"/>
                                  </p:stCondLst>
                                  <p:childTnLst>
                                    <p:animMotion origin="layout" path="M -8.33333E-7 -3.93064E-6 L 0.30469 0.00231 L 0.43959 -0.16485 " pathEditMode="relative" ptsTypes="AAA">
                                      <p:cBhvr>
                                        <p:cTn id="40" dur="2000" fill="hold"/>
                                        <p:tgtEl>
                                          <p:spTgt spid="77834"/>
                                        </p:tgtEl>
                                        <p:attrNameLst>
                                          <p:attrName>ppt_x</p:attrName>
                                          <p:attrName>ppt_y</p:attrName>
                                        </p:attrNameLst>
                                      </p:cBhvr>
                                    </p:animMotion>
                                  </p:childTnLst>
                                </p:cTn>
                              </p:par>
                            </p:childTnLst>
                          </p:cTn>
                        </p:par>
                        <p:par>
                          <p:cTn id="41" fill="hold" nodeType="afterGroup">
                            <p:stCondLst>
                              <p:cond delay="2000"/>
                            </p:stCondLst>
                            <p:childTnLst>
                              <p:par>
                                <p:cTn id="42" presetID="0" presetClass="path" presetSubtype="0" accel="50000" decel="50000" fill="hold" grpId="2" nodeType="afterEffect">
                                  <p:stCondLst>
                                    <p:cond delay="0"/>
                                  </p:stCondLst>
                                  <p:childTnLst>
                                    <p:animMotion origin="layout" path="M 0.43959 -0.16486 L 0.28403 0.0111 L -0.25 0.00878 " pathEditMode="relative" rAng="0" ptsTypes="AAA">
                                      <p:cBhvr>
                                        <p:cTn id="43" dur="2000" fill="hold"/>
                                        <p:tgtEl>
                                          <p:spTgt spid="77834"/>
                                        </p:tgtEl>
                                        <p:attrNameLst>
                                          <p:attrName>ppt_x</p:attrName>
                                          <p:attrName>ppt_y</p:attrName>
                                        </p:attrNameLst>
                                      </p:cBhvr>
                                      <p:rCtr x="-34479" y="8786"/>
                                    </p:animMotion>
                                  </p:childTnLst>
                                </p:cTn>
                              </p:par>
                            </p:childTnLst>
                          </p:cTn>
                        </p:par>
                        <p:par>
                          <p:cTn id="44" fill="hold" nodeType="afterGroup">
                            <p:stCondLst>
                              <p:cond delay="4000"/>
                            </p:stCondLst>
                            <p:childTnLst>
                              <p:par>
                                <p:cTn id="45" presetID="1" presetClass="entr" presetSubtype="0" fill="hold" nodeType="afterEffect">
                                  <p:stCondLst>
                                    <p:cond delay="0"/>
                                  </p:stCondLst>
                                  <p:childTnLst>
                                    <p:set>
                                      <p:cBhvr>
                                        <p:cTn id="46" dur="1" fill="hold">
                                          <p:stCondLst>
                                            <p:cond delay="0"/>
                                          </p:stCondLst>
                                        </p:cTn>
                                        <p:tgtEl>
                                          <p:spTgt spid="2"/>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nodeType="clickEffect">
                                  <p:stCondLst>
                                    <p:cond delay="0"/>
                                  </p:stCondLst>
                                  <p:childTnLst>
                                    <p:set>
                                      <p:cBhvr>
                                        <p:cTn id="50" dur="1" fill="hold">
                                          <p:stCondLst>
                                            <p:cond delay="0"/>
                                          </p:stCondLst>
                                        </p:cTn>
                                        <p:tgtEl>
                                          <p:spTgt spid="77839">
                                            <p:txEl>
                                              <p:pRg st="0" end="0"/>
                                            </p:txEl>
                                          </p:spTgt>
                                        </p:tgtEl>
                                        <p:attrNameLst>
                                          <p:attrName>style.visibility</p:attrName>
                                        </p:attrNameLst>
                                      </p:cBhvr>
                                      <p:to>
                                        <p:strVal val="visible"/>
                                      </p:to>
                                    </p:set>
                                    <p:anim calcmode="lin" valueType="num">
                                      <p:cBhvr additive="base">
                                        <p:cTn id="51" dur="500" fill="hold"/>
                                        <p:tgtEl>
                                          <p:spTgt spid="77839">
                                            <p:txEl>
                                              <p:pRg st="0" end="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778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nodeType="clickEffect">
                                  <p:stCondLst>
                                    <p:cond delay="0"/>
                                  </p:stCondLst>
                                  <p:childTnLst>
                                    <p:set>
                                      <p:cBhvr>
                                        <p:cTn id="56" dur="1" fill="hold">
                                          <p:stCondLst>
                                            <p:cond delay="0"/>
                                          </p:stCondLst>
                                        </p:cTn>
                                        <p:tgtEl>
                                          <p:spTgt spid="77840">
                                            <p:txEl>
                                              <p:pRg st="0" end="0"/>
                                            </p:txEl>
                                          </p:spTgt>
                                        </p:tgtEl>
                                        <p:attrNameLst>
                                          <p:attrName>style.visibility</p:attrName>
                                        </p:attrNameLst>
                                      </p:cBhvr>
                                      <p:to>
                                        <p:strVal val="visible"/>
                                      </p:to>
                                    </p:set>
                                    <p:anim calcmode="lin" valueType="num">
                                      <p:cBhvr additive="base">
                                        <p:cTn id="57" dur="500" fill="hold"/>
                                        <p:tgtEl>
                                          <p:spTgt spid="77840">
                                            <p:txEl>
                                              <p:pRg st="0" end="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7784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77841"/>
                                        </p:tgtEl>
                                        <p:attrNameLst>
                                          <p:attrName>style.visibility</p:attrName>
                                        </p:attrNameLst>
                                      </p:cBhvr>
                                      <p:to>
                                        <p:strVal val="visible"/>
                                      </p:to>
                                    </p:set>
                                    <p:anim calcmode="lin" valueType="num">
                                      <p:cBhvr additive="base">
                                        <p:cTn id="63" dur="500" fill="hold"/>
                                        <p:tgtEl>
                                          <p:spTgt spid="77841"/>
                                        </p:tgtEl>
                                        <p:attrNameLst>
                                          <p:attrName>ppt_x</p:attrName>
                                        </p:attrNameLst>
                                      </p:cBhvr>
                                      <p:tavLst>
                                        <p:tav tm="0">
                                          <p:val>
                                            <p:strVal val="#ppt_x"/>
                                          </p:val>
                                        </p:tav>
                                        <p:tav tm="100000">
                                          <p:val>
                                            <p:strVal val="#ppt_x"/>
                                          </p:val>
                                        </p:tav>
                                      </p:tavLst>
                                    </p:anim>
                                    <p:anim calcmode="lin" valueType="num">
                                      <p:cBhvr additive="base">
                                        <p:cTn id="64" dur="500" fill="hold"/>
                                        <p:tgtEl>
                                          <p:spTgt spid="778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9" grpId="0" animBg="1"/>
      <p:bldP spid="77830" grpId="0" animBg="1"/>
      <p:bldP spid="77831" grpId="0" animBg="1"/>
      <p:bldP spid="77831" grpId="1" animBg="1"/>
      <p:bldP spid="77832" grpId="0" animBg="1"/>
      <p:bldP spid="77832" grpId="1" animBg="1"/>
      <p:bldP spid="77833" grpId="0" animBg="1"/>
      <p:bldP spid="77834" grpId="0" animBg="1"/>
      <p:bldP spid="77834" grpId="1" animBg="1"/>
      <p:bldP spid="77834" grpId="2" animBg="1"/>
      <p:bldP spid="77841"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z="4000" smtClean="0"/>
              <a:t>Milikan’s Photoelectric Experiment</a:t>
            </a:r>
          </a:p>
        </p:txBody>
      </p:sp>
      <p:sp>
        <p:nvSpPr>
          <p:cNvPr id="78851" name="Rectangle 3"/>
          <p:cNvSpPr>
            <a:spLocks noGrp="1" noChangeArrowheads="1"/>
          </p:cNvSpPr>
          <p:nvPr>
            <p:ph type="body" idx="1"/>
          </p:nvPr>
        </p:nvSpPr>
        <p:spPr>
          <a:xfrm>
            <a:off x="5189538" y="1981200"/>
            <a:ext cx="3268662" cy="4114800"/>
          </a:xfrm>
        </p:spPr>
        <p:txBody>
          <a:bodyPr/>
          <a:lstStyle/>
          <a:p>
            <a:pPr>
              <a:lnSpc>
                <a:spcPct val="90000"/>
              </a:lnSpc>
            </a:pPr>
            <a:r>
              <a:rPr lang="en-US" sz="2400" smtClean="0"/>
              <a:t>A slope can stop a ball but what will stop an electron?</a:t>
            </a:r>
          </a:p>
          <a:p>
            <a:pPr>
              <a:lnSpc>
                <a:spcPct val="90000"/>
              </a:lnSpc>
            </a:pPr>
            <a:r>
              <a:rPr lang="en-US" sz="2400" smtClean="0"/>
              <a:t>We use a negative voltage to try and stop the electrons</a:t>
            </a:r>
          </a:p>
          <a:p>
            <a:pPr>
              <a:lnSpc>
                <a:spcPct val="90000"/>
              </a:lnSpc>
            </a:pPr>
            <a:r>
              <a:rPr lang="en-US" sz="2400" smtClean="0"/>
              <a:t>Increase the voltage until it is just enough to stop the electrons (this is called the stopping voltage, V</a:t>
            </a:r>
            <a:r>
              <a:rPr lang="en-US" sz="2400" baseline="-25000" smtClean="0"/>
              <a:t>s</a:t>
            </a:r>
            <a:r>
              <a:rPr lang="en-US" sz="2400" smtClean="0"/>
              <a:t>)</a:t>
            </a:r>
          </a:p>
        </p:txBody>
      </p:sp>
      <p:sp>
        <p:nvSpPr>
          <p:cNvPr id="49156" name="Rectangle 4"/>
          <p:cNvSpPr>
            <a:spLocks noChangeArrowheads="1"/>
          </p:cNvSpPr>
          <p:nvPr/>
        </p:nvSpPr>
        <p:spPr bwMode="auto">
          <a:xfrm>
            <a:off x="1676400" y="2743200"/>
            <a:ext cx="152400" cy="609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49157" name="Rectangle 5"/>
          <p:cNvSpPr>
            <a:spLocks noChangeArrowheads="1"/>
          </p:cNvSpPr>
          <p:nvPr/>
        </p:nvSpPr>
        <p:spPr bwMode="auto">
          <a:xfrm>
            <a:off x="990600" y="2133600"/>
            <a:ext cx="3352800" cy="20574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9158" name="Freeform 6"/>
          <p:cNvSpPr>
            <a:spLocks/>
          </p:cNvSpPr>
          <p:nvPr/>
        </p:nvSpPr>
        <p:spPr bwMode="auto">
          <a:xfrm>
            <a:off x="990600" y="2133600"/>
            <a:ext cx="3352800" cy="2057400"/>
          </a:xfrm>
          <a:custGeom>
            <a:avLst/>
            <a:gdLst>
              <a:gd name="T0" fmla="*/ 2147483647 w 2112"/>
              <a:gd name="T1" fmla="*/ 2147483647 h 1296"/>
              <a:gd name="T2" fmla="*/ 2147483647 w 2112"/>
              <a:gd name="T3" fmla="*/ 0 h 1296"/>
              <a:gd name="T4" fmla="*/ 0 w 2112"/>
              <a:gd name="T5" fmla="*/ 0 h 1296"/>
              <a:gd name="T6" fmla="*/ 0 w 2112"/>
              <a:gd name="T7" fmla="*/ 2147483647 h 1296"/>
              <a:gd name="T8" fmla="*/ 2147483647 w 2112"/>
              <a:gd name="T9" fmla="*/ 2147483647 h 1296"/>
              <a:gd name="T10" fmla="*/ 2147483647 w 2112"/>
              <a:gd name="T11" fmla="*/ 2147483647 h 1296"/>
              <a:gd name="T12" fmla="*/ 0 60000 65536"/>
              <a:gd name="T13" fmla="*/ 0 60000 65536"/>
              <a:gd name="T14" fmla="*/ 0 60000 65536"/>
              <a:gd name="T15" fmla="*/ 0 60000 65536"/>
              <a:gd name="T16" fmla="*/ 0 60000 65536"/>
              <a:gd name="T17" fmla="*/ 0 60000 65536"/>
              <a:gd name="T18" fmla="*/ 0 w 2112"/>
              <a:gd name="T19" fmla="*/ 0 h 1296"/>
              <a:gd name="T20" fmla="*/ 2112 w 2112"/>
              <a:gd name="T21" fmla="*/ 1296 h 1296"/>
            </a:gdLst>
            <a:ahLst/>
            <a:cxnLst>
              <a:cxn ang="T12">
                <a:pos x="T0" y="T1"/>
              </a:cxn>
              <a:cxn ang="T13">
                <a:pos x="T2" y="T3"/>
              </a:cxn>
              <a:cxn ang="T14">
                <a:pos x="T4" y="T5"/>
              </a:cxn>
              <a:cxn ang="T15">
                <a:pos x="T6" y="T7"/>
              </a:cxn>
              <a:cxn ang="T16">
                <a:pos x="T8" y="T9"/>
              </a:cxn>
              <a:cxn ang="T17">
                <a:pos x="T10" y="T11"/>
              </a:cxn>
            </a:cxnLst>
            <a:rect l="T18" t="T19" r="T20" b="T21"/>
            <a:pathLst>
              <a:path w="2112" h="1296">
                <a:moveTo>
                  <a:pt x="2112" y="384"/>
                </a:moveTo>
                <a:lnTo>
                  <a:pt x="2112" y="0"/>
                </a:lnTo>
                <a:lnTo>
                  <a:pt x="0" y="0"/>
                </a:lnTo>
                <a:lnTo>
                  <a:pt x="0" y="1296"/>
                </a:lnTo>
                <a:lnTo>
                  <a:pt x="2112" y="1296"/>
                </a:lnTo>
                <a:lnTo>
                  <a:pt x="2112" y="816"/>
                </a:lnTo>
              </a:path>
            </a:pathLst>
          </a:cu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159" name="Line 7"/>
          <p:cNvSpPr>
            <a:spLocks noChangeShapeType="1"/>
          </p:cNvSpPr>
          <p:nvPr/>
        </p:nvSpPr>
        <p:spPr bwMode="auto">
          <a:xfrm>
            <a:off x="2438400" y="25908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0" name="Line 8"/>
          <p:cNvSpPr>
            <a:spLocks noChangeShapeType="1"/>
          </p:cNvSpPr>
          <p:nvPr/>
        </p:nvSpPr>
        <p:spPr bwMode="auto">
          <a:xfrm>
            <a:off x="3505200" y="25908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1" name="Line 9"/>
          <p:cNvSpPr>
            <a:spLocks noChangeShapeType="1"/>
          </p:cNvSpPr>
          <p:nvPr/>
        </p:nvSpPr>
        <p:spPr bwMode="auto">
          <a:xfrm flipH="1">
            <a:off x="2438400" y="35052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2" name="Line 10"/>
          <p:cNvSpPr>
            <a:spLocks noChangeShapeType="1"/>
          </p:cNvSpPr>
          <p:nvPr/>
        </p:nvSpPr>
        <p:spPr bwMode="auto">
          <a:xfrm>
            <a:off x="3505200" y="3200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3" name="Line 11"/>
          <p:cNvSpPr>
            <a:spLocks noChangeShapeType="1"/>
          </p:cNvSpPr>
          <p:nvPr/>
        </p:nvSpPr>
        <p:spPr bwMode="auto">
          <a:xfrm>
            <a:off x="3276600" y="35052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4" name="Oval 12"/>
          <p:cNvSpPr>
            <a:spLocks noChangeArrowheads="1"/>
          </p:cNvSpPr>
          <p:nvPr/>
        </p:nvSpPr>
        <p:spPr bwMode="auto">
          <a:xfrm>
            <a:off x="3124200" y="4495800"/>
            <a:ext cx="3048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9165" name="Line 13"/>
          <p:cNvSpPr>
            <a:spLocks noChangeShapeType="1"/>
          </p:cNvSpPr>
          <p:nvPr/>
        </p:nvSpPr>
        <p:spPr bwMode="auto">
          <a:xfrm>
            <a:off x="3276600" y="4800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6" name="Line 14"/>
          <p:cNvSpPr>
            <a:spLocks noChangeShapeType="1"/>
          </p:cNvSpPr>
          <p:nvPr/>
        </p:nvSpPr>
        <p:spPr bwMode="auto">
          <a:xfrm flipH="1">
            <a:off x="2667000" y="5029200"/>
            <a:ext cx="609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7" name="Line 15"/>
          <p:cNvSpPr>
            <a:spLocks noChangeShapeType="1"/>
          </p:cNvSpPr>
          <p:nvPr/>
        </p:nvSpPr>
        <p:spPr bwMode="auto">
          <a:xfrm>
            <a:off x="1752600" y="3352800"/>
            <a:ext cx="0" cy="2057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8" name="Line 16"/>
          <p:cNvSpPr>
            <a:spLocks noChangeShapeType="1"/>
          </p:cNvSpPr>
          <p:nvPr/>
        </p:nvSpPr>
        <p:spPr bwMode="auto">
          <a:xfrm>
            <a:off x="1752600" y="50292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69" name="Line 17"/>
          <p:cNvSpPr>
            <a:spLocks noChangeShapeType="1"/>
          </p:cNvSpPr>
          <p:nvPr/>
        </p:nvSpPr>
        <p:spPr bwMode="auto">
          <a:xfrm>
            <a:off x="1524000" y="5410200"/>
            <a:ext cx="457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70" name="Line 18"/>
          <p:cNvSpPr>
            <a:spLocks noChangeShapeType="1"/>
          </p:cNvSpPr>
          <p:nvPr/>
        </p:nvSpPr>
        <p:spPr bwMode="auto">
          <a:xfrm>
            <a:off x="1676400" y="5562600"/>
            <a:ext cx="15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71" name="Line 19"/>
          <p:cNvSpPr>
            <a:spLocks noChangeShapeType="1"/>
          </p:cNvSpPr>
          <p:nvPr/>
        </p:nvSpPr>
        <p:spPr bwMode="auto">
          <a:xfrm>
            <a:off x="1600200" y="5486400"/>
            <a:ext cx="304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20"/>
          <p:cNvGrpSpPr>
            <a:grpSpLocks/>
          </p:cNvGrpSpPr>
          <p:nvPr/>
        </p:nvGrpSpPr>
        <p:grpSpPr bwMode="auto">
          <a:xfrm>
            <a:off x="1790700" y="2952750"/>
            <a:ext cx="228600" cy="304800"/>
            <a:chOff x="1128" y="1860"/>
            <a:chExt cx="144" cy="192"/>
          </a:xfrm>
        </p:grpSpPr>
        <p:sp>
          <p:nvSpPr>
            <p:cNvPr id="49208" name="Oval 21"/>
            <p:cNvSpPr>
              <a:spLocks noChangeArrowheads="1"/>
            </p:cNvSpPr>
            <p:nvPr/>
          </p:nvSpPr>
          <p:spPr bwMode="auto">
            <a:xfrm>
              <a:off x="1155" y="1923"/>
              <a:ext cx="84" cy="90"/>
            </a:xfrm>
            <a:prstGeom prst="ellipse">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9209" name="Text Box 22"/>
            <p:cNvSpPr txBox="1">
              <a:spLocks noChangeArrowheads="1"/>
            </p:cNvSpPr>
            <p:nvPr/>
          </p:nvSpPr>
          <p:spPr bwMode="auto">
            <a:xfrm>
              <a:off x="1128" y="1860"/>
              <a:ext cx="14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400">
                  <a:latin typeface="Arial" pitchFamily="34" charset="0"/>
                </a:rPr>
                <a:t>-</a:t>
              </a:r>
            </a:p>
          </p:txBody>
        </p:sp>
      </p:grpSp>
      <p:sp>
        <p:nvSpPr>
          <p:cNvPr id="78871" name="Line 23"/>
          <p:cNvSpPr>
            <a:spLocks noChangeShapeType="1"/>
          </p:cNvSpPr>
          <p:nvPr/>
        </p:nvSpPr>
        <p:spPr bwMode="auto">
          <a:xfrm>
            <a:off x="2286000" y="5029200"/>
            <a:ext cx="39528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3" name="Group 24"/>
          <p:cNvGrpSpPr>
            <a:grpSpLocks/>
          </p:cNvGrpSpPr>
          <p:nvPr/>
        </p:nvGrpSpPr>
        <p:grpSpPr bwMode="auto">
          <a:xfrm rot="10800000">
            <a:off x="4737100" y="3021013"/>
            <a:ext cx="411163" cy="258762"/>
            <a:chOff x="1008" y="1528"/>
            <a:chExt cx="1392" cy="448"/>
          </a:xfrm>
        </p:grpSpPr>
        <p:sp>
          <p:nvSpPr>
            <p:cNvPr id="49201" name="Freeform 25"/>
            <p:cNvSpPr>
              <a:spLocks/>
            </p:cNvSpPr>
            <p:nvPr/>
          </p:nvSpPr>
          <p:spPr bwMode="auto">
            <a:xfrm>
              <a:off x="1008" y="15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202" name="Freeform 26"/>
            <p:cNvSpPr>
              <a:spLocks/>
            </p:cNvSpPr>
            <p:nvPr/>
          </p:nvSpPr>
          <p:spPr bwMode="auto">
            <a:xfrm flipV="1">
              <a:off x="1584"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203" name="Freeform 27"/>
            <p:cNvSpPr>
              <a:spLocks/>
            </p:cNvSpPr>
            <p:nvPr/>
          </p:nvSpPr>
          <p:spPr bwMode="auto">
            <a:xfrm flipV="1">
              <a:off x="1200"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204" name="Freeform 28"/>
            <p:cNvSpPr>
              <a:spLocks/>
            </p:cNvSpPr>
            <p:nvPr/>
          </p:nvSpPr>
          <p:spPr bwMode="auto">
            <a:xfrm>
              <a:off x="1776"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205" name="Freeform 29"/>
            <p:cNvSpPr>
              <a:spLocks/>
            </p:cNvSpPr>
            <p:nvPr/>
          </p:nvSpPr>
          <p:spPr bwMode="auto">
            <a:xfrm flipV="1">
              <a:off x="1968" y="1728"/>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206" name="Freeform 30"/>
            <p:cNvSpPr>
              <a:spLocks/>
            </p:cNvSpPr>
            <p:nvPr/>
          </p:nvSpPr>
          <p:spPr bwMode="auto">
            <a:xfrm>
              <a:off x="1392" y="1536"/>
              <a:ext cx="192" cy="248"/>
            </a:xfrm>
            <a:custGeom>
              <a:avLst/>
              <a:gdLst>
                <a:gd name="T0" fmla="*/ 0 w 192"/>
                <a:gd name="T1" fmla="*/ 200 h 248"/>
                <a:gd name="T2" fmla="*/ 96 w 192"/>
                <a:gd name="T3" fmla="*/ 8 h 248"/>
                <a:gd name="T4" fmla="*/ 192 w 192"/>
                <a:gd name="T5" fmla="*/ 248 h 248"/>
                <a:gd name="T6" fmla="*/ 0 60000 65536"/>
                <a:gd name="T7" fmla="*/ 0 60000 65536"/>
                <a:gd name="T8" fmla="*/ 0 60000 65536"/>
                <a:gd name="T9" fmla="*/ 0 w 192"/>
                <a:gd name="T10" fmla="*/ 0 h 248"/>
                <a:gd name="T11" fmla="*/ 192 w 192"/>
                <a:gd name="T12" fmla="*/ 248 h 248"/>
              </a:gdLst>
              <a:ahLst/>
              <a:cxnLst>
                <a:cxn ang="T6">
                  <a:pos x="T0" y="T1"/>
                </a:cxn>
                <a:cxn ang="T7">
                  <a:pos x="T2" y="T3"/>
                </a:cxn>
                <a:cxn ang="T8">
                  <a:pos x="T4" y="T5"/>
                </a:cxn>
              </a:cxnLst>
              <a:rect l="T9" t="T10" r="T11" b="T12"/>
              <a:pathLst>
                <a:path w="192" h="248">
                  <a:moveTo>
                    <a:pt x="0" y="200"/>
                  </a:moveTo>
                  <a:cubicBezTo>
                    <a:pt x="32" y="100"/>
                    <a:pt x="64" y="0"/>
                    <a:pt x="96" y="8"/>
                  </a:cubicBezTo>
                  <a:cubicBezTo>
                    <a:pt x="128" y="16"/>
                    <a:pt x="160" y="132"/>
                    <a:pt x="192" y="248"/>
                  </a:cubicBezTo>
                </a:path>
              </a:pathLst>
            </a:custGeom>
            <a:noFill/>
            <a:ln w="28575">
              <a:solidFill>
                <a:srgbClr val="CC0099"/>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207" name="Line 31"/>
            <p:cNvSpPr>
              <a:spLocks noChangeShapeType="1"/>
            </p:cNvSpPr>
            <p:nvPr/>
          </p:nvSpPr>
          <p:spPr bwMode="auto">
            <a:xfrm>
              <a:off x="2160" y="1728"/>
              <a:ext cx="240" cy="0"/>
            </a:xfrm>
            <a:prstGeom prst="line">
              <a:avLst/>
            </a:prstGeom>
            <a:noFill/>
            <a:ln w="28575">
              <a:solidFill>
                <a:srgbClr val="CC00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32"/>
          <p:cNvGrpSpPr>
            <a:grpSpLocks/>
          </p:cNvGrpSpPr>
          <p:nvPr/>
        </p:nvGrpSpPr>
        <p:grpSpPr bwMode="auto">
          <a:xfrm>
            <a:off x="2311400" y="4787900"/>
            <a:ext cx="1800225" cy="1231900"/>
            <a:chOff x="1456" y="3016"/>
            <a:chExt cx="1134" cy="776"/>
          </a:xfrm>
        </p:grpSpPr>
        <p:grpSp>
          <p:nvGrpSpPr>
            <p:cNvPr id="49191" name="Group 33"/>
            <p:cNvGrpSpPr>
              <a:grpSpLocks/>
            </p:cNvGrpSpPr>
            <p:nvPr/>
          </p:nvGrpSpPr>
          <p:grpSpPr bwMode="auto">
            <a:xfrm>
              <a:off x="1456" y="3016"/>
              <a:ext cx="244" cy="288"/>
              <a:chOff x="612" y="3036"/>
              <a:chExt cx="244" cy="288"/>
            </a:xfrm>
          </p:grpSpPr>
          <p:grpSp>
            <p:nvGrpSpPr>
              <p:cNvPr id="49194" name="Group 34"/>
              <p:cNvGrpSpPr>
                <a:grpSpLocks/>
              </p:cNvGrpSpPr>
              <p:nvPr/>
            </p:nvGrpSpPr>
            <p:grpSpPr bwMode="auto">
              <a:xfrm>
                <a:off x="612" y="3036"/>
                <a:ext cx="240" cy="288"/>
                <a:chOff x="1440" y="3024"/>
                <a:chExt cx="240" cy="288"/>
              </a:xfrm>
            </p:grpSpPr>
            <p:sp>
              <p:nvSpPr>
                <p:cNvPr id="49196" name="Line 35"/>
                <p:cNvSpPr>
                  <a:spLocks noChangeShapeType="1"/>
                </p:cNvSpPr>
                <p:nvPr/>
              </p:nvSpPr>
              <p:spPr bwMode="auto">
                <a:xfrm>
                  <a:off x="1680" y="31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7" name="Line 36"/>
                <p:cNvSpPr>
                  <a:spLocks noChangeShapeType="1"/>
                </p:cNvSpPr>
                <p:nvPr/>
              </p:nvSpPr>
              <p:spPr bwMode="auto">
                <a:xfrm>
                  <a:off x="1632" y="3024"/>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8" name="Line 37"/>
                <p:cNvSpPr>
                  <a:spLocks noChangeShapeType="1"/>
                </p:cNvSpPr>
                <p:nvPr/>
              </p:nvSpPr>
              <p:spPr bwMode="auto">
                <a:xfrm>
                  <a:off x="1488" y="3120"/>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9" name="Line 38"/>
                <p:cNvSpPr>
                  <a:spLocks noChangeShapeType="1"/>
                </p:cNvSpPr>
                <p:nvPr/>
              </p:nvSpPr>
              <p:spPr bwMode="auto">
                <a:xfrm>
                  <a:off x="1440" y="3024"/>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200" name="Line 39"/>
                <p:cNvSpPr>
                  <a:spLocks noChangeShapeType="1"/>
                </p:cNvSpPr>
                <p:nvPr/>
              </p:nvSpPr>
              <p:spPr bwMode="auto">
                <a:xfrm>
                  <a:off x="1488" y="3168"/>
                  <a:ext cx="144" cy="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9195" name="Line 40"/>
              <p:cNvSpPr>
                <a:spLocks noChangeShapeType="1"/>
              </p:cNvSpPr>
              <p:nvPr/>
            </p:nvSpPr>
            <p:spPr bwMode="auto">
              <a:xfrm flipV="1">
                <a:off x="656" y="3052"/>
                <a:ext cx="200" cy="22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9192" name="Line 41"/>
            <p:cNvSpPr>
              <a:spLocks noChangeShapeType="1"/>
            </p:cNvSpPr>
            <p:nvPr/>
          </p:nvSpPr>
          <p:spPr bwMode="auto">
            <a:xfrm>
              <a:off x="1648" y="3240"/>
              <a:ext cx="288" cy="264"/>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93" name="Text Box 42"/>
            <p:cNvSpPr txBox="1">
              <a:spLocks noChangeArrowheads="1"/>
            </p:cNvSpPr>
            <p:nvPr/>
          </p:nvSpPr>
          <p:spPr bwMode="auto">
            <a:xfrm>
              <a:off x="1938" y="3272"/>
              <a:ext cx="652"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600">
                  <a:latin typeface="Arial" pitchFamily="34" charset="0"/>
                </a:rPr>
                <a:t>Variable voltage supply</a:t>
              </a:r>
            </a:p>
          </p:txBody>
        </p:sp>
      </p:grpSp>
      <p:sp>
        <p:nvSpPr>
          <p:cNvPr id="49176" name="Text Box 43"/>
          <p:cNvSpPr txBox="1">
            <a:spLocks noChangeArrowheads="1"/>
          </p:cNvSpPr>
          <p:nvPr/>
        </p:nvSpPr>
        <p:spPr bwMode="auto">
          <a:xfrm>
            <a:off x="2514600" y="2305050"/>
            <a:ext cx="1276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endParaRPr lang="en-US" sz="1800">
              <a:latin typeface="Arial" pitchFamily="34" charset="0"/>
            </a:endParaRPr>
          </a:p>
        </p:txBody>
      </p:sp>
      <p:grpSp>
        <p:nvGrpSpPr>
          <p:cNvPr id="7" name="Group 44"/>
          <p:cNvGrpSpPr>
            <a:grpSpLocks/>
          </p:cNvGrpSpPr>
          <p:nvPr/>
        </p:nvGrpSpPr>
        <p:grpSpPr bwMode="auto">
          <a:xfrm>
            <a:off x="2381250" y="2343150"/>
            <a:ext cx="1619250" cy="1385888"/>
            <a:chOff x="1500" y="1476"/>
            <a:chExt cx="1020" cy="873"/>
          </a:xfrm>
        </p:grpSpPr>
        <p:sp>
          <p:nvSpPr>
            <p:cNvPr id="49188" name="Text Box 45"/>
            <p:cNvSpPr txBox="1">
              <a:spLocks noChangeArrowheads="1"/>
            </p:cNvSpPr>
            <p:nvPr/>
          </p:nvSpPr>
          <p:spPr bwMode="auto">
            <a:xfrm>
              <a:off x="1506" y="1476"/>
              <a:ext cx="85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     -     -</a:t>
              </a:r>
            </a:p>
          </p:txBody>
        </p:sp>
        <p:sp>
          <p:nvSpPr>
            <p:cNvPr id="49189" name="Text Box 46"/>
            <p:cNvSpPr txBox="1">
              <a:spLocks noChangeArrowheads="1"/>
            </p:cNvSpPr>
            <p:nvPr/>
          </p:nvSpPr>
          <p:spPr bwMode="auto">
            <a:xfrm>
              <a:off x="1500" y="2118"/>
              <a:ext cx="85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     -     -</a:t>
              </a:r>
            </a:p>
          </p:txBody>
        </p:sp>
        <p:sp>
          <p:nvSpPr>
            <p:cNvPr id="49190" name="Text Box 47"/>
            <p:cNvSpPr txBox="1">
              <a:spLocks noChangeArrowheads="1"/>
            </p:cNvSpPr>
            <p:nvPr/>
          </p:nvSpPr>
          <p:spPr bwMode="auto">
            <a:xfrm>
              <a:off x="2178" y="1698"/>
              <a:ext cx="342"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a:p>
              <a:pPr>
                <a:spcBef>
                  <a:spcPct val="50000"/>
                </a:spcBef>
              </a:pPr>
              <a:r>
                <a:rPr lang="en-US" sz="1800">
                  <a:latin typeface="Arial" pitchFamily="34" charset="0"/>
                </a:rPr>
                <a:t>-</a:t>
              </a:r>
            </a:p>
          </p:txBody>
        </p:sp>
      </p:grpSp>
      <p:grpSp>
        <p:nvGrpSpPr>
          <p:cNvPr id="8" name="Group 48"/>
          <p:cNvGrpSpPr>
            <a:grpSpLocks/>
          </p:cNvGrpSpPr>
          <p:nvPr/>
        </p:nvGrpSpPr>
        <p:grpSpPr bwMode="auto">
          <a:xfrm>
            <a:off x="2552700" y="2333625"/>
            <a:ext cx="1219200" cy="1395413"/>
            <a:chOff x="1608" y="1470"/>
            <a:chExt cx="768" cy="879"/>
          </a:xfrm>
        </p:grpSpPr>
        <p:sp>
          <p:nvSpPr>
            <p:cNvPr id="49182" name="Text Box 49"/>
            <p:cNvSpPr txBox="1">
              <a:spLocks noChangeArrowheads="1"/>
            </p:cNvSpPr>
            <p:nvPr/>
          </p:nvSpPr>
          <p:spPr bwMode="auto">
            <a:xfrm>
              <a:off x="1638" y="1476"/>
              <a:ext cx="1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9183" name="Text Box 50"/>
            <p:cNvSpPr txBox="1">
              <a:spLocks noChangeArrowheads="1"/>
            </p:cNvSpPr>
            <p:nvPr/>
          </p:nvSpPr>
          <p:spPr bwMode="auto">
            <a:xfrm>
              <a:off x="1854" y="1470"/>
              <a:ext cx="1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9184" name="Text Box 51"/>
            <p:cNvSpPr txBox="1">
              <a:spLocks noChangeArrowheads="1"/>
            </p:cNvSpPr>
            <p:nvPr/>
          </p:nvSpPr>
          <p:spPr bwMode="auto">
            <a:xfrm>
              <a:off x="2178" y="1554"/>
              <a:ext cx="1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9185" name="Text Box 52"/>
            <p:cNvSpPr txBox="1">
              <a:spLocks noChangeArrowheads="1"/>
            </p:cNvSpPr>
            <p:nvPr/>
          </p:nvSpPr>
          <p:spPr bwMode="auto">
            <a:xfrm>
              <a:off x="2178" y="2040"/>
              <a:ext cx="1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9186" name="Text Box 53"/>
            <p:cNvSpPr txBox="1">
              <a:spLocks noChangeArrowheads="1"/>
            </p:cNvSpPr>
            <p:nvPr/>
          </p:nvSpPr>
          <p:spPr bwMode="auto">
            <a:xfrm>
              <a:off x="1866" y="2112"/>
              <a:ext cx="1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sp>
          <p:nvSpPr>
            <p:cNvPr id="49187" name="Text Box 54"/>
            <p:cNvSpPr txBox="1">
              <a:spLocks noChangeArrowheads="1"/>
            </p:cNvSpPr>
            <p:nvPr/>
          </p:nvSpPr>
          <p:spPr bwMode="auto">
            <a:xfrm>
              <a:off x="1608" y="2118"/>
              <a:ext cx="19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a:t>
              </a:r>
            </a:p>
          </p:txBody>
        </p:sp>
      </p:grpSp>
      <p:grpSp>
        <p:nvGrpSpPr>
          <p:cNvPr id="9" name="Group 55"/>
          <p:cNvGrpSpPr>
            <a:grpSpLocks/>
          </p:cNvGrpSpPr>
          <p:nvPr/>
        </p:nvGrpSpPr>
        <p:grpSpPr bwMode="auto">
          <a:xfrm>
            <a:off x="3505200" y="4619625"/>
            <a:ext cx="2028825" cy="1368425"/>
            <a:chOff x="2208" y="2910"/>
            <a:chExt cx="1278" cy="862"/>
          </a:xfrm>
        </p:grpSpPr>
        <p:sp>
          <p:nvSpPr>
            <p:cNvPr id="49180" name="Line 56"/>
            <p:cNvSpPr>
              <a:spLocks noChangeShapeType="1"/>
            </p:cNvSpPr>
            <p:nvPr/>
          </p:nvSpPr>
          <p:spPr bwMode="auto">
            <a:xfrm>
              <a:off x="2208" y="2934"/>
              <a:ext cx="516" cy="15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9181" name="Text Box 57"/>
            <p:cNvSpPr txBox="1">
              <a:spLocks noChangeArrowheads="1"/>
            </p:cNvSpPr>
            <p:nvPr/>
          </p:nvSpPr>
          <p:spPr bwMode="auto">
            <a:xfrm>
              <a:off x="2712" y="2910"/>
              <a:ext cx="774" cy="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400">
                  <a:latin typeface="Arial" pitchFamily="34" charset="0"/>
                </a:rPr>
                <a:t>This is a very sensitive ammeter that can detect the flow of electrons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35" presetClass="path" presetSubtype="0" accel="50000" decel="50000" fill="hold" nodeType="withEffect">
                                  <p:stCondLst>
                                    <p:cond delay="0"/>
                                  </p:stCondLst>
                                  <p:childTnLst>
                                    <p:animMotion origin="layout" path="M 0.00539 -0.00787 L -0.32899 -0.01342 " pathEditMode="relative" rAng="0" ptsTypes="AA">
                                      <p:cBhvr>
                                        <p:cTn id="8" dur="1000" fill="hold"/>
                                        <p:tgtEl>
                                          <p:spTgt spid="3"/>
                                        </p:tgtEl>
                                        <p:attrNameLst>
                                          <p:attrName>ppt_x</p:attrName>
                                          <p:attrName>ppt_y</p:attrName>
                                        </p:attrNameLst>
                                      </p:cBhvr>
                                      <p:rCtr x="-16719" y="-278"/>
                                    </p:animMotion>
                                  </p:childTnLst>
                                </p:cTn>
                              </p:par>
                            </p:childTnLst>
                          </p:cTn>
                        </p:par>
                        <p:par>
                          <p:cTn id="9" fill="hold" nodeType="afterGroup">
                            <p:stCondLst>
                              <p:cond delay="1000"/>
                            </p:stCondLst>
                            <p:childTnLst>
                              <p:par>
                                <p:cTn id="10" presetID="1" presetClass="exit" presetSubtype="0" fill="hold" nodeType="afterEffect">
                                  <p:stCondLst>
                                    <p:cond delay="0"/>
                                  </p:stCondLst>
                                  <p:childTnLst>
                                    <p:set>
                                      <p:cBhvr>
                                        <p:cTn id="11" dur="1" fill="hold">
                                          <p:stCondLst>
                                            <p:cond delay="0"/>
                                          </p:stCondLst>
                                        </p:cTn>
                                        <p:tgtEl>
                                          <p:spTgt spid="3"/>
                                        </p:tgtEl>
                                        <p:attrNameLst>
                                          <p:attrName>style.visibility</p:attrName>
                                        </p:attrNameLst>
                                      </p:cBhvr>
                                      <p:to>
                                        <p:strVal val="hidden"/>
                                      </p:to>
                                    </p:set>
                                  </p:childTnLst>
                                </p:cTn>
                              </p:par>
                              <p:par>
                                <p:cTn id="12" presetID="1" presetClass="entr" presetSubtype="0" fill="hold" nodeType="withEffect">
                                  <p:stCondLst>
                                    <p:cond delay="0"/>
                                  </p:stCondLst>
                                  <p:childTnLst>
                                    <p:set>
                                      <p:cBhvr>
                                        <p:cTn id="13" dur="1" fill="hold">
                                          <p:stCondLst>
                                            <p:cond delay="0"/>
                                          </p:stCondLst>
                                        </p:cTn>
                                        <p:tgtEl>
                                          <p:spTgt spid="2"/>
                                        </p:tgtEl>
                                        <p:attrNameLst>
                                          <p:attrName>style.visibility</p:attrName>
                                        </p:attrNameLst>
                                      </p:cBhvr>
                                      <p:to>
                                        <p:strVal val="visible"/>
                                      </p:to>
                                    </p:set>
                                  </p:childTnLst>
                                  <p:subTnLst>
                                    <p:audio>
                                      <p:cMediaNode>
                                        <p:cTn display="0" masterRel="sameClick">
                                          <p:stCondLst>
                                            <p:cond evt="begin" delay="0">
                                              <p:tn val="12"/>
                                            </p:cond>
                                          </p:stCondLst>
                                          <p:endCondLst>
                                            <p:cond evt="onStopAudio" delay="0">
                                              <p:tgtEl>
                                                <p:sldTgt/>
                                              </p:tgtEl>
                                            </p:cond>
                                          </p:endCondLst>
                                        </p:cTn>
                                        <p:tgtEl>
                                          <p:sndTgt r:embed="rId2" name="voltage.wav"/>
                                        </p:tgtEl>
                                      </p:cMediaNode>
                                    </p:audio>
                                  </p:subTnLst>
                                </p:cTn>
                              </p:par>
                            </p:childTnLst>
                          </p:cTn>
                        </p:par>
                        <p:par>
                          <p:cTn id="14" fill="hold" nodeType="afterGroup">
                            <p:stCondLst>
                              <p:cond delay="1000"/>
                            </p:stCondLst>
                            <p:childTnLst>
                              <p:par>
                                <p:cTn id="15" presetID="0" presetClass="path" presetSubtype="0" accel="50000" decel="50000" fill="hold" nodeType="afterEffect">
                                  <p:stCondLst>
                                    <p:cond delay="0"/>
                                  </p:stCondLst>
                                  <p:childTnLst>
                                    <p:animMotion origin="layout" path="M 8.33333E-6 2.22222E-6 L 0.17605 0.0375 L 0.17501 0.05694 L 0.14688 0.05833 L 0.14896 0.28055 L -0.01979 0.28194 L -0.01874 0.36528 " pathEditMode="relative" ptsTypes="AAAAAAA">
                                      <p:cBhvr>
                                        <p:cTn id="16" dur="2000" fill="hold"/>
                                        <p:tgtEl>
                                          <p:spTgt spid="2"/>
                                        </p:tgtEl>
                                        <p:attrNameLst>
                                          <p:attrName>ppt_x</p:attrName>
                                          <p:attrName>ppt_y</p:attrName>
                                        </p:attrNameLst>
                                      </p:cBhvr>
                                    </p:animMotion>
                                  </p:childTnLst>
                                </p:cTn>
                              </p:par>
                            </p:childTnLst>
                          </p:cTn>
                        </p:par>
                        <p:par>
                          <p:cTn id="17" fill="hold" nodeType="afterGroup">
                            <p:stCondLst>
                              <p:cond delay="3000"/>
                            </p:stCondLst>
                            <p:childTnLst>
                              <p:par>
                                <p:cTn id="18" presetID="1" presetClass="exit" presetSubtype="0" fill="hold" nodeType="afterEffect">
                                  <p:stCondLst>
                                    <p:cond delay="0"/>
                                  </p:stCondLst>
                                  <p:childTnLst>
                                    <p:set>
                                      <p:cBhvr>
                                        <p:cTn id="19" dur="1" fill="hold">
                                          <p:stCondLst>
                                            <p:cond delay="0"/>
                                          </p:stCondLst>
                                        </p:cTn>
                                        <p:tgtEl>
                                          <p:spTgt spid="2"/>
                                        </p:tgtEl>
                                        <p:attrNameLst>
                                          <p:attrName>style.visibility</p:attrName>
                                        </p:attrNameLst>
                                      </p:cBhvr>
                                      <p:to>
                                        <p:strVal val="hidden"/>
                                      </p:to>
                                    </p:set>
                                  </p:childTnLst>
                                </p:cTn>
                              </p:par>
                            </p:childTnLst>
                          </p:cTn>
                        </p:par>
                        <p:par>
                          <p:cTn id="20" fill="hold" nodeType="afterGroup">
                            <p:stCondLst>
                              <p:cond delay="3000"/>
                            </p:stCondLst>
                            <p:childTnLst>
                              <p:par>
                                <p:cTn id="21" presetID="2" presetClass="entr" presetSubtype="4" fill="hold" nodeType="after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78851">
                                            <p:txEl>
                                              <p:pRg st="1" end="1"/>
                                            </p:txEl>
                                          </p:spTgt>
                                        </p:tgtEl>
                                        <p:attrNameLst>
                                          <p:attrName>style.visibility</p:attrName>
                                        </p:attrNameLst>
                                      </p:cBhvr>
                                      <p:to>
                                        <p:strVal val="visible"/>
                                      </p:to>
                                    </p:set>
                                    <p:anim calcmode="lin" valueType="num">
                                      <p:cBhvr additive="base">
                                        <p:cTn id="29"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78871"/>
                                        </p:tgtEl>
                                        <p:attrNameLst>
                                          <p:attrName>style.visibility</p:attrName>
                                        </p:attrNameLst>
                                      </p:cBhvr>
                                      <p:to>
                                        <p:strVal val="hidden"/>
                                      </p:to>
                                    </p:set>
                                  </p:childTnLst>
                                </p:cTn>
                              </p:par>
                              <p:par>
                                <p:cTn id="35" presetID="1" presetClass="entr" presetSubtype="0" fill="hold" nodeType="withEffect">
                                  <p:stCondLst>
                                    <p:cond delay="0"/>
                                  </p:stCondLst>
                                  <p:childTnLst>
                                    <p:set>
                                      <p:cBhvr>
                                        <p:cTn id="36" dur="1" fill="hold">
                                          <p:stCondLst>
                                            <p:cond delay="0"/>
                                          </p:stCondLst>
                                        </p:cTn>
                                        <p:tgtEl>
                                          <p:spTgt spid="4"/>
                                        </p:tgtEl>
                                        <p:attrNameLst>
                                          <p:attrName>style.visibility</p:attrName>
                                        </p:attrNameLst>
                                      </p:cBhvr>
                                      <p:to>
                                        <p:strVal val="visible"/>
                                      </p:to>
                                    </p:set>
                                  </p:childTnLst>
                                </p:cTn>
                              </p:par>
                              <p:par>
                                <p:cTn id="37" presetID="51" presetClass="entr" presetSubtype="0" fill="hold"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fade">
                                      <p:cBhvr>
                                        <p:cTn id="39" dur="770" decel="100000"/>
                                        <p:tgtEl>
                                          <p:spTgt spid="7"/>
                                        </p:tgtEl>
                                      </p:cBhvr>
                                    </p:animEffect>
                                    <p:animScale>
                                      <p:cBhvr>
                                        <p:cTn id="40" dur="770" decel="100000"/>
                                        <p:tgtEl>
                                          <p:spTgt spid="7"/>
                                        </p:tgtEl>
                                      </p:cBhvr>
                                      <p:from x="10000" y="10000"/>
                                      <p:to x="200000" y="450000"/>
                                    </p:animScale>
                                    <p:animScale>
                                      <p:cBhvr>
                                        <p:cTn id="41" dur="1230" accel="100000" fill="hold">
                                          <p:stCondLst>
                                            <p:cond delay="770"/>
                                          </p:stCondLst>
                                        </p:cTn>
                                        <p:tgtEl>
                                          <p:spTgt spid="7"/>
                                        </p:tgtEl>
                                      </p:cBhvr>
                                      <p:from x="200000" y="450000"/>
                                      <p:to x="100000" y="100000"/>
                                    </p:animScale>
                                    <p:set>
                                      <p:cBhvr>
                                        <p:cTn id="42" dur="770" fill="hold"/>
                                        <p:tgtEl>
                                          <p:spTgt spid="7"/>
                                        </p:tgtEl>
                                        <p:attrNameLst>
                                          <p:attrName>ppt_x</p:attrName>
                                        </p:attrNameLst>
                                      </p:cBhvr>
                                      <p:to>
                                        <p:strVal val="(0.5)"/>
                                      </p:to>
                                    </p:set>
                                    <p:anim from="(0.5)" to="(#ppt_x)" calcmode="lin" valueType="num">
                                      <p:cBhvr>
                                        <p:cTn id="43" dur="1230" accel="100000" fill="hold">
                                          <p:stCondLst>
                                            <p:cond delay="770"/>
                                          </p:stCondLst>
                                        </p:cTn>
                                        <p:tgtEl>
                                          <p:spTgt spid="7"/>
                                        </p:tgtEl>
                                        <p:attrNameLst>
                                          <p:attrName>ppt_x</p:attrName>
                                        </p:attrNameLst>
                                      </p:cBhvr>
                                    </p:anim>
                                    <p:set>
                                      <p:cBhvr>
                                        <p:cTn id="44" dur="770" fill="hold"/>
                                        <p:tgtEl>
                                          <p:spTgt spid="7"/>
                                        </p:tgtEl>
                                        <p:attrNameLst>
                                          <p:attrName>ppt_y</p:attrName>
                                        </p:attrNameLst>
                                      </p:cBhvr>
                                      <p:to>
                                        <p:strVal val="(#ppt_y+0.4)"/>
                                      </p:to>
                                    </p:set>
                                    <p:anim from="(#ppt_y+0.4)" to="(#ppt_y)" calcmode="lin" valueType="num">
                                      <p:cBhvr>
                                        <p:cTn id="45" dur="1230" accel="100000" fill="hold">
                                          <p:stCondLst>
                                            <p:cond delay="770"/>
                                          </p:stCondLst>
                                        </p:cTn>
                                        <p:tgtEl>
                                          <p:spTgt spid="7"/>
                                        </p:tgtEl>
                                        <p:attrNameLst>
                                          <p:attrName>ppt_y</p:attrName>
                                        </p:attrNameLst>
                                      </p:cBhvr>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nodeType="clickEffect">
                                  <p:stCondLst>
                                    <p:cond delay="0"/>
                                  </p:stCondLst>
                                  <p:childTnLst>
                                    <p:set>
                                      <p:cBhvr>
                                        <p:cTn id="49" dur="1" fill="hold">
                                          <p:stCondLst>
                                            <p:cond delay="0"/>
                                          </p:stCondLst>
                                        </p:cTn>
                                        <p:tgtEl>
                                          <p:spTgt spid="3"/>
                                        </p:tgtEl>
                                        <p:attrNameLst>
                                          <p:attrName>style.visibility</p:attrName>
                                        </p:attrNameLst>
                                      </p:cBhvr>
                                      <p:to>
                                        <p:strVal val="visible"/>
                                      </p:to>
                                    </p:set>
                                  </p:childTnLst>
                                </p:cTn>
                              </p:par>
                              <p:par>
                                <p:cTn id="50" presetID="35" presetClass="path" presetSubtype="0" accel="50000" decel="50000" fill="hold" nodeType="withEffect">
                                  <p:stCondLst>
                                    <p:cond delay="0"/>
                                  </p:stCondLst>
                                  <p:childTnLst>
                                    <p:animMotion origin="layout" path="M -0.00087 0.00602 L -0.33212 -0.00648 " pathEditMode="relative" rAng="0" ptsTypes="AA">
                                      <p:cBhvr>
                                        <p:cTn id="51" dur="1000" fill="hold"/>
                                        <p:tgtEl>
                                          <p:spTgt spid="3"/>
                                        </p:tgtEl>
                                        <p:attrNameLst>
                                          <p:attrName>ppt_x</p:attrName>
                                          <p:attrName>ppt_y</p:attrName>
                                        </p:attrNameLst>
                                      </p:cBhvr>
                                      <p:rCtr x="-16563" y="-625"/>
                                    </p:animMotion>
                                  </p:childTnLst>
                                </p:cTn>
                              </p:par>
                            </p:childTnLst>
                          </p:cTn>
                        </p:par>
                        <p:par>
                          <p:cTn id="52" fill="hold" nodeType="afterGroup">
                            <p:stCondLst>
                              <p:cond delay="1000"/>
                            </p:stCondLst>
                            <p:childTnLst>
                              <p:par>
                                <p:cTn id="53" presetID="1" presetClass="exit" presetSubtype="0" fill="hold" nodeType="afterEffect">
                                  <p:stCondLst>
                                    <p:cond delay="0"/>
                                  </p:stCondLst>
                                  <p:childTnLst>
                                    <p:set>
                                      <p:cBhvr>
                                        <p:cTn id="54" dur="1" fill="hold">
                                          <p:stCondLst>
                                            <p:cond delay="0"/>
                                          </p:stCondLst>
                                        </p:cTn>
                                        <p:tgtEl>
                                          <p:spTgt spid="3"/>
                                        </p:tgtEl>
                                        <p:attrNameLst>
                                          <p:attrName>style.visibility</p:attrName>
                                        </p:attrNameLst>
                                      </p:cBhvr>
                                      <p:to>
                                        <p:strVal val="hidden"/>
                                      </p:to>
                                    </p:set>
                                  </p:childTnLst>
                                </p:cTn>
                              </p:par>
                            </p:childTnLst>
                          </p:cTn>
                        </p:par>
                        <p:par>
                          <p:cTn id="55" fill="hold" nodeType="afterGroup">
                            <p:stCondLst>
                              <p:cond delay="1000"/>
                            </p:stCondLst>
                            <p:childTnLst>
                              <p:par>
                                <p:cTn id="56" presetID="1" presetClass="entr" presetSubtype="0" fill="hold" nodeType="afterEffect">
                                  <p:stCondLst>
                                    <p:cond delay="0"/>
                                  </p:stCondLst>
                                  <p:childTnLst>
                                    <p:set>
                                      <p:cBhvr>
                                        <p:cTn id="57" dur="1" fill="hold">
                                          <p:stCondLst>
                                            <p:cond delay="0"/>
                                          </p:stCondLst>
                                        </p:cTn>
                                        <p:tgtEl>
                                          <p:spTgt spid="2"/>
                                        </p:tgtEl>
                                        <p:attrNameLst>
                                          <p:attrName>style.visibility</p:attrName>
                                        </p:attrNameLst>
                                      </p:cBhvr>
                                      <p:to>
                                        <p:strVal val="visible"/>
                                      </p:to>
                                    </p:set>
                                  </p:childTnLst>
                                </p:cTn>
                              </p:par>
                              <p:par>
                                <p:cTn id="58" presetID="0" presetClass="path" presetSubtype="0" accel="50000" decel="50000" fill="hold" nodeType="withEffect">
                                  <p:stCondLst>
                                    <p:cond delay="0"/>
                                  </p:stCondLst>
                                  <p:childTnLst>
                                    <p:animMotion origin="layout" path="M 5.E-6 2.22222E-6 L 0.17918 0.02222 L 0.17709 0.05694 L 0.15313 0.05972 L 0.15313 0.28194 L -0.01563 0.28194 L -0.01771 0.36389 " pathEditMode="relative" ptsTypes="AAAAAAA">
                                      <p:cBhvr>
                                        <p:cTn id="59" dur="5000" fill="hold"/>
                                        <p:tgtEl>
                                          <p:spTgt spid="2"/>
                                        </p:tgtEl>
                                        <p:attrNameLst>
                                          <p:attrName>ppt_x</p:attrName>
                                          <p:attrName>ppt_y</p:attrName>
                                        </p:attrNameLst>
                                      </p:cBhvr>
                                    </p:animMotion>
                                  </p:childTnLst>
                                  <p:subTnLst>
                                    <p:audio>
                                      <p:cMediaNode>
                                        <p:cTn display="0" masterRel="sameClick">
                                          <p:stCondLst>
                                            <p:cond evt="begin" delay="0">
                                              <p:tn val="58"/>
                                            </p:cond>
                                          </p:stCondLst>
                                          <p:endCondLst>
                                            <p:cond evt="onStopAudio" delay="0">
                                              <p:tgtEl>
                                                <p:sldTgt/>
                                              </p:tgtEl>
                                            </p:cond>
                                          </p:endCondLst>
                                        </p:cTn>
                                        <p:tgtEl>
                                          <p:sndTgt r:embed="rId2" name="voltage.wav"/>
                                        </p:tgtEl>
                                      </p:cMediaNode>
                                    </p:audio>
                                  </p:subTnLst>
                                </p:cTn>
                              </p:par>
                            </p:childTnLst>
                          </p:cTn>
                        </p:par>
                        <p:par>
                          <p:cTn id="60" fill="hold" nodeType="afterGroup">
                            <p:stCondLst>
                              <p:cond delay="6000"/>
                            </p:stCondLst>
                            <p:childTnLst>
                              <p:par>
                                <p:cTn id="61" presetID="1" presetClass="exit" presetSubtype="0" fill="hold" nodeType="afterEffect">
                                  <p:stCondLst>
                                    <p:cond delay="0"/>
                                  </p:stCondLst>
                                  <p:childTnLst>
                                    <p:set>
                                      <p:cBhvr>
                                        <p:cTn id="62" dur="1" fill="hold">
                                          <p:stCondLst>
                                            <p:cond delay="0"/>
                                          </p:stCondLst>
                                        </p:cTn>
                                        <p:tgtEl>
                                          <p:spTgt spid="2"/>
                                        </p:tgtEl>
                                        <p:attrNameLst>
                                          <p:attrName>style.visibility</p:attrName>
                                        </p:attrNameLst>
                                      </p:cBhvr>
                                      <p:to>
                                        <p:strVal val="hidden"/>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51" presetClass="entr" presetSubtype="0" fill="hold"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fade">
                                      <p:cBhvr>
                                        <p:cTn id="67" dur="770" decel="100000"/>
                                        <p:tgtEl>
                                          <p:spTgt spid="8"/>
                                        </p:tgtEl>
                                      </p:cBhvr>
                                    </p:animEffect>
                                    <p:animScale>
                                      <p:cBhvr>
                                        <p:cTn id="68" dur="770" decel="100000"/>
                                        <p:tgtEl>
                                          <p:spTgt spid="8"/>
                                        </p:tgtEl>
                                      </p:cBhvr>
                                      <p:from x="10000" y="10000"/>
                                      <p:to x="200000" y="450000"/>
                                    </p:animScale>
                                    <p:animScale>
                                      <p:cBhvr>
                                        <p:cTn id="69" dur="1230" accel="100000" fill="hold">
                                          <p:stCondLst>
                                            <p:cond delay="770"/>
                                          </p:stCondLst>
                                        </p:cTn>
                                        <p:tgtEl>
                                          <p:spTgt spid="8"/>
                                        </p:tgtEl>
                                      </p:cBhvr>
                                      <p:from x="200000" y="450000"/>
                                      <p:to x="100000" y="100000"/>
                                    </p:animScale>
                                    <p:set>
                                      <p:cBhvr>
                                        <p:cTn id="70" dur="770" fill="hold"/>
                                        <p:tgtEl>
                                          <p:spTgt spid="8"/>
                                        </p:tgtEl>
                                        <p:attrNameLst>
                                          <p:attrName>ppt_x</p:attrName>
                                        </p:attrNameLst>
                                      </p:cBhvr>
                                      <p:to>
                                        <p:strVal val="(0.5)"/>
                                      </p:to>
                                    </p:set>
                                    <p:anim from="(0.5)" to="(#ppt_x)" calcmode="lin" valueType="num">
                                      <p:cBhvr>
                                        <p:cTn id="71" dur="1230" accel="100000" fill="hold">
                                          <p:stCondLst>
                                            <p:cond delay="770"/>
                                          </p:stCondLst>
                                        </p:cTn>
                                        <p:tgtEl>
                                          <p:spTgt spid="8"/>
                                        </p:tgtEl>
                                        <p:attrNameLst>
                                          <p:attrName>ppt_x</p:attrName>
                                        </p:attrNameLst>
                                      </p:cBhvr>
                                    </p:anim>
                                    <p:set>
                                      <p:cBhvr>
                                        <p:cTn id="72" dur="770" fill="hold"/>
                                        <p:tgtEl>
                                          <p:spTgt spid="8"/>
                                        </p:tgtEl>
                                        <p:attrNameLst>
                                          <p:attrName>ppt_y</p:attrName>
                                        </p:attrNameLst>
                                      </p:cBhvr>
                                      <p:to>
                                        <p:strVal val="(#ppt_y+0.4)"/>
                                      </p:to>
                                    </p:set>
                                    <p:anim from="(#ppt_y+0.4)" to="(#ppt_y)" calcmode="lin" valueType="num">
                                      <p:cBhvr>
                                        <p:cTn id="73" dur="1230" accel="100000" fill="hold">
                                          <p:stCondLst>
                                            <p:cond delay="770"/>
                                          </p:stCondLst>
                                        </p:cTn>
                                        <p:tgtEl>
                                          <p:spTgt spid="8"/>
                                        </p:tgtEl>
                                        <p:attrNameLst>
                                          <p:attrName>ppt_y</p:attrName>
                                        </p:attrNameLst>
                                      </p:cBhvr>
                                    </p:anim>
                                  </p:childTnLst>
                                </p:cTn>
                              </p:par>
                              <p:par>
                                <p:cTn id="74" presetID="2" presetClass="entr" presetSubtype="4" fill="hold" nodeType="withEffect">
                                  <p:stCondLst>
                                    <p:cond delay="0"/>
                                  </p:stCondLst>
                                  <p:childTnLst>
                                    <p:set>
                                      <p:cBhvr>
                                        <p:cTn id="75" dur="1" fill="hold">
                                          <p:stCondLst>
                                            <p:cond delay="0"/>
                                          </p:stCondLst>
                                        </p:cTn>
                                        <p:tgtEl>
                                          <p:spTgt spid="78851">
                                            <p:txEl>
                                              <p:pRg st="2" end="2"/>
                                            </p:txEl>
                                          </p:spTgt>
                                        </p:tgtEl>
                                        <p:attrNameLst>
                                          <p:attrName>style.visibility</p:attrName>
                                        </p:attrNameLst>
                                      </p:cBhvr>
                                      <p:to>
                                        <p:strVal val="visible"/>
                                      </p:to>
                                    </p:set>
                                    <p:anim calcmode="lin" valueType="num">
                                      <p:cBhvr additive="base">
                                        <p:cTn id="76" dur="500" fill="hold"/>
                                        <p:tgtEl>
                                          <p:spTgt spid="78851">
                                            <p:txEl>
                                              <p:pRg st="2" end="2"/>
                                            </p:txEl>
                                          </p:spTgt>
                                        </p:tgtEl>
                                        <p:attrNameLst>
                                          <p:attrName>ppt_x</p:attrName>
                                        </p:attrNameLst>
                                      </p:cBhvr>
                                      <p:tavLst>
                                        <p:tav tm="0">
                                          <p:val>
                                            <p:strVal val="#ppt_x"/>
                                          </p:val>
                                        </p:tav>
                                        <p:tav tm="100000">
                                          <p:val>
                                            <p:strVal val="#ppt_x"/>
                                          </p:val>
                                        </p:tav>
                                      </p:tavLst>
                                    </p:anim>
                                    <p:anim calcmode="lin" valueType="num">
                                      <p:cBhvr additive="base">
                                        <p:cTn id="77" dur="500" fill="hold"/>
                                        <p:tgtEl>
                                          <p:spTgt spid="788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1" presetClass="entr" presetSubtype="0" fill="hold" nodeType="clickEffect">
                                  <p:stCondLst>
                                    <p:cond delay="0"/>
                                  </p:stCondLst>
                                  <p:childTnLst>
                                    <p:set>
                                      <p:cBhvr>
                                        <p:cTn id="81" dur="1" fill="hold">
                                          <p:stCondLst>
                                            <p:cond delay="0"/>
                                          </p:stCondLst>
                                        </p:cTn>
                                        <p:tgtEl>
                                          <p:spTgt spid="3"/>
                                        </p:tgtEl>
                                        <p:attrNameLst>
                                          <p:attrName>style.visibility</p:attrName>
                                        </p:attrNameLst>
                                      </p:cBhvr>
                                      <p:to>
                                        <p:strVal val="visible"/>
                                      </p:to>
                                    </p:set>
                                  </p:childTnLst>
                                </p:cTn>
                              </p:par>
                              <p:par>
                                <p:cTn id="82" presetID="35" presetClass="path" presetSubtype="0" accel="50000" decel="50000" fill="hold" nodeType="withEffect">
                                  <p:stCondLst>
                                    <p:cond delay="0"/>
                                  </p:stCondLst>
                                  <p:childTnLst>
                                    <p:animMotion origin="layout" path="M -0.00191 0.00046 L -0.33212 -0.00649 " pathEditMode="relative" rAng="0" ptsTypes="AA">
                                      <p:cBhvr>
                                        <p:cTn id="83" dur="1000" fill="hold"/>
                                        <p:tgtEl>
                                          <p:spTgt spid="3"/>
                                        </p:tgtEl>
                                        <p:attrNameLst>
                                          <p:attrName>ppt_x</p:attrName>
                                          <p:attrName>ppt_y</p:attrName>
                                        </p:attrNameLst>
                                      </p:cBhvr>
                                      <p:rCtr x="-16510" y="-347"/>
                                    </p:animMotion>
                                  </p:childTnLst>
                                </p:cTn>
                              </p:par>
                            </p:childTnLst>
                          </p:cTn>
                        </p:par>
                        <p:par>
                          <p:cTn id="84" fill="hold" nodeType="afterGroup">
                            <p:stCondLst>
                              <p:cond delay="1000"/>
                            </p:stCondLst>
                            <p:childTnLst>
                              <p:par>
                                <p:cTn id="85" presetID="1" presetClass="exit" presetSubtype="0" fill="hold" nodeType="afterEffect">
                                  <p:stCondLst>
                                    <p:cond delay="0"/>
                                  </p:stCondLst>
                                  <p:childTnLst>
                                    <p:set>
                                      <p:cBhvr>
                                        <p:cTn id="86" dur="1" fill="hold">
                                          <p:stCondLst>
                                            <p:cond delay="0"/>
                                          </p:stCondLst>
                                        </p:cTn>
                                        <p:tgtEl>
                                          <p:spTgt spid="3"/>
                                        </p:tgtEl>
                                        <p:attrNameLst>
                                          <p:attrName>style.visibility</p:attrName>
                                        </p:attrNameLst>
                                      </p:cBhvr>
                                      <p:to>
                                        <p:strVal val="hidden"/>
                                      </p:to>
                                    </p:set>
                                  </p:childTnLst>
                                </p:cTn>
                              </p:par>
                              <p:par>
                                <p:cTn id="87" presetID="1" presetClass="entr" presetSubtype="0" fill="hold" nodeType="withEffect">
                                  <p:stCondLst>
                                    <p:cond delay="0"/>
                                  </p:stCondLst>
                                  <p:childTnLst>
                                    <p:set>
                                      <p:cBhvr>
                                        <p:cTn id="88" dur="1" fill="hold">
                                          <p:stCondLst>
                                            <p:cond delay="0"/>
                                          </p:stCondLst>
                                        </p:cTn>
                                        <p:tgtEl>
                                          <p:spTgt spid="2"/>
                                        </p:tgtEl>
                                        <p:attrNameLst>
                                          <p:attrName>style.visibility</p:attrName>
                                        </p:attrNameLst>
                                      </p:cBhvr>
                                      <p:to>
                                        <p:strVal val="visible"/>
                                      </p:to>
                                    </p:set>
                                  </p:childTnLst>
                                  <p:subTnLst>
                                    <p:audio>
                                      <p:cMediaNode>
                                        <p:cTn display="0" masterRel="sameClick">
                                          <p:stCondLst>
                                            <p:cond evt="begin" delay="0">
                                              <p:tn val="87"/>
                                            </p:cond>
                                          </p:stCondLst>
                                          <p:endCondLst>
                                            <p:cond evt="onStopAudio" delay="0">
                                              <p:tgtEl>
                                                <p:sldTgt/>
                                              </p:tgtEl>
                                            </p:cond>
                                          </p:endCondLst>
                                        </p:cTn>
                                        <p:tgtEl>
                                          <p:sndTgt r:embed="rId2" name="voltage.wav"/>
                                        </p:tgtEl>
                                      </p:cMediaNode>
                                    </p:audio>
                                  </p:subTnLst>
                                </p:cTn>
                              </p:par>
                              <p:par>
                                <p:cTn id="89" presetID="0" presetClass="path" presetSubtype="0" accel="50000" decel="50000" fill="hold" nodeType="withEffect">
                                  <p:stCondLst>
                                    <p:cond delay="0"/>
                                  </p:stCondLst>
                                  <p:childTnLst>
                                    <p:animMotion origin="layout" path="M 3.33333E-6 2.22222E-6 L 0.16458 0.01666 " pathEditMode="relative" ptsTypes="AA">
                                      <p:cBhvr>
                                        <p:cTn id="90" dur="2000" fill="hold"/>
                                        <p:tgtEl>
                                          <p:spTgt spid="2"/>
                                        </p:tgtEl>
                                        <p:attrNameLst>
                                          <p:attrName>ppt_x</p:attrName>
                                          <p:attrName>ppt_y</p:attrName>
                                        </p:attrNameLst>
                                      </p:cBhvr>
                                    </p:animMotion>
                                  </p:childTnLst>
                                </p:cTn>
                              </p:par>
                            </p:childTnLst>
                          </p:cTn>
                        </p:par>
                        <p:par>
                          <p:cTn id="91" fill="hold" nodeType="afterGroup">
                            <p:stCondLst>
                              <p:cond delay="3000"/>
                            </p:stCondLst>
                            <p:childTnLst>
                              <p:par>
                                <p:cTn id="92" presetID="35" presetClass="path" presetSubtype="0" accel="50000" decel="50000" fill="hold" nodeType="afterEffect">
                                  <p:stCondLst>
                                    <p:cond delay="0"/>
                                  </p:stCondLst>
                                  <p:childTnLst>
                                    <p:animMotion origin="layout" path="M 0.16459 0.01666 L -0.00937 0.02361 " pathEditMode="relative" rAng="0" ptsTypes="AA">
                                      <p:cBhvr>
                                        <p:cTn id="93" dur="2000" fill="hold"/>
                                        <p:tgtEl>
                                          <p:spTgt spid="2"/>
                                        </p:tgtEl>
                                        <p:attrNameLst>
                                          <p:attrName>ppt_x</p:attrName>
                                          <p:attrName>ppt_y</p:attrName>
                                        </p:attrNameLst>
                                      </p:cBhvr>
                                      <p:rCtr x="-8698" y="34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71"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2"/>
          <p:cNvSpPr>
            <a:spLocks noGrp="1" noChangeArrowheads="1"/>
          </p:cNvSpPr>
          <p:nvPr>
            <p:ph type="title"/>
          </p:nvPr>
        </p:nvSpPr>
        <p:spPr/>
        <p:txBody>
          <a:bodyPr/>
          <a:lstStyle/>
          <a:p>
            <a:r>
              <a:rPr lang="en-GB" smtClean="0"/>
              <a:t>Photoelectric equation</a:t>
            </a:r>
          </a:p>
        </p:txBody>
      </p:sp>
      <p:graphicFrame>
        <p:nvGraphicFramePr>
          <p:cNvPr id="10244" name="Object 4"/>
          <p:cNvGraphicFramePr>
            <a:graphicFrameLocks noChangeAspect="1"/>
          </p:cNvGraphicFramePr>
          <p:nvPr/>
        </p:nvGraphicFramePr>
        <p:xfrm>
          <a:off x="2057400" y="1524000"/>
          <a:ext cx="4367213" cy="1231900"/>
        </p:xfrm>
        <a:graphic>
          <a:graphicData uri="http://schemas.openxmlformats.org/presentationml/2006/ole">
            <mc:AlternateContent xmlns:mc="http://schemas.openxmlformats.org/markup-compatibility/2006">
              <mc:Choice xmlns:v="urn:schemas-microsoft-com:vml" Requires="v">
                <p:oleObj spid="_x0000_s2055" name="Equation" r:id="rId3" imgW="812520" imgH="228600" progId="Equation.3">
                  <p:embed/>
                </p:oleObj>
              </mc:Choice>
              <mc:Fallback>
                <p:oleObj name="Equation" r:id="rId3" imgW="812520" imgH="228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524000"/>
                        <a:ext cx="4367213" cy="1231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676400" y="2590800"/>
          <a:ext cx="4443413" cy="1231900"/>
        </p:xfrm>
        <a:graphic>
          <a:graphicData uri="http://schemas.openxmlformats.org/presentationml/2006/ole">
            <mc:AlternateContent xmlns:mc="http://schemas.openxmlformats.org/markup-compatibility/2006">
              <mc:Choice xmlns:v="urn:schemas-microsoft-com:vml" Requires="v">
                <p:oleObj spid="_x0000_s2056" name="Equation" r:id="rId5" imgW="825480" imgH="228600" progId="Equation.3">
                  <p:embed/>
                </p:oleObj>
              </mc:Choice>
              <mc:Fallback>
                <p:oleObj name="Equation" r:id="rId5" imgW="825480" imgH="2286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590800"/>
                        <a:ext cx="4443413" cy="1231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33600" y="3505200"/>
          <a:ext cx="4511675" cy="2259013"/>
        </p:xfrm>
        <a:graphic>
          <a:graphicData uri="http://schemas.openxmlformats.org/presentationml/2006/ole">
            <mc:AlternateContent xmlns:mc="http://schemas.openxmlformats.org/markup-compatibility/2006">
              <mc:Choice xmlns:v="urn:schemas-microsoft-com:vml" Requires="v">
                <p:oleObj spid="_x0000_s2057" name="Equation" r:id="rId7" imgW="838080" imgH="419040" progId="Equation.3">
                  <p:embed/>
                </p:oleObj>
              </mc:Choice>
              <mc:Fallback>
                <p:oleObj name="Equation" r:id="rId7" imgW="838080" imgH="41904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3505200"/>
                        <a:ext cx="4511675" cy="22590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981200" y="5757863"/>
          <a:ext cx="4648200" cy="1100137"/>
        </p:xfrm>
        <a:graphic>
          <a:graphicData uri="http://schemas.openxmlformats.org/presentationml/2006/ole">
            <mc:AlternateContent xmlns:mc="http://schemas.openxmlformats.org/markup-compatibility/2006">
              <mc:Choice xmlns:v="urn:schemas-microsoft-com:vml" Requires="v">
                <p:oleObj spid="_x0000_s2058" name="Equation" r:id="rId9" imgW="672840" imgH="177480" progId="Equation.3">
                  <p:embed/>
                </p:oleObj>
              </mc:Choice>
              <mc:Fallback>
                <p:oleObj name="Equation" r:id="rId9" imgW="672840" imgH="17748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5757863"/>
                        <a:ext cx="4648200" cy="1100137"/>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rgbClr val="FF33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wipe(left)">
                                      <p:cBhvr>
                                        <p:cTn id="7" dur="500"/>
                                        <p:tgtEl>
                                          <p:spTgt spid="10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0245"/>
                                        </p:tgtEl>
                                        <p:attrNameLst>
                                          <p:attrName>style.visibility</p:attrName>
                                        </p:attrNameLst>
                                      </p:cBhvr>
                                      <p:to>
                                        <p:strVal val="visible"/>
                                      </p:to>
                                    </p:set>
                                    <p:animEffect transition="in" filter="wipe(left)">
                                      <p:cBhvr>
                                        <p:cTn id="12" dur="500"/>
                                        <p:tgtEl>
                                          <p:spTgt spid="1024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0246"/>
                                        </p:tgtEl>
                                        <p:attrNameLst>
                                          <p:attrName>style.visibility</p:attrName>
                                        </p:attrNameLst>
                                      </p:cBhvr>
                                      <p:to>
                                        <p:strVal val="visible"/>
                                      </p:to>
                                    </p:set>
                                    <p:animEffect transition="in" filter="wipe(left)">
                                      <p:cBhvr>
                                        <p:cTn id="17" dur="500"/>
                                        <p:tgtEl>
                                          <p:spTgt spid="1024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0247"/>
                                        </p:tgtEl>
                                        <p:attrNameLst>
                                          <p:attrName>style.visibility</p:attrName>
                                        </p:attrNameLst>
                                      </p:cBhvr>
                                      <p:to>
                                        <p:strVal val="visible"/>
                                      </p:to>
                                    </p:set>
                                    <p:animEffect transition="in" filter="wipe(left)">
                                      <p:cBhvr>
                                        <p:cTn id="22" dur="500"/>
                                        <p:tgtEl>
                                          <p:spTgt spid="10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smtClean="0"/>
              <a:t>Stopping Voltage</a:t>
            </a:r>
          </a:p>
        </p:txBody>
      </p:sp>
      <p:sp>
        <p:nvSpPr>
          <p:cNvPr id="79875" name="Rectangle 3"/>
          <p:cNvSpPr>
            <a:spLocks noGrp="1" noChangeArrowheads="1"/>
          </p:cNvSpPr>
          <p:nvPr>
            <p:ph type="body" idx="1"/>
          </p:nvPr>
        </p:nvSpPr>
        <p:spPr>
          <a:xfrm>
            <a:off x="4414838" y="1981200"/>
            <a:ext cx="4043362" cy="4114800"/>
          </a:xfrm>
        </p:spPr>
        <p:txBody>
          <a:bodyPr/>
          <a:lstStyle/>
          <a:p>
            <a:r>
              <a:rPr lang="en-US" sz="2500" smtClean="0"/>
              <a:t>Energy = charge x voltage</a:t>
            </a:r>
          </a:p>
          <a:p>
            <a:r>
              <a:rPr lang="en-US" sz="2500" smtClean="0"/>
              <a:t>½ mv</a:t>
            </a:r>
            <a:r>
              <a:rPr lang="en-US" sz="2500" baseline="30000" smtClean="0"/>
              <a:t>2</a:t>
            </a:r>
            <a:r>
              <a:rPr lang="en-US" sz="2500" smtClean="0"/>
              <a:t> =eV</a:t>
            </a:r>
            <a:r>
              <a:rPr lang="en-US" sz="2500" baseline="-25000" smtClean="0"/>
              <a:t>s</a:t>
            </a:r>
          </a:p>
          <a:p>
            <a:r>
              <a:rPr lang="en-US" sz="2500" smtClean="0"/>
              <a:t>hf = W</a:t>
            </a:r>
            <a:r>
              <a:rPr lang="en-US" sz="2500" baseline="-25000" smtClean="0"/>
              <a:t>0</a:t>
            </a:r>
            <a:r>
              <a:rPr lang="en-US" sz="2500" smtClean="0"/>
              <a:t> + ½ mv</a:t>
            </a:r>
            <a:r>
              <a:rPr lang="en-US" sz="2500" baseline="30000" smtClean="0"/>
              <a:t>2</a:t>
            </a:r>
          </a:p>
          <a:p>
            <a:r>
              <a:rPr lang="en-US" sz="2500" smtClean="0"/>
              <a:t>hf = W</a:t>
            </a:r>
            <a:r>
              <a:rPr lang="en-US" sz="2500" baseline="-25000" smtClean="0"/>
              <a:t>0</a:t>
            </a:r>
            <a:r>
              <a:rPr lang="en-US" sz="2500" smtClean="0"/>
              <a:t> + eV</a:t>
            </a:r>
            <a:r>
              <a:rPr lang="en-US" sz="2500" baseline="-25000" smtClean="0"/>
              <a:t>s</a:t>
            </a:r>
          </a:p>
          <a:p>
            <a:r>
              <a:rPr lang="en-US" sz="2500" smtClean="0"/>
              <a:t>eV</a:t>
            </a:r>
            <a:r>
              <a:rPr lang="en-US" sz="2500" baseline="-25000" smtClean="0"/>
              <a:t>s</a:t>
            </a:r>
            <a:r>
              <a:rPr lang="en-US" sz="2500" smtClean="0"/>
              <a:t> = hf – W</a:t>
            </a:r>
            <a:r>
              <a:rPr lang="en-US" sz="2500" baseline="-25000" smtClean="0"/>
              <a:t>0</a:t>
            </a:r>
          </a:p>
          <a:p>
            <a:r>
              <a:rPr lang="en-US" sz="2500" smtClean="0"/>
              <a:t>V</a:t>
            </a:r>
            <a:r>
              <a:rPr lang="en-US" sz="2500" baseline="-25000" smtClean="0"/>
              <a:t>s</a:t>
            </a:r>
            <a:r>
              <a:rPr lang="en-US" sz="2500" smtClean="0"/>
              <a:t> = (h/e) f – W</a:t>
            </a:r>
            <a:r>
              <a:rPr lang="en-US" sz="2500" baseline="-25000" smtClean="0"/>
              <a:t>0</a:t>
            </a:r>
            <a:r>
              <a:rPr lang="en-US" sz="2500" smtClean="0"/>
              <a:t>/e</a:t>
            </a:r>
          </a:p>
          <a:p>
            <a:r>
              <a:rPr lang="en-US" sz="2500" smtClean="0"/>
              <a:t>Y = mX + C</a:t>
            </a:r>
          </a:p>
          <a:p>
            <a:endParaRPr lang="en-US" sz="2500" smtClean="0"/>
          </a:p>
        </p:txBody>
      </p:sp>
      <p:sp>
        <p:nvSpPr>
          <p:cNvPr id="79876" name="Line 4"/>
          <p:cNvSpPr>
            <a:spLocks noChangeShapeType="1"/>
          </p:cNvSpPr>
          <p:nvPr/>
        </p:nvSpPr>
        <p:spPr bwMode="auto">
          <a:xfrm flipV="1">
            <a:off x="914400" y="2311400"/>
            <a:ext cx="1955800" cy="248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5"/>
          <p:cNvGrpSpPr>
            <a:grpSpLocks/>
          </p:cNvGrpSpPr>
          <p:nvPr/>
        </p:nvGrpSpPr>
        <p:grpSpPr bwMode="auto">
          <a:xfrm>
            <a:off x="444500" y="1828800"/>
            <a:ext cx="3924300" cy="3213100"/>
            <a:chOff x="280" y="1152"/>
            <a:chExt cx="2472" cy="2024"/>
          </a:xfrm>
        </p:grpSpPr>
        <p:sp>
          <p:nvSpPr>
            <p:cNvPr id="50193" name="Line 6"/>
            <p:cNvSpPr>
              <a:spLocks noChangeShapeType="1"/>
            </p:cNvSpPr>
            <p:nvPr/>
          </p:nvSpPr>
          <p:spPr bwMode="auto">
            <a:xfrm flipH="1">
              <a:off x="576" y="1152"/>
              <a:ext cx="16" cy="2024"/>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nvGrpSpPr>
            <p:cNvPr id="50194" name="Group 7"/>
            <p:cNvGrpSpPr>
              <a:grpSpLocks/>
            </p:cNvGrpSpPr>
            <p:nvPr/>
          </p:nvGrpSpPr>
          <p:grpSpPr bwMode="auto">
            <a:xfrm>
              <a:off x="280" y="1160"/>
              <a:ext cx="2472" cy="1799"/>
              <a:chOff x="280" y="1160"/>
              <a:chExt cx="2472" cy="1799"/>
            </a:xfrm>
          </p:grpSpPr>
          <p:sp>
            <p:nvSpPr>
              <p:cNvPr id="50195" name="Line 8"/>
              <p:cNvSpPr>
                <a:spLocks noChangeShapeType="1"/>
              </p:cNvSpPr>
              <p:nvPr/>
            </p:nvSpPr>
            <p:spPr bwMode="auto">
              <a:xfrm>
                <a:off x="584" y="2664"/>
                <a:ext cx="176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196" name="Text Box 9"/>
              <p:cNvSpPr txBox="1">
                <a:spLocks noChangeArrowheads="1"/>
              </p:cNvSpPr>
              <p:nvPr/>
            </p:nvSpPr>
            <p:spPr bwMode="auto">
              <a:xfrm>
                <a:off x="280" y="1160"/>
                <a:ext cx="48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V</a:t>
                </a:r>
                <a:r>
                  <a:rPr lang="en-US" sz="1800" baseline="-25000">
                    <a:latin typeface="Arial" pitchFamily="34" charset="0"/>
                  </a:rPr>
                  <a:t>s</a:t>
                </a:r>
              </a:p>
            </p:txBody>
          </p:sp>
          <p:sp>
            <p:nvSpPr>
              <p:cNvPr id="50197" name="Text Box 10"/>
              <p:cNvSpPr txBox="1">
                <a:spLocks noChangeArrowheads="1"/>
              </p:cNvSpPr>
              <p:nvPr/>
            </p:nvSpPr>
            <p:spPr bwMode="auto">
              <a:xfrm>
                <a:off x="2256" y="2728"/>
                <a:ext cx="4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latin typeface="Arial" pitchFamily="34" charset="0"/>
                  </a:rPr>
                  <a:t>f</a:t>
                </a:r>
              </a:p>
            </p:txBody>
          </p:sp>
        </p:grpSp>
      </p:grpSp>
      <p:grpSp>
        <p:nvGrpSpPr>
          <p:cNvPr id="4" name="Group 11"/>
          <p:cNvGrpSpPr>
            <a:grpSpLocks/>
          </p:cNvGrpSpPr>
          <p:nvPr/>
        </p:nvGrpSpPr>
        <p:grpSpPr bwMode="auto">
          <a:xfrm>
            <a:off x="1746250" y="2590800"/>
            <a:ext cx="2940050" cy="1160463"/>
            <a:chOff x="1100" y="1632"/>
            <a:chExt cx="1852" cy="731"/>
          </a:xfrm>
        </p:grpSpPr>
        <p:sp>
          <p:nvSpPr>
            <p:cNvPr id="50190" name="Line 12"/>
            <p:cNvSpPr>
              <a:spLocks noChangeShapeType="1"/>
            </p:cNvSpPr>
            <p:nvPr/>
          </p:nvSpPr>
          <p:spPr bwMode="auto">
            <a:xfrm>
              <a:off x="1680" y="1632"/>
              <a:ext cx="0" cy="729"/>
            </a:xfrm>
            <a:prstGeom prst="line">
              <a:avLst/>
            </a:prstGeom>
            <a:noFill/>
            <a:ln w="9525">
              <a:solidFill>
                <a:srgbClr val="CC00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91" name="Line 13"/>
            <p:cNvSpPr>
              <a:spLocks noChangeShapeType="1"/>
            </p:cNvSpPr>
            <p:nvPr/>
          </p:nvSpPr>
          <p:spPr bwMode="auto">
            <a:xfrm flipH="1">
              <a:off x="1100" y="2363"/>
              <a:ext cx="579" cy="0"/>
            </a:xfrm>
            <a:prstGeom prst="line">
              <a:avLst/>
            </a:prstGeom>
            <a:noFill/>
            <a:ln w="9525">
              <a:solidFill>
                <a:srgbClr val="CC0099"/>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92" name="Text Box 14"/>
            <p:cNvSpPr txBox="1">
              <a:spLocks noChangeArrowheads="1"/>
            </p:cNvSpPr>
            <p:nvPr/>
          </p:nvSpPr>
          <p:spPr bwMode="auto">
            <a:xfrm>
              <a:off x="1648" y="1976"/>
              <a:ext cx="130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solidFill>
                    <a:srgbClr val="CC0099"/>
                  </a:solidFill>
                  <a:latin typeface="Arial" pitchFamily="34" charset="0"/>
                </a:rPr>
                <a:t>Gradient = h/e</a:t>
              </a:r>
            </a:p>
          </p:txBody>
        </p:sp>
      </p:grpSp>
      <p:grpSp>
        <p:nvGrpSpPr>
          <p:cNvPr id="5" name="Group 15"/>
          <p:cNvGrpSpPr>
            <a:grpSpLocks/>
          </p:cNvGrpSpPr>
          <p:nvPr/>
        </p:nvGrpSpPr>
        <p:grpSpPr bwMode="auto">
          <a:xfrm>
            <a:off x="1384300" y="4267200"/>
            <a:ext cx="3759200" cy="658813"/>
            <a:chOff x="872" y="2688"/>
            <a:chExt cx="2368" cy="415"/>
          </a:xfrm>
        </p:grpSpPr>
        <p:sp>
          <p:nvSpPr>
            <p:cNvPr id="50188" name="Line 16"/>
            <p:cNvSpPr>
              <a:spLocks noChangeShapeType="1"/>
            </p:cNvSpPr>
            <p:nvPr/>
          </p:nvSpPr>
          <p:spPr bwMode="auto">
            <a:xfrm>
              <a:off x="872" y="2688"/>
              <a:ext cx="432" cy="208"/>
            </a:xfrm>
            <a:prstGeom prst="line">
              <a:avLst/>
            </a:prstGeom>
            <a:noFill/>
            <a:ln w="9525">
              <a:solidFill>
                <a:srgbClr val="FF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189" name="Text Box 17"/>
            <p:cNvSpPr txBox="1">
              <a:spLocks noChangeArrowheads="1"/>
            </p:cNvSpPr>
            <p:nvPr/>
          </p:nvSpPr>
          <p:spPr bwMode="auto">
            <a:xfrm>
              <a:off x="1240" y="2872"/>
              <a:ext cx="200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solidFill>
                    <a:srgbClr val="FFFF00"/>
                  </a:solidFill>
                  <a:latin typeface="Arial" pitchFamily="34" charset="0"/>
                </a:rPr>
                <a:t>Threshold frequency (f</a:t>
              </a:r>
              <a:r>
                <a:rPr lang="en-US" sz="1800" baseline="-25000">
                  <a:solidFill>
                    <a:srgbClr val="FFFF00"/>
                  </a:solidFill>
                  <a:latin typeface="Arial" pitchFamily="34" charset="0"/>
                </a:rPr>
                <a:t>0</a:t>
              </a:r>
              <a:r>
                <a:rPr lang="en-US" sz="1800">
                  <a:solidFill>
                    <a:srgbClr val="FFFF00"/>
                  </a:solidFill>
                  <a:latin typeface="Arial" pitchFamily="34" charset="0"/>
                </a:rPr>
                <a:t>)</a:t>
              </a:r>
            </a:p>
          </p:txBody>
        </p:sp>
      </p:grpSp>
      <p:grpSp>
        <p:nvGrpSpPr>
          <p:cNvPr id="6" name="Group 18"/>
          <p:cNvGrpSpPr>
            <a:grpSpLocks/>
          </p:cNvGrpSpPr>
          <p:nvPr/>
        </p:nvGrpSpPr>
        <p:grpSpPr bwMode="auto">
          <a:xfrm>
            <a:off x="965200" y="4800600"/>
            <a:ext cx="3683000" cy="849313"/>
            <a:chOff x="608" y="3024"/>
            <a:chExt cx="2320" cy="535"/>
          </a:xfrm>
        </p:grpSpPr>
        <p:sp>
          <p:nvSpPr>
            <p:cNvPr id="50186" name="Text Box 19"/>
            <p:cNvSpPr txBox="1">
              <a:spLocks noChangeArrowheads="1"/>
            </p:cNvSpPr>
            <p:nvPr/>
          </p:nvSpPr>
          <p:spPr bwMode="auto">
            <a:xfrm>
              <a:off x="848" y="3328"/>
              <a:ext cx="20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sz="1800">
                  <a:solidFill>
                    <a:srgbClr val="00FF00"/>
                  </a:solidFill>
                  <a:latin typeface="Arial" pitchFamily="34" charset="0"/>
                </a:rPr>
                <a:t>Negative intercept = W</a:t>
              </a:r>
              <a:r>
                <a:rPr lang="en-US" sz="1800" baseline="-25000">
                  <a:solidFill>
                    <a:srgbClr val="00FF00"/>
                  </a:solidFill>
                  <a:latin typeface="Arial" pitchFamily="34" charset="0"/>
                </a:rPr>
                <a:t>0</a:t>
              </a:r>
              <a:r>
                <a:rPr lang="en-US" sz="1800">
                  <a:solidFill>
                    <a:srgbClr val="00FF00"/>
                  </a:solidFill>
                  <a:latin typeface="Arial" pitchFamily="34" charset="0"/>
                </a:rPr>
                <a:t>/e</a:t>
              </a:r>
            </a:p>
          </p:txBody>
        </p:sp>
        <p:sp>
          <p:nvSpPr>
            <p:cNvPr id="50187" name="Line 20"/>
            <p:cNvSpPr>
              <a:spLocks noChangeShapeType="1"/>
            </p:cNvSpPr>
            <p:nvPr/>
          </p:nvSpPr>
          <p:spPr bwMode="auto">
            <a:xfrm>
              <a:off x="608" y="3024"/>
              <a:ext cx="256" cy="336"/>
            </a:xfrm>
            <a:prstGeom prst="line">
              <a:avLst/>
            </a:prstGeom>
            <a:noFill/>
            <a:ln w="9525">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50185" name="Text Box 21"/>
          <p:cNvSpPr txBox="1">
            <a:spLocks noChangeArrowheads="1"/>
          </p:cNvSpPr>
          <p:nvPr/>
        </p:nvSpPr>
        <p:spPr bwMode="auto">
          <a:xfrm>
            <a:off x="4716463" y="5300663"/>
            <a:ext cx="36004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_tradnl">
                <a:hlinkClick r:id="rId2"/>
              </a:rPr>
              <a:t>Photo effect applet try this!!!</a:t>
            </a:r>
            <a:endParaRPr lang="es-ES_tradnl"/>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9875">
                                            <p:txEl>
                                              <p:pRg st="0" end="0"/>
                                            </p:txEl>
                                          </p:spTgt>
                                        </p:tgtEl>
                                        <p:attrNameLst>
                                          <p:attrName>style.visibility</p:attrName>
                                        </p:attrNameLst>
                                      </p:cBhvr>
                                      <p:to>
                                        <p:strVal val="visible"/>
                                      </p:to>
                                    </p:set>
                                    <p:anim calcmode="lin" valueType="num">
                                      <p:cBhvr additive="base">
                                        <p:cTn id="7" dur="500" fill="hold"/>
                                        <p:tgtEl>
                                          <p:spTgt spid="798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98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9875">
                                            <p:txEl>
                                              <p:pRg st="1" end="1"/>
                                            </p:txEl>
                                          </p:spTgt>
                                        </p:tgtEl>
                                        <p:attrNameLst>
                                          <p:attrName>style.visibility</p:attrName>
                                        </p:attrNameLst>
                                      </p:cBhvr>
                                      <p:to>
                                        <p:strVal val="visible"/>
                                      </p:to>
                                    </p:set>
                                    <p:anim calcmode="lin" valueType="num">
                                      <p:cBhvr additive="base">
                                        <p:cTn id="13" dur="500" fill="hold"/>
                                        <p:tgtEl>
                                          <p:spTgt spid="798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98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9875">
                                            <p:txEl>
                                              <p:pRg st="2" end="2"/>
                                            </p:txEl>
                                          </p:spTgt>
                                        </p:tgtEl>
                                        <p:attrNameLst>
                                          <p:attrName>style.visibility</p:attrName>
                                        </p:attrNameLst>
                                      </p:cBhvr>
                                      <p:to>
                                        <p:strVal val="visible"/>
                                      </p:to>
                                    </p:set>
                                    <p:anim calcmode="lin" valueType="num">
                                      <p:cBhvr additive="base">
                                        <p:cTn id="19" dur="500" fill="hold"/>
                                        <p:tgtEl>
                                          <p:spTgt spid="798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98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9875">
                                            <p:txEl>
                                              <p:pRg st="3" end="3"/>
                                            </p:txEl>
                                          </p:spTgt>
                                        </p:tgtEl>
                                        <p:attrNameLst>
                                          <p:attrName>style.visibility</p:attrName>
                                        </p:attrNameLst>
                                      </p:cBhvr>
                                      <p:to>
                                        <p:strVal val="visible"/>
                                      </p:to>
                                    </p:set>
                                    <p:anim calcmode="lin" valueType="num">
                                      <p:cBhvr additive="base">
                                        <p:cTn id="25" dur="500" fill="hold"/>
                                        <p:tgtEl>
                                          <p:spTgt spid="798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98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9875">
                                            <p:txEl>
                                              <p:pRg st="4" end="4"/>
                                            </p:txEl>
                                          </p:spTgt>
                                        </p:tgtEl>
                                        <p:attrNameLst>
                                          <p:attrName>style.visibility</p:attrName>
                                        </p:attrNameLst>
                                      </p:cBhvr>
                                      <p:to>
                                        <p:strVal val="visible"/>
                                      </p:to>
                                    </p:set>
                                    <p:anim calcmode="lin" valueType="num">
                                      <p:cBhvr additive="base">
                                        <p:cTn id="31" dur="500" fill="hold"/>
                                        <p:tgtEl>
                                          <p:spTgt spid="798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98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9875">
                                            <p:txEl>
                                              <p:pRg st="5" end="5"/>
                                            </p:txEl>
                                          </p:spTgt>
                                        </p:tgtEl>
                                        <p:attrNameLst>
                                          <p:attrName>style.visibility</p:attrName>
                                        </p:attrNameLst>
                                      </p:cBhvr>
                                      <p:to>
                                        <p:strVal val="visible"/>
                                      </p:to>
                                    </p:set>
                                    <p:anim calcmode="lin" valueType="num">
                                      <p:cBhvr additive="base">
                                        <p:cTn id="37" dur="500" fill="hold"/>
                                        <p:tgtEl>
                                          <p:spTgt spid="7987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98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9875">
                                            <p:txEl>
                                              <p:pRg st="6" end="6"/>
                                            </p:txEl>
                                          </p:spTgt>
                                        </p:tgtEl>
                                        <p:attrNameLst>
                                          <p:attrName>style.visibility</p:attrName>
                                        </p:attrNameLst>
                                      </p:cBhvr>
                                      <p:to>
                                        <p:strVal val="visible"/>
                                      </p:to>
                                    </p:set>
                                    <p:anim calcmode="lin" valueType="num">
                                      <p:cBhvr additive="base">
                                        <p:cTn id="43" dur="500" fill="hold"/>
                                        <p:tgtEl>
                                          <p:spTgt spid="7987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987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17" presetClass="entr" presetSubtype="10" fill="hold" nodeType="clickEffect">
                                  <p:stCondLst>
                                    <p:cond delay="0"/>
                                  </p:stCondLst>
                                  <p:childTnLst>
                                    <p:set>
                                      <p:cBhvr>
                                        <p:cTn id="48" dur="1" fill="hold">
                                          <p:stCondLst>
                                            <p:cond delay="0"/>
                                          </p:stCondLst>
                                        </p:cTn>
                                        <p:tgtEl>
                                          <p:spTgt spid="2"/>
                                        </p:tgtEl>
                                        <p:attrNameLst>
                                          <p:attrName>style.visibility</p:attrName>
                                        </p:attrNameLst>
                                      </p:cBhvr>
                                      <p:to>
                                        <p:strVal val="visible"/>
                                      </p:to>
                                    </p:set>
                                    <p:anim calcmode="lin" valueType="num">
                                      <p:cBhvr>
                                        <p:cTn id="49" dur="500" fill="hold"/>
                                        <p:tgtEl>
                                          <p:spTgt spid="2"/>
                                        </p:tgtEl>
                                        <p:attrNameLst>
                                          <p:attrName>ppt_w</p:attrName>
                                        </p:attrNameLst>
                                      </p:cBhvr>
                                      <p:tavLst>
                                        <p:tav tm="0">
                                          <p:val>
                                            <p:fltVal val="0"/>
                                          </p:val>
                                        </p:tav>
                                        <p:tav tm="100000">
                                          <p:val>
                                            <p:strVal val="#ppt_w"/>
                                          </p:val>
                                        </p:tav>
                                      </p:tavLst>
                                    </p:anim>
                                    <p:anim calcmode="lin" valueType="num">
                                      <p:cBhvr>
                                        <p:cTn id="50"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15" presetClass="entr" presetSubtype="0" fill="hold" grpId="0" nodeType="clickEffect">
                                  <p:stCondLst>
                                    <p:cond delay="0"/>
                                  </p:stCondLst>
                                  <p:childTnLst>
                                    <p:set>
                                      <p:cBhvr>
                                        <p:cTn id="54" dur="1" fill="hold">
                                          <p:stCondLst>
                                            <p:cond delay="0"/>
                                          </p:stCondLst>
                                        </p:cTn>
                                        <p:tgtEl>
                                          <p:spTgt spid="79876"/>
                                        </p:tgtEl>
                                        <p:attrNameLst>
                                          <p:attrName>style.visibility</p:attrName>
                                        </p:attrNameLst>
                                      </p:cBhvr>
                                      <p:to>
                                        <p:strVal val="visible"/>
                                      </p:to>
                                    </p:set>
                                    <p:anim calcmode="lin" valueType="num">
                                      <p:cBhvr>
                                        <p:cTn id="55" dur="1000" fill="hold"/>
                                        <p:tgtEl>
                                          <p:spTgt spid="79876"/>
                                        </p:tgtEl>
                                        <p:attrNameLst>
                                          <p:attrName>ppt_w</p:attrName>
                                        </p:attrNameLst>
                                      </p:cBhvr>
                                      <p:tavLst>
                                        <p:tav tm="0">
                                          <p:val>
                                            <p:fltVal val="0"/>
                                          </p:val>
                                        </p:tav>
                                        <p:tav tm="100000">
                                          <p:val>
                                            <p:strVal val="#ppt_w"/>
                                          </p:val>
                                        </p:tav>
                                      </p:tavLst>
                                    </p:anim>
                                    <p:anim calcmode="lin" valueType="num">
                                      <p:cBhvr>
                                        <p:cTn id="56" dur="1000" fill="hold"/>
                                        <p:tgtEl>
                                          <p:spTgt spid="79876"/>
                                        </p:tgtEl>
                                        <p:attrNameLst>
                                          <p:attrName>ppt_h</p:attrName>
                                        </p:attrNameLst>
                                      </p:cBhvr>
                                      <p:tavLst>
                                        <p:tav tm="0">
                                          <p:val>
                                            <p:fltVal val="0"/>
                                          </p:val>
                                        </p:tav>
                                        <p:tav tm="100000">
                                          <p:val>
                                            <p:strVal val="#ppt_h"/>
                                          </p:val>
                                        </p:tav>
                                      </p:tavLst>
                                    </p:anim>
                                    <p:anim calcmode="lin" valueType="num">
                                      <p:cBhvr>
                                        <p:cTn id="57" dur="1000" fill="hold"/>
                                        <p:tgtEl>
                                          <p:spTgt spid="79876"/>
                                        </p:tgtEl>
                                        <p:attrNameLst>
                                          <p:attrName>ppt_x</p:attrName>
                                        </p:attrNameLst>
                                      </p:cBhvr>
                                      <p:tavLst>
                                        <p:tav tm="0" fmla="#ppt_x+(cos(-2*pi*(1-$))*-#ppt_x-sin(-2*pi*(1-$))*(1-#ppt_y))*(1-$)">
                                          <p:val>
                                            <p:fltVal val="0"/>
                                          </p:val>
                                        </p:tav>
                                        <p:tav tm="100000">
                                          <p:val>
                                            <p:fltVal val="1"/>
                                          </p:val>
                                        </p:tav>
                                      </p:tavLst>
                                    </p:anim>
                                    <p:anim calcmode="lin" valueType="num">
                                      <p:cBhvr>
                                        <p:cTn id="58" dur="1000" fill="hold"/>
                                        <p:tgtEl>
                                          <p:spTgt spid="7987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4"/>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48" presetClass="entr" presetSubtype="0" accel="50000" fill="hold" nodeType="clickEffect">
                                  <p:stCondLst>
                                    <p:cond delay="0"/>
                                  </p:stCondLst>
                                  <p:childTnLst>
                                    <p:set>
                                      <p:cBhvr>
                                        <p:cTn id="66" dur="1" fill="hold">
                                          <p:stCondLst>
                                            <p:cond delay="0"/>
                                          </p:stCondLst>
                                        </p:cTn>
                                        <p:tgtEl>
                                          <p:spTgt spid="5"/>
                                        </p:tgtEl>
                                        <p:attrNameLst>
                                          <p:attrName>style.visibility</p:attrName>
                                        </p:attrNameLst>
                                      </p:cBhvr>
                                      <p:to>
                                        <p:strVal val="visible"/>
                                      </p:to>
                                    </p:set>
                                    <p:anim calcmode="lin" valueType="num">
                                      <p:cBhvr>
                                        <p:cTn id="67" dur="1000" fill="hold"/>
                                        <p:tgtEl>
                                          <p:spTgt spid="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8" dur="1000" fill="hold"/>
                                        <p:tgtEl>
                                          <p:spTgt spid="5"/>
                                        </p:tgtEl>
                                        <p:attrNameLst>
                                          <p:attrName>ppt_x</p:attrName>
                                        </p:attrNameLst>
                                      </p:cBhvr>
                                      <p:tavLst>
                                        <p:tav tm="0">
                                          <p:val>
                                            <p:fltVal val="-1"/>
                                          </p:val>
                                        </p:tav>
                                        <p:tav tm="50000">
                                          <p:val>
                                            <p:fltVal val="0.95"/>
                                          </p:val>
                                        </p:tav>
                                        <p:tav tm="100000">
                                          <p:val>
                                            <p:strVal val="#ppt_x"/>
                                          </p:val>
                                        </p:tav>
                                      </p:tavLst>
                                    </p:anim>
                                    <p:anim calcmode="lin" valueType="num">
                                      <p:cBhvr>
                                        <p:cTn id="69" dur="1000" fill="hold"/>
                                        <p:tgtEl>
                                          <p:spTgt spid="5"/>
                                        </p:tgtEl>
                                        <p:attrNameLst>
                                          <p:attrName>ppt_y</p:attrName>
                                        </p:attrNameLst>
                                      </p:cBhvr>
                                      <p:tavLst>
                                        <p:tav tm="0">
                                          <p:val>
                                            <p:strVal val="#ppt_y"/>
                                          </p:val>
                                        </p:tav>
                                        <p:tav tm="100000">
                                          <p:val>
                                            <p:strVal val="#ppt_y"/>
                                          </p:val>
                                        </p:tav>
                                      </p:tavLst>
                                    </p:anim>
                                    <p:animEffect transition="in" filter="fade">
                                      <p:cBhvr>
                                        <p:cTn id="70" dur="1000"/>
                                        <p:tgtEl>
                                          <p:spTgt spid="5"/>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5" presetClass="entr" presetSubtype="0" fill="hold" nodeType="clickEffect">
                                  <p:stCondLst>
                                    <p:cond delay="0"/>
                                  </p:stCondLst>
                                  <p:childTnLst>
                                    <p:set>
                                      <p:cBhvr>
                                        <p:cTn id="74" dur="1" fill="hold">
                                          <p:stCondLst>
                                            <p:cond delay="0"/>
                                          </p:stCondLst>
                                        </p:cTn>
                                        <p:tgtEl>
                                          <p:spTgt spid="6"/>
                                        </p:tgtEl>
                                        <p:attrNameLst>
                                          <p:attrName>style.visibility</p:attrName>
                                        </p:attrNameLst>
                                      </p:cBhvr>
                                      <p:to>
                                        <p:strVal val="visible"/>
                                      </p:to>
                                    </p:set>
                                    <p:anim calcmode="lin" valueType="num">
                                      <p:cBhvr>
                                        <p:cTn id="75" dur="1000" fill="hold"/>
                                        <p:tgtEl>
                                          <p:spTgt spid="6"/>
                                        </p:tgtEl>
                                        <p:attrNameLst>
                                          <p:attrName>ppt_w</p:attrName>
                                        </p:attrNameLst>
                                      </p:cBhvr>
                                      <p:tavLst>
                                        <p:tav tm="0">
                                          <p:val>
                                            <p:fltVal val="0"/>
                                          </p:val>
                                        </p:tav>
                                        <p:tav tm="100000">
                                          <p:val>
                                            <p:strVal val="#ppt_w"/>
                                          </p:val>
                                        </p:tav>
                                      </p:tavLst>
                                    </p:anim>
                                    <p:anim calcmode="lin" valueType="num">
                                      <p:cBhvr>
                                        <p:cTn id="76" dur="1000" fill="hold"/>
                                        <p:tgtEl>
                                          <p:spTgt spid="6"/>
                                        </p:tgtEl>
                                        <p:attrNameLst>
                                          <p:attrName>ppt_h</p:attrName>
                                        </p:attrNameLst>
                                      </p:cBhvr>
                                      <p:tavLst>
                                        <p:tav tm="0">
                                          <p:val>
                                            <p:fltVal val="0"/>
                                          </p:val>
                                        </p:tav>
                                        <p:tav tm="100000">
                                          <p:val>
                                            <p:strVal val="#ppt_h"/>
                                          </p:val>
                                        </p:tav>
                                      </p:tavLst>
                                    </p:anim>
                                    <p:anim calcmode="lin" valueType="num">
                                      <p:cBhvr>
                                        <p:cTn id="77"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78"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build="p"/>
      <p:bldP spid="79876"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6"/>
          <p:cNvSpPr>
            <a:spLocks noChangeArrowheads="1"/>
          </p:cNvSpPr>
          <p:nvPr/>
        </p:nvSpPr>
        <p:spPr bwMode="auto">
          <a:xfrm>
            <a:off x="468313" y="260350"/>
            <a:ext cx="80645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t>Chapter 18</a:t>
            </a:r>
          </a:p>
          <a:p>
            <a:r>
              <a:rPr lang="en-US" b="1"/>
              <a:t>1 </a:t>
            </a:r>
            <a:r>
              <a:rPr lang="en-US">
                <a:solidFill>
                  <a:srgbClr val="FF0000"/>
                </a:solidFill>
              </a:rPr>
              <a:t>Photoelectric emission: emission of electrons from a surface when illuminated with electromagnetic</a:t>
            </a:r>
          </a:p>
          <a:p>
            <a:r>
              <a:rPr lang="en-US">
                <a:solidFill>
                  <a:srgbClr val="FF0000"/>
                </a:solidFill>
              </a:rPr>
              <a:t>radiation of sufficient frequency</a:t>
            </a:r>
          </a:p>
          <a:p>
            <a:r>
              <a:rPr lang="en-US"/>
              <a:t>See experiment on page 38</a:t>
            </a:r>
          </a:p>
          <a:p>
            <a:r>
              <a:rPr lang="en-US" b="1"/>
              <a:t>2 </a:t>
            </a:r>
            <a:r>
              <a:rPr lang="en-US">
                <a:solidFill>
                  <a:srgbClr val="3333CC"/>
                </a:solidFill>
              </a:rPr>
              <a:t>Threshold frequency: minimum frequency that will cause photoelectric emission from a material</a:t>
            </a:r>
          </a:p>
          <a:p>
            <a:r>
              <a:rPr lang="en-US" i="1">
                <a:solidFill>
                  <a:srgbClr val="3333CC"/>
                </a:solidFill>
              </a:rPr>
              <a:t>c </a:t>
            </a:r>
            <a:r>
              <a:rPr lang="en-US">
                <a:solidFill>
                  <a:srgbClr val="3333CC"/>
                </a:solidFill>
              </a:rPr>
              <a:t>= </a:t>
            </a:r>
            <a:r>
              <a:rPr lang="en-US" i="1">
                <a:solidFill>
                  <a:srgbClr val="3333CC"/>
                </a:solidFill>
              </a:rPr>
              <a:t>f</a:t>
            </a:r>
            <a:r>
              <a:rPr lang="en-US">
                <a:solidFill>
                  <a:srgbClr val="3333CC"/>
                </a:solidFill>
              </a:rPr>
              <a:t>λ</a:t>
            </a:r>
          </a:p>
          <a:p>
            <a:r>
              <a:rPr lang="en-US">
                <a:solidFill>
                  <a:srgbClr val="3333CC"/>
                </a:solidFill>
              </a:rPr>
              <a:t>λ = </a:t>
            </a:r>
            <a:r>
              <a:rPr lang="en-US" i="1">
                <a:solidFill>
                  <a:srgbClr val="3333CC"/>
                </a:solidFill>
              </a:rPr>
              <a:t>c/f </a:t>
            </a:r>
            <a:r>
              <a:rPr lang="en-US">
                <a:solidFill>
                  <a:srgbClr val="3333CC"/>
                </a:solidFill>
              </a:rPr>
              <a:t>= 3.0 × 108 m s–1/(0.88 × 1015 Hz) = 3.4 × 10–7 m = 340 nm</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s-ES_tradnl" smtClean="0">
                <a:solidFill>
                  <a:srgbClr val="FF0000"/>
                </a:solidFill>
              </a:rPr>
              <a:t>Photo electric emission</a:t>
            </a:r>
            <a:endParaRPr lang="en-US" smtClean="0">
              <a:solidFill>
                <a:srgbClr val="FF0000"/>
              </a:solidFill>
            </a:endParaRPr>
          </a:p>
        </p:txBody>
      </p:sp>
      <p:sp>
        <p:nvSpPr>
          <p:cNvPr id="8195" name="Rectangle 3"/>
          <p:cNvSpPr>
            <a:spLocks noGrp="1" noChangeArrowheads="1"/>
          </p:cNvSpPr>
          <p:nvPr>
            <p:ph type="body" sz="half" idx="1"/>
          </p:nvPr>
        </p:nvSpPr>
        <p:spPr/>
        <p:txBody>
          <a:bodyPr/>
          <a:lstStyle/>
          <a:p>
            <a:pPr>
              <a:lnSpc>
                <a:spcPct val="90000"/>
              </a:lnSpc>
            </a:pPr>
            <a:r>
              <a:rPr lang="es-ES_tradnl" sz="2400" smtClean="0"/>
              <a:t>In 1902 it was discovered that electrons could be ejected from metals by electromagnetic radiation.</a:t>
            </a:r>
          </a:p>
          <a:p>
            <a:pPr>
              <a:lnSpc>
                <a:spcPct val="90000"/>
              </a:lnSpc>
            </a:pPr>
            <a:r>
              <a:rPr lang="es-ES_tradnl" sz="2400" smtClean="0">
                <a:solidFill>
                  <a:srgbClr val="663300"/>
                </a:solidFill>
              </a:rPr>
              <a:t>Any metal will emit electrons if it is given enough energy.Heated coils in electron guns give of large amounts of electrons.This is called thermionic emission.</a:t>
            </a:r>
            <a:endParaRPr lang="en-US" sz="2400" smtClean="0">
              <a:solidFill>
                <a:srgbClr val="663300"/>
              </a:solidFill>
            </a:endParaRPr>
          </a:p>
        </p:txBody>
      </p:sp>
      <p:pic>
        <p:nvPicPr>
          <p:cNvPr id="8196" name="Picture 5" descr="Philipp_Lenard"/>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011863" y="2133600"/>
            <a:ext cx="1778000" cy="2514600"/>
          </a:xfrm>
          <a:noFill/>
        </p:spPr>
      </p:pic>
      <p:sp>
        <p:nvSpPr>
          <p:cNvPr id="8197" name="Text Box 7"/>
          <p:cNvSpPr txBox="1">
            <a:spLocks noChangeArrowheads="1"/>
          </p:cNvSpPr>
          <p:nvPr/>
        </p:nvSpPr>
        <p:spPr bwMode="auto">
          <a:xfrm>
            <a:off x="5724525" y="4941888"/>
            <a:ext cx="2592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_tradnl"/>
              <a:t>Philipp Lenard</a:t>
            </a:r>
            <a:endParaRPr lang="en-US"/>
          </a:p>
        </p:txBody>
      </p:sp>
      <p:sp>
        <p:nvSpPr>
          <p:cNvPr id="8198" name="Text Box 8"/>
          <p:cNvSpPr txBox="1">
            <a:spLocks noChangeArrowheads="1"/>
          </p:cNvSpPr>
          <p:nvPr/>
        </p:nvSpPr>
        <p:spPr bwMode="auto">
          <a:xfrm>
            <a:off x="5867400" y="5516563"/>
            <a:ext cx="20177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_tradnl">
                <a:hlinkClick r:id="rId3"/>
              </a:rPr>
              <a:t>Philipp Lenard </a:t>
            </a:r>
            <a:endParaRPr lang="es-ES_tradnl"/>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4"/>
          <p:cNvSpPr>
            <a:spLocks noChangeArrowheads="1"/>
          </p:cNvSpPr>
          <p:nvPr/>
        </p:nvSpPr>
        <p:spPr bwMode="auto">
          <a:xfrm>
            <a:off x="179388" y="1484313"/>
            <a:ext cx="8424862" cy="410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t>3 </a:t>
            </a:r>
            <a:r>
              <a:rPr lang="en-US">
                <a:solidFill>
                  <a:srgbClr val="FF9900"/>
                </a:solidFill>
              </a:rPr>
              <a:t>The larger the wavelength, the lower the photons’ energy</a:t>
            </a:r>
          </a:p>
          <a:p>
            <a:r>
              <a:rPr lang="en-US">
                <a:solidFill>
                  <a:srgbClr val="FF9900"/>
                </a:solidFill>
              </a:rPr>
              <a:t>No emission occurs when photon energy is less than the work function</a:t>
            </a:r>
          </a:p>
          <a:p>
            <a:r>
              <a:rPr lang="en-US">
                <a:solidFill>
                  <a:srgbClr val="FF0000"/>
                </a:solidFill>
              </a:rPr>
              <a:t>Electrons gain energy from an increase in temperature so less energy then required to remove them</a:t>
            </a:r>
          </a:p>
          <a:p>
            <a:r>
              <a:rPr lang="en-US">
                <a:solidFill>
                  <a:srgbClr val="FF0000"/>
                </a:solidFill>
              </a:rPr>
              <a:t>from the surface (smaller work function)</a:t>
            </a:r>
          </a:p>
          <a:p>
            <a:r>
              <a:rPr lang="en-US">
                <a:solidFill>
                  <a:srgbClr val="66FF33"/>
                </a:solidFill>
              </a:rPr>
              <a:t>Less energy corresponds to a longer wavelength</a:t>
            </a:r>
          </a:p>
          <a:p>
            <a:r>
              <a:rPr lang="en-US">
                <a:solidFill>
                  <a:srgbClr val="66FF33"/>
                </a:solidFill>
              </a:rPr>
              <a:t>Visible photon energy is smaller than zinc’s work function so no electrons are released</a:t>
            </a:r>
          </a:p>
          <a:p>
            <a:r>
              <a:rPr lang="en-US">
                <a:solidFill>
                  <a:srgbClr val="66FF33"/>
                </a:solidFill>
              </a:rPr>
              <a:t>It’s the individual photon energy that matters, not how many there are</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4"/>
          <p:cNvSpPr>
            <a:spLocks noChangeArrowheads="1"/>
          </p:cNvSpPr>
          <p:nvPr/>
        </p:nvSpPr>
        <p:spPr bwMode="auto">
          <a:xfrm>
            <a:off x="684213" y="1412875"/>
            <a:ext cx="8137525" cy="483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t>4 </a:t>
            </a:r>
            <a:r>
              <a:rPr lang="en-US">
                <a:solidFill>
                  <a:srgbClr val="FF0000"/>
                </a:solidFill>
              </a:rPr>
              <a:t>Photon: a small packet of electromagnetic energy; the smallest amount of light you can get at a</a:t>
            </a:r>
          </a:p>
          <a:p>
            <a:r>
              <a:rPr lang="en-US">
                <a:solidFill>
                  <a:srgbClr val="FF0000"/>
                </a:solidFill>
              </a:rPr>
              <a:t>given frequency</a:t>
            </a:r>
          </a:p>
          <a:p>
            <a:r>
              <a:rPr lang="en-US" b="1">
                <a:solidFill>
                  <a:srgbClr val="663300"/>
                </a:solidFill>
              </a:rPr>
              <a:t>(a) </a:t>
            </a:r>
            <a:r>
              <a:rPr lang="en-US">
                <a:solidFill>
                  <a:srgbClr val="663300"/>
                </a:solidFill>
              </a:rPr>
              <a:t>Both produce photons with identical energy but the bright source produces more photons each</a:t>
            </a:r>
          </a:p>
          <a:p>
            <a:r>
              <a:rPr lang="en-US">
                <a:solidFill>
                  <a:srgbClr val="663300"/>
                </a:solidFill>
              </a:rPr>
              <a:t>second than the dim source</a:t>
            </a:r>
          </a:p>
          <a:p>
            <a:r>
              <a:rPr lang="en-US" b="1"/>
              <a:t>(</a:t>
            </a:r>
            <a:r>
              <a:rPr lang="en-US" b="1">
                <a:solidFill>
                  <a:srgbClr val="3333CC"/>
                </a:solidFill>
              </a:rPr>
              <a:t>b) </a:t>
            </a:r>
            <a:r>
              <a:rPr lang="en-US">
                <a:solidFill>
                  <a:srgbClr val="3333CC"/>
                </a:solidFill>
              </a:rPr>
              <a:t>Visible source produces lower energy photons than the ultra-violet source, although it produces</a:t>
            </a:r>
          </a:p>
          <a:p>
            <a:r>
              <a:rPr lang="en-US">
                <a:solidFill>
                  <a:srgbClr val="3333CC"/>
                </a:solidFill>
              </a:rPr>
              <a:t>them at a greater rate to achieve the same intensity</a:t>
            </a:r>
          </a:p>
          <a:p>
            <a:r>
              <a:rPr lang="en-US" b="1"/>
              <a:t>5 </a:t>
            </a:r>
            <a:r>
              <a:rPr lang="en-US">
                <a:solidFill>
                  <a:srgbClr val="CC0099"/>
                </a:solidFill>
              </a:rPr>
              <a:t>Work function: minimum amount of energy needed to release an electron from the surface of a metal</a:t>
            </a:r>
          </a:p>
          <a:p>
            <a:r>
              <a:rPr lang="en-US">
                <a:solidFill>
                  <a:srgbClr val="CC0099"/>
                </a:solidFill>
              </a:rPr>
              <a:t>Ultra-violet photon energy is greater than zinc’s work function so electrons are released</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ChangeArrowheads="1"/>
          </p:cNvSpPr>
          <p:nvPr/>
        </p:nvSpPr>
        <p:spPr bwMode="auto">
          <a:xfrm>
            <a:off x="468313" y="908050"/>
            <a:ext cx="8424862"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t>Chapter 19</a:t>
            </a:r>
          </a:p>
          <a:p>
            <a:r>
              <a:rPr lang="en-US" b="1"/>
              <a:t>1 </a:t>
            </a:r>
            <a:r>
              <a:rPr lang="en-US">
                <a:solidFill>
                  <a:srgbClr val="FF0000"/>
                </a:solidFill>
              </a:rPr>
              <a:t>Kinetic energy of freed electron = photon energy – energy required to remove electron</a:t>
            </a:r>
          </a:p>
          <a:p>
            <a:r>
              <a:rPr lang="en-US">
                <a:solidFill>
                  <a:srgbClr val="FF0000"/>
                </a:solidFill>
              </a:rPr>
              <a:t>Surface electrons are the easiest to remove so have greatest kinetic energy and move the fastest</a:t>
            </a:r>
          </a:p>
          <a:p>
            <a:r>
              <a:rPr lang="en-US" b="1"/>
              <a:t>2 </a:t>
            </a:r>
            <a:r>
              <a:rPr lang="en-US">
                <a:solidFill>
                  <a:srgbClr val="0033CC"/>
                </a:solidFill>
              </a:rPr>
              <a:t>See experiment on page 40</a:t>
            </a:r>
          </a:p>
          <a:p>
            <a:r>
              <a:rPr lang="en-US">
                <a:solidFill>
                  <a:srgbClr val="0033CC"/>
                </a:solidFill>
              </a:rPr>
              <a:t>Measure the voltage </a:t>
            </a:r>
            <a:r>
              <a:rPr lang="en-US" i="1">
                <a:solidFill>
                  <a:srgbClr val="0033CC"/>
                </a:solidFill>
              </a:rPr>
              <a:t>V</a:t>
            </a:r>
            <a:r>
              <a:rPr lang="en-US">
                <a:solidFill>
                  <a:srgbClr val="0033CC"/>
                </a:solidFill>
              </a:rPr>
              <a:t>S needed just to stop their emission</a:t>
            </a:r>
          </a:p>
          <a:p>
            <a:r>
              <a:rPr lang="en-US">
                <a:solidFill>
                  <a:srgbClr val="0033CC"/>
                </a:solidFill>
              </a:rPr>
              <a:t>Energy = </a:t>
            </a:r>
            <a:r>
              <a:rPr lang="en-US" i="1">
                <a:solidFill>
                  <a:srgbClr val="0033CC"/>
                </a:solidFill>
              </a:rPr>
              <a:t>eV</a:t>
            </a:r>
            <a:r>
              <a:rPr lang="en-US">
                <a:solidFill>
                  <a:srgbClr val="0033CC"/>
                </a:solidFill>
              </a:rPr>
              <a:t>S where </a:t>
            </a:r>
            <a:r>
              <a:rPr lang="en-US" i="1">
                <a:solidFill>
                  <a:srgbClr val="0033CC"/>
                </a:solidFill>
              </a:rPr>
              <a:t>e </a:t>
            </a:r>
            <a:r>
              <a:rPr lang="en-US">
                <a:solidFill>
                  <a:srgbClr val="0033CC"/>
                </a:solidFill>
              </a:rPr>
              <a:t>= 1.6 × 10–19 C</a:t>
            </a:r>
          </a:p>
          <a:p>
            <a:r>
              <a:rPr lang="en-US" b="1"/>
              <a:t>3 </a:t>
            </a:r>
            <a:r>
              <a:rPr lang="en-US">
                <a:solidFill>
                  <a:srgbClr val="FF0066"/>
                </a:solidFill>
              </a:rPr>
              <a:t>Photon energy = </a:t>
            </a:r>
            <a:r>
              <a:rPr lang="en-US" i="1">
                <a:solidFill>
                  <a:srgbClr val="FF0066"/>
                </a:solidFill>
              </a:rPr>
              <a:t>hf </a:t>
            </a:r>
            <a:r>
              <a:rPr lang="en-US">
                <a:solidFill>
                  <a:srgbClr val="FF0066"/>
                </a:solidFill>
              </a:rPr>
              <a:t>= </a:t>
            </a:r>
            <a:r>
              <a:rPr lang="en-US" i="1">
                <a:solidFill>
                  <a:srgbClr val="FF0066"/>
                </a:solidFill>
              </a:rPr>
              <a:t>hc</a:t>
            </a:r>
            <a:r>
              <a:rPr lang="en-US">
                <a:solidFill>
                  <a:srgbClr val="FF0066"/>
                </a:solidFill>
              </a:rPr>
              <a:t>/λ</a:t>
            </a:r>
          </a:p>
          <a:p>
            <a:r>
              <a:rPr lang="en-US">
                <a:solidFill>
                  <a:srgbClr val="FF0066"/>
                </a:solidFill>
              </a:rPr>
              <a:t>so </a:t>
            </a:r>
            <a:r>
              <a:rPr lang="en-US" i="1">
                <a:solidFill>
                  <a:srgbClr val="FF0066"/>
                </a:solidFill>
              </a:rPr>
              <a:t>hc</a:t>
            </a:r>
            <a:r>
              <a:rPr lang="en-US">
                <a:solidFill>
                  <a:srgbClr val="FF0066"/>
                </a:solidFill>
              </a:rPr>
              <a:t>/λ = φ + maximum kinetic energy</a:t>
            </a:r>
          </a:p>
          <a:p>
            <a:r>
              <a:rPr lang="en-US">
                <a:solidFill>
                  <a:srgbClr val="FF0066"/>
                </a:solidFill>
              </a:rPr>
              <a:t>and maximum kinetic energy = </a:t>
            </a:r>
            <a:r>
              <a:rPr lang="en-US" i="1">
                <a:solidFill>
                  <a:srgbClr val="FF0066"/>
                </a:solidFill>
              </a:rPr>
              <a:t>hc</a:t>
            </a:r>
            <a:r>
              <a:rPr lang="en-US">
                <a:solidFill>
                  <a:srgbClr val="FF0066"/>
                </a:solidFill>
              </a:rPr>
              <a:t>/λ – φ</a:t>
            </a:r>
          </a:p>
          <a:p>
            <a:r>
              <a:rPr lang="en-US">
                <a:solidFill>
                  <a:srgbClr val="FF0066"/>
                </a:solidFill>
              </a:rPr>
              <a:t>Maximum kinetic energy/10–19 J 3.26 2.56 1.92 1.25 0.58</a:t>
            </a:r>
          </a:p>
          <a:p>
            <a:r>
              <a:rPr lang="en-US">
                <a:solidFill>
                  <a:srgbClr val="FF0066"/>
                </a:solidFill>
              </a:rPr>
              <a:t>Incident wavelength/10–7 m 3.00 3.33 3.75 4.29 5.00</a:t>
            </a:r>
          </a:p>
          <a:p>
            <a:r>
              <a:rPr lang="en-US">
                <a:solidFill>
                  <a:srgbClr val="FF0066"/>
                </a:solidFill>
              </a:rPr>
              <a:t>(1/incident wavelength)/106 m–1 3.33 3.00 2.67 2.33 2.00</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1382713"/>
            <a:ext cx="7343775" cy="464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4"/>
          <p:cNvSpPr>
            <a:spLocks noChangeArrowheads="1"/>
          </p:cNvSpPr>
          <p:nvPr/>
        </p:nvSpPr>
        <p:spPr bwMode="auto">
          <a:xfrm>
            <a:off x="250825" y="193675"/>
            <a:ext cx="8208963" cy="666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t>4 </a:t>
            </a:r>
            <a:r>
              <a:rPr lang="en-US"/>
              <a:t>Maximum kinetic energy = (</a:t>
            </a:r>
            <a:r>
              <a:rPr lang="en-US" i="1"/>
              <a:t>hc</a:t>
            </a:r>
            <a:r>
              <a:rPr lang="en-US"/>
              <a:t>/λ) – φ = [6.6 × 10–34 J s × 3 × 108 m s–1/(319 × 10–9 m)] –</a:t>
            </a:r>
          </a:p>
          <a:p>
            <a:r>
              <a:rPr lang="en-US"/>
              <a:t>3.78 × 10–19 J = 6.21 × 10–19 J – 3.78 × 10–19 J = 2.43 × 10–19 J</a:t>
            </a:r>
          </a:p>
          <a:p>
            <a:r>
              <a:rPr lang="en-US" i="1"/>
              <a:t>eVS </a:t>
            </a:r>
            <a:r>
              <a:rPr lang="en-US"/>
              <a:t>= 2.43 × 10–19 J</a:t>
            </a:r>
          </a:p>
          <a:p>
            <a:r>
              <a:rPr lang="en-US" i="1"/>
              <a:t>VS </a:t>
            </a:r>
            <a:r>
              <a:rPr lang="en-US"/>
              <a:t>= 2.43 × 10–19 J/(1.6 × 10–19 C) = 1.52 V</a:t>
            </a:r>
          </a:p>
          <a:p>
            <a:r>
              <a:rPr lang="en-US" b="1"/>
              <a:t>5 </a:t>
            </a:r>
            <a:r>
              <a:rPr lang="en-US"/>
              <a:t>Maximum kinetic energy = (</a:t>
            </a:r>
            <a:r>
              <a:rPr lang="en-US" i="1"/>
              <a:t>hc</a:t>
            </a:r>
            <a:r>
              <a:rPr lang="en-US"/>
              <a:t>/λ) – φ</a:t>
            </a:r>
          </a:p>
          <a:p>
            <a:r>
              <a:rPr lang="en-US"/>
              <a:t>Situation 1:</a:t>
            </a:r>
          </a:p>
          <a:p>
            <a:r>
              <a:rPr lang="en-US"/>
              <a:t>2.4 × 10–19 J = [6.6 × 10–34 J s × 3 × 108 m s–1/(500 × 10–9 m)] – φ</a:t>
            </a:r>
          </a:p>
          <a:p>
            <a:r>
              <a:rPr lang="en-US"/>
              <a:t>φ = 3.96 × 10–19 J – 2.4 × 10–19 J = 1.56 × 10–19 J</a:t>
            </a:r>
          </a:p>
          <a:p>
            <a:r>
              <a:rPr lang="en-US"/>
              <a:t>Situation 2:</a:t>
            </a:r>
          </a:p>
          <a:p>
            <a:r>
              <a:rPr lang="en-US"/>
              <a:t>9.0 × 10–19 J = (6.6 × 10–34 J s × 3 × 108 m s–1/λ) – 1.56 × 10–19 J</a:t>
            </a:r>
          </a:p>
          <a:p>
            <a:r>
              <a:rPr lang="en-US"/>
              <a:t>6.6 × 10–34 J s × 3 × 108 m s–1/λ = 9.0 × 10–19 J + 1.56 × 10–19 J = 1.056 × 10–18 J</a:t>
            </a:r>
          </a:p>
          <a:p>
            <a:r>
              <a:rPr lang="en-US"/>
              <a:t>λ = 6.6 × 10–34 J s × 3 × 108 m s–1/(1.056 × 10–18 J) = 1.88 × 10–7 m = 188 nm</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4"/>
          <p:cNvSpPr>
            <a:spLocks noChangeArrowheads="1"/>
          </p:cNvSpPr>
          <p:nvPr/>
        </p:nvSpPr>
        <p:spPr bwMode="auto">
          <a:xfrm>
            <a:off x="755650" y="1125538"/>
            <a:ext cx="78486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t>Chapter 20</a:t>
            </a:r>
          </a:p>
          <a:p>
            <a:r>
              <a:rPr lang="en-US" b="1"/>
              <a:t>1 </a:t>
            </a:r>
            <a:r>
              <a:rPr lang="en-US"/>
              <a:t>Electronvolt: the energy transferred to an electron when it moves through a potential difference</a:t>
            </a:r>
          </a:p>
          <a:p>
            <a:r>
              <a:rPr lang="en-US"/>
              <a:t>of 1 V;</a:t>
            </a:r>
          </a:p>
          <a:p>
            <a:r>
              <a:rPr lang="en-US"/>
              <a:t>1 eV is equivalent to 1.6 × 10–19 J</a:t>
            </a:r>
          </a:p>
          <a:p>
            <a:r>
              <a:rPr lang="en-US" i="1"/>
              <a:t>E </a:t>
            </a:r>
            <a:r>
              <a:rPr lang="en-US"/>
              <a:t>= </a:t>
            </a:r>
            <a:r>
              <a:rPr lang="en-US" i="1"/>
              <a:t>hc</a:t>
            </a:r>
            <a:r>
              <a:rPr lang="en-US"/>
              <a:t>/λ = 6.6 × 10–34 J s × 3 × 108 m s–1/(253 × 10–9 m) = 7.83 × 10–19 J</a:t>
            </a:r>
          </a:p>
          <a:p>
            <a:r>
              <a:rPr lang="en-US"/>
              <a:t>= 7.83 × 10–19 J/(1.6 × 10–19 J eV–1) = 4.89 eV</a:t>
            </a:r>
          </a:p>
          <a:p>
            <a:r>
              <a:rPr lang="en-US" b="1"/>
              <a:t>2 </a:t>
            </a:r>
            <a:r>
              <a:rPr lang="en-US"/>
              <a:t>φ = 1.4 eV = 1.4 eV × 1.6 × 10–19 J eV–1 = 2.24 × 10–19 J</a:t>
            </a:r>
          </a:p>
          <a:p>
            <a:r>
              <a:rPr lang="en-US" i="1"/>
              <a:t>hc</a:t>
            </a:r>
            <a:r>
              <a:rPr lang="en-US"/>
              <a:t>/λο = 2.24 × 10–19 J</a:t>
            </a:r>
          </a:p>
          <a:p>
            <a:r>
              <a:rPr lang="en-US"/>
              <a:t>λο = 6.6 × 10–34 J s × 3 × 108 m s–1/(2.24 × 10–19 J) = 8.84 × 10–7 m = 884 nm</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ChangeArrowheads="1"/>
          </p:cNvSpPr>
          <p:nvPr/>
        </p:nvSpPr>
        <p:spPr bwMode="auto">
          <a:xfrm>
            <a:off x="468313" y="461963"/>
            <a:ext cx="7991475"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t>3 </a:t>
            </a:r>
            <a:r>
              <a:rPr lang="en-US"/>
              <a:t>For caesium, φ = 3.11 × 10–19 J</a:t>
            </a:r>
          </a:p>
          <a:p>
            <a:r>
              <a:rPr lang="en-US"/>
              <a:t>Maximum kinetic energy = (</a:t>
            </a:r>
            <a:r>
              <a:rPr lang="en-US" i="1"/>
              <a:t>hc</a:t>
            </a:r>
            <a:r>
              <a:rPr lang="en-US"/>
              <a:t>/λ) – φ = [6.6 × 10–34 J s × 3 × 108 m s–1/(0.4 × 10–6 m)] –</a:t>
            </a:r>
          </a:p>
          <a:p>
            <a:r>
              <a:rPr lang="en-US"/>
              <a:t>3.11 × 10–19 J = 4.95 × 10–19 J – 3.11 × 10–19 J = 1.84 × 10–19 J</a:t>
            </a:r>
          </a:p>
          <a:p>
            <a:r>
              <a:rPr lang="en-US"/>
              <a:t>1–2 </a:t>
            </a:r>
            <a:r>
              <a:rPr lang="en-US" i="1"/>
              <a:t>mv</a:t>
            </a:r>
            <a:r>
              <a:rPr lang="en-US"/>
              <a:t>max</a:t>
            </a:r>
          </a:p>
          <a:p>
            <a:r>
              <a:rPr lang="en-US"/>
              <a:t>2 = 1.84 × 10–19 J</a:t>
            </a:r>
          </a:p>
          <a:p>
            <a:r>
              <a:rPr lang="en-US" i="1"/>
              <a:t>v</a:t>
            </a:r>
            <a:r>
              <a:rPr lang="en-US"/>
              <a:t>max</a:t>
            </a:r>
          </a:p>
          <a:p>
            <a:r>
              <a:rPr lang="en-US"/>
              <a:t>2 = 2 × 1.84 × 10–19 J/(9.1 × 10–31 kg) = 4.04 × 1011 m2 s–2</a:t>
            </a:r>
          </a:p>
          <a:p>
            <a:r>
              <a:rPr lang="en-US" i="1"/>
              <a:t>v</a:t>
            </a:r>
            <a:r>
              <a:rPr lang="en-US"/>
              <a:t>max = √(4.04 × 1011 m2 s–2) = 6.36 × 105 m s–1</a:t>
            </a:r>
          </a:p>
          <a:p>
            <a:r>
              <a:rPr lang="en-US" b="1"/>
              <a:t>4 (a) </a:t>
            </a:r>
            <a:r>
              <a:rPr lang="en-US"/>
              <a:t>The intensity</a:t>
            </a:r>
          </a:p>
          <a:p>
            <a:r>
              <a:rPr lang="en-US" b="1"/>
              <a:t>(b) </a:t>
            </a:r>
            <a:r>
              <a:rPr lang="en-US"/>
              <a:t>The photon frequency and the material’s work function</a:t>
            </a: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4"/>
          <p:cNvSpPr>
            <a:spLocks noChangeArrowheads="1"/>
          </p:cNvSpPr>
          <p:nvPr/>
        </p:nvSpPr>
        <p:spPr bwMode="auto">
          <a:xfrm>
            <a:off x="1071563" y="428625"/>
            <a:ext cx="7561262" cy="337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a:t>5 </a:t>
            </a:r>
            <a:r>
              <a:rPr lang="en-US"/>
              <a:t>Photon energy increases with frequency (</a:t>
            </a:r>
            <a:r>
              <a:rPr lang="en-US" i="1"/>
              <a:t>E </a:t>
            </a:r>
            <a:r>
              <a:rPr lang="en-US"/>
              <a:t>= </a:t>
            </a:r>
            <a:r>
              <a:rPr lang="en-US" i="1"/>
              <a:t>hf </a:t>
            </a:r>
            <a:r>
              <a:rPr lang="en-US"/>
              <a:t>)</a:t>
            </a:r>
          </a:p>
          <a:p>
            <a:r>
              <a:rPr lang="en-US"/>
              <a:t>Maximum kinetic energy increases with photon energy (maximum kinetic energy = </a:t>
            </a:r>
            <a:r>
              <a:rPr lang="en-US" i="1"/>
              <a:t>hf </a:t>
            </a:r>
            <a:r>
              <a:rPr lang="en-US"/>
              <a:t>– </a:t>
            </a:r>
            <a:r>
              <a:rPr lang="en-US" i="1"/>
              <a:t>f </a:t>
            </a:r>
            <a:r>
              <a:rPr lang="en-US"/>
              <a:t>)</a:t>
            </a:r>
          </a:p>
          <a:p>
            <a:r>
              <a:rPr lang="en-US"/>
              <a:t>A greater potential difference is needed to stop these more energetic electrons</a:t>
            </a:r>
          </a:p>
          <a:p>
            <a:r>
              <a:rPr lang="en-US"/>
              <a:t>Δ</a:t>
            </a:r>
            <a:r>
              <a:rPr lang="en-US" i="1"/>
              <a:t>E </a:t>
            </a:r>
            <a:r>
              <a:rPr lang="en-US"/>
              <a:t>= </a:t>
            </a:r>
            <a:r>
              <a:rPr lang="en-US" i="1"/>
              <a:t>hc</a:t>
            </a:r>
            <a:r>
              <a:rPr lang="en-US"/>
              <a:t>/Δλ = 6.6 × 10–34 J s × 3 × 108 m s–1/(1.24 × 10–6 m) = 1.6 × 10–19 J = 1 eV</a:t>
            </a:r>
          </a:p>
          <a:p>
            <a:r>
              <a:rPr lang="en-US"/>
              <a:t>So a reduction of 1.24 μm in λ increases </a:t>
            </a:r>
            <a:r>
              <a:rPr lang="en-US" i="1"/>
              <a:t>E </a:t>
            </a:r>
            <a:r>
              <a:rPr lang="en-US"/>
              <a:t>by 1 eV</a:t>
            </a:r>
          </a:p>
          <a:p>
            <a:r>
              <a:rPr lang="en-US"/>
              <a:t>requiring an increase of 1 V in the stopping voltage</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3"/>
          <p:cNvSpPr txBox="1">
            <a:spLocks noChangeArrowheads="1"/>
          </p:cNvSpPr>
          <p:nvPr/>
        </p:nvSpPr>
        <p:spPr bwMode="auto">
          <a:xfrm>
            <a:off x="685800" y="228600"/>
            <a:ext cx="7620000" cy="544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 b="1">
                <a:cs typeface="Times New Roman" pitchFamily="18" charset="0"/>
              </a:rPr>
              <a:t>1.</a:t>
            </a:r>
            <a:r>
              <a:rPr lang="es-ES">
                <a:cs typeface="Times New Roman" pitchFamily="18" charset="0"/>
              </a:rPr>
              <a:t>	</a:t>
            </a:r>
            <a:r>
              <a:rPr lang="es-ES">
                <a:solidFill>
                  <a:srgbClr val="FF0000"/>
                </a:solidFill>
                <a:cs typeface="Times New Roman" pitchFamily="18" charset="0"/>
              </a:rPr>
              <a:t>(a)	The following equation describes the release of electrons from a metal surface illuminated by electromagnetic radiation.</a:t>
            </a:r>
          </a:p>
          <a:p>
            <a:pPr algn="ctr">
              <a:spcBef>
                <a:spcPct val="50000"/>
              </a:spcBef>
            </a:pPr>
            <a:r>
              <a:rPr lang="es-ES" i="1">
                <a:solidFill>
                  <a:srgbClr val="FF0000"/>
                </a:solidFill>
                <a:cs typeface="Times New Roman" pitchFamily="18" charset="0"/>
              </a:rPr>
              <a:t>hf = k.e.</a:t>
            </a:r>
            <a:r>
              <a:rPr lang="es-ES">
                <a:solidFill>
                  <a:srgbClr val="FF0000"/>
                </a:solidFill>
                <a:cs typeface="Times New Roman" pitchFamily="18" charset="0"/>
              </a:rPr>
              <a:t>max </a:t>
            </a:r>
            <a:r>
              <a:rPr lang="es-ES" i="1">
                <a:solidFill>
                  <a:srgbClr val="FF0000"/>
                </a:solidFill>
                <a:cs typeface="Times New Roman" pitchFamily="18" charset="0"/>
              </a:rPr>
              <a:t>+ </a:t>
            </a:r>
            <a:r>
              <a:rPr lang="es-ES" i="1">
                <a:solidFill>
                  <a:srgbClr val="FF0000"/>
                </a:solidFill>
                <a:latin typeface="Symbol" pitchFamily="18" charset="2"/>
                <a:cs typeface="Times New Roman" pitchFamily="18" charset="0"/>
              </a:rPr>
              <a:t>f</a:t>
            </a:r>
            <a:endParaRPr lang="es-ES">
              <a:solidFill>
                <a:srgbClr val="FF0000"/>
              </a:solidFill>
              <a:cs typeface="Times New Roman" pitchFamily="18" charset="0"/>
            </a:endParaRPr>
          </a:p>
          <a:p>
            <a:pPr>
              <a:spcBef>
                <a:spcPct val="50000"/>
              </a:spcBef>
            </a:pPr>
            <a:r>
              <a:rPr lang="es-ES">
                <a:solidFill>
                  <a:srgbClr val="FF0000"/>
                </a:solidFill>
                <a:cs typeface="Times New Roman" pitchFamily="18" charset="0"/>
              </a:rPr>
              <a:t>	Explain briefly what you understand by each of the terms in the equation.</a:t>
            </a:r>
          </a:p>
          <a:p>
            <a:pPr>
              <a:spcBef>
                <a:spcPct val="50000"/>
              </a:spcBef>
            </a:pPr>
            <a:r>
              <a:rPr lang="es-ES" i="1">
                <a:solidFill>
                  <a:srgbClr val="FF0000"/>
                </a:solidFill>
                <a:cs typeface="Times New Roman" pitchFamily="18" charset="0"/>
              </a:rPr>
              <a:t>Hf</a:t>
            </a:r>
            <a:r>
              <a:rPr lang="es-ES" b="1" i="1">
                <a:latin typeface="Arial" pitchFamily="34" charset="0"/>
                <a:cs typeface="Times New Roman" pitchFamily="18" charset="0"/>
              </a:rPr>
              <a:t>	</a:t>
            </a:r>
            <a:r>
              <a:rPr lang="es-ES" b="1">
                <a:latin typeface="Arial" pitchFamily="34" charset="0"/>
                <a:cs typeface="Times New Roman" pitchFamily="18" charset="0"/>
              </a:rPr>
              <a:t> (1)</a:t>
            </a:r>
          </a:p>
          <a:p>
            <a:pPr>
              <a:spcBef>
                <a:spcPct val="50000"/>
              </a:spcBef>
            </a:pPr>
            <a:r>
              <a:rPr lang="es-ES" i="1">
                <a:solidFill>
                  <a:srgbClr val="FF0000"/>
                </a:solidFill>
                <a:cs typeface="Times New Roman" pitchFamily="18" charset="0"/>
              </a:rPr>
              <a:t>k.e.</a:t>
            </a:r>
            <a:r>
              <a:rPr lang="es-ES">
                <a:solidFill>
                  <a:srgbClr val="FF0000"/>
                </a:solidFill>
                <a:cs typeface="Times New Roman" pitchFamily="18" charset="0"/>
              </a:rPr>
              <a:t>max</a:t>
            </a:r>
            <a:r>
              <a:rPr lang="es-ES" b="1" i="1">
                <a:latin typeface="Arial" pitchFamily="34" charset="0"/>
                <a:cs typeface="Times New Roman" pitchFamily="18" charset="0"/>
              </a:rPr>
              <a:t>	</a:t>
            </a:r>
            <a:r>
              <a:rPr lang="es-ES" b="1">
                <a:latin typeface="Arial" pitchFamily="34" charset="0"/>
                <a:cs typeface="Times New Roman" pitchFamily="18" charset="0"/>
              </a:rPr>
              <a:t>  (1)</a:t>
            </a:r>
          </a:p>
          <a:p>
            <a:pPr>
              <a:spcBef>
                <a:spcPct val="50000"/>
              </a:spcBef>
            </a:pPr>
            <a:r>
              <a:rPr lang="es-ES" i="1">
                <a:solidFill>
                  <a:srgbClr val="FF0000"/>
                </a:solidFill>
                <a:latin typeface="Symbol" pitchFamily="18" charset="2"/>
                <a:cs typeface="Times New Roman" pitchFamily="18" charset="0"/>
              </a:rPr>
              <a:t>F...</a:t>
            </a:r>
            <a:r>
              <a:rPr lang="es-ES" b="1">
                <a:latin typeface="Arial" pitchFamily="34" charset="0"/>
                <a:cs typeface="Times New Roman" pitchFamily="18" charset="0"/>
              </a:rPr>
              <a:t>	 (1)</a:t>
            </a:r>
          </a:p>
          <a:p>
            <a:pPr algn="r">
              <a:spcBef>
                <a:spcPct val="50000"/>
              </a:spcBef>
            </a:pPr>
            <a:r>
              <a:rPr lang="es-ES" b="1">
                <a:latin typeface="Arial" pitchFamily="34" charset="0"/>
                <a:cs typeface="Times New Roman" pitchFamily="18" charset="0"/>
              </a:rPr>
              <a:t>(3 marks)</a:t>
            </a:r>
          </a:p>
          <a:p>
            <a:pPr>
              <a:spcBef>
                <a:spcPct val="50000"/>
              </a:spcBef>
            </a:pPr>
            <a:endParaRPr lang="es-ES"/>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3"/>
          <p:cNvSpPr txBox="1">
            <a:spLocks noChangeArrowheads="1"/>
          </p:cNvSpPr>
          <p:nvPr/>
        </p:nvSpPr>
        <p:spPr bwMode="auto">
          <a:xfrm>
            <a:off x="685800" y="228600"/>
            <a:ext cx="7620000" cy="611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 b="1">
                <a:cs typeface="Times New Roman" pitchFamily="18" charset="0"/>
              </a:rPr>
              <a:t>1.</a:t>
            </a:r>
            <a:r>
              <a:rPr lang="es-ES">
                <a:cs typeface="Times New Roman" pitchFamily="18" charset="0"/>
              </a:rPr>
              <a:t>	</a:t>
            </a:r>
            <a:r>
              <a:rPr lang="es-ES">
                <a:solidFill>
                  <a:srgbClr val="FF0000"/>
                </a:solidFill>
                <a:cs typeface="Times New Roman" pitchFamily="18" charset="0"/>
              </a:rPr>
              <a:t>(a)	The following equation describes the release of electrons from a metal surface illuminated by electromagnetic radiation.</a:t>
            </a:r>
          </a:p>
          <a:p>
            <a:pPr algn="ctr">
              <a:spcBef>
                <a:spcPct val="50000"/>
              </a:spcBef>
            </a:pPr>
            <a:r>
              <a:rPr lang="es-ES" i="1">
                <a:solidFill>
                  <a:srgbClr val="FF0000"/>
                </a:solidFill>
                <a:cs typeface="Times New Roman" pitchFamily="18" charset="0"/>
              </a:rPr>
              <a:t>hf = k.e.</a:t>
            </a:r>
            <a:r>
              <a:rPr lang="es-ES">
                <a:solidFill>
                  <a:srgbClr val="FF0000"/>
                </a:solidFill>
                <a:cs typeface="Times New Roman" pitchFamily="18" charset="0"/>
              </a:rPr>
              <a:t>max </a:t>
            </a:r>
            <a:r>
              <a:rPr lang="es-ES" i="1">
                <a:solidFill>
                  <a:srgbClr val="FF0000"/>
                </a:solidFill>
                <a:cs typeface="Times New Roman" pitchFamily="18" charset="0"/>
              </a:rPr>
              <a:t>+ </a:t>
            </a:r>
            <a:r>
              <a:rPr lang="es-ES" i="1">
                <a:solidFill>
                  <a:srgbClr val="FF0000"/>
                </a:solidFill>
                <a:latin typeface="Symbol" pitchFamily="18" charset="2"/>
                <a:cs typeface="Times New Roman" pitchFamily="18" charset="0"/>
              </a:rPr>
              <a:t>f</a:t>
            </a:r>
            <a:endParaRPr lang="es-ES">
              <a:solidFill>
                <a:srgbClr val="FF0000"/>
              </a:solidFill>
              <a:cs typeface="Times New Roman" pitchFamily="18" charset="0"/>
            </a:endParaRPr>
          </a:p>
          <a:p>
            <a:pPr>
              <a:spcBef>
                <a:spcPct val="50000"/>
              </a:spcBef>
            </a:pPr>
            <a:r>
              <a:rPr lang="es-ES">
                <a:solidFill>
                  <a:srgbClr val="FF0000"/>
                </a:solidFill>
                <a:cs typeface="Times New Roman" pitchFamily="18" charset="0"/>
              </a:rPr>
              <a:t>	Explain briefly what you understand by each of the terms in the equation.</a:t>
            </a:r>
          </a:p>
          <a:p>
            <a:pPr>
              <a:spcBef>
                <a:spcPct val="50000"/>
              </a:spcBef>
            </a:pPr>
            <a:r>
              <a:rPr lang="es-ES" i="1">
                <a:solidFill>
                  <a:srgbClr val="FF0000"/>
                </a:solidFill>
                <a:cs typeface="Times New Roman" pitchFamily="18" charset="0"/>
              </a:rPr>
              <a:t>hf</a:t>
            </a:r>
            <a:r>
              <a:rPr lang="es-ES" b="1" i="1">
                <a:latin typeface="Arial" pitchFamily="34" charset="0"/>
                <a:cs typeface="Times New Roman" pitchFamily="18" charset="0"/>
              </a:rPr>
              <a:t>	</a:t>
            </a:r>
            <a:r>
              <a:rPr lang="es-ES" b="1">
                <a:latin typeface="Arial" pitchFamily="34" charset="0"/>
                <a:cs typeface="Times New Roman" pitchFamily="18" charset="0"/>
              </a:rPr>
              <a:t>Energy of a photon    (1)</a:t>
            </a:r>
          </a:p>
          <a:p>
            <a:pPr>
              <a:spcBef>
                <a:spcPct val="50000"/>
              </a:spcBef>
            </a:pPr>
            <a:r>
              <a:rPr lang="es-ES" i="1">
                <a:solidFill>
                  <a:srgbClr val="FF0000"/>
                </a:solidFill>
                <a:cs typeface="Times New Roman" pitchFamily="18" charset="0"/>
              </a:rPr>
              <a:t>k.e.</a:t>
            </a:r>
            <a:r>
              <a:rPr lang="es-ES">
                <a:solidFill>
                  <a:srgbClr val="FF0000"/>
                </a:solidFill>
                <a:cs typeface="Times New Roman" pitchFamily="18" charset="0"/>
              </a:rPr>
              <a:t>max</a:t>
            </a:r>
            <a:r>
              <a:rPr lang="es-ES" b="1" i="1">
                <a:latin typeface="Arial" pitchFamily="34" charset="0"/>
                <a:cs typeface="Times New Roman" pitchFamily="18" charset="0"/>
              </a:rPr>
              <a:t>	</a:t>
            </a:r>
            <a:r>
              <a:rPr lang="es-ES" b="1">
                <a:latin typeface="Arial" pitchFamily="34" charset="0"/>
                <a:cs typeface="Times New Roman" pitchFamily="18" charset="0"/>
              </a:rPr>
              <a:t>Kinetic energy of emitted electron/equivalent    (1)</a:t>
            </a:r>
          </a:p>
          <a:p>
            <a:pPr>
              <a:spcBef>
                <a:spcPct val="50000"/>
              </a:spcBef>
            </a:pPr>
            <a:r>
              <a:rPr lang="es-ES" i="1">
                <a:solidFill>
                  <a:srgbClr val="FF0000"/>
                </a:solidFill>
                <a:latin typeface="Symbol" pitchFamily="18" charset="2"/>
                <a:cs typeface="Times New Roman" pitchFamily="18" charset="0"/>
              </a:rPr>
              <a:t>f</a:t>
            </a:r>
            <a:r>
              <a:rPr lang="es-ES" b="1">
                <a:latin typeface="Arial" pitchFamily="34" charset="0"/>
                <a:cs typeface="Times New Roman" pitchFamily="18" charset="0"/>
              </a:rPr>
              <a:t>	Energy to release electron from surface / equivalent    (1)</a:t>
            </a:r>
          </a:p>
          <a:p>
            <a:pPr algn="r">
              <a:spcBef>
                <a:spcPct val="50000"/>
              </a:spcBef>
            </a:pPr>
            <a:r>
              <a:rPr lang="es-ES" b="1">
                <a:latin typeface="Arial" pitchFamily="34" charset="0"/>
                <a:cs typeface="Times New Roman" pitchFamily="18" charset="0"/>
              </a:rPr>
              <a:t>(3 marks)</a:t>
            </a:r>
          </a:p>
          <a:p>
            <a:pPr>
              <a:spcBef>
                <a:spcPct val="50000"/>
              </a:spcBef>
            </a:pPr>
            <a:endParaRPr lang="es-E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s-ES_tradnl" smtClean="0">
                <a:solidFill>
                  <a:srgbClr val="FF0066"/>
                </a:solidFill>
              </a:rPr>
              <a:t>A definition</a:t>
            </a:r>
            <a:endParaRPr lang="en-US" smtClean="0">
              <a:solidFill>
                <a:srgbClr val="FF0066"/>
              </a:solidFill>
            </a:endParaRPr>
          </a:p>
        </p:txBody>
      </p:sp>
      <p:sp>
        <p:nvSpPr>
          <p:cNvPr id="9219" name="Rectangle 3"/>
          <p:cNvSpPr>
            <a:spLocks noGrp="1" noChangeArrowheads="1"/>
          </p:cNvSpPr>
          <p:nvPr>
            <p:ph type="body" idx="1"/>
          </p:nvPr>
        </p:nvSpPr>
        <p:spPr/>
        <p:txBody>
          <a:bodyPr/>
          <a:lstStyle/>
          <a:p>
            <a:r>
              <a:rPr lang="es-ES_tradnl" smtClean="0"/>
              <a:t>Photoelectric emission is the emission of electrons from the surface of a metal when it is exposed to electromagnetic radiation of sufficient high frequency.</a:t>
            </a:r>
          </a:p>
          <a:p>
            <a:endParaRPr lang="es-ES_tradnl" smtClean="0"/>
          </a:p>
          <a:p>
            <a:pPr algn="ctr">
              <a:buFontTx/>
              <a:buNone/>
            </a:pPr>
            <a:r>
              <a:rPr lang="es-ES_tradnl" smtClean="0">
                <a:solidFill>
                  <a:srgbClr val="0033CC"/>
                </a:solidFill>
              </a:rPr>
              <a:t>Learn this definition</a:t>
            </a:r>
            <a:endParaRPr lang="en-US" smtClean="0">
              <a:solidFill>
                <a:srgbClr val="0033CC"/>
              </a:solidFill>
            </a:endParaRP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381000" y="228600"/>
            <a:ext cx="8458200" cy="583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 sz="1600" b="1">
                <a:cs typeface="Times New Roman" pitchFamily="18" charset="0"/>
              </a:rPr>
              <a:t>2.</a:t>
            </a:r>
            <a:r>
              <a:rPr lang="es-ES" sz="1600">
                <a:cs typeface="Times New Roman" pitchFamily="18" charset="0"/>
              </a:rPr>
              <a:t>	Experiments on the photoelectric effect show that</a:t>
            </a:r>
          </a:p>
          <a:p>
            <a:pPr>
              <a:spcBef>
                <a:spcPct val="50000"/>
              </a:spcBef>
            </a:pPr>
            <a:r>
              <a:rPr lang="es-ES" sz="1600">
                <a:latin typeface="Symbol" pitchFamily="18" charset="2"/>
                <a:cs typeface="Times New Roman" pitchFamily="18" charset="0"/>
              </a:rPr>
              <a:t>·</a:t>
            </a:r>
            <a:r>
              <a:rPr lang="es-ES" sz="1600">
                <a:cs typeface="Times New Roman" pitchFamily="18" charset="0"/>
              </a:rPr>
              <a:t>       the kinetic energy of photoelectrons released depends upon the frequency of the incident light and not on its intensity,</a:t>
            </a:r>
          </a:p>
          <a:p>
            <a:pPr>
              <a:spcBef>
                <a:spcPct val="50000"/>
              </a:spcBef>
            </a:pPr>
            <a:r>
              <a:rPr lang="es-ES" sz="1600">
                <a:cs typeface="Times New Roman" pitchFamily="18" charset="0"/>
              </a:rPr>
              <a:t>light below a certain threshold frequency cannot release photoelectrons.</a:t>
            </a:r>
          </a:p>
          <a:p>
            <a:pPr>
              <a:spcBef>
                <a:spcPct val="50000"/>
              </a:spcBef>
            </a:pPr>
            <a:r>
              <a:rPr lang="es-ES" sz="1600">
                <a:cs typeface="Times New Roman" pitchFamily="18" charset="0"/>
              </a:rPr>
              <a:t>How do these conclusions support a particle theory but not a wave theory of light?</a:t>
            </a:r>
          </a:p>
          <a:p>
            <a:pPr>
              <a:spcBef>
                <a:spcPct val="50000"/>
              </a:spcBef>
            </a:pPr>
            <a:endParaRPr lang="es-ES" sz="1600">
              <a:cs typeface="Times New Roman" pitchFamily="18" charset="0"/>
            </a:endParaRPr>
          </a:p>
          <a:p>
            <a:pPr>
              <a:spcBef>
                <a:spcPct val="50000"/>
              </a:spcBef>
            </a:pPr>
            <a:r>
              <a:rPr lang="es-ES" sz="1600" b="1">
                <a:latin typeface="Arial" pitchFamily="34" charset="0"/>
                <a:cs typeface="Times New Roman" pitchFamily="18" charset="0"/>
              </a:rPr>
              <a:t>Particle theory: E = </a:t>
            </a:r>
            <a:r>
              <a:rPr lang="es-ES" sz="1600" b="1" i="1">
                <a:latin typeface="Arial" pitchFamily="34" charset="0"/>
                <a:cs typeface="Times New Roman" pitchFamily="18" charset="0"/>
              </a:rPr>
              <a:t>hf</a:t>
            </a:r>
            <a:r>
              <a:rPr lang="es-ES" sz="1600" b="1">
                <a:latin typeface="Arial" pitchFamily="34" charset="0"/>
                <a:cs typeface="Times New Roman" pitchFamily="18" charset="0"/>
              </a:rPr>
              <a:t> implied packets/photons    (1)</a:t>
            </a:r>
          </a:p>
          <a:p>
            <a:pPr>
              <a:spcBef>
                <a:spcPct val="50000"/>
              </a:spcBef>
            </a:pPr>
            <a:r>
              <a:rPr lang="es-ES" sz="1600" b="1">
                <a:latin typeface="Arial" pitchFamily="34" charset="0"/>
                <a:cs typeface="Times New Roman" pitchFamily="18" charset="0"/>
              </a:rPr>
              <a:t>One photon releases one electron giving it k.e.    (1)</a:t>
            </a:r>
          </a:p>
          <a:p>
            <a:pPr>
              <a:spcBef>
                <a:spcPct val="50000"/>
              </a:spcBef>
            </a:pPr>
            <a:r>
              <a:rPr lang="es-ES" sz="1600" b="1">
                <a:latin typeface="Arial" pitchFamily="34" charset="0"/>
                <a:cs typeface="Times New Roman" pitchFamily="18" charset="0"/>
              </a:rPr>
              <a:t>Increase f </a:t>
            </a:r>
            <a:r>
              <a:rPr lang="es-ES" sz="1600" b="1">
                <a:latin typeface="Symbol" pitchFamily="18" charset="2"/>
                <a:cs typeface="Times New Roman" pitchFamily="18" charset="0"/>
              </a:rPr>
              <a:t>Þ</a:t>
            </a:r>
            <a:r>
              <a:rPr lang="es-ES" sz="1600" b="1">
                <a:latin typeface="Arial" pitchFamily="34" charset="0"/>
                <a:cs typeface="Times New Roman" pitchFamily="18" charset="0"/>
              </a:rPr>
              <a:t> greater k.e. electrons    (1)</a:t>
            </a:r>
          </a:p>
          <a:p>
            <a:pPr>
              <a:spcBef>
                <a:spcPct val="50000"/>
              </a:spcBef>
            </a:pPr>
            <a:r>
              <a:rPr lang="es-ES" sz="1600" b="1">
                <a:latin typeface="Arial" pitchFamily="34" charset="0"/>
                <a:cs typeface="Times New Roman" pitchFamily="18" charset="0"/>
              </a:rPr>
              <a:t>Lower f; finally ke = O ie no electrons released Waves    (1)</a:t>
            </a:r>
          </a:p>
          <a:p>
            <a:pPr>
              <a:spcBef>
                <a:spcPct val="50000"/>
              </a:spcBef>
            </a:pPr>
            <a:r>
              <a:rPr lang="es-ES" sz="1600" b="1">
                <a:latin typeface="Arial" pitchFamily="34" charset="0"/>
                <a:cs typeface="Times New Roman" pitchFamily="18" charset="0"/>
              </a:rPr>
              <a:t>Energy depends on intensity / (amplitude)2    (1)</a:t>
            </a:r>
          </a:p>
          <a:p>
            <a:pPr>
              <a:spcBef>
                <a:spcPct val="50000"/>
              </a:spcBef>
            </a:pPr>
            <a:r>
              <a:rPr lang="es-ES" sz="1600" b="1">
                <a:latin typeface="Arial" pitchFamily="34" charset="0"/>
                <a:cs typeface="Times New Roman" pitchFamily="18" charset="0"/>
              </a:rPr>
              <a:t>More intense light should give greater k.e–NOT SEEN    (1)</a:t>
            </a:r>
          </a:p>
          <a:p>
            <a:pPr>
              <a:spcBef>
                <a:spcPct val="50000"/>
              </a:spcBef>
            </a:pPr>
            <a:r>
              <a:rPr lang="es-ES" sz="1600" b="1">
                <a:latin typeface="Arial" pitchFamily="34" charset="0"/>
                <a:cs typeface="Times New Roman" pitchFamily="18" charset="0"/>
              </a:rPr>
              <a:t>More intense light gives more electrons but no change in maximum kinetic energy    (1)</a:t>
            </a:r>
          </a:p>
          <a:p>
            <a:pPr>
              <a:spcBef>
                <a:spcPct val="50000"/>
              </a:spcBef>
            </a:pPr>
            <a:r>
              <a:rPr lang="es-ES" sz="1600" b="1">
                <a:latin typeface="Arial" pitchFamily="34" charset="0"/>
                <a:cs typeface="Times New Roman" pitchFamily="18" charset="0"/>
              </a:rPr>
              <a:t>Waves continuous </a:t>
            </a:r>
            <a:r>
              <a:rPr lang="es-ES" sz="1600" b="1">
                <a:latin typeface="Symbol" pitchFamily="18" charset="2"/>
                <a:cs typeface="Times New Roman" pitchFamily="18" charset="0"/>
              </a:rPr>
              <a:t>\</a:t>
            </a:r>
            <a:r>
              <a:rPr lang="es-ES" sz="1600" b="1">
                <a:latin typeface="Arial" pitchFamily="34" charset="0"/>
                <a:cs typeface="Times New Roman" pitchFamily="18" charset="0"/>
              </a:rPr>
              <a:t> when enough are absorbed electrons should be released–NOT SEEN    (1)</a:t>
            </a:r>
          </a:p>
          <a:p>
            <a:pPr>
              <a:spcBef>
                <a:spcPct val="50000"/>
              </a:spcBef>
            </a:pPr>
            <a:endParaRPr lang="es-ES" sz="1600"/>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685800" y="533400"/>
            <a:ext cx="7772400" cy="556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
                <a:solidFill>
                  <a:srgbClr val="0033CC"/>
                </a:solidFill>
                <a:cs typeface="Times New Roman" pitchFamily="18" charset="0"/>
              </a:rPr>
              <a:t>Calculate the threshold wavelength for a metal surface which has a work function of 6.2 eV.</a:t>
            </a:r>
          </a:p>
          <a:p>
            <a:pPr>
              <a:spcBef>
                <a:spcPct val="50000"/>
              </a:spcBef>
            </a:pPr>
            <a:r>
              <a:rPr lang="es-ES" b="1">
                <a:latin typeface="Arial" pitchFamily="34" charset="0"/>
                <a:cs typeface="Arial" pitchFamily="34" charset="0"/>
              </a:rPr>
              <a:t>6.2eV × 1.6 × 10–19 C    (1)</a:t>
            </a:r>
          </a:p>
          <a:p>
            <a:pPr>
              <a:spcBef>
                <a:spcPct val="50000"/>
              </a:spcBef>
            </a:pPr>
            <a:r>
              <a:rPr lang="es-ES" b="1">
                <a:latin typeface="Arial" pitchFamily="34" charset="0"/>
                <a:cs typeface="Arial" pitchFamily="34" charset="0"/>
              </a:rPr>
              <a:t>Use of     (1)</a:t>
            </a:r>
          </a:p>
          <a:p>
            <a:pPr>
              <a:spcBef>
                <a:spcPct val="50000"/>
              </a:spcBef>
            </a:pPr>
            <a:r>
              <a:rPr lang="es-ES" b="1">
                <a:latin typeface="Arial" pitchFamily="34" charset="0"/>
                <a:cs typeface="Arial" pitchFamily="34" charset="0"/>
              </a:rPr>
              <a:t>	</a:t>
            </a:r>
            <a:r>
              <a:rPr lang="es-ES">
                <a:cs typeface="Times New Roman" pitchFamily="18" charset="0"/>
              </a:rPr>
              <a:t>Threshold wavelength =</a:t>
            </a:r>
            <a:r>
              <a:rPr lang="es-ES" b="1">
                <a:latin typeface="Arial" pitchFamily="34" charset="0"/>
                <a:cs typeface="Arial" pitchFamily="34" charset="0"/>
              </a:rPr>
              <a:t> 2.0 × 10–7 m    (1)</a:t>
            </a:r>
          </a:p>
          <a:p>
            <a:pPr>
              <a:spcBef>
                <a:spcPct val="50000"/>
              </a:spcBef>
            </a:pPr>
            <a:r>
              <a:rPr lang="es-ES">
                <a:cs typeface="Times New Roman" pitchFamily="18" charset="0"/>
              </a:rPr>
              <a:t>	</a:t>
            </a:r>
            <a:r>
              <a:rPr lang="es-ES">
                <a:solidFill>
                  <a:srgbClr val="0033CC"/>
                </a:solidFill>
                <a:cs typeface="Times New Roman" pitchFamily="18" charset="0"/>
              </a:rPr>
              <a:t>To which part of the electromagnetic spectrum does this wavelength belong?</a:t>
            </a:r>
          </a:p>
          <a:p>
            <a:pPr>
              <a:spcBef>
                <a:spcPct val="50000"/>
              </a:spcBef>
            </a:pPr>
            <a:r>
              <a:rPr lang="es-ES" b="1">
                <a:latin typeface="Arial" pitchFamily="34" charset="0"/>
                <a:cs typeface="Arial" pitchFamily="34" charset="0"/>
              </a:rPr>
              <a:t>UV ecf their </a:t>
            </a:r>
            <a:r>
              <a:rPr lang="es-ES" b="1">
                <a:latin typeface="Symbol" pitchFamily="18" charset="2"/>
                <a:cs typeface="Times New Roman" pitchFamily="18" charset="0"/>
              </a:rPr>
              <a:t>l</a:t>
            </a:r>
            <a:r>
              <a:rPr lang="es-ES" b="1">
                <a:latin typeface="Arial" pitchFamily="34" charset="0"/>
                <a:cs typeface="Arial" pitchFamily="34" charset="0"/>
              </a:rPr>
              <a:t>    (1)</a:t>
            </a:r>
          </a:p>
          <a:p>
            <a:pPr algn="r">
              <a:spcBef>
                <a:spcPct val="50000"/>
              </a:spcBef>
            </a:pPr>
            <a:r>
              <a:rPr lang="es-ES" b="1">
                <a:latin typeface="Arial" pitchFamily="34" charset="0"/>
                <a:cs typeface="Arial" pitchFamily="34" charset="0"/>
              </a:rPr>
              <a:t>(4 marks)</a:t>
            </a:r>
          </a:p>
          <a:p>
            <a:pPr algn="r">
              <a:spcBef>
                <a:spcPct val="50000"/>
              </a:spcBef>
            </a:pPr>
            <a:r>
              <a:rPr lang="es-ES" b="1">
                <a:latin typeface="Arial" pitchFamily="34" charset="0"/>
                <a:cs typeface="Arial" pitchFamily="34" charset="0"/>
              </a:rPr>
              <a:t>[Total 10 marks]</a:t>
            </a:r>
          </a:p>
          <a:p>
            <a:pPr>
              <a:spcBef>
                <a:spcPct val="50000"/>
              </a:spcBef>
            </a:pPr>
            <a:endParaRPr lang="es-ES"/>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762000" y="685800"/>
            <a:ext cx="7924800" cy="557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s-ES" sz="2000" b="1">
                <a:cs typeface="Times New Roman" pitchFamily="18" charset="0"/>
              </a:rPr>
              <a:t>3.</a:t>
            </a:r>
            <a:r>
              <a:rPr lang="es-ES" sz="2000">
                <a:cs typeface="Times New Roman" pitchFamily="18" charset="0"/>
              </a:rPr>
              <a:t>	Explanation:</a:t>
            </a:r>
            <a:br>
              <a:rPr lang="es-ES" sz="2000">
                <a:cs typeface="Times New Roman" pitchFamily="18" charset="0"/>
              </a:rPr>
            </a:br>
            <a:r>
              <a:rPr lang="es-ES" sz="2000">
                <a:cs typeface="Times New Roman" pitchFamily="18" charset="0"/>
              </a:rPr>
              <a:t>Photons/quanta </a:t>
            </a:r>
            <a:br>
              <a:rPr lang="es-ES" sz="2000">
                <a:cs typeface="Times New Roman" pitchFamily="18" charset="0"/>
              </a:rPr>
            </a:br>
            <a:r>
              <a:rPr lang="es-ES" sz="2000">
                <a:cs typeface="Times New Roman" pitchFamily="18" charset="0"/>
              </a:rPr>
              <a:t>Photon releases / used electron</a:t>
            </a:r>
            <a:br>
              <a:rPr lang="es-ES" sz="2000">
                <a:cs typeface="Times New Roman" pitchFamily="18" charset="0"/>
              </a:rPr>
            </a:br>
            <a:r>
              <a:rPr lang="es-ES" sz="2000">
                <a:cs typeface="Times New Roman" pitchFamily="18" charset="0"/>
              </a:rPr>
              <a:t>Energy/frequency of red &lt; energy/frequency of ultra violet</a:t>
            </a:r>
            <a:br>
              <a:rPr lang="es-ES" sz="2000">
                <a:cs typeface="Times New Roman" pitchFamily="18" charset="0"/>
              </a:rPr>
            </a:br>
            <a:r>
              <a:rPr lang="es-ES" sz="2000">
                <a:cs typeface="Times New Roman" pitchFamily="18" charset="0"/>
              </a:rPr>
              <a:t>Red insufficient energy to release electrons so foil stays	4</a:t>
            </a:r>
          </a:p>
          <a:p>
            <a:pPr>
              <a:spcBef>
                <a:spcPct val="50000"/>
              </a:spcBef>
            </a:pPr>
            <a:r>
              <a:rPr lang="es-ES" sz="2000">
                <a:cs typeface="Times New Roman" pitchFamily="18" charset="0"/>
              </a:rPr>
              <a:t>	Ultraviolet of greater intensity:  foil/leaf collapses quicker/faster</a:t>
            </a:r>
            <a:br>
              <a:rPr lang="es-ES" sz="2000">
                <a:cs typeface="Times New Roman" pitchFamily="18" charset="0"/>
              </a:rPr>
            </a:br>
            <a:r>
              <a:rPr lang="es-ES" sz="2000">
                <a:cs typeface="Times New Roman" pitchFamily="18" charset="0"/>
              </a:rPr>
              <a:t>Red light of greater intensity:  no change/nothing	2</a:t>
            </a:r>
          </a:p>
          <a:p>
            <a:pPr>
              <a:spcBef>
                <a:spcPct val="50000"/>
              </a:spcBef>
            </a:pPr>
            <a:r>
              <a:rPr lang="es-ES" sz="2000">
                <a:cs typeface="Times New Roman" pitchFamily="18" charset="0"/>
              </a:rPr>
              <a:t>	Observations if zinc plate and electroscope were positively charged:</a:t>
            </a:r>
            <a:br>
              <a:rPr lang="es-ES" sz="2000">
                <a:cs typeface="Times New Roman" pitchFamily="18" charset="0"/>
              </a:rPr>
            </a:br>
            <a:r>
              <a:rPr lang="es-ES" sz="2000">
                <a:cs typeface="Times New Roman" pitchFamily="18" charset="0"/>
              </a:rPr>
              <a:t>Foil rises	</a:t>
            </a:r>
            <a:r>
              <a:rPr lang="es-ES" sz="2000" i="1">
                <a:cs typeface="Times New Roman" pitchFamily="18" charset="0"/>
              </a:rPr>
              <a:t>or  </a:t>
            </a:r>
            <a:r>
              <a:rPr lang="es-ES" sz="2000">
                <a:cs typeface="Times New Roman" pitchFamily="18" charset="0"/>
              </a:rPr>
              <a:t>Foil stays same/nothing</a:t>
            </a:r>
          </a:p>
          <a:p>
            <a:pPr>
              <a:spcBef>
                <a:spcPct val="50000"/>
              </a:spcBef>
            </a:pPr>
            <a:r>
              <a:rPr lang="es-ES" sz="2000">
                <a:cs typeface="Times New Roman" pitchFamily="18" charset="0"/>
              </a:rPr>
              <a:t>as electrons released it becomes more	Released electrons attracted back by</a:t>
            </a:r>
          </a:p>
          <a:p>
            <a:pPr>
              <a:spcBef>
                <a:spcPct val="50000"/>
              </a:spcBef>
            </a:pPr>
            <a:r>
              <a:rPr lang="es-ES" sz="2000">
                <a:cs typeface="Times New Roman" pitchFamily="18" charset="0"/>
              </a:rPr>
              <a:t>positive	positive plate/more difficult to </a:t>
            </a:r>
          </a:p>
          <a:p>
            <a:pPr>
              <a:spcBef>
                <a:spcPct val="50000"/>
              </a:spcBef>
            </a:pPr>
            <a:r>
              <a:rPr lang="es-ES" sz="2000">
                <a:cs typeface="Times New Roman" pitchFamily="18" charset="0"/>
              </a:rPr>
              <a:t>		release electrons	2</a:t>
            </a:r>
          </a:p>
          <a:p>
            <a:pPr>
              <a:spcBef>
                <a:spcPct val="50000"/>
              </a:spcBef>
            </a:pPr>
            <a:endParaRPr lang="es-ES" sz="200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765175"/>
            <a:ext cx="8229600" cy="1143000"/>
          </a:xfrm>
        </p:spPr>
        <p:txBody>
          <a:bodyPr/>
          <a:lstStyle/>
          <a:p>
            <a:r>
              <a:rPr lang="en-GB" sz="4800" smtClean="0">
                <a:solidFill>
                  <a:srgbClr val="E52809"/>
                </a:solidFill>
              </a:rPr>
              <a:t>When red light is incident on a clean metal surface:</a:t>
            </a:r>
            <a:endParaRPr lang="en-US" sz="4800" smtClean="0">
              <a:solidFill>
                <a:srgbClr val="E52809"/>
              </a:solidFill>
            </a:endParaRPr>
          </a:p>
        </p:txBody>
      </p:sp>
      <p:sp>
        <p:nvSpPr>
          <p:cNvPr id="13315" name="Text Box 3"/>
          <p:cNvSpPr txBox="1">
            <a:spLocks noChangeArrowheads="1"/>
          </p:cNvSpPr>
          <p:nvPr/>
        </p:nvSpPr>
        <p:spPr bwMode="auto">
          <a:xfrm>
            <a:off x="755650" y="4292600"/>
            <a:ext cx="7489825" cy="2365375"/>
          </a:xfrm>
          <a:prstGeom prst="rect">
            <a:avLst/>
          </a:prstGeom>
          <a:noFill/>
          <a:ln w="76200" cap="sq" algn="ctr">
            <a:solidFill>
              <a:schemeClr val="hlink"/>
            </a:solidFill>
            <a:miter lim="800000"/>
            <a:headEnd type="none" w="sm" len="sm"/>
            <a:tailEnd type="none" w="sm" len="sm"/>
          </a:ln>
          <a:effectLst/>
        </p:spPr>
        <p:txBody>
          <a:bodyPr>
            <a:spAutoFit/>
          </a:bodyPr>
          <a:lstStyle/>
          <a:p>
            <a:pPr>
              <a:spcBef>
                <a:spcPct val="50000"/>
              </a:spcBef>
              <a:buClr>
                <a:schemeClr val="accent2"/>
              </a:buClr>
              <a:buFont typeface="Wingdings" pitchFamily="2" charset="2"/>
              <a:buChar char="n"/>
              <a:defRPr/>
            </a:pPr>
            <a:r>
              <a:rPr lang="en-GB" sz="3600" b="1">
                <a:solidFill>
                  <a:schemeClr val="bg2"/>
                </a:solidFill>
                <a:effectLst>
                  <a:outerShdw blurRad="38100" dist="38100" dir="2700000" algn="tl">
                    <a:srgbClr val="C0C0C0"/>
                  </a:outerShdw>
                </a:effectLst>
                <a:latin typeface="Garamond" pitchFamily="18" charset="0"/>
              </a:rPr>
              <a:t>no electrons are released,</a:t>
            </a:r>
            <a:endParaRPr lang="en-GB" sz="3600">
              <a:solidFill>
                <a:schemeClr val="bg2"/>
              </a:solidFill>
              <a:latin typeface="Garamond" pitchFamily="18" charset="0"/>
            </a:endParaRPr>
          </a:p>
          <a:p>
            <a:pPr>
              <a:spcBef>
                <a:spcPct val="50000"/>
              </a:spcBef>
              <a:buClr>
                <a:schemeClr val="accent2"/>
              </a:buClr>
              <a:buFont typeface="Wingdings" pitchFamily="2" charset="2"/>
              <a:buChar char="n"/>
              <a:defRPr/>
            </a:pPr>
            <a:r>
              <a:rPr lang="en-GB" sz="3600" b="1">
                <a:solidFill>
                  <a:schemeClr val="bg2"/>
                </a:solidFill>
                <a:effectLst>
                  <a:outerShdw blurRad="38100" dist="38100" dir="2700000" algn="tl">
                    <a:srgbClr val="C0C0C0"/>
                  </a:outerShdw>
                </a:effectLst>
                <a:latin typeface="Garamond" pitchFamily="18" charset="0"/>
              </a:rPr>
              <a:t>however long light is shone onto it,</a:t>
            </a:r>
          </a:p>
          <a:p>
            <a:pPr>
              <a:spcBef>
                <a:spcPct val="50000"/>
              </a:spcBef>
              <a:buClr>
                <a:schemeClr val="accent2"/>
              </a:buClr>
              <a:buFont typeface="Wingdings" pitchFamily="2" charset="2"/>
              <a:buChar char="n"/>
              <a:defRPr/>
            </a:pPr>
            <a:r>
              <a:rPr lang="en-GB" sz="3600" b="1">
                <a:solidFill>
                  <a:schemeClr val="bg2"/>
                </a:solidFill>
                <a:effectLst>
                  <a:outerShdw blurRad="38100" dist="38100" dir="2700000" algn="tl">
                    <a:srgbClr val="C0C0C0"/>
                  </a:outerShdw>
                </a:effectLst>
                <a:latin typeface="Garamond" pitchFamily="18" charset="0"/>
              </a:rPr>
              <a:t>however intense the light source is.</a:t>
            </a:r>
            <a:endParaRPr lang="en-US" sz="3600" b="1">
              <a:solidFill>
                <a:schemeClr val="bg2"/>
              </a:solidFill>
              <a:effectLst>
                <a:outerShdw blurRad="38100" dist="38100" dir="2700000" algn="tl">
                  <a:srgbClr val="C0C0C0"/>
                </a:outerShdw>
              </a:effectLst>
              <a:latin typeface="Garamond" pitchFamily="18" charset="0"/>
            </a:endParaRPr>
          </a:p>
        </p:txBody>
      </p:sp>
      <p:sp>
        <p:nvSpPr>
          <p:cNvPr id="13316" name="AutoShape 4"/>
          <p:cNvSpPr>
            <a:spLocks noChangeArrowheads="1"/>
          </p:cNvSpPr>
          <p:nvPr/>
        </p:nvSpPr>
        <p:spPr bwMode="auto">
          <a:xfrm rot="2503260">
            <a:off x="2987675" y="3213100"/>
            <a:ext cx="1223963" cy="863600"/>
          </a:xfrm>
          <a:prstGeom prst="rightArrow">
            <a:avLst>
              <a:gd name="adj1" fmla="val 50000"/>
              <a:gd name="adj2" fmla="val 35432"/>
            </a:avLst>
          </a:prstGeom>
          <a:solidFill>
            <a:srgbClr val="E52809"/>
          </a:solidFill>
          <a:ln w="12700" cap="sq" algn="ctr">
            <a:solidFill>
              <a:schemeClr val="tx1"/>
            </a:solidFill>
            <a:miter lim="800000"/>
            <a:headEnd type="none" w="sm" len="sm"/>
            <a:tailEnd type="none" w="sm" len="sm"/>
          </a:ln>
        </p:spPr>
        <p:txBody>
          <a:bodyPr wrap="none" anchor="ctr"/>
          <a:lstStyle/>
          <a:p>
            <a:endParaRPr lang="en-US"/>
          </a:p>
        </p:txBody>
      </p:sp>
      <p:sp>
        <p:nvSpPr>
          <p:cNvPr id="13317" name="Line 5"/>
          <p:cNvSpPr>
            <a:spLocks noChangeShapeType="1"/>
          </p:cNvSpPr>
          <p:nvPr/>
        </p:nvSpPr>
        <p:spPr bwMode="auto">
          <a:xfrm>
            <a:off x="468313" y="3644900"/>
            <a:ext cx="8207375" cy="0"/>
          </a:xfrm>
          <a:prstGeom prst="line">
            <a:avLst/>
          </a:prstGeom>
          <a:noFill/>
          <a:ln w="76200" cap="sq">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3318" name="Text Box 6"/>
          <p:cNvSpPr txBox="1">
            <a:spLocks noChangeArrowheads="1"/>
          </p:cNvSpPr>
          <p:nvPr/>
        </p:nvSpPr>
        <p:spPr bwMode="auto">
          <a:xfrm>
            <a:off x="3924300" y="3068638"/>
            <a:ext cx="40322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GB" sz="2800" b="1">
                <a:solidFill>
                  <a:srgbClr val="969696"/>
                </a:solidFill>
                <a:latin typeface="Garamond" pitchFamily="18" charset="0"/>
              </a:rPr>
              <a:t>Clean metal surface</a:t>
            </a:r>
            <a:endParaRPr lang="en-US" sz="2800" b="1">
              <a:solidFill>
                <a:srgbClr val="969696"/>
              </a:solidFill>
              <a:latin typeface="Garamond" pitchFamily="18" charset="0"/>
            </a:endParaRPr>
          </a:p>
        </p:txBody>
      </p:sp>
      <p:sp>
        <p:nvSpPr>
          <p:cNvPr id="13319" name="WordArt 7"/>
          <p:cNvSpPr>
            <a:spLocks noChangeArrowheads="1" noChangeShapeType="1" noTextEdit="1"/>
          </p:cNvSpPr>
          <p:nvPr/>
        </p:nvSpPr>
        <p:spPr bwMode="auto">
          <a:xfrm>
            <a:off x="3779838" y="3716338"/>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3320" name="WordArt 8"/>
          <p:cNvSpPr>
            <a:spLocks noChangeArrowheads="1" noChangeShapeType="1" noTextEdit="1"/>
          </p:cNvSpPr>
          <p:nvPr/>
        </p:nvSpPr>
        <p:spPr bwMode="auto">
          <a:xfrm>
            <a:off x="2771775" y="3716338"/>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3321" name="WordArt 9"/>
          <p:cNvSpPr>
            <a:spLocks noChangeArrowheads="1" noChangeShapeType="1" noTextEdit="1"/>
          </p:cNvSpPr>
          <p:nvPr/>
        </p:nvSpPr>
        <p:spPr bwMode="auto">
          <a:xfrm>
            <a:off x="5651500" y="3716338"/>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3322" name="WordArt 10"/>
          <p:cNvSpPr>
            <a:spLocks noChangeArrowheads="1" noChangeShapeType="1" noTextEdit="1"/>
          </p:cNvSpPr>
          <p:nvPr/>
        </p:nvSpPr>
        <p:spPr bwMode="auto">
          <a:xfrm>
            <a:off x="4787900" y="3716338"/>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3323" name="WordArt 11"/>
          <p:cNvSpPr>
            <a:spLocks noChangeArrowheads="1" noChangeShapeType="1" noTextEdit="1"/>
          </p:cNvSpPr>
          <p:nvPr/>
        </p:nvSpPr>
        <p:spPr bwMode="auto">
          <a:xfrm>
            <a:off x="1763713" y="3716338"/>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3324" name="WordArt 12"/>
          <p:cNvSpPr>
            <a:spLocks noChangeArrowheads="1" noChangeShapeType="1" noTextEdit="1"/>
          </p:cNvSpPr>
          <p:nvPr/>
        </p:nvSpPr>
        <p:spPr bwMode="auto">
          <a:xfrm>
            <a:off x="6516688" y="3716338"/>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3325" name="AutoShape 13"/>
          <p:cNvSpPr>
            <a:spLocks noChangeArrowheads="1"/>
          </p:cNvSpPr>
          <p:nvPr/>
        </p:nvSpPr>
        <p:spPr bwMode="auto">
          <a:xfrm rot="2503260">
            <a:off x="1979613" y="3357563"/>
            <a:ext cx="1223962" cy="863600"/>
          </a:xfrm>
          <a:prstGeom prst="rightArrow">
            <a:avLst>
              <a:gd name="adj1" fmla="val 50000"/>
              <a:gd name="adj2" fmla="val 35432"/>
            </a:avLst>
          </a:prstGeom>
          <a:solidFill>
            <a:srgbClr val="E52809"/>
          </a:solidFill>
          <a:ln w="12700" cap="sq" algn="ctr">
            <a:solidFill>
              <a:schemeClr val="tx1"/>
            </a:solidFill>
            <a:miter lim="800000"/>
            <a:headEnd type="none" w="sm" len="sm"/>
            <a:tailEnd type="none" w="sm" len="sm"/>
          </a:ln>
        </p:spPr>
        <p:txBody>
          <a:bodyPr wrap="none" anchor="ctr"/>
          <a:lstStyle/>
          <a:p>
            <a:endParaRPr lang="en-US"/>
          </a:p>
        </p:txBody>
      </p:sp>
      <p:sp>
        <p:nvSpPr>
          <p:cNvPr id="13326" name="AutoShape 14"/>
          <p:cNvSpPr>
            <a:spLocks noChangeArrowheads="1"/>
          </p:cNvSpPr>
          <p:nvPr/>
        </p:nvSpPr>
        <p:spPr bwMode="auto">
          <a:xfrm rot="2503260">
            <a:off x="2771775" y="3284538"/>
            <a:ext cx="1223963" cy="863600"/>
          </a:xfrm>
          <a:prstGeom prst="rightArrow">
            <a:avLst>
              <a:gd name="adj1" fmla="val 50000"/>
              <a:gd name="adj2" fmla="val 35432"/>
            </a:avLst>
          </a:prstGeom>
          <a:solidFill>
            <a:srgbClr val="E52809"/>
          </a:solidFill>
          <a:ln w="12700" cap="sq" algn="ctr">
            <a:solidFill>
              <a:schemeClr val="tx1"/>
            </a:solidFill>
            <a:miter lim="800000"/>
            <a:headEnd type="none" w="sm" len="sm"/>
            <a:tailEnd type="none" w="sm" len="sm"/>
          </a:ln>
        </p:spPr>
        <p:txBody>
          <a:bodyPr wrap="none" anchor="ctr"/>
          <a:lstStyle/>
          <a:p>
            <a:endParaRPr lang="en-US"/>
          </a:p>
        </p:txBody>
      </p:sp>
      <p:sp>
        <p:nvSpPr>
          <p:cNvPr id="13327" name="AutoShape 15"/>
          <p:cNvSpPr>
            <a:spLocks noChangeArrowheads="1"/>
          </p:cNvSpPr>
          <p:nvPr/>
        </p:nvSpPr>
        <p:spPr bwMode="auto">
          <a:xfrm rot="2503260">
            <a:off x="3995738" y="3429000"/>
            <a:ext cx="1223962" cy="863600"/>
          </a:xfrm>
          <a:prstGeom prst="rightArrow">
            <a:avLst>
              <a:gd name="adj1" fmla="val 50000"/>
              <a:gd name="adj2" fmla="val 35432"/>
            </a:avLst>
          </a:prstGeom>
          <a:solidFill>
            <a:srgbClr val="E52809"/>
          </a:solidFill>
          <a:ln w="12700" cap="sq" algn="ctr">
            <a:solidFill>
              <a:schemeClr val="tx1"/>
            </a:solidFill>
            <a:miter lim="800000"/>
            <a:headEnd type="none" w="sm" len="sm"/>
            <a:tailEnd type="none" w="sm" len="sm"/>
          </a:ln>
        </p:spPr>
        <p:txBody>
          <a:bodyPr wrap="none" anchor="ctr"/>
          <a:lstStyle/>
          <a:p>
            <a:endParaRPr lang="en-US"/>
          </a:p>
        </p:txBody>
      </p:sp>
      <p:sp>
        <p:nvSpPr>
          <p:cNvPr id="13328" name="AutoShape 16"/>
          <p:cNvSpPr>
            <a:spLocks noChangeArrowheads="1"/>
          </p:cNvSpPr>
          <p:nvPr/>
        </p:nvSpPr>
        <p:spPr bwMode="auto">
          <a:xfrm rot="2503260">
            <a:off x="4932363" y="3357563"/>
            <a:ext cx="1223962" cy="863600"/>
          </a:xfrm>
          <a:prstGeom prst="rightArrow">
            <a:avLst>
              <a:gd name="adj1" fmla="val 50000"/>
              <a:gd name="adj2" fmla="val 35432"/>
            </a:avLst>
          </a:prstGeom>
          <a:solidFill>
            <a:srgbClr val="E52809"/>
          </a:solidFill>
          <a:ln w="12700" cap="sq" algn="ctr">
            <a:solidFill>
              <a:schemeClr val="tx1"/>
            </a:solidFill>
            <a:miter lim="800000"/>
            <a:headEnd type="none" w="sm" len="sm"/>
            <a:tailEnd type="none" w="sm" len="sm"/>
          </a:ln>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13314"/>
                                        </p:tgtEl>
                                        <p:attrNameLst>
                                          <p:attrName>style.visibility</p:attrName>
                                        </p:attrNameLst>
                                      </p:cBhvr>
                                      <p:to>
                                        <p:strVal val="visible"/>
                                      </p:to>
                                    </p:set>
                                  </p:childTnLst>
                                </p:cTn>
                              </p:par>
                            </p:childTnLst>
                          </p:cTn>
                        </p:par>
                        <p:par>
                          <p:cTn id="7" fill="hold" nodeType="afterGroup">
                            <p:stCondLst>
                              <p:cond delay="1000"/>
                            </p:stCondLst>
                            <p:childTnLst>
                              <p:par>
                                <p:cTn id="8" presetID="1" presetClass="entr" presetSubtype="0" fill="hold" grpId="0" nodeType="afterEffect">
                                  <p:stCondLst>
                                    <p:cond delay="1000"/>
                                  </p:stCondLst>
                                  <p:childTnLst>
                                    <p:set>
                                      <p:cBhvr>
                                        <p:cTn id="9" dur="1" fill="hold">
                                          <p:stCondLst>
                                            <p:cond delay="0"/>
                                          </p:stCondLst>
                                        </p:cTn>
                                        <p:tgtEl>
                                          <p:spTgt spid="13317"/>
                                        </p:tgtEl>
                                        <p:attrNameLst>
                                          <p:attrName>style.visibility</p:attrName>
                                        </p:attrNameLst>
                                      </p:cBhvr>
                                      <p:to>
                                        <p:strVal val="visible"/>
                                      </p:to>
                                    </p:set>
                                  </p:childTnLst>
                                </p:cTn>
                              </p:par>
                            </p:childTnLst>
                          </p:cTn>
                        </p:par>
                        <p:par>
                          <p:cTn id="10" fill="hold" nodeType="afterGroup">
                            <p:stCondLst>
                              <p:cond delay="2000"/>
                            </p:stCondLst>
                            <p:childTnLst>
                              <p:par>
                                <p:cTn id="11" presetID="1" presetClass="entr" presetSubtype="0" fill="hold" grpId="0" nodeType="afterEffect">
                                  <p:stCondLst>
                                    <p:cond delay="1000"/>
                                  </p:stCondLst>
                                  <p:childTnLst>
                                    <p:set>
                                      <p:cBhvr>
                                        <p:cTn id="12" dur="1" fill="hold">
                                          <p:stCondLst>
                                            <p:cond delay="0"/>
                                          </p:stCondLst>
                                        </p:cTn>
                                        <p:tgtEl>
                                          <p:spTgt spid="13318"/>
                                        </p:tgtEl>
                                        <p:attrNameLst>
                                          <p:attrName>style.visibility</p:attrName>
                                        </p:attrNameLst>
                                      </p:cBhvr>
                                      <p:to>
                                        <p:strVal val="visible"/>
                                      </p:to>
                                    </p:set>
                                  </p:childTnLst>
                                </p:cTn>
                              </p:par>
                            </p:childTnLst>
                          </p:cTn>
                        </p:par>
                        <p:par>
                          <p:cTn id="13" fill="hold" nodeType="afterGroup">
                            <p:stCondLst>
                              <p:cond delay="3000"/>
                            </p:stCondLst>
                            <p:childTnLst>
                              <p:par>
                                <p:cTn id="14" presetID="3" presetClass="entr" presetSubtype="0" fill="hold" grpId="0" nodeType="afterEffect">
                                  <p:stCondLst>
                                    <p:cond delay="0"/>
                                  </p:stCondLst>
                                  <p:childTnLst>
                                    <p:set>
                                      <p:cBhvr>
                                        <p:cTn id="15" dur="1" fill="hold">
                                          <p:stCondLst>
                                            <p:cond delay="0"/>
                                          </p:stCondLst>
                                        </p:cTn>
                                        <p:tgtEl>
                                          <p:spTgt spid="13319"/>
                                        </p:tgtEl>
                                        <p:attrNameLst>
                                          <p:attrName>style.visibility</p:attrName>
                                        </p:attrNameLst>
                                      </p:cBhvr>
                                      <p:to>
                                        <p:strVal val="visible"/>
                                      </p:to>
                                    </p:set>
                                  </p:childTnLst>
                                </p:cTn>
                              </p:par>
                              <p:par>
                                <p:cTn id="16" presetID="3" presetClass="entr" presetSubtype="0" fill="hold" grpId="0" nodeType="withEffect">
                                  <p:stCondLst>
                                    <p:cond delay="0"/>
                                  </p:stCondLst>
                                  <p:childTnLst>
                                    <p:set>
                                      <p:cBhvr>
                                        <p:cTn id="17" dur="1" fill="hold">
                                          <p:stCondLst>
                                            <p:cond delay="0"/>
                                          </p:stCondLst>
                                        </p:cTn>
                                        <p:tgtEl>
                                          <p:spTgt spid="13320"/>
                                        </p:tgtEl>
                                        <p:attrNameLst>
                                          <p:attrName>style.visibility</p:attrName>
                                        </p:attrNameLst>
                                      </p:cBhvr>
                                      <p:to>
                                        <p:strVal val="visible"/>
                                      </p:to>
                                    </p:set>
                                  </p:childTnLst>
                                </p:cTn>
                              </p:par>
                              <p:par>
                                <p:cTn id="18" presetID="3" presetClass="entr" presetSubtype="0" fill="hold" grpId="0" nodeType="withEffect">
                                  <p:stCondLst>
                                    <p:cond delay="0"/>
                                  </p:stCondLst>
                                  <p:childTnLst>
                                    <p:set>
                                      <p:cBhvr>
                                        <p:cTn id="19" dur="1" fill="hold">
                                          <p:stCondLst>
                                            <p:cond delay="0"/>
                                          </p:stCondLst>
                                        </p:cTn>
                                        <p:tgtEl>
                                          <p:spTgt spid="13321"/>
                                        </p:tgtEl>
                                        <p:attrNameLst>
                                          <p:attrName>style.visibility</p:attrName>
                                        </p:attrNameLst>
                                      </p:cBhvr>
                                      <p:to>
                                        <p:strVal val="visible"/>
                                      </p:to>
                                    </p:set>
                                  </p:childTnLst>
                                </p:cTn>
                              </p:par>
                              <p:par>
                                <p:cTn id="20" presetID="3" presetClass="entr" presetSubtype="0" fill="hold" grpId="0" nodeType="withEffect">
                                  <p:stCondLst>
                                    <p:cond delay="0"/>
                                  </p:stCondLst>
                                  <p:childTnLst>
                                    <p:set>
                                      <p:cBhvr>
                                        <p:cTn id="21" dur="1" fill="hold">
                                          <p:stCondLst>
                                            <p:cond delay="0"/>
                                          </p:stCondLst>
                                        </p:cTn>
                                        <p:tgtEl>
                                          <p:spTgt spid="13323"/>
                                        </p:tgtEl>
                                        <p:attrNameLst>
                                          <p:attrName>style.visibility</p:attrName>
                                        </p:attrNameLst>
                                      </p:cBhvr>
                                      <p:to>
                                        <p:strVal val="visible"/>
                                      </p:to>
                                    </p:set>
                                  </p:childTnLst>
                                </p:cTn>
                              </p:par>
                              <p:par>
                                <p:cTn id="22" presetID="3" presetClass="entr" presetSubtype="0" fill="hold" grpId="0" nodeType="withEffect">
                                  <p:stCondLst>
                                    <p:cond delay="0"/>
                                  </p:stCondLst>
                                  <p:childTnLst>
                                    <p:set>
                                      <p:cBhvr>
                                        <p:cTn id="23" dur="1" fill="hold">
                                          <p:stCondLst>
                                            <p:cond delay="0"/>
                                          </p:stCondLst>
                                        </p:cTn>
                                        <p:tgtEl>
                                          <p:spTgt spid="13324"/>
                                        </p:tgtEl>
                                        <p:attrNameLst>
                                          <p:attrName>style.visibility</p:attrName>
                                        </p:attrNameLst>
                                      </p:cBhvr>
                                      <p:to>
                                        <p:strVal val="visible"/>
                                      </p:to>
                                    </p:set>
                                  </p:childTnLst>
                                </p:cTn>
                              </p:par>
                              <p:par>
                                <p:cTn id="24" presetID="3" presetClass="entr" presetSubtype="0" fill="hold" grpId="0" nodeType="withEffect">
                                  <p:stCondLst>
                                    <p:cond delay="0"/>
                                  </p:stCondLst>
                                  <p:childTnLst>
                                    <p:set>
                                      <p:cBhvr>
                                        <p:cTn id="25" dur="1" fill="hold">
                                          <p:stCondLst>
                                            <p:cond delay="0"/>
                                          </p:stCondLst>
                                        </p:cTn>
                                        <p:tgtEl>
                                          <p:spTgt spid="13322"/>
                                        </p:tgtEl>
                                        <p:attrNameLst>
                                          <p:attrName>style.visibility</p:attrName>
                                        </p:attrNameLst>
                                      </p:cBhvr>
                                      <p:to>
                                        <p:strVal val="visible"/>
                                      </p:to>
                                    </p:set>
                                  </p:childTnLst>
                                </p:cTn>
                              </p:par>
                            </p:childTnLst>
                          </p:cTn>
                        </p:par>
                        <p:par>
                          <p:cTn id="26" fill="hold" nodeType="afterGroup">
                            <p:stCondLst>
                              <p:cond delay="3000"/>
                            </p:stCondLst>
                            <p:childTnLst>
                              <p:par>
                                <p:cTn id="27" presetID="1" presetClass="entr" presetSubtype="0" fill="hold" grpId="1" nodeType="afterEffect">
                                  <p:stCondLst>
                                    <p:cond delay="0"/>
                                  </p:stCondLst>
                                  <p:childTnLst>
                                    <p:set>
                                      <p:cBhvr>
                                        <p:cTn id="28" dur="1" fill="hold">
                                          <p:stCondLst>
                                            <p:cond delay="0"/>
                                          </p:stCondLst>
                                        </p:cTn>
                                        <p:tgtEl>
                                          <p:spTgt spid="13317"/>
                                        </p:tgtEl>
                                        <p:attrNameLst>
                                          <p:attrName>style.visibility</p:attrName>
                                        </p:attrNameLst>
                                      </p:cBhvr>
                                      <p:to>
                                        <p:strVal val="visible"/>
                                      </p:to>
                                    </p:set>
                                  </p:childTnLst>
                                </p:cTn>
                              </p:par>
                            </p:childTnLst>
                          </p:cTn>
                        </p:par>
                        <p:par>
                          <p:cTn id="29" fill="hold" nodeType="afterGroup">
                            <p:stCondLst>
                              <p:cond delay="3000"/>
                            </p:stCondLst>
                            <p:childTnLst>
                              <p:par>
                                <p:cTn id="30" presetID="2" presetClass="entr" presetSubtype="9" fill="hold" grpId="0" nodeType="afterEffect">
                                  <p:stCondLst>
                                    <p:cond delay="0"/>
                                  </p:stCondLst>
                                  <p:childTnLst>
                                    <p:set>
                                      <p:cBhvr>
                                        <p:cTn id="31" dur="1" fill="hold">
                                          <p:stCondLst>
                                            <p:cond delay="0"/>
                                          </p:stCondLst>
                                        </p:cTn>
                                        <p:tgtEl>
                                          <p:spTgt spid="13316"/>
                                        </p:tgtEl>
                                        <p:attrNameLst>
                                          <p:attrName>style.visibility</p:attrName>
                                        </p:attrNameLst>
                                      </p:cBhvr>
                                      <p:to>
                                        <p:strVal val="visible"/>
                                      </p:to>
                                    </p:set>
                                    <p:anim calcmode="lin" valueType="num">
                                      <p:cBhvr additive="base">
                                        <p:cTn id="32" dur="2000" fill="hold"/>
                                        <p:tgtEl>
                                          <p:spTgt spid="13316"/>
                                        </p:tgtEl>
                                        <p:attrNameLst>
                                          <p:attrName>ppt_x</p:attrName>
                                        </p:attrNameLst>
                                      </p:cBhvr>
                                      <p:tavLst>
                                        <p:tav tm="0">
                                          <p:val>
                                            <p:strVal val="0-#ppt_w/2"/>
                                          </p:val>
                                        </p:tav>
                                        <p:tav tm="100000">
                                          <p:val>
                                            <p:strVal val="#ppt_x"/>
                                          </p:val>
                                        </p:tav>
                                      </p:tavLst>
                                    </p:anim>
                                    <p:anim calcmode="lin" valueType="num">
                                      <p:cBhvr additive="base">
                                        <p:cTn id="33" dur="2000" fill="hold"/>
                                        <p:tgtEl>
                                          <p:spTgt spid="13316"/>
                                        </p:tgtEl>
                                        <p:attrNameLst>
                                          <p:attrName>ppt_y</p:attrName>
                                        </p:attrNameLst>
                                      </p:cBhvr>
                                      <p:tavLst>
                                        <p:tav tm="0">
                                          <p:val>
                                            <p:strVal val="0-#ppt_h/2"/>
                                          </p:val>
                                        </p:tav>
                                        <p:tav tm="100000">
                                          <p:val>
                                            <p:strVal val="#ppt_y"/>
                                          </p:val>
                                        </p:tav>
                                      </p:tavLst>
                                    </p:anim>
                                  </p:childTnLst>
                                </p:cTn>
                              </p:par>
                            </p:childTnLst>
                          </p:cTn>
                        </p:par>
                        <p:par>
                          <p:cTn id="34" fill="hold" nodeType="afterGroup">
                            <p:stCondLst>
                              <p:cond delay="5000"/>
                            </p:stCondLst>
                            <p:childTnLst>
                              <p:par>
                                <p:cTn id="35" presetID="9" presetClass="exit" presetSubtype="0" fill="hold" grpId="1" nodeType="afterEffect">
                                  <p:stCondLst>
                                    <p:cond delay="0"/>
                                  </p:stCondLst>
                                  <p:childTnLst>
                                    <p:animEffect transition="out" filter="dissolve">
                                      <p:cBhvr>
                                        <p:cTn id="36" dur="2000"/>
                                        <p:tgtEl>
                                          <p:spTgt spid="13316"/>
                                        </p:tgtEl>
                                      </p:cBhvr>
                                    </p:animEffect>
                                    <p:set>
                                      <p:cBhvr>
                                        <p:cTn id="37" dur="1" fill="hold">
                                          <p:stCondLst>
                                            <p:cond delay="1999"/>
                                          </p:stCondLst>
                                        </p:cTn>
                                        <p:tgtEl>
                                          <p:spTgt spid="13316"/>
                                        </p:tgtEl>
                                        <p:attrNameLst>
                                          <p:attrName>style.visibility</p:attrName>
                                        </p:attrNameLst>
                                      </p:cBhvr>
                                      <p:to>
                                        <p:strVal val="hidden"/>
                                      </p:to>
                                    </p:set>
                                  </p:childTnLst>
                                </p:cTn>
                              </p:par>
                              <p:par>
                                <p:cTn id="38" presetID="1" presetClass="entr" presetSubtype="0" fill="hold" nodeType="withEffect">
                                  <p:stCondLst>
                                    <p:cond delay="1000"/>
                                  </p:stCondLst>
                                  <p:childTnLst>
                                    <p:set>
                                      <p:cBhvr>
                                        <p:cTn id="39" dur="1" fill="hold">
                                          <p:stCondLst>
                                            <p:cond delay="0"/>
                                          </p:stCondLst>
                                        </p:cTn>
                                        <p:tgtEl>
                                          <p:spTgt spid="13315">
                                            <p:txEl>
                                              <p:pRg st="0" end="0"/>
                                            </p:txEl>
                                          </p:spTgt>
                                        </p:tgtEl>
                                        <p:attrNameLst>
                                          <p:attrName>style.visibility</p:attrName>
                                        </p:attrNameLst>
                                      </p:cBhvr>
                                      <p:to>
                                        <p:strVal val="visible"/>
                                      </p:to>
                                    </p:set>
                                  </p:childTnLst>
                                </p:cTn>
                              </p:par>
                            </p:childTnLst>
                          </p:cTn>
                        </p:par>
                        <p:par>
                          <p:cTn id="40" fill="hold" nodeType="afterGroup">
                            <p:stCondLst>
                              <p:cond delay="7000"/>
                            </p:stCondLst>
                            <p:childTnLst>
                              <p:par>
                                <p:cTn id="41" presetID="1" presetClass="entr" presetSubtype="0" fill="hold" nodeType="afterEffect">
                                  <p:stCondLst>
                                    <p:cond delay="1500"/>
                                  </p:stCondLst>
                                  <p:childTnLst>
                                    <p:set>
                                      <p:cBhvr>
                                        <p:cTn id="42" dur="1" fill="hold">
                                          <p:stCondLst>
                                            <p:cond delay="0"/>
                                          </p:stCondLst>
                                        </p:cTn>
                                        <p:tgtEl>
                                          <p:spTgt spid="13315">
                                            <p:txEl>
                                              <p:pRg st="1" end="1"/>
                                            </p:txEl>
                                          </p:spTgt>
                                        </p:tgtEl>
                                        <p:attrNameLst>
                                          <p:attrName>style.visibility</p:attrName>
                                        </p:attrNameLst>
                                      </p:cBhvr>
                                      <p:to>
                                        <p:strVal val="visible"/>
                                      </p:to>
                                    </p:set>
                                  </p:childTnLst>
                                </p:cTn>
                              </p:par>
                            </p:childTnLst>
                          </p:cTn>
                        </p:par>
                        <p:par>
                          <p:cTn id="43" fill="hold" nodeType="afterGroup">
                            <p:stCondLst>
                              <p:cond delay="8500"/>
                            </p:stCondLst>
                            <p:childTnLst>
                              <p:par>
                                <p:cTn id="44" presetID="1" presetClass="entr" presetSubtype="0" fill="hold" nodeType="afterEffect">
                                  <p:stCondLst>
                                    <p:cond delay="1500"/>
                                  </p:stCondLst>
                                  <p:childTnLst>
                                    <p:set>
                                      <p:cBhvr>
                                        <p:cTn id="45" dur="1" fill="hold">
                                          <p:stCondLst>
                                            <p:cond delay="0"/>
                                          </p:stCondLst>
                                        </p:cTn>
                                        <p:tgtEl>
                                          <p:spTgt spid="13315">
                                            <p:txEl>
                                              <p:pRg st="2" end="2"/>
                                            </p:txEl>
                                          </p:spTgt>
                                        </p:tgtEl>
                                        <p:attrNameLst>
                                          <p:attrName>style.visibility</p:attrName>
                                        </p:attrNameLst>
                                      </p:cBhvr>
                                      <p:to>
                                        <p:strVal val="visible"/>
                                      </p:to>
                                    </p:set>
                                  </p:childTnLst>
                                </p:cTn>
                              </p:par>
                            </p:childTnLst>
                          </p:cTn>
                        </p:par>
                        <p:par>
                          <p:cTn id="46" fill="hold" nodeType="afterGroup">
                            <p:stCondLst>
                              <p:cond delay="10000"/>
                            </p:stCondLst>
                            <p:childTnLst>
                              <p:par>
                                <p:cTn id="47" presetID="2" presetClass="entr" presetSubtype="9" fill="hold" grpId="0" nodeType="afterEffect">
                                  <p:stCondLst>
                                    <p:cond delay="0"/>
                                  </p:stCondLst>
                                  <p:childTnLst>
                                    <p:set>
                                      <p:cBhvr>
                                        <p:cTn id="48" dur="1" fill="hold">
                                          <p:stCondLst>
                                            <p:cond delay="0"/>
                                          </p:stCondLst>
                                        </p:cTn>
                                        <p:tgtEl>
                                          <p:spTgt spid="13325"/>
                                        </p:tgtEl>
                                        <p:attrNameLst>
                                          <p:attrName>style.visibility</p:attrName>
                                        </p:attrNameLst>
                                      </p:cBhvr>
                                      <p:to>
                                        <p:strVal val="visible"/>
                                      </p:to>
                                    </p:set>
                                    <p:anim calcmode="lin" valueType="num">
                                      <p:cBhvr additive="base">
                                        <p:cTn id="49" dur="2000" fill="hold"/>
                                        <p:tgtEl>
                                          <p:spTgt spid="13325"/>
                                        </p:tgtEl>
                                        <p:attrNameLst>
                                          <p:attrName>ppt_x</p:attrName>
                                        </p:attrNameLst>
                                      </p:cBhvr>
                                      <p:tavLst>
                                        <p:tav tm="0">
                                          <p:val>
                                            <p:strVal val="0-#ppt_w/2"/>
                                          </p:val>
                                        </p:tav>
                                        <p:tav tm="100000">
                                          <p:val>
                                            <p:strVal val="#ppt_x"/>
                                          </p:val>
                                        </p:tav>
                                      </p:tavLst>
                                    </p:anim>
                                    <p:anim calcmode="lin" valueType="num">
                                      <p:cBhvr additive="base">
                                        <p:cTn id="50" dur="2000" fill="hold"/>
                                        <p:tgtEl>
                                          <p:spTgt spid="13325"/>
                                        </p:tgtEl>
                                        <p:attrNameLst>
                                          <p:attrName>ppt_y</p:attrName>
                                        </p:attrNameLst>
                                      </p:cBhvr>
                                      <p:tavLst>
                                        <p:tav tm="0">
                                          <p:val>
                                            <p:strVal val="0-#ppt_h/2"/>
                                          </p:val>
                                        </p:tav>
                                        <p:tav tm="100000">
                                          <p:val>
                                            <p:strVal val="#ppt_y"/>
                                          </p:val>
                                        </p:tav>
                                      </p:tavLst>
                                    </p:anim>
                                  </p:childTnLst>
                                </p:cTn>
                              </p:par>
                              <p:par>
                                <p:cTn id="51" presetID="2" presetClass="entr" presetSubtype="9" fill="hold" grpId="0" nodeType="withEffect">
                                  <p:stCondLst>
                                    <p:cond delay="0"/>
                                  </p:stCondLst>
                                  <p:childTnLst>
                                    <p:set>
                                      <p:cBhvr>
                                        <p:cTn id="52" dur="1" fill="hold">
                                          <p:stCondLst>
                                            <p:cond delay="0"/>
                                          </p:stCondLst>
                                        </p:cTn>
                                        <p:tgtEl>
                                          <p:spTgt spid="13326"/>
                                        </p:tgtEl>
                                        <p:attrNameLst>
                                          <p:attrName>style.visibility</p:attrName>
                                        </p:attrNameLst>
                                      </p:cBhvr>
                                      <p:to>
                                        <p:strVal val="visible"/>
                                      </p:to>
                                    </p:set>
                                    <p:anim calcmode="lin" valueType="num">
                                      <p:cBhvr additive="base">
                                        <p:cTn id="53" dur="2000" fill="hold"/>
                                        <p:tgtEl>
                                          <p:spTgt spid="13326"/>
                                        </p:tgtEl>
                                        <p:attrNameLst>
                                          <p:attrName>ppt_x</p:attrName>
                                        </p:attrNameLst>
                                      </p:cBhvr>
                                      <p:tavLst>
                                        <p:tav tm="0">
                                          <p:val>
                                            <p:strVal val="0-#ppt_w/2"/>
                                          </p:val>
                                        </p:tav>
                                        <p:tav tm="100000">
                                          <p:val>
                                            <p:strVal val="#ppt_x"/>
                                          </p:val>
                                        </p:tav>
                                      </p:tavLst>
                                    </p:anim>
                                    <p:anim calcmode="lin" valueType="num">
                                      <p:cBhvr additive="base">
                                        <p:cTn id="54" dur="2000" fill="hold"/>
                                        <p:tgtEl>
                                          <p:spTgt spid="13326"/>
                                        </p:tgtEl>
                                        <p:attrNameLst>
                                          <p:attrName>ppt_y</p:attrName>
                                        </p:attrNameLst>
                                      </p:cBhvr>
                                      <p:tavLst>
                                        <p:tav tm="0">
                                          <p:val>
                                            <p:strVal val="0-#ppt_h/2"/>
                                          </p:val>
                                        </p:tav>
                                        <p:tav tm="100000">
                                          <p:val>
                                            <p:strVal val="#ppt_y"/>
                                          </p:val>
                                        </p:tav>
                                      </p:tavLst>
                                    </p:anim>
                                  </p:childTnLst>
                                </p:cTn>
                              </p:par>
                              <p:par>
                                <p:cTn id="55" presetID="2" presetClass="entr" presetSubtype="9" fill="hold" grpId="0" nodeType="withEffect">
                                  <p:stCondLst>
                                    <p:cond delay="0"/>
                                  </p:stCondLst>
                                  <p:childTnLst>
                                    <p:set>
                                      <p:cBhvr>
                                        <p:cTn id="56" dur="1" fill="hold">
                                          <p:stCondLst>
                                            <p:cond delay="0"/>
                                          </p:stCondLst>
                                        </p:cTn>
                                        <p:tgtEl>
                                          <p:spTgt spid="13327"/>
                                        </p:tgtEl>
                                        <p:attrNameLst>
                                          <p:attrName>style.visibility</p:attrName>
                                        </p:attrNameLst>
                                      </p:cBhvr>
                                      <p:to>
                                        <p:strVal val="visible"/>
                                      </p:to>
                                    </p:set>
                                    <p:anim calcmode="lin" valueType="num">
                                      <p:cBhvr additive="base">
                                        <p:cTn id="57" dur="2000" fill="hold"/>
                                        <p:tgtEl>
                                          <p:spTgt spid="13327"/>
                                        </p:tgtEl>
                                        <p:attrNameLst>
                                          <p:attrName>ppt_x</p:attrName>
                                        </p:attrNameLst>
                                      </p:cBhvr>
                                      <p:tavLst>
                                        <p:tav tm="0">
                                          <p:val>
                                            <p:strVal val="0-#ppt_w/2"/>
                                          </p:val>
                                        </p:tav>
                                        <p:tav tm="100000">
                                          <p:val>
                                            <p:strVal val="#ppt_x"/>
                                          </p:val>
                                        </p:tav>
                                      </p:tavLst>
                                    </p:anim>
                                    <p:anim calcmode="lin" valueType="num">
                                      <p:cBhvr additive="base">
                                        <p:cTn id="58" dur="2000" fill="hold"/>
                                        <p:tgtEl>
                                          <p:spTgt spid="13327"/>
                                        </p:tgtEl>
                                        <p:attrNameLst>
                                          <p:attrName>ppt_y</p:attrName>
                                        </p:attrNameLst>
                                      </p:cBhvr>
                                      <p:tavLst>
                                        <p:tav tm="0">
                                          <p:val>
                                            <p:strVal val="0-#ppt_h/2"/>
                                          </p:val>
                                        </p:tav>
                                        <p:tav tm="100000">
                                          <p:val>
                                            <p:strVal val="#ppt_y"/>
                                          </p:val>
                                        </p:tav>
                                      </p:tavLst>
                                    </p:anim>
                                  </p:childTnLst>
                                </p:cTn>
                              </p:par>
                              <p:par>
                                <p:cTn id="59" presetID="2" presetClass="entr" presetSubtype="9" fill="hold" grpId="0" nodeType="withEffect">
                                  <p:stCondLst>
                                    <p:cond delay="0"/>
                                  </p:stCondLst>
                                  <p:childTnLst>
                                    <p:set>
                                      <p:cBhvr>
                                        <p:cTn id="60" dur="1" fill="hold">
                                          <p:stCondLst>
                                            <p:cond delay="0"/>
                                          </p:stCondLst>
                                        </p:cTn>
                                        <p:tgtEl>
                                          <p:spTgt spid="13328"/>
                                        </p:tgtEl>
                                        <p:attrNameLst>
                                          <p:attrName>style.visibility</p:attrName>
                                        </p:attrNameLst>
                                      </p:cBhvr>
                                      <p:to>
                                        <p:strVal val="visible"/>
                                      </p:to>
                                    </p:set>
                                    <p:anim calcmode="lin" valueType="num">
                                      <p:cBhvr additive="base">
                                        <p:cTn id="61" dur="2000" fill="hold"/>
                                        <p:tgtEl>
                                          <p:spTgt spid="13328"/>
                                        </p:tgtEl>
                                        <p:attrNameLst>
                                          <p:attrName>ppt_x</p:attrName>
                                        </p:attrNameLst>
                                      </p:cBhvr>
                                      <p:tavLst>
                                        <p:tav tm="0">
                                          <p:val>
                                            <p:strVal val="0-#ppt_w/2"/>
                                          </p:val>
                                        </p:tav>
                                        <p:tav tm="100000">
                                          <p:val>
                                            <p:strVal val="#ppt_x"/>
                                          </p:val>
                                        </p:tav>
                                      </p:tavLst>
                                    </p:anim>
                                    <p:anim calcmode="lin" valueType="num">
                                      <p:cBhvr additive="base">
                                        <p:cTn id="62" dur="2000" fill="hold"/>
                                        <p:tgtEl>
                                          <p:spTgt spid="13328"/>
                                        </p:tgtEl>
                                        <p:attrNameLst>
                                          <p:attrName>ppt_y</p:attrName>
                                        </p:attrNameLst>
                                      </p:cBhvr>
                                      <p:tavLst>
                                        <p:tav tm="0">
                                          <p:val>
                                            <p:strVal val="0-#ppt_h/2"/>
                                          </p:val>
                                        </p:tav>
                                        <p:tav tm="100000">
                                          <p:val>
                                            <p:strVal val="#ppt_y"/>
                                          </p:val>
                                        </p:tav>
                                      </p:tavLst>
                                    </p:anim>
                                  </p:childTnLst>
                                </p:cTn>
                              </p:par>
                            </p:childTnLst>
                          </p:cTn>
                        </p:par>
                        <p:par>
                          <p:cTn id="63" fill="hold" nodeType="afterGroup">
                            <p:stCondLst>
                              <p:cond delay="12000"/>
                            </p:stCondLst>
                            <p:childTnLst>
                              <p:par>
                                <p:cTn id="64" presetID="9" presetClass="exit" presetSubtype="0" fill="hold" grpId="1" nodeType="afterEffect">
                                  <p:stCondLst>
                                    <p:cond delay="0"/>
                                  </p:stCondLst>
                                  <p:childTnLst>
                                    <p:animEffect transition="out" filter="dissolve">
                                      <p:cBhvr>
                                        <p:cTn id="65" dur="2000"/>
                                        <p:tgtEl>
                                          <p:spTgt spid="13325"/>
                                        </p:tgtEl>
                                      </p:cBhvr>
                                    </p:animEffect>
                                    <p:set>
                                      <p:cBhvr>
                                        <p:cTn id="66" dur="1" fill="hold">
                                          <p:stCondLst>
                                            <p:cond delay="1999"/>
                                          </p:stCondLst>
                                        </p:cTn>
                                        <p:tgtEl>
                                          <p:spTgt spid="13325"/>
                                        </p:tgtEl>
                                        <p:attrNameLst>
                                          <p:attrName>style.visibility</p:attrName>
                                        </p:attrNameLst>
                                      </p:cBhvr>
                                      <p:to>
                                        <p:strVal val="hidden"/>
                                      </p:to>
                                    </p:set>
                                  </p:childTnLst>
                                </p:cTn>
                              </p:par>
                              <p:par>
                                <p:cTn id="67" presetID="9" presetClass="exit" presetSubtype="0" fill="hold" grpId="1" nodeType="withEffect">
                                  <p:stCondLst>
                                    <p:cond delay="0"/>
                                  </p:stCondLst>
                                  <p:childTnLst>
                                    <p:animEffect transition="out" filter="dissolve">
                                      <p:cBhvr>
                                        <p:cTn id="68" dur="2000"/>
                                        <p:tgtEl>
                                          <p:spTgt spid="13326"/>
                                        </p:tgtEl>
                                      </p:cBhvr>
                                    </p:animEffect>
                                    <p:set>
                                      <p:cBhvr>
                                        <p:cTn id="69" dur="1" fill="hold">
                                          <p:stCondLst>
                                            <p:cond delay="1999"/>
                                          </p:stCondLst>
                                        </p:cTn>
                                        <p:tgtEl>
                                          <p:spTgt spid="13326"/>
                                        </p:tgtEl>
                                        <p:attrNameLst>
                                          <p:attrName>style.visibility</p:attrName>
                                        </p:attrNameLst>
                                      </p:cBhvr>
                                      <p:to>
                                        <p:strVal val="hidden"/>
                                      </p:to>
                                    </p:set>
                                  </p:childTnLst>
                                </p:cTn>
                              </p:par>
                              <p:par>
                                <p:cTn id="70" presetID="9" presetClass="exit" presetSubtype="0" fill="hold" grpId="1" nodeType="withEffect">
                                  <p:stCondLst>
                                    <p:cond delay="0"/>
                                  </p:stCondLst>
                                  <p:childTnLst>
                                    <p:animEffect transition="out" filter="dissolve">
                                      <p:cBhvr>
                                        <p:cTn id="71" dur="2000"/>
                                        <p:tgtEl>
                                          <p:spTgt spid="13327"/>
                                        </p:tgtEl>
                                      </p:cBhvr>
                                    </p:animEffect>
                                    <p:set>
                                      <p:cBhvr>
                                        <p:cTn id="72" dur="1" fill="hold">
                                          <p:stCondLst>
                                            <p:cond delay="1999"/>
                                          </p:stCondLst>
                                        </p:cTn>
                                        <p:tgtEl>
                                          <p:spTgt spid="13327"/>
                                        </p:tgtEl>
                                        <p:attrNameLst>
                                          <p:attrName>style.visibility</p:attrName>
                                        </p:attrNameLst>
                                      </p:cBhvr>
                                      <p:to>
                                        <p:strVal val="hidden"/>
                                      </p:to>
                                    </p:set>
                                  </p:childTnLst>
                                </p:cTn>
                              </p:par>
                              <p:par>
                                <p:cTn id="73" presetID="9" presetClass="exit" presetSubtype="0" fill="hold" grpId="1" nodeType="withEffect">
                                  <p:stCondLst>
                                    <p:cond delay="0"/>
                                  </p:stCondLst>
                                  <p:childTnLst>
                                    <p:animEffect transition="out" filter="dissolve">
                                      <p:cBhvr>
                                        <p:cTn id="74" dur="2000"/>
                                        <p:tgtEl>
                                          <p:spTgt spid="13328"/>
                                        </p:tgtEl>
                                      </p:cBhvr>
                                    </p:animEffect>
                                    <p:set>
                                      <p:cBhvr>
                                        <p:cTn id="75" dur="1" fill="hold">
                                          <p:stCondLst>
                                            <p:cond delay="1999"/>
                                          </p:stCondLst>
                                        </p:cTn>
                                        <p:tgtEl>
                                          <p:spTgt spid="133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6" grpId="0" animBg="1"/>
      <p:bldP spid="13316" grpId="1" animBg="1"/>
      <p:bldP spid="13317" grpId="0" animBg="1"/>
      <p:bldP spid="13317" grpId="1" animBg="1"/>
      <p:bldP spid="13318" grpId="0"/>
      <p:bldP spid="13319" grpId="0" animBg="1"/>
      <p:bldP spid="13320" grpId="0" animBg="1"/>
      <p:bldP spid="13321" grpId="0" animBg="1"/>
      <p:bldP spid="13322" grpId="0" animBg="1"/>
      <p:bldP spid="13323" grpId="0" animBg="1"/>
      <p:bldP spid="13324" grpId="0" animBg="1"/>
      <p:bldP spid="13325" grpId="0" animBg="1"/>
      <p:bldP spid="13325" grpId="1" animBg="1"/>
      <p:bldP spid="13326" grpId="0" animBg="1"/>
      <p:bldP spid="13326" grpId="1" animBg="1"/>
      <p:bldP spid="13327" grpId="0" animBg="1"/>
      <p:bldP spid="13327" grpId="1" animBg="1"/>
      <p:bldP spid="13328" grpId="0" animBg="1"/>
      <p:bldP spid="13328" grpId="1"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68313" y="333375"/>
            <a:ext cx="8207375" cy="2159000"/>
          </a:xfrm>
        </p:spPr>
        <p:txBody>
          <a:bodyPr/>
          <a:lstStyle/>
          <a:p>
            <a:r>
              <a:rPr lang="en-GB" sz="5400" smtClean="0">
                <a:solidFill>
                  <a:srgbClr val="960CE2"/>
                </a:solidFill>
              </a:rPr>
              <a:t>When UV light is incident on a clean metal surface:</a:t>
            </a:r>
            <a:endParaRPr lang="en-US" sz="5400" smtClean="0">
              <a:solidFill>
                <a:srgbClr val="960CE2"/>
              </a:solidFill>
            </a:endParaRPr>
          </a:p>
        </p:txBody>
      </p:sp>
      <p:sp>
        <p:nvSpPr>
          <p:cNvPr id="15363" name="Rectangle 3"/>
          <p:cNvSpPr>
            <a:spLocks noGrp="1" noChangeArrowheads="1"/>
          </p:cNvSpPr>
          <p:nvPr>
            <p:ph type="body" idx="1"/>
          </p:nvPr>
        </p:nvSpPr>
        <p:spPr>
          <a:xfrm>
            <a:off x="539750" y="5057775"/>
            <a:ext cx="8208963" cy="1800225"/>
          </a:xfrm>
          <a:ln w="76200">
            <a:solidFill>
              <a:schemeClr val="hlink"/>
            </a:solidFill>
            <a:miter lim="800000"/>
            <a:headEnd/>
            <a:tailEnd/>
          </a:ln>
        </p:spPr>
        <p:txBody>
          <a:bodyPr/>
          <a:lstStyle/>
          <a:p>
            <a:pPr>
              <a:buClr>
                <a:schemeClr val="accent2"/>
              </a:buClr>
              <a:buFont typeface="Wingdings" pitchFamily="2" charset="2"/>
              <a:buChar char="n"/>
            </a:pPr>
            <a:r>
              <a:rPr lang="en-GB" sz="3600" b="1" smtClean="0">
                <a:solidFill>
                  <a:schemeClr val="bg2"/>
                </a:solidFill>
              </a:rPr>
              <a:t>electrons are released instantaneously,</a:t>
            </a:r>
          </a:p>
          <a:p>
            <a:pPr>
              <a:buClr>
                <a:schemeClr val="accent2"/>
              </a:buClr>
              <a:buFont typeface="Wingdings" pitchFamily="2" charset="2"/>
              <a:buChar char="n"/>
            </a:pPr>
            <a:r>
              <a:rPr lang="en-GB" sz="3600" b="1" smtClean="0">
                <a:solidFill>
                  <a:schemeClr val="bg2"/>
                </a:solidFill>
              </a:rPr>
              <a:t>however weak the light source.</a:t>
            </a:r>
            <a:endParaRPr lang="en-US" sz="3600" b="1" smtClean="0">
              <a:solidFill>
                <a:schemeClr val="bg2"/>
              </a:solidFill>
            </a:endParaRPr>
          </a:p>
        </p:txBody>
      </p:sp>
      <p:sp>
        <p:nvSpPr>
          <p:cNvPr id="15364" name="AutoShape 4"/>
          <p:cNvSpPr>
            <a:spLocks noChangeArrowheads="1"/>
          </p:cNvSpPr>
          <p:nvPr/>
        </p:nvSpPr>
        <p:spPr bwMode="auto">
          <a:xfrm rot="2742976">
            <a:off x="1008856" y="1448594"/>
            <a:ext cx="2087563" cy="1152525"/>
          </a:xfrm>
          <a:prstGeom prst="rightArrow">
            <a:avLst>
              <a:gd name="adj1" fmla="val 50000"/>
              <a:gd name="adj2" fmla="val 45282"/>
            </a:avLst>
          </a:prstGeom>
          <a:solidFill>
            <a:srgbClr val="960CE2"/>
          </a:solidFill>
          <a:ln w="12700" cap="sq" algn="ctr">
            <a:solidFill>
              <a:schemeClr val="tx1"/>
            </a:solidFill>
            <a:miter lim="800000"/>
            <a:headEnd type="none" w="sm" len="sm"/>
            <a:tailEnd type="none" w="sm" len="sm"/>
          </a:ln>
        </p:spPr>
        <p:txBody>
          <a:bodyPr wrap="none" anchor="ctr"/>
          <a:lstStyle/>
          <a:p>
            <a:endParaRPr lang="en-US"/>
          </a:p>
        </p:txBody>
      </p:sp>
      <p:sp>
        <p:nvSpPr>
          <p:cNvPr id="15365" name="WordArt 5"/>
          <p:cNvSpPr>
            <a:spLocks noChangeArrowheads="1" noChangeShapeType="1" noTextEdit="1"/>
          </p:cNvSpPr>
          <p:nvPr/>
        </p:nvSpPr>
        <p:spPr bwMode="auto">
          <a:xfrm>
            <a:off x="4500563" y="4437063"/>
            <a:ext cx="287337"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5366" name="Line 6"/>
          <p:cNvSpPr>
            <a:spLocks noChangeShapeType="1"/>
          </p:cNvSpPr>
          <p:nvPr/>
        </p:nvSpPr>
        <p:spPr bwMode="auto">
          <a:xfrm>
            <a:off x="611188" y="4149725"/>
            <a:ext cx="8064500" cy="0"/>
          </a:xfrm>
          <a:prstGeom prst="line">
            <a:avLst/>
          </a:prstGeom>
          <a:noFill/>
          <a:ln w="76200" cap="sq">
            <a:solidFill>
              <a:srgbClr val="96969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67" name="Text Box 7"/>
          <p:cNvSpPr txBox="1">
            <a:spLocks noChangeArrowheads="1"/>
          </p:cNvSpPr>
          <p:nvPr/>
        </p:nvSpPr>
        <p:spPr bwMode="auto">
          <a:xfrm>
            <a:off x="5651500" y="3644900"/>
            <a:ext cx="2879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GB" b="1">
                <a:solidFill>
                  <a:srgbClr val="969696"/>
                </a:solidFill>
                <a:latin typeface="Garamond" pitchFamily="18" charset="0"/>
              </a:rPr>
              <a:t>Clean metal surface</a:t>
            </a:r>
            <a:endParaRPr lang="en-US" b="1">
              <a:solidFill>
                <a:srgbClr val="969696"/>
              </a:solidFill>
              <a:latin typeface="Garamond" pitchFamily="18" charset="0"/>
            </a:endParaRPr>
          </a:p>
        </p:txBody>
      </p:sp>
      <p:sp>
        <p:nvSpPr>
          <p:cNvPr id="15368" name="WordArt 8"/>
          <p:cNvSpPr>
            <a:spLocks noChangeArrowheads="1" noChangeShapeType="1" noTextEdit="1"/>
          </p:cNvSpPr>
          <p:nvPr/>
        </p:nvSpPr>
        <p:spPr bwMode="auto">
          <a:xfrm>
            <a:off x="3563938" y="4437063"/>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5369" name="WordArt 9"/>
          <p:cNvSpPr>
            <a:spLocks noChangeArrowheads="1" noChangeShapeType="1" noTextEdit="1"/>
          </p:cNvSpPr>
          <p:nvPr/>
        </p:nvSpPr>
        <p:spPr bwMode="auto">
          <a:xfrm>
            <a:off x="6300788" y="4437063"/>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5370" name="WordArt 10"/>
          <p:cNvSpPr>
            <a:spLocks noChangeArrowheads="1" noChangeShapeType="1" noTextEdit="1"/>
          </p:cNvSpPr>
          <p:nvPr/>
        </p:nvSpPr>
        <p:spPr bwMode="auto">
          <a:xfrm>
            <a:off x="5508625" y="4437063"/>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5371" name="WordArt 11"/>
          <p:cNvSpPr>
            <a:spLocks noChangeArrowheads="1" noChangeShapeType="1" noTextEdit="1"/>
          </p:cNvSpPr>
          <p:nvPr/>
        </p:nvSpPr>
        <p:spPr bwMode="auto">
          <a:xfrm>
            <a:off x="7092950" y="4437063"/>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5372" name="WordArt 12"/>
          <p:cNvSpPr>
            <a:spLocks noChangeArrowheads="1" noChangeShapeType="1" noTextEdit="1"/>
          </p:cNvSpPr>
          <p:nvPr/>
        </p:nvSpPr>
        <p:spPr bwMode="auto">
          <a:xfrm>
            <a:off x="2627313" y="4437063"/>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5373" name="WordArt 13"/>
          <p:cNvSpPr>
            <a:spLocks noChangeArrowheads="1" noChangeShapeType="1" noTextEdit="1"/>
          </p:cNvSpPr>
          <p:nvPr/>
        </p:nvSpPr>
        <p:spPr bwMode="auto">
          <a:xfrm>
            <a:off x="1835150" y="4437063"/>
            <a:ext cx="304800" cy="647700"/>
          </a:xfrm>
          <a:prstGeom prst="rect">
            <a:avLst/>
          </a:prstGeom>
        </p:spPr>
        <p:txBody>
          <a:bodyPr wrap="none" fromWordArt="1">
            <a:prstTxWarp prst="textPlain">
              <a:avLst>
                <a:gd name="adj" fmla="val 50000"/>
              </a:avLst>
            </a:prstTxWarp>
          </a:bodyPr>
          <a:lstStyle/>
          <a:p>
            <a:pPr algn="ctr"/>
            <a:r>
              <a:rPr lang="en-US" sz="3600" kern="10">
                <a:ln w="9525" cap="sq">
                  <a:solidFill>
                    <a:srgbClr val="000000"/>
                  </a:solidFill>
                  <a:round/>
                  <a:headEnd type="none" w="sm" len="sm"/>
                  <a:tailEnd type="none" w="sm" len="sm"/>
                </a:ln>
                <a:solidFill>
                  <a:srgbClr val="0066FF"/>
                </a:solidFill>
                <a:latin typeface="Arial Black"/>
              </a:rPr>
              <a:t>e</a:t>
            </a:r>
          </a:p>
        </p:txBody>
      </p:sp>
      <p:sp>
        <p:nvSpPr>
          <p:cNvPr id="15374" name="Text Box 14"/>
          <p:cNvSpPr txBox="1">
            <a:spLocks noChangeArrowheads="1"/>
          </p:cNvSpPr>
          <p:nvPr/>
        </p:nvSpPr>
        <p:spPr bwMode="auto">
          <a:xfrm rot="2587888">
            <a:off x="1163638" y="1508125"/>
            <a:ext cx="13684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type="none" w="sm" len="sm"/>
                <a:tailEnd type="none" w="sm" len="sm"/>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a:t>UV light</a:t>
            </a: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5362"/>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grpId="0" nodeType="afterEffect">
                                  <p:stCondLst>
                                    <p:cond delay="1500"/>
                                  </p:stCondLst>
                                  <p:childTnLst>
                                    <p:set>
                                      <p:cBhvr>
                                        <p:cTn id="9" dur="1" fill="hold">
                                          <p:stCondLst>
                                            <p:cond delay="0"/>
                                          </p:stCondLst>
                                        </p:cTn>
                                        <p:tgtEl>
                                          <p:spTgt spid="15366"/>
                                        </p:tgtEl>
                                        <p:attrNameLst>
                                          <p:attrName>style.visibility</p:attrName>
                                        </p:attrNameLst>
                                      </p:cBhvr>
                                      <p:to>
                                        <p:strVal val="visible"/>
                                      </p:to>
                                    </p:set>
                                  </p:childTnLst>
                                </p:cTn>
                              </p:par>
                              <p:par>
                                <p:cTn id="10" presetID="1" presetClass="entr" presetSubtype="0" fill="hold" grpId="0" nodeType="withEffect">
                                  <p:stCondLst>
                                    <p:cond delay="1500"/>
                                  </p:stCondLst>
                                  <p:childTnLst>
                                    <p:set>
                                      <p:cBhvr>
                                        <p:cTn id="11" dur="1" fill="hold">
                                          <p:stCondLst>
                                            <p:cond delay="0"/>
                                          </p:stCondLst>
                                        </p:cTn>
                                        <p:tgtEl>
                                          <p:spTgt spid="15367"/>
                                        </p:tgtEl>
                                        <p:attrNameLst>
                                          <p:attrName>style.visibility</p:attrName>
                                        </p:attrNameLst>
                                      </p:cBhvr>
                                      <p:to>
                                        <p:strVal val="visible"/>
                                      </p:to>
                                    </p:set>
                                  </p:childTnLst>
                                </p:cTn>
                              </p:par>
                            </p:childTnLst>
                          </p:cTn>
                        </p:par>
                        <p:par>
                          <p:cTn id="12" fill="hold" nodeType="afterGroup">
                            <p:stCondLst>
                              <p:cond delay="1500"/>
                            </p:stCondLst>
                            <p:childTnLst>
                              <p:par>
                                <p:cTn id="13" presetID="3" presetClass="entr" presetSubtype="0" fill="hold" grpId="0" nodeType="afterEffect">
                                  <p:stCondLst>
                                    <p:cond delay="0"/>
                                  </p:stCondLst>
                                  <p:childTnLst>
                                    <p:set>
                                      <p:cBhvr>
                                        <p:cTn id="14" dur="1" fill="hold">
                                          <p:stCondLst>
                                            <p:cond delay="0"/>
                                          </p:stCondLst>
                                        </p:cTn>
                                        <p:tgtEl>
                                          <p:spTgt spid="15365"/>
                                        </p:tgtEl>
                                        <p:attrNameLst>
                                          <p:attrName>style.visibility</p:attrName>
                                        </p:attrNameLst>
                                      </p:cBhvr>
                                      <p:to>
                                        <p:strVal val="visible"/>
                                      </p:to>
                                    </p:set>
                                  </p:childTnLst>
                                </p:cTn>
                              </p:par>
                              <p:par>
                                <p:cTn id="15" presetID="3" presetClass="entr" presetSubtype="0" fill="hold" grpId="0" nodeType="withEffect">
                                  <p:stCondLst>
                                    <p:cond delay="0"/>
                                  </p:stCondLst>
                                  <p:childTnLst>
                                    <p:set>
                                      <p:cBhvr>
                                        <p:cTn id="16" dur="1" fill="hold">
                                          <p:stCondLst>
                                            <p:cond delay="0"/>
                                          </p:stCondLst>
                                        </p:cTn>
                                        <p:tgtEl>
                                          <p:spTgt spid="15369"/>
                                        </p:tgtEl>
                                        <p:attrNameLst>
                                          <p:attrName>style.visibility</p:attrName>
                                        </p:attrNameLst>
                                      </p:cBhvr>
                                      <p:to>
                                        <p:strVal val="visible"/>
                                      </p:to>
                                    </p:set>
                                  </p:childTnLst>
                                </p:cTn>
                              </p:par>
                              <p:par>
                                <p:cTn id="17" presetID="3" presetClass="entr" presetSubtype="0" fill="hold" grpId="0" nodeType="withEffect">
                                  <p:stCondLst>
                                    <p:cond delay="0"/>
                                  </p:stCondLst>
                                  <p:childTnLst>
                                    <p:set>
                                      <p:cBhvr>
                                        <p:cTn id="18" dur="1" fill="hold">
                                          <p:stCondLst>
                                            <p:cond delay="0"/>
                                          </p:stCondLst>
                                        </p:cTn>
                                        <p:tgtEl>
                                          <p:spTgt spid="15371"/>
                                        </p:tgtEl>
                                        <p:attrNameLst>
                                          <p:attrName>style.visibility</p:attrName>
                                        </p:attrNameLst>
                                      </p:cBhvr>
                                      <p:to>
                                        <p:strVal val="visible"/>
                                      </p:to>
                                    </p:set>
                                  </p:childTnLst>
                                </p:cTn>
                              </p:par>
                              <p:par>
                                <p:cTn id="19" presetID="3" presetClass="entr" presetSubtype="0" fill="hold" grpId="0" nodeType="withEffect">
                                  <p:stCondLst>
                                    <p:cond delay="0"/>
                                  </p:stCondLst>
                                  <p:childTnLst>
                                    <p:set>
                                      <p:cBhvr>
                                        <p:cTn id="20" dur="1" fill="hold">
                                          <p:stCondLst>
                                            <p:cond delay="0"/>
                                          </p:stCondLst>
                                        </p:cTn>
                                        <p:tgtEl>
                                          <p:spTgt spid="15370"/>
                                        </p:tgtEl>
                                        <p:attrNameLst>
                                          <p:attrName>style.visibility</p:attrName>
                                        </p:attrNameLst>
                                      </p:cBhvr>
                                      <p:to>
                                        <p:strVal val="visible"/>
                                      </p:to>
                                    </p:set>
                                  </p:childTnLst>
                                </p:cTn>
                              </p:par>
                              <p:par>
                                <p:cTn id="21" presetID="3" presetClass="entr" presetSubtype="0" fill="hold" grpId="0" nodeType="withEffect">
                                  <p:stCondLst>
                                    <p:cond delay="0"/>
                                  </p:stCondLst>
                                  <p:childTnLst>
                                    <p:set>
                                      <p:cBhvr>
                                        <p:cTn id="22" dur="1" fill="hold">
                                          <p:stCondLst>
                                            <p:cond delay="0"/>
                                          </p:stCondLst>
                                        </p:cTn>
                                        <p:tgtEl>
                                          <p:spTgt spid="15373"/>
                                        </p:tgtEl>
                                        <p:attrNameLst>
                                          <p:attrName>style.visibility</p:attrName>
                                        </p:attrNameLst>
                                      </p:cBhvr>
                                      <p:to>
                                        <p:strVal val="visible"/>
                                      </p:to>
                                    </p:set>
                                  </p:childTnLst>
                                </p:cTn>
                              </p:par>
                              <p:par>
                                <p:cTn id="23" presetID="3" presetClass="entr" presetSubtype="0" fill="hold" grpId="0" nodeType="withEffect">
                                  <p:stCondLst>
                                    <p:cond delay="0"/>
                                  </p:stCondLst>
                                  <p:childTnLst>
                                    <p:set>
                                      <p:cBhvr>
                                        <p:cTn id="24" dur="1" fill="hold">
                                          <p:stCondLst>
                                            <p:cond delay="0"/>
                                          </p:stCondLst>
                                        </p:cTn>
                                        <p:tgtEl>
                                          <p:spTgt spid="15372"/>
                                        </p:tgtEl>
                                        <p:attrNameLst>
                                          <p:attrName>style.visibility</p:attrName>
                                        </p:attrNameLst>
                                      </p:cBhvr>
                                      <p:to>
                                        <p:strVal val="visible"/>
                                      </p:to>
                                    </p:set>
                                  </p:childTnLst>
                                </p:cTn>
                              </p:par>
                              <p:par>
                                <p:cTn id="25" presetID="3" presetClass="entr" presetSubtype="0" fill="hold" grpId="0" nodeType="withEffect">
                                  <p:stCondLst>
                                    <p:cond delay="0"/>
                                  </p:stCondLst>
                                  <p:childTnLst>
                                    <p:set>
                                      <p:cBhvr>
                                        <p:cTn id="26" dur="1" fill="hold">
                                          <p:stCondLst>
                                            <p:cond delay="0"/>
                                          </p:stCondLst>
                                        </p:cTn>
                                        <p:tgtEl>
                                          <p:spTgt spid="15368"/>
                                        </p:tgtEl>
                                        <p:attrNameLst>
                                          <p:attrName>style.visibility</p:attrName>
                                        </p:attrNameLst>
                                      </p:cBhvr>
                                      <p:to>
                                        <p:strVal val="visible"/>
                                      </p:to>
                                    </p:set>
                                  </p:childTnLst>
                                </p:cTn>
                              </p:par>
                            </p:childTnLst>
                          </p:cTn>
                        </p:par>
                        <p:par>
                          <p:cTn id="27" fill="hold" nodeType="afterGroup">
                            <p:stCondLst>
                              <p:cond delay="1500"/>
                            </p:stCondLst>
                            <p:childTnLst>
                              <p:par>
                                <p:cTn id="28" presetID="1" presetClass="entr" presetSubtype="0" fill="hold" grpId="0" nodeType="afterEffect">
                                  <p:stCondLst>
                                    <p:cond delay="1000"/>
                                  </p:stCondLst>
                                  <p:childTnLst>
                                    <p:set>
                                      <p:cBhvr>
                                        <p:cTn id="29" dur="1" fill="hold">
                                          <p:stCondLst>
                                            <p:cond delay="0"/>
                                          </p:stCondLst>
                                        </p:cTn>
                                        <p:tgtEl>
                                          <p:spTgt spid="15364"/>
                                        </p:tgtEl>
                                        <p:attrNameLst>
                                          <p:attrName>style.visibility</p:attrName>
                                        </p:attrNameLst>
                                      </p:cBhvr>
                                      <p:to>
                                        <p:strVal val="visible"/>
                                      </p:to>
                                    </p:set>
                                  </p:childTnLst>
                                </p:cTn>
                              </p:par>
                              <p:par>
                                <p:cTn id="30" presetID="1" presetClass="entr" presetSubtype="0" fill="hold" grpId="0" nodeType="withEffect">
                                  <p:stCondLst>
                                    <p:cond delay="1000"/>
                                  </p:stCondLst>
                                  <p:childTnLst>
                                    <p:set>
                                      <p:cBhvr>
                                        <p:cTn id="31" dur="1" fill="hold">
                                          <p:stCondLst>
                                            <p:cond delay="0"/>
                                          </p:stCondLst>
                                        </p:cTn>
                                        <p:tgtEl>
                                          <p:spTgt spid="15374"/>
                                        </p:tgtEl>
                                        <p:attrNameLst>
                                          <p:attrName>style.visibility</p:attrName>
                                        </p:attrNameLst>
                                      </p:cBhvr>
                                      <p:to>
                                        <p:strVal val="visible"/>
                                      </p:to>
                                    </p:set>
                                  </p:childTnLst>
                                </p:cTn>
                              </p:par>
                            </p:childTnLst>
                          </p:cTn>
                        </p:par>
                        <p:par>
                          <p:cTn id="32" fill="hold" nodeType="afterGroup">
                            <p:stCondLst>
                              <p:cond delay="2500"/>
                            </p:stCondLst>
                            <p:childTnLst>
                              <p:par>
                                <p:cTn id="33" presetID="9" presetClass="exit" presetSubtype="0" fill="hold" grpId="1" nodeType="afterEffect">
                                  <p:stCondLst>
                                    <p:cond delay="2000"/>
                                  </p:stCondLst>
                                  <p:childTnLst>
                                    <p:animEffect transition="out" filter="dissolve">
                                      <p:cBhvr>
                                        <p:cTn id="34" dur="500"/>
                                        <p:tgtEl>
                                          <p:spTgt spid="15374"/>
                                        </p:tgtEl>
                                      </p:cBhvr>
                                    </p:animEffect>
                                    <p:set>
                                      <p:cBhvr>
                                        <p:cTn id="35" dur="1" fill="hold">
                                          <p:stCondLst>
                                            <p:cond delay="499"/>
                                          </p:stCondLst>
                                        </p:cTn>
                                        <p:tgtEl>
                                          <p:spTgt spid="15374"/>
                                        </p:tgtEl>
                                        <p:attrNameLst>
                                          <p:attrName>style.visibility</p:attrName>
                                        </p:attrNameLst>
                                      </p:cBhvr>
                                      <p:to>
                                        <p:strVal val="hidden"/>
                                      </p:to>
                                    </p:set>
                                  </p:childTnLst>
                                </p:cTn>
                              </p:par>
                            </p:childTnLst>
                          </p:cTn>
                        </p:par>
                        <p:par>
                          <p:cTn id="36" fill="hold" nodeType="afterGroup">
                            <p:stCondLst>
                              <p:cond delay="5000"/>
                            </p:stCondLst>
                            <p:childTnLst>
                              <p:par>
                                <p:cTn id="37" presetID="49" presetClass="path" presetSubtype="0" accel="50000" decel="50000" fill="hold" grpId="1" nodeType="afterEffect">
                                  <p:stCondLst>
                                    <p:cond delay="0"/>
                                  </p:stCondLst>
                                  <p:childTnLst>
                                    <p:animMotion origin="layout" path="M -1.66667E-6 3.93064E-6 L 0.25 0.33294 " pathEditMode="relative" rAng="0" ptsTypes="AA">
                                      <p:cBhvr>
                                        <p:cTn id="38" dur="2000" fill="hold"/>
                                        <p:tgtEl>
                                          <p:spTgt spid="15364"/>
                                        </p:tgtEl>
                                        <p:attrNameLst>
                                          <p:attrName>ppt_x</p:attrName>
                                          <p:attrName>ppt_y</p:attrName>
                                        </p:attrNameLst>
                                      </p:cBhvr>
                                      <p:rCtr x="12500" y="16647"/>
                                    </p:animMotion>
                                  </p:childTnLst>
                                </p:cTn>
                              </p:par>
                            </p:childTnLst>
                          </p:cTn>
                        </p:par>
                        <p:par>
                          <p:cTn id="39" fill="hold" nodeType="afterGroup">
                            <p:stCondLst>
                              <p:cond delay="7000"/>
                            </p:stCondLst>
                            <p:childTnLst>
                              <p:par>
                                <p:cTn id="40" presetID="9" presetClass="exit" presetSubtype="0" fill="hold" grpId="2" nodeType="afterEffect">
                                  <p:stCondLst>
                                    <p:cond delay="0"/>
                                  </p:stCondLst>
                                  <p:childTnLst>
                                    <p:animEffect transition="out" filter="dissolve">
                                      <p:cBhvr>
                                        <p:cTn id="41" dur="1000"/>
                                        <p:tgtEl>
                                          <p:spTgt spid="15364"/>
                                        </p:tgtEl>
                                      </p:cBhvr>
                                    </p:animEffect>
                                    <p:set>
                                      <p:cBhvr>
                                        <p:cTn id="42" dur="1" fill="hold">
                                          <p:stCondLst>
                                            <p:cond delay="999"/>
                                          </p:stCondLst>
                                        </p:cTn>
                                        <p:tgtEl>
                                          <p:spTgt spid="15364"/>
                                        </p:tgtEl>
                                        <p:attrNameLst>
                                          <p:attrName>style.visibility</p:attrName>
                                        </p:attrNameLst>
                                      </p:cBhvr>
                                      <p:to>
                                        <p:strVal val="hidden"/>
                                      </p:to>
                                    </p:set>
                                  </p:childTnLst>
                                </p:cTn>
                              </p:par>
                            </p:childTnLst>
                          </p:cTn>
                        </p:par>
                        <p:par>
                          <p:cTn id="43" fill="hold" nodeType="afterGroup">
                            <p:stCondLst>
                              <p:cond delay="8000"/>
                            </p:stCondLst>
                            <p:childTnLst>
                              <p:par>
                                <p:cTn id="44" presetID="0" presetClass="path" presetSubtype="0" accel="50000" decel="50000" fill="hold" grpId="1" nodeType="afterEffect">
                                  <p:stCondLst>
                                    <p:cond delay="0"/>
                                  </p:stCondLst>
                                  <p:childTnLst>
                                    <p:animMotion origin="layout" path="M -2.5E-6 -4.04624E-7 L 0.49219 -0.58196 " pathEditMode="relative" rAng="0" ptsTypes="AA">
                                      <p:cBhvr>
                                        <p:cTn id="45" dur="2000" fill="hold"/>
                                        <p:tgtEl>
                                          <p:spTgt spid="15365"/>
                                        </p:tgtEl>
                                        <p:attrNameLst>
                                          <p:attrName>ppt_x</p:attrName>
                                          <p:attrName>ppt_y</p:attrName>
                                        </p:attrNameLst>
                                      </p:cBhvr>
                                      <p:rCtr x="24601" y="-29110"/>
                                    </p:animMotion>
                                  </p:childTnLst>
                                </p:cTn>
                              </p:par>
                            </p:childTnLst>
                          </p:cTn>
                        </p:par>
                        <p:par>
                          <p:cTn id="46" fill="hold" nodeType="afterGroup">
                            <p:stCondLst>
                              <p:cond delay="10000"/>
                            </p:stCondLst>
                            <p:childTnLst>
                              <p:par>
                                <p:cTn id="47" presetID="9" presetClass="exit" presetSubtype="0" fill="hold" grpId="2" nodeType="afterEffect">
                                  <p:stCondLst>
                                    <p:cond delay="0"/>
                                  </p:stCondLst>
                                  <p:childTnLst>
                                    <p:animEffect transition="out" filter="dissolve">
                                      <p:cBhvr>
                                        <p:cTn id="48" dur="500"/>
                                        <p:tgtEl>
                                          <p:spTgt spid="15365"/>
                                        </p:tgtEl>
                                      </p:cBhvr>
                                    </p:animEffect>
                                    <p:set>
                                      <p:cBhvr>
                                        <p:cTn id="49" dur="1" fill="hold">
                                          <p:stCondLst>
                                            <p:cond delay="499"/>
                                          </p:stCondLst>
                                        </p:cTn>
                                        <p:tgtEl>
                                          <p:spTgt spid="15365"/>
                                        </p:tgtEl>
                                        <p:attrNameLst>
                                          <p:attrName>style.visibility</p:attrName>
                                        </p:attrNameLst>
                                      </p:cBhvr>
                                      <p:to>
                                        <p:strVal val="hidden"/>
                                      </p:to>
                                    </p:set>
                                  </p:childTnLst>
                                </p:cTn>
                              </p:par>
                            </p:childTnLst>
                          </p:cTn>
                        </p:par>
                        <p:par>
                          <p:cTn id="50" fill="hold" nodeType="afterGroup">
                            <p:stCondLst>
                              <p:cond delay="10500"/>
                            </p:stCondLst>
                            <p:childTnLst>
                              <p:par>
                                <p:cTn id="51" presetID="9" presetClass="exit" presetSubtype="0" fill="hold" grpId="3" nodeType="afterEffect">
                                  <p:stCondLst>
                                    <p:cond delay="0"/>
                                  </p:stCondLst>
                                  <p:childTnLst>
                                    <p:animEffect transition="out" filter="dissolve">
                                      <p:cBhvr>
                                        <p:cTn id="52" dur="1000"/>
                                        <p:tgtEl>
                                          <p:spTgt spid="15365"/>
                                        </p:tgtEl>
                                      </p:cBhvr>
                                    </p:animEffect>
                                    <p:set>
                                      <p:cBhvr>
                                        <p:cTn id="53" dur="1" fill="hold">
                                          <p:stCondLst>
                                            <p:cond delay="999"/>
                                          </p:stCondLst>
                                        </p:cTn>
                                        <p:tgtEl>
                                          <p:spTgt spid="15365"/>
                                        </p:tgtEl>
                                        <p:attrNameLst>
                                          <p:attrName>style.visibility</p:attrName>
                                        </p:attrNameLst>
                                      </p:cBhvr>
                                      <p:to>
                                        <p:strVal val="hidden"/>
                                      </p:to>
                                    </p:set>
                                  </p:childTnLst>
                                </p:cTn>
                              </p:par>
                            </p:childTnLst>
                          </p:cTn>
                        </p:par>
                        <p:par>
                          <p:cTn id="54" fill="hold" nodeType="afterGroup">
                            <p:stCondLst>
                              <p:cond delay="11500"/>
                            </p:stCondLst>
                            <p:childTnLst>
                              <p:par>
                                <p:cTn id="55" presetID="22" presetClass="entr" presetSubtype="8" fill="hold" grpId="0" nodeType="afterEffect">
                                  <p:stCondLst>
                                    <p:cond delay="0"/>
                                  </p:stCondLst>
                                  <p:childTnLst>
                                    <p:set>
                                      <p:cBhvr>
                                        <p:cTn id="56" dur="1" fill="hold">
                                          <p:stCondLst>
                                            <p:cond delay="0"/>
                                          </p:stCondLst>
                                        </p:cTn>
                                        <p:tgtEl>
                                          <p:spTgt spid="15363">
                                            <p:txEl>
                                              <p:pRg st="0" end="0"/>
                                            </p:txEl>
                                          </p:spTgt>
                                        </p:tgtEl>
                                        <p:attrNameLst>
                                          <p:attrName>style.visibility</p:attrName>
                                        </p:attrNameLst>
                                      </p:cBhvr>
                                      <p:to>
                                        <p:strVal val="visible"/>
                                      </p:to>
                                    </p:set>
                                    <p:animEffect transition="in" filter="wipe(left)">
                                      <p:cBhvr>
                                        <p:cTn id="57" dur="2000"/>
                                        <p:tgtEl>
                                          <p:spTgt spid="15363">
                                            <p:txEl>
                                              <p:pRg st="0" end="0"/>
                                            </p:txEl>
                                          </p:spTgt>
                                        </p:tgtEl>
                                      </p:cBhvr>
                                    </p:animEffect>
                                  </p:childTnLst>
                                </p:cTn>
                              </p:par>
                            </p:childTnLst>
                          </p:cTn>
                        </p:par>
                        <p:par>
                          <p:cTn id="58" fill="hold" nodeType="afterGroup">
                            <p:stCondLst>
                              <p:cond delay="13500"/>
                            </p:stCondLst>
                            <p:childTnLst>
                              <p:par>
                                <p:cTn id="59" presetID="22" presetClass="entr" presetSubtype="8" fill="hold" grpId="0" nodeType="afterEffect">
                                  <p:stCondLst>
                                    <p:cond delay="1000"/>
                                  </p:stCondLst>
                                  <p:childTnLst>
                                    <p:set>
                                      <p:cBhvr>
                                        <p:cTn id="60" dur="1" fill="hold">
                                          <p:stCondLst>
                                            <p:cond delay="0"/>
                                          </p:stCondLst>
                                        </p:cTn>
                                        <p:tgtEl>
                                          <p:spTgt spid="15363">
                                            <p:txEl>
                                              <p:pRg st="1" end="1"/>
                                            </p:txEl>
                                          </p:spTgt>
                                        </p:tgtEl>
                                        <p:attrNameLst>
                                          <p:attrName>style.visibility</p:attrName>
                                        </p:attrNameLst>
                                      </p:cBhvr>
                                      <p:to>
                                        <p:strVal val="visible"/>
                                      </p:to>
                                    </p:set>
                                    <p:animEffect transition="in" filter="wipe(left)">
                                      <p:cBhvr>
                                        <p:cTn id="61" dur="2000"/>
                                        <p:tgtEl>
                                          <p:spTgt spid="153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p:bldP spid="15364" grpId="0" animBg="1"/>
      <p:bldP spid="15364" grpId="1" animBg="1"/>
      <p:bldP spid="15364" grpId="2" animBg="1"/>
      <p:bldP spid="15365" grpId="0" animBg="1"/>
      <p:bldP spid="15365" grpId="1" animBg="1"/>
      <p:bldP spid="15365" grpId="2" animBg="1"/>
      <p:bldP spid="15365" grpId="3" animBg="1"/>
      <p:bldP spid="15366" grpId="0" animBg="1"/>
      <p:bldP spid="15367" grpId="0"/>
      <p:bldP spid="15368" grpId="0" animBg="1"/>
      <p:bldP spid="15369" grpId="0" animBg="1"/>
      <p:bldP spid="15370" grpId="0" animBg="1"/>
      <p:bldP spid="15371" grpId="0" animBg="1"/>
      <p:bldP spid="15372" grpId="0" animBg="1"/>
      <p:bldP spid="15373" grpId="0" animBg="1"/>
      <p:bldP spid="15374" grpId="0"/>
      <p:bldP spid="15374"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2362200"/>
          </a:xfrm>
          <a:solidFill>
            <a:srgbClr val="CCFFFF"/>
          </a:solidFill>
        </p:spPr>
        <p:txBody>
          <a:bodyPr/>
          <a:lstStyle/>
          <a:p>
            <a:r>
              <a:rPr lang="en-GB" smtClean="0">
                <a:solidFill>
                  <a:schemeClr val="tx1"/>
                </a:solidFill>
              </a:rPr>
              <a:t>Classically this cannot be explained because:</a:t>
            </a:r>
            <a:endParaRPr lang="en-US" smtClean="0">
              <a:solidFill>
                <a:schemeClr val="tx1"/>
              </a:solidFill>
            </a:endParaRPr>
          </a:p>
        </p:txBody>
      </p:sp>
      <p:sp>
        <p:nvSpPr>
          <p:cNvPr id="17411" name="Rectangle 3"/>
          <p:cNvSpPr>
            <a:spLocks noGrp="1" noChangeArrowheads="1"/>
          </p:cNvSpPr>
          <p:nvPr>
            <p:ph type="body" idx="1"/>
          </p:nvPr>
        </p:nvSpPr>
        <p:spPr>
          <a:xfrm>
            <a:off x="395288" y="3284538"/>
            <a:ext cx="8569325" cy="1944687"/>
          </a:xfrm>
          <a:ln w="76200">
            <a:solidFill>
              <a:srgbClr val="CCCCFF"/>
            </a:solidFill>
            <a:miter lim="800000"/>
            <a:headEnd/>
            <a:tailEnd/>
          </a:ln>
        </p:spPr>
        <p:txBody>
          <a:bodyPr/>
          <a:lstStyle/>
          <a:p>
            <a:pPr>
              <a:lnSpc>
                <a:spcPct val="80000"/>
              </a:lnSpc>
              <a:buClr>
                <a:schemeClr val="bg2"/>
              </a:buClr>
              <a:buFontTx/>
              <a:buNone/>
            </a:pPr>
            <a:r>
              <a:rPr lang="en-GB" b="1" smtClean="0">
                <a:solidFill>
                  <a:srgbClr val="E52809"/>
                </a:solidFill>
              </a:rPr>
              <a:t>If red light is shone onto the metal surface</a:t>
            </a:r>
          </a:p>
          <a:p>
            <a:pPr>
              <a:lnSpc>
                <a:spcPct val="80000"/>
              </a:lnSpc>
              <a:buClr>
                <a:schemeClr val="bg2"/>
              </a:buClr>
              <a:buFontTx/>
              <a:buNone/>
            </a:pPr>
            <a:r>
              <a:rPr lang="en-GB" b="1" smtClean="0">
                <a:solidFill>
                  <a:srgbClr val="E52809"/>
                </a:solidFill>
              </a:rPr>
              <a:t>for long enough some electrons should</a:t>
            </a:r>
          </a:p>
          <a:p>
            <a:pPr>
              <a:lnSpc>
                <a:spcPct val="80000"/>
              </a:lnSpc>
              <a:buClr>
                <a:schemeClr val="bg2"/>
              </a:buClr>
              <a:buFontTx/>
              <a:buNone/>
            </a:pPr>
            <a:r>
              <a:rPr lang="en-GB" b="1" smtClean="0">
                <a:solidFill>
                  <a:srgbClr val="E52809"/>
                </a:solidFill>
              </a:rPr>
              <a:t>gain sufficient energy to enable them to escape.</a:t>
            </a:r>
          </a:p>
          <a:p>
            <a:pPr>
              <a:lnSpc>
                <a:spcPct val="80000"/>
              </a:lnSpc>
              <a:buClr>
                <a:schemeClr val="bg2"/>
              </a:buClr>
              <a:buFontTx/>
              <a:buNone/>
            </a:pPr>
            <a:endParaRPr lang="en-US" b="1" smtClean="0">
              <a:solidFill>
                <a:srgbClr val="E52809"/>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1000"/>
                                  </p:stCondLst>
                                  <p:childTnLst>
                                    <p:set>
                                      <p:cBhvr>
                                        <p:cTn id="6" dur="1" fill="hold">
                                          <p:stCondLst>
                                            <p:cond delay="0"/>
                                          </p:stCondLst>
                                        </p:cTn>
                                        <p:tgtEl>
                                          <p:spTgt spid="17410"/>
                                        </p:tgtEl>
                                        <p:attrNameLst>
                                          <p:attrName>style.visibility</p:attrName>
                                        </p:attrNameLst>
                                      </p:cBhvr>
                                      <p:to>
                                        <p:strVal val="visible"/>
                                      </p:to>
                                    </p:set>
                                  </p:childTnLst>
                                </p:cTn>
                              </p:par>
                            </p:childTnLst>
                          </p:cTn>
                        </p:par>
                        <p:par>
                          <p:cTn id="7" fill="hold" nodeType="afterGroup">
                            <p:stCondLst>
                              <p:cond delay="1000"/>
                            </p:stCondLst>
                            <p:childTnLst>
                              <p:par>
                                <p:cTn id="8" presetID="22" presetClass="entr" presetSubtype="8" fill="hold" grpId="0" nodeType="afterEffect">
                                  <p:stCondLst>
                                    <p:cond delay="500"/>
                                  </p:stCondLst>
                                  <p:childTnLst>
                                    <p:set>
                                      <p:cBhvr>
                                        <p:cTn id="9" dur="1" fill="hold">
                                          <p:stCondLst>
                                            <p:cond delay="0"/>
                                          </p:stCondLst>
                                        </p:cTn>
                                        <p:tgtEl>
                                          <p:spTgt spid="17411">
                                            <p:txEl>
                                              <p:pRg st="0" end="0"/>
                                            </p:txEl>
                                          </p:spTgt>
                                        </p:tgtEl>
                                        <p:attrNameLst>
                                          <p:attrName>style.visibility</p:attrName>
                                        </p:attrNameLst>
                                      </p:cBhvr>
                                      <p:to>
                                        <p:strVal val="visible"/>
                                      </p:to>
                                    </p:set>
                                    <p:animEffect transition="in" filter="wipe(left)">
                                      <p:cBhvr>
                                        <p:cTn id="10" dur="3000"/>
                                        <p:tgtEl>
                                          <p:spTgt spid="17411">
                                            <p:txEl>
                                              <p:pRg st="0" end="0"/>
                                            </p:txEl>
                                          </p:spTgt>
                                        </p:tgtEl>
                                      </p:cBhvr>
                                    </p:animEffect>
                                  </p:childTnLst>
                                </p:cTn>
                              </p:par>
                            </p:childTnLst>
                          </p:cTn>
                        </p:par>
                        <p:par>
                          <p:cTn id="11" fill="hold" nodeType="afterGroup">
                            <p:stCondLst>
                              <p:cond delay="4500"/>
                            </p:stCondLst>
                            <p:childTnLst>
                              <p:par>
                                <p:cTn id="12" presetID="22" presetClass="entr" presetSubtype="8" fill="hold" grpId="0" nodeType="afterEffect">
                                  <p:stCondLst>
                                    <p:cond delay="500"/>
                                  </p:stCondLst>
                                  <p:childTnLst>
                                    <p:set>
                                      <p:cBhvr>
                                        <p:cTn id="13" dur="1" fill="hold">
                                          <p:stCondLst>
                                            <p:cond delay="0"/>
                                          </p:stCondLst>
                                        </p:cTn>
                                        <p:tgtEl>
                                          <p:spTgt spid="17411">
                                            <p:txEl>
                                              <p:pRg st="1" end="1"/>
                                            </p:txEl>
                                          </p:spTgt>
                                        </p:tgtEl>
                                        <p:attrNameLst>
                                          <p:attrName>style.visibility</p:attrName>
                                        </p:attrNameLst>
                                      </p:cBhvr>
                                      <p:to>
                                        <p:strVal val="visible"/>
                                      </p:to>
                                    </p:set>
                                    <p:animEffect transition="in" filter="wipe(left)">
                                      <p:cBhvr>
                                        <p:cTn id="14" dur="3000"/>
                                        <p:tgtEl>
                                          <p:spTgt spid="17411">
                                            <p:txEl>
                                              <p:pRg st="1" end="1"/>
                                            </p:txEl>
                                          </p:spTgt>
                                        </p:tgtEl>
                                      </p:cBhvr>
                                    </p:animEffect>
                                  </p:childTnLst>
                                </p:cTn>
                              </p:par>
                            </p:childTnLst>
                          </p:cTn>
                        </p:par>
                        <p:par>
                          <p:cTn id="15" fill="hold" nodeType="afterGroup">
                            <p:stCondLst>
                              <p:cond delay="8000"/>
                            </p:stCondLst>
                            <p:childTnLst>
                              <p:par>
                                <p:cTn id="16" presetID="22" presetClass="entr" presetSubtype="8" fill="hold" grpId="0" nodeType="afterEffect">
                                  <p:stCondLst>
                                    <p:cond delay="500"/>
                                  </p:stCondLst>
                                  <p:childTnLst>
                                    <p:set>
                                      <p:cBhvr>
                                        <p:cTn id="17" dur="1" fill="hold">
                                          <p:stCondLst>
                                            <p:cond delay="0"/>
                                          </p:stCondLst>
                                        </p:cTn>
                                        <p:tgtEl>
                                          <p:spTgt spid="17411">
                                            <p:txEl>
                                              <p:pRg st="2" end="2"/>
                                            </p:txEl>
                                          </p:spTgt>
                                        </p:tgtEl>
                                        <p:attrNameLst>
                                          <p:attrName>style.visibility</p:attrName>
                                        </p:attrNameLst>
                                      </p:cBhvr>
                                      <p:to>
                                        <p:strVal val="visible"/>
                                      </p:to>
                                    </p:set>
                                    <p:animEffect transition="in" filter="wipe(left)">
                                      <p:cBhvr>
                                        <p:cTn id="18" dur="3000"/>
                                        <p:tgtEl>
                                          <p:spTgt spid="174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animBg="1"/>
      <p:bldP spid="17411" grpId="0" build="p" bldLvl="3" autoUpdateAnimBg="0" advAuto="50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946</TotalTime>
  <Words>2735</Words>
  <Application>Microsoft Office PowerPoint</Application>
  <PresentationFormat>On-screen Show (4:3)</PresentationFormat>
  <Paragraphs>384</Paragraphs>
  <Slides>62</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62</vt:i4>
      </vt:variant>
    </vt:vector>
  </HeadingPairs>
  <TitlesOfParts>
    <vt:vector size="73" baseType="lpstr">
      <vt:lpstr>Times New Roman</vt:lpstr>
      <vt:lpstr>Arial</vt:lpstr>
      <vt:lpstr>Comic Sans MS</vt:lpstr>
      <vt:lpstr>Arial Black</vt:lpstr>
      <vt:lpstr>Algerian</vt:lpstr>
      <vt:lpstr>Frugal Sans</vt:lpstr>
      <vt:lpstr>Garamond</vt:lpstr>
      <vt:lpstr>Wingdings</vt:lpstr>
      <vt:lpstr>Symbol</vt:lpstr>
      <vt:lpstr>Default Design</vt:lpstr>
      <vt:lpstr>Microsoft Equation 3.0</vt:lpstr>
      <vt:lpstr>PHOTO ELECTRIC EFFECT</vt:lpstr>
      <vt:lpstr>PowerPoint Presentation</vt:lpstr>
      <vt:lpstr>PowerPoint Presentation</vt:lpstr>
      <vt:lpstr>PowerPoint Presentation</vt:lpstr>
      <vt:lpstr>Photo electric emission</vt:lpstr>
      <vt:lpstr>A definition</vt:lpstr>
      <vt:lpstr>When red light is incident on a clean metal surface:</vt:lpstr>
      <vt:lpstr>When UV light is incident on a clean metal surface:</vt:lpstr>
      <vt:lpstr>Classically this cannot be explained because:</vt:lpstr>
      <vt:lpstr>Einstein put forward a theory:</vt:lpstr>
      <vt:lpstr>What is h?</vt:lpstr>
      <vt:lpstr>PowerPoint Presentation</vt:lpstr>
      <vt:lpstr>Calculating Frequencies </vt:lpstr>
      <vt:lpstr>PowerPoint Presentation</vt:lpstr>
      <vt:lpstr>Simple questions</vt:lpstr>
      <vt:lpstr>PowerPoint Presentation</vt:lpstr>
      <vt:lpstr>PowerPoint Presentation</vt:lpstr>
      <vt:lpstr>PowerPoint Presentation</vt:lpstr>
      <vt:lpstr>Laws of Photoelectric emission</vt:lpstr>
      <vt:lpstr>PowerPoint Presentation</vt:lpstr>
      <vt:lpstr>PowerPoint Presentation</vt:lpstr>
      <vt:lpstr>PowerPoint Presentation</vt:lpstr>
      <vt:lpstr>So why is all of this so important?</vt:lpstr>
      <vt:lpstr>According to wave theory</vt:lpstr>
      <vt:lpstr>So</vt:lpstr>
      <vt:lpstr>PowerPoint Presentation</vt:lpstr>
      <vt:lpstr>Photon Model</vt:lpstr>
      <vt:lpstr>Why Electron Leaves</vt:lpstr>
      <vt:lpstr>Threshold frequency</vt:lpstr>
      <vt:lpstr>Maximum kinetic energy</vt:lpstr>
      <vt:lpstr>Photoelectric equation</vt:lpstr>
      <vt:lpstr>Photoelectric Effect</vt:lpstr>
      <vt:lpstr>Photoelectric Effect</vt:lpstr>
      <vt:lpstr>Graphical representation</vt:lpstr>
      <vt:lpstr>Photoelectric Effect</vt:lpstr>
      <vt:lpstr>Photoelectric Effect</vt:lpstr>
      <vt:lpstr>Photoelectric Effect</vt:lpstr>
      <vt:lpstr>Summary</vt:lpstr>
      <vt:lpstr>Negative electroscope</vt:lpstr>
      <vt:lpstr>Positive Electroscope</vt:lpstr>
      <vt:lpstr>Work function</vt:lpstr>
      <vt:lpstr>A brighter Light</vt:lpstr>
      <vt:lpstr>Light comes in lumps</vt:lpstr>
      <vt:lpstr>Einstein’s Photoelectric Equation</vt:lpstr>
      <vt:lpstr>Milikan’s Photoelectric Experiment</vt:lpstr>
      <vt:lpstr>Milikan’s Photoelectric Experiment</vt:lpstr>
      <vt:lpstr>Photoelectric equation</vt:lpstr>
      <vt:lpstr>Stopping Voltage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Photoelectric Effect</dc:title>
  <dc:creator>MARK HITCH</dc:creator>
  <cp:lastModifiedBy>Teacher E-Solutions</cp:lastModifiedBy>
  <cp:revision>48</cp:revision>
  <dcterms:created xsi:type="dcterms:W3CDTF">1999-04-04T17:52:27Z</dcterms:created>
  <dcterms:modified xsi:type="dcterms:W3CDTF">2019-01-18T17:14:19Z</dcterms:modified>
</cp:coreProperties>
</file>