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1" r:id="rId2"/>
    <p:sldId id="277" r:id="rId3"/>
    <p:sldId id="283" r:id="rId4"/>
    <p:sldId id="284" r:id="rId5"/>
    <p:sldId id="285" r:id="rId6"/>
    <p:sldId id="347" r:id="rId7"/>
    <p:sldId id="350" r:id="rId8"/>
    <p:sldId id="348" r:id="rId9"/>
    <p:sldId id="349" r:id="rId10"/>
    <p:sldId id="297" r:id="rId11"/>
    <p:sldId id="287" r:id="rId12"/>
    <p:sldId id="289" r:id="rId13"/>
    <p:sldId id="290" r:id="rId14"/>
    <p:sldId id="295" r:id="rId15"/>
    <p:sldId id="296" r:id="rId16"/>
    <p:sldId id="291" r:id="rId17"/>
    <p:sldId id="354" r:id="rId18"/>
    <p:sldId id="332" r:id="rId19"/>
    <p:sldId id="333" r:id="rId20"/>
    <p:sldId id="334" r:id="rId21"/>
    <p:sldId id="335" r:id="rId22"/>
    <p:sldId id="336" r:id="rId23"/>
    <p:sldId id="337" r:id="rId24"/>
    <p:sldId id="352" r:id="rId25"/>
    <p:sldId id="338" r:id="rId26"/>
    <p:sldId id="339" r:id="rId27"/>
    <p:sldId id="340" r:id="rId28"/>
    <p:sldId id="341" r:id="rId29"/>
    <p:sldId id="353" r:id="rId30"/>
    <p:sldId id="344" r:id="rId3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ECFF"/>
    <a:srgbClr val="CCFFCC"/>
    <a:srgbClr val="FF9999"/>
    <a:srgbClr val="663300"/>
    <a:srgbClr val="333333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E2C0F7E-6058-4128-B22F-67BA797DA4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92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E24B86-AF3E-4CE0-BFBF-AD38C4EDD7E1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2D3214-0BA3-4565-96A1-F0C1D3B5FFA7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B0BBCBE-C8CF-454F-9A47-EEB4736C8CB4}" type="slidenum">
              <a:rPr lang="en-GB" sz="1200"/>
              <a:pPr algn="r" eaLnBrk="1" hangingPunct="1"/>
              <a:t>11</a:t>
            </a:fld>
            <a:endParaRPr lang="en-GB" sz="1200"/>
          </a:p>
        </p:txBody>
      </p:sp>
      <p:sp>
        <p:nvSpPr>
          <p:cNvPr id="430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0B10EDA-DBA7-44D2-AC79-19DF1B9E3276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72C2EA6-5304-4684-BEA8-0F2292F6E1FB}" type="slidenum">
              <a:rPr lang="en-GB" sz="1200"/>
              <a:pPr algn="r" eaLnBrk="1" hangingPunct="1"/>
              <a:t>12</a:t>
            </a:fld>
            <a:endParaRPr lang="en-GB" sz="1200"/>
          </a:p>
        </p:txBody>
      </p:sp>
      <p:sp>
        <p:nvSpPr>
          <p:cNvPr id="440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A3C53A-B8E9-4D85-A311-707AFE46B74E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7B49243-7539-489D-9B12-D3DFDC652FC5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450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0FF0396-81A2-48B8-88DF-426266FAC757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C89A346-F0D9-4312-BE8E-FDBFDB1005AD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460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47583DB-81F4-4E9B-B54B-1647248F8105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36861BE-7229-4761-AD11-AF03BEF50C92}" type="slidenum">
              <a:rPr lang="en-GB" sz="1200"/>
              <a:pPr algn="r" eaLnBrk="1" hangingPunct="1"/>
              <a:t>15</a:t>
            </a:fld>
            <a:endParaRPr lang="en-GB" sz="1200"/>
          </a:p>
        </p:txBody>
      </p:sp>
      <p:sp>
        <p:nvSpPr>
          <p:cNvPr id="4710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B4F9FA0-10CA-4FFF-A2AB-B90CC568F97A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ACBD088-C406-4E26-86ED-EFAFE8F14445}" type="slidenum">
              <a:rPr lang="en-GB" sz="1200"/>
              <a:pPr algn="r" eaLnBrk="1" hangingPunct="1"/>
              <a:t>16</a:t>
            </a:fld>
            <a:endParaRPr lang="en-GB" sz="1200"/>
          </a:p>
        </p:txBody>
      </p:sp>
      <p:sp>
        <p:nvSpPr>
          <p:cNvPr id="481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C20B7EB-3FF1-4A34-AA8B-0E2EA420D1EA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90CF1C2-6C62-459C-AB86-C07A9CA1D1B9}" type="slidenum">
              <a:rPr lang="en-GB" sz="1200"/>
              <a:pPr algn="r" eaLnBrk="1" hangingPunct="1"/>
              <a:t>17</a:t>
            </a:fld>
            <a:endParaRPr lang="en-GB" sz="1200"/>
          </a:p>
        </p:txBody>
      </p:sp>
      <p:sp>
        <p:nvSpPr>
          <p:cNvPr id="4915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163210-3E54-4844-A903-6381B310066C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C2F7930-C074-4F7F-BACA-E26911C2E526}" type="slidenum">
              <a:rPr lang="en-GB" sz="1200"/>
              <a:pPr algn="r" eaLnBrk="1" hangingPunct="1"/>
              <a:t>18</a:t>
            </a:fld>
            <a:endParaRPr lang="en-GB" sz="1200"/>
          </a:p>
        </p:txBody>
      </p:sp>
      <p:sp>
        <p:nvSpPr>
          <p:cNvPr id="5018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12BD94-A324-4DAC-9920-AE7BE78BFE87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E34B0C1-835C-4708-A445-9B2D9358D194}" type="slidenum">
              <a:rPr lang="en-GB" sz="1200"/>
              <a:pPr algn="r" eaLnBrk="1" hangingPunct="1"/>
              <a:t>19</a:t>
            </a:fld>
            <a:endParaRPr lang="en-GB" sz="1200"/>
          </a:p>
        </p:txBody>
      </p:sp>
      <p:sp>
        <p:nvSpPr>
          <p:cNvPr id="512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2C6A506-F7FF-4146-8678-D327AF7C988C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1E8675F-E887-4ED3-A769-1851B70B0506}" type="slidenum">
              <a:rPr lang="en-GB" sz="1200"/>
              <a:pPr algn="r" eaLnBrk="1" hangingPunct="1"/>
              <a:t>20</a:t>
            </a:fld>
            <a:endParaRPr lang="en-GB" sz="1200"/>
          </a:p>
        </p:txBody>
      </p:sp>
      <p:sp>
        <p:nvSpPr>
          <p:cNvPr id="522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E22280F-ED9F-4F57-84AF-1DDB079DBE1E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E9B8617-7E09-4A17-91E5-2FD006803886}" type="slidenum">
              <a:rPr lang="en-GB" sz="1200"/>
              <a:pPr algn="r" eaLnBrk="1" hangingPunct="1"/>
              <a:t>3</a:t>
            </a:fld>
            <a:endParaRPr lang="en-GB" sz="1200"/>
          </a:p>
        </p:txBody>
      </p:sp>
      <p:sp>
        <p:nvSpPr>
          <p:cNvPr id="348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C4708E9-7168-49A7-97C6-6B9E5655E622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0F01040-1DA9-40CF-A3F0-7E38B3AAD5D4}" type="slidenum">
              <a:rPr lang="en-GB" sz="1200"/>
              <a:pPr algn="r" eaLnBrk="1" hangingPunct="1"/>
              <a:t>21</a:t>
            </a:fld>
            <a:endParaRPr lang="en-GB" sz="1200"/>
          </a:p>
        </p:txBody>
      </p:sp>
      <p:sp>
        <p:nvSpPr>
          <p:cNvPr id="5325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CCEF2D-63A7-4DAB-BC80-D2574F52D2EF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16E3F2F-7487-45CC-BEB0-A28776C8CEC4}" type="slidenum">
              <a:rPr lang="en-GB" sz="1200"/>
              <a:pPr algn="r" eaLnBrk="1" hangingPunct="1"/>
              <a:t>22</a:t>
            </a:fld>
            <a:endParaRPr lang="en-GB" sz="1200"/>
          </a:p>
        </p:txBody>
      </p:sp>
      <p:sp>
        <p:nvSpPr>
          <p:cNvPr id="5427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693B9D3-6518-42EA-9865-EFAE410BB516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1F0C5A2-8983-4B4A-B183-22402A829191}" type="slidenum">
              <a:rPr lang="en-GB" sz="1200"/>
              <a:pPr algn="r" eaLnBrk="1" hangingPunct="1"/>
              <a:t>23</a:t>
            </a:fld>
            <a:endParaRPr lang="en-GB" sz="1200"/>
          </a:p>
        </p:txBody>
      </p:sp>
      <p:sp>
        <p:nvSpPr>
          <p:cNvPr id="553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555000C-466B-4562-AF79-92574C4770C7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C3558F8-4FF6-4FD8-ABC0-CB3A8DB49748}" type="slidenum">
              <a:rPr lang="en-GB" sz="1200"/>
              <a:pPr algn="r" eaLnBrk="1" hangingPunct="1"/>
              <a:t>24</a:t>
            </a:fld>
            <a:endParaRPr lang="en-GB" sz="1200"/>
          </a:p>
        </p:txBody>
      </p:sp>
      <p:sp>
        <p:nvSpPr>
          <p:cNvPr id="5632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130139-70A7-45B2-8F7B-1F23A77EDE37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6D084B5-8130-4334-9DE5-7E717A3409C5}" type="slidenum">
              <a:rPr lang="en-GB" sz="1200"/>
              <a:pPr algn="r" eaLnBrk="1" hangingPunct="1"/>
              <a:t>25</a:t>
            </a:fld>
            <a:endParaRPr lang="en-GB" sz="1200"/>
          </a:p>
        </p:txBody>
      </p:sp>
      <p:sp>
        <p:nvSpPr>
          <p:cNvPr id="573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496B4DC-0CF6-456B-A4B8-8EEE31784B82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79CF514-22D6-44C0-A515-06F402831FFB}" type="slidenum">
              <a:rPr lang="en-GB" sz="1200"/>
              <a:pPr algn="r" eaLnBrk="1" hangingPunct="1"/>
              <a:t>26</a:t>
            </a:fld>
            <a:endParaRPr lang="en-GB" sz="1200"/>
          </a:p>
        </p:txBody>
      </p:sp>
      <p:sp>
        <p:nvSpPr>
          <p:cNvPr id="583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3C9DCEB-4EA7-4234-8A51-CE9DEBEBB8CD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B8F01A5-0A20-4117-8B34-077472D5314F}" type="slidenum">
              <a:rPr lang="en-GB" sz="1200"/>
              <a:pPr algn="r" eaLnBrk="1" hangingPunct="1"/>
              <a:t>27</a:t>
            </a:fld>
            <a:endParaRPr lang="en-GB" sz="1200"/>
          </a:p>
        </p:txBody>
      </p:sp>
      <p:sp>
        <p:nvSpPr>
          <p:cNvPr id="593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277FBA3-A890-432F-A080-E2FD14FB07C2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94C3FB1-DA43-47B8-B453-73967D811157}" type="slidenum">
              <a:rPr lang="en-GB" sz="1200"/>
              <a:pPr algn="r" eaLnBrk="1" hangingPunct="1"/>
              <a:t>28</a:t>
            </a:fld>
            <a:endParaRPr lang="en-GB" sz="1200"/>
          </a:p>
        </p:txBody>
      </p:sp>
      <p:sp>
        <p:nvSpPr>
          <p:cNvPr id="604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34EA0E6-4502-4922-AEF7-4A24BB024006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F29070F-417B-4477-9312-3A060C648EAD}" type="slidenum">
              <a:rPr lang="en-GB" sz="1200"/>
              <a:pPr algn="r" eaLnBrk="1" hangingPunct="1"/>
              <a:t>29</a:t>
            </a:fld>
            <a:endParaRPr lang="en-GB" sz="1200"/>
          </a:p>
        </p:txBody>
      </p:sp>
      <p:sp>
        <p:nvSpPr>
          <p:cNvPr id="614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93C8D5F-99EE-424E-9169-D9B8EC3215E8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EBF5934-5541-4ECF-9789-4D245C7D5103}" type="slidenum">
              <a:rPr lang="en-GB" sz="1200"/>
              <a:pPr algn="r" eaLnBrk="1" hangingPunct="1"/>
              <a:t>30</a:t>
            </a:fld>
            <a:endParaRPr lang="en-GB" sz="1200"/>
          </a:p>
        </p:txBody>
      </p:sp>
      <p:sp>
        <p:nvSpPr>
          <p:cNvPr id="624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092DF57-AF76-453D-8F54-EA6BC3084DE3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5A12A19-13A0-4937-9D4D-7D7B7EAFFCF2}" type="slidenum">
              <a:rPr lang="en-GB" sz="1200"/>
              <a:pPr algn="r" eaLnBrk="1" hangingPunct="1"/>
              <a:t>4</a:t>
            </a:fld>
            <a:endParaRPr lang="en-GB" sz="1200"/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99D522-AE29-4D8A-B1FC-C4531D7838A7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AD05FCB-D617-4EF0-9EA4-220165D5B550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1281F1E-96EA-45E1-9125-790268A5FDB0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DAB895A-9C98-4A35-8845-39E8004B2806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05D5A48-90AC-4CBB-B539-985A6423193A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A628B1F-B2A4-4F42-B321-BDC5496D4902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1EF679F-2CCE-4D2B-9C7F-B3AAA5514A84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D15A803-828F-4AB6-B3D3-D3DA13AE2590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A4C6CED-5A78-40F2-949E-97DE56E8BCBF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F7D167D-F622-41BC-A8D8-EC16EA077F14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  <p:sp>
        <p:nvSpPr>
          <p:cNvPr id="409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C961C0-5965-4BCA-B0A0-7BC67E235BDB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82822F6-563D-4D58-A892-11F3E258A558}" type="slidenum">
              <a:rPr lang="en-GB" sz="1200"/>
              <a:pPr algn="r" eaLnBrk="1" hangingPunct="1"/>
              <a:t>10</a:t>
            </a:fld>
            <a:endParaRPr lang="en-GB" sz="1200"/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2DFF-C239-4317-8DB4-19165CB0E1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84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52F81-9492-4A81-9B3B-E99A301C62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2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CAA1C-4B65-4478-9853-0E2461E6A6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6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0E012-C18B-4BF9-A979-98A629744A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7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B04EC-F24B-4B7B-9B97-3D423D3E2D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4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E2E6-2836-402B-8DFA-A076762477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8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F625-E1AA-45A1-AE86-524FA137F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01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87232-D896-4130-8422-DC70B8EDC7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17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CEB6B-ECD9-4BB1-9151-8FC6DDE1C2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30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26AD-8142-4207-848C-C9422D7BE5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5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77E0-D3DB-4640-B54F-DBCA8EF65D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78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81E7FCBD-9664-48E8-86AB-2ACF54CD89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3.png"/><Relationship Id="rId4" Type="http://schemas.openxmlformats.org/officeDocument/2006/relationships/image" Target="../media/image14.jpeg"/><Relationship Id="rId9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ATOMS AND RADIOACTIVITY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Ionisation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1125538"/>
            <a:ext cx="5146675" cy="48244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CC00CC"/>
                </a:solidFill>
              </a:rPr>
              <a:t>Ionisation occurs when an atom loses or gains one or more electrons</a:t>
            </a:r>
            <a:r>
              <a:rPr lang="en-GB" sz="2800" smtClean="0">
                <a:solidFill>
                  <a:srgbClr val="CC00CC"/>
                </a:solidFill>
              </a:rPr>
              <a:t>.</a:t>
            </a:r>
            <a:r>
              <a:rPr lang="en-GB" sz="2800" smtClean="0">
                <a:solidFill>
                  <a:schemeClr val="accent2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When an atom loses electrons it becomes a </a:t>
            </a:r>
            <a:r>
              <a:rPr lang="en-GB" sz="2800" b="1" smtClean="0">
                <a:solidFill>
                  <a:srgbClr val="FF0000"/>
                </a:solidFill>
              </a:rPr>
              <a:t>positive ion</a:t>
            </a:r>
            <a:r>
              <a:rPr lang="en-GB" sz="2800" smtClean="0"/>
              <a:t>.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When an atom gains electrons it becomes a </a:t>
            </a:r>
            <a:r>
              <a:rPr lang="en-GB" sz="2800" b="1" smtClean="0">
                <a:solidFill>
                  <a:schemeClr val="accent2"/>
                </a:solidFill>
              </a:rPr>
              <a:t>negative ion</a:t>
            </a:r>
            <a:r>
              <a:rPr lang="en-GB" sz="2800" smtClean="0"/>
              <a:t>.</a:t>
            </a:r>
            <a:endParaRPr lang="en-GB" sz="2800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endParaRPr lang="en-GB" sz="2800" smtClean="0">
              <a:solidFill>
                <a:srgbClr val="FF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300788" y="549275"/>
            <a:ext cx="2232025" cy="2584450"/>
            <a:chOff x="3969" y="346"/>
            <a:chExt cx="1406" cy="1628"/>
          </a:xfrm>
        </p:grpSpPr>
        <p:sp>
          <p:nvSpPr>
            <p:cNvPr id="1032" name="Text Box 5"/>
            <p:cNvSpPr txBox="1">
              <a:spLocks noChangeArrowheads="1"/>
            </p:cNvSpPr>
            <p:nvPr/>
          </p:nvSpPr>
          <p:spPr bwMode="auto">
            <a:xfrm>
              <a:off x="3969" y="1570"/>
              <a:ext cx="140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Lithium atom (uncharged)</a:t>
              </a:r>
            </a:p>
          </p:txBody>
        </p:sp>
        <p:pic>
          <p:nvPicPr>
            <p:cNvPr id="1033" name="Picture 6" descr="File:Stylised Lithium Atom.sv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346"/>
              <a:ext cx="1084" cy="1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156325" y="3429000"/>
            <a:ext cx="2592388" cy="2154238"/>
            <a:chOff x="3878" y="2160"/>
            <a:chExt cx="1633" cy="1357"/>
          </a:xfrm>
        </p:grpSpPr>
        <p:graphicFrame>
          <p:nvGraphicFramePr>
            <p:cNvPr id="1026" name="Object 16"/>
            <p:cNvGraphicFramePr>
              <a:graphicFrameLocks noChangeAspect="1"/>
            </p:cNvGraphicFramePr>
            <p:nvPr/>
          </p:nvGraphicFramePr>
          <p:xfrm>
            <a:off x="4059" y="2160"/>
            <a:ext cx="1182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Bitmap Image" r:id="rId5" imgW="1876190" imgH="1523810" progId="Paint.Picture">
                    <p:embed/>
                  </p:oleObj>
                </mc:Choice>
                <mc:Fallback>
                  <p:oleObj name="Bitmap Image" r:id="rId5" imgW="1876190" imgH="1523810" progId="Paint.Picture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9" y="2160"/>
                          <a:ext cx="1182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1" name="Text Box 18"/>
            <p:cNvSpPr txBox="1">
              <a:spLocks noChangeArrowheads="1"/>
            </p:cNvSpPr>
            <p:nvPr/>
          </p:nvSpPr>
          <p:spPr bwMode="auto">
            <a:xfrm>
              <a:off x="3878" y="3113"/>
              <a:ext cx="163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Lithium ion (positively charged)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Radioactivity and Ionising Radiation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981075"/>
            <a:ext cx="4321175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The nuclei of some isotopes are unstable and when they decay they give of radiation that causes ionisation.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This phenomena is called </a:t>
            </a:r>
            <a:r>
              <a:rPr lang="en-GB" sz="2400" b="1" smtClean="0">
                <a:solidFill>
                  <a:srgbClr val="FF0000"/>
                </a:solidFill>
              </a:rPr>
              <a:t>radioactivity </a:t>
            </a:r>
            <a:r>
              <a:rPr lang="en-GB" sz="2400" smtClean="0"/>
              <a:t>and the radiation produced is called </a:t>
            </a:r>
            <a:r>
              <a:rPr lang="en-GB" sz="2400" b="1" smtClean="0">
                <a:solidFill>
                  <a:srgbClr val="FF0000"/>
                </a:solidFill>
              </a:rPr>
              <a:t>ionising radiation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Radioactivity is a </a:t>
            </a:r>
            <a:r>
              <a:rPr lang="en-GB" sz="2400" b="1" smtClean="0">
                <a:solidFill>
                  <a:schemeClr val="accent2"/>
                </a:solidFill>
              </a:rPr>
              <a:t>random </a:t>
            </a:r>
            <a:r>
              <a:rPr lang="en-GB" sz="2400" smtClean="0"/>
              <a:t>process. When a particular nucleus decays cannot be predicted.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148263" y="1125538"/>
            <a:ext cx="3384550" cy="4240212"/>
            <a:chOff x="3243" y="709"/>
            <a:chExt cx="2132" cy="2671"/>
          </a:xfrm>
        </p:grpSpPr>
        <p:pic>
          <p:nvPicPr>
            <p:cNvPr id="15365" name="Picture 5" descr="180px-Becquerel_Henri_photograph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" y="709"/>
              <a:ext cx="1722" cy="2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3243" y="2976"/>
              <a:ext cx="21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Henri Becquerel discovered radioactivity in 1896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Alpha, beta and gamma radiation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125538"/>
            <a:ext cx="5616575" cy="43926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FF0000"/>
                </a:solidFill>
              </a:rPr>
              <a:t>An alpha particle consists of two protons and two neutrons.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It is strongly ionising.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00FF"/>
                </a:solidFill>
              </a:rPr>
              <a:t>A beta particle is a high speed electron.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It is produced when a neutron has decays into an electron and proton.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It is moderately ionising.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0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>
                <a:solidFill>
                  <a:srgbClr val="008000"/>
                </a:solidFill>
              </a:rPr>
              <a:t>Gamma rays are very high frequency electromagnetic waves.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smtClean="0"/>
              <a:t>They are produced when an unstable nucleus loses energy..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000" b="1" smtClean="0"/>
              <a:t>They are weakly ionising.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877050" y="1125538"/>
            <a:ext cx="1743075" cy="865187"/>
            <a:chOff x="4332" y="709"/>
            <a:chExt cx="1098" cy="545"/>
          </a:xfrm>
        </p:grpSpPr>
        <p:grpSp>
          <p:nvGrpSpPr>
            <p:cNvPr id="16395" name="Group 17"/>
            <p:cNvGrpSpPr>
              <a:grpSpLocks/>
            </p:cNvGrpSpPr>
            <p:nvPr/>
          </p:nvGrpSpPr>
          <p:grpSpPr bwMode="auto">
            <a:xfrm>
              <a:off x="4332" y="709"/>
              <a:ext cx="591" cy="545"/>
              <a:chOff x="4059" y="1389"/>
              <a:chExt cx="591" cy="545"/>
            </a:xfrm>
          </p:grpSpPr>
          <p:sp>
            <p:nvSpPr>
              <p:cNvPr id="16397" name="Oval 8"/>
              <p:cNvSpPr>
                <a:spLocks noChangeArrowheads="1"/>
              </p:cNvSpPr>
              <p:nvPr/>
            </p:nvSpPr>
            <p:spPr bwMode="auto">
              <a:xfrm>
                <a:off x="4059" y="1570"/>
                <a:ext cx="318" cy="318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6398" name="Oval 15"/>
              <p:cNvSpPr>
                <a:spLocks noChangeArrowheads="1"/>
              </p:cNvSpPr>
              <p:nvPr/>
            </p:nvSpPr>
            <p:spPr bwMode="auto">
              <a:xfrm>
                <a:off x="4105" y="1389"/>
                <a:ext cx="318" cy="318"/>
              </a:xfrm>
              <a:prstGeom prst="ellipse">
                <a:avLst/>
              </a:prstGeom>
              <a:solidFill>
                <a:srgbClr val="008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6399" name="Oval 16"/>
              <p:cNvSpPr>
                <a:spLocks noChangeArrowheads="1"/>
              </p:cNvSpPr>
              <p:nvPr/>
            </p:nvSpPr>
            <p:spPr bwMode="auto">
              <a:xfrm>
                <a:off x="4286" y="1616"/>
                <a:ext cx="318" cy="318"/>
              </a:xfrm>
              <a:prstGeom prst="ellipse">
                <a:avLst/>
              </a:prstGeom>
              <a:solidFill>
                <a:srgbClr val="008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6400" name="Oval 14"/>
              <p:cNvSpPr>
                <a:spLocks noChangeArrowheads="1"/>
              </p:cNvSpPr>
              <p:nvPr/>
            </p:nvSpPr>
            <p:spPr bwMode="auto">
              <a:xfrm>
                <a:off x="4332" y="1389"/>
                <a:ext cx="318" cy="318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pic>
          <p:nvPicPr>
            <p:cNvPr id="16396" name="Picture 2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" y="845"/>
              <a:ext cx="28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7164388" y="2636838"/>
            <a:ext cx="1527175" cy="590550"/>
            <a:chOff x="4513" y="1661"/>
            <a:chExt cx="962" cy="372"/>
          </a:xfrm>
        </p:grpSpPr>
        <p:sp>
          <p:nvSpPr>
            <p:cNvPr id="16393" name="Oval 18"/>
            <p:cNvSpPr>
              <a:spLocks noChangeArrowheads="1"/>
            </p:cNvSpPr>
            <p:nvPr/>
          </p:nvSpPr>
          <p:spPr bwMode="auto">
            <a:xfrm>
              <a:off x="4513" y="1752"/>
              <a:ext cx="182" cy="182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6394" name="Picture 2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3" y="1661"/>
              <a:ext cx="37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732588" y="3573463"/>
            <a:ext cx="1882775" cy="1320800"/>
            <a:chOff x="4241" y="2251"/>
            <a:chExt cx="1186" cy="832"/>
          </a:xfrm>
        </p:grpSpPr>
        <p:sp>
          <p:nvSpPr>
            <p:cNvPr id="16391" name="Freeform 20"/>
            <p:cNvSpPr>
              <a:spLocks/>
            </p:cNvSpPr>
            <p:nvPr/>
          </p:nvSpPr>
          <p:spPr bwMode="auto">
            <a:xfrm>
              <a:off x="4241" y="2251"/>
              <a:ext cx="776" cy="832"/>
            </a:xfrm>
            <a:custGeom>
              <a:avLst/>
              <a:gdLst>
                <a:gd name="T0" fmla="*/ 0 w 776"/>
                <a:gd name="T1" fmla="*/ 417 h 832"/>
                <a:gd name="T2" fmla="*/ 119 w 776"/>
                <a:gd name="T3" fmla="*/ 772 h 832"/>
                <a:gd name="T4" fmla="*/ 311 w 776"/>
                <a:gd name="T5" fmla="*/ 58 h 832"/>
                <a:gd name="T6" fmla="*/ 458 w 776"/>
                <a:gd name="T7" fmla="*/ 778 h 832"/>
                <a:gd name="T8" fmla="*/ 647 w 776"/>
                <a:gd name="T9" fmla="*/ 55 h 832"/>
                <a:gd name="T10" fmla="*/ 776 w 776"/>
                <a:gd name="T11" fmla="*/ 448 h 8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6"/>
                <a:gd name="T19" fmla="*/ 0 h 832"/>
                <a:gd name="T20" fmla="*/ 776 w 776"/>
                <a:gd name="T21" fmla="*/ 832 h 8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6" h="832">
                  <a:moveTo>
                    <a:pt x="0" y="417"/>
                  </a:moveTo>
                  <a:cubicBezTo>
                    <a:pt x="20" y="476"/>
                    <a:pt x="67" y="832"/>
                    <a:pt x="119" y="772"/>
                  </a:cubicBezTo>
                  <a:cubicBezTo>
                    <a:pt x="171" y="712"/>
                    <a:pt x="255" y="57"/>
                    <a:pt x="311" y="58"/>
                  </a:cubicBezTo>
                  <a:cubicBezTo>
                    <a:pt x="367" y="59"/>
                    <a:pt x="402" y="779"/>
                    <a:pt x="458" y="778"/>
                  </a:cubicBezTo>
                  <a:cubicBezTo>
                    <a:pt x="514" y="777"/>
                    <a:pt x="594" y="110"/>
                    <a:pt x="647" y="55"/>
                  </a:cubicBezTo>
                  <a:cubicBezTo>
                    <a:pt x="700" y="0"/>
                    <a:pt x="749" y="366"/>
                    <a:pt x="776" y="448"/>
                  </a:cubicBezTo>
                </a:path>
              </a:pathLst>
            </a:cu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6392" name="Picture 2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1" y="2478"/>
              <a:ext cx="276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GB" sz="3200" smtClean="0"/>
              <a:t>The penetrating power of </a:t>
            </a:r>
            <a:br>
              <a:rPr lang="en-GB" sz="3200" smtClean="0"/>
            </a:br>
            <a:r>
              <a:rPr lang="en-GB" sz="3200" smtClean="0"/>
              <a:t>alpha, beta and gamma radiation</a:t>
            </a: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3130550" y="2636838"/>
            <a:ext cx="1089025" cy="1357312"/>
            <a:chOff x="2154" y="1706"/>
            <a:chExt cx="686" cy="855"/>
          </a:xfrm>
        </p:grpSpPr>
        <p:grpSp>
          <p:nvGrpSpPr>
            <p:cNvPr id="2094" name="Group 29"/>
            <p:cNvGrpSpPr>
              <a:grpSpLocks/>
            </p:cNvGrpSpPr>
            <p:nvPr/>
          </p:nvGrpSpPr>
          <p:grpSpPr bwMode="auto">
            <a:xfrm>
              <a:off x="2154" y="1706"/>
              <a:ext cx="686" cy="103"/>
              <a:chOff x="567" y="1910"/>
              <a:chExt cx="1088" cy="182"/>
            </a:xfrm>
          </p:grpSpPr>
          <p:sp>
            <p:nvSpPr>
              <p:cNvPr id="2098" name="Oval 30"/>
              <p:cNvSpPr>
                <a:spLocks noChangeArrowheads="1"/>
              </p:cNvSpPr>
              <p:nvPr/>
            </p:nvSpPr>
            <p:spPr bwMode="auto">
              <a:xfrm>
                <a:off x="567" y="1911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" name="Oval 31"/>
              <p:cNvSpPr>
                <a:spLocks noChangeArrowheads="1"/>
              </p:cNvSpPr>
              <p:nvPr/>
            </p:nvSpPr>
            <p:spPr bwMode="auto">
              <a:xfrm>
                <a:off x="1020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" name="Oval 32"/>
              <p:cNvSpPr>
                <a:spLocks noChangeArrowheads="1"/>
              </p:cNvSpPr>
              <p:nvPr/>
            </p:nvSpPr>
            <p:spPr bwMode="auto">
              <a:xfrm>
                <a:off x="1474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95" name="Group 33"/>
            <p:cNvGrpSpPr>
              <a:grpSpLocks/>
            </p:cNvGrpSpPr>
            <p:nvPr/>
          </p:nvGrpSpPr>
          <p:grpSpPr bwMode="auto">
            <a:xfrm>
              <a:off x="2154" y="2251"/>
              <a:ext cx="684" cy="310"/>
              <a:chOff x="657" y="2659"/>
              <a:chExt cx="1084" cy="547"/>
            </a:xfrm>
          </p:grpSpPr>
          <p:sp>
            <p:nvSpPr>
              <p:cNvPr id="2096" name="Freeform 34"/>
              <p:cNvSpPr>
                <a:spLocks/>
              </p:cNvSpPr>
              <p:nvPr/>
            </p:nvSpPr>
            <p:spPr bwMode="auto">
              <a:xfrm>
                <a:off x="657" y="2659"/>
                <a:ext cx="545" cy="544"/>
              </a:xfrm>
              <a:custGeom>
                <a:avLst/>
                <a:gdLst>
                  <a:gd name="T0" fmla="*/ 0 w 776"/>
                  <a:gd name="T1" fmla="*/ 33 h 832"/>
                  <a:gd name="T2" fmla="*/ 14 w 776"/>
                  <a:gd name="T3" fmla="*/ 60 h 832"/>
                  <a:gd name="T4" fmla="*/ 37 w 776"/>
                  <a:gd name="T5" fmla="*/ 5 h 832"/>
                  <a:gd name="T6" fmla="*/ 55 w 776"/>
                  <a:gd name="T7" fmla="*/ 61 h 832"/>
                  <a:gd name="T8" fmla="*/ 77 w 776"/>
                  <a:gd name="T9" fmla="*/ 5 h 832"/>
                  <a:gd name="T10" fmla="*/ 93 w 776"/>
                  <a:gd name="T11" fmla="*/ 35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35"/>
              <p:cNvSpPr>
                <a:spLocks/>
              </p:cNvSpPr>
              <p:nvPr/>
            </p:nvSpPr>
            <p:spPr bwMode="auto">
              <a:xfrm>
                <a:off x="1196" y="2662"/>
                <a:ext cx="545" cy="544"/>
              </a:xfrm>
              <a:custGeom>
                <a:avLst/>
                <a:gdLst>
                  <a:gd name="T0" fmla="*/ 0 w 776"/>
                  <a:gd name="T1" fmla="*/ 33 h 832"/>
                  <a:gd name="T2" fmla="*/ 14 w 776"/>
                  <a:gd name="T3" fmla="*/ 60 h 832"/>
                  <a:gd name="T4" fmla="*/ 37 w 776"/>
                  <a:gd name="T5" fmla="*/ 5 h 832"/>
                  <a:gd name="T6" fmla="*/ 55 w 776"/>
                  <a:gd name="T7" fmla="*/ 61 h 832"/>
                  <a:gd name="T8" fmla="*/ 77 w 776"/>
                  <a:gd name="T9" fmla="*/ 5 h 832"/>
                  <a:gd name="T10" fmla="*/ 93 w 776"/>
                  <a:gd name="T11" fmla="*/ 35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1474788" y="1341438"/>
            <a:ext cx="1873250" cy="4084637"/>
            <a:chOff x="1111" y="890"/>
            <a:chExt cx="1180" cy="2573"/>
          </a:xfrm>
        </p:grpSpPr>
        <p:sp>
          <p:nvSpPr>
            <p:cNvPr id="2092" name="Rectangle 26"/>
            <p:cNvSpPr>
              <a:spLocks noChangeArrowheads="1"/>
            </p:cNvSpPr>
            <p:nvPr/>
          </p:nvSpPr>
          <p:spPr bwMode="auto">
            <a:xfrm>
              <a:off x="1998" y="890"/>
              <a:ext cx="41" cy="19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3" name="Text Box 45"/>
            <p:cNvSpPr txBox="1">
              <a:spLocks noChangeArrowheads="1"/>
            </p:cNvSpPr>
            <p:nvPr/>
          </p:nvSpPr>
          <p:spPr bwMode="auto">
            <a:xfrm>
              <a:off x="1111" y="2886"/>
              <a:ext cx="118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Paper or a few cm of air stops alpha particles</a:t>
              </a: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3562350" y="1341438"/>
            <a:ext cx="2263775" cy="4359275"/>
            <a:chOff x="2426" y="890"/>
            <a:chExt cx="1426" cy="2746"/>
          </a:xfrm>
        </p:grpSpPr>
        <p:sp>
          <p:nvSpPr>
            <p:cNvPr id="152613" name="Rectangle 37"/>
            <p:cNvSpPr>
              <a:spLocks noChangeArrowheads="1"/>
            </p:cNvSpPr>
            <p:nvPr/>
          </p:nvSpPr>
          <p:spPr bwMode="auto">
            <a:xfrm>
              <a:off x="2926" y="890"/>
              <a:ext cx="201" cy="190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2088" name="Group 40"/>
            <p:cNvGrpSpPr>
              <a:grpSpLocks/>
            </p:cNvGrpSpPr>
            <p:nvPr/>
          </p:nvGrpSpPr>
          <p:grpSpPr bwMode="auto">
            <a:xfrm>
              <a:off x="3168" y="2248"/>
              <a:ext cx="684" cy="310"/>
              <a:chOff x="657" y="2659"/>
              <a:chExt cx="1084" cy="547"/>
            </a:xfrm>
          </p:grpSpPr>
          <p:sp>
            <p:nvSpPr>
              <p:cNvPr id="2090" name="Freeform 41"/>
              <p:cNvSpPr>
                <a:spLocks/>
              </p:cNvSpPr>
              <p:nvPr/>
            </p:nvSpPr>
            <p:spPr bwMode="auto">
              <a:xfrm>
                <a:off x="657" y="2659"/>
                <a:ext cx="545" cy="544"/>
              </a:xfrm>
              <a:custGeom>
                <a:avLst/>
                <a:gdLst>
                  <a:gd name="T0" fmla="*/ 0 w 776"/>
                  <a:gd name="T1" fmla="*/ 33 h 832"/>
                  <a:gd name="T2" fmla="*/ 14 w 776"/>
                  <a:gd name="T3" fmla="*/ 60 h 832"/>
                  <a:gd name="T4" fmla="*/ 37 w 776"/>
                  <a:gd name="T5" fmla="*/ 5 h 832"/>
                  <a:gd name="T6" fmla="*/ 55 w 776"/>
                  <a:gd name="T7" fmla="*/ 61 h 832"/>
                  <a:gd name="T8" fmla="*/ 77 w 776"/>
                  <a:gd name="T9" fmla="*/ 5 h 832"/>
                  <a:gd name="T10" fmla="*/ 93 w 776"/>
                  <a:gd name="T11" fmla="*/ 35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Freeform 42"/>
              <p:cNvSpPr>
                <a:spLocks/>
              </p:cNvSpPr>
              <p:nvPr/>
            </p:nvSpPr>
            <p:spPr bwMode="auto">
              <a:xfrm>
                <a:off x="1196" y="2662"/>
                <a:ext cx="545" cy="544"/>
              </a:xfrm>
              <a:custGeom>
                <a:avLst/>
                <a:gdLst>
                  <a:gd name="T0" fmla="*/ 0 w 776"/>
                  <a:gd name="T1" fmla="*/ 33 h 832"/>
                  <a:gd name="T2" fmla="*/ 14 w 776"/>
                  <a:gd name="T3" fmla="*/ 60 h 832"/>
                  <a:gd name="T4" fmla="*/ 37 w 776"/>
                  <a:gd name="T5" fmla="*/ 5 h 832"/>
                  <a:gd name="T6" fmla="*/ 55 w 776"/>
                  <a:gd name="T7" fmla="*/ 61 h 832"/>
                  <a:gd name="T8" fmla="*/ 77 w 776"/>
                  <a:gd name="T9" fmla="*/ 5 h 832"/>
                  <a:gd name="T10" fmla="*/ 93 w 776"/>
                  <a:gd name="T11" fmla="*/ 35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9" name="Text Box 46"/>
            <p:cNvSpPr txBox="1">
              <a:spLocks noChangeArrowheads="1"/>
            </p:cNvSpPr>
            <p:nvPr/>
          </p:nvSpPr>
          <p:spPr bwMode="auto">
            <a:xfrm>
              <a:off x="2426" y="2886"/>
              <a:ext cx="131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0000FF"/>
                  </a:solidFill>
                </a:rPr>
                <a:t>1cm or 1m of air of aluminium stops beta particles</a:t>
              </a: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5795963" y="1341438"/>
            <a:ext cx="2519362" cy="4359275"/>
            <a:chOff x="3833" y="890"/>
            <a:chExt cx="1587" cy="2746"/>
          </a:xfrm>
        </p:grpSpPr>
        <p:sp>
          <p:nvSpPr>
            <p:cNvPr id="2084" name="Rectangle 38" descr="Granite"/>
            <p:cNvSpPr>
              <a:spLocks noChangeArrowheads="1"/>
            </p:cNvSpPr>
            <p:nvPr/>
          </p:nvSpPr>
          <p:spPr bwMode="auto">
            <a:xfrm>
              <a:off x="4377" y="890"/>
              <a:ext cx="998" cy="1905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Rectangle 39"/>
            <p:cNvSpPr>
              <a:spLocks noChangeArrowheads="1"/>
            </p:cNvSpPr>
            <p:nvPr/>
          </p:nvSpPr>
          <p:spPr bwMode="auto">
            <a:xfrm>
              <a:off x="3934" y="890"/>
              <a:ext cx="242" cy="190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Text Box 47"/>
            <p:cNvSpPr txBox="1">
              <a:spLocks noChangeArrowheads="1"/>
            </p:cNvSpPr>
            <p:nvPr/>
          </p:nvSpPr>
          <p:spPr bwMode="auto">
            <a:xfrm>
              <a:off x="3833" y="2886"/>
              <a:ext cx="1587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008000"/>
                  </a:solidFill>
                </a:rPr>
                <a:t>Several cm of lead or 1m of concrete is needed to stop gamma rays</a:t>
              </a:r>
            </a:p>
          </p:txBody>
        </p: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611188" y="1485900"/>
            <a:ext cx="2144712" cy="2628900"/>
            <a:chOff x="567" y="981"/>
            <a:chExt cx="1351" cy="1656"/>
          </a:xfrm>
        </p:grpSpPr>
        <p:graphicFrame>
          <p:nvGraphicFramePr>
            <p:cNvPr id="2050" name="Object 49"/>
            <p:cNvGraphicFramePr>
              <a:graphicFrameLocks noChangeAspect="1"/>
            </p:cNvGraphicFramePr>
            <p:nvPr/>
          </p:nvGraphicFramePr>
          <p:xfrm>
            <a:off x="612" y="981"/>
            <a:ext cx="28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1" name="Bitmap Image" r:id="rId5" imgW="447856" imgH="504762" progId="Paint.Picture">
                    <p:embed/>
                  </p:oleObj>
                </mc:Choice>
                <mc:Fallback>
                  <p:oleObj name="Bitmap Image" r:id="rId5" imgW="447856" imgH="504762" progId="Paint.Picture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981"/>
                          <a:ext cx="28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51"/>
            <p:cNvGraphicFramePr>
              <a:graphicFrameLocks noChangeAspect="1"/>
            </p:cNvGraphicFramePr>
            <p:nvPr/>
          </p:nvGraphicFramePr>
          <p:xfrm>
            <a:off x="567" y="1616"/>
            <a:ext cx="37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Bitmap Image" r:id="rId7" imgW="590476" imgH="590476" progId="Paint.Picture">
                    <p:embed/>
                  </p:oleObj>
                </mc:Choice>
                <mc:Fallback>
                  <p:oleObj name="Bitmap Image" r:id="rId7" imgW="590476" imgH="590476" progId="Paint.Picture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1616"/>
                          <a:ext cx="372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9" name="Group 36"/>
            <p:cNvGrpSpPr>
              <a:grpSpLocks/>
            </p:cNvGrpSpPr>
            <p:nvPr/>
          </p:nvGrpSpPr>
          <p:grpSpPr bwMode="auto">
            <a:xfrm>
              <a:off x="1111" y="1077"/>
              <a:ext cx="807" cy="149"/>
              <a:chOff x="521" y="1117"/>
              <a:chExt cx="1180" cy="227"/>
            </a:xfrm>
          </p:grpSpPr>
          <p:grpSp>
            <p:nvGrpSpPr>
              <p:cNvPr id="2069" name="Group 4"/>
              <p:cNvGrpSpPr>
                <a:grpSpLocks/>
              </p:cNvGrpSpPr>
              <p:nvPr/>
            </p:nvGrpSpPr>
            <p:grpSpPr bwMode="auto">
              <a:xfrm>
                <a:off x="521" y="1117"/>
                <a:ext cx="272" cy="227"/>
                <a:chOff x="4059" y="1389"/>
                <a:chExt cx="591" cy="545"/>
              </a:xfrm>
            </p:grpSpPr>
            <p:sp>
              <p:nvSpPr>
                <p:cNvPr id="2080" name="Oval 5"/>
                <p:cNvSpPr>
                  <a:spLocks noChangeArrowheads="1"/>
                </p:cNvSpPr>
                <p:nvPr/>
              </p:nvSpPr>
              <p:spPr bwMode="auto">
                <a:xfrm>
                  <a:off x="4059" y="1570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81" name="Oval 6"/>
                <p:cNvSpPr>
                  <a:spLocks noChangeArrowheads="1"/>
                </p:cNvSpPr>
                <p:nvPr/>
              </p:nvSpPr>
              <p:spPr bwMode="auto">
                <a:xfrm>
                  <a:off x="4105" y="1389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82" name="Oval 7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83" name="Oval 8"/>
                <p:cNvSpPr>
                  <a:spLocks noChangeArrowheads="1"/>
                </p:cNvSpPr>
                <p:nvPr/>
              </p:nvSpPr>
              <p:spPr bwMode="auto">
                <a:xfrm>
                  <a:off x="4332" y="1389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2070" name="Group 12"/>
              <p:cNvGrpSpPr>
                <a:grpSpLocks/>
              </p:cNvGrpSpPr>
              <p:nvPr/>
            </p:nvGrpSpPr>
            <p:grpSpPr bwMode="auto">
              <a:xfrm>
                <a:off x="975" y="1117"/>
                <a:ext cx="272" cy="227"/>
                <a:chOff x="4059" y="1389"/>
                <a:chExt cx="591" cy="545"/>
              </a:xfrm>
            </p:grpSpPr>
            <p:sp>
              <p:nvSpPr>
                <p:cNvPr id="2076" name="Oval 13"/>
                <p:cNvSpPr>
                  <a:spLocks noChangeArrowheads="1"/>
                </p:cNvSpPr>
                <p:nvPr/>
              </p:nvSpPr>
              <p:spPr bwMode="auto">
                <a:xfrm>
                  <a:off x="4059" y="1570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7" name="Oval 14"/>
                <p:cNvSpPr>
                  <a:spLocks noChangeArrowheads="1"/>
                </p:cNvSpPr>
                <p:nvPr/>
              </p:nvSpPr>
              <p:spPr bwMode="auto">
                <a:xfrm>
                  <a:off x="4105" y="1389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8" name="Oval 15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9" name="Oval 16"/>
                <p:cNvSpPr>
                  <a:spLocks noChangeArrowheads="1"/>
                </p:cNvSpPr>
                <p:nvPr/>
              </p:nvSpPr>
              <p:spPr bwMode="auto">
                <a:xfrm>
                  <a:off x="4332" y="1389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2071" name="Group 17"/>
              <p:cNvGrpSpPr>
                <a:grpSpLocks/>
              </p:cNvGrpSpPr>
              <p:nvPr/>
            </p:nvGrpSpPr>
            <p:grpSpPr bwMode="auto">
              <a:xfrm>
                <a:off x="1429" y="1117"/>
                <a:ext cx="272" cy="227"/>
                <a:chOff x="4059" y="1389"/>
                <a:chExt cx="591" cy="545"/>
              </a:xfrm>
            </p:grpSpPr>
            <p:sp>
              <p:nvSpPr>
                <p:cNvPr id="2072" name="Oval 18"/>
                <p:cNvSpPr>
                  <a:spLocks noChangeArrowheads="1"/>
                </p:cNvSpPr>
                <p:nvPr/>
              </p:nvSpPr>
              <p:spPr bwMode="auto">
                <a:xfrm>
                  <a:off x="4059" y="1570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3" name="Oval 19"/>
                <p:cNvSpPr>
                  <a:spLocks noChangeArrowheads="1"/>
                </p:cNvSpPr>
                <p:nvPr/>
              </p:nvSpPr>
              <p:spPr bwMode="auto">
                <a:xfrm>
                  <a:off x="4105" y="1389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4" name="Oval 20"/>
                <p:cNvSpPr>
                  <a:spLocks noChangeArrowheads="1"/>
                </p:cNvSpPr>
                <p:nvPr/>
              </p:nvSpPr>
              <p:spPr bwMode="auto">
                <a:xfrm>
                  <a:off x="4286" y="1616"/>
                  <a:ext cx="318" cy="318"/>
                </a:xfrm>
                <a:prstGeom prst="ellipse">
                  <a:avLst/>
                </a:prstGeom>
                <a:solidFill>
                  <a:srgbClr val="008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5" name="Oval 21"/>
                <p:cNvSpPr>
                  <a:spLocks noChangeArrowheads="1"/>
                </p:cNvSpPr>
                <p:nvPr/>
              </p:nvSpPr>
              <p:spPr bwMode="auto">
                <a:xfrm>
                  <a:off x="4332" y="1389"/>
                  <a:ext cx="318" cy="318"/>
                </a:xfrm>
                <a:prstGeom prst="ellipse">
                  <a:avLst/>
                </a:prstGeom>
                <a:solidFill>
                  <a:srgbClr val="FF0000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2060" name="Group 27"/>
            <p:cNvGrpSpPr>
              <a:grpSpLocks/>
            </p:cNvGrpSpPr>
            <p:nvPr/>
          </p:nvGrpSpPr>
          <p:grpSpPr bwMode="auto">
            <a:xfrm>
              <a:off x="1152" y="1721"/>
              <a:ext cx="686" cy="103"/>
              <a:chOff x="567" y="1910"/>
              <a:chExt cx="1088" cy="182"/>
            </a:xfrm>
          </p:grpSpPr>
          <p:sp>
            <p:nvSpPr>
              <p:cNvPr id="2066" name="Oval 9"/>
              <p:cNvSpPr>
                <a:spLocks noChangeArrowheads="1"/>
              </p:cNvSpPr>
              <p:nvPr/>
            </p:nvSpPr>
            <p:spPr bwMode="auto">
              <a:xfrm>
                <a:off x="567" y="1911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Oval 22"/>
              <p:cNvSpPr>
                <a:spLocks noChangeArrowheads="1"/>
              </p:cNvSpPr>
              <p:nvPr/>
            </p:nvSpPr>
            <p:spPr bwMode="auto">
              <a:xfrm>
                <a:off x="1020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Oval 23"/>
              <p:cNvSpPr>
                <a:spLocks noChangeArrowheads="1"/>
              </p:cNvSpPr>
              <p:nvPr/>
            </p:nvSpPr>
            <p:spPr bwMode="auto">
              <a:xfrm>
                <a:off x="1474" y="1910"/>
                <a:ext cx="181" cy="181"/>
              </a:xfrm>
              <a:prstGeom prst="ellipse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1" name="Group 25"/>
            <p:cNvGrpSpPr>
              <a:grpSpLocks/>
            </p:cNvGrpSpPr>
            <p:nvPr/>
          </p:nvGrpSpPr>
          <p:grpSpPr bwMode="auto">
            <a:xfrm>
              <a:off x="1152" y="2248"/>
              <a:ext cx="684" cy="310"/>
              <a:chOff x="657" y="2659"/>
              <a:chExt cx="1084" cy="547"/>
            </a:xfrm>
          </p:grpSpPr>
          <p:sp>
            <p:nvSpPr>
              <p:cNvPr id="2064" name="Freeform 10"/>
              <p:cNvSpPr>
                <a:spLocks/>
              </p:cNvSpPr>
              <p:nvPr/>
            </p:nvSpPr>
            <p:spPr bwMode="auto">
              <a:xfrm>
                <a:off x="657" y="2659"/>
                <a:ext cx="545" cy="544"/>
              </a:xfrm>
              <a:custGeom>
                <a:avLst/>
                <a:gdLst>
                  <a:gd name="T0" fmla="*/ 0 w 776"/>
                  <a:gd name="T1" fmla="*/ 33 h 832"/>
                  <a:gd name="T2" fmla="*/ 14 w 776"/>
                  <a:gd name="T3" fmla="*/ 60 h 832"/>
                  <a:gd name="T4" fmla="*/ 37 w 776"/>
                  <a:gd name="T5" fmla="*/ 5 h 832"/>
                  <a:gd name="T6" fmla="*/ 55 w 776"/>
                  <a:gd name="T7" fmla="*/ 61 h 832"/>
                  <a:gd name="T8" fmla="*/ 77 w 776"/>
                  <a:gd name="T9" fmla="*/ 5 h 832"/>
                  <a:gd name="T10" fmla="*/ 93 w 776"/>
                  <a:gd name="T11" fmla="*/ 35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5" name="Freeform 24"/>
              <p:cNvSpPr>
                <a:spLocks/>
              </p:cNvSpPr>
              <p:nvPr/>
            </p:nvSpPr>
            <p:spPr bwMode="auto">
              <a:xfrm>
                <a:off x="1196" y="2662"/>
                <a:ext cx="545" cy="544"/>
              </a:xfrm>
              <a:custGeom>
                <a:avLst/>
                <a:gdLst>
                  <a:gd name="T0" fmla="*/ 0 w 776"/>
                  <a:gd name="T1" fmla="*/ 33 h 832"/>
                  <a:gd name="T2" fmla="*/ 14 w 776"/>
                  <a:gd name="T3" fmla="*/ 60 h 832"/>
                  <a:gd name="T4" fmla="*/ 37 w 776"/>
                  <a:gd name="T5" fmla="*/ 5 h 832"/>
                  <a:gd name="T6" fmla="*/ 55 w 776"/>
                  <a:gd name="T7" fmla="*/ 61 h 832"/>
                  <a:gd name="T8" fmla="*/ 77 w 776"/>
                  <a:gd name="T9" fmla="*/ 5 h 832"/>
                  <a:gd name="T10" fmla="*/ 93 w 776"/>
                  <a:gd name="T11" fmla="*/ 35 h 8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76"/>
                  <a:gd name="T19" fmla="*/ 0 h 832"/>
                  <a:gd name="T20" fmla="*/ 776 w 776"/>
                  <a:gd name="T21" fmla="*/ 832 h 8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76" h="832">
                    <a:moveTo>
                      <a:pt x="0" y="417"/>
                    </a:moveTo>
                    <a:cubicBezTo>
                      <a:pt x="20" y="476"/>
                      <a:pt x="67" y="832"/>
                      <a:pt x="119" y="772"/>
                    </a:cubicBezTo>
                    <a:cubicBezTo>
                      <a:pt x="171" y="712"/>
                      <a:pt x="255" y="57"/>
                      <a:pt x="311" y="58"/>
                    </a:cubicBezTo>
                    <a:cubicBezTo>
                      <a:pt x="367" y="59"/>
                      <a:pt x="402" y="779"/>
                      <a:pt x="458" y="778"/>
                    </a:cubicBezTo>
                    <a:cubicBezTo>
                      <a:pt x="514" y="777"/>
                      <a:pt x="594" y="110"/>
                      <a:pt x="647" y="55"/>
                    </a:cubicBezTo>
                    <a:cubicBezTo>
                      <a:pt x="700" y="0"/>
                      <a:pt x="749" y="366"/>
                      <a:pt x="776" y="448"/>
                    </a:cubicBezTo>
                  </a:path>
                </a:pathLst>
              </a:cu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2" name="AutoShape 43"/>
            <p:cNvSpPr>
              <a:spLocks noChangeArrowheads="1"/>
            </p:cNvSpPr>
            <p:nvPr/>
          </p:nvSpPr>
          <p:spPr bwMode="auto">
            <a:xfrm>
              <a:off x="1192" y="1376"/>
              <a:ext cx="645" cy="149"/>
            </a:xfrm>
            <a:prstGeom prst="rightArrow">
              <a:avLst>
                <a:gd name="adj1" fmla="val 50000"/>
                <a:gd name="adj2" fmla="val 10822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AutoShape 44"/>
            <p:cNvSpPr>
              <a:spLocks noChangeArrowheads="1"/>
            </p:cNvSpPr>
            <p:nvPr/>
          </p:nvSpPr>
          <p:spPr bwMode="auto">
            <a:xfrm>
              <a:off x="1192" y="2010"/>
              <a:ext cx="645" cy="149"/>
            </a:xfrm>
            <a:prstGeom prst="rightArrow">
              <a:avLst>
                <a:gd name="adj1" fmla="val 50000"/>
                <a:gd name="adj2" fmla="val 10822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2" name="Object 55"/>
            <p:cNvGraphicFramePr>
              <a:graphicFrameLocks noChangeAspect="1"/>
            </p:cNvGraphicFramePr>
            <p:nvPr/>
          </p:nvGraphicFramePr>
          <p:xfrm>
            <a:off x="615" y="2205"/>
            <a:ext cx="2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Bitmap Image" r:id="rId9" imgW="438095" imgH="685714" progId="Paint.Picture">
                    <p:embed/>
                  </p:oleObj>
                </mc:Choice>
                <mc:Fallback>
                  <p:oleObj name="Bitmap Image" r:id="rId9" imgW="438095" imgH="685714" progId="Paint.Picture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" y="2205"/>
                          <a:ext cx="2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547813" y="1700213"/>
            <a:ext cx="1943100" cy="2449512"/>
            <a:chOff x="3651" y="1298"/>
            <a:chExt cx="1224" cy="1543"/>
          </a:xfrm>
        </p:grpSpPr>
        <p:sp>
          <p:nvSpPr>
            <p:cNvPr id="3087" name="Rectangle 79"/>
            <p:cNvSpPr>
              <a:spLocks noChangeArrowheads="1"/>
            </p:cNvSpPr>
            <p:nvPr/>
          </p:nvSpPr>
          <p:spPr bwMode="auto">
            <a:xfrm>
              <a:off x="3651" y="1298"/>
              <a:ext cx="1224" cy="1543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Text Box 80"/>
            <p:cNvSpPr txBox="1">
              <a:spLocks noChangeArrowheads="1"/>
            </p:cNvSpPr>
            <p:nvPr/>
          </p:nvSpPr>
          <p:spPr bwMode="auto">
            <a:xfrm>
              <a:off x="4014" y="1525"/>
              <a:ext cx="443" cy="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9600" b="1"/>
                <a:t>S</a:t>
              </a:r>
            </a:p>
          </p:txBody>
        </p:sp>
      </p:grpSp>
      <p:sp>
        <p:nvSpPr>
          <p:cNvPr id="3078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pPr eaLnBrk="1" hangingPunct="1"/>
            <a:r>
              <a:rPr lang="en-GB" sz="3600" smtClean="0"/>
              <a:t>Deflection by magnetic fields</a:t>
            </a: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68313" y="1628775"/>
            <a:ext cx="590550" cy="2628900"/>
            <a:chOff x="295" y="1162"/>
            <a:chExt cx="372" cy="1656"/>
          </a:xfrm>
        </p:grpSpPr>
        <p:graphicFrame>
          <p:nvGraphicFramePr>
            <p:cNvPr id="3074" name="Object 72"/>
            <p:cNvGraphicFramePr>
              <a:graphicFrameLocks noChangeAspect="1"/>
            </p:cNvGraphicFramePr>
            <p:nvPr/>
          </p:nvGraphicFramePr>
          <p:xfrm>
            <a:off x="340" y="1162"/>
            <a:ext cx="28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Bitmap Image" r:id="rId4" imgW="447856" imgH="504762" progId="Paint.Picture">
                    <p:embed/>
                  </p:oleObj>
                </mc:Choice>
                <mc:Fallback>
                  <p:oleObj name="Bitmap Image" r:id="rId4" imgW="447856" imgH="504762" progId="Paint.Picture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162"/>
                          <a:ext cx="28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73"/>
            <p:cNvGraphicFramePr>
              <a:graphicFrameLocks noChangeAspect="1"/>
            </p:cNvGraphicFramePr>
            <p:nvPr/>
          </p:nvGraphicFramePr>
          <p:xfrm>
            <a:off x="295" y="1797"/>
            <a:ext cx="37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Bitmap Image" r:id="rId6" imgW="590476" imgH="590476" progId="Paint.Picture">
                    <p:embed/>
                  </p:oleObj>
                </mc:Choice>
                <mc:Fallback>
                  <p:oleObj name="Bitmap Image" r:id="rId6" imgW="590476" imgH="590476" progId="Paint.Picture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1797"/>
                          <a:ext cx="372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74"/>
            <p:cNvGraphicFramePr>
              <a:graphicFrameLocks noChangeAspect="1"/>
            </p:cNvGraphicFramePr>
            <p:nvPr/>
          </p:nvGraphicFramePr>
          <p:xfrm>
            <a:off x="343" y="2386"/>
            <a:ext cx="2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Bitmap Image" r:id="rId8" imgW="438095" imgH="685714" progId="Paint.Picture">
                    <p:embed/>
                  </p:oleObj>
                </mc:Choice>
                <mc:Fallback>
                  <p:oleObj name="Bitmap Image" r:id="rId8" imgW="438095" imgH="685714" progId="Paint.Picture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" y="2386"/>
                          <a:ext cx="2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6988" name="Line 76"/>
          <p:cNvSpPr>
            <a:spLocks noChangeShapeType="1"/>
          </p:cNvSpPr>
          <p:nvPr/>
        </p:nvSpPr>
        <p:spPr bwMode="auto">
          <a:xfrm>
            <a:off x="1331913" y="1917700"/>
            <a:ext cx="29527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89" name="Line 77"/>
          <p:cNvSpPr>
            <a:spLocks noChangeShapeType="1"/>
          </p:cNvSpPr>
          <p:nvPr/>
        </p:nvSpPr>
        <p:spPr bwMode="auto">
          <a:xfrm>
            <a:off x="1331913" y="2925763"/>
            <a:ext cx="295275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0" name="Line 78"/>
          <p:cNvSpPr>
            <a:spLocks noChangeShapeType="1"/>
          </p:cNvSpPr>
          <p:nvPr/>
        </p:nvSpPr>
        <p:spPr bwMode="auto">
          <a:xfrm>
            <a:off x="1331913" y="3933825"/>
            <a:ext cx="29527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4" name="Freeform 82"/>
          <p:cNvSpPr>
            <a:spLocks/>
          </p:cNvSpPr>
          <p:nvPr/>
        </p:nvSpPr>
        <p:spPr bwMode="auto">
          <a:xfrm>
            <a:off x="1331913" y="1700213"/>
            <a:ext cx="2879725" cy="217487"/>
          </a:xfrm>
          <a:custGeom>
            <a:avLst/>
            <a:gdLst>
              <a:gd name="T0" fmla="*/ 0 w 1814"/>
              <a:gd name="T1" fmla="*/ 2147483647 h 137"/>
              <a:gd name="T2" fmla="*/ 2147483647 w 1814"/>
              <a:gd name="T3" fmla="*/ 2147483647 h 137"/>
              <a:gd name="T4" fmla="*/ 2147483647 w 1814"/>
              <a:gd name="T5" fmla="*/ 2147483647 h 137"/>
              <a:gd name="T6" fmla="*/ 2147483647 w 1814"/>
              <a:gd name="T7" fmla="*/ 0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1814"/>
              <a:gd name="T13" fmla="*/ 0 h 137"/>
              <a:gd name="T14" fmla="*/ 1814 w 1814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4" h="137">
                <a:moveTo>
                  <a:pt x="0" y="137"/>
                </a:moveTo>
                <a:cubicBezTo>
                  <a:pt x="310" y="121"/>
                  <a:pt x="620" y="106"/>
                  <a:pt x="862" y="91"/>
                </a:cubicBezTo>
                <a:cubicBezTo>
                  <a:pt x="1104" y="76"/>
                  <a:pt x="1292" y="61"/>
                  <a:pt x="1451" y="46"/>
                </a:cubicBezTo>
                <a:cubicBezTo>
                  <a:pt x="1610" y="31"/>
                  <a:pt x="1712" y="15"/>
                  <a:pt x="181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5" name="Freeform 83"/>
          <p:cNvSpPr>
            <a:spLocks/>
          </p:cNvSpPr>
          <p:nvPr/>
        </p:nvSpPr>
        <p:spPr bwMode="auto">
          <a:xfrm>
            <a:off x="1258888" y="2925763"/>
            <a:ext cx="671512" cy="792162"/>
          </a:xfrm>
          <a:custGeom>
            <a:avLst/>
            <a:gdLst>
              <a:gd name="T0" fmla="*/ 2147483647 w 423"/>
              <a:gd name="T1" fmla="*/ 0 h 499"/>
              <a:gd name="T2" fmla="*/ 2147483647 w 423"/>
              <a:gd name="T3" fmla="*/ 2147483647 h 499"/>
              <a:gd name="T4" fmla="*/ 2147483647 w 423"/>
              <a:gd name="T5" fmla="*/ 2147483647 h 499"/>
              <a:gd name="T6" fmla="*/ 2147483647 w 423"/>
              <a:gd name="T7" fmla="*/ 2147483647 h 499"/>
              <a:gd name="T8" fmla="*/ 0 w 423"/>
              <a:gd name="T9" fmla="*/ 2147483647 h 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3"/>
              <a:gd name="T16" fmla="*/ 0 h 499"/>
              <a:gd name="T17" fmla="*/ 423 w 423"/>
              <a:gd name="T18" fmla="*/ 499 h 4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3" h="499">
                <a:moveTo>
                  <a:pt x="46" y="0"/>
                </a:moveTo>
                <a:cubicBezTo>
                  <a:pt x="129" y="3"/>
                  <a:pt x="210" y="3"/>
                  <a:pt x="273" y="45"/>
                </a:cubicBezTo>
                <a:cubicBezTo>
                  <a:pt x="336" y="87"/>
                  <a:pt x="423" y="184"/>
                  <a:pt x="423" y="252"/>
                </a:cubicBezTo>
                <a:cubicBezTo>
                  <a:pt x="423" y="320"/>
                  <a:pt x="344" y="412"/>
                  <a:pt x="273" y="453"/>
                </a:cubicBezTo>
                <a:cubicBezTo>
                  <a:pt x="202" y="494"/>
                  <a:pt x="102" y="498"/>
                  <a:pt x="0" y="499"/>
                </a:cubicBez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97" name="Text Box 85"/>
          <p:cNvSpPr txBox="1">
            <a:spLocks noChangeArrowheads="1"/>
          </p:cNvSpPr>
          <p:nvPr/>
        </p:nvSpPr>
        <p:spPr bwMode="auto">
          <a:xfrm>
            <a:off x="4716463" y="1196975"/>
            <a:ext cx="40322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Alpha and beta particles are deflected in opposite directions due to their opposite charges.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Due to their much larger mass alpha particles are deflected far less than beta.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Gamma rays are not deflected because they are not charged.</a:t>
            </a:r>
          </a:p>
        </p:txBody>
      </p:sp>
      <p:sp>
        <p:nvSpPr>
          <p:cNvPr id="166998" name="Text Box 86"/>
          <p:cNvSpPr txBox="1">
            <a:spLocks noChangeArrowheads="1"/>
          </p:cNvSpPr>
          <p:nvPr/>
        </p:nvSpPr>
        <p:spPr bwMode="auto">
          <a:xfrm>
            <a:off x="1187450" y="4437063"/>
            <a:ext cx="266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/>
              <a:t>Magnetic south pole placed behind the 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88" grpId="0" animBg="1"/>
      <p:bldP spid="166988" grpId="1" animBg="1"/>
      <p:bldP spid="166989" grpId="0" animBg="1"/>
      <p:bldP spid="166989" grpId="1" animBg="1"/>
      <p:bldP spid="166989" grpId="2" animBg="1"/>
      <p:bldP spid="166990" grpId="0" animBg="1"/>
      <p:bldP spid="166990" grpId="1" animBg="1"/>
      <p:bldP spid="166994" grpId="0" animBg="1"/>
      <p:bldP spid="166995" grpId="0" animBg="1"/>
      <p:bldP spid="1669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pPr eaLnBrk="1" hangingPunct="1"/>
            <a:r>
              <a:rPr lang="en-GB" sz="3600" smtClean="0"/>
              <a:t>Deflection by electric fields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8313" y="1628775"/>
            <a:ext cx="590550" cy="2628900"/>
            <a:chOff x="295" y="1162"/>
            <a:chExt cx="372" cy="1656"/>
          </a:xfrm>
        </p:grpSpPr>
        <p:graphicFrame>
          <p:nvGraphicFramePr>
            <p:cNvPr id="4098" name="Object 7"/>
            <p:cNvGraphicFramePr>
              <a:graphicFrameLocks noChangeAspect="1"/>
            </p:cNvGraphicFramePr>
            <p:nvPr/>
          </p:nvGraphicFramePr>
          <p:xfrm>
            <a:off x="340" y="1162"/>
            <a:ext cx="28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1" name="Bitmap Image" r:id="rId4" imgW="447856" imgH="504762" progId="Paint.Picture">
                    <p:embed/>
                  </p:oleObj>
                </mc:Choice>
                <mc:Fallback>
                  <p:oleObj name="Bitmap Image" r:id="rId4" imgW="447856" imgH="504762" progId="Paint.Picture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162"/>
                          <a:ext cx="282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9" name="Object 8"/>
            <p:cNvGraphicFramePr>
              <a:graphicFrameLocks noChangeAspect="1"/>
            </p:cNvGraphicFramePr>
            <p:nvPr/>
          </p:nvGraphicFramePr>
          <p:xfrm>
            <a:off x="295" y="1797"/>
            <a:ext cx="37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2" name="Bitmap Image" r:id="rId6" imgW="590476" imgH="590476" progId="Paint.Picture">
                    <p:embed/>
                  </p:oleObj>
                </mc:Choice>
                <mc:Fallback>
                  <p:oleObj name="Bitmap Image" r:id="rId6" imgW="590476" imgH="590476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" y="1797"/>
                          <a:ext cx="372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0" name="Object 9"/>
            <p:cNvGraphicFramePr>
              <a:graphicFrameLocks noChangeAspect="1"/>
            </p:cNvGraphicFramePr>
            <p:nvPr/>
          </p:nvGraphicFramePr>
          <p:xfrm>
            <a:off x="343" y="2386"/>
            <a:ext cx="27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3" name="Bitmap Image" r:id="rId8" imgW="438095" imgH="685714" progId="Paint.Picture">
                    <p:embed/>
                  </p:oleObj>
                </mc:Choice>
                <mc:Fallback>
                  <p:oleObj name="Bitmap Image" r:id="rId8" imgW="438095" imgH="685714" progId="Paint.Picture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" y="2386"/>
                          <a:ext cx="27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1331913" y="1917700"/>
            <a:ext cx="29527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1331913" y="2925763"/>
            <a:ext cx="295275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1331913" y="3933825"/>
            <a:ext cx="29527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1" name="Freeform 13"/>
          <p:cNvSpPr>
            <a:spLocks/>
          </p:cNvSpPr>
          <p:nvPr/>
        </p:nvSpPr>
        <p:spPr bwMode="auto">
          <a:xfrm>
            <a:off x="1331913" y="1700213"/>
            <a:ext cx="2879725" cy="217487"/>
          </a:xfrm>
          <a:custGeom>
            <a:avLst/>
            <a:gdLst>
              <a:gd name="T0" fmla="*/ 0 w 1814"/>
              <a:gd name="T1" fmla="*/ 2147483647 h 137"/>
              <a:gd name="T2" fmla="*/ 2147483647 w 1814"/>
              <a:gd name="T3" fmla="*/ 2147483647 h 137"/>
              <a:gd name="T4" fmla="*/ 2147483647 w 1814"/>
              <a:gd name="T5" fmla="*/ 2147483647 h 137"/>
              <a:gd name="T6" fmla="*/ 2147483647 w 1814"/>
              <a:gd name="T7" fmla="*/ 0 h 137"/>
              <a:gd name="T8" fmla="*/ 0 60000 65536"/>
              <a:gd name="T9" fmla="*/ 0 60000 65536"/>
              <a:gd name="T10" fmla="*/ 0 60000 65536"/>
              <a:gd name="T11" fmla="*/ 0 60000 65536"/>
              <a:gd name="T12" fmla="*/ 0 w 1814"/>
              <a:gd name="T13" fmla="*/ 0 h 137"/>
              <a:gd name="T14" fmla="*/ 1814 w 1814"/>
              <a:gd name="T15" fmla="*/ 137 h 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14" h="137">
                <a:moveTo>
                  <a:pt x="0" y="137"/>
                </a:moveTo>
                <a:cubicBezTo>
                  <a:pt x="310" y="121"/>
                  <a:pt x="620" y="106"/>
                  <a:pt x="862" y="91"/>
                </a:cubicBezTo>
                <a:cubicBezTo>
                  <a:pt x="1104" y="76"/>
                  <a:pt x="1292" y="61"/>
                  <a:pt x="1451" y="46"/>
                </a:cubicBezTo>
                <a:cubicBezTo>
                  <a:pt x="1610" y="31"/>
                  <a:pt x="1712" y="15"/>
                  <a:pt x="1814" y="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2" name="Freeform 14"/>
          <p:cNvSpPr>
            <a:spLocks/>
          </p:cNvSpPr>
          <p:nvPr/>
        </p:nvSpPr>
        <p:spPr bwMode="auto">
          <a:xfrm>
            <a:off x="1331913" y="2925763"/>
            <a:ext cx="946150" cy="1298575"/>
          </a:xfrm>
          <a:custGeom>
            <a:avLst/>
            <a:gdLst>
              <a:gd name="T0" fmla="*/ 0 w 596"/>
              <a:gd name="T1" fmla="*/ 0 h 818"/>
              <a:gd name="T2" fmla="*/ 2147483647 w 596"/>
              <a:gd name="T3" fmla="*/ 2147483647 h 818"/>
              <a:gd name="T4" fmla="*/ 2147483647 w 596"/>
              <a:gd name="T5" fmla="*/ 2147483647 h 818"/>
              <a:gd name="T6" fmla="*/ 2147483647 w 596"/>
              <a:gd name="T7" fmla="*/ 2147483647 h 818"/>
              <a:gd name="T8" fmla="*/ 2147483647 w 596"/>
              <a:gd name="T9" fmla="*/ 2147483647 h 8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"/>
              <a:gd name="T16" fmla="*/ 0 h 818"/>
              <a:gd name="T17" fmla="*/ 596 w 596"/>
              <a:gd name="T18" fmla="*/ 818 h 8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" h="818">
                <a:moveTo>
                  <a:pt x="0" y="0"/>
                </a:moveTo>
                <a:cubicBezTo>
                  <a:pt x="43" y="7"/>
                  <a:pt x="185" y="7"/>
                  <a:pt x="258" y="40"/>
                </a:cubicBezTo>
                <a:cubicBezTo>
                  <a:pt x="331" y="73"/>
                  <a:pt x="397" y="131"/>
                  <a:pt x="441" y="196"/>
                </a:cubicBezTo>
                <a:cubicBezTo>
                  <a:pt x="485" y="261"/>
                  <a:pt x="497" y="330"/>
                  <a:pt x="523" y="434"/>
                </a:cubicBezTo>
                <a:cubicBezTo>
                  <a:pt x="549" y="538"/>
                  <a:pt x="581" y="738"/>
                  <a:pt x="596" y="818"/>
                </a:cubicBez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4716463" y="1196975"/>
            <a:ext cx="403225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Alpha and beta particles are deflected in opposite directions due to their opposite charges.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Due to their much larger mass alpha particles are deflected far less than beta.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Gamma rays are not deflected because they are not charged.</a:t>
            </a:r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1042988" y="4797425"/>
            <a:ext cx="3168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/>
              <a:t>Electric field produced by positively and negatively charged plates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763713" y="1196975"/>
            <a:ext cx="1728787" cy="3481388"/>
            <a:chOff x="1111" y="754"/>
            <a:chExt cx="1089" cy="2193"/>
          </a:xfrm>
        </p:grpSpPr>
        <p:grpSp>
          <p:nvGrpSpPr>
            <p:cNvPr id="4111" name="Group 25"/>
            <p:cNvGrpSpPr>
              <a:grpSpLocks/>
            </p:cNvGrpSpPr>
            <p:nvPr/>
          </p:nvGrpSpPr>
          <p:grpSpPr bwMode="auto">
            <a:xfrm>
              <a:off x="1111" y="2659"/>
              <a:ext cx="1089" cy="288"/>
              <a:chOff x="975" y="3022"/>
              <a:chExt cx="1089" cy="288"/>
            </a:xfrm>
          </p:grpSpPr>
          <p:sp>
            <p:nvSpPr>
              <p:cNvPr id="4117" name="Rectangle 17"/>
              <p:cNvSpPr>
                <a:spLocks noChangeArrowheads="1"/>
              </p:cNvSpPr>
              <p:nvPr/>
            </p:nvSpPr>
            <p:spPr bwMode="auto">
              <a:xfrm>
                <a:off x="975" y="3053"/>
                <a:ext cx="1089" cy="227"/>
              </a:xfrm>
              <a:prstGeom prst="rect">
                <a:avLst/>
              </a:prstGeom>
              <a:solidFill>
                <a:srgbClr val="FAACA4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Text Box 18"/>
              <p:cNvSpPr txBox="1">
                <a:spLocks noChangeArrowheads="1"/>
              </p:cNvSpPr>
              <p:nvPr/>
            </p:nvSpPr>
            <p:spPr bwMode="auto">
              <a:xfrm>
                <a:off x="1111" y="3022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+</a:t>
                </a:r>
              </a:p>
            </p:txBody>
          </p:sp>
          <p:sp>
            <p:nvSpPr>
              <p:cNvPr id="4119" name="Text Box 19"/>
              <p:cNvSpPr txBox="1">
                <a:spLocks noChangeArrowheads="1"/>
              </p:cNvSpPr>
              <p:nvPr/>
            </p:nvSpPr>
            <p:spPr bwMode="auto">
              <a:xfrm>
                <a:off x="1406" y="3022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+</a:t>
                </a:r>
              </a:p>
            </p:txBody>
          </p:sp>
          <p:sp>
            <p:nvSpPr>
              <p:cNvPr id="4120" name="Text Box 20"/>
              <p:cNvSpPr txBox="1">
                <a:spLocks noChangeArrowheads="1"/>
              </p:cNvSpPr>
              <p:nvPr/>
            </p:nvSpPr>
            <p:spPr bwMode="auto">
              <a:xfrm>
                <a:off x="1701" y="3022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+</a:t>
                </a:r>
              </a:p>
            </p:txBody>
          </p:sp>
        </p:grpSp>
        <p:grpSp>
          <p:nvGrpSpPr>
            <p:cNvPr id="4112" name="Group 26"/>
            <p:cNvGrpSpPr>
              <a:grpSpLocks/>
            </p:cNvGrpSpPr>
            <p:nvPr/>
          </p:nvGrpSpPr>
          <p:grpSpPr bwMode="auto">
            <a:xfrm>
              <a:off x="1111" y="754"/>
              <a:ext cx="1089" cy="288"/>
              <a:chOff x="1429" y="3566"/>
              <a:chExt cx="1089" cy="288"/>
            </a:xfrm>
          </p:grpSpPr>
          <p:sp>
            <p:nvSpPr>
              <p:cNvPr id="4113" name="Rectangle 21"/>
              <p:cNvSpPr>
                <a:spLocks noChangeArrowheads="1"/>
              </p:cNvSpPr>
              <p:nvPr/>
            </p:nvSpPr>
            <p:spPr bwMode="auto">
              <a:xfrm>
                <a:off x="1429" y="3612"/>
                <a:ext cx="1089" cy="227"/>
              </a:xfrm>
              <a:prstGeom prst="rect">
                <a:avLst/>
              </a:prstGeom>
              <a:solidFill>
                <a:srgbClr val="A9EEF5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Text Box 22"/>
              <p:cNvSpPr txBox="1">
                <a:spLocks noChangeArrowheads="1"/>
              </p:cNvSpPr>
              <p:nvPr/>
            </p:nvSpPr>
            <p:spPr bwMode="auto">
              <a:xfrm>
                <a:off x="1587" y="356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-</a:t>
                </a:r>
              </a:p>
            </p:txBody>
          </p:sp>
          <p:sp>
            <p:nvSpPr>
              <p:cNvPr id="4115" name="Text Box 23"/>
              <p:cNvSpPr txBox="1">
                <a:spLocks noChangeArrowheads="1"/>
              </p:cNvSpPr>
              <p:nvPr/>
            </p:nvSpPr>
            <p:spPr bwMode="auto">
              <a:xfrm>
                <a:off x="1882" y="356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-</a:t>
                </a:r>
              </a:p>
            </p:txBody>
          </p:sp>
          <p:sp>
            <p:nvSpPr>
              <p:cNvPr id="4116" name="Text Box 24"/>
              <p:cNvSpPr txBox="1">
                <a:spLocks noChangeArrowheads="1"/>
              </p:cNvSpPr>
              <p:nvPr/>
            </p:nvSpPr>
            <p:spPr bwMode="auto">
              <a:xfrm>
                <a:off x="2177" y="3566"/>
                <a:ext cx="2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 b="1"/>
                  <a:t>-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8" grpId="0" animBg="1"/>
      <p:bldP spid="171018" grpId="1" animBg="1"/>
      <p:bldP spid="171019" grpId="0" animBg="1"/>
      <p:bldP spid="171019" grpId="1" animBg="1"/>
      <p:bldP spid="171019" grpId="2" animBg="1"/>
      <p:bldP spid="171020" grpId="0" animBg="1"/>
      <p:bldP spid="171020" grpId="1" animBg="1"/>
      <p:bldP spid="171021" grpId="0" animBg="1"/>
      <p:bldP spid="171022" grpId="0" animBg="1"/>
      <p:bldP spid="1710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4352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Atoms consist of a very small _______, containing protons and neutrons, surrounded by _______. Atoms of the same element will always have the same number of _______ but different ________ of the same element will have different numbers of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atoms of some substances are unstable and _________. They may give off alpha or ______ particles or gamma rays.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are the most penetrating type of radiation, _____ is the least. 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364163" y="5157788"/>
            <a:ext cx="1189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isotopes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148263" y="551815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radioactive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989263" y="551815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nucleus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2987675" y="51577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protons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4140200" y="5157788"/>
            <a:ext cx="1316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electrons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2124075" y="5157788"/>
            <a:ext cx="973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alpha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4068763" y="5518150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3132138" y="47974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160779" name="Text Box 11"/>
          <p:cNvSpPr txBox="1">
            <a:spLocks noChangeArrowheads="1"/>
          </p:cNvSpPr>
          <p:nvPr/>
        </p:nvSpPr>
        <p:spPr bwMode="auto">
          <a:xfrm>
            <a:off x="2268538" y="5518150"/>
            <a:ext cx="790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1" grpId="1"/>
      <p:bldP spid="160772" grpId="0"/>
      <p:bldP spid="160772" grpId="1"/>
      <p:bldP spid="160773" grpId="0"/>
      <p:bldP spid="160773" grpId="1"/>
      <p:bldP spid="160774" grpId="0"/>
      <p:bldP spid="160774" grpId="1"/>
      <p:bldP spid="160775" grpId="0"/>
      <p:bldP spid="160775" grpId="1"/>
      <p:bldP spid="160776" grpId="0"/>
      <p:bldP spid="160776" grpId="1"/>
      <p:bldP spid="160777" grpId="0"/>
      <p:bldP spid="160777" grpId="1"/>
      <p:bldP spid="160778" grpId="0"/>
      <p:bldP spid="160778" grpId="1"/>
      <p:bldP spid="160779" grpId="0"/>
      <p:bldP spid="16077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4352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Atoms consist of a very small _______, containing protons and neutrons, surrounded by _______. Atoms of the same element will always have the same number of _______ but different ________ of the same element will have different numbers of _________.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atoms of some substances are unstable and _________. They may give off alpha or ______ particles or gamma rays.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are the most penetrating type of radiation, _____ is the least. 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364163" y="5157788"/>
            <a:ext cx="1189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isotopes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148263" y="551815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radioactive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989263" y="5518150"/>
            <a:ext cx="1081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nucleus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2987675" y="51577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protons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4140200" y="5157788"/>
            <a:ext cx="1316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electrons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2124075" y="5157788"/>
            <a:ext cx="973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alpha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4068763" y="5518150"/>
            <a:ext cx="12969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3132138" y="4797425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160779" name="Text Box 11"/>
          <p:cNvSpPr txBox="1">
            <a:spLocks noChangeArrowheads="1"/>
          </p:cNvSpPr>
          <p:nvPr/>
        </p:nvSpPr>
        <p:spPr bwMode="auto">
          <a:xfrm>
            <a:off x="2268538" y="5518150"/>
            <a:ext cx="790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beta</a:t>
            </a: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1763713" y="2060575"/>
            <a:ext cx="1189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isotopes</a:t>
            </a:r>
          </a:p>
        </p:txBody>
      </p:sp>
      <p:sp>
        <p:nvSpPr>
          <p:cNvPr id="160789" name="Text Box 21"/>
          <p:cNvSpPr txBox="1">
            <a:spLocks noChangeArrowheads="1"/>
          </p:cNvSpPr>
          <p:nvPr/>
        </p:nvSpPr>
        <p:spPr bwMode="auto">
          <a:xfrm>
            <a:off x="6659563" y="2997200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radioactive</a:t>
            </a:r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4356100" y="981075"/>
            <a:ext cx="1081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nucleus</a:t>
            </a: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6443663" y="17002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protons</a:t>
            </a: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4284663" y="1412875"/>
            <a:ext cx="1316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electrons</a:t>
            </a:r>
          </a:p>
        </p:txBody>
      </p:sp>
      <p:sp>
        <p:nvSpPr>
          <p:cNvPr id="160793" name="Text Box 25"/>
          <p:cNvSpPr txBox="1">
            <a:spLocks noChangeArrowheads="1"/>
          </p:cNvSpPr>
          <p:nvPr/>
        </p:nvSpPr>
        <p:spPr bwMode="auto">
          <a:xfrm>
            <a:off x="468313" y="4292600"/>
            <a:ext cx="973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alpha</a:t>
            </a:r>
          </a:p>
        </p:txBody>
      </p:sp>
      <p:sp>
        <p:nvSpPr>
          <p:cNvPr id="160794" name="Text Box 26"/>
          <p:cNvSpPr txBox="1">
            <a:spLocks noChangeArrowheads="1"/>
          </p:cNvSpPr>
          <p:nvPr/>
        </p:nvSpPr>
        <p:spPr bwMode="auto">
          <a:xfrm>
            <a:off x="2124075" y="2420938"/>
            <a:ext cx="1296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160795" name="Text Box 27"/>
          <p:cNvSpPr txBox="1">
            <a:spLocks noChangeArrowheads="1"/>
          </p:cNvSpPr>
          <p:nvPr/>
        </p:nvSpPr>
        <p:spPr bwMode="auto">
          <a:xfrm>
            <a:off x="4140200" y="3357563"/>
            <a:ext cx="79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1" grpId="1"/>
      <p:bldP spid="160772" grpId="0"/>
      <p:bldP spid="160772" grpId="1"/>
      <p:bldP spid="160773" grpId="0"/>
      <p:bldP spid="160773" grpId="1"/>
      <p:bldP spid="160774" grpId="0"/>
      <p:bldP spid="160774" grpId="1"/>
      <p:bldP spid="160775" grpId="0"/>
      <p:bldP spid="160775" grpId="1"/>
      <p:bldP spid="160776" grpId="0"/>
      <p:bldP spid="160776" grpId="1"/>
      <p:bldP spid="160777" grpId="0"/>
      <p:bldP spid="160777" grpId="1"/>
      <p:bldP spid="160778" grpId="0"/>
      <p:bldP spid="160778" grpId="1"/>
      <p:bldP spid="160779" grpId="0"/>
      <p:bldP spid="160779" grpId="1"/>
      <p:bldP spid="160788" grpId="0"/>
      <p:bldP spid="160789" grpId="0"/>
      <p:bldP spid="160790" grpId="0"/>
      <p:bldP spid="160791" grpId="0"/>
      <p:bldP spid="160792" grpId="0"/>
      <p:bldP spid="160793" grpId="0"/>
      <p:bldP spid="160794" grpId="0"/>
      <p:bldP spid="1607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Alpha decay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1268413"/>
            <a:ext cx="8507412" cy="103663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Alpha particles consist of two protons plus two neutrons.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They are emitted by some of the isotopes of the heaviest elements.</a:t>
            </a:r>
            <a:endParaRPr lang="en-GB" sz="2800" b="1" smtClean="0"/>
          </a:p>
        </p:txBody>
      </p:sp>
      <p:pic>
        <p:nvPicPr>
          <p:cNvPr id="173060" name="Picture 4" descr="198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429000"/>
            <a:ext cx="431482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3600" smtClean="0"/>
              <a:t>Example: The decay of Uranium 238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35150" y="1389063"/>
            <a:ext cx="1728788" cy="1239837"/>
            <a:chOff x="930" y="1026"/>
            <a:chExt cx="1089" cy="781"/>
          </a:xfrm>
        </p:grpSpPr>
        <p:sp>
          <p:nvSpPr>
            <p:cNvPr id="20500" name="Text Box 4"/>
            <p:cNvSpPr txBox="1">
              <a:spLocks noChangeArrowheads="1"/>
            </p:cNvSpPr>
            <p:nvPr/>
          </p:nvSpPr>
          <p:spPr bwMode="auto">
            <a:xfrm>
              <a:off x="1316" y="120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U</a:t>
              </a:r>
            </a:p>
          </p:txBody>
        </p:sp>
        <p:sp>
          <p:nvSpPr>
            <p:cNvPr id="20501" name="Text Box 5"/>
            <p:cNvSpPr txBox="1">
              <a:spLocks noChangeArrowheads="1"/>
            </p:cNvSpPr>
            <p:nvPr/>
          </p:nvSpPr>
          <p:spPr bwMode="auto">
            <a:xfrm>
              <a:off x="930" y="102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238</a:t>
              </a:r>
            </a:p>
          </p:txBody>
        </p:sp>
        <p:sp>
          <p:nvSpPr>
            <p:cNvPr id="20502" name="Text Box 6"/>
            <p:cNvSpPr txBox="1">
              <a:spLocks noChangeArrowheads="1"/>
            </p:cNvSpPr>
            <p:nvPr/>
          </p:nvSpPr>
          <p:spPr bwMode="auto">
            <a:xfrm>
              <a:off x="1021" y="1480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92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94150" y="1390650"/>
            <a:ext cx="1728788" cy="1239838"/>
            <a:chOff x="1859" y="2297"/>
            <a:chExt cx="1089" cy="781"/>
          </a:xfrm>
        </p:grpSpPr>
        <p:sp>
          <p:nvSpPr>
            <p:cNvPr id="20497" name="Text Box 8"/>
            <p:cNvSpPr txBox="1">
              <a:spLocks noChangeArrowheads="1"/>
            </p:cNvSpPr>
            <p:nvPr/>
          </p:nvSpPr>
          <p:spPr bwMode="auto">
            <a:xfrm>
              <a:off x="2245" y="2478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Th</a:t>
              </a:r>
            </a:p>
          </p:txBody>
        </p:sp>
        <p:sp>
          <p:nvSpPr>
            <p:cNvPr id="20498" name="Text Box 9"/>
            <p:cNvSpPr txBox="1">
              <a:spLocks noChangeArrowheads="1"/>
            </p:cNvSpPr>
            <p:nvPr/>
          </p:nvSpPr>
          <p:spPr bwMode="auto">
            <a:xfrm>
              <a:off x="1859" y="2297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234</a:t>
              </a:r>
            </a:p>
          </p:txBody>
        </p:sp>
        <p:sp>
          <p:nvSpPr>
            <p:cNvPr id="20499" name="Text Box 10"/>
            <p:cNvSpPr txBox="1">
              <a:spLocks noChangeArrowheads="1"/>
            </p:cNvSpPr>
            <p:nvPr/>
          </p:nvSpPr>
          <p:spPr bwMode="auto">
            <a:xfrm>
              <a:off x="1950" y="275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90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226175" y="1389063"/>
            <a:ext cx="1474788" cy="1239837"/>
            <a:chOff x="3833" y="2478"/>
            <a:chExt cx="929" cy="781"/>
          </a:xfrm>
        </p:grpSpPr>
        <p:sp>
          <p:nvSpPr>
            <p:cNvPr id="20494" name="Text Box 12"/>
            <p:cNvSpPr txBox="1">
              <a:spLocks noChangeArrowheads="1"/>
            </p:cNvSpPr>
            <p:nvPr/>
          </p:nvSpPr>
          <p:spPr bwMode="auto">
            <a:xfrm>
              <a:off x="4059" y="265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α</a:t>
              </a:r>
            </a:p>
          </p:txBody>
        </p:sp>
        <p:sp>
          <p:nvSpPr>
            <p:cNvPr id="20495" name="Text Box 13"/>
            <p:cNvSpPr txBox="1">
              <a:spLocks noChangeArrowheads="1"/>
            </p:cNvSpPr>
            <p:nvPr/>
          </p:nvSpPr>
          <p:spPr bwMode="auto">
            <a:xfrm>
              <a:off x="3833" y="247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0496" name="Text Box 14"/>
            <p:cNvSpPr txBox="1">
              <a:spLocks noChangeArrowheads="1"/>
            </p:cNvSpPr>
            <p:nvPr/>
          </p:nvSpPr>
          <p:spPr bwMode="auto">
            <a:xfrm>
              <a:off x="3833" y="293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</a:t>
              </a:r>
            </a:p>
          </p:txBody>
        </p:sp>
      </p:grpSp>
      <p:sp>
        <p:nvSpPr>
          <p:cNvPr id="175119" name="Line 15"/>
          <p:cNvSpPr>
            <a:spLocks noChangeShapeType="1"/>
          </p:cNvSpPr>
          <p:nvPr/>
        </p:nvSpPr>
        <p:spPr bwMode="auto">
          <a:xfrm>
            <a:off x="3275013" y="2009775"/>
            <a:ext cx="647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5651500" y="1628775"/>
            <a:ext cx="792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b="1"/>
              <a:t>+</a:t>
            </a:r>
          </a:p>
        </p:txBody>
      </p:sp>
      <p:sp>
        <p:nvSpPr>
          <p:cNvPr id="175121" name="Text Box 17"/>
          <p:cNvSpPr txBox="1">
            <a:spLocks noChangeArrowheads="1"/>
          </p:cNvSpPr>
          <p:nvPr/>
        </p:nvSpPr>
        <p:spPr bwMode="auto">
          <a:xfrm>
            <a:off x="1116013" y="2852738"/>
            <a:ext cx="7129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00"/>
                </a:solidFill>
              </a:rPr>
              <a:t>Uranium 238</a:t>
            </a:r>
            <a:r>
              <a:rPr lang="en-GB" sz="2000"/>
              <a:t> decays to </a:t>
            </a:r>
            <a:r>
              <a:rPr lang="en-GB" sz="2000" b="1">
                <a:solidFill>
                  <a:srgbClr val="FF0000"/>
                </a:solidFill>
              </a:rPr>
              <a:t>Thorium 234</a:t>
            </a:r>
            <a:r>
              <a:rPr lang="en-GB" sz="2000"/>
              <a:t> plus an </a:t>
            </a:r>
            <a:r>
              <a:rPr lang="en-GB" sz="2000" b="1">
                <a:solidFill>
                  <a:srgbClr val="FF0000"/>
                </a:solidFill>
              </a:rPr>
              <a:t>alpha particle</a:t>
            </a:r>
            <a:r>
              <a:rPr lang="en-GB" sz="2000" b="1"/>
              <a:t>.</a:t>
            </a:r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395288" y="3573463"/>
            <a:ext cx="84978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Notes: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1. The mass and atomic numbers must balance on each side of the equation: (238 = 234 + 4  AND  92 = 90 +2)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2. The alpha particle can also be notated as: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732588" y="4941888"/>
            <a:ext cx="1474787" cy="1239837"/>
            <a:chOff x="3833" y="2478"/>
            <a:chExt cx="929" cy="781"/>
          </a:xfrm>
        </p:grpSpPr>
        <p:sp>
          <p:nvSpPr>
            <p:cNvPr id="20491" name="Text Box 21"/>
            <p:cNvSpPr txBox="1">
              <a:spLocks noChangeArrowheads="1"/>
            </p:cNvSpPr>
            <p:nvPr/>
          </p:nvSpPr>
          <p:spPr bwMode="auto">
            <a:xfrm>
              <a:off x="4059" y="265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cs typeface="Arial" pitchFamily="34" charset="0"/>
                </a:rPr>
                <a:t>He</a:t>
              </a:r>
              <a:endParaRPr lang="el-GR" sz="4000" b="1">
                <a:cs typeface="Arial" pitchFamily="34" charset="0"/>
              </a:endParaRPr>
            </a:p>
          </p:txBody>
        </p:sp>
        <p:sp>
          <p:nvSpPr>
            <p:cNvPr id="20492" name="Text Box 22"/>
            <p:cNvSpPr txBox="1">
              <a:spLocks noChangeArrowheads="1"/>
            </p:cNvSpPr>
            <p:nvPr/>
          </p:nvSpPr>
          <p:spPr bwMode="auto">
            <a:xfrm>
              <a:off x="3833" y="247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0493" name="Text Box 23"/>
            <p:cNvSpPr txBox="1">
              <a:spLocks noChangeArrowheads="1"/>
            </p:cNvSpPr>
            <p:nvPr/>
          </p:nvSpPr>
          <p:spPr bwMode="auto">
            <a:xfrm>
              <a:off x="3833" y="293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19" grpId="0" animBg="1"/>
      <p:bldP spid="175120" grpId="0"/>
      <p:bldP spid="1751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Specification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97838" cy="4605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b="1" smtClean="0"/>
              <a:t>Radioactivity and particles</a:t>
            </a:r>
            <a:endParaRPr lang="en-GB" sz="20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u="sng" smtClean="0"/>
              <a:t>Radioactivity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describe the structure of an atom in terms of protons, neutrons and electrons and use symbols such as </a:t>
            </a:r>
            <a:r>
              <a:rPr lang="en-GB" sz="2000" baseline="30000" smtClean="0"/>
              <a:t>14</a:t>
            </a:r>
            <a:r>
              <a:rPr lang="en-GB" sz="2000" baseline="-25000" smtClean="0"/>
              <a:t>6</a:t>
            </a:r>
            <a:r>
              <a:rPr lang="en-GB" sz="2000" smtClean="0"/>
              <a:t>C to describe particular nuclei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understand the terms atomic (proton) number, mass (nucleon) number and isotope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understand that alpha and beta particles and gamma rays are ionising radiations emitted from unstable nuclei in a random process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describe the nature of alpha and beta particles and gamma rays and recall that they may be distinguished in terms of penetrating power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describe the effects on the atomic and mass numbers of a nucleus of the emission of each of the three main types of radiation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understand how to complete balanced nuclear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539750" y="1052513"/>
            <a:ext cx="82089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Show the equation for Plutonium 239 (</a:t>
            </a:r>
            <a:r>
              <a:rPr lang="en-GB" sz="2800" b="1" i="1"/>
              <a:t>Pu</a:t>
            </a:r>
            <a:r>
              <a:rPr lang="en-GB" sz="2800" i="1"/>
              <a:t>) decaying by alpha emission to Uranium (atomic number 92).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331913" y="2828925"/>
            <a:ext cx="5865812" cy="1241425"/>
            <a:chOff x="839" y="1782"/>
            <a:chExt cx="3695" cy="782"/>
          </a:xfrm>
        </p:grpSpPr>
        <p:grpSp>
          <p:nvGrpSpPr>
            <p:cNvPr id="21509" name="Group 10"/>
            <p:cNvGrpSpPr>
              <a:grpSpLocks/>
            </p:cNvGrpSpPr>
            <p:nvPr/>
          </p:nvGrpSpPr>
          <p:grpSpPr bwMode="auto">
            <a:xfrm>
              <a:off x="839" y="1782"/>
              <a:ext cx="1089" cy="781"/>
              <a:chOff x="930" y="1026"/>
              <a:chExt cx="1089" cy="781"/>
            </a:xfrm>
          </p:grpSpPr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1316" y="1207"/>
                <a:ext cx="70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4000" b="1"/>
                  <a:t>Pu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930" y="1026"/>
                <a:ext cx="54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239</a:t>
                </a:r>
              </a:p>
            </p:txBody>
          </p:sp>
          <p:sp>
            <p:nvSpPr>
              <p:cNvPr id="21522" name="Text Box 13"/>
              <p:cNvSpPr txBox="1">
                <a:spLocks noChangeArrowheads="1"/>
              </p:cNvSpPr>
              <p:nvPr/>
            </p:nvSpPr>
            <p:spPr bwMode="auto">
              <a:xfrm>
                <a:off x="1021" y="1480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94</a:t>
                </a:r>
              </a:p>
            </p:txBody>
          </p:sp>
        </p:grpSp>
        <p:grpSp>
          <p:nvGrpSpPr>
            <p:cNvPr id="21510" name="Group 14"/>
            <p:cNvGrpSpPr>
              <a:grpSpLocks/>
            </p:cNvGrpSpPr>
            <p:nvPr/>
          </p:nvGrpSpPr>
          <p:grpSpPr bwMode="auto">
            <a:xfrm>
              <a:off x="2199" y="1783"/>
              <a:ext cx="1089" cy="781"/>
              <a:chOff x="1859" y="2297"/>
              <a:chExt cx="1089" cy="781"/>
            </a:xfrm>
          </p:grpSpPr>
          <p:sp>
            <p:nvSpPr>
              <p:cNvPr id="21517" name="Text Box 15"/>
              <p:cNvSpPr txBox="1">
                <a:spLocks noChangeArrowheads="1"/>
              </p:cNvSpPr>
              <p:nvPr/>
            </p:nvSpPr>
            <p:spPr bwMode="auto">
              <a:xfrm>
                <a:off x="2245" y="2478"/>
                <a:ext cx="70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4000" b="1"/>
                  <a:t>U</a:t>
                </a:r>
              </a:p>
            </p:txBody>
          </p:sp>
          <p:sp>
            <p:nvSpPr>
              <p:cNvPr id="21518" name="Text Box 16"/>
              <p:cNvSpPr txBox="1">
                <a:spLocks noChangeArrowheads="1"/>
              </p:cNvSpPr>
              <p:nvPr/>
            </p:nvSpPr>
            <p:spPr bwMode="auto">
              <a:xfrm>
                <a:off x="1859" y="2297"/>
                <a:ext cx="54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235</a:t>
                </a:r>
              </a:p>
            </p:txBody>
          </p:sp>
          <p:sp>
            <p:nvSpPr>
              <p:cNvPr id="21519" name="Text Box 17"/>
              <p:cNvSpPr txBox="1">
                <a:spLocks noChangeArrowheads="1"/>
              </p:cNvSpPr>
              <p:nvPr/>
            </p:nvSpPr>
            <p:spPr bwMode="auto">
              <a:xfrm>
                <a:off x="1950" y="2751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92</a:t>
                </a:r>
              </a:p>
            </p:txBody>
          </p:sp>
        </p:grpSp>
        <p:grpSp>
          <p:nvGrpSpPr>
            <p:cNvPr id="21511" name="Group 18"/>
            <p:cNvGrpSpPr>
              <a:grpSpLocks/>
            </p:cNvGrpSpPr>
            <p:nvPr/>
          </p:nvGrpSpPr>
          <p:grpSpPr bwMode="auto">
            <a:xfrm>
              <a:off x="3605" y="1782"/>
              <a:ext cx="929" cy="781"/>
              <a:chOff x="3833" y="2478"/>
              <a:chExt cx="929" cy="781"/>
            </a:xfrm>
          </p:grpSpPr>
          <p:sp>
            <p:nvSpPr>
              <p:cNvPr id="21514" name="Text Box 19"/>
              <p:cNvSpPr txBox="1">
                <a:spLocks noChangeArrowheads="1"/>
              </p:cNvSpPr>
              <p:nvPr/>
            </p:nvSpPr>
            <p:spPr bwMode="auto">
              <a:xfrm>
                <a:off x="4059" y="2659"/>
                <a:ext cx="70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l-GR" sz="4000" b="1">
                    <a:cs typeface="Arial" pitchFamily="34" charset="0"/>
                  </a:rPr>
                  <a:t>α</a:t>
                </a:r>
              </a:p>
            </p:txBody>
          </p:sp>
          <p:sp>
            <p:nvSpPr>
              <p:cNvPr id="21515" name="Text Box 20"/>
              <p:cNvSpPr txBox="1">
                <a:spLocks noChangeArrowheads="1"/>
              </p:cNvSpPr>
              <p:nvPr/>
            </p:nvSpPr>
            <p:spPr bwMode="auto">
              <a:xfrm>
                <a:off x="3833" y="2478"/>
                <a:ext cx="54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21516" name="Text Box 21"/>
              <p:cNvSpPr txBox="1">
                <a:spLocks noChangeArrowheads="1"/>
              </p:cNvSpPr>
              <p:nvPr/>
            </p:nvSpPr>
            <p:spPr bwMode="auto">
              <a:xfrm>
                <a:off x="3833" y="2932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2</a:t>
                </a:r>
              </a:p>
            </p:txBody>
          </p:sp>
        </p:grpSp>
        <p:sp>
          <p:nvSpPr>
            <p:cNvPr id="21512" name="Line 22"/>
            <p:cNvSpPr>
              <a:spLocks noChangeShapeType="1"/>
            </p:cNvSpPr>
            <p:nvPr/>
          </p:nvSpPr>
          <p:spPr bwMode="auto">
            <a:xfrm>
              <a:off x="1746" y="2173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Text Box 23"/>
            <p:cNvSpPr txBox="1">
              <a:spLocks noChangeArrowheads="1"/>
            </p:cNvSpPr>
            <p:nvPr/>
          </p:nvSpPr>
          <p:spPr bwMode="auto">
            <a:xfrm>
              <a:off x="3243" y="1933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Beta decay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268413"/>
            <a:ext cx="4043362" cy="44926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Beta particles consist of high speed electrons. 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They are emitted by isotopes that have too many neutrons. 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One of these neutrons decays into a proton and an electron. The proton remains in the nucleus but the electron is emitted as the beta particle.</a:t>
            </a:r>
            <a:endParaRPr lang="en-GB" sz="2400" b="1" smtClean="0"/>
          </a:p>
        </p:txBody>
      </p:sp>
      <p:pic>
        <p:nvPicPr>
          <p:cNvPr id="177157" name="Picture 5" descr="199a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268413"/>
            <a:ext cx="4176712" cy="2451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3600" smtClean="0"/>
              <a:t>Example: The decay of Carbon 14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35150" y="1389063"/>
            <a:ext cx="1728788" cy="1239837"/>
            <a:chOff x="930" y="1026"/>
            <a:chExt cx="1089" cy="781"/>
          </a:xfrm>
        </p:grpSpPr>
        <p:sp>
          <p:nvSpPr>
            <p:cNvPr id="23573" name="Text Box 4"/>
            <p:cNvSpPr txBox="1">
              <a:spLocks noChangeArrowheads="1"/>
            </p:cNvSpPr>
            <p:nvPr/>
          </p:nvSpPr>
          <p:spPr bwMode="auto">
            <a:xfrm>
              <a:off x="1316" y="120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</a:t>
              </a:r>
            </a:p>
          </p:txBody>
        </p:sp>
        <p:sp>
          <p:nvSpPr>
            <p:cNvPr id="23574" name="Text Box 5"/>
            <p:cNvSpPr txBox="1">
              <a:spLocks noChangeArrowheads="1"/>
            </p:cNvSpPr>
            <p:nvPr/>
          </p:nvSpPr>
          <p:spPr bwMode="auto">
            <a:xfrm>
              <a:off x="930" y="102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14</a:t>
              </a:r>
            </a:p>
          </p:txBody>
        </p:sp>
        <p:sp>
          <p:nvSpPr>
            <p:cNvPr id="23575" name="Text Box 6"/>
            <p:cNvSpPr txBox="1">
              <a:spLocks noChangeArrowheads="1"/>
            </p:cNvSpPr>
            <p:nvPr/>
          </p:nvSpPr>
          <p:spPr bwMode="auto">
            <a:xfrm>
              <a:off x="1021" y="1480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6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94150" y="1390650"/>
            <a:ext cx="1728788" cy="1239838"/>
            <a:chOff x="1859" y="2297"/>
            <a:chExt cx="1089" cy="781"/>
          </a:xfrm>
        </p:grpSpPr>
        <p:sp>
          <p:nvSpPr>
            <p:cNvPr id="23570" name="Text Box 8"/>
            <p:cNvSpPr txBox="1">
              <a:spLocks noChangeArrowheads="1"/>
            </p:cNvSpPr>
            <p:nvPr/>
          </p:nvSpPr>
          <p:spPr bwMode="auto">
            <a:xfrm>
              <a:off x="2245" y="2478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23571" name="Text Box 9"/>
            <p:cNvSpPr txBox="1">
              <a:spLocks noChangeArrowheads="1"/>
            </p:cNvSpPr>
            <p:nvPr/>
          </p:nvSpPr>
          <p:spPr bwMode="auto">
            <a:xfrm>
              <a:off x="1859" y="2297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14</a:t>
              </a:r>
            </a:p>
          </p:txBody>
        </p:sp>
        <p:sp>
          <p:nvSpPr>
            <p:cNvPr id="23572" name="Text Box 10"/>
            <p:cNvSpPr txBox="1">
              <a:spLocks noChangeArrowheads="1"/>
            </p:cNvSpPr>
            <p:nvPr/>
          </p:nvSpPr>
          <p:spPr bwMode="auto">
            <a:xfrm>
              <a:off x="1950" y="275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226175" y="1412875"/>
            <a:ext cx="1474788" cy="1216025"/>
            <a:chOff x="3922" y="890"/>
            <a:chExt cx="929" cy="766"/>
          </a:xfrm>
        </p:grpSpPr>
        <p:sp>
          <p:nvSpPr>
            <p:cNvPr id="23567" name="Text Box 12"/>
            <p:cNvSpPr txBox="1">
              <a:spLocks noChangeArrowheads="1"/>
            </p:cNvSpPr>
            <p:nvPr/>
          </p:nvSpPr>
          <p:spPr bwMode="auto">
            <a:xfrm>
              <a:off x="4148" y="1056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3568" name="Text Box 13"/>
            <p:cNvSpPr txBox="1">
              <a:spLocks noChangeArrowheads="1"/>
            </p:cNvSpPr>
            <p:nvPr/>
          </p:nvSpPr>
          <p:spPr bwMode="auto">
            <a:xfrm>
              <a:off x="3969" y="890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3569" name="Text Box 14"/>
            <p:cNvSpPr txBox="1">
              <a:spLocks noChangeArrowheads="1"/>
            </p:cNvSpPr>
            <p:nvPr/>
          </p:nvSpPr>
          <p:spPr bwMode="auto">
            <a:xfrm>
              <a:off x="3922" y="1329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</p:grpSp>
      <p:sp>
        <p:nvSpPr>
          <p:cNvPr id="182287" name="Line 15"/>
          <p:cNvSpPr>
            <a:spLocks noChangeShapeType="1"/>
          </p:cNvSpPr>
          <p:nvPr/>
        </p:nvSpPr>
        <p:spPr bwMode="auto">
          <a:xfrm>
            <a:off x="3275013" y="2009775"/>
            <a:ext cx="647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5508625" y="1628775"/>
            <a:ext cx="792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b="1"/>
              <a:t>+</a:t>
            </a: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1258888" y="2852738"/>
            <a:ext cx="7129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00"/>
                </a:solidFill>
              </a:rPr>
              <a:t>Carbon 14</a:t>
            </a:r>
            <a:r>
              <a:rPr lang="en-GB" sz="2000"/>
              <a:t> decays to </a:t>
            </a:r>
            <a:r>
              <a:rPr lang="en-GB" sz="2000" b="1">
                <a:solidFill>
                  <a:srgbClr val="FF0000"/>
                </a:solidFill>
              </a:rPr>
              <a:t>Nitrogen 14</a:t>
            </a:r>
            <a:r>
              <a:rPr lang="en-GB" sz="2000"/>
              <a:t> plus a </a:t>
            </a:r>
            <a:r>
              <a:rPr lang="en-GB" sz="2000" b="1">
                <a:solidFill>
                  <a:srgbClr val="FF0000"/>
                </a:solidFill>
              </a:rPr>
              <a:t>beta particle</a:t>
            </a:r>
            <a:r>
              <a:rPr lang="en-GB" sz="2000" b="1"/>
              <a:t>.</a:t>
            </a:r>
          </a:p>
        </p:txBody>
      </p: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646113" y="3573463"/>
            <a:ext cx="84978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Notes: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1. The beta particle, being negatively charged, has an effective atomic number of minus one.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/>
              <a:t>2. The beta particle can also be notated as: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694488" y="4941888"/>
            <a:ext cx="1474787" cy="1239837"/>
            <a:chOff x="4241" y="3113"/>
            <a:chExt cx="929" cy="781"/>
          </a:xfrm>
        </p:grpSpPr>
        <p:sp>
          <p:nvSpPr>
            <p:cNvPr id="23563" name="Text Box 20"/>
            <p:cNvSpPr txBox="1">
              <a:spLocks noChangeArrowheads="1"/>
            </p:cNvSpPr>
            <p:nvPr/>
          </p:nvSpPr>
          <p:spPr bwMode="auto">
            <a:xfrm>
              <a:off x="4467" y="329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cs typeface="Arial" pitchFamily="34" charset="0"/>
                </a:rPr>
                <a:t>e</a:t>
              </a:r>
              <a:endParaRPr lang="el-GR" sz="4000" b="1">
                <a:cs typeface="Arial" pitchFamily="34" charset="0"/>
              </a:endParaRPr>
            </a:p>
          </p:txBody>
        </p:sp>
        <p:grpSp>
          <p:nvGrpSpPr>
            <p:cNvPr id="23564" name="Group 24"/>
            <p:cNvGrpSpPr>
              <a:grpSpLocks/>
            </p:cNvGrpSpPr>
            <p:nvPr/>
          </p:nvGrpSpPr>
          <p:grpSpPr bwMode="auto">
            <a:xfrm>
              <a:off x="4241" y="3113"/>
              <a:ext cx="408" cy="781"/>
              <a:chOff x="4241" y="3113"/>
              <a:chExt cx="408" cy="781"/>
            </a:xfrm>
          </p:grpSpPr>
          <p:sp>
            <p:nvSpPr>
              <p:cNvPr id="23565" name="Text Box 21"/>
              <p:cNvSpPr txBox="1">
                <a:spLocks noChangeArrowheads="1"/>
              </p:cNvSpPr>
              <p:nvPr/>
            </p:nvSpPr>
            <p:spPr bwMode="auto">
              <a:xfrm>
                <a:off x="4332" y="3113"/>
                <a:ext cx="31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chemeClr val="accent2"/>
                    </a:solidFill>
                  </a:rPr>
                  <a:t>0</a:t>
                </a:r>
              </a:p>
            </p:txBody>
          </p:sp>
          <p:sp>
            <p:nvSpPr>
              <p:cNvPr id="23566" name="Text Box 22"/>
              <p:cNvSpPr txBox="1">
                <a:spLocks noChangeArrowheads="1"/>
              </p:cNvSpPr>
              <p:nvPr/>
            </p:nvSpPr>
            <p:spPr bwMode="auto">
              <a:xfrm>
                <a:off x="4241" y="3567"/>
                <a:ext cx="385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 b="1">
                    <a:solidFill>
                      <a:srgbClr val="FF0066"/>
                    </a:solidFill>
                  </a:rPr>
                  <a:t>-1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7" grpId="0" animBg="1"/>
      <p:bldP spid="182288" grpId="0"/>
      <p:bldP spid="1822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9750" y="1052513"/>
            <a:ext cx="82089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Show the equation for Sodium 25 (</a:t>
            </a:r>
            <a:r>
              <a:rPr lang="en-GB" sz="2800" b="1" i="1"/>
              <a:t>Na</a:t>
            </a:r>
            <a:r>
              <a:rPr lang="en-GB" sz="2800" i="1"/>
              <a:t>), atomic number 11, decaying by beta emission to Magnesium (</a:t>
            </a:r>
            <a:r>
              <a:rPr lang="en-GB" sz="2800" b="1" i="1"/>
              <a:t>Mg</a:t>
            </a:r>
            <a:r>
              <a:rPr lang="en-GB" sz="2800" i="1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39750" y="1052513"/>
            <a:ext cx="82089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Show the equation for Sodium 25 (</a:t>
            </a:r>
            <a:r>
              <a:rPr lang="en-GB" sz="2800" b="1" i="1"/>
              <a:t>Na</a:t>
            </a:r>
            <a:r>
              <a:rPr lang="en-GB" sz="2800" i="1"/>
              <a:t>), atomic number 11, decaying by beta emission to Magnesium (</a:t>
            </a:r>
            <a:r>
              <a:rPr lang="en-GB" sz="2800" b="1" i="1"/>
              <a:t>Mg</a:t>
            </a:r>
            <a:r>
              <a:rPr lang="en-GB" sz="2800" i="1"/>
              <a:t>).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619250" y="2708275"/>
            <a:ext cx="5505450" cy="1265238"/>
            <a:chOff x="929" y="1933"/>
            <a:chExt cx="3468" cy="797"/>
          </a:xfrm>
        </p:grpSpPr>
        <p:sp>
          <p:nvSpPr>
            <p:cNvPr id="25605" name="Text Box 20"/>
            <p:cNvSpPr txBox="1">
              <a:spLocks noChangeArrowheads="1"/>
            </p:cNvSpPr>
            <p:nvPr/>
          </p:nvSpPr>
          <p:spPr bwMode="auto">
            <a:xfrm>
              <a:off x="1224" y="2145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Na</a:t>
              </a:r>
            </a:p>
          </p:txBody>
        </p:sp>
        <p:sp>
          <p:nvSpPr>
            <p:cNvPr id="25606" name="Text Box 21"/>
            <p:cNvSpPr txBox="1">
              <a:spLocks noChangeArrowheads="1"/>
            </p:cNvSpPr>
            <p:nvPr/>
          </p:nvSpPr>
          <p:spPr bwMode="auto">
            <a:xfrm>
              <a:off x="930" y="1956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25</a:t>
              </a:r>
            </a:p>
          </p:txBody>
        </p:sp>
        <p:sp>
          <p:nvSpPr>
            <p:cNvPr id="25607" name="Text Box 22"/>
            <p:cNvSpPr txBox="1">
              <a:spLocks noChangeArrowheads="1"/>
            </p:cNvSpPr>
            <p:nvPr/>
          </p:nvSpPr>
          <p:spPr bwMode="auto">
            <a:xfrm>
              <a:off x="929" y="2403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11</a:t>
              </a:r>
            </a:p>
          </p:txBody>
        </p:sp>
        <p:sp>
          <p:nvSpPr>
            <p:cNvPr id="25608" name="Text Box 24"/>
            <p:cNvSpPr txBox="1">
              <a:spLocks noChangeArrowheads="1"/>
            </p:cNvSpPr>
            <p:nvPr/>
          </p:nvSpPr>
          <p:spPr bwMode="auto">
            <a:xfrm>
              <a:off x="2584" y="2146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Mg</a:t>
              </a:r>
            </a:p>
          </p:txBody>
        </p:sp>
        <p:sp>
          <p:nvSpPr>
            <p:cNvPr id="25609" name="Text Box 25"/>
            <p:cNvSpPr txBox="1">
              <a:spLocks noChangeArrowheads="1"/>
            </p:cNvSpPr>
            <p:nvPr/>
          </p:nvSpPr>
          <p:spPr bwMode="auto">
            <a:xfrm>
              <a:off x="2198" y="1956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25</a:t>
              </a:r>
            </a:p>
          </p:txBody>
        </p:sp>
        <p:sp>
          <p:nvSpPr>
            <p:cNvPr id="25610" name="Text Box 26"/>
            <p:cNvSpPr txBox="1">
              <a:spLocks noChangeArrowheads="1"/>
            </p:cNvSpPr>
            <p:nvPr/>
          </p:nvSpPr>
          <p:spPr bwMode="auto">
            <a:xfrm>
              <a:off x="2200" y="240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12</a:t>
              </a:r>
            </a:p>
          </p:txBody>
        </p:sp>
        <p:sp>
          <p:nvSpPr>
            <p:cNvPr id="25611" name="Text Box 28"/>
            <p:cNvSpPr txBox="1">
              <a:spLocks noChangeArrowheads="1"/>
            </p:cNvSpPr>
            <p:nvPr/>
          </p:nvSpPr>
          <p:spPr bwMode="auto">
            <a:xfrm>
              <a:off x="3694" y="2122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5612" name="Text Box 29"/>
            <p:cNvSpPr txBox="1">
              <a:spLocks noChangeArrowheads="1"/>
            </p:cNvSpPr>
            <p:nvPr/>
          </p:nvSpPr>
          <p:spPr bwMode="auto">
            <a:xfrm>
              <a:off x="3515" y="193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5613" name="Text Box 30"/>
            <p:cNvSpPr txBox="1">
              <a:spLocks noChangeArrowheads="1"/>
            </p:cNvSpPr>
            <p:nvPr/>
          </p:nvSpPr>
          <p:spPr bwMode="auto">
            <a:xfrm>
              <a:off x="3468" y="2380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5614" name="Line 31"/>
            <p:cNvSpPr>
              <a:spLocks noChangeShapeType="1"/>
            </p:cNvSpPr>
            <p:nvPr/>
          </p:nvSpPr>
          <p:spPr bwMode="auto">
            <a:xfrm>
              <a:off x="1745" y="2355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Text Box 32"/>
            <p:cNvSpPr txBox="1">
              <a:spLocks noChangeArrowheads="1"/>
            </p:cNvSpPr>
            <p:nvPr/>
          </p:nvSpPr>
          <p:spPr bwMode="auto">
            <a:xfrm>
              <a:off x="3152" y="2069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Gamma decay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135937" cy="16557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Gamma decay is the emission of electromagnetic radiation from an unstable nucleus</a:t>
            </a:r>
          </a:p>
          <a:p>
            <a:pPr marL="0" indent="0" eaLnBrk="1" hangingPunct="1">
              <a:buFontTx/>
              <a:buNone/>
            </a:pPr>
            <a:r>
              <a:rPr lang="en-GB" sz="2400" smtClean="0"/>
              <a:t>Gamma radiation often occurs after a nucleus has emitted an alpha or beta particle.</a:t>
            </a:r>
          </a:p>
          <a:p>
            <a:pPr marL="0" indent="0" eaLnBrk="1" hangingPunct="1">
              <a:buFontTx/>
              <a:buNone/>
            </a:pPr>
            <a:endParaRPr lang="en-GB" sz="2400" smtClean="0"/>
          </a:p>
          <a:p>
            <a:pPr marL="0" indent="0" eaLnBrk="1" hangingPunct="1">
              <a:buFontTx/>
              <a:buNone/>
            </a:pPr>
            <a:r>
              <a:rPr lang="en-GB" sz="2400" smtClean="0"/>
              <a:t>Example: Cobalt 60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547813" y="3778250"/>
            <a:ext cx="1584325" cy="1216025"/>
            <a:chOff x="1111" y="2523"/>
            <a:chExt cx="998" cy="766"/>
          </a:xfrm>
        </p:grpSpPr>
        <p:sp>
          <p:nvSpPr>
            <p:cNvPr id="26640" name="Text Box 7"/>
            <p:cNvSpPr txBox="1">
              <a:spLocks noChangeArrowheads="1"/>
            </p:cNvSpPr>
            <p:nvPr/>
          </p:nvSpPr>
          <p:spPr bwMode="auto">
            <a:xfrm>
              <a:off x="1406" y="268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26641" name="Text Box 8"/>
            <p:cNvSpPr txBox="1">
              <a:spLocks noChangeArrowheads="1"/>
            </p:cNvSpPr>
            <p:nvPr/>
          </p:nvSpPr>
          <p:spPr bwMode="auto">
            <a:xfrm>
              <a:off x="1111" y="25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26642" name="Text Box 9"/>
            <p:cNvSpPr txBox="1">
              <a:spLocks noChangeArrowheads="1"/>
            </p:cNvSpPr>
            <p:nvPr/>
          </p:nvSpPr>
          <p:spPr bwMode="auto">
            <a:xfrm>
              <a:off x="1111" y="296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84888" y="3767138"/>
            <a:ext cx="1403350" cy="1238250"/>
            <a:chOff x="3833" y="2523"/>
            <a:chExt cx="884" cy="780"/>
          </a:xfrm>
        </p:grpSpPr>
        <p:sp>
          <p:nvSpPr>
            <p:cNvPr id="26637" name="Text Box 15"/>
            <p:cNvSpPr txBox="1">
              <a:spLocks noChangeArrowheads="1"/>
            </p:cNvSpPr>
            <p:nvPr/>
          </p:nvSpPr>
          <p:spPr bwMode="auto">
            <a:xfrm>
              <a:off x="4014" y="261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γ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6638" name="Text Box 16"/>
            <p:cNvSpPr txBox="1">
              <a:spLocks noChangeArrowheads="1"/>
            </p:cNvSpPr>
            <p:nvPr/>
          </p:nvSpPr>
          <p:spPr bwMode="auto">
            <a:xfrm>
              <a:off x="3833" y="25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6639" name="Text Box 17"/>
            <p:cNvSpPr txBox="1">
              <a:spLocks noChangeArrowheads="1"/>
            </p:cNvSpPr>
            <p:nvPr/>
          </p:nvSpPr>
          <p:spPr bwMode="auto">
            <a:xfrm>
              <a:off x="3833" y="2976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0</a:t>
              </a:r>
            </a:p>
          </p:txBody>
        </p:sp>
      </p:grpSp>
      <p:sp>
        <p:nvSpPr>
          <p:cNvPr id="187410" name="Line 18"/>
          <p:cNvSpPr>
            <a:spLocks noChangeShapeType="1"/>
          </p:cNvSpPr>
          <p:nvPr/>
        </p:nvSpPr>
        <p:spPr bwMode="auto">
          <a:xfrm>
            <a:off x="3132138" y="4386263"/>
            <a:ext cx="647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5292725" y="4005263"/>
            <a:ext cx="792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b="1"/>
              <a:t>+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779838" y="3778250"/>
            <a:ext cx="1584325" cy="1216025"/>
            <a:chOff x="1111" y="2523"/>
            <a:chExt cx="998" cy="766"/>
          </a:xfrm>
        </p:grpSpPr>
        <p:sp>
          <p:nvSpPr>
            <p:cNvPr id="26634" name="Text Box 22"/>
            <p:cNvSpPr txBox="1">
              <a:spLocks noChangeArrowheads="1"/>
            </p:cNvSpPr>
            <p:nvPr/>
          </p:nvSpPr>
          <p:spPr bwMode="auto">
            <a:xfrm>
              <a:off x="1406" y="268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26635" name="Text Box 23"/>
            <p:cNvSpPr txBox="1">
              <a:spLocks noChangeArrowheads="1"/>
            </p:cNvSpPr>
            <p:nvPr/>
          </p:nvSpPr>
          <p:spPr bwMode="auto">
            <a:xfrm>
              <a:off x="1111" y="25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26636" name="Text Box 24"/>
            <p:cNvSpPr txBox="1">
              <a:spLocks noChangeArrowheads="1"/>
            </p:cNvSpPr>
            <p:nvPr/>
          </p:nvSpPr>
          <p:spPr bwMode="auto">
            <a:xfrm>
              <a:off x="1111" y="296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</p:grp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1331913" y="5207000"/>
            <a:ext cx="63373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0000"/>
                </a:solidFill>
              </a:rPr>
              <a:t>Cobalt 60 with excess ENERGY</a:t>
            </a:r>
            <a:r>
              <a:rPr lang="en-GB" sz="2000"/>
              <a:t> decays to 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Cobalt 60 with less ENERGY</a:t>
            </a:r>
            <a:r>
              <a:rPr lang="en-GB"/>
              <a:t> </a:t>
            </a:r>
            <a:r>
              <a:rPr lang="en-GB" sz="2000"/>
              <a:t>plus </a:t>
            </a:r>
            <a:r>
              <a:rPr lang="en-GB" sz="2000" b="1">
                <a:solidFill>
                  <a:srgbClr val="FF0000"/>
                </a:solidFill>
              </a:rPr>
              <a:t>gamma radiation</a:t>
            </a:r>
            <a:r>
              <a:rPr lang="en-GB" sz="20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410" grpId="0" animBg="1"/>
      <p:bldP spid="1874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smtClean="0"/>
              <a:t>Changing elements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96975"/>
            <a:ext cx="8218487" cy="11525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Both alpha and beta decay cause the an isotope to change atomic number and therefore element. Alpha decay also causes a change in mass number.</a:t>
            </a:r>
            <a:endParaRPr lang="en-GB" sz="2400" b="1" smtClean="0"/>
          </a:p>
        </p:txBody>
      </p:sp>
      <p:graphicFrame>
        <p:nvGraphicFramePr>
          <p:cNvPr id="184351" name="Group 31"/>
          <p:cNvGraphicFramePr>
            <a:graphicFrameLocks noGrp="1"/>
          </p:cNvGraphicFramePr>
          <p:nvPr>
            <p:ph sz="half" idx="4294967295"/>
          </p:nvPr>
        </p:nvGraphicFramePr>
        <p:xfrm>
          <a:off x="539750" y="2492375"/>
          <a:ext cx="8208963" cy="3168650"/>
        </p:xfrm>
        <a:graphic>
          <a:graphicData uri="http://schemas.openxmlformats.org/drawingml/2006/table">
            <a:tbl>
              <a:tblPr/>
              <a:tblGrid>
                <a:gridCol w="2736850"/>
                <a:gridCol w="2735263"/>
                <a:gridCol w="273685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Decay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Atomic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alpha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DOWN by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DOWN by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beta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UP by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gamma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352" name="Rectangle 32"/>
          <p:cNvSpPr>
            <a:spLocks noChangeArrowheads="1"/>
          </p:cNvSpPr>
          <p:nvPr/>
        </p:nvSpPr>
        <p:spPr bwMode="auto">
          <a:xfrm>
            <a:off x="3492500" y="3357563"/>
            <a:ext cx="23034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6229350" y="3357563"/>
            <a:ext cx="23034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3492500" y="4149725"/>
            <a:ext cx="2303463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5" name="Rectangle 35"/>
          <p:cNvSpPr>
            <a:spLocks noChangeArrowheads="1"/>
          </p:cNvSpPr>
          <p:nvPr/>
        </p:nvSpPr>
        <p:spPr bwMode="auto">
          <a:xfrm>
            <a:off x="6227763" y="4149725"/>
            <a:ext cx="2303462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6" name="Rectangle 36"/>
          <p:cNvSpPr>
            <a:spLocks noChangeArrowheads="1"/>
          </p:cNvSpPr>
          <p:nvPr/>
        </p:nvSpPr>
        <p:spPr bwMode="auto">
          <a:xfrm>
            <a:off x="3492500" y="4941888"/>
            <a:ext cx="23034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7" name="Rectangle 37"/>
          <p:cNvSpPr>
            <a:spLocks noChangeArrowheads="1"/>
          </p:cNvSpPr>
          <p:nvPr/>
        </p:nvSpPr>
        <p:spPr bwMode="auto">
          <a:xfrm>
            <a:off x="6227763" y="4941888"/>
            <a:ext cx="23034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2" grpId="0" animBg="1"/>
      <p:bldP spid="184353" grpId="0" animBg="1"/>
      <p:bldP spid="184354" grpId="0" animBg="1"/>
      <p:bldP spid="184355" grpId="0" animBg="1"/>
      <p:bldP spid="184356" grpId="0" animBg="1"/>
      <p:bldP spid="18435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i="1" smtClean="0"/>
              <a:t>Complete the decay equations below:</a:t>
            </a:r>
          </a:p>
        </p:txBody>
      </p:sp>
      <p:grpSp>
        <p:nvGrpSpPr>
          <p:cNvPr id="28675" name="Group 46"/>
          <p:cNvGrpSpPr>
            <a:grpSpLocks/>
          </p:cNvGrpSpPr>
          <p:nvPr/>
        </p:nvGrpSpPr>
        <p:grpSpPr bwMode="auto">
          <a:xfrm>
            <a:off x="719138" y="1196975"/>
            <a:ext cx="6910387" cy="4024313"/>
            <a:chOff x="453" y="754"/>
            <a:chExt cx="4353" cy="2535"/>
          </a:xfrm>
        </p:grpSpPr>
        <p:sp>
          <p:nvSpPr>
            <p:cNvPr id="28685" name="Text Box 5"/>
            <p:cNvSpPr txBox="1">
              <a:spLocks noChangeArrowheads="1"/>
            </p:cNvSpPr>
            <p:nvPr/>
          </p:nvSpPr>
          <p:spPr bwMode="auto">
            <a:xfrm>
              <a:off x="1406" y="966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Fe</a:t>
              </a:r>
            </a:p>
          </p:txBody>
        </p:sp>
        <p:sp>
          <p:nvSpPr>
            <p:cNvPr id="28686" name="Text Box 6"/>
            <p:cNvSpPr txBox="1">
              <a:spLocks noChangeArrowheads="1"/>
            </p:cNvSpPr>
            <p:nvPr/>
          </p:nvSpPr>
          <p:spPr bwMode="auto">
            <a:xfrm>
              <a:off x="1112" y="777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59</a:t>
              </a:r>
            </a:p>
          </p:txBody>
        </p:sp>
        <p:sp>
          <p:nvSpPr>
            <p:cNvPr id="28687" name="Text Box 7"/>
            <p:cNvSpPr txBox="1">
              <a:spLocks noChangeArrowheads="1"/>
            </p:cNvSpPr>
            <p:nvPr/>
          </p:nvSpPr>
          <p:spPr bwMode="auto">
            <a:xfrm>
              <a:off x="1111" y="1224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26</a:t>
              </a:r>
            </a:p>
          </p:txBody>
        </p:sp>
        <p:sp>
          <p:nvSpPr>
            <p:cNvPr id="28688" name="Text Box 8"/>
            <p:cNvSpPr txBox="1">
              <a:spLocks noChangeArrowheads="1"/>
            </p:cNvSpPr>
            <p:nvPr/>
          </p:nvSpPr>
          <p:spPr bwMode="auto">
            <a:xfrm>
              <a:off x="2766" y="96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28689" name="Text Box 9"/>
            <p:cNvSpPr txBox="1">
              <a:spLocks noChangeArrowheads="1"/>
            </p:cNvSpPr>
            <p:nvPr/>
          </p:nvSpPr>
          <p:spPr bwMode="auto">
            <a:xfrm>
              <a:off x="2380" y="777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59</a:t>
              </a:r>
            </a:p>
          </p:txBody>
        </p:sp>
        <p:sp>
          <p:nvSpPr>
            <p:cNvPr id="28690" name="Text Box 10"/>
            <p:cNvSpPr txBox="1">
              <a:spLocks noChangeArrowheads="1"/>
            </p:cNvSpPr>
            <p:nvPr/>
          </p:nvSpPr>
          <p:spPr bwMode="auto">
            <a:xfrm>
              <a:off x="2382" y="1223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  <p:sp>
          <p:nvSpPr>
            <p:cNvPr id="28691" name="Text Box 11"/>
            <p:cNvSpPr txBox="1">
              <a:spLocks noChangeArrowheads="1"/>
            </p:cNvSpPr>
            <p:nvPr/>
          </p:nvSpPr>
          <p:spPr bwMode="auto">
            <a:xfrm>
              <a:off x="3876" y="943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8692" name="Text Box 12"/>
            <p:cNvSpPr txBox="1">
              <a:spLocks noChangeArrowheads="1"/>
            </p:cNvSpPr>
            <p:nvPr/>
          </p:nvSpPr>
          <p:spPr bwMode="auto">
            <a:xfrm>
              <a:off x="3697" y="754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8693" name="Text Box 13"/>
            <p:cNvSpPr txBox="1">
              <a:spLocks noChangeArrowheads="1"/>
            </p:cNvSpPr>
            <p:nvPr/>
          </p:nvSpPr>
          <p:spPr bwMode="auto">
            <a:xfrm>
              <a:off x="3650" y="120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8694" name="Line 14"/>
            <p:cNvSpPr>
              <a:spLocks noChangeShapeType="1"/>
            </p:cNvSpPr>
            <p:nvPr/>
          </p:nvSpPr>
          <p:spPr bwMode="auto">
            <a:xfrm>
              <a:off x="1927" y="1176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Text Box 15"/>
            <p:cNvSpPr txBox="1">
              <a:spLocks noChangeArrowheads="1"/>
            </p:cNvSpPr>
            <p:nvPr/>
          </p:nvSpPr>
          <p:spPr bwMode="auto">
            <a:xfrm>
              <a:off x="3334" y="890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  <p:sp>
          <p:nvSpPr>
            <p:cNvPr id="28696" name="Text Box 18"/>
            <p:cNvSpPr txBox="1">
              <a:spLocks noChangeArrowheads="1"/>
            </p:cNvSpPr>
            <p:nvPr/>
          </p:nvSpPr>
          <p:spPr bwMode="auto">
            <a:xfrm>
              <a:off x="1497" y="180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Ra</a:t>
              </a:r>
            </a:p>
          </p:txBody>
        </p:sp>
        <p:sp>
          <p:nvSpPr>
            <p:cNvPr id="28697" name="Text Box 19"/>
            <p:cNvSpPr txBox="1">
              <a:spLocks noChangeArrowheads="1"/>
            </p:cNvSpPr>
            <p:nvPr/>
          </p:nvSpPr>
          <p:spPr bwMode="auto">
            <a:xfrm>
              <a:off x="1111" y="16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224</a:t>
              </a:r>
            </a:p>
          </p:txBody>
        </p:sp>
        <p:sp>
          <p:nvSpPr>
            <p:cNvPr id="28698" name="Text Box 20"/>
            <p:cNvSpPr txBox="1">
              <a:spLocks noChangeArrowheads="1"/>
            </p:cNvSpPr>
            <p:nvPr/>
          </p:nvSpPr>
          <p:spPr bwMode="auto">
            <a:xfrm>
              <a:off x="1202" y="2077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88</a:t>
              </a:r>
            </a:p>
          </p:txBody>
        </p:sp>
        <p:sp>
          <p:nvSpPr>
            <p:cNvPr id="28699" name="Text Box 22"/>
            <p:cNvSpPr txBox="1">
              <a:spLocks noChangeArrowheads="1"/>
            </p:cNvSpPr>
            <p:nvPr/>
          </p:nvSpPr>
          <p:spPr bwMode="auto">
            <a:xfrm>
              <a:off x="2857" y="1805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Rn</a:t>
              </a:r>
            </a:p>
          </p:txBody>
        </p:sp>
        <p:sp>
          <p:nvSpPr>
            <p:cNvPr id="28700" name="Text Box 23"/>
            <p:cNvSpPr txBox="1">
              <a:spLocks noChangeArrowheads="1"/>
            </p:cNvSpPr>
            <p:nvPr/>
          </p:nvSpPr>
          <p:spPr bwMode="auto">
            <a:xfrm>
              <a:off x="2471" y="1624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220</a:t>
              </a:r>
            </a:p>
          </p:txBody>
        </p:sp>
        <p:sp>
          <p:nvSpPr>
            <p:cNvPr id="28701" name="Text Box 24"/>
            <p:cNvSpPr txBox="1">
              <a:spLocks noChangeArrowheads="1"/>
            </p:cNvSpPr>
            <p:nvPr/>
          </p:nvSpPr>
          <p:spPr bwMode="auto">
            <a:xfrm>
              <a:off x="2562" y="2078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86</a:t>
              </a:r>
            </a:p>
          </p:txBody>
        </p:sp>
        <p:sp>
          <p:nvSpPr>
            <p:cNvPr id="28702" name="Text Box 26"/>
            <p:cNvSpPr txBox="1">
              <a:spLocks noChangeArrowheads="1"/>
            </p:cNvSpPr>
            <p:nvPr/>
          </p:nvSpPr>
          <p:spPr bwMode="auto">
            <a:xfrm>
              <a:off x="4103" y="1804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α</a:t>
              </a:r>
            </a:p>
          </p:txBody>
        </p:sp>
        <p:sp>
          <p:nvSpPr>
            <p:cNvPr id="28703" name="Text Box 27"/>
            <p:cNvSpPr txBox="1">
              <a:spLocks noChangeArrowheads="1"/>
            </p:cNvSpPr>
            <p:nvPr/>
          </p:nvSpPr>
          <p:spPr bwMode="auto">
            <a:xfrm>
              <a:off x="3877" y="1623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8704" name="Text Box 28"/>
            <p:cNvSpPr txBox="1">
              <a:spLocks noChangeArrowheads="1"/>
            </p:cNvSpPr>
            <p:nvPr/>
          </p:nvSpPr>
          <p:spPr bwMode="auto">
            <a:xfrm>
              <a:off x="3877" y="2077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</a:t>
              </a:r>
            </a:p>
          </p:txBody>
        </p:sp>
        <p:sp>
          <p:nvSpPr>
            <p:cNvPr id="28705" name="Line 29"/>
            <p:cNvSpPr>
              <a:spLocks noChangeShapeType="1"/>
            </p:cNvSpPr>
            <p:nvPr/>
          </p:nvSpPr>
          <p:spPr bwMode="auto">
            <a:xfrm>
              <a:off x="2018" y="2014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Text Box 30"/>
            <p:cNvSpPr txBox="1">
              <a:spLocks noChangeArrowheads="1"/>
            </p:cNvSpPr>
            <p:nvPr/>
          </p:nvSpPr>
          <p:spPr bwMode="auto">
            <a:xfrm>
              <a:off x="3515" y="1774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  <p:sp>
          <p:nvSpPr>
            <p:cNvPr id="28707" name="Text Box 32"/>
            <p:cNvSpPr txBox="1">
              <a:spLocks noChangeArrowheads="1"/>
            </p:cNvSpPr>
            <p:nvPr/>
          </p:nvSpPr>
          <p:spPr bwMode="auto">
            <a:xfrm>
              <a:off x="1406" y="2690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28708" name="Text Box 33"/>
            <p:cNvSpPr txBox="1">
              <a:spLocks noChangeArrowheads="1"/>
            </p:cNvSpPr>
            <p:nvPr/>
          </p:nvSpPr>
          <p:spPr bwMode="auto">
            <a:xfrm>
              <a:off x="1111" y="2501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16</a:t>
              </a:r>
            </a:p>
          </p:txBody>
        </p:sp>
        <p:sp>
          <p:nvSpPr>
            <p:cNvPr id="28709" name="Text Box 34"/>
            <p:cNvSpPr txBox="1">
              <a:spLocks noChangeArrowheads="1"/>
            </p:cNvSpPr>
            <p:nvPr/>
          </p:nvSpPr>
          <p:spPr bwMode="auto">
            <a:xfrm>
              <a:off x="1202" y="296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  <p:sp>
          <p:nvSpPr>
            <p:cNvPr id="28710" name="Text Box 35"/>
            <p:cNvSpPr txBox="1">
              <a:spLocks noChangeArrowheads="1"/>
            </p:cNvSpPr>
            <p:nvPr/>
          </p:nvSpPr>
          <p:spPr bwMode="auto">
            <a:xfrm>
              <a:off x="2766" y="2691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O</a:t>
              </a:r>
            </a:p>
          </p:txBody>
        </p:sp>
        <p:sp>
          <p:nvSpPr>
            <p:cNvPr id="28711" name="Text Box 36"/>
            <p:cNvSpPr txBox="1">
              <a:spLocks noChangeArrowheads="1"/>
            </p:cNvSpPr>
            <p:nvPr/>
          </p:nvSpPr>
          <p:spPr bwMode="auto">
            <a:xfrm>
              <a:off x="2472" y="2501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16</a:t>
              </a:r>
            </a:p>
          </p:txBody>
        </p:sp>
        <p:sp>
          <p:nvSpPr>
            <p:cNvPr id="28712" name="Text Box 37"/>
            <p:cNvSpPr txBox="1">
              <a:spLocks noChangeArrowheads="1"/>
            </p:cNvSpPr>
            <p:nvPr/>
          </p:nvSpPr>
          <p:spPr bwMode="auto">
            <a:xfrm>
              <a:off x="2564" y="296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8</a:t>
              </a:r>
            </a:p>
          </p:txBody>
        </p:sp>
        <p:sp>
          <p:nvSpPr>
            <p:cNvPr id="28713" name="Text Box 38"/>
            <p:cNvSpPr txBox="1">
              <a:spLocks noChangeArrowheads="1"/>
            </p:cNvSpPr>
            <p:nvPr/>
          </p:nvSpPr>
          <p:spPr bwMode="auto">
            <a:xfrm>
              <a:off x="3876" y="2667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4000" b="1">
                  <a:cs typeface="Arial" pitchFamily="34" charset="0"/>
                </a:rPr>
                <a:t>β</a:t>
              </a:r>
              <a:r>
                <a:rPr lang="en-GB" sz="4000" b="1" baseline="68000">
                  <a:cs typeface="Arial" pitchFamily="34" charset="0"/>
                </a:rPr>
                <a:t>-</a:t>
              </a:r>
              <a:endParaRPr lang="el-GR" sz="4000" b="1" baseline="68000">
                <a:cs typeface="Arial" pitchFamily="34" charset="0"/>
              </a:endParaRPr>
            </a:p>
          </p:txBody>
        </p:sp>
        <p:sp>
          <p:nvSpPr>
            <p:cNvPr id="28714" name="Text Box 39"/>
            <p:cNvSpPr txBox="1">
              <a:spLocks noChangeArrowheads="1"/>
            </p:cNvSpPr>
            <p:nvPr/>
          </p:nvSpPr>
          <p:spPr bwMode="auto">
            <a:xfrm>
              <a:off x="3697" y="2500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8715" name="Text Box 40"/>
            <p:cNvSpPr txBox="1">
              <a:spLocks noChangeArrowheads="1"/>
            </p:cNvSpPr>
            <p:nvPr/>
          </p:nvSpPr>
          <p:spPr bwMode="auto">
            <a:xfrm>
              <a:off x="3650" y="2961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8716" name="Line 41"/>
            <p:cNvSpPr>
              <a:spLocks noChangeShapeType="1"/>
            </p:cNvSpPr>
            <p:nvPr/>
          </p:nvSpPr>
          <p:spPr bwMode="auto">
            <a:xfrm>
              <a:off x="1927" y="2900"/>
              <a:ext cx="4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Text Box 42"/>
            <p:cNvSpPr txBox="1">
              <a:spLocks noChangeArrowheads="1"/>
            </p:cNvSpPr>
            <p:nvPr/>
          </p:nvSpPr>
          <p:spPr bwMode="auto">
            <a:xfrm>
              <a:off x="3334" y="2614"/>
              <a:ext cx="49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400" b="1"/>
                <a:t>+</a:t>
              </a:r>
            </a:p>
          </p:txBody>
        </p:sp>
        <p:sp>
          <p:nvSpPr>
            <p:cNvPr id="28718" name="Text Box 43"/>
            <p:cNvSpPr txBox="1">
              <a:spLocks noChangeArrowheads="1"/>
            </p:cNvSpPr>
            <p:nvPr/>
          </p:nvSpPr>
          <p:spPr bwMode="auto">
            <a:xfrm>
              <a:off x="454" y="970"/>
              <a:ext cx="45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/>
                <a:t>(a)</a:t>
              </a:r>
            </a:p>
          </p:txBody>
        </p:sp>
        <p:sp>
          <p:nvSpPr>
            <p:cNvPr id="28719" name="Text Box 44"/>
            <p:cNvSpPr txBox="1">
              <a:spLocks noChangeArrowheads="1"/>
            </p:cNvSpPr>
            <p:nvPr/>
          </p:nvSpPr>
          <p:spPr bwMode="auto">
            <a:xfrm>
              <a:off x="453" y="2694"/>
              <a:ext cx="45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/>
                <a:t>(c)</a:t>
              </a:r>
            </a:p>
          </p:txBody>
        </p:sp>
        <p:sp>
          <p:nvSpPr>
            <p:cNvPr id="28720" name="Text Box 45"/>
            <p:cNvSpPr txBox="1">
              <a:spLocks noChangeArrowheads="1"/>
            </p:cNvSpPr>
            <p:nvPr/>
          </p:nvSpPr>
          <p:spPr bwMode="auto">
            <a:xfrm>
              <a:off x="453" y="1832"/>
              <a:ext cx="45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/>
                <a:t>(b)</a:t>
              </a:r>
            </a:p>
          </p:txBody>
        </p:sp>
      </p:grpSp>
      <p:sp>
        <p:nvSpPr>
          <p:cNvPr id="195631" name="Rectangle 47"/>
          <p:cNvSpPr>
            <a:spLocks noChangeArrowheads="1"/>
          </p:cNvSpPr>
          <p:nvPr/>
        </p:nvSpPr>
        <p:spPr bwMode="auto">
          <a:xfrm>
            <a:off x="3779838" y="1268413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2" name="Rectangle 48"/>
          <p:cNvSpPr>
            <a:spLocks noChangeArrowheads="1"/>
          </p:cNvSpPr>
          <p:nvPr/>
        </p:nvSpPr>
        <p:spPr bwMode="auto">
          <a:xfrm>
            <a:off x="3779838" y="1916113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3" name="Rectangle 49"/>
          <p:cNvSpPr>
            <a:spLocks noChangeArrowheads="1"/>
          </p:cNvSpPr>
          <p:nvPr/>
        </p:nvSpPr>
        <p:spPr bwMode="auto">
          <a:xfrm>
            <a:off x="4427538" y="4365625"/>
            <a:ext cx="576262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5" name="Rectangle 51"/>
          <p:cNvSpPr>
            <a:spLocks noChangeArrowheads="1"/>
          </p:cNvSpPr>
          <p:nvPr/>
        </p:nvSpPr>
        <p:spPr bwMode="auto">
          <a:xfrm>
            <a:off x="6156325" y="4221163"/>
            <a:ext cx="576263" cy="720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7" name="Rectangle 53"/>
          <p:cNvSpPr>
            <a:spLocks noChangeArrowheads="1"/>
          </p:cNvSpPr>
          <p:nvPr/>
        </p:nvSpPr>
        <p:spPr bwMode="auto">
          <a:xfrm>
            <a:off x="3924300" y="2565400"/>
            <a:ext cx="719138" cy="5032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8" name="Rectangle 54"/>
          <p:cNvSpPr>
            <a:spLocks noChangeArrowheads="1"/>
          </p:cNvSpPr>
          <p:nvPr/>
        </p:nvSpPr>
        <p:spPr bwMode="auto">
          <a:xfrm>
            <a:off x="1908175" y="3284538"/>
            <a:ext cx="5762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9" name="Rectangle 55"/>
          <p:cNvSpPr>
            <a:spLocks noChangeArrowheads="1"/>
          </p:cNvSpPr>
          <p:nvPr/>
        </p:nvSpPr>
        <p:spPr bwMode="auto">
          <a:xfrm>
            <a:off x="5651500" y="1916113"/>
            <a:ext cx="576263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0" name="Rectangle 56"/>
          <p:cNvSpPr>
            <a:spLocks noChangeArrowheads="1"/>
          </p:cNvSpPr>
          <p:nvPr/>
        </p:nvSpPr>
        <p:spPr bwMode="auto">
          <a:xfrm>
            <a:off x="6011863" y="3284538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2" name="Rectangle 58"/>
          <p:cNvSpPr>
            <a:spLocks noChangeArrowheads="1"/>
          </p:cNvSpPr>
          <p:nvPr/>
        </p:nvSpPr>
        <p:spPr bwMode="auto">
          <a:xfrm>
            <a:off x="1763713" y="4005263"/>
            <a:ext cx="576262" cy="5032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31" grpId="0" animBg="1"/>
      <p:bldP spid="195632" grpId="0" animBg="1"/>
      <p:bldP spid="195633" grpId="0" animBg="1"/>
      <p:bldP spid="195635" grpId="0" animBg="1"/>
      <p:bldP spid="195637" grpId="0" animBg="1"/>
      <p:bldP spid="195638" grpId="0" animBg="1"/>
      <p:bldP spid="195639" grpId="0" animBg="1"/>
      <p:bldP spid="195640" grpId="0" animBg="1"/>
      <p:bldP spid="19564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GB" sz="2800" i="1" smtClean="0"/>
              <a:t>Write equations showing how Lead 202 could decay into Gold. (This cannot happen in reality!)</a:t>
            </a:r>
          </a:p>
        </p:txBody>
      </p:sp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4427538" y="1557338"/>
            <a:ext cx="4105275" cy="1109662"/>
            <a:chOff x="2714" y="1070"/>
            <a:chExt cx="2586" cy="699"/>
          </a:xfrm>
        </p:grpSpPr>
        <p:sp>
          <p:nvSpPr>
            <p:cNvPr id="29759" name="Text Box 15"/>
            <p:cNvSpPr txBox="1">
              <a:spLocks noChangeArrowheads="1"/>
            </p:cNvSpPr>
            <p:nvPr/>
          </p:nvSpPr>
          <p:spPr bwMode="auto">
            <a:xfrm>
              <a:off x="3036" y="1276"/>
              <a:ext cx="4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Pb</a:t>
              </a:r>
            </a:p>
          </p:txBody>
        </p:sp>
        <p:sp>
          <p:nvSpPr>
            <p:cNvPr id="29760" name="Text Box 16"/>
            <p:cNvSpPr txBox="1">
              <a:spLocks noChangeArrowheads="1"/>
            </p:cNvSpPr>
            <p:nvPr/>
          </p:nvSpPr>
          <p:spPr bwMode="auto">
            <a:xfrm>
              <a:off x="2714" y="1070"/>
              <a:ext cx="4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202</a:t>
              </a:r>
            </a:p>
          </p:txBody>
        </p:sp>
        <p:sp>
          <p:nvSpPr>
            <p:cNvPr id="29761" name="Text Box 17"/>
            <p:cNvSpPr txBox="1">
              <a:spLocks noChangeArrowheads="1"/>
            </p:cNvSpPr>
            <p:nvPr/>
          </p:nvSpPr>
          <p:spPr bwMode="auto">
            <a:xfrm>
              <a:off x="2789" y="1480"/>
              <a:ext cx="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82</a:t>
              </a:r>
            </a:p>
          </p:txBody>
        </p:sp>
        <p:sp>
          <p:nvSpPr>
            <p:cNvPr id="29762" name="Text Box 18"/>
            <p:cNvSpPr txBox="1">
              <a:spLocks noChangeArrowheads="1"/>
            </p:cNvSpPr>
            <p:nvPr/>
          </p:nvSpPr>
          <p:spPr bwMode="auto">
            <a:xfrm>
              <a:off x="4156" y="1276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Hg</a:t>
              </a:r>
            </a:p>
          </p:txBody>
        </p:sp>
        <p:sp>
          <p:nvSpPr>
            <p:cNvPr id="29763" name="Text Box 19"/>
            <p:cNvSpPr txBox="1">
              <a:spLocks noChangeArrowheads="1"/>
            </p:cNvSpPr>
            <p:nvPr/>
          </p:nvSpPr>
          <p:spPr bwMode="auto">
            <a:xfrm>
              <a:off x="3833" y="107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198</a:t>
              </a:r>
            </a:p>
          </p:txBody>
        </p:sp>
        <p:sp>
          <p:nvSpPr>
            <p:cNvPr id="29764" name="Text Box 20"/>
            <p:cNvSpPr txBox="1">
              <a:spLocks noChangeArrowheads="1"/>
            </p:cNvSpPr>
            <p:nvPr/>
          </p:nvSpPr>
          <p:spPr bwMode="auto">
            <a:xfrm>
              <a:off x="3908" y="1481"/>
              <a:ext cx="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80</a:t>
              </a:r>
            </a:p>
          </p:txBody>
        </p:sp>
        <p:sp>
          <p:nvSpPr>
            <p:cNvPr id="29765" name="Text Box 21"/>
            <p:cNvSpPr txBox="1">
              <a:spLocks noChangeArrowheads="1"/>
            </p:cNvSpPr>
            <p:nvPr/>
          </p:nvSpPr>
          <p:spPr bwMode="auto">
            <a:xfrm>
              <a:off x="5016" y="1275"/>
              <a:ext cx="284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>
                  <a:cs typeface="Arial" pitchFamily="34" charset="0"/>
                </a:rPr>
                <a:t>α</a:t>
              </a:r>
            </a:p>
          </p:txBody>
        </p:sp>
        <p:sp>
          <p:nvSpPr>
            <p:cNvPr id="29766" name="Text Box 22"/>
            <p:cNvSpPr txBox="1">
              <a:spLocks noChangeArrowheads="1"/>
            </p:cNvSpPr>
            <p:nvPr/>
          </p:nvSpPr>
          <p:spPr bwMode="auto">
            <a:xfrm>
              <a:off x="4825" y="107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9767" name="Text Box 23"/>
            <p:cNvSpPr txBox="1">
              <a:spLocks noChangeArrowheads="1"/>
            </p:cNvSpPr>
            <p:nvPr/>
          </p:nvSpPr>
          <p:spPr bwMode="auto">
            <a:xfrm>
              <a:off x="4825" y="1481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2</a:t>
              </a:r>
            </a:p>
          </p:txBody>
        </p:sp>
        <p:sp>
          <p:nvSpPr>
            <p:cNvPr id="29768" name="Line 24"/>
            <p:cNvSpPr>
              <a:spLocks noChangeShapeType="1"/>
            </p:cNvSpPr>
            <p:nvPr/>
          </p:nvSpPr>
          <p:spPr bwMode="auto">
            <a:xfrm>
              <a:off x="3460" y="1374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69" name="Text Box 25"/>
            <p:cNvSpPr txBox="1">
              <a:spLocks noChangeArrowheads="1"/>
            </p:cNvSpPr>
            <p:nvPr/>
          </p:nvSpPr>
          <p:spPr bwMode="auto">
            <a:xfrm>
              <a:off x="4558" y="1275"/>
              <a:ext cx="4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+</a:t>
              </a:r>
            </a:p>
          </p:txBody>
        </p:sp>
      </p:grp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4427538" y="4221163"/>
            <a:ext cx="4716462" cy="1116012"/>
            <a:chOff x="2789" y="2572"/>
            <a:chExt cx="2971" cy="703"/>
          </a:xfrm>
        </p:grpSpPr>
        <p:sp>
          <p:nvSpPr>
            <p:cNvPr id="29748" name="Text Box 26"/>
            <p:cNvSpPr txBox="1">
              <a:spLocks noChangeArrowheads="1"/>
            </p:cNvSpPr>
            <p:nvPr/>
          </p:nvSpPr>
          <p:spPr bwMode="auto">
            <a:xfrm>
              <a:off x="3148" y="2795"/>
              <a:ext cx="3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Pt</a:t>
              </a:r>
            </a:p>
          </p:txBody>
        </p:sp>
        <p:sp>
          <p:nvSpPr>
            <p:cNvPr id="29749" name="Text Box 27"/>
            <p:cNvSpPr txBox="1">
              <a:spLocks noChangeArrowheads="1"/>
            </p:cNvSpPr>
            <p:nvPr/>
          </p:nvSpPr>
          <p:spPr bwMode="auto">
            <a:xfrm>
              <a:off x="2789" y="2572"/>
              <a:ext cx="4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194</a:t>
              </a:r>
            </a:p>
          </p:txBody>
        </p:sp>
        <p:sp>
          <p:nvSpPr>
            <p:cNvPr id="29750" name="Text Box 28"/>
            <p:cNvSpPr txBox="1">
              <a:spLocks noChangeArrowheads="1"/>
            </p:cNvSpPr>
            <p:nvPr/>
          </p:nvSpPr>
          <p:spPr bwMode="auto">
            <a:xfrm>
              <a:off x="2880" y="2986"/>
              <a:ext cx="4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78</a:t>
              </a:r>
            </a:p>
          </p:txBody>
        </p:sp>
        <p:sp>
          <p:nvSpPr>
            <p:cNvPr id="29751" name="Text Box 29"/>
            <p:cNvSpPr txBox="1">
              <a:spLocks noChangeArrowheads="1"/>
            </p:cNvSpPr>
            <p:nvPr/>
          </p:nvSpPr>
          <p:spPr bwMode="auto">
            <a:xfrm>
              <a:off x="4268" y="2795"/>
              <a:ext cx="5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Au</a:t>
              </a:r>
            </a:p>
          </p:txBody>
        </p:sp>
        <p:sp>
          <p:nvSpPr>
            <p:cNvPr id="29752" name="Text Box 30"/>
            <p:cNvSpPr txBox="1">
              <a:spLocks noChangeArrowheads="1"/>
            </p:cNvSpPr>
            <p:nvPr/>
          </p:nvSpPr>
          <p:spPr bwMode="auto">
            <a:xfrm>
              <a:off x="3923" y="2572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194</a:t>
              </a:r>
            </a:p>
          </p:txBody>
        </p:sp>
        <p:sp>
          <p:nvSpPr>
            <p:cNvPr id="29753" name="Text Box 31"/>
            <p:cNvSpPr txBox="1">
              <a:spLocks noChangeArrowheads="1"/>
            </p:cNvSpPr>
            <p:nvPr/>
          </p:nvSpPr>
          <p:spPr bwMode="auto">
            <a:xfrm>
              <a:off x="3969" y="2987"/>
              <a:ext cx="4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79</a:t>
              </a:r>
            </a:p>
          </p:txBody>
        </p:sp>
        <p:sp>
          <p:nvSpPr>
            <p:cNvPr id="29754" name="Text Box 32"/>
            <p:cNvSpPr txBox="1">
              <a:spLocks noChangeArrowheads="1"/>
            </p:cNvSpPr>
            <p:nvPr/>
          </p:nvSpPr>
          <p:spPr bwMode="auto">
            <a:xfrm>
              <a:off x="5182" y="2795"/>
              <a:ext cx="5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>
                  <a:cs typeface="Arial" pitchFamily="34" charset="0"/>
                </a:rPr>
                <a:t>β</a:t>
              </a:r>
              <a:r>
                <a:rPr lang="en-GB" sz="2400" b="1" baseline="68000">
                  <a:cs typeface="Arial" pitchFamily="34" charset="0"/>
                </a:rPr>
                <a:t>-</a:t>
              </a:r>
              <a:endParaRPr lang="el-GR" sz="2400" b="1" baseline="68000">
                <a:cs typeface="Arial" pitchFamily="34" charset="0"/>
              </a:endParaRPr>
            </a:p>
          </p:txBody>
        </p:sp>
        <p:sp>
          <p:nvSpPr>
            <p:cNvPr id="29755" name="Text Box 33"/>
            <p:cNvSpPr txBox="1">
              <a:spLocks noChangeArrowheads="1"/>
            </p:cNvSpPr>
            <p:nvPr/>
          </p:nvSpPr>
          <p:spPr bwMode="auto">
            <a:xfrm>
              <a:off x="5034" y="2573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0</a:t>
              </a:r>
            </a:p>
          </p:txBody>
        </p:sp>
        <p:sp>
          <p:nvSpPr>
            <p:cNvPr id="29756" name="Text Box 34"/>
            <p:cNvSpPr txBox="1">
              <a:spLocks noChangeArrowheads="1"/>
            </p:cNvSpPr>
            <p:nvPr/>
          </p:nvSpPr>
          <p:spPr bwMode="auto">
            <a:xfrm>
              <a:off x="4995" y="2987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-1</a:t>
              </a:r>
            </a:p>
          </p:txBody>
        </p:sp>
        <p:sp>
          <p:nvSpPr>
            <p:cNvPr id="29757" name="Line 35"/>
            <p:cNvSpPr>
              <a:spLocks noChangeShapeType="1"/>
            </p:cNvSpPr>
            <p:nvPr/>
          </p:nvSpPr>
          <p:spPr bwMode="auto">
            <a:xfrm>
              <a:off x="3577" y="293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8" name="Text Box 36"/>
            <p:cNvSpPr txBox="1">
              <a:spLocks noChangeArrowheads="1"/>
            </p:cNvSpPr>
            <p:nvPr/>
          </p:nvSpPr>
          <p:spPr bwMode="auto">
            <a:xfrm>
              <a:off x="4735" y="2795"/>
              <a:ext cx="4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+</a:t>
              </a:r>
            </a:p>
          </p:txBody>
        </p:sp>
      </p:grpSp>
      <p:graphicFrame>
        <p:nvGraphicFramePr>
          <p:cNvPr id="197728" name="Group 96"/>
          <p:cNvGraphicFramePr>
            <a:graphicFrameLocks noGrp="1"/>
          </p:cNvGraphicFramePr>
          <p:nvPr>
            <p:ph idx="4294967295"/>
          </p:nvPr>
        </p:nvGraphicFramePr>
        <p:xfrm>
          <a:off x="539750" y="1557338"/>
          <a:ext cx="3527425" cy="3863975"/>
        </p:xfrm>
        <a:graphic>
          <a:graphicData uri="http://schemas.openxmlformats.org/drawingml/2006/table">
            <a:tbl>
              <a:tblPr/>
              <a:tblGrid>
                <a:gridCol w="1439863"/>
                <a:gridCol w="911225"/>
                <a:gridCol w="1176337"/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Platinum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Mercury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Thallium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Bismuth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" name="Group 110"/>
          <p:cNvGrpSpPr>
            <a:grpSpLocks/>
          </p:cNvGrpSpPr>
          <p:nvPr/>
        </p:nvGrpSpPr>
        <p:grpSpPr bwMode="auto">
          <a:xfrm>
            <a:off x="4427538" y="2889250"/>
            <a:ext cx="4105275" cy="1109663"/>
            <a:chOff x="2810" y="1840"/>
            <a:chExt cx="2586" cy="699"/>
          </a:xfrm>
        </p:grpSpPr>
        <p:sp>
          <p:nvSpPr>
            <p:cNvPr id="29737" name="Text Box 98"/>
            <p:cNvSpPr txBox="1">
              <a:spLocks noChangeArrowheads="1"/>
            </p:cNvSpPr>
            <p:nvPr/>
          </p:nvSpPr>
          <p:spPr bwMode="auto">
            <a:xfrm>
              <a:off x="3132" y="2046"/>
              <a:ext cx="4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Hg</a:t>
              </a:r>
            </a:p>
          </p:txBody>
        </p:sp>
        <p:sp>
          <p:nvSpPr>
            <p:cNvPr id="29738" name="Text Box 99"/>
            <p:cNvSpPr txBox="1">
              <a:spLocks noChangeArrowheads="1"/>
            </p:cNvSpPr>
            <p:nvPr/>
          </p:nvSpPr>
          <p:spPr bwMode="auto">
            <a:xfrm>
              <a:off x="2810" y="1840"/>
              <a:ext cx="4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198</a:t>
              </a:r>
            </a:p>
          </p:txBody>
        </p:sp>
        <p:sp>
          <p:nvSpPr>
            <p:cNvPr id="29739" name="Text Box 100"/>
            <p:cNvSpPr txBox="1">
              <a:spLocks noChangeArrowheads="1"/>
            </p:cNvSpPr>
            <p:nvPr/>
          </p:nvSpPr>
          <p:spPr bwMode="auto">
            <a:xfrm>
              <a:off x="2885" y="2250"/>
              <a:ext cx="5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80</a:t>
              </a:r>
            </a:p>
          </p:txBody>
        </p:sp>
        <p:sp>
          <p:nvSpPr>
            <p:cNvPr id="29740" name="Text Box 101"/>
            <p:cNvSpPr txBox="1">
              <a:spLocks noChangeArrowheads="1"/>
            </p:cNvSpPr>
            <p:nvPr/>
          </p:nvSpPr>
          <p:spPr bwMode="auto">
            <a:xfrm>
              <a:off x="4252" y="2046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Pt</a:t>
              </a:r>
            </a:p>
          </p:txBody>
        </p:sp>
        <p:sp>
          <p:nvSpPr>
            <p:cNvPr id="29741" name="Text Box 102"/>
            <p:cNvSpPr txBox="1">
              <a:spLocks noChangeArrowheads="1"/>
            </p:cNvSpPr>
            <p:nvPr/>
          </p:nvSpPr>
          <p:spPr bwMode="auto">
            <a:xfrm>
              <a:off x="3929" y="184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194</a:t>
              </a:r>
            </a:p>
          </p:txBody>
        </p:sp>
        <p:sp>
          <p:nvSpPr>
            <p:cNvPr id="29742" name="Text Box 103"/>
            <p:cNvSpPr txBox="1">
              <a:spLocks noChangeArrowheads="1"/>
            </p:cNvSpPr>
            <p:nvPr/>
          </p:nvSpPr>
          <p:spPr bwMode="auto">
            <a:xfrm>
              <a:off x="4004" y="2251"/>
              <a:ext cx="6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78</a:t>
              </a:r>
            </a:p>
          </p:txBody>
        </p:sp>
        <p:sp>
          <p:nvSpPr>
            <p:cNvPr id="29743" name="Text Box 104"/>
            <p:cNvSpPr txBox="1">
              <a:spLocks noChangeArrowheads="1"/>
            </p:cNvSpPr>
            <p:nvPr/>
          </p:nvSpPr>
          <p:spPr bwMode="auto">
            <a:xfrm>
              <a:off x="5112" y="2045"/>
              <a:ext cx="284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 b="1">
                  <a:cs typeface="Arial" pitchFamily="34" charset="0"/>
                </a:rPr>
                <a:t>α</a:t>
              </a:r>
            </a:p>
          </p:txBody>
        </p:sp>
        <p:sp>
          <p:nvSpPr>
            <p:cNvPr id="29744" name="Text Box 105"/>
            <p:cNvSpPr txBox="1">
              <a:spLocks noChangeArrowheads="1"/>
            </p:cNvSpPr>
            <p:nvPr/>
          </p:nvSpPr>
          <p:spPr bwMode="auto">
            <a:xfrm>
              <a:off x="4921" y="1841"/>
              <a:ext cx="4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9745" name="Text Box 106"/>
            <p:cNvSpPr txBox="1">
              <a:spLocks noChangeArrowheads="1"/>
            </p:cNvSpPr>
            <p:nvPr/>
          </p:nvSpPr>
          <p:spPr bwMode="auto">
            <a:xfrm>
              <a:off x="4921" y="2251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2</a:t>
              </a:r>
            </a:p>
          </p:txBody>
        </p:sp>
        <p:sp>
          <p:nvSpPr>
            <p:cNvPr id="29746" name="Line 107"/>
            <p:cNvSpPr>
              <a:spLocks noChangeShapeType="1"/>
            </p:cNvSpPr>
            <p:nvPr/>
          </p:nvSpPr>
          <p:spPr bwMode="auto">
            <a:xfrm>
              <a:off x="3556" y="2144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7" name="Text Box 108"/>
            <p:cNvSpPr txBox="1">
              <a:spLocks noChangeArrowheads="1"/>
            </p:cNvSpPr>
            <p:nvPr/>
          </p:nvSpPr>
          <p:spPr bwMode="auto">
            <a:xfrm>
              <a:off x="4654" y="2045"/>
              <a:ext cx="4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/>
                <a:t>+</a:t>
              </a:r>
            </a:p>
          </p:txBody>
        </p:sp>
      </p:grpSp>
      <p:sp>
        <p:nvSpPr>
          <p:cNvPr id="197744" name="Text Box 112"/>
          <p:cNvSpPr txBox="1">
            <a:spLocks noChangeArrowheads="1"/>
          </p:cNvSpPr>
          <p:nvPr/>
        </p:nvSpPr>
        <p:spPr bwMode="auto">
          <a:xfrm>
            <a:off x="4140200" y="5516563"/>
            <a:ext cx="4681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There are other correct solutions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7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an unstable nucleus emits an alpha particle its atomic number falls by _______ and its mass number by 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Beta particles are emitted by nuclei with too many ________. In this case the atomic number increases by ______ while the ________ number remains unchanged.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consist of ______________ radiation that is emitted from a nucleus when it loses ________, often after undergoing alpha or beta decay.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091238" y="4949825"/>
            <a:ext cx="1957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electromagnetic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608263" y="4949825"/>
            <a:ext cx="938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5324475" y="494982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597275" y="4949825"/>
            <a:ext cx="649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13652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20129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4173538" y="4949825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3683000" y="3208338"/>
            <a:ext cx="2030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5441950" y="3573463"/>
            <a:ext cx="938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684213" y="263683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6300788" y="2276475"/>
            <a:ext cx="722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95258" name="Text Box 26"/>
          <p:cNvSpPr txBox="1">
            <a:spLocks noChangeArrowheads="1"/>
          </p:cNvSpPr>
          <p:nvPr/>
        </p:nvSpPr>
        <p:spPr bwMode="auto">
          <a:xfrm>
            <a:off x="7092950" y="1916113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498850" y="45259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/>
      <p:bldP spid="95235" grpId="1"/>
      <p:bldP spid="95236" grpId="0"/>
      <p:bldP spid="95236" grpId="1"/>
      <p:bldP spid="95237" grpId="0"/>
      <p:bldP spid="95237" grpId="1"/>
      <p:bldP spid="95239" grpId="0"/>
      <p:bldP spid="95239" grpId="1"/>
      <p:bldP spid="95240" grpId="0"/>
      <p:bldP spid="95240" grpId="1"/>
      <p:bldP spid="95241" grpId="0"/>
      <p:bldP spid="95241" grpId="1"/>
      <p:bldP spid="95243" grpId="0"/>
      <p:bldP spid="95243" grpId="1"/>
      <p:bldP spid="95252" grpId="0"/>
      <p:bldP spid="95253" grpId="0"/>
      <p:bldP spid="95254" grpId="0"/>
      <p:bldP spid="95257" grpId="0"/>
      <p:bldP spid="95258" grpId="0"/>
      <p:bldP spid="18" grpId="0"/>
      <p:bldP spid="1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Atomic structure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981075"/>
            <a:ext cx="3960813" cy="37433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An atom consists of a small central nucleus composed of protons and neutrons surrounded by electrons.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z="2400" smtClean="0"/>
              <a:t>An atom will always have the same number of electrons as protons.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GB" sz="2400" smtClean="0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435600" y="908050"/>
            <a:ext cx="2571750" cy="4543425"/>
            <a:chOff x="3424" y="572"/>
            <a:chExt cx="1620" cy="2862"/>
          </a:xfrm>
        </p:grpSpPr>
        <p:sp>
          <p:nvSpPr>
            <p:cNvPr id="8197" name="Text Box 11"/>
            <p:cNvSpPr txBox="1">
              <a:spLocks noChangeArrowheads="1"/>
            </p:cNvSpPr>
            <p:nvPr/>
          </p:nvSpPr>
          <p:spPr bwMode="auto">
            <a:xfrm>
              <a:off x="3606" y="2432"/>
              <a:ext cx="12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A Lithium atom</a:t>
              </a:r>
            </a:p>
          </p:txBody>
        </p:sp>
        <p:pic>
          <p:nvPicPr>
            <p:cNvPr id="8198" name="Picture 14" descr="File:Stylised Lithium Atom.sv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" y="572"/>
              <a:ext cx="1620" cy="1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199" name="Group 23"/>
            <p:cNvGrpSpPr>
              <a:grpSpLocks/>
            </p:cNvGrpSpPr>
            <p:nvPr/>
          </p:nvGrpSpPr>
          <p:grpSpPr bwMode="auto">
            <a:xfrm>
              <a:off x="3651" y="2749"/>
              <a:ext cx="1087" cy="231"/>
              <a:chOff x="3334" y="3067"/>
              <a:chExt cx="1087" cy="231"/>
            </a:xfrm>
          </p:grpSpPr>
          <p:sp>
            <p:nvSpPr>
              <p:cNvPr id="8206" name="Oval 15"/>
              <p:cNvSpPr>
                <a:spLocks noChangeArrowheads="1"/>
              </p:cNvSpPr>
              <p:nvPr/>
            </p:nvSpPr>
            <p:spPr bwMode="auto">
              <a:xfrm>
                <a:off x="3334" y="3114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8207" name="Text Box 18"/>
              <p:cNvSpPr txBox="1">
                <a:spLocks noChangeArrowheads="1"/>
              </p:cNvSpPr>
              <p:nvPr/>
            </p:nvSpPr>
            <p:spPr bwMode="auto">
              <a:xfrm>
                <a:off x="3560" y="3067"/>
                <a:ext cx="8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protons</a:t>
                </a:r>
              </a:p>
            </p:txBody>
          </p:sp>
        </p:grpSp>
        <p:grpSp>
          <p:nvGrpSpPr>
            <p:cNvPr id="8200" name="Group 22"/>
            <p:cNvGrpSpPr>
              <a:grpSpLocks/>
            </p:cNvGrpSpPr>
            <p:nvPr/>
          </p:nvGrpSpPr>
          <p:grpSpPr bwMode="auto">
            <a:xfrm>
              <a:off x="3651" y="2976"/>
              <a:ext cx="1087" cy="231"/>
              <a:chOff x="3334" y="3294"/>
              <a:chExt cx="1087" cy="231"/>
            </a:xfrm>
          </p:grpSpPr>
          <p:sp>
            <p:nvSpPr>
              <p:cNvPr id="8204" name="Oval 16"/>
              <p:cNvSpPr>
                <a:spLocks noChangeArrowheads="1"/>
              </p:cNvSpPr>
              <p:nvPr/>
            </p:nvSpPr>
            <p:spPr bwMode="auto">
              <a:xfrm>
                <a:off x="3334" y="3341"/>
                <a:ext cx="136" cy="13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8205" name="Text Box 19"/>
              <p:cNvSpPr txBox="1">
                <a:spLocks noChangeArrowheads="1"/>
              </p:cNvSpPr>
              <p:nvPr/>
            </p:nvSpPr>
            <p:spPr bwMode="auto">
              <a:xfrm>
                <a:off x="3560" y="3294"/>
                <a:ext cx="8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neutrons</a:t>
                </a:r>
              </a:p>
            </p:txBody>
          </p:sp>
        </p:grpSp>
        <p:grpSp>
          <p:nvGrpSpPr>
            <p:cNvPr id="8201" name="Group 21"/>
            <p:cNvGrpSpPr>
              <a:grpSpLocks/>
            </p:cNvGrpSpPr>
            <p:nvPr/>
          </p:nvGrpSpPr>
          <p:grpSpPr bwMode="auto">
            <a:xfrm>
              <a:off x="3651" y="3203"/>
              <a:ext cx="1087" cy="231"/>
              <a:chOff x="3334" y="3521"/>
              <a:chExt cx="1087" cy="231"/>
            </a:xfrm>
          </p:grpSpPr>
          <p:sp>
            <p:nvSpPr>
              <p:cNvPr id="8202" name="Oval 17"/>
              <p:cNvSpPr>
                <a:spLocks noChangeArrowheads="1"/>
              </p:cNvSpPr>
              <p:nvPr/>
            </p:nvSpPr>
            <p:spPr bwMode="auto">
              <a:xfrm>
                <a:off x="3334" y="3568"/>
                <a:ext cx="136" cy="13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8203" name="Text Box 20"/>
              <p:cNvSpPr txBox="1">
                <a:spLocks noChangeArrowheads="1"/>
              </p:cNvSpPr>
              <p:nvPr/>
            </p:nvSpPr>
            <p:spPr bwMode="auto">
              <a:xfrm>
                <a:off x="3560" y="3521"/>
                <a:ext cx="8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electrons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an unstable nucleus emits an alpha particle its atomic number falls by _______ and its mass number by ______.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Beta particles are emitted by nuclei with too many ________. In this case the atomic number increases by ______ while the ________ number remains unchanged.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Gamma rays consist of ______________ radiation that is emitted from a nucleus when it loses ________, often after undergoing alpha or beta decay.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091238" y="4949825"/>
            <a:ext cx="1957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electromagnetic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608263" y="4949825"/>
            <a:ext cx="938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5324475" y="494982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597275" y="4949825"/>
            <a:ext cx="649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13652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2012950" y="4949825"/>
            <a:ext cx="722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498850" y="452596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4173538" y="4949825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3683000" y="3208338"/>
            <a:ext cx="2030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electromagnetic</a:t>
            </a: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5441950" y="3573463"/>
            <a:ext cx="938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energy</a:t>
            </a: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684213" y="263683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771775" y="1341438"/>
            <a:ext cx="649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7019925" y="1341438"/>
            <a:ext cx="722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6300788" y="2276475"/>
            <a:ext cx="722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95258" name="Text Box 26"/>
          <p:cNvSpPr txBox="1">
            <a:spLocks noChangeArrowheads="1"/>
          </p:cNvSpPr>
          <p:nvPr/>
        </p:nvSpPr>
        <p:spPr bwMode="auto">
          <a:xfrm>
            <a:off x="7092950" y="1916113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neutrons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/>
      <p:bldP spid="95235" grpId="1"/>
      <p:bldP spid="95236" grpId="0"/>
      <p:bldP spid="95236" grpId="1"/>
      <p:bldP spid="95237" grpId="0"/>
      <p:bldP spid="95237" grpId="1"/>
      <p:bldP spid="95239" grpId="0"/>
      <p:bldP spid="95239" grpId="1"/>
      <p:bldP spid="95240" grpId="0"/>
      <p:bldP spid="95240" grpId="1"/>
      <p:bldP spid="95241" grpId="0"/>
      <p:bldP spid="95241" grpId="1"/>
      <p:bldP spid="95242" grpId="0"/>
      <p:bldP spid="95242" grpId="1"/>
      <p:bldP spid="95243" grpId="0"/>
      <p:bldP spid="95243" grpId="1"/>
      <p:bldP spid="95252" grpId="0"/>
      <p:bldP spid="95253" grpId="0"/>
      <p:bldP spid="95254" grpId="0"/>
      <p:bldP spid="95255" grpId="0"/>
      <p:bldP spid="95256" grpId="0"/>
      <p:bldP spid="95257" grpId="0"/>
      <p:bldP spid="952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Atomic and mass number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1052513"/>
            <a:ext cx="3527425" cy="4321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smtClean="0"/>
              <a:t>The </a:t>
            </a:r>
            <a:r>
              <a:rPr lang="en-GB" sz="2400" b="1" smtClean="0">
                <a:solidFill>
                  <a:srgbClr val="FF0000"/>
                </a:solidFill>
              </a:rPr>
              <a:t>atomic number</a:t>
            </a:r>
            <a:r>
              <a:rPr lang="en-GB" sz="2400" smtClean="0"/>
              <a:t> (or proton number) of an atom is equal to the number of </a:t>
            </a:r>
            <a:r>
              <a:rPr lang="en-GB" sz="2400" b="1" smtClean="0">
                <a:solidFill>
                  <a:srgbClr val="FF0000"/>
                </a:solidFill>
              </a:rPr>
              <a:t>protons</a:t>
            </a:r>
            <a:r>
              <a:rPr lang="en-GB" sz="2400" smtClean="0"/>
              <a:t> in its nucleus.</a:t>
            </a:r>
          </a:p>
          <a:p>
            <a:pPr marL="0" indent="0" eaLnBrk="1" hangingPunct="1">
              <a:buFontTx/>
              <a:buNone/>
            </a:pPr>
            <a:endParaRPr lang="en-GB" sz="2400" smtClean="0"/>
          </a:p>
          <a:p>
            <a:pPr marL="0" indent="0" eaLnBrk="1" hangingPunct="1">
              <a:buFontTx/>
              <a:buNone/>
            </a:pPr>
            <a:r>
              <a:rPr lang="en-GB" sz="2400" smtClean="0"/>
              <a:t>The </a:t>
            </a:r>
            <a:r>
              <a:rPr lang="en-GB" sz="2400" b="1" smtClean="0">
                <a:solidFill>
                  <a:srgbClr val="0000FF"/>
                </a:solidFill>
              </a:rPr>
              <a:t>mass number</a:t>
            </a:r>
            <a:r>
              <a:rPr lang="en-GB" sz="2400" smtClean="0"/>
              <a:t> (or nucleon number) of an atom is equal to the number of </a:t>
            </a:r>
            <a:r>
              <a:rPr lang="en-GB" sz="2400" b="1" smtClean="0">
                <a:solidFill>
                  <a:srgbClr val="0000FF"/>
                </a:solidFill>
              </a:rPr>
              <a:t>protons plus neutrons</a:t>
            </a:r>
            <a:r>
              <a:rPr lang="en-GB" sz="2400" smtClean="0"/>
              <a:t> in its nucleus.</a:t>
            </a:r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5219700" y="3284538"/>
            <a:ext cx="2736850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This Lithium atom has: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atomic number = 3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0000FF"/>
                </a:solidFill>
              </a:rPr>
              <a:t>mass number = 7</a:t>
            </a:r>
          </a:p>
        </p:txBody>
      </p:sp>
      <p:pic>
        <p:nvPicPr>
          <p:cNvPr id="143375" name="Picture 15" descr="File:Stylised Lithium Atom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196975"/>
            <a:ext cx="165576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804025" y="1557338"/>
            <a:ext cx="1725613" cy="366712"/>
            <a:chOff x="4286" y="981"/>
            <a:chExt cx="1087" cy="231"/>
          </a:xfrm>
        </p:grpSpPr>
        <p:sp>
          <p:nvSpPr>
            <p:cNvPr id="9229" name="Oval 17"/>
            <p:cNvSpPr>
              <a:spLocks noChangeArrowheads="1"/>
            </p:cNvSpPr>
            <p:nvPr/>
          </p:nvSpPr>
          <p:spPr bwMode="auto">
            <a:xfrm>
              <a:off x="4286" y="1028"/>
              <a:ext cx="136" cy="13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230" name="Text Box 18"/>
            <p:cNvSpPr txBox="1">
              <a:spLocks noChangeArrowheads="1"/>
            </p:cNvSpPr>
            <p:nvPr/>
          </p:nvSpPr>
          <p:spPr bwMode="auto">
            <a:xfrm>
              <a:off x="4512" y="981"/>
              <a:ext cx="8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protons = 3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804025" y="1917700"/>
            <a:ext cx="1944688" cy="366713"/>
            <a:chOff x="4286" y="1208"/>
            <a:chExt cx="1225" cy="231"/>
          </a:xfrm>
        </p:grpSpPr>
        <p:sp>
          <p:nvSpPr>
            <p:cNvPr id="9227" name="Oval 20"/>
            <p:cNvSpPr>
              <a:spLocks noChangeArrowheads="1"/>
            </p:cNvSpPr>
            <p:nvPr/>
          </p:nvSpPr>
          <p:spPr bwMode="auto">
            <a:xfrm>
              <a:off x="4286" y="1255"/>
              <a:ext cx="136" cy="13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228" name="Text Box 21"/>
            <p:cNvSpPr txBox="1">
              <a:spLocks noChangeArrowheads="1"/>
            </p:cNvSpPr>
            <p:nvPr/>
          </p:nvSpPr>
          <p:spPr bwMode="auto">
            <a:xfrm>
              <a:off x="4512" y="1208"/>
              <a:ext cx="9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neutrons = 4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804025" y="2278063"/>
            <a:ext cx="1944688" cy="366712"/>
            <a:chOff x="4286" y="1435"/>
            <a:chExt cx="1225" cy="231"/>
          </a:xfrm>
        </p:grpSpPr>
        <p:sp>
          <p:nvSpPr>
            <p:cNvPr id="9225" name="Oval 23"/>
            <p:cNvSpPr>
              <a:spLocks noChangeArrowheads="1"/>
            </p:cNvSpPr>
            <p:nvPr/>
          </p:nvSpPr>
          <p:spPr bwMode="auto">
            <a:xfrm>
              <a:off x="4286" y="1482"/>
              <a:ext cx="136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226" name="Text Box 24"/>
            <p:cNvSpPr txBox="1">
              <a:spLocks noChangeArrowheads="1"/>
            </p:cNvSpPr>
            <p:nvPr/>
          </p:nvSpPr>
          <p:spPr bwMode="auto">
            <a:xfrm>
              <a:off x="4512" y="1435"/>
              <a:ext cx="9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electrons = 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362950" cy="633412"/>
          </a:xfrm>
        </p:spPr>
        <p:txBody>
          <a:bodyPr/>
          <a:lstStyle/>
          <a:p>
            <a:pPr eaLnBrk="1" hangingPunct="1"/>
            <a:r>
              <a:rPr lang="en-GB" sz="3200" smtClean="0"/>
              <a:t>Properties of protons, neutrons and electrons</a:t>
            </a:r>
          </a:p>
        </p:txBody>
      </p:sp>
      <p:graphicFrame>
        <p:nvGraphicFramePr>
          <p:cNvPr id="147513" name="Group 57"/>
          <p:cNvGraphicFramePr>
            <a:graphicFrameLocks noGrp="1"/>
          </p:cNvGraphicFramePr>
          <p:nvPr>
            <p:ph idx="4294967295"/>
          </p:nvPr>
        </p:nvGraphicFramePr>
        <p:xfrm>
          <a:off x="611188" y="1125538"/>
          <a:ext cx="8075612" cy="3724275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  <a:gridCol w="2017712"/>
                <a:gridCol w="2019300"/>
              </a:tblGrid>
              <a:tr h="1223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Position in the atom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mass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electric 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PROTON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NEUTRON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ELECTRON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7508" name="Text Box 52"/>
          <p:cNvSpPr txBox="1">
            <a:spLocks noChangeArrowheads="1"/>
          </p:cNvSpPr>
          <p:nvPr/>
        </p:nvSpPr>
        <p:spPr bwMode="auto">
          <a:xfrm>
            <a:off x="2925763" y="3381375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CC00CC"/>
                </a:solidFill>
              </a:rPr>
              <a:t>nucleus</a:t>
            </a:r>
          </a:p>
        </p:txBody>
      </p:sp>
      <p:sp>
        <p:nvSpPr>
          <p:cNvPr id="147514" name="Text Box 58"/>
          <p:cNvSpPr txBox="1">
            <a:spLocks noChangeArrowheads="1"/>
          </p:cNvSpPr>
          <p:nvPr/>
        </p:nvSpPr>
        <p:spPr bwMode="auto">
          <a:xfrm>
            <a:off x="2925763" y="2492375"/>
            <a:ext cx="1439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solidFill>
                  <a:srgbClr val="CC00CC"/>
                </a:solidFill>
              </a:rPr>
              <a:t>nucleus</a:t>
            </a:r>
          </a:p>
        </p:txBody>
      </p:sp>
      <p:sp>
        <p:nvSpPr>
          <p:cNvPr id="147515" name="Text Box 59"/>
          <p:cNvSpPr txBox="1">
            <a:spLocks noChangeArrowheads="1"/>
          </p:cNvSpPr>
          <p:nvPr/>
        </p:nvSpPr>
        <p:spPr bwMode="auto">
          <a:xfrm>
            <a:off x="2925763" y="4005263"/>
            <a:ext cx="1439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rgbClr val="FF0000"/>
                </a:solidFill>
              </a:rPr>
              <a:t>outside nucleus</a:t>
            </a:r>
          </a:p>
        </p:txBody>
      </p:sp>
      <p:sp>
        <p:nvSpPr>
          <p:cNvPr id="147516" name="Text Box 60"/>
          <p:cNvSpPr txBox="1">
            <a:spLocks noChangeArrowheads="1"/>
          </p:cNvSpPr>
          <p:nvPr/>
        </p:nvSpPr>
        <p:spPr bwMode="auto">
          <a:xfrm>
            <a:off x="5408613" y="2432050"/>
            <a:ext cx="576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latin typeface="Arial Unicode MS" pitchFamily="34" charset="-128"/>
              </a:rPr>
              <a:t>1</a:t>
            </a:r>
          </a:p>
        </p:txBody>
      </p:sp>
      <p:sp>
        <p:nvSpPr>
          <p:cNvPr id="147517" name="Text Box 61"/>
          <p:cNvSpPr txBox="1">
            <a:spLocks noChangeArrowheads="1"/>
          </p:cNvSpPr>
          <p:nvPr/>
        </p:nvSpPr>
        <p:spPr bwMode="auto">
          <a:xfrm>
            <a:off x="5408613" y="3321050"/>
            <a:ext cx="576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latin typeface="Arial Unicode MS" pitchFamily="34" charset="-128"/>
              </a:rPr>
              <a:t>1</a:t>
            </a:r>
          </a:p>
        </p:txBody>
      </p:sp>
      <p:sp>
        <p:nvSpPr>
          <p:cNvPr id="147518" name="Text Box 62"/>
          <p:cNvSpPr txBox="1">
            <a:spLocks noChangeArrowheads="1"/>
          </p:cNvSpPr>
          <p:nvPr/>
        </p:nvSpPr>
        <p:spPr bwMode="auto">
          <a:xfrm>
            <a:off x="5013325" y="4125913"/>
            <a:ext cx="1368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latin typeface="Arial Unicode MS" pitchFamily="34" charset="-128"/>
              </a:rPr>
              <a:t>0.005</a:t>
            </a:r>
          </a:p>
        </p:txBody>
      </p:sp>
      <p:sp>
        <p:nvSpPr>
          <p:cNvPr id="147520" name="Text Box 64"/>
          <p:cNvSpPr txBox="1">
            <a:spLocks noChangeArrowheads="1"/>
          </p:cNvSpPr>
          <p:nvPr/>
        </p:nvSpPr>
        <p:spPr bwMode="auto">
          <a:xfrm>
            <a:off x="7246938" y="243205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+ 1</a:t>
            </a:r>
          </a:p>
        </p:txBody>
      </p:sp>
      <p:sp>
        <p:nvSpPr>
          <p:cNvPr id="147521" name="Text Box 65"/>
          <p:cNvSpPr txBox="1">
            <a:spLocks noChangeArrowheads="1"/>
          </p:cNvSpPr>
          <p:nvPr/>
        </p:nvSpPr>
        <p:spPr bwMode="auto">
          <a:xfrm>
            <a:off x="7246938" y="412750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00FF"/>
                </a:solidFill>
              </a:rPr>
              <a:t>- 1</a:t>
            </a:r>
          </a:p>
        </p:txBody>
      </p:sp>
      <p:sp>
        <p:nvSpPr>
          <p:cNvPr id="147522" name="Text Box 66"/>
          <p:cNvSpPr txBox="1">
            <a:spLocks noChangeArrowheads="1"/>
          </p:cNvSpPr>
          <p:nvPr/>
        </p:nvSpPr>
        <p:spPr bwMode="auto">
          <a:xfrm>
            <a:off x="7246938" y="3321050"/>
            <a:ext cx="10080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8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08" grpId="0"/>
      <p:bldP spid="147514" grpId="0"/>
      <p:bldP spid="147515" grpId="0"/>
      <p:bldP spid="147516" grpId="0"/>
      <p:bldP spid="147517" grpId="0"/>
      <p:bldP spid="147518" grpId="0"/>
      <p:bldP spid="147520" grpId="0"/>
      <p:bldP spid="147521" grpId="0"/>
      <p:bldP spid="1475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Nuclear notation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067175" y="3859213"/>
            <a:ext cx="1441450" cy="1636712"/>
            <a:chOff x="2562" y="2431"/>
            <a:chExt cx="908" cy="1031"/>
          </a:xfrm>
        </p:grpSpPr>
        <p:sp>
          <p:nvSpPr>
            <p:cNvPr id="11281" name="Text Box 15"/>
            <p:cNvSpPr txBox="1">
              <a:spLocks noChangeArrowheads="1"/>
            </p:cNvSpPr>
            <p:nvPr/>
          </p:nvSpPr>
          <p:spPr bwMode="auto">
            <a:xfrm>
              <a:off x="2971" y="2567"/>
              <a:ext cx="499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7200" b="1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11282" name="Text Box 17"/>
            <p:cNvSpPr txBox="1">
              <a:spLocks noChangeArrowheads="1"/>
            </p:cNvSpPr>
            <p:nvPr/>
          </p:nvSpPr>
          <p:spPr bwMode="auto">
            <a:xfrm>
              <a:off x="2562" y="2431"/>
              <a:ext cx="52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solidFill>
                    <a:schemeClr val="accent2"/>
                  </a:solidFill>
                </a:rPr>
                <a:t>14</a:t>
              </a:r>
            </a:p>
          </p:txBody>
        </p:sp>
        <p:sp>
          <p:nvSpPr>
            <p:cNvPr id="11283" name="Text Box 18"/>
            <p:cNvSpPr txBox="1">
              <a:spLocks noChangeArrowheads="1"/>
            </p:cNvSpPr>
            <p:nvPr/>
          </p:nvSpPr>
          <p:spPr bwMode="auto">
            <a:xfrm>
              <a:off x="2722" y="3020"/>
              <a:ext cx="36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>
                  <a:solidFill>
                    <a:srgbClr val="FF0066"/>
                  </a:solidFill>
                </a:rPr>
                <a:t>6</a:t>
              </a:r>
            </a:p>
          </p:txBody>
        </p:sp>
      </p:grpSp>
      <p:sp>
        <p:nvSpPr>
          <p:cNvPr id="161814" name="Line 22"/>
          <p:cNvSpPr>
            <a:spLocks noChangeShapeType="1"/>
          </p:cNvSpPr>
          <p:nvPr/>
        </p:nvSpPr>
        <p:spPr bwMode="auto">
          <a:xfrm flipH="1">
            <a:off x="4716463" y="3284538"/>
            <a:ext cx="43180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11188" y="4292600"/>
            <a:ext cx="3602037" cy="822325"/>
            <a:chOff x="385" y="2704"/>
            <a:chExt cx="2269" cy="518"/>
          </a:xfrm>
        </p:grpSpPr>
        <p:sp>
          <p:nvSpPr>
            <p:cNvPr id="11279" name="Text Box 20"/>
            <p:cNvSpPr txBox="1">
              <a:spLocks noChangeArrowheads="1"/>
            </p:cNvSpPr>
            <p:nvPr/>
          </p:nvSpPr>
          <p:spPr bwMode="auto">
            <a:xfrm>
              <a:off x="385" y="2704"/>
              <a:ext cx="204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66"/>
                  </a:solidFill>
                </a:rPr>
                <a:t>Number of protons (Atomic number)</a:t>
              </a:r>
            </a:p>
          </p:txBody>
        </p:sp>
        <p:sp>
          <p:nvSpPr>
            <p:cNvPr id="11280" name="Line 23"/>
            <p:cNvSpPr>
              <a:spLocks noChangeShapeType="1"/>
            </p:cNvSpPr>
            <p:nvPr/>
          </p:nvSpPr>
          <p:spPr bwMode="auto">
            <a:xfrm>
              <a:off x="2200" y="3067"/>
              <a:ext cx="454" cy="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651500" y="4149725"/>
            <a:ext cx="3168650" cy="822325"/>
            <a:chOff x="3424" y="2614"/>
            <a:chExt cx="1996" cy="518"/>
          </a:xfrm>
        </p:grpSpPr>
        <p:sp>
          <p:nvSpPr>
            <p:cNvPr id="11277" name="Text Box 21"/>
            <p:cNvSpPr txBox="1">
              <a:spLocks noChangeArrowheads="1"/>
            </p:cNvSpPr>
            <p:nvPr/>
          </p:nvSpPr>
          <p:spPr bwMode="auto">
            <a:xfrm>
              <a:off x="3923" y="2614"/>
              <a:ext cx="1497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006600"/>
                  </a:solidFill>
                </a:rPr>
                <a:t>Chemical symbol</a:t>
              </a:r>
            </a:p>
          </p:txBody>
        </p:sp>
        <p:sp>
          <p:nvSpPr>
            <p:cNvPr id="11278" name="Line 24"/>
            <p:cNvSpPr>
              <a:spLocks noChangeShapeType="1"/>
            </p:cNvSpPr>
            <p:nvPr/>
          </p:nvSpPr>
          <p:spPr bwMode="auto">
            <a:xfrm flipH="1">
              <a:off x="3424" y="2884"/>
              <a:ext cx="363" cy="4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1817" name="Text Box 25"/>
          <p:cNvSpPr txBox="1">
            <a:spLocks noChangeArrowheads="1"/>
          </p:cNvSpPr>
          <p:nvPr/>
        </p:nvSpPr>
        <p:spPr bwMode="auto">
          <a:xfrm>
            <a:off x="539750" y="1052513"/>
            <a:ext cx="8353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An isotope of carbon consists of 6 protons and 8 neutrons. This can be written as:</a:t>
            </a:r>
            <a:endParaRPr lang="en-GB"/>
          </a:p>
        </p:txBody>
      </p:sp>
      <p:sp>
        <p:nvSpPr>
          <p:cNvPr id="161818" name="Text Box 26"/>
          <p:cNvSpPr txBox="1">
            <a:spLocks noChangeArrowheads="1"/>
          </p:cNvSpPr>
          <p:nvPr/>
        </p:nvSpPr>
        <p:spPr bwMode="auto">
          <a:xfrm>
            <a:off x="2916238" y="35004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OR: </a:t>
            </a:r>
          </a:p>
        </p:txBody>
      </p:sp>
      <p:sp>
        <p:nvSpPr>
          <p:cNvPr id="161819" name="Text Box 27"/>
          <p:cNvSpPr txBox="1">
            <a:spLocks noChangeArrowheads="1"/>
          </p:cNvSpPr>
          <p:nvPr/>
        </p:nvSpPr>
        <p:spPr bwMode="auto">
          <a:xfrm>
            <a:off x="1763713" y="2060575"/>
            <a:ext cx="23034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006600"/>
                </a:solidFill>
              </a:rPr>
              <a:t>carbon </a:t>
            </a:r>
            <a:r>
              <a:rPr lang="en-GB" sz="3200" b="1">
                <a:solidFill>
                  <a:schemeClr val="accent2"/>
                </a:solidFill>
              </a:rPr>
              <a:t>14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3924300" y="2276475"/>
            <a:ext cx="4535488" cy="1187450"/>
            <a:chOff x="2472" y="1434"/>
            <a:chExt cx="2857" cy="748"/>
          </a:xfrm>
        </p:grpSpPr>
        <p:sp>
          <p:nvSpPr>
            <p:cNvPr id="11275" name="Text Box 19"/>
            <p:cNvSpPr txBox="1">
              <a:spLocks noChangeArrowheads="1"/>
            </p:cNvSpPr>
            <p:nvPr/>
          </p:nvSpPr>
          <p:spPr bwMode="auto">
            <a:xfrm>
              <a:off x="3288" y="1434"/>
              <a:ext cx="2041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chemeClr val="accent2"/>
                  </a:solidFill>
                </a:rPr>
                <a:t>Number of protons PLUS neutrons (Mass number)</a:t>
              </a:r>
            </a:p>
          </p:txBody>
        </p:sp>
        <p:sp>
          <p:nvSpPr>
            <p:cNvPr id="11276" name="Line 28"/>
            <p:cNvSpPr>
              <a:spLocks noChangeShapeType="1"/>
            </p:cNvSpPr>
            <p:nvPr/>
          </p:nvSpPr>
          <p:spPr bwMode="auto">
            <a:xfrm flipH="1" flipV="1">
              <a:off x="2472" y="1525"/>
              <a:ext cx="726" cy="3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4" grpId="0" animBg="1"/>
      <p:bldP spid="161818" grpId="0"/>
      <p:bldP spid="1618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561975"/>
          </a:xfrm>
        </p:spPr>
        <p:txBody>
          <a:bodyPr/>
          <a:lstStyle/>
          <a:p>
            <a:pPr eaLnBrk="1" hangingPunct="1"/>
            <a:r>
              <a:rPr lang="en-GB" sz="3600" smtClean="0"/>
              <a:t>Isotopes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908050"/>
            <a:ext cx="7920037" cy="17287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The atoms of an element always have the same number of protons.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Isotopes</a:t>
            </a:r>
            <a:r>
              <a:rPr lang="en-GB" sz="2400" smtClean="0"/>
              <a:t> are atoms of the same element with different numbers of neutrons.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47813" y="2843213"/>
            <a:ext cx="5721350" cy="366712"/>
            <a:chOff x="975" y="2115"/>
            <a:chExt cx="3604" cy="231"/>
          </a:xfrm>
        </p:grpSpPr>
        <p:sp>
          <p:nvSpPr>
            <p:cNvPr id="12303" name="Text Box 5"/>
            <p:cNvSpPr txBox="1">
              <a:spLocks noChangeArrowheads="1"/>
            </p:cNvSpPr>
            <p:nvPr/>
          </p:nvSpPr>
          <p:spPr bwMode="auto">
            <a:xfrm>
              <a:off x="975" y="2115"/>
              <a:ext cx="29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/>
                <a:t>The three isotopes of hydrogen</a:t>
              </a:r>
            </a:p>
          </p:txBody>
        </p:sp>
        <p:grpSp>
          <p:nvGrpSpPr>
            <p:cNvPr id="12304" name="Group 17"/>
            <p:cNvGrpSpPr>
              <a:grpSpLocks/>
            </p:cNvGrpSpPr>
            <p:nvPr/>
          </p:nvGrpSpPr>
          <p:grpSpPr bwMode="auto">
            <a:xfrm>
              <a:off x="3696" y="2124"/>
              <a:ext cx="883" cy="212"/>
              <a:chOff x="2290" y="3491"/>
              <a:chExt cx="883" cy="212"/>
            </a:xfrm>
          </p:grpSpPr>
          <p:sp>
            <p:nvSpPr>
              <p:cNvPr id="12305" name="Oval 6"/>
              <p:cNvSpPr>
                <a:spLocks noChangeArrowheads="1"/>
              </p:cNvSpPr>
              <p:nvPr/>
            </p:nvSpPr>
            <p:spPr bwMode="auto">
              <a:xfrm>
                <a:off x="2290" y="3566"/>
                <a:ext cx="91" cy="90"/>
              </a:xfrm>
              <a:prstGeom prst="ellips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Text Box 7"/>
              <p:cNvSpPr txBox="1">
                <a:spLocks noChangeArrowheads="1"/>
              </p:cNvSpPr>
              <p:nvPr/>
            </p:nvSpPr>
            <p:spPr bwMode="auto">
              <a:xfrm>
                <a:off x="2402" y="3491"/>
                <a:ext cx="77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neutrons</a:t>
                </a:r>
              </a:p>
            </p:txBody>
          </p:sp>
        </p:grp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260475" y="3419475"/>
            <a:ext cx="1439863" cy="1255713"/>
            <a:chOff x="794" y="2478"/>
            <a:chExt cx="907" cy="791"/>
          </a:xfrm>
        </p:grpSpPr>
        <p:pic>
          <p:nvPicPr>
            <p:cNvPr id="12301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" y="2478"/>
              <a:ext cx="618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794" y="3038"/>
              <a:ext cx="90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hydrogen 1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6084888" y="3371850"/>
            <a:ext cx="1512887" cy="1577975"/>
            <a:chOff x="3833" y="2448"/>
            <a:chExt cx="953" cy="994"/>
          </a:xfrm>
        </p:grpSpPr>
        <p:pic>
          <p:nvPicPr>
            <p:cNvPr id="12299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5" y="2448"/>
              <a:ext cx="612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0" name="Text Box 15"/>
            <p:cNvSpPr txBox="1">
              <a:spLocks noChangeArrowheads="1"/>
            </p:cNvSpPr>
            <p:nvPr/>
          </p:nvSpPr>
          <p:spPr bwMode="auto">
            <a:xfrm>
              <a:off x="3833" y="3038"/>
              <a:ext cx="9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hydrogen 3 (tritium)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635375" y="3429000"/>
            <a:ext cx="1512888" cy="1520825"/>
            <a:chOff x="2200" y="2484"/>
            <a:chExt cx="953" cy="958"/>
          </a:xfrm>
        </p:grpSpPr>
        <p:pic>
          <p:nvPicPr>
            <p:cNvPr id="12297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2" y="2484"/>
              <a:ext cx="600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8" name="Text Box 16"/>
            <p:cNvSpPr txBox="1">
              <a:spLocks noChangeArrowheads="1"/>
            </p:cNvSpPr>
            <p:nvPr/>
          </p:nvSpPr>
          <p:spPr bwMode="auto">
            <a:xfrm>
              <a:off x="2200" y="3038"/>
              <a:ext cx="95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/>
                <a:t>hydrogen 2 (deuterium)</a:t>
              </a:r>
            </a:p>
          </p:txBody>
        </p:sp>
      </p:grp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827088" y="5219700"/>
            <a:ext cx="75612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Note: The number after ‘hydrogen’ is the mass number of the isotope.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 1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6372225" y="4221163"/>
            <a:ext cx="792163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7200" b="1">
                <a:solidFill>
                  <a:srgbClr val="006600"/>
                </a:solidFill>
              </a:rPr>
              <a:t>U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5435600" y="4005263"/>
            <a:ext cx="111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5580063" y="4940300"/>
            <a:ext cx="9731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rgbClr val="FF0066"/>
                </a:solidFill>
              </a:rPr>
              <a:t>92</a:t>
            </a:r>
          </a:p>
        </p:txBody>
      </p:sp>
      <p:sp>
        <p:nvSpPr>
          <p:cNvPr id="13318" name="Text Box 14"/>
          <p:cNvSpPr txBox="1">
            <a:spLocks noChangeArrowheads="1"/>
          </p:cNvSpPr>
          <p:nvPr/>
        </p:nvSpPr>
        <p:spPr bwMode="auto">
          <a:xfrm>
            <a:off x="539750" y="1052513"/>
            <a:ext cx="799306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An isotope of uranium (chemical symbol </a:t>
            </a:r>
            <a:r>
              <a:rPr lang="en-GB" sz="2800" b="1" i="1"/>
              <a:t>U</a:t>
            </a:r>
            <a:r>
              <a:rPr lang="en-GB" sz="2800" i="1"/>
              <a:t>) consists of 92 protons and 143 neutrons. Give the two different ways of notating this isotope.</a:t>
            </a:r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755650" y="4441825"/>
            <a:ext cx="2663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>
                <a:solidFill>
                  <a:srgbClr val="006600"/>
                </a:solidFill>
              </a:rPr>
              <a:t>uranium </a:t>
            </a:r>
            <a:r>
              <a:rPr lang="en-GB" sz="32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539750" y="2708275"/>
            <a:ext cx="81375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/>
              <a:t>The mass number of the Uranium isotope: </a:t>
            </a:r>
          </a:p>
          <a:p>
            <a:pPr eaLnBrk="1" hangingPunct="1">
              <a:spcBef>
                <a:spcPct val="50000"/>
              </a:spcBef>
            </a:pPr>
            <a:r>
              <a:rPr lang="en-GB" sz="2800"/>
              <a:t>= 92 + 143 = 235</a:t>
            </a: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3924300" y="4473575"/>
            <a:ext cx="1152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/>
              <a:t>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/>
      <p:bldP spid="168965" grpId="0"/>
      <p:bldP spid="168966" grpId="0"/>
      <p:bldP spid="168976" grpId="0"/>
      <p:bldP spid="1689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4000" smtClean="0"/>
              <a:t>Question 2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539750" y="1052513"/>
            <a:ext cx="79930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i="1"/>
              <a:t>Determine the number of protons and neutrons in the isotopes notated below:</a:t>
            </a:r>
          </a:p>
        </p:txBody>
      </p:sp>
      <p:grpSp>
        <p:nvGrpSpPr>
          <p:cNvPr id="14340" name="Group 31"/>
          <p:cNvGrpSpPr>
            <a:grpSpLocks/>
          </p:cNvGrpSpPr>
          <p:nvPr/>
        </p:nvGrpSpPr>
        <p:grpSpPr bwMode="auto">
          <a:xfrm>
            <a:off x="468313" y="2278063"/>
            <a:ext cx="1944687" cy="1309687"/>
            <a:chOff x="0" y="1434"/>
            <a:chExt cx="1225" cy="825"/>
          </a:xfrm>
        </p:grpSpPr>
        <p:sp>
          <p:nvSpPr>
            <p:cNvPr id="14365" name="Text Box 3"/>
            <p:cNvSpPr txBox="1">
              <a:spLocks noChangeArrowheads="1"/>
            </p:cNvSpPr>
            <p:nvPr/>
          </p:nvSpPr>
          <p:spPr bwMode="auto">
            <a:xfrm>
              <a:off x="726" y="1660"/>
              <a:ext cx="49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N</a:t>
              </a:r>
            </a:p>
          </p:txBody>
        </p:sp>
        <p:sp>
          <p:nvSpPr>
            <p:cNvPr id="14366" name="Text Box 4"/>
            <p:cNvSpPr txBox="1">
              <a:spLocks noChangeArrowheads="1"/>
            </p:cNvSpPr>
            <p:nvPr/>
          </p:nvSpPr>
          <p:spPr bwMode="auto">
            <a:xfrm>
              <a:off x="408" y="1479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13</a:t>
              </a:r>
            </a:p>
          </p:txBody>
        </p:sp>
        <p:sp>
          <p:nvSpPr>
            <p:cNvPr id="14367" name="Text Box 5"/>
            <p:cNvSpPr txBox="1">
              <a:spLocks noChangeArrowheads="1"/>
            </p:cNvSpPr>
            <p:nvPr/>
          </p:nvSpPr>
          <p:spPr bwMode="auto">
            <a:xfrm>
              <a:off x="498" y="1932"/>
              <a:ext cx="2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</a:t>
              </a:r>
            </a:p>
          </p:txBody>
        </p:sp>
        <p:sp>
          <p:nvSpPr>
            <p:cNvPr id="14368" name="Text Box 10"/>
            <p:cNvSpPr txBox="1">
              <a:spLocks noChangeArrowheads="1"/>
            </p:cNvSpPr>
            <p:nvPr/>
          </p:nvSpPr>
          <p:spPr bwMode="auto">
            <a:xfrm>
              <a:off x="0" y="1434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(a)</a:t>
              </a:r>
            </a:p>
          </p:txBody>
        </p:sp>
      </p:grpSp>
      <p:sp>
        <p:nvSpPr>
          <p:cNvPr id="171019" name="Text Box 11"/>
          <p:cNvSpPr txBox="1">
            <a:spLocks noChangeArrowheads="1"/>
          </p:cNvSpPr>
          <p:nvPr/>
        </p:nvSpPr>
        <p:spPr bwMode="auto">
          <a:xfrm>
            <a:off x="2268538" y="2349500"/>
            <a:ext cx="2305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protons = 7</a:t>
            </a:r>
          </a:p>
        </p:txBody>
      </p:sp>
      <p:sp>
        <p:nvSpPr>
          <p:cNvPr id="171020" name="Text Box 12"/>
          <p:cNvSpPr txBox="1">
            <a:spLocks noChangeArrowheads="1"/>
          </p:cNvSpPr>
          <p:nvPr/>
        </p:nvSpPr>
        <p:spPr bwMode="auto">
          <a:xfrm>
            <a:off x="2268538" y="2925763"/>
            <a:ext cx="24495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neutrons = 6</a:t>
            </a:r>
          </a:p>
        </p:txBody>
      </p:sp>
      <p:grpSp>
        <p:nvGrpSpPr>
          <p:cNvPr id="14343" name="Group 32"/>
          <p:cNvGrpSpPr>
            <a:grpSpLocks/>
          </p:cNvGrpSpPr>
          <p:nvPr/>
        </p:nvGrpSpPr>
        <p:grpSpPr bwMode="auto">
          <a:xfrm>
            <a:off x="4930775" y="2276475"/>
            <a:ext cx="2089150" cy="1309688"/>
            <a:chOff x="2835" y="1434"/>
            <a:chExt cx="1316" cy="825"/>
          </a:xfrm>
        </p:grpSpPr>
        <p:sp>
          <p:nvSpPr>
            <p:cNvPr id="14361" name="Text Box 13"/>
            <p:cNvSpPr txBox="1">
              <a:spLocks noChangeArrowheads="1"/>
            </p:cNvSpPr>
            <p:nvPr/>
          </p:nvSpPr>
          <p:spPr bwMode="auto">
            <a:xfrm>
              <a:off x="3561" y="1660"/>
              <a:ext cx="59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Co</a:t>
              </a:r>
            </a:p>
          </p:txBody>
        </p:sp>
        <p:sp>
          <p:nvSpPr>
            <p:cNvPr id="14362" name="Text Box 14"/>
            <p:cNvSpPr txBox="1">
              <a:spLocks noChangeArrowheads="1"/>
            </p:cNvSpPr>
            <p:nvPr/>
          </p:nvSpPr>
          <p:spPr bwMode="auto">
            <a:xfrm>
              <a:off x="3243" y="1479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60</a:t>
              </a:r>
            </a:p>
          </p:txBody>
        </p:sp>
        <p:sp>
          <p:nvSpPr>
            <p:cNvPr id="14363" name="Text Box 15"/>
            <p:cNvSpPr txBox="1">
              <a:spLocks noChangeArrowheads="1"/>
            </p:cNvSpPr>
            <p:nvPr/>
          </p:nvSpPr>
          <p:spPr bwMode="auto">
            <a:xfrm>
              <a:off x="3244" y="1932"/>
              <a:ext cx="40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27</a:t>
              </a:r>
            </a:p>
          </p:txBody>
        </p:sp>
        <p:sp>
          <p:nvSpPr>
            <p:cNvPr id="14364" name="Text Box 16"/>
            <p:cNvSpPr txBox="1">
              <a:spLocks noChangeArrowheads="1"/>
            </p:cNvSpPr>
            <p:nvPr/>
          </p:nvSpPr>
          <p:spPr bwMode="auto">
            <a:xfrm>
              <a:off x="2835" y="1434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(b)</a:t>
              </a:r>
            </a:p>
          </p:txBody>
        </p:sp>
      </p:grpSp>
      <p:sp>
        <p:nvSpPr>
          <p:cNvPr id="171025" name="Text Box 17"/>
          <p:cNvSpPr txBox="1">
            <a:spLocks noChangeArrowheads="1"/>
          </p:cNvSpPr>
          <p:nvPr/>
        </p:nvSpPr>
        <p:spPr bwMode="auto">
          <a:xfrm>
            <a:off x="7164388" y="2349500"/>
            <a:ext cx="1223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 = 27</a:t>
            </a:r>
          </a:p>
        </p:txBody>
      </p:sp>
      <p:sp>
        <p:nvSpPr>
          <p:cNvPr id="171026" name="Text Box 18"/>
          <p:cNvSpPr txBox="1">
            <a:spLocks noChangeArrowheads="1"/>
          </p:cNvSpPr>
          <p:nvPr/>
        </p:nvSpPr>
        <p:spPr bwMode="auto">
          <a:xfrm>
            <a:off x="7164388" y="2925763"/>
            <a:ext cx="1368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 = 33</a:t>
            </a:r>
          </a:p>
        </p:txBody>
      </p:sp>
      <p:grpSp>
        <p:nvGrpSpPr>
          <p:cNvPr id="14346" name="Group 34"/>
          <p:cNvGrpSpPr>
            <a:grpSpLocks/>
          </p:cNvGrpSpPr>
          <p:nvPr/>
        </p:nvGrpSpPr>
        <p:grpSpPr bwMode="auto">
          <a:xfrm>
            <a:off x="468313" y="4006850"/>
            <a:ext cx="2268537" cy="1311275"/>
            <a:chOff x="0" y="2523"/>
            <a:chExt cx="1429" cy="826"/>
          </a:xfrm>
        </p:grpSpPr>
        <p:sp>
          <p:nvSpPr>
            <p:cNvPr id="14357" name="Text Box 19"/>
            <p:cNvSpPr txBox="1">
              <a:spLocks noChangeArrowheads="1"/>
            </p:cNvSpPr>
            <p:nvPr/>
          </p:nvSpPr>
          <p:spPr bwMode="auto">
            <a:xfrm>
              <a:off x="726" y="2749"/>
              <a:ext cx="7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Au</a:t>
              </a:r>
            </a:p>
          </p:txBody>
        </p:sp>
        <p:sp>
          <p:nvSpPr>
            <p:cNvPr id="14358" name="Text Box 20"/>
            <p:cNvSpPr txBox="1">
              <a:spLocks noChangeArrowheads="1"/>
            </p:cNvSpPr>
            <p:nvPr/>
          </p:nvSpPr>
          <p:spPr bwMode="auto">
            <a:xfrm>
              <a:off x="340" y="256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197</a:t>
              </a:r>
            </a:p>
          </p:txBody>
        </p:sp>
        <p:sp>
          <p:nvSpPr>
            <p:cNvPr id="14359" name="Text Box 21"/>
            <p:cNvSpPr txBox="1">
              <a:spLocks noChangeArrowheads="1"/>
            </p:cNvSpPr>
            <p:nvPr/>
          </p:nvSpPr>
          <p:spPr bwMode="auto">
            <a:xfrm>
              <a:off x="431" y="3022"/>
              <a:ext cx="38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79</a:t>
              </a:r>
            </a:p>
          </p:txBody>
        </p:sp>
        <p:sp>
          <p:nvSpPr>
            <p:cNvPr id="14360" name="Text Box 22"/>
            <p:cNvSpPr txBox="1">
              <a:spLocks noChangeArrowheads="1"/>
            </p:cNvSpPr>
            <p:nvPr/>
          </p:nvSpPr>
          <p:spPr bwMode="auto">
            <a:xfrm>
              <a:off x="0" y="2523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(c)</a:t>
              </a:r>
            </a:p>
          </p:txBody>
        </p:sp>
      </p:grpSp>
      <p:sp>
        <p:nvSpPr>
          <p:cNvPr id="171031" name="Text Box 23"/>
          <p:cNvSpPr txBox="1">
            <a:spLocks noChangeArrowheads="1"/>
          </p:cNvSpPr>
          <p:nvPr/>
        </p:nvSpPr>
        <p:spPr bwMode="auto">
          <a:xfrm>
            <a:off x="2663825" y="4078288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 = 79</a:t>
            </a:r>
          </a:p>
        </p:txBody>
      </p:sp>
      <p:sp>
        <p:nvSpPr>
          <p:cNvPr id="171032" name="Text Box 24"/>
          <p:cNvSpPr txBox="1">
            <a:spLocks noChangeArrowheads="1"/>
          </p:cNvSpPr>
          <p:nvPr/>
        </p:nvSpPr>
        <p:spPr bwMode="auto">
          <a:xfrm>
            <a:off x="2663825" y="4583113"/>
            <a:ext cx="1908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 = 118</a:t>
            </a:r>
          </a:p>
        </p:txBody>
      </p:sp>
      <p:grpSp>
        <p:nvGrpSpPr>
          <p:cNvPr id="14349" name="Group 33"/>
          <p:cNvGrpSpPr>
            <a:grpSpLocks/>
          </p:cNvGrpSpPr>
          <p:nvPr/>
        </p:nvGrpSpPr>
        <p:grpSpPr bwMode="auto">
          <a:xfrm>
            <a:off x="4930775" y="4005263"/>
            <a:ext cx="2449513" cy="1311275"/>
            <a:chOff x="2971" y="2523"/>
            <a:chExt cx="1543" cy="826"/>
          </a:xfrm>
        </p:grpSpPr>
        <p:sp>
          <p:nvSpPr>
            <p:cNvPr id="14353" name="Text Box 25"/>
            <p:cNvSpPr txBox="1">
              <a:spLocks noChangeArrowheads="1"/>
            </p:cNvSpPr>
            <p:nvPr/>
          </p:nvSpPr>
          <p:spPr bwMode="auto">
            <a:xfrm>
              <a:off x="3697" y="2749"/>
              <a:ext cx="81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4000" b="1"/>
                <a:t>Pu</a:t>
              </a:r>
            </a:p>
          </p:txBody>
        </p:sp>
        <p:sp>
          <p:nvSpPr>
            <p:cNvPr id="14354" name="Text Box 26"/>
            <p:cNvSpPr txBox="1">
              <a:spLocks noChangeArrowheads="1"/>
            </p:cNvSpPr>
            <p:nvPr/>
          </p:nvSpPr>
          <p:spPr bwMode="auto">
            <a:xfrm>
              <a:off x="3379" y="2568"/>
              <a:ext cx="5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chemeClr val="accent2"/>
                  </a:solidFill>
                </a:rPr>
                <a:t>239</a:t>
              </a:r>
            </a:p>
          </p:txBody>
        </p:sp>
        <p:sp>
          <p:nvSpPr>
            <p:cNvPr id="14355" name="Text Box 27"/>
            <p:cNvSpPr txBox="1">
              <a:spLocks noChangeArrowheads="1"/>
            </p:cNvSpPr>
            <p:nvPr/>
          </p:nvSpPr>
          <p:spPr bwMode="auto">
            <a:xfrm>
              <a:off x="3425" y="3022"/>
              <a:ext cx="4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 b="1">
                  <a:solidFill>
                    <a:srgbClr val="FF0066"/>
                  </a:solidFill>
                </a:rPr>
                <a:t>94</a:t>
              </a:r>
            </a:p>
          </p:txBody>
        </p:sp>
        <p:sp>
          <p:nvSpPr>
            <p:cNvPr id="14356" name="Text Box 28"/>
            <p:cNvSpPr txBox="1">
              <a:spLocks noChangeArrowheads="1"/>
            </p:cNvSpPr>
            <p:nvPr/>
          </p:nvSpPr>
          <p:spPr bwMode="auto">
            <a:xfrm>
              <a:off x="2971" y="2523"/>
              <a:ext cx="7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/>
                <a:t>(d)</a:t>
              </a:r>
            </a:p>
          </p:txBody>
        </p:sp>
      </p:grpSp>
      <p:sp>
        <p:nvSpPr>
          <p:cNvPr id="171037" name="Text Box 29"/>
          <p:cNvSpPr txBox="1">
            <a:spLocks noChangeArrowheads="1"/>
          </p:cNvSpPr>
          <p:nvPr/>
        </p:nvSpPr>
        <p:spPr bwMode="auto">
          <a:xfrm>
            <a:off x="7164388" y="4076700"/>
            <a:ext cx="1441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p = 94</a:t>
            </a:r>
          </a:p>
        </p:txBody>
      </p:sp>
      <p:sp>
        <p:nvSpPr>
          <p:cNvPr id="171038" name="Text Box 30"/>
          <p:cNvSpPr txBox="1">
            <a:spLocks noChangeArrowheads="1"/>
          </p:cNvSpPr>
          <p:nvPr/>
        </p:nvSpPr>
        <p:spPr bwMode="auto">
          <a:xfrm>
            <a:off x="7164388" y="4652963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006600"/>
                </a:solidFill>
              </a:rPr>
              <a:t>n = 145</a:t>
            </a:r>
          </a:p>
        </p:txBody>
      </p:sp>
      <p:sp>
        <p:nvSpPr>
          <p:cNvPr id="171043" name="Text Box 35"/>
          <p:cNvSpPr txBox="1">
            <a:spLocks noChangeArrowheads="1"/>
          </p:cNvSpPr>
          <p:nvPr/>
        </p:nvSpPr>
        <p:spPr bwMode="auto">
          <a:xfrm>
            <a:off x="827088" y="5445125"/>
            <a:ext cx="75612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Note: Apart from the smallest atoms, most nuclei have more neutrons than protons.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9" grpId="0"/>
      <p:bldP spid="171020" grpId="0"/>
      <p:bldP spid="171026" grpId="0"/>
      <p:bldP spid="171031" grpId="0"/>
      <p:bldP spid="171032" grpId="0"/>
      <p:bldP spid="171037" grpId="0"/>
      <p:bldP spid="171038" grpId="0"/>
      <p:bldP spid="17104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1813</Words>
  <Application>Microsoft Office PowerPoint</Application>
  <PresentationFormat>On-screen Show (4:3)</PresentationFormat>
  <Paragraphs>456</Paragraphs>
  <Slides>30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Unicode MS</vt:lpstr>
      <vt:lpstr>Times New Roman</vt:lpstr>
      <vt:lpstr>Default Design</vt:lpstr>
      <vt:lpstr>Bitmap Image</vt:lpstr>
      <vt:lpstr>ATOMS AND RADIOACTIVITY</vt:lpstr>
      <vt:lpstr>Specification</vt:lpstr>
      <vt:lpstr>Atomic structure</vt:lpstr>
      <vt:lpstr>Atomic and mass number</vt:lpstr>
      <vt:lpstr>Properties of protons, neutrons and electrons</vt:lpstr>
      <vt:lpstr>Nuclear notation</vt:lpstr>
      <vt:lpstr>Isotopes</vt:lpstr>
      <vt:lpstr>Question 1</vt:lpstr>
      <vt:lpstr>Question 2</vt:lpstr>
      <vt:lpstr>Ionisation</vt:lpstr>
      <vt:lpstr>Radioactivity and Ionising Radiation</vt:lpstr>
      <vt:lpstr>Alpha, beta and gamma radiation</vt:lpstr>
      <vt:lpstr>The penetrating power of  alpha, beta and gamma radiation</vt:lpstr>
      <vt:lpstr>Deflection by magnetic fields</vt:lpstr>
      <vt:lpstr>Deflection by electric fields</vt:lpstr>
      <vt:lpstr>PowerPoint Presentation</vt:lpstr>
      <vt:lpstr>PowerPoint Presentation</vt:lpstr>
      <vt:lpstr>Alpha decay</vt:lpstr>
      <vt:lpstr>Example: The decay of Uranium 238</vt:lpstr>
      <vt:lpstr>Question</vt:lpstr>
      <vt:lpstr>Beta decay</vt:lpstr>
      <vt:lpstr>Example: The decay of Carbon 14</vt:lpstr>
      <vt:lpstr>Question</vt:lpstr>
      <vt:lpstr>Question</vt:lpstr>
      <vt:lpstr>Gamma decay</vt:lpstr>
      <vt:lpstr>Changing elements</vt:lpstr>
      <vt:lpstr>Complete the decay equations below:</vt:lpstr>
      <vt:lpstr>Write equations showing how Lead 202 could decay into Gold. (This cannot happen in reality!)</vt:lpstr>
      <vt:lpstr>PowerPoint Presentation</vt:lpstr>
      <vt:lpstr>PowerPoint Presentation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152</cp:revision>
  <dcterms:created xsi:type="dcterms:W3CDTF">2008-08-15T17:24:00Z</dcterms:created>
  <dcterms:modified xsi:type="dcterms:W3CDTF">2019-01-18T17:14:27Z</dcterms:modified>
</cp:coreProperties>
</file>