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0" r:id="rId2"/>
    <p:sldId id="277" r:id="rId3"/>
    <p:sldId id="293" r:id="rId4"/>
    <p:sldId id="302" r:id="rId5"/>
    <p:sldId id="300" r:id="rId6"/>
    <p:sldId id="303" r:id="rId7"/>
    <p:sldId id="304" r:id="rId8"/>
    <p:sldId id="311" r:id="rId9"/>
    <p:sldId id="294" r:id="rId10"/>
    <p:sldId id="301" r:id="rId11"/>
    <p:sldId id="308" r:id="rId12"/>
    <p:sldId id="295" r:id="rId13"/>
    <p:sldId id="296" r:id="rId14"/>
    <p:sldId id="309" r:id="rId15"/>
    <p:sldId id="297" r:id="rId16"/>
    <p:sldId id="312" r:id="rId17"/>
    <p:sldId id="305" r:id="rId18"/>
    <p:sldId id="306" r:id="rId19"/>
    <p:sldId id="307"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ECFF"/>
    <a:srgbClr val="CCFFCC"/>
    <a:srgbClr val="FF9999"/>
    <a:srgbClr val="663300"/>
    <a:srgbClr val="333333"/>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7406D7A-D534-47E6-BEBF-182CA454288E}" type="slidenum">
              <a:rPr lang="en-GB"/>
              <a:pPr>
                <a:defRPr/>
              </a:pPr>
              <a:t>‹#›</a:t>
            </a:fld>
            <a:endParaRPr lang="en-GB"/>
          </a:p>
        </p:txBody>
      </p:sp>
    </p:spTree>
    <p:extLst>
      <p:ext uri="{BB962C8B-B14F-4D97-AF65-F5344CB8AC3E}">
        <p14:creationId xmlns:p14="http://schemas.microsoft.com/office/powerpoint/2010/main" val="537717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A8F8AB-A6EA-4C67-9109-F733ED0EB15C}" type="slidenum">
              <a:rPr lang="en-GB" smtClean="0"/>
              <a:pPr eaLnBrk="1" hangingPunct="1"/>
              <a:t>2</a:t>
            </a:fld>
            <a:endParaRPr lang="en-GB"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110AD5-609A-4F24-B1F8-EBF6EFAC5883}" type="slidenum">
              <a:rPr lang="en-GB" smtClean="0"/>
              <a:pPr eaLnBrk="1" hangingPunct="1"/>
              <a:t>11</a:t>
            </a:fld>
            <a:endParaRPr lang="en-GB" smtClean="0"/>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EA9F58F-E7A1-4674-AC9C-F6E4A8DBF829}" type="slidenum">
              <a:rPr lang="en-GB" sz="1200"/>
              <a:pPr algn="r" eaLnBrk="1" hangingPunct="1"/>
              <a:t>11</a:t>
            </a:fld>
            <a:endParaRPr lang="en-GB" sz="1200"/>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523FE8-38A8-4F23-A644-61013A8B40EF}" type="slidenum">
              <a:rPr lang="en-GB" smtClean="0"/>
              <a:pPr eaLnBrk="1" hangingPunct="1"/>
              <a:t>12</a:t>
            </a:fld>
            <a:endParaRPr lang="en-GB" smtClean="0"/>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2A1AE06-55F7-4321-8ADB-3AE326AE2B37}" type="slidenum">
              <a:rPr lang="en-GB" sz="1200"/>
              <a:pPr algn="r" eaLnBrk="1" hangingPunct="1"/>
              <a:t>12</a:t>
            </a:fld>
            <a:endParaRPr lang="en-GB" sz="1200"/>
          </a:p>
        </p:txBody>
      </p:sp>
      <p:sp>
        <p:nvSpPr>
          <p:cNvPr id="32772" name="Rectangle 2"/>
          <p:cNvSpPr>
            <a:spLocks noRot="1" noChangeArrowheads="1" noTextEdit="1"/>
          </p:cNvSpPr>
          <p:nvPr>
            <p:ph type="sldImg"/>
          </p:nvPr>
        </p:nvSpPr>
        <p:spPr>
          <a:ln/>
        </p:spPr>
      </p:sp>
      <p:sp>
        <p:nvSpPr>
          <p:cNvPr id="327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E04FCC-5EE5-4A77-B4A7-52CE1490D7E9}" type="slidenum">
              <a:rPr lang="en-GB" smtClean="0"/>
              <a:pPr eaLnBrk="1" hangingPunct="1"/>
              <a:t>13</a:t>
            </a:fld>
            <a:endParaRPr lang="en-GB" smtClean="0"/>
          </a:p>
        </p:txBody>
      </p:sp>
      <p:sp>
        <p:nvSpPr>
          <p:cNvPr id="33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2CD4D24-E0B1-4E23-A78B-C031735647F5}" type="slidenum">
              <a:rPr lang="en-GB" sz="1200"/>
              <a:pPr algn="r" eaLnBrk="1" hangingPunct="1"/>
              <a:t>13</a:t>
            </a:fld>
            <a:endParaRPr lang="en-GB" sz="1200"/>
          </a:p>
        </p:txBody>
      </p:sp>
      <p:sp>
        <p:nvSpPr>
          <p:cNvPr id="33796" name="Rectangle 2"/>
          <p:cNvSpPr>
            <a:spLocks noRot="1" noChangeArrowheads="1" noTextEdit="1"/>
          </p:cNvSpPr>
          <p:nvPr>
            <p:ph type="sldImg"/>
          </p:nvPr>
        </p:nvSpPr>
        <p:spPr>
          <a:ln/>
        </p:spPr>
      </p:sp>
      <p:sp>
        <p:nvSpPr>
          <p:cNvPr id="337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62B837-2D3A-4B57-9833-3235DE6D49B0}" type="slidenum">
              <a:rPr lang="en-GB" smtClean="0"/>
              <a:pPr eaLnBrk="1" hangingPunct="1"/>
              <a:t>14</a:t>
            </a:fld>
            <a:endParaRPr lang="en-GB" smtClean="0"/>
          </a:p>
        </p:txBody>
      </p:sp>
      <p:sp>
        <p:nvSpPr>
          <p:cNvPr id="34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931E4D6-61ED-4C66-A3DF-6E6D0505CD74}" type="slidenum">
              <a:rPr lang="en-GB" sz="1200"/>
              <a:pPr algn="r" eaLnBrk="1" hangingPunct="1"/>
              <a:t>14</a:t>
            </a:fld>
            <a:endParaRPr lang="en-GB" sz="1200"/>
          </a:p>
        </p:txBody>
      </p:sp>
      <p:sp>
        <p:nvSpPr>
          <p:cNvPr id="34820" name="Rectangle 2"/>
          <p:cNvSpPr>
            <a:spLocks noRot="1" noChangeArrowheads="1" noTextEdit="1"/>
          </p:cNvSpPr>
          <p:nvPr>
            <p:ph type="sldImg"/>
          </p:nvPr>
        </p:nvSpPr>
        <p:spPr>
          <a:ln/>
        </p:spPr>
      </p:sp>
      <p:sp>
        <p:nvSpPr>
          <p:cNvPr id="34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91CDB4-6EBB-46D9-9B63-A828C46D52E8}" type="slidenum">
              <a:rPr lang="en-GB" smtClean="0"/>
              <a:pPr eaLnBrk="1" hangingPunct="1"/>
              <a:t>15</a:t>
            </a:fld>
            <a:endParaRPr lang="en-GB" smtClean="0"/>
          </a:p>
        </p:txBody>
      </p:sp>
      <p:sp>
        <p:nvSpPr>
          <p:cNvPr id="35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9B52B24-A3F6-48FB-9C99-7F6A11447728}" type="slidenum">
              <a:rPr lang="en-GB" sz="1200"/>
              <a:pPr algn="r" eaLnBrk="1" hangingPunct="1"/>
              <a:t>15</a:t>
            </a:fld>
            <a:endParaRPr lang="en-GB" sz="1200"/>
          </a:p>
        </p:txBody>
      </p:sp>
      <p:sp>
        <p:nvSpPr>
          <p:cNvPr id="35844" name="Rectangle 2"/>
          <p:cNvSpPr>
            <a:spLocks noRot="1" noChangeArrowheads="1" noTextEdit="1"/>
          </p:cNvSpPr>
          <p:nvPr>
            <p:ph type="sldImg"/>
          </p:nvPr>
        </p:nvSpPr>
        <p:spPr>
          <a:ln/>
        </p:spPr>
      </p:sp>
      <p:sp>
        <p:nvSpPr>
          <p:cNvPr id="3584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067BD-C405-4C87-9B16-00D5FB743A7D}" type="slidenum">
              <a:rPr lang="en-GB" smtClean="0"/>
              <a:pPr eaLnBrk="1" hangingPunct="1"/>
              <a:t>16</a:t>
            </a:fld>
            <a:endParaRPr lang="en-GB" smtClean="0"/>
          </a:p>
        </p:txBody>
      </p:sp>
      <p:sp>
        <p:nvSpPr>
          <p:cNvPr id="36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84E35D7-D3C1-4ABB-86F8-630402705F8D}" type="slidenum">
              <a:rPr lang="en-GB" sz="1200"/>
              <a:pPr algn="r" eaLnBrk="1" hangingPunct="1"/>
              <a:t>16</a:t>
            </a:fld>
            <a:endParaRPr lang="en-GB" sz="1200"/>
          </a:p>
        </p:txBody>
      </p:sp>
      <p:sp>
        <p:nvSpPr>
          <p:cNvPr id="36868" name="Rectangle 2"/>
          <p:cNvSpPr>
            <a:spLocks noRot="1" noChangeArrowheads="1" noTextEdit="1"/>
          </p:cNvSpPr>
          <p:nvPr>
            <p:ph type="sldImg"/>
          </p:nvPr>
        </p:nvSpPr>
        <p:spPr>
          <a:ln/>
        </p:spPr>
      </p:sp>
      <p:sp>
        <p:nvSpPr>
          <p:cNvPr id="3686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0F543C-58F2-41DE-A08D-1F7191D4F3E3}" type="slidenum">
              <a:rPr lang="en-GB" smtClean="0"/>
              <a:pPr eaLnBrk="1" hangingPunct="1"/>
              <a:t>17</a:t>
            </a:fld>
            <a:endParaRPr lang="en-GB"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6BEBA02-7CB0-4BC8-A6A8-0DDDE6B18F78}" type="slidenum">
              <a:rPr lang="en-GB" sz="1200"/>
              <a:pPr algn="r" eaLnBrk="1" hangingPunct="1"/>
              <a:t>17</a:t>
            </a:fld>
            <a:endParaRPr lang="en-GB" sz="1200"/>
          </a:p>
        </p:txBody>
      </p:sp>
      <p:sp>
        <p:nvSpPr>
          <p:cNvPr id="37892" name="Rectangle 2"/>
          <p:cNvSpPr>
            <a:spLocks noRot="1" noChangeArrowheads="1" noTextEdit="1"/>
          </p:cNvSpPr>
          <p:nvPr>
            <p:ph type="sldImg"/>
          </p:nvPr>
        </p:nvSpPr>
        <p:spPr>
          <a:ln/>
        </p:spPr>
      </p:sp>
      <p:sp>
        <p:nvSpPr>
          <p:cNvPr id="378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403F38-21EF-43C1-9697-ADE5F80A3E56}" type="slidenum">
              <a:rPr lang="en-GB" smtClean="0"/>
              <a:pPr eaLnBrk="1" hangingPunct="1"/>
              <a:t>18</a:t>
            </a:fld>
            <a:endParaRPr lang="en-GB" smtClean="0"/>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6F98DB4-5234-40C0-9888-922191F6E9E8}" type="slidenum">
              <a:rPr lang="en-GB" sz="1200"/>
              <a:pPr algn="r" eaLnBrk="1" hangingPunct="1"/>
              <a:t>18</a:t>
            </a:fld>
            <a:endParaRPr lang="en-GB" sz="1200"/>
          </a:p>
        </p:txBody>
      </p:sp>
      <p:sp>
        <p:nvSpPr>
          <p:cNvPr id="38916" name="Rectangle 2"/>
          <p:cNvSpPr>
            <a:spLocks noRot="1" noChangeArrowheads="1" noTextEdit="1"/>
          </p:cNvSpPr>
          <p:nvPr>
            <p:ph type="sldImg"/>
          </p:nvPr>
        </p:nvSpPr>
        <p:spPr>
          <a:ln/>
        </p:spPr>
      </p:sp>
      <p:sp>
        <p:nvSpPr>
          <p:cNvPr id="389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FA622E-DF5A-4EB6-80BB-998A9709E490}" type="slidenum">
              <a:rPr lang="en-GB" smtClean="0"/>
              <a:pPr eaLnBrk="1" hangingPunct="1"/>
              <a:t>19</a:t>
            </a:fld>
            <a:endParaRPr lang="en-GB" smtClean="0"/>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0995D64-4563-4502-AB73-0408306D78A2}" type="slidenum">
              <a:rPr lang="en-GB" sz="1200"/>
              <a:pPr algn="r" eaLnBrk="1" hangingPunct="1"/>
              <a:t>19</a:t>
            </a:fld>
            <a:endParaRPr lang="en-GB" sz="1200"/>
          </a:p>
        </p:txBody>
      </p:sp>
      <p:sp>
        <p:nvSpPr>
          <p:cNvPr id="39940" name="Rectangle 2"/>
          <p:cNvSpPr>
            <a:spLocks noRot="1" noChangeArrowheads="1" noTextEdit="1"/>
          </p:cNvSpPr>
          <p:nvPr>
            <p:ph type="sldImg"/>
          </p:nvPr>
        </p:nvSpPr>
        <p:spPr>
          <a:ln/>
        </p:spPr>
      </p:sp>
      <p:sp>
        <p:nvSpPr>
          <p:cNvPr id="399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17D880-529D-483F-B377-6C6D287D3D25}" type="slidenum">
              <a:rPr lang="en-GB" smtClean="0"/>
              <a:pPr eaLnBrk="1" hangingPunct="1"/>
              <a:t>3</a:t>
            </a:fld>
            <a:endParaRPr lang="en-GB" smtClean="0"/>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99AB46F-4153-4CB7-A42B-7A105176D345}" type="slidenum">
              <a:rPr lang="en-GB" sz="1200"/>
              <a:pPr algn="r" eaLnBrk="1" hangingPunct="1"/>
              <a:t>3</a:t>
            </a:fld>
            <a:endParaRPr lang="en-GB" sz="1200"/>
          </a:p>
        </p:txBody>
      </p:sp>
      <p:sp>
        <p:nvSpPr>
          <p:cNvPr id="23556" name="Rectangle 2"/>
          <p:cNvSpPr>
            <a:spLocks noRot="1" noChangeArrowheads="1" noTextEdit="1"/>
          </p:cNvSpPr>
          <p:nvPr>
            <p:ph type="sldImg"/>
          </p:nvPr>
        </p:nvSpPr>
        <p:spPr>
          <a:ln/>
        </p:spPr>
      </p:sp>
      <p:sp>
        <p:nvSpPr>
          <p:cNvPr id="23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BD1829-24B6-467F-BE3D-A37E50F01757}" type="slidenum">
              <a:rPr lang="en-GB" smtClean="0"/>
              <a:pPr eaLnBrk="1" hangingPunct="1"/>
              <a:t>4</a:t>
            </a:fld>
            <a:endParaRPr lang="en-GB" smtClean="0"/>
          </a:p>
        </p:txBody>
      </p:sp>
      <p:sp>
        <p:nvSpPr>
          <p:cNvPr id="24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A218F1C-27AA-4074-B94A-7ECFC9A32583}" type="slidenum">
              <a:rPr lang="en-GB" sz="1200"/>
              <a:pPr algn="r" eaLnBrk="1" hangingPunct="1"/>
              <a:t>4</a:t>
            </a:fld>
            <a:endParaRPr lang="en-GB" sz="1200"/>
          </a:p>
        </p:txBody>
      </p:sp>
      <p:sp>
        <p:nvSpPr>
          <p:cNvPr id="24580" name="Rectangle 2"/>
          <p:cNvSpPr>
            <a:spLocks noRot="1" noChangeArrowheads="1" noTextEdit="1"/>
          </p:cNvSpPr>
          <p:nvPr>
            <p:ph type="sldImg"/>
          </p:nvPr>
        </p:nvSpPr>
        <p:spPr>
          <a:ln/>
        </p:spPr>
      </p:sp>
      <p:sp>
        <p:nvSpPr>
          <p:cNvPr id="245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D7CE3B-CCC8-42F1-AFE9-E1BA6D4DE12B}" type="slidenum">
              <a:rPr lang="en-GB" smtClean="0"/>
              <a:pPr eaLnBrk="1" hangingPunct="1"/>
              <a:t>5</a:t>
            </a:fld>
            <a:endParaRPr lang="en-GB" smtClean="0"/>
          </a:p>
        </p:txBody>
      </p:sp>
      <p:sp>
        <p:nvSpPr>
          <p:cNvPr id="256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59B83DF-DFFD-4B51-9142-B10335A71C16}" type="slidenum">
              <a:rPr lang="en-GB" sz="1200"/>
              <a:pPr algn="r" eaLnBrk="1" hangingPunct="1"/>
              <a:t>5</a:t>
            </a:fld>
            <a:endParaRPr lang="en-GB" sz="1200"/>
          </a:p>
        </p:txBody>
      </p:sp>
      <p:sp>
        <p:nvSpPr>
          <p:cNvPr id="25604" name="Rectangle 2"/>
          <p:cNvSpPr>
            <a:spLocks noRot="1" noChangeArrowheads="1" noTextEdit="1"/>
          </p:cNvSpPr>
          <p:nvPr>
            <p:ph type="sldImg"/>
          </p:nvPr>
        </p:nvSpPr>
        <p:spPr>
          <a:ln/>
        </p:spPr>
      </p:sp>
      <p:sp>
        <p:nvSpPr>
          <p:cNvPr id="25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54EA6D-A7BB-490F-BF34-ECD129BB6FA2}" type="slidenum">
              <a:rPr lang="en-GB" smtClean="0"/>
              <a:pPr eaLnBrk="1" hangingPunct="1"/>
              <a:t>6</a:t>
            </a:fld>
            <a:endParaRPr lang="en-GB" smtClean="0"/>
          </a:p>
        </p:txBody>
      </p:sp>
      <p:sp>
        <p:nvSpPr>
          <p:cNvPr id="26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A0CE5BE-3227-4A78-8060-A9B1713D2149}" type="slidenum">
              <a:rPr lang="en-GB" sz="1200"/>
              <a:pPr algn="r" eaLnBrk="1" hangingPunct="1"/>
              <a:t>6</a:t>
            </a:fld>
            <a:endParaRPr lang="en-GB" sz="1200"/>
          </a:p>
        </p:txBody>
      </p:sp>
      <p:sp>
        <p:nvSpPr>
          <p:cNvPr id="26628" name="Rectangle 2"/>
          <p:cNvSpPr>
            <a:spLocks noRot="1" noChangeArrowheads="1" noTextEdit="1"/>
          </p:cNvSpPr>
          <p:nvPr>
            <p:ph type="sldImg"/>
          </p:nvPr>
        </p:nvSpPr>
        <p:spPr>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FF780D-4663-4C9C-87E4-EBFD9A7BCCFD}" type="slidenum">
              <a:rPr lang="en-GB" smtClean="0"/>
              <a:pPr eaLnBrk="1" hangingPunct="1"/>
              <a:t>7</a:t>
            </a:fld>
            <a:endParaRPr lang="en-GB" smtClean="0"/>
          </a:p>
        </p:txBody>
      </p:sp>
      <p:sp>
        <p:nvSpPr>
          <p:cNvPr id="27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7E8ECE5-B673-4073-B746-EEA9B0F919D2}" type="slidenum">
              <a:rPr lang="en-GB" sz="1200"/>
              <a:pPr algn="r" eaLnBrk="1" hangingPunct="1"/>
              <a:t>7</a:t>
            </a:fld>
            <a:endParaRPr lang="en-GB" sz="1200"/>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B3AB44-E75B-4623-AA88-F7FC170D4476}" type="slidenum">
              <a:rPr lang="en-GB" smtClean="0"/>
              <a:pPr eaLnBrk="1" hangingPunct="1"/>
              <a:t>8</a:t>
            </a:fld>
            <a:endParaRPr lang="en-GB" smtClean="0"/>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25A1431-F28B-424B-B6ED-22C4D343406D}" type="slidenum">
              <a:rPr lang="en-GB" sz="1200"/>
              <a:pPr algn="r" eaLnBrk="1" hangingPunct="1"/>
              <a:t>8</a:t>
            </a:fld>
            <a:endParaRPr lang="en-GB" sz="1200"/>
          </a:p>
        </p:txBody>
      </p:sp>
      <p:sp>
        <p:nvSpPr>
          <p:cNvPr id="28676" name="Rectangle 2"/>
          <p:cNvSpPr>
            <a:spLocks noRot="1" noChangeArrowheads="1" noTextEdit="1"/>
          </p:cNvSpPr>
          <p:nvPr>
            <p:ph type="sldImg"/>
          </p:nvPr>
        </p:nvSpPr>
        <p:spPr>
          <a:ln/>
        </p:spPr>
      </p:sp>
      <p:sp>
        <p:nvSpPr>
          <p:cNvPr id="286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C8F339-A234-4D66-87E2-672DA86AB71A}" type="slidenum">
              <a:rPr lang="en-GB" smtClean="0"/>
              <a:pPr eaLnBrk="1" hangingPunct="1"/>
              <a:t>9</a:t>
            </a:fld>
            <a:endParaRPr lang="en-GB" smtClean="0"/>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A8140EA-87B0-4E47-95A8-750BD580C76F}" type="slidenum">
              <a:rPr lang="en-GB" sz="1200"/>
              <a:pPr algn="r" eaLnBrk="1" hangingPunct="1"/>
              <a:t>9</a:t>
            </a:fld>
            <a:endParaRPr lang="en-GB" sz="1200"/>
          </a:p>
        </p:txBody>
      </p:sp>
      <p:sp>
        <p:nvSpPr>
          <p:cNvPr id="29700" name="Rectangle 2"/>
          <p:cNvSpPr>
            <a:spLocks noRot="1" noChangeArrowheads="1" noTextEdit="1"/>
          </p:cNvSpPr>
          <p:nvPr>
            <p:ph type="sldImg"/>
          </p:nvPr>
        </p:nvSpPr>
        <p:spPr>
          <a:ln/>
        </p:spPr>
      </p:sp>
      <p:sp>
        <p:nvSpPr>
          <p:cNvPr id="29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188FD4-432E-4689-AFAC-10B1D8D9EBD8}" type="slidenum">
              <a:rPr lang="en-GB" smtClean="0"/>
              <a:pPr eaLnBrk="1" hangingPunct="1"/>
              <a:t>10</a:t>
            </a:fld>
            <a:endParaRPr lang="en-GB" smtClean="0"/>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5C59E6A-6759-4E5F-AF75-CA72B57AA3BC}" type="slidenum">
              <a:rPr lang="en-GB" sz="1200"/>
              <a:pPr algn="r" eaLnBrk="1" hangingPunct="1"/>
              <a:t>10</a:t>
            </a:fld>
            <a:endParaRPr lang="en-GB" sz="1200"/>
          </a:p>
        </p:txBody>
      </p:sp>
      <p:sp>
        <p:nvSpPr>
          <p:cNvPr id="30724" name="Rectangle 2"/>
          <p:cNvSpPr>
            <a:spLocks noRot="1" noChangeArrowheads="1" noTextEdit="1"/>
          </p:cNvSpPr>
          <p:nvPr>
            <p:ph type="sldImg"/>
          </p:nvPr>
        </p:nvSpPr>
        <p:spPr>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446E58-1DE2-4EC3-9924-6F3E1A800558}" type="slidenum">
              <a:rPr lang="en-GB"/>
              <a:pPr>
                <a:defRPr/>
              </a:pPr>
              <a:t>‹#›</a:t>
            </a:fld>
            <a:endParaRPr lang="en-GB"/>
          </a:p>
        </p:txBody>
      </p:sp>
    </p:spTree>
    <p:extLst>
      <p:ext uri="{BB962C8B-B14F-4D97-AF65-F5344CB8AC3E}">
        <p14:creationId xmlns:p14="http://schemas.microsoft.com/office/powerpoint/2010/main" val="133722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318055-4F05-4CF7-B759-A45A8D608F60}" type="slidenum">
              <a:rPr lang="en-GB"/>
              <a:pPr>
                <a:defRPr/>
              </a:pPr>
              <a:t>‹#›</a:t>
            </a:fld>
            <a:endParaRPr lang="en-GB"/>
          </a:p>
        </p:txBody>
      </p:sp>
    </p:spTree>
    <p:extLst>
      <p:ext uri="{BB962C8B-B14F-4D97-AF65-F5344CB8AC3E}">
        <p14:creationId xmlns:p14="http://schemas.microsoft.com/office/powerpoint/2010/main" val="252373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CDF20B-4C7C-452E-85B2-736AA34569EE}" type="slidenum">
              <a:rPr lang="en-GB"/>
              <a:pPr>
                <a:defRPr/>
              </a:pPr>
              <a:t>‹#›</a:t>
            </a:fld>
            <a:endParaRPr lang="en-GB"/>
          </a:p>
        </p:txBody>
      </p:sp>
    </p:spTree>
    <p:extLst>
      <p:ext uri="{BB962C8B-B14F-4D97-AF65-F5344CB8AC3E}">
        <p14:creationId xmlns:p14="http://schemas.microsoft.com/office/powerpoint/2010/main" val="343383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16972F-CF90-465E-829B-C2FB9CC2E99E}" type="slidenum">
              <a:rPr lang="en-GB"/>
              <a:pPr>
                <a:defRPr/>
              </a:pPr>
              <a:t>‹#›</a:t>
            </a:fld>
            <a:endParaRPr lang="en-GB"/>
          </a:p>
        </p:txBody>
      </p:sp>
    </p:spTree>
    <p:extLst>
      <p:ext uri="{BB962C8B-B14F-4D97-AF65-F5344CB8AC3E}">
        <p14:creationId xmlns:p14="http://schemas.microsoft.com/office/powerpoint/2010/main" val="169767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FE8EEB-E761-49C8-BCEE-F8497C739862}" type="slidenum">
              <a:rPr lang="en-GB"/>
              <a:pPr>
                <a:defRPr/>
              </a:pPr>
              <a:t>‹#›</a:t>
            </a:fld>
            <a:endParaRPr lang="en-GB"/>
          </a:p>
        </p:txBody>
      </p:sp>
    </p:spTree>
    <p:extLst>
      <p:ext uri="{BB962C8B-B14F-4D97-AF65-F5344CB8AC3E}">
        <p14:creationId xmlns:p14="http://schemas.microsoft.com/office/powerpoint/2010/main" val="38777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7A4F058-F34F-4BA9-BFB5-BCE130582836}" type="slidenum">
              <a:rPr lang="en-GB"/>
              <a:pPr>
                <a:defRPr/>
              </a:pPr>
              <a:t>‹#›</a:t>
            </a:fld>
            <a:endParaRPr lang="en-GB"/>
          </a:p>
        </p:txBody>
      </p:sp>
    </p:spTree>
    <p:extLst>
      <p:ext uri="{BB962C8B-B14F-4D97-AF65-F5344CB8AC3E}">
        <p14:creationId xmlns:p14="http://schemas.microsoft.com/office/powerpoint/2010/main" val="170354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A23F31C-2EF8-4EBF-B790-C082B3AAE622}" type="slidenum">
              <a:rPr lang="en-GB"/>
              <a:pPr>
                <a:defRPr/>
              </a:pPr>
              <a:t>‹#›</a:t>
            </a:fld>
            <a:endParaRPr lang="en-GB"/>
          </a:p>
        </p:txBody>
      </p:sp>
    </p:spTree>
    <p:extLst>
      <p:ext uri="{BB962C8B-B14F-4D97-AF65-F5344CB8AC3E}">
        <p14:creationId xmlns:p14="http://schemas.microsoft.com/office/powerpoint/2010/main" val="59273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362E262-DFB4-43EF-A06F-4273898E7240}" type="slidenum">
              <a:rPr lang="en-GB"/>
              <a:pPr>
                <a:defRPr/>
              </a:pPr>
              <a:t>‹#›</a:t>
            </a:fld>
            <a:endParaRPr lang="en-GB"/>
          </a:p>
        </p:txBody>
      </p:sp>
    </p:spTree>
    <p:extLst>
      <p:ext uri="{BB962C8B-B14F-4D97-AF65-F5344CB8AC3E}">
        <p14:creationId xmlns:p14="http://schemas.microsoft.com/office/powerpoint/2010/main" val="13001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B6513DD-EA4A-4EDE-9B06-CC6729EEF2E5}" type="slidenum">
              <a:rPr lang="en-GB"/>
              <a:pPr>
                <a:defRPr/>
              </a:pPr>
              <a:t>‹#›</a:t>
            </a:fld>
            <a:endParaRPr lang="en-GB"/>
          </a:p>
        </p:txBody>
      </p:sp>
    </p:spTree>
    <p:extLst>
      <p:ext uri="{BB962C8B-B14F-4D97-AF65-F5344CB8AC3E}">
        <p14:creationId xmlns:p14="http://schemas.microsoft.com/office/powerpoint/2010/main" val="140606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2B3001-E8CA-4B70-9E52-87F72AE75FA2}" type="slidenum">
              <a:rPr lang="en-GB"/>
              <a:pPr>
                <a:defRPr/>
              </a:pPr>
              <a:t>‹#›</a:t>
            </a:fld>
            <a:endParaRPr lang="en-GB"/>
          </a:p>
        </p:txBody>
      </p:sp>
    </p:spTree>
    <p:extLst>
      <p:ext uri="{BB962C8B-B14F-4D97-AF65-F5344CB8AC3E}">
        <p14:creationId xmlns:p14="http://schemas.microsoft.com/office/powerpoint/2010/main" val="367178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D955F7-9E1C-4A78-81C5-535B630D9EE7}" type="slidenum">
              <a:rPr lang="en-GB"/>
              <a:pPr>
                <a:defRPr/>
              </a:pPr>
              <a:t>‹#›</a:t>
            </a:fld>
            <a:endParaRPr lang="en-GB"/>
          </a:p>
        </p:txBody>
      </p:sp>
    </p:spTree>
    <p:extLst>
      <p:ext uri="{BB962C8B-B14F-4D97-AF65-F5344CB8AC3E}">
        <p14:creationId xmlns:p14="http://schemas.microsoft.com/office/powerpoint/2010/main" val="302465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DF7BB17-8350-4F04-81C2-D62D32BA6F3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NUCLEAR FISSION AND FUSION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74638"/>
            <a:ext cx="8229600" cy="777875"/>
          </a:xfrm>
        </p:spPr>
        <p:txBody>
          <a:bodyPr/>
          <a:lstStyle/>
          <a:p>
            <a:pPr eaLnBrk="1" hangingPunct="1"/>
            <a:r>
              <a:rPr lang="en-GB" sz="4000" smtClean="0"/>
              <a:t>Nuclear fission reactors</a:t>
            </a:r>
          </a:p>
        </p:txBody>
      </p:sp>
      <p:sp>
        <p:nvSpPr>
          <p:cNvPr id="137219" name="Rectangle 3"/>
          <p:cNvSpPr>
            <a:spLocks noGrp="1" noChangeArrowheads="1"/>
          </p:cNvSpPr>
          <p:nvPr>
            <p:ph type="body" sz="half" idx="4294967295"/>
          </p:nvPr>
        </p:nvSpPr>
        <p:spPr>
          <a:xfrm>
            <a:off x="425450" y="1152525"/>
            <a:ext cx="4679950" cy="4525963"/>
          </a:xfrm>
        </p:spPr>
        <p:txBody>
          <a:bodyPr/>
          <a:lstStyle/>
          <a:p>
            <a:pPr marL="0" indent="0" eaLnBrk="1" hangingPunct="1">
              <a:lnSpc>
                <a:spcPct val="90000"/>
              </a:lnSpc>
              <a:buFontTx/>
              <a:buNone/>
            </a:pPr>
            <a:r>
              <a:rPr lang="en-GB" sz="2400" smtClean="0"/>
              <a:t>A nuclear reactor is used to produce substantial and controllable energy from nuclear fission.</a:t>
            </a:r>
          </a:p>
          <a:p>
            <a:pPr marL="0" indent="0" eaLnBrk="1" hangingPunct="1">
              <a:lnSpc>
                <a:spcPct val="90000"/>
              </a:lnSpc>
              <a:buFontTx/>
              <a:buNone/>
            </a:pPr>
            <a:endParaRPr lang="en-GB" sz="2400" smtClean="0"/>
          </a:p>
          <a:p>
            <a:pPr marL="0" indent="0" eaLnBrk="1" hangingPunct="1">
              <a:lnSpc>
                <a:spcPct val="90000"/>
              </a:lnSpc>
              <a:buFontTx/>
              <a:buNone/>
            </a:pPr>
            <a:r>
              <a:rPr lang="en-GB" sz="2400" smtClean="0"/>
              <a:t>The thermal energy produced is used to convert water to high pressure steam.</a:t>
            </a:r>
          </a:p>
          <a:p>
            <a:pPr marL="0" indent="0" eaLnBrk="1" hangingPunct="1">
              <a:lnSpc>
                <a:spcPct val="90000"/>
              </a:lnSpc>
              <a:buFontTx/>
              <a:buNone/>
            </a:pPr>
            <a:endParaRPr lang="en-GB" sz="2400" smtClean="0"/>
          </a:p>
          <a:p>
            <a:pPr marL="0" indent="0" eaLnBrk="1" hangingPunct="1">
              <a:lnSpc>
                <a:spcPct val="90000"/>
              </a:lnSpc>
              <a:buFontTx/>
              <a:buNone/>
            </a:pPr>
            <a:r>
              <a:rPr lang="en-GB" sz="2400" smtClean="0"/>
              <a:t>This steam is used to drive turbines which rotate generators to produce electricity.</a:t>
            </a:r>
          </a:p>
        </p:txBody>
      </p:sp>
      <p:grpSp>
        <p:nvGrpSpPr>
          <p:cNvPr id="12292" name="Group 12"/>
          <p:cNvGrpSpPr>
            <a:grpSpLocks/>
          </p:cNvGrpSpPr>
          <p:nvPr/>
        </p:nvGrpSpPr>
        <p:grpSpPr bwMode="auto">
          <a:xfrm>
            <a:off x="5278438" y="1204913"/>
            <a:ext cx="3294062" cy="3224212"/>
            <a:chOff x="3301" y="770"/>
            <a:chExt cx="2075" cy="2031"/>
          </a:xfrm>
        </p:grpSpPr>
        <p:sp>
          <p:nvSpPr>
            <p:cNvPr id="12293" name="Rectangle 13"/>
            <p:cNvSpPr>
              <a:spLocks noChangeArrowheads="1"/>
            </p:cNvSpPr>
            <p:nvPr/>
          </p:nvSpPr>
          <p:spPr bwMode="auto">
            <a:xfrm>
              <a:off x="3379" y="1661"/>
              <a:ext cx="1859" cy="1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2294" name="Picture 10" descr="220px-Crocus-p1020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 y="770"/>
              <a:ext cx="2075"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1"/>
            <p:cNvSpPr txBox="1">
              <a:spLocks noChangeArrowheads="1"/>
            </p:cNvSpPr>
            <p:nvPr/>
          </p:nvSpPr>
          <p:spPr bwMode="auto">
            <a:xfrm>
              <a:off x="3506" y="2397"/>
              <a:ext cx="17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top view of a nuclear reactor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3" descr="nuclear+power+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823913"/>
            <a:ext cx="71310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idx="4294967295"/>
          </p:nvPr>
        </p:nvSpPr>
        <p:spPr>
          <a:xfrm>
            <a:off x="457200" y="274638"/>
            <a:ext cx="8229600" cy="706437"/>
          </a:xfrm>
        </p:spPr>
        <p:txBody>
          <a:bodyPr/>
          <a:lstStyle/>
          <a:p>
            <a:pPr eaLnBrk="1" hangingPunct="1"/>
            <a:r>
              <a:rPr lang="en-GB" sz="4000" smtClean="0"/>
              <a:t>Nuclear power plant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96863" y="347663"/>
            <a:ext cx="2568575" cy="2986087"/>
          </a:xfrm>
        </p:spPr>
        <p:txBody>
          <a:bodyPr/>
          <a:lstStyle/>
          <a:p>
            <a:pPr eaLnBrk="1" hangingPunct="1"/>
            <a:r>
              <a:rPr lang="en-GB" smtClean="0"/>
              <a:t>Structure of a reactor</a:t>
            </a:r>
          </a:p>
        </p:txBody>
      </p:sp>
      <p:pic>
        <p:nvPicPr>
          <p:cNvPr id="14339" name="Picture 23" descr="nuclear+re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341313"/>
            <a:ext cx="5588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633412"/>
          </a:xfrm>
        </p:spPr>
        <p:txBody>
          <a:bodyPr/>
          <a:lstStyle/>
          <a:p>
            <a:pPr eaLnBrk="1" hangingPunct="1"/>
            <a:r>
              <a:rPr lang="en-GB" sz="4000" smtClean="0"/>
              <a:t>What each part does</a:t>
            </a:r>
          </a:p>
        </p:txBody>
      </p:sp>
      <p:sp>
        <p:nvSpPr>
          <p:cNvPr id="220164" name="Rectangle 4"/>
          <p:cNvSpPr>
            <a:spLocks noGrp="1" noChangeArrowheads="1"/>
          </p:cNvSpPr>
          <p:nvPr>
            <p:ph type="body" sz="half" idx="4294967295"/>
          </p:nvPr>
        </p:nvSpPr>
        <p:spPr>
          <a:xfrm>
            <a:off x="468313" y="1052513"/>
            <a:ext cx="5562600" cy="4962525"/>
          </a:xfrm>
        </p:spPr>
        <p:txBody>
          <a:bodyPr/>
          <a:lstStyle/>
          <a:p>
            <a:pPr marL="0" indent="0" eaLnBrk="1" hangingPunct="1">
              <a:lnSpc>
                <a:spcPct val="80000"/>
              </a:lnSpc>
              <a:buFontTx/>
              <a:buNone/>
            </a:pPr>
            <a:r>
              <a:rPr lang="en-GB" sz="2000" b="1" smtClean="0">
                <a:solidFill>
                  <a:srgbClr val="FF0000"/>
                </a:solidFill>
              </a:rPr>
              <a:t>1. Uranium fuel rods</a:t>
            </a:r>
          </a:p>
          <a:p>
            <a:pPr marL="0" indent="0" eaLnBrk="1" hangingPunct="1">
              <a:lnSpc>
                <a:spcPct val="80000"/>
              </a:lnSpc>
              <a:buFontTx/>
              <a:buNone/>
            </a:pPr>
            <a:r>
              <a:rPr lang="en-GB" sz="2000" smtClean="0"/>
              <a:t>These contain enriched uranium. This consists of uranium-238 with a higher proportion of uranium-235 than is found in natural reserves of uranium. The fuel rods become very hot and dangerously radioactive due to nuclear fission.</a:t>
            </a:r>
          </a:p>
          <a:p>
            <a:pPr marL="0" indent="0" eaLnBrk="1" hangingPunct="1">
              <a:lnSpc>
                <a:spcPct val="80000"/>
              </a:lnSpc>
              <a:buFontTx/>
              <a:buNone/>
            </a:pPr>
            <a:endParaRPr lang="en-GB" sz="2000" smtClean="0"/>
          </a:p>
          <a:p>
            <a:pPr marL="0" indent="0" eaLnBrk="1" hangingPunct="1">
              <a:lnSpc>
                <a:spcPct val="80000"/>
              </a:lnSpc>
              <a:buFontTx/>
              <a:buNone/>
            </a:pPr>
            <a:r>
              <a:rPr lang="en-GB" sz="2000" b="1" smtClean="0">
                <a:solidFill>
                  <a:srgbClr val="FF0000"/>
                </a:solidFill>
              </a:rPr>
              <a:t>2. Removable control rods</a:t>
            </a:r>
          </a:p>
          <a:p>
            <a:pPr marL="0" indent="0" eaLnBrk="1" hangingPunct="1">
              <a:lnSpc>
                <a:spcPct val="80000"/>
              </a:lnSpc>
              <a:buFontTx/>
              <a:buNone/>
            </a:pPr>
            <a:r>
              <a:rPr lang="en-GB" sz="2000" smtClean="0"/>
              <a:t>Made of boron or cadmium, when placed in-between the fuel rods these absorb neutrons and so reduce the rate of fission. Their depth is adjusted to maintain a constant rate of fission. </a:t>
            </a:r>
          </a:p>
          <a:p>
            <a:pPr marL="0" indent="0" eaLnBrk="1" hangingPunct="1">
              <a:lnSpc>
                <a:spcPct val="80000"/>
              </a:lnSpc>
              <a:buFontTx/>
              <a:buNone/>
            </a:pPr>
            <a:endParaRPr lang="en-GB" sz="2000" b="1" smtClean="0">
              <a:solidFill>
                <a:srgbClr val="FF0000"/>
              </a:solidFill>
            </a:endParaRPr>
          </a:p>
          <a:p>
            <a:pPr marL="0" indent="0" eaLnBrk="1" hangingPunct="1">
              <a:lnSpc>
                <a:spcPct val="80000"/>
              </a:lnSpc>
              <a:buFontTx/>
              <a:buNone/>
            </a:pPr>
            <a:r>
              <a:rPr lang="en-GB" sz="2000" b="1" smtClean="0">
                <a:solidFill>
                  <a:srgbClr val="FF0000"/>
                </a:solidFill>
              </a:rPr>
              <a:t>3. Moderator (graphite core)</a:t>
            </a:r>
          </a:p>
          <a:p>
            <a:pPr marL="0" indent="0" eaLnBrk="1" hangingPunct="1">
              <a:lnSpc>
                <a:spcPct val="80000"/>
              </a:lnSpc>
              <a:buFontTx/>
              <a:buNone/>
            </a:pPr>
            <a:r>
              <a:rPr lang="en-GB" sz="2000" smtClean="0"/>
              <a:t>Made of graphite. This surrounds the fuel rods and slows the neutrons down to make absorption of neutrons by uranium-235 more likely.</a:t>
            </a:r>
          </a:p>
        </p:txBody>
      </p:sp>
      <p:grpSp>
        <p:nvGrpSpPr>
          <p:cNvPr id="2" name="Group 8"/>
          <p:cNvGrpSpPr>
            <a:grpSpLocks/>
          </p:cNvGrpSpPr>
          <p:nvPr/>
        </p:nvGrpSpPr>
        <p:grpSpPr bwMode="auto">
          <a:xfrm>
            <a:off x="6037263" y="1060450"/>
            <a:ext cx="2662237" cy="2921000"/>
            <a:chOff x="3803" y="668"/>
            <a:chExt cx="1677" cy="1840"/>
          </a:xfrm>
        </p:grpSpPr>
        <p:pic>
          <p:nvPicPr>
            <p:cNvPr id="15365" name="Picture 6" descr="http://uraniumworld.blogspo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 y="668"/>
              <a:ext cx="1677"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4120" y="2104"/>
              <a:ext cx="10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uranium fuel rods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016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016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016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016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01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5" name="Rectangle 5"/>
          <p:cNvSpPr>
            <a:spLocks noGrp="1" noChangeArrowheads="1"/>
          </p:cNvSpPr>
          <p:nvPr>
            <p:ph type="body" sz="half" idx="4294967295"/>
          </p:nvPr>
        </p:nvSpPr>
        <p:spPr>
          <a:xfrm>
            <a:off x="361950" y="442913"/>
            <a:ext cx="5148263" cy="4984750"/>
          </a:xfrm>
        </p:spPr>
        <p:txBody>
          <a:bodyPr/>
          <a:lstStyle/>
          <a:p>
            <a:pPr marL="0" indent="0" eaLnBrk="1" hangingPunct="1">
              <a:lnSpc>
                <a:spcPct val="80000"/>
              </a:lnSpc>
              <a:buFontTx/>
              <a:buNone/>
            </a:pPr>
            <a:r>
              <a:rPr lang="en-GB" sz="2400" b="1" smtClean="0">
                <a:solidFill>
                  <a:srgbClr val="FF0000"/>
                </a:solidFill>
              </a:rPr>
              <a:t>4. Coolant</a:t>
            </a:r>
          </a:p>
          <a:p>
            <a:pPr marL="0" indent="0" eaLnBrk="1" hangingPunct="1">
              <a:lnSpc>
                <a:spcPct val="80000"/>
              </a:lnSpc>
              <a:buFontTx/>
              <a:buNone/>
            </a:pPr>
            <a:r>
              <a:rPr lang="en-GB" sz="2400" smtClean="0"/>
              <a:t>This can be water, carbon dioxide gas or liquid sodium. This transfers the thermal energy of the fuel rods to the heat exchanger.</a:t>
            </a:r>
          </a:p>
          <a:p>
            <a:pPr marL="0" indent="0" eaLnBrk="1" hangingPunct="1">
              <a:lnSpc>
                <a:spcPct val="80000"/>
              </a:lnSpc>
              <a:buFontTx/>
              <a:buNone/>
            </a:pPr>
            <a:endParaRPr lang="en-GB" sz="2400" smtClean="0"/>
          </a:p>
          <a:p>
            <a:pPr marL="0" indent="0" eaLnBrk="1" hangingPunct="1">
              <a:lnSpc>
                <a:spcPct val="80000"/>
              </a:lnSpc>
              <a:buFontTx/>
              <a:buNone/>
            </a:pPr>
            <a:r>
              <a:rPr lang="en-GB" sz="2400" b="1" smtClean="0">
                <a:solidFill>
                  <a:srgbClr val="FF0000"/>
                </a:solidFill>
              </a:rPr>
              <a:t>5. Heat exchanger</a:t>
            </a:r>
          </a:p>
          <a:p>
            <a:pPr marL="0" indent="0" eaLnBrk="1" hangingPunct="1">
              <a:lnSpc>
                <a:spcPct val="80000"/>
              </a:lnSpc>
              <a:buFontTx/>
              <a:buNone/>
            </a:pPr>
            <a:r>
              <a:rPr lang="en-GB" sz="2400" smtClean="0"/>
              <a:t>Here water is converted into high pressure steam using the heat energy of the coolant.</a:t>
            </a:r>
          </a:p>
          <a:p>
            <a:pPr marL="0" indent="0" eaLnBrk="1" hangingPunct="1">
              <a:lnSpc>
                <a:spcPct val="80000"/>
              </a:lnSpc>
              <a:buFontTx/>
              <a:buNone/>
            </a:pPr>
            <a:r>
              <a:rPr lang="en-GB" sz="2400" smtClean="0"/>
              <a:t> </a:t>
            </a:r>
          </a:p>
          <a:p>
            <a:pPr marL="0" indent="0" eaLnBrk="1" hangingPunct="1">
              <a:lnSpc>
                <a:spcPct val="80000"/>
              </a:lnSpc>
              <a:buFontTx/>
              <a:buNone/>
            </a:pPr>
            <a:r>
              <a:rPr lang="en-GB" sz="2400" b="1" smtClean="0">
                <a:solidFill>
                  <a:srgbClr val="FF0000"/>
                </a:solidFill>
              </a:rPr>
              <a:t>6. Concrete shield</a:t>
            </a:r>
          </a:p>
          <a:p>
            <a:pPr marL="0" indent="0" eaLnBrk="1" hangingPunct="1">
              <a:lnSpc>
                <a:spcPct val="80000"/>
              </a:lnSpc>
              <a:buFontTx/>
              <a:buNone/>
            </a:pPr>
            <a:r>
              <a:rPr lang="en-GB" sz="2400" smtClean="0"/>
              <a:t>This absorbs the radiation coming from the nuclear reactor.</a:t>
            </a:r>
          </a:p>
        </p:txBody>
      </p:sp>
      <p:grpSp>
        <p:nvGrpSpPr>
          <p:cNvPr id="2" name="Group 9"/>
          <p:cNvGrpSpPr>
            <a:grpSpLocks/>
          </p:cNvGrpSpPr>
          <p:nvPr/>
        </p:nvGrpSpPr>
        <p:grpSpPr bwMode="auto">
          <a:xfrm>
            <a:off x="5383213" y="573088"/>
            <a:ext cx="3438525" cy="3756025"/>
            <a:chOff x="3391" y="361"/>
            <a:chExt cx="2166" cy="2366"/>
          </a:xfrm>
        </p:grpSpPr>
        <p:graphicFrame>
          <p:nvGraphicFramePr>
            <p:cNvPr id="3074" name="Object 7"/>
            <p:cNvGraphicFramePr>
              <a:graphicFrameLocks noChangeAspect="1"/>
            </p:cNvGraphicFramePr>
            <p:nvPr/>
          </p:nvGraphicFramePr>
          <p:xfrm>
            <a:off x="3391" y="361"/>
            <a:ext cx="2166" cy="1944"/>
          </p:xfrm>
          <a:graphic>
            <a:graphicData uri="http://schemas.openxmlformats.org/presentationml/2006/ole">
              <mc:AlternateContent xmlns:mc="http://schemas.openxmlformats.org/markup-compatibility/2006">
                <mc:Choice xmlns:v="urn:schemas-microsoft-com:vml" Requires="v">
                  <p:oleObj spid="_x0000_s3078" name="Bitmap Image" r:id="rId4" imgW="3438095" imgH="3086531" progId="Paint.Picture">
                    <p:embed/>
                  </p:oleObj>
                </mc:Choice>
                <mc:Fallback>
                  <p:oleObj name="Bitmap Image" r:id="rId4" imgW="3438095" imgH="3086531"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 y="361"/>
                          <a:ext cx="2166" cy="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8"/>
            <p:cNvSpPr txBox="1">
              <a:spLocks noChangeArrowheads="1"/>
            </p:cNvSpPr>
            <p:nvPr/>
          </p:nvSpPr>
          <p:spPr bwMode="auto">
            <a:xfrm>
              <a:off x="3794" y="2323"/>
              <a:ext cx="15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reactor underneath water coolant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016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016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016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016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01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5288" y="333375"/>
            <a:ext cx="8135937" cy="4352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Nuclear fission is the _________ up of the nucleus of an atom into two smaller nuclei. Energy, neutrons and _________ radiation are also emitted.</a:t>
            </a:r>
          </a:p>
          <a:p>
            <a:pPr>
              <a:spcBef>
                <a:spcPct val="50000"/>
              </a:spcBef>
            </a:pPr>
            <a:r>
              <a:rPr lang="en-GB" sz="2400" b="1">
                <a:latin typeface="Times New Roman" pitchFamily="18" charset="0"/>
              </a:rPr>
              <a:t>Nuclear ________ use Uranium _____ or Plutonium _____to produce energy by nuclear ________. A controlled chain reaction is maintained by the use of _______ rods which absorb some of the _________ produced.</a:t>
            </a:r>
          </a:p>
          <a:p>
            <a:pPr>
              <a:spcBef>
                <a:spcPct val="50000"/>
              </a:spcBef>
            </a:pPr>
            <a:r>
              <a:rPr lang="en-GB" sz="2400" b="1">
                <a:latin typeface="Times New Roman" pitchFamily="18" charset="0"/>
              </a:rPr>
              <a:t>An _______ bomb is the consequence of an uncontrolled chain reaction.</a:t>
            </a:r>
          </a:p>
        </p:txBody>
      </p:sp>
      <p:sp>
        <p:nvSpPr>
          <p:cNvPr id="113667" name="Text Box 3"/>
          <p:cNvSpPr txBox="1">
            <a:spLocks noChangeArrowheads="1"/>
          </p:cNvSpPr>
          <p:nvPr/>
        </p:nvSpPr>
        <p:spPr bwMode="auto">
          <a:xfrm>
            <a:off x="4067175" y="51577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239</a:t>
            </a:r>
          </a:p>
        </p:txBody>
      </p:sp>
      <p:sp>
        <p:nvSpPr>
          <p:cNvPr id="113668" name="Text Box 4"/>
          <p:cNvSpPr txBox="1">
            <a:spLocks noChangeArrowheads="1"/>
          </p:cNvSpPr>
          <p:nvPr/>
        </p:nvSpPr>
        <p:spPr bwMode="auto">
          <a:xfrm>
            <a:off x="2484438" y="55165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neutrons</a:t>
            </a:r>
          </a:p>
        </p:txBody>
      </p:sp>
      <p:sp>
        <p:nvSpPr>
          <p:cNvPr id="113669" name="Text Box 5"/>
          <p:cNvSpPr txBox="1">
            <a:spLocks noChangeArrowheads="1"/>
          </p:cNvSpPr>
          <p:nvPr/>
        </p:nvSpPr>
        <p:spPr bwMode="auto">
          <a:xfrm>
            <a:off x="2087563" y="51577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reactors</a:t>
            </a:r>
          </a:p>
        </p:txBody>
      </p:sp>
      <p:sp>
        <p:nvSpPr>
          <p:cNvPr id="113670" name="Text Box 6"/>
          <p:cNvSpPr txBox="1">
            <a:spLocks noChangeArrowheads="1"/>
          </p:cNvSpPr>
          <p:nvPr/>
        </p:nvSpPr>
        <p:spPr bwMode="auto">
          <a:xfrm>
            <a:off x="5184775" y="551656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control</a:t>
            </a:r>
          </a:p>
        </p:txBody>
      </p:sp>
      <p:sp>
        <p:nvSpPr>
          <p:cNvPr id="113671" name="Text Box 7"/>
          <p:cNvSpPr txBox="1">
            <a:spLocks noChangeArrowheads="1"/>
          </p:cNvSpPr>
          <p:nvPr/>
        </p:nvSpPr>
        <p:spPr bwMode="auto">
          <a:xfrm>
            <a:off x="5580063" y="5157788"/>
            <a:ext cx="1100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splitting</a:t>
            </a:r>
          </a:p>
        </p:txBody>
      </p:sp>
      <p:sp>
        <p:nvSpPr>
          <p:cNvPr id="113672" name="Text Box 8"/>
          <p:cNvSpPr txBox="1">
            <a:spLocks noChangeArrowheads="1"/>
          </p:cNvSpPr>
          <p:nvPr/>
        </p:nvSpPr>
        <p:spPr bwMode="auto">
          <a:xfrm>
            <a:off x="4248150" y="55165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fission</a:t>
            </a:r>
          </a:p>
        </p:txBody>
      </p:sp>
      <p:sp>
        <p:nvSpPr>
          <p:cNvPr id="113673" name="Text Box 9"/>
          <p:cNvSpPr txBox="1">
            <a:spLocks noChangeArrowheads="1"/>
          </p:cNvSpPr>
          <p:nvPr/>
        </p:nvSpPr>
        <p:spPr bwMode="auto">
          <a:xfrm>
            <a:off x="3130550" y="51577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gamma</a:t>
            </a:r>
          </a:p>
        </p:txBody>
      </p:sp>
      <p:sp>
        <p:nvSpPr>
          <p:cNvPr id="113674" name="Text Box 10"/>
          <p:cNvSpPr txBox="1">
            <a:spLocks noChangeArrowheads="1"/>
          </p:cNvSpPr>
          <p:nvPr/>
        </p:nvSpPr>
        <p:spPr bwMode="auto">
          <a:xfrm>
            <a:off x="3132138" y="48688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113675" name="Text Box 11"/>
          <p:cNvSpPr txBox="1">
            <a:spLocks noChangeArrowheads="1"/>
          </p:cNvSpPr>
          <p:nvPr/>
        </p:nvSpPr>
        <p:spPr bwMode="auto">
          <a:xfrm>
            <a:off x="3671888" y="551656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235</a:t>
            </a:r>
          </a:p>
        </p:txBody>
      </p:sp>
      <p:sp>
        <p:nvSpPr>
          <p:cNvPr id="113684" name="Text Box 20"/>
          <p:cNvSpPr txBox="1">
            <a:spLocks noChangeArrowheads="1"/>
          </p:cNvSpPr>
          <p:nvPr/>
        </p:nvSpPr>
        <p:spPr bwMode="auto">
          <a:xfrm>
            <a:off x="4643438" y="515778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atomic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6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6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8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367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367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366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367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366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367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367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366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368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3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7" grpId="1"/>
      <p:bldP spid="113668" grpId="0"/>
      <p:bldP spid="113668" grpId="1"/>
      <p:bldP spid="113669" grpId="0"/>
      <p:bldP spid="113669" grpId="1"/>
      <p:bldP spid="113670" grpId="0"/>
      <p:bldP spid="113670" grpId="1"/>
      <p:bldP spid="113671" grpId="0"/>
      <p:bldP spid="113671" grpId="1"/>
      <p:bldP spid="113672" grpId="0"/>
      <p:bldP spid="113672" grpId="1"/>
      <p:bldP spid="113673" grpId="0"/>
      <p:bldP spid="113673" grpId="1"/>
      <p:bldP spid="113674" grpId="0"/>
      <p:bldP spid="113674" grpId="1"/>
      <p:bldP spid="113675" grpId="0"/>
      <p:bldP spid="113675" grpId="1"/>
      <p:bldP spid="113684" grpId="0"/>
      <p:bldP spid="11368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95288" y="333375"/>
            <a:ext cx="8135937" cy="4352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Nuclear fission is the _________ up of the nucleus of an atom into two smaller nuclei. Energy, neutrons and _________ radiation are also emitted.</a:t>
            </a:r>
          </a:p>
          <a:p>
            <a:pPr>
              <a:spcBef>
                <a:spcPct val="50000"/>
              </a:spcBef>
            </a:pPr>
            <a:r>
              <a:rPr lang="en-GB" sz="2400" b="1">
                <a:latin typeface="Times New Roman" pitchFamily="18" charset="0"/>
              </a:rPr>
              <a:t>Nuclear ________ use Uranium _____ or Plutonium _____to produce energy by nuclear ________. A controlled chain reaction is maintained by the use of _______ rods which absorb some of the _________ produced.</a:t>
            </a:r>
          </a:p>
          <a:p>
            <a:pPr>
              <a:spcBef>
                <a:spcPct val="50000"/>
              </a:spcBef>
            </a:pPr>
            <a:r>
              <a:rPr lang="en-GB" sz="2400" b="1">
                <a:latin typeface="Times New Roman" pitchFamily="18" charset="0"/>
              </a:rPr>
              <a:t>An _______ bomb is the consequence of an uncontrolled chain reaction.</a:t>
            </a:r>
          </a:p>
        </p:txBody>
      </p:sp>
      <p:sp>
        <p:nvSpPr>
          <p:cNvPr id="113667" name="Text Box 3"/>
          <p:cNvSpPr txBox="1">
            <a:spLocks noChangeArrowheads="1"/>
          </p:cNvSpPr>
          <p:nvPr/>
        </p:nvSpPr>
        <p:spPr bwMode="auto">
          <a:xfrm>
            <a:off x="4067175" y="51577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239</a:t>
            </a:r>
          </a:p>
        </p:txBody>
      </p:sp>
      <p:sp>
        <p:nvSpPr>
          <p:cNvPr id="113668" name="Text Box 4"/>
          <p:cNvSpPr txBox="1">
            <a:spLocks noChangeArrowheads="1"/>
          </p:cNvSpPr>
          <p:nvPr/>
        </p:nvSpPr>
        <p:spPr bwMode="auto">
          <a:xfrm>
            <a:off x="2484438" y="55165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neutrons</a:t>
            </a:r>
          </a:p>
        </p:txBody>
      </p:sp>
      <p:sp>
        <p:nvSpPr>
          <p:cNvPr id="113669" name="Text Box 5"/>
          <p:cNvSpPr txBox="1">
            <a:spLocks noChangeArrowheads="1"/>
          </p:cNvSpPr>
          <p:nvPr/>
        </p:nvSpPr>
        <p:spPr bwMode="auto">
          <a:xfrm>
            <a:off x="2087563" y="51577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reactors</a:t>
            </a:r>
          </a:p>
        </p:txBody>
      </p:sp>
      <p:sp>
        <p:nvSpPr>
          <p:cNvPr id="113670" name="Text Box 6"/>
          <p:cNvSpPr txBox="1">
            <a:spLocks noChangeArrowheads="1"/>
          </p:cNvSpPr>
          <p:nvPr/>
        </p:nvSpPr>
        <p:spPr bwMode="auto">
          <a:xfrm>
            <a:off x="5184775" y="551656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control</a:t>
            </a:r>
          </a:p>
        </p:txBody>
      </p:sp>
      <p:sp>
        <p:nvSpPr>
          <p:cNvPr id="113671" name="Text Box 7"/>
          <p:cNvSpPr txBox="1">
            <a:spLocks noChangeArrowheads="1"/>
          </p:cNvSpPr>
          <p:nvPr/>
        </p:nvSpPr>
        <p:spPr bwMode="auto">
          <a:xfrm>
            <a:off x="5580063" y="5157788"/>
            <a:ext cx="1100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splitting</a:t>
            </a:r>
          </a:p>
        </p:txBody>
      </p:sp>
      <p:sp>
        <p:nvSpPr>
          <p:cNvPr id="113672" name="Text Box 8"/>
          <p:cNvSpPr txBox="1">
            <a:spLocks noChangeArrowheads="1"/>
          </p:cNvSpPr>
          <p:nvPr/>
        </p:nvSpPr>
        <p:spPr bwMode="auto">
          <a:xfrm>
            <a:off x="4248150" y="55165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fission</a:t>
            </a:r>
          </a:p>
        </p:txBody>
      </p:sp>
      <p:sp>
        <p:nvSpPr>
          <p:cNvPr id="113673" name="Text Box 9"/>
          <p:cNvSpPr txBox="1">
            <a:spLocks noChangeArrowheads="1"/>
          </p:cNvSpPr>
          <p:nvPr/>
        </p:nvSpPr>
        <p:spPr bwMode="auto">
          <a:xfrm>
            <a:off x="3130550" y="51577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gamma</a:t>
            </a:r>
          </a:p>
        </p:txBody>
      </p:sp>
      <p:sp>
        <p:nvSpPr>
          <p:cNvPr id="113674" name="Text Box 10"/>
          <p:cNvSpPr txBox="1">
            <a:spLocks noChangeArrowheads="1"/>
          </p:cNvSpPr>
          <p:nvPr/>
        </p:nvSpPr>
        <p:spPr bwMode="auto">
          <a:xfrm>
            <a:off x="3132138" y="48688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113675" name="Text Box 11"/>
          <p:cNvSpPr txBox="1">
            <a:spLocks noChangeArrowheads="1"/>
          </p:cNvSpPr>
          <p:nvPr/>
        </p:nvSpPr>
        <p:spPr bwMode="auto">
          <a:xfrm>
            <a:off x="3671888" y="551656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235</a:t>
            </a:r>
          </a:p>
        </p:txBody>
      </p:sp>
      <p:sp>
        <p:nvSpPr>
          <p:cNvPr id="113684" name="Text Box 20"/>
          <p:cNvSpPr txBox="1">
            <a:spLocks noChangeArrowheads="1"/>
          </p:cNvSpPr>
          <p:nvPr/>
        </p:nvSpPr>
        <p:spPr bwMode="auto">
          <a:xfrm>
            <a:off x="4643438" y="515778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atomic</a:t>
            </a:r>
          </a:p>
        </p:txBody>
      </p:sp>
      <p:sp>
        <p:nvSpPr>
          <p:cNvPr id="113685" name="Text Box 21"/>
          <p:cNvSpPr txBox="1">
            <a:spLocks noChangeArrowheads="1"/>
          </p:cNvSpPr>
          <p:nvPr/>
        </p:nvSpPr>
        <p:spPr bwMode="auto">
          <a:xfrm>
            <a:off x="7308850" y="227647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239</a:t>
            </a:r>
          </a:p>
        </p:txBody>
      </p:sp>
      <p:sp>
        <p:nvSpPr>
          <p:cNvPr id="113686" name="Text Box 22"/>
          <p:cNvSpPr txBox="1">
            <a:spLocks noChangeArrowheads="1"/>
          </p:cNvSpPr>
          <p:nvPr/>
        </p:nvSpPr>
        <p:spPr bwMode="auto">
          <a:xfrm>
            <a:off x="3059113" y="33575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neutrons</a:t>
            </a:r>
          </a:p>
        </p:txBody>
      </p:sp>
      <p:sp>
        <p:nvSpPr>
          <p:cNvPr id="113687" name="Text Box 23"/>
          <p:cNvSpPr txBox="1">
            <a:spLocks noChangeArrowheads="1"/>
          </p:cNvSpPr>
          <p:nvPr/>
        </p:nvSpPr>
        <p:spPr bwMode="auto">
          <a:xfrm>
            <a:off x="1692275" y="227647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reactors</a:t>
            </a:r>
          </a:p>
        </p:txBody>
      </p:sp>
      <p:sp>
        <p:nvSpPr>
          <p:cNvPr id="113688" name="Text Box 24"/>
          <p:cNvSpPr txBox="1">
            <a:spLocks noChangeArrowheads="1"/>
          </p:cNvSpPr>
          <p:nvPr/>
        </p:nvSpPr>
        <p:spPr bwMode="auto">
          <a:xfrm>
            <a:off x="5219700" y="29972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control</a:t>
            </a:r>
          </a:p>
        </p:txBody>
      </p:sp>
      <p:sp>
        <p:nvSpPr>
          <p:cNvPr id="113689" name="Text Box 25"/>
          <p:cNvSpPr txBox="1">
            <a:spLocks noChangeArrowheads="1"/>
          </p:cNvSpPr>
          <p:nvPr/>
        </p:nvSpPr>
        <p:spPr bwMode="auto">
          <a:xfrm>
            <a:off x="3419475" y="981075"/>
            <a:ext cx="1100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splitting</a:t>
            </a:r>
          </a:p>
        </p:txBody>
      </p:sp>
      <p:sp>
        <p:nvSpPr>
          <p:cNvPr id="113690" name="Text Box 26"/>
          <p:cNvSpPr txBox="1">
            <a:spLocks noChangeArrowheads="1"/>
          </p:cNvSpPr>
          <p:nvPr/>
        </p:nvSpPr>
        <p:spPr bwMode="auto">
          <a:xfrm>
            <a:off x="4211638" y="26368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fission</a:t>
            </a:r>
          </a:p>
        </p:txBody>
      </p:sp>
      <p:sp>
        <p:nvSpPr>
          <p:cNvPr id="113691" name="Text Box 27"/>
          <p:cNvSpPr txBox="1">
            <a:spLocks noChangeArrowheads="1"/>
          </p:cNvSpPr>
          <p:nvPr/>
        </p:nvSpPr>
        <p:spPr bwMode="auto">
          <a:xfrm>
            <a:off x="6569075" y="1355725"/>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gamma</a:t>
            </a:r>
          </a:p>
        </p:txBody>
      </p:sp>
      <p:sp>
        <p:nvSpPr>
          <p:cNvPr id="113692" name="Text Box 28"/>
          <p:cNvSpPr txBox="1">
            <a:spLocks noChangeArrowheads="1"/>
          </p:cNvSpPr>
          <p:nvPr/>
        </p:nvSpPr>
        <p:spPr bwMode="auto">
          <a:xfrm>
            <a:off x="4716463" y="227647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235</a:t>
            </a:r>
          </a:p>
        </p:txBody>
      </p:sp>
      <p:sp>
        <p:nvSpPr>
          <p:cNvPr id="113693" name="Text Box 29"/>
          <p:cNvSpPr txBox="1">
            <a:spLocks noChangeArrowheads="1"/>
          </p:cNvSpPr>
          <p:nvPr/>
        </p:nvSpPr>
        <p:spPr bwMode="auto">
          <a:xfrm>
            <a:off x="971550" y="3933825"/>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atomic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6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6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8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68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367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9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367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368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366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369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1367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368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1366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3690"/>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13672"/>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368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1367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3686"/>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13668"/>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3693"/>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1368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13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7" grpId="1"/>
      <p:bldP spid="113668" grpId="0"/>
      <p:bldP spid="113668" grpId="1"/>
      <p:bldP spid="113669" grpId="0"/>
      <p:bldP spid="113669" grpId="1"/>
      <p:bldP spid="113670" grpId="0"/>
      <p:bldP spid="113670" grpId="1"/>
      <p:bldP spid="113671" grpId="0"/>
      <p:bldP spid="113671" grpId="1"/>
      <p:bldP spid="113672" grpId="0"/>
      <p:bldP spid="113672" grpId="1"/>
      <p:bldP spid="113673" grpId="0"/>
      <p:bldP spid="113673" grpId="1"/>
      <p:bldP spid="113674" grpId="0"/>
      <p:bldP spid="113674" grpId="1"/>
      <p:bldP spid="113675" grpId="0"/>
      <p:bldP spid="113675" grpId="1"/>
      <p:bldP spid="113684" grpId="0"/>
      <p:bldP spid="113684" grpId="1"/>
      <p:bldP spid="113685" grpId="0"/>
      <p:bldP spid="113686" grpId="0"/>
      <p:bldP spid="113687" grpId="0"/>
      <p:bldP spid="113688" grpId="0"/>
      <p:bldP spid="113689" grpId="0"/>
      <p:bldP spid="113690" grpId="0"/>
      <p:bldP spid="113691" grpId="0"/>
      <p:bldP spid="113692" grpId="0"/>
      <p:bldP spid="11369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58763"/>
            <a:ext cx="8229600" cy="777875"/>
          </a:xfrm>
        </p:spPr>
        <p:txBody>
          <a:bodyPr/>
          <a:lstStyle/>
          <a:p>
            <a:pPr eaLnBrk="1" hangingPunct="1"/>
            <a:r>
              <a:rPr lang="en-GB" sz="4000" smtClean="0"/>
              <a:t>Nuclear fusion</a:t>
            </a:r>
          </a:p>
        </p:txBody>
      </p:sp>
      <p:sp>
        <p:nvSpPr>
          <p:cNvPr id="315395" name="Rectangle 3"/>
          <p:cNvSpPr>
            <a:spLocks noGrp="1" noChangeArrowheads="1"/>
          </p:cNvSpPr>
          <p:nvPr>
            <p:ph type="body" sz="half" idx="4294967295"/>
          </p:nvPr>
        </p:nvSpPr>
        <p:spPr>
          <a:xfrm>
            <a:off x="468313" y="1341438"/>
            <a:ext cx="8351837" cy="965200"/>
          </a:xfrm>
        </p:spPr>
        <p:txBody>
          <a:bodyPr/>
          <a:lstStyle/>
          <a:p>
            <a:pPr marL="0" indent="0" eaLnBrk="1" hangingPunct="1">
              <a:buFontTx/>
              <a:buNone/>
            </a:pPr>
            <a:r>
              <a:rPr lang="en-GB" sz="2800" b="1" smtClean="0">
                <a:solidFill>
                  <a:srgbClr val="FF0000"/>
                </a:solidFill>
              </a:rPr>
              <a:t>Nuclear fusion is the joining of two atomic nuclei to form a larger one.</a:t>
            </a:r>
          </a:p>
        </p:txBody>
      </p:sp>
      <p:grpSp>
        <p:nvGrpSpPr>
          <p:cNvPr id="2" name="Group 9"/>
          <p:cNvGrpSpPr>
            <a:grpSpLocks/>
          </p:cNvGrpSpPr>
          <p:nvPr/>
        </p:nvGrpSpPr>
        <p:grpSpPr bwMode="auto">
          <a:xfrm>
            <a:off x="1763713" y="2636838"/>
            <a:ext cx="5472112" cy="2657475"/>
            <a:chOff x="1202" y="1752"/>
            <a:chExt cx="3447" cy="1674"/>
          </a:xfrm>
        </p:grpSpPr>
        <p:pic>
          <p:nvPicPr>
            <p:cNvPr id="18437" name="Picture 7" descr="2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752"/>
              <a:ext cx="3175"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8"/>
            <p:cNvSpPr txBox="1">
              <a:spLocks noChangeArrowheads="1"/>
            </p:cNvSpPr>
            <p:nvPr/>
          </p:nvSpPr>
          <p:spPr bwMode="auto">
            <a:xfrm>
              <a:off x="1202" y="3022"/>
              <a:ext cx="344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Hydrogen nuclei undergo fusion in stars to make helium nuclei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8"/>
          <p:cNvSpPr>
            <a:spLocks noGrp="1" noChangeArrowheads="1"/>
          </p:cNvSpPr>
          <p:nvPr>
            <p:ph type="title" idx="4294967295"/>
          </p:nvPr>
        </p:nvSpPr>
        <p:spPr>
          <a:xfrm>
            <a:off x="457200" y="244475"/>
            <a:ext cx="8229600" cy="706438"/>
          </a:xfrm>
        </p:spPr>
        <p:txBody>
          <a:bodyPr/>
          <a:lstStyle/>
          <a:p>
            <a:pPr eaLnBrk="1" hangingPunct="1"/>
            <a:r>
              <a:rPr lang="en-GB" sz="4000" smtClean="0"/>
              <a:t>Energy from fusion</a:t>
            </a:r>
          </a:p>
        </p:txBody>
      </p:sp>
      <p:sp>
        <p:nvSpPr>
          <p:cNvPr id="317443" name="Rectangle 10"/>
          <p:cNvSpPr>
            <a:spLocks noGrp="1" noChangeArrowheads="1"/>
          </p:cNvSpPr>
          <p:nvPr>
            <p:ph type="body" sz="half" idx="4294967295"/>
          </p:nvPr>
        </p:nvSpPr>
        <p:spPr>
          <a:xfrm>
            <a:off x="452438" y="1125538"/>
            <a:ext cx="4043362" cy="1757362"/>
          </a:xfrm>
        </p:spPr>
        <p:txBody>
          <a:bodyPr/>
          <a:lstStyle/>
          <a:p>
            <a:pPr marL="0" indent="0" eaLnBrk="1" hangingPunct="1">
              <a:lnSpc>
                <a:spcPct val="90000"/>
              </a:lnSpc>
              <a:buFontTx/>
              <a:buNone/>
            </a:pPr>
            <a:r>
              <a:rPr lang="en-GB" sz="2800" smtClean="0"/>
              <a:t>Nuclear fusion is the process by which energy is released in the Sun and other stars.</a:t>
            </a:r>
          </a:p>
          <a:p>
            <a:pPr marL="0" indent="0" eaLnBrk="1" hangingPunct="1">
              <a:lnSpc>
                <a:spcPct val="90000"/>
              </a:lnSpc>
            </a:pPr>
            <a:endParaRPr lang="en-GB" sz="2800" smtClean="0"/>
          </a:p>
        </p:txBody>
      </p:sp>
      <p:sp>
        <p:nvSpPr>
          <p:cNvPr id="317444" name="Rectangle 3"/>
          <p:cNvSpPr>
            <a:spLocks noGrp="1" noChangeArrowheads="1"/>
          </p:cNvSpPr>
          <p:nvPr>
            <p:ph type="body" sz="half" idx="4294967295"/>
          </p:nvPr>
        </p:nvSpPr>
        <p:spPr>
          <a:xfrm>
            <a:off x="4643438" y="1125538"/>
            <a:ext cx="4038600" cy="4525962"/>
          </a:xfrm>
        </p:spPr>
        <p:txBody>
          <a:bodyPr/>
          <a:lstStyle/>
          <a:p>
            <a:pPr marL="0" indent="0" eaLnBrk="1" hangingPunct="1">
              <a:lnSpc>
                <a:spcPct val="90000"/>
              </a:lnSpc>
              <a:buFontTx/>
              <a:buNone/>
            </a:pPr>
            <a:r>
              <a:rPr lang="en-GB" sz="2800" smtClean="0"/>
              <a:t>It is also the energy source of the hydrogen bomb.</a:t>
            </a:r>
          </a:p>
          <a:p>
            <a:pPr marL="0" indent="0" eaLnBrk="1" hangingPunct="1">
              <a:lnSpc>
                <a:spcPct val="90000"/>
              </a:lnSpc>
              <a:buFontTx/>
              <a:buNone/>
            </a:pPr>
            <a:endParaRPr lang="en-GB" sz="2800" smtClean="0"/>
          </a:p>
        </p:txBody>
      </p:sp>
      <p:pic>
        <p:nvPicPr>
          <p:cNvPr id="317445" name="Picture 7" descr="sun"/>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182688" y="2954338"/>
            <a:ext cx="2459037" cy="2459037"/>
          </a:xfrm>
          <a:noFill/>
        </p:spPr>
      </p:pic>
      <p:pic>
        <p:nvPicPr>
          <p:cNvPr id="317446" name="Picture 12" descr="img_webmaster_1219439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781300"/>
            <a:ext cx="41814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44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87325"/>
            <a:ext cx="8229600" cy="777875"/>
          </a:xfrm>
        </p:spPr>
        <p:txBody>
          <a:bodyPr/>
          <a:lstStyle/>
          <a:p>
            <a:pPr eaLnBrk="1" hangingPunct="1"/>
            <a:r>
              <a:rPr lang="en-GB" sz="4000" smtClean="0"/>
              <a:t>Nuclear fusion reactors</a:t>
            </a:r>
          </a:p>
        </p:txBody>
      </p:sp>
      <p:sp>
        <p:nvSpPr>
          <p:cNvPr id="149507" name="Rectangle 3"/>
          <p:cNvSpPr>
            <a:spLocks noGrp="1" noChangeArrowheads="1"/>
          </p:cNvSpPr>
          <p:nvPr>
            <p:ph type="body" sz="half" idx="4294967295"/>
          </p:nvPr>
        </p:nvSpPr>
        <p:spPr>
          <a:xfrm>
            <a:off x="468313" y="1268413"/>
            <a:ext cx="3827462" cy="3700462"/>
          </a:xfrm>
        </p:spPr>
        <p:txBody>
          <a:bodyPr/>
          <a:lstStyle/>
          <a:p>
            <a:pPr marL="0" indent="0" eaLnBrk="1" hangingPunct="1">
              <a:buFontTx/>
              <a:buNone/>
            </a:pPr>
            <a:r>
              <a:rPr lang="en-GB" sz="2400" smtClean="0"/>
              <a:t>Scientists are currently working to make nuclear fusion reactors.</a:t>
            </a:r>
          </a:p>
          <a:p>
            <a:pPr marL="0" indent="0" eaLnBrk="1" hangingPunct="1">
              <a:buFontTx/>
              <a:buNone/>
            </a:pPr>
            <a:endParaRPr lang="en-GB" sz="2400" smtClean="0"/>
          </a:p>
          <a:p>
            <a:pPr marL="0" indent="0" eaLnBrk="1" hangingPunct="1">
              <a:buFontTx/>
              <a:buNone/>
            </a:pPr>
            <a:r>
              <a:rPr lang="en-GB" sz="2400" smtClean="0"/>
              <a:t>The fuel for fusion reactors is the isotope hydrogen 2 (deuterium) which is found in sea water.</a:t>
            </a:r>
          </a:p>
        </p:txBody>
      </p:sp>
      <p:grpSp>
        <p:nvGrpSpPr>
          <p:cNvPr id="2" name="Group 10"/>
          <p:cNvGrpSpPr>
            <a:grpSpLocks/>
          </p:cNvGrpSpPr>
          <p:nvPr/>
        </p:nvGrpSpPr>
        <p:grpSpPr bwMode="auto">
          <a:xfrm>
            <a:off x="4654550" y="1225550"/>
            <a:ext cx="4176713" cy="3881438"/>
            <a:chOff x="2925" y="981"/>
            <a:chExt cx="2631" cy="2445"/>
          </a:xfrm>
        </p:grpSpPr>
        <p:pic>
          <p:nvPicPr>
            <p:cNvPr id="20485" name="Picture 7" descr="0_61_fusion_reactor_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 y="981"/>
              <a:ext cx="2631"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9"/>
            <p:cNvSpPr txBox="1">
              <a:spLocks noChangeArrowheads="1"/>
            </p:cNvSpPr>
            <p:nvPr/>
          </p:nvSpPr>
          <p:spPr bwMode="auto">
            <a:xfrm>
              <a:off x="3016" y="3022"/>
              <a:ext cx="24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An experimental fusion reactor in Seatle USA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4000" smtClean="0"/>
              <a:t>Specification</a:t>
            </a:r>
          </a:p>
        </p:txBody>
      </p:sp>
      <p:sp>
        <p:nvSpPr>
          <p:cNvPr id="6147" name="Rectangle 3"/>
          <p:cNvSpPr>
            <a:spLocks noGrp="1" noChangeArrowheads="1"/>
          </p:cNvSpPr>
          <p:nvPr>
            <p:ph type="body" sz="half" idx="1"/>
          </p:nvPr>
        </p:nvSpPr>
        <p:spPr>
          <a:xfrm>
            <a:off x="485775" y="1397000"/>
            <a:ext cx="8097838" cy="4605338"/>
          </a:xfrm>
        </p:spPr>
        <p:txBody>
          <a:bodyPr/>
          <a:lstStyle/>
          <a:p>
            <a:pPr marL="0" indent="0" eaLnBrk="1" hangingPunct="1">
              <a:lnSpc>
                <a:spcPct val="80000"/>
              </a:lnSpc>
              <a:buFontTx/>
              <a:buNone/>
            </a:pPr>
            <a:r>
              <a:rPr lang="en-GB" sz="1800" b="1" smtClean="0"/>
              <a:t>Radioactivity and particles</a:t>
            </a:r>
            <a:endParaRPr lang="en-GB" sz="1800" smtClean="0"/>
          </a:p>
          <a:p>
            <a:pPr marL="0" indent="0" eaLnBrk="1" hangingPunct="1">
              <a:lnSpc>
                <a:spcPct val="80000"/>
              </a:lnSpc>
              <a:buFontTx/>
              <a:buNone/>
            </a:pPr>
            <a:r>
              <a:rPr lang="en-GB" sz="1800" u="sng" smtClean="0"/>
              <a:t>Particles</a:t>
            </a:r>
          </a:p>
          <a:p>
            <a:pPr marL="0" indent="0" eaLnBrk="1" hangingPunct="1">
              <a:lnSpc>
                <a:spcPct val="80000"/>
              </a:lnSpc>
              <a:buFontTx/>
              <a:buNone/>
            </a:pPr>
            <a:r>
              <a:rPr lang="en-GB" sz="1800" smtClean="0"/>
              <a:t>describe the results of Geiger and Marsden’s experiments with gold foil and alpha particles</a:t>
            </a:r>
          </a:p>
          <a:p>
            <a:pPr marL="0" indent="0" eaLnBrk="1" hangingPunct="1">
              <a:lnSpc>
                <a:spcPct val="80000"/>
              </a:lnSpc>
              <a:buFontTx/>
              <a:buNone/>
            </a:pPr>
            <a:r>
              <a:rPr lang="en-GB" sz="1800" smtClean="0"/>
              <a:t>describe Rutherford’s nuclear model of the atom and how it accounts for the results of Geiger and Marsden’s experiment and understand the factors (charge and speed) which affect the deflection of alpha particles by a nucleus</a:t>
            </a:r>
          </a:p>
          <a:p>
            <a:pPr marL="0" indent="0" eaLnBrk="1" hangingPunct="1">
              <a:lnSpc>
                <a:spcPct val="80000"/>
              </a:lnSpc>
              <a:buFontTx/>
              <a:buNone/>
            </a:pPr>
            <a:r>
              <a:rPr lang="en-GB" sz="1800" smtClean="0"/>
              <a:t>understand that a nucleus of U-235 can be split (the process of fission) by collision with a neutron, and that this process releases energy in the form of kinetic energy of the fission products</a:t>
            </a:r>
          </a:p>
          <a:p>
            <a:pPr marL="0" indent="0" eaLnBrk="1" hangingPunct="1">
              <a:lnSpc>
                <a:spcPct val="80000"/>
              </a:lnSpc>
              <a:buFontTx/>
              <a:buNone/>
            </a:pPr>
            <a:r>
              <a:rPr lang="en-GB" sz="1800" smtClean="0"/>
              <a:t>understand that the fission of U-235 produces two daughter nuclei and a small number of neutrons</a:t>
            </a:r>
          </a:p>
          <a:p>
            <a:pPr marL="0" indent="0" eaLnBrk="1" hangingPunct="1">
              <a:lnSpc>
                <a:spcPct val="80000"/>
              </a:lnSpc>
              <a:buFontTx/>
              <a:buNone/>
            </a:pPr>
            <a:r>
              <a:rPr lang="en-GB" sz="1800" smtClean="0"/>
              <a:t>understand that a chain reaction can be set up if the neutrons produced by one fission strike other U-235 nuclei</a:t>
            </a:r>
          </a:p>
          <a:p>
            <a:pPr marL="0" indent="0" eaLnBrk="1" hangingPunct="1">
              <a:lnSpc>
                <a:spcPct val="80000"/>
              </a:lnSpc>
              <a:buFontTx/>
              <a:buNone/>
            </a:pPr>
            <a:r>
              <a:rPr lang="en-GB" sz="1800" smtClean="0"/>
              <a:t>understand the role played by the control rods and moderator when the fission process is used as an energy source to generate electricity.</a:t>
            </a:r>
            <a:r>
              <a:rPr lang="en-GB" sz="24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274638"/>
            <a:ext cx="8229600" cy="777875"/>
          </a:xfrm>
        </p:spPr>
        <p:txBody>
          <a:bodyPr/>
          <a:lstStyle/>
          <a:p>
            <a:pPr eaLnBrk="1" hangingPunct="1"/>
            <a:r>
              <a:rPr lang="en-GB" sz="4000" smtClean="0"/>
              <a:t>Nuclear fission</a:t>
            </a:r>
          </a:p>
        </p:txBody>
      </p:sp>
      <p:sp>
        <p:nvSpPr>
          <p:cNvPr id="137219" name="Rectangle 3"/>
          <p:cNvSpPr>
            <a:spLocks noGrp="1" noChangeArrowheads="1"/>
          </p:cNvSpPr>
          <p:nvPr>
            <p:ph type="body" sz="half" idx="4294967295"/>
          </p:nvPr>
        </p:nvSpPr>
        <p:spPr>
          <a:xfrm>
            <a:off x="366713" y="1239838"/>
            <a:ext cx="3359150" cy="3641725"/>
          </a:xfrm>
        </p:spPr>
        <p:txBody>
          <a:bodyPr/>
          <a:lstStyle/>
          <a:p>
            <a:pPr marL="0" indent="0" eaLnBrk="1" hangingPunct="1">
              <a:lnSpc>
                <a:spcPct val="90000"/>
              </a:lnSpc>
              <a:buFontTx/>
              <a:buNone/>
            </a:pPr>
            <a:r>
              <a:rPr lang="en-GB" sz="2400" b="1" smtClean="0">
                <a:solidFill>
                  <a:srgbClr val="FF0000"/>
                </a:solidFill>
              </a:rPr>
              <a:t>Nuclear fission is the splitting of an atomic nucleus.</a:t>
            </a:r>
          </a:p>
          <a:p>
            <a:pPr marL="0" indent="0" eaLnBrk="1" hangingPunct="1">
              <a:lnSpc>
                <a:spcPct val="90000"/>
              </a:lnSpc>
              <a:buFontTx/>
              <a:buNone/>
            </a:pPr>
            <a:endParaRPr lang="en-GB" sz="2400" b="1" smtClean="0">
              <a:solidFill>
                <a:srgbClr val="FF0000"/>
              </a:solidFill>
            </a:endParaRPr>
          </a:p>
          <a:p>
            <a:pPr marL="0" indent="0" eaLnBrk="1" hangingPunct="1">
              <a:lnSpc>
                <a:spcPct val="90000"/>
              </a:lnSpc>
              <a:buFontTx/>
              <a:buNone/>
            </a:pPr>
            <a:r>
              <a:rPr lang="en-GB" sz="2400" smtClean="0"/>
              <a:t>The process of nuclear fission was discovered in 1938 by Lise Meitner, Otto Hahn and Fritz Strassmann.</a:t>
            </a:r>
          </a:p>
        </p:txBody>
      </p:sp>
      <p:grpSp>
        <p:nvGrpSpPr>
          <p:cNvPr id="2" name="Group 17"/>
          <p:cNvGrpSpPr>
            <a:grpSpLocks/>
          </p:cNvGrpSpPr>
          <p:nvPr/>
        </p:nvGrpSpPr>
        <p:grpSpPr bwMode="auto">
          <a:xfrm>
            <a:off x="4194175" y="1276350"/>
            <a:ext cx="2178050" cy="3228975"/>
            <a:chOff x="2642" y="804"/>
            <a:chExt cx="1372" cy="2034"/>
          </a:xfrm>
        </p:grpSpPr>
        <p:graphicFrame>
          <p:nvGraphicFramePr>
            <p:cNvPr id="1026" name="Object 9"/>
            <p:cNvGraphicFramePr>
              <a:graphicFrameLocks noChangeAspect="1"/>
            </p:cNvGraphicFramePr>
            <p:nvPr/>
          </p:nvGraphicFramePr>
          <p:xfrm>
            <a:off x="2642" y="804"/>
            <a:ext cx="1372" cy="1614"/>
          </p:xfrm>
          <a:graphic>
            <a:graphicData uri="http://schemas.openxmlformats.org/presentationml/2006/ole">
              <mc:AlternateContent xmlns:mc="http://schemas.openxmlformats.org/markup-compatibility/2006">
                <mc:Choice xmlns:v="urn:schemas-microsoft-com:vml" Requires="v">
                  <p:oleObj spid="_x0000_s1034" name="Bitmap Image" r:id="rId4" imgW="2371429" imgH="2790476" progId="Paint.Picture">
                    <p:embed/>
                  </p:oleObj>
                </mc:Choice>
                <mc:Fallback>
                  <p:oleObj name="Bitmap Image" r:id="rId4" imgW="2371429" imgH="2790476"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 y="804"/>
                          <a:ext cx="1372" cy="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0"/>
            <p:cNvSpPr txBox="1">
              <a:spLocks noChangeArrowheads="1"/>
            </p:cNvSpPr>
            <p:nvPr/>
          </p:nvSpPr>
          <p:spPr bwMode="auto">
            <a:xfrm>
              <a:off x="2820" y="2434"/>
              <a:ext cx="9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Lise Meitner 1878-1968</a:t>
              </a:r>
            </a:p>
          </p:txBody>
        </p:sp>
      </p:grpSp>
      <p:grpSp>
        <p:nvGrpSpPr>
          <p:cNvPr id="3" name="Group 16"/>
          <p:cNvGrpSpPr>
            <a:grpSpLocks/>
          </p:cNvGrpSpPr>
          <p:nvPr/>
        </p:nvGrpSpPr>
        <p:grpSpPr bwMode="auto">
          <a:xfrm>
            <a:off x="6724650" y="1309688"/>
            <a:ext cx="1801813" cy="3195637"/>
            <a:chOff x="4236" y="825"/>
            <a:chExt cx="1135" cy="2013"/>
          </a:xfrm>
        </p:grpSpPr>
        <p:pic>
          <p:nvPicPr>
            <p:cNvPr id="1031" name="Picture 14" descr="hah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6" y="825"/>
              <a:ext cx="1135"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5"/>
            <p:cNvSpPr txBox="1">
              <a:spLocks noChangeArrowheads="1"/>
            </p:cNvSpPr>
            <p:nvPr/>
          </p:nvSpPr>
          <p:spPr bwMode="auto">
            <a:xfrm>
              <a:off x="4273" y="2434"/>
              <a:ext cx="9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Otto Hahn 1879-1968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74638"/>
            <a:ext cx="8229600" cy="777875"/>
          </a:xfrm>
        </p:spPr>
        <p:txBody>
          <a:bodyPr/>
          <a:lstStyle/>
          <a:p>
            <a:pPr eaLnBrk="1" hangingPunct="1"/>
            <a:r>
              <a:rPr lang="en-GB" sz="4000" smtClean="0"/>
              <a:t>Fissile materials</a:t>
            </a:r>
          </a:p>
        </p:txBody>
      </p:sp>
      <p:sp>
        <p:nvSpPr>
          <p:cNvPr id="137219" name="Rectangle 3"/>
          <p:cNvSpPr>
            <a:spLocks noGrp="1" noChangeArrowheads="1"/>
          </p:cNvSpPr>
          <p:nvPr>
            <p:ph type="body" sz="half" idx="4294967295"/>
          </p:nvPr>
        </p:nvSpPr>
        <p:spPr>
          <a:xfrm>
            <a:off x="468313" y="1036638"/>
            <a:ext cx="4767262" cy="2538412"/>
          </a:xfrm>
        </p:spPr>
        <p:txBody>
          <a:bodyPr/>
          <a:lstStyle/>
          <a:p>
            <a:pPr marL="0" indent="0" eaLnBrk="1" hangingPunct="1">
              <a:lnSpc>
                <a:spcPct val="90000"/>
              </a:lnSpc>
              <a:buFontTx/>
              <a:buNone/>
            </a:pPr>
            <a:r>
              <a:rPr lang="en-GB" sz="2400" smtClean="0"/>
              <a:t>A </a:t>
            </a:r>
            <a:r>
              <a:rPr lang="en-GB" sz="2400" b="1" smtClean="0">
                <a:solidFill>
                  <a:srgbClr val="FF0000"/>
                </a:solidFill>
              </a:rPr>
              <a:t>fissile</a:t>
            </a:r>
            <a:r>
              <a:rPr lang="en-GB" sz="2400" smtClean="0"/>
              <a:t> material easily undergoes fission.</a:t>
            </a:r>
          </a:p>
          <a:p>
            <a:pPr marL="0" indent="0" eaLnBrk="1" hangingPunct="1">
              <a:lnSpc>
                <a:spcPct val="90000"/>
              </a:lnSpc>
              <a:buFontTx/>
              <a:buNone/>
            </a:pPr>
            <a:endParaRPr lang="en-GB" sz="2400" smtClean="0"/>
          </a:p>
          <a:p>
            <a:pPr marL="0" indent="0" eaLnBrk="1" hangingPunct="1">
              <a:lnSpc>
                <a:spcPct val="90000"/>
              </a:lnSpc>
              <a:buFontTx/>
              <a:buNone/>
            </a:pPr>
            <a:r>
              <a:rPr lang="en-GB" sz="2400" smtClean="0"/>
              <a:t>The mostly commonly used fissile material is uranium-235. </a:t>
            </a:r>
          </a:p>
          <a:p>
            <a:pPr marL="0" indent="0" eaLnBrk="1" hangingPunct="1">
              <a:lnSpc>
                <a:spcPct val="90000"/>
              </a:lnSpc>
              <a:buFontTx/>
              <a:buNone/>
            </a:pPr>
            <a:endParaRPr lang="en-GB" sz="2400" smtClean="0"/>
          </a:p>
          <a:p>
            <a:pPr marL="0" indent="0" eaLnBrk="1" hangingPunct="1">
              <a:lnSpc>
                <a:spcPct val="90000"/>
              </a:lnSpc>
              <a:buFontTx/>
              <a:buNone/>
            </a:pPr>
            <a:r>
              <a:rPr lang="en-GB" sz="2400" smtClean="0"/>
              <a:t>When this undergoes fission two daughter nuclei are produced that are called </a:t>
            </a:r>
            <a:r>
              <a:rPr lang="en-GB" sz="2400" b="1" smtClean="0">
                <a:solidFill>
                  <a:srgbClr val="FF0000"/>
                </a:solidFill>
              </a:rPr>
              <a:t>fission fragments</a:t>
            </a:r>
            <a:r>
              <a:rPr lang="en-GB" sz="2400" smtClean="0"/>
              <a:t>. </a:t>
            </a:r>
          </a:p>
          <a:p>
            <a:pPr marL="0" indent="0" eaLnBrk="1" hangingPunct="1">
              <a:lnSpc>
                <a:spcPct val="90000"/>
              </a:lnSpc>
              <a:buFontTx/>
              <a:buNone/>
            </a:pPr>
            <a:endParaRPr lang="en-GB" sz="2400" smtClean="0"/>
          </a:p>
          <a:p>
            <a:pPr marL="0" indent="0" eaLnBrk="1" hangingPunct="1">
              <a:lnSpc>
                <a:spcPct val="90000"/>
              </a:lnSpc>
              <a:buFontTx/>
              <a:buNone/>
            </a:pPr>
            <a:r>
              <a:rPr lang="en-GB" sz="2400" smtClean="0"/>
              <a:t>The process also produces </a:t>
            </a:r>
            <a:r>
              <a:rPr lang="en-GB" sz="2400" b="1" smtClean="0">
                <a:solidFill>
                  <a:srgbClr val="FF0000"/>
                </a:solidFill>
              </a:rPr>
              <a:t>neutrons</a:t>
            </a:r>
            <a:r>
              <a:rPr lang="en-GB" sz="2400" smtClean="0"/>
              <a:t>, </a:t>
            </a:r>
            <a:r>
              <a:rPr lang="en-GB" sz="2400" b="1" smtClean="0">
                <a:solidFill>
                  <a:srgbClr val="FF0000"/>
                </a:solidFill>
              </a:rPr>
              <a:t>gamma radiation</a:t>
            </a:r>
            <a:r>
              <a:rPr lang="en-GB" sz="2400" smtClean="0"/>
              <a:t> and a considerable amount of </a:t>
            </a:r>
            <a:r>
              <a:rPr lang="en-GB" sz="2400" b="1" smtClean="0">
                <a:solidFill>
                  <a:srgbClr val="FF0000"/>
                </a:solidFill>
              </a:rPr>
              <a:t>kinetic energy</a:t>
            </a:r>
            <a:r>
              <a:rPr lang="en-GB" sz="2400" smtClean="0"/>
              <a:t>.</a:t>
            </a:r>
          </a:p>
        </p:txBody>
      </p:sp>
      <p:grpSp>
        <p:nvGrpSpPr>
          <p:cNvPr id="2" name="Group 14"/>
          <p:cNvGrpSpPr>
            <a:grpSpLocks/>
          </p:cNvGrpSpPr>
          <p:nvPr/>
        </p:nvGrpSpPr>
        <p:grpSpPr bwMode="auto">
          <a:xfrm>
            <a:off x="5580063" y="1052513"/>
            <a:ext cx="2349500" cy="4038600"/>
            <a:chOff x="3515" y="663"/>
            <a:chExt cx="1480" cy="2544"/>
          </a:xfrm>
        </p:grpSpPr>
        <p:pic>
          <p:nvPicPr>
            <p:cNvPr id="7174" name="Picture 8" descr="Nuclear f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83" y="1195"/>
              <a:ext cx="2544"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10"/>
            <p:cNvSpPr>
              <a:spLocks noChangeArrowheads="1"/>
            </p:cNvSpPr>
            <p:nvPr/>
          </p:nvSpPr>
          <p:spPr bwMode="auto">
            <a:xfrm>
              <a:off x="3969" y="2704"/>
              <a:ext cx="635"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6" name="Rectangle 11"/>
            <p:cNvSpPr>
              <a:spLocks noChangeArrowheads="1"/>
            </p:cNvSpPr>
            <p:nvPr/>
          </p:nvSpPr>
          <p:spPr bwMode="auto">
            <a:xfrm>
              <a:off x="4014" y="799"/>
              <a:ext cx="49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7229" name="Rectangle 13"/>
          <p:cNvSpPr>
            <a:spLocks noChangeArrowheads="1"/>
          </p:cNvSpPr>
          <p:nvPr/>
        </p:nvSpPr>
        <p:spPr bwMode="auto">
          <a:xfrm>
            <a:off x="5364163" y="2636838"/>
            <a:ext cx="2951162" cy="2305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722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4638"/>
            <a:ext cx="8229600" cy="777875"/>
          </a:xfrm>
        </p:spPr>
        <p:txBody>
          <a:bodyPr/>
          <a:lstStyle/>
          <a:p>
            <a:pPr eaLnBrk="1" hangingPunct="1"/>
            <a:r>
              <a:rPr lang="en-GB" sz="4000" smtClean="0"/>
              <a:t>The fission of uranium-235</a:t>
            </a:r>
          </a:p>
        </p:txBody>
      </p:sp>
      <p:sp>
        <p:nvSpPr>
          <p:cNvPr id="137219" name="Rectangle 3"/>
          <p:cNvSpPr>
            <a:spLocks noGrp="1" noChangeArrowheads="1"/>
          </p:cNvSpPr>
          <p:nvPr>
            <p:ph type="body" sz="half" idx="4294967295"/>
          </p:nvPr>
        </p:nvSpPr>
        <p:spPr>
          <a:xfrm>
            <a:off x="468313" y="1138238"/>
            <a:ext cx="8105775" cy="752475"/>
          </a:xfrm>
        </p:spPr>
        <p:txBody>
          <a:bodyPr/>
          <a:lstStyle/>
          <a:p>
            <a:pPr marL="0" indent="0" eaLnBrk="1" hangingPunct="1">
              <a:lnSpc>
                <a:spcPct val="90000"/>
              </a:lnSpc>
              <a:buFontTx/>
              <a:buNone/>
            </a:pPr>
            <a:r>
              <a:rPr lang="en-GB" sz="2400" smtClean="0"/>
              <a:t>The fission of a nucleus uranium-235 can be initiated by its absorption of a slow-moving neutron.  </a:t>
            </a:r>
          </a:p>
        </p:txBody>
      </p:sp>
      <p:grpSp>
        <p:nvGrpSpPr>
          <p:cNvPr id="2" name="Group 46"/>
          <p:cNvGrpSpPr>
            <a:grpSpLocks/>
          </p:cNvGrpSpPr>
          <p:nvPr/>
        </p:nvGrpSpPr>
        <p:grpSpPr bwMode="auto">
          <a:xfrm>
            <a:off x="5678488" y="1982788"/>
            <a:ext cx="1263650" cy="1239837"/>
            <a:chOff x="2900" y="1332"/>
            <a:chExt cx="796" cy="781"/>
          </a:xfrm>
        </p:grpSpPr>
        <p:sp>
          <p:nvSpPr>
            <p:cNvPr id="8234" name="Text Box 8"/>
            <p:cNvSpPr txBox="1">
              <a:spLocks noChangeArrowheads="1"/>
            </p:cNvSpPr>
            <p:nvPr/>
          </p:nvSpPr>
          <p:spPr bwMode="auto">
            <a:xfrm>
              <a:off x="3286" y="1513"/>
              <a:ext cx="41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8235" name="Text Box 9"/>
            <p:cNvSpPr txBox="1">
              <a:spLocks noChangeArrowheads="1"/>
            </p:cNvSpPr>
            <p:nvPr/>
          </p:nvSpPr>
          <p:spPr bwMode="auto">
            <a:xfrm>
              <a:off x="2900" y="1332"/>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236</a:t>
              </a:r>
            </a:p>
          </p:txBody>
        </p:sp>
        <p:sp>
          <p:nvSpPr>
            <p:cNvPr id="8236" name="Text Box 10"/>
            <p:cNvSpPr txBox="1">
              <a:spLocks noChangeArrowheads="1"/>
            </p:cNvSpPr>
            <p:nvPr/>
          </p:nvSpPr>
          <p:spPr bwMode="auto">
            <a:xfrm>
              <a:off x="2991" y="178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grpSp>
      <p:grpSp>
        <p:nvGrpSpPr>
          <p:cNvPr id="3" name="Group 45"/>
          <p:cNvGrpSpPr>
            <a:grpSpLocks/>
          </p:cNvGrpSpPr>
          <p:nvPr/>
        </p:nvGrpSpPr>
        <p:grpSpPr bwMode="auto">
          <a:xfrm>
            <a:off x="2038350" y="1982788"/>
            <a:ext cx="3597275" cy="1239837"/>
            <a:chOff x="607" y="1332"/>
            <a:chExt cx="2266" cy="781"/>
          </a:xfrm>
        </p:grpSpPr>
        <p:sp>
          <p:nvSpPr>
            <p:cNvPr id="8226" name="Line 15"/>
            <p:cNvSpPr>
              <a:spLocks noChangeShapeType="1"/>
            </p:cNvSpPr>
            <p:nvPr/>
          </p:nvSpPr>
          <p:spPr bwMode="auto">
            <a:xfrm>
              <a:off x="2465" y="1723"/>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7" name="Text Box 4"/>
            <p:cNvSpPr txBox="1">
              <a:spLocks noChangeArrowheads="1"/>
            </p:cNvSpPr>
            <p:nvPr/>
          </p:nvSpPr>
          <p:spPr bwMode="auto">
            <a:xfrm>
              <a:off x="993" y="1513"/>
              <a:ext cx="7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8228" name="Text Box 5"/>
            <p:cNvSpPr txBox="1">
              <a:spLocks noChangeArrowheads="1"/>
            </p:cNvSpPr>
            <p:nvPr/>
          </p:nvSpPr>
          <p:spPr bwMode="auto">
            <a:xfrm>
              <a:off x="607" y="1332"/>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235</a:t>
              </a:r>
            </a:p>
          </p:txBody>
        </p:sp>
        <p:sp>
          <p:nvSpPr>
            <p:cNvPr id="8229" name="Text Box 6"/>
            <p:cNvSpPr txBox="1">
              <a:spLocks noChangeArrowheads="1"/>
            </p:cNvSpPr>
            <p:nvPr/>
          </p:nvSpPr>
          <p:spPr bwMode="auto">
            <a:xfrm>
              <a:off x="698" y="178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sp>
          <p:nvSpPr>
            <p:cNvPr id="8230" name="Text Box 12"/>
            <p:cNvSpPr txBox="1">
              <a:spLocks noChangeArrowheads="1"/>
            </p:cNvSpPr>
            <p:nvPr/>
          </p:nvSpPr>
          <p:spPr bwMode="auto">
            <a:xfrm>
              <a:off x="2035" y="1497"/>
              <a:ext cx="7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sp>
          <p:nvSpPr>
            <p:cNvPr id="8231" name="Text Box 13"/>
            <p:cNvSpPr txBox="1">
              <a:spLocks noChangeArrowheads="1"/>
            </p:cNvSpPr>
            <p:nvPr/>
          </p:nvSpPr>
          <p:spPr bwMode="auto">
            <a:xfrm>
              <a:off x="1854" y="134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8232" name="Text Box 14"/>
            <p:cNvSpPr txBox="1">
              <a:spLocks noChangeArrowheads="1"/>
            </p:cNvSpPr>
            <p:nvPr/>
          </p:nvSpPr>
          <p:spPr bwMode="auto">
            <a:xfrm>
              <a:off x="1854" y="1779"/>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8233" name="Text Box 16"/>
            <p:cNvSpPr txBox="1">
              <a:spLocks noChangeArrowheads="1"/>
            </p:cNvSpPr>
            <p:nvPr/>
          </p:nvSpPr>
          <p:spPr bwMode="auto">
            <a:xfrm>
              <a:off x="1438" y="1483"/>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5" name="Group 59"/>
          <p:cNvGrpSpPr>
            <a:grpSpLocks/>
          </p:cNvGrpSpPr>
          <p:nvPr/>
        </p:nvGrpSpPr>
        <p:grpSpPr bwMode="auto">
          <a:xfrm>
            <a:off x="2339975" y="3760788"/>
            <a:ext cx="1450975" cy="1306512"/>
            <a:chOff x="1510" y="3000"/>
            <a:chExt cx="914" cy="823"/>
          </a:xfrm>
        </p:grpSpPr>
        <p:sp>
          <p:nvSpPr>
            <p:cNvPr id="8223"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Ba</a:t>
              </a:r>
            </a:p>
          </p:txBody>
        </p:sp>
        <p:sp>
          <p:nvSpPr>
            <p:cNvPr id="8224"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144</a:t>
              </a:r>
            </a:p>
          </p:txBody>
        </p:sp>
        <p:sp>
          <p:nvSpPr>
            <p:cNvPr id="8225"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56</a:t>
              </a:r>
            </a:p>
          </p:txBody>
        </p:sp>
      </p:grpSp>
      <p:grpSp>
        <p:nvGrpSpPr>
          <p:cNvPr id="6" name="Group 60"/>
          <p:cNvGrpSpPr>
            <a:grpSpLocks/>
          </p:cNvGrpSpPr>
          <p:nvPr/>
        </p:nvGrpSpPr>
        <p:grpSpPr bwMode="auto">
          <a:xfrm>
            <a:off x="439738" y="3760788"/>
            <a:ext cx="2001837" cy="1306512"/>
            <a:chOff x="313" y="3000"/>
            <a:chExt cx="1261" cy="823"/>
          </a:xfrm>
        </p:grpSpPr>
        <p:sp>
          <p:nvSpPr>
            <p:cNvPr id="8219" name="Line 15"/>
            <p:cNvSpPr>
              <a:spLocks noChangeShapeType="1"/>
            </p:cNvSpPr>
            <p:nvPr/>
          </p:nvSpPr>
          <p:spPr bwMode="auto">
            <a:xfrm>
              <a:off x="1166" y="3412"/>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0" name="Text Box 4"/>
            <p:cNvSpPr txBox="1">
              <a:spLocks noChangeArrowheads="1"/>
            </p:cNvSpPr>
            <p:nvPr/>
          </p:nvSpPr>
          <p:spPr bwMode="auto">
            <a:xfrm>
              <a:off x="699" y="3191"/>
              <a:ext cx="3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8221" name="Text Box 5"/>
            <p:cNvSpPr txBox="1">
              <a:spLocks noChangeArrowheads="1"/>
            </p:cNvSpPr>
            <p:nvPr/>
          </p:nvSpPr>
          <p:spPr bwMode="auto">
            <a:xfrm>
              <a:off x="313"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236</a:t>
              </a:r>
            </a:p>
          </p:txBody>
        </p:sp>
        <p:sp>
          <p:nvSpPr>
            <p:cNvPr id="8222" name="Text Box 6"/>
            <p:cNvSpPr txBox="1">
              <a:spLocks noChangeArrowheads="1"/>
            </p:cNvSpPr>
            <p:nvPr/>
          </p:nvSpPr>
          <p:spPr bwMode="auto">
            <a:xfrm>
              <a:off x="40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grpSp>
      <p:sp>
        <p:nvSpPr>
          <p:cNvPr id="4" name="Rectangle 3"/>
          <p:cNvSpPr>
            <a:spLocks noChangeArrowheads="1"/>
          </p:cNvSpPr>
          <p:nvPr/>
        </p:nvSpPr>
        <p:spPr bwMode="auto">
          <a:xfrm>
            <a:off x="468313" y="3209925"/>
            <a:ext cx="6581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GB" sz="2400"/>
              <a:t>Uranium-236 is very unstable and splits apart. </a:t>
            </a:r>
          </a:p>
        </p:txBody>
      </p:sp>
      <p:grpSp>
        <p:nvGrpSpPr>
          <p:cNvPr id="7" name="Group 58"/>
          <p:cNvGrpSpPr>
            <a:grpSpLocks/>
          </p:cNvGrpSpPr>
          <p:nvPr/>
        </p:nvGrpSpPr>
        <p:grpSpPr bwMode="auto">
          <a:xfrm>
            <a:off x="3811588" y="3760788"/>
            <a:ext cx="1866900" cy="1306512"/>
            <a:chOff x="2437" y="3000"/>
            <a:chExt cx="1176" cy="823"/>
          </a:xfrm>
        </p:grpSpPr>
        <p:sp>
          <p:nvSpPr>
            <p:cNvPr id="8215"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8216"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Kr</a:t>
              </a:r>
            </a:p>
          </p:txBody>
        </p:sp>
        <p:sp>
          <p:nvSpPr>
            <p:cNvPr id="8217"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89</a:t>
              </a:r>
            </a:p>
          </p:txBody>
        </p:sp>
        <p:sp>
          <p:nvSpPr>
            <p:cNvPr id="8218"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36</a:t>
              </a:r>
            </a:p>
          </p:txBody>
        </p:sp>
      </p:grpSp>
      <p:grpSp>
        <p:nvGrpSpPr>
          <p:cNvPr id="8" name="Group 56"/>
          <p:cNvGrpSpPr>
            <a:grpSpLocks/>
          </p:cNvGrpSpPr>
          <p:nvPr/>
        </p:nvGrpSpPr>
        <p:grpSpPr bwMode="auto">
          <a:xfrm>
            <a:off x="7375525" y="3760788"/>
            <a:ext cx="1406525" cy="1306512"/>
            <a:chOff x="4682" y="3000"/>
            <a:chExt cx="886" cy="823"/>
          </a:xfrm>
        </p:grpSpPr>
        <p:sp>
          <p:nvSpPr>
            <p:cNvPr id="8211"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8212"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8213"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8214"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9" name="Group 62"/>
          <p:cNvGrpSpPr>
            <a:grpSpLocks/>
          </p:cNvGrpSpPr>
          <p:nvPr/>
        </p:nvGrpSpPr>
        <p:grpSpPr bwMode="auto">
          <a:xfrm>
            <a:off x="5737225" y="3760788"/>
            <a:ext cx="1782763" cy="1306512"/>
            <a:chOff x="3614" y="2369"/>
            <a:chExt cx="1123" cy="823"/>
          </a:xfrm>
        </p:grpSpPr>
        <p:sp>
          <p:nvSpPr>
            <p:cNvPr id="8205"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8206" name="Group 57"/>
            <p:cNvGrpSpPr>
              <a:grpSpLocks/>
            </p:cNvGrpSpPr>
            <p:nvPr/>
          </p:nvGrpSpPr>
          <p:grpSpPr bwMode="auto">
            <a:xfrm>
              <a:off x="3614" y="2369"/>
              <a:ext cx="892" cy="823"/>
              <a:chOff x="3650" y="3000"/>
              <a:chExt cx="892" cy="823"/>
            </a:xfrm>
          </p:grpSpPr>
          <p:sp>
            <p:nvSpPr>
              <p:cNvPr id="8207"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8208"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8209"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8210"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3</a:t>
                </a:r>
              </a:p>
            </p:txBody>
          </p:sp>
        </p:grpSp>
      </p:grpSp>
      <p:sp>
        <p:nvSpPr>
          <p:cNvPr id="303165" name="Text Box 61"/>
          <p:cNvSpPr txBox="1">
            <a:spLocks noChangeArrowheads="1"/>
          </p:cNvSpPr>
          <p:nvPr/>
        </p:nvSpPr>
        <p:spPr bwMode="auto">
          <a:xfrm>
            <a:off x="2162175" y="5106988"/>
            <a:ext cx="3902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a:t>fission fragments </a:t>
            </a:r>
          </a:p>
          <a:p>
            <a:pPr algn="ctr" eaLnBrk="1" hangingPunct="1">
              <a:spcBef>
                <a:spcPct val="50000"/>
              </a:spcBef>
            </a:pPr>
            <a:r>
              <a:rPr lang="en-GB" sz="2000" b="1"/>
              <a:t>barium-144 and krypton-89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31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6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74638"/>
            <a:ext cx="8229600" cy="777875"/>
          </a:xfrm>
        </p:spPr>
        <p:txBody>
          <a:bodyPr/>
          <a:lstStyle/>
          <a:p>
            <a:pPr eaLnBrk="1" hangingPunct="1"/>
            <a:r>
              <a:rPr lang="en-GB" sz="4000" smtClean="0"/>
              <a:t>Other fission examples</a:t>
            </a:r>
          </a:p>
        </p:txBody>
      </p:sp>
      <p:sp>
        <p:nvSpPr>
          <p:cNvPr id="137219" name="Rectangle 3"/>
          <p:cNvSpPr>
            <a:spLocks noGrp="1" noChangeArrowheads="1"/>
          </p:cNvSpPr>
          <p:nvPr>
            <p:ph type="body" sz="half" idx="4294967295"/>
          </p:nvPr>
        </p:nvSpPr>
        <p:spPr>
          <a:xfrm>
            <a:off x="363538" y="1138238"/>
            <a:ext cx="8105775" cy="752475"/>
          </a:xfrm>
        </p:spPr>
        <p:txBody>
          <a:bodyPr/>
          <a:lstStyle/>
          <a:p>
            <a:pPr marL="0" indent="0" eaLnBrk="1" hangingPunct="1">
              <a:lnSpc>
                <a:spcPct val="90000"/>
              </a:lnSpc>
              <a:buFontTx/>
              <a:buNone/>
            </a:pPr>
            <a:r>
              <a:rPr lang="en-GB" sz="2400" smtClean="0"/>
              <a:t>Other fission products can be produced. Their masses usually have a roughly 3:2 ratio. </a:t>
            </a:r>
          </a:p>
        </p:txBody>
      </p:sp>
      <p:grpSp>
        <p:nvGrpSpPr>
          <p:cNvPr id="2" name="Group 17"/>
          <p:cNvGrpSpPr>
            <a:grpSpLocks/>
          </p:cNvGrpSpPr>
          <p:nvPr/>
        </p:nvGrpSpPr>
        <p:grpSpPr bwMode="auto">
          <a:xfrm>
            <a:off x="2266950" y="2005013"/>
            <a:ext cx="1450975" cy="1306512"/>
            <a:chOff x="1510" y="3000"/>
            <a:chExt cx="914" cy="823"/>
          </a:xfrm>
        </p:grpSpPr>
        <p:sp>
          <p:nvSpPr>
            <p:cNvPr id="9272"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Xe</a:t>
              </a:r>
            </a:p>
          </p:txBody>
        </p:sp>
        <p:sp>
          <p:nvSpPr>
            <p:cNvPr id="9273"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134</a:t>
              </a:r>
            </a:p>
          </p:txBody>
        </p:sp>
        <p:sp>
          <p:nvSpPr>
            <p:cNvPr id="9274"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54</a:t>
              </a:r>
            </a:p>
          </p:txBody>
        </p:sp>
      </p:grpSp>
      <p:grpSp>
        <p:nvGrpSpPr>
          <p:cNvPr id="3" name="Group 21"/>
          <p:cNvGrpSpPr>
            <a:grpSpLocks/>
          </p:cNvGrpSpPr>
          <p:nvPr/>
        </p:nvGrpSpPr>
        <p:grpSpPr bwMode="auto">
          <a:xfrm>
            <a:off x="366713" y="2005013"/>
            <a:ext cx="2001837" cy="1306512"/>
            <a:chOff x="313" y="3000"/>
            <a:chExt cx="1261" cy="823"/>
          </a:xfrm>
        </p:grpSpPr>
        <p:sp>
          <p:nvSpPr>
            <p:cNvPr id="9268" name="Line 15"/>
            <p:cNvSpPr>
              <a:spLocks noChangeShapeType="1"/>
            </p:cNvSpPr>
            <p:nvPr/>
          </p:nvSpPr>
          <p:spPr bwMode="auto">
            <a:xfrm>
              <a:off x="1166" y="3412"/>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69" name="Text Box 4"/>
            <p:cNvSpPr txBox="1">
              <a:spLocks noChangeArrowheads="1"/>
            </p:cNvSpPr>
            <p:nvPr/>
          </p:nvSpPr>
          <p:spPr bwMode="auto">
            <a:xfrm>
              <a:off x="699" y="3191"/>
              <a:ext cx="3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9270" name="Text Box 5"/>
            <p:cNvSpPr txBox="1">
              <a:spLocks noChangeArrowheads="1"/>
            </p:cNvSpPr>
            <p:nvPr/>
          </p:nvSpPr>
          <p:spPr bwMode="auto">
            <a:xfrm>
              <a:off x="313"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236</a:t>
              </a:r>
            </a:p>
          </p:txBody>
        </p:sp>
        <p:sp>
          <p:nvSpPr>
            <p:cNvPr id="9271" name="Text Box 6"/>
            <p:cNvSpPr txBox="1">
              <a:spLocks noChangeArrowheads="1"/>
            </p:cNvSpPr>
            <p:nvPr/>
          </p:nvSpPr>
          <p:spPr bwMode="auto">
            <a:xfrm>
              <a:off x="40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grpSp>
      <p:grpSp>
        <p:nvGrpSpPr>
          <p:cNvPr id="4" name="Group 27"/>
          <p:cNvGrpSpPr>
            <a:grpSpLocks/>
          </p:cNvGrpSpPr>
          <p:nvPr/>
        </p:nvGrpSpPr>
        <p:grpSpPr bwMode="auto">
          <a:xfrm>
            <a:off x="3738563" y="2005013"/>
            <a:ext cx="1866900" cy="1306512"/>
            <a:chOff x="2437" y="3000"/>
            <a:chExt cx="1176" cy="823"/>
          </a:xfrm>
        </p:grpSpPr>
        <p:sp>
          <p:nvSpPr>
            <p:cNvPr id="9264"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9265"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Sr</a:t>
              </a:r>
            </a:p>
          </p:txBody>
        </p:sp>
        <p:sp>
          <p:nvSpPr>
            <p:cNvPr id="9266"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90</a:t>
              </a:r>
            </a:p>
          </p:txBody>
        </p:sp>
        <p:sp>
          <p:nvSpPr>
            <p:cNvPr id="9267"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38</a:t>
              </a:r>
            </a:p>
          </p:txBody>
        </p:sp>
      </p:grpSp>
      <p:grpSp>
        <p:nvGrpSpPr>
          <p:cNvPr id="5" name="Group 32"/>
          <p:cNvGrpSpPr>
            <a:grpSpLocks/>
          </p:cNvGrpSpPr>
          <p:nvPr/>
        </p:nvGrpSpPr>
        <p:grpSpPr bwMode="auto">
          <a:xfrm>
            <a:off x="7302500" y="2005013"/>
            <a:ext cx="1406525" cy="1306512"/>
            <a:chOff x="4682" y="3000"/>
            <a:chExt cx="886" cy="823"/>
          </a:xfrm>
        </p:grpSpPr>
        <p:sp>
          <p:nvSpPr>
            <p:cNvPr id="9260"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9261"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9262"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9263"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6" name="Group 37"/>
          <p:cNvGrpSpPr>
            <a:grpSpLocks/>
          </p:cNvGrpSpPr>
          <p:nvPr/>
        </p:nvGrpSpPr>
        <p:grpSpPr bwMode="auto">
          <a:xfrm>
            <a:off x="5664200" y="2005013"/>
            <a:ext cx="1782763" cy="1306512"/>
            <a:chOff x="3614" y="2369"/>
            <a:chExt cx="1123" cy="823"/>
          </a:xfrm>
        </p:grpSpPr>
        <p:sp>
          <p:nvSpPr>
            <p:cNvPr id="9254"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9255" name="Group 39"/>
            <p:cNvGrpSpPr>
              <a:grpSpLocks/>
            </p:cNvGrpSpPr>
            <p:nvPr/>
          </p:nvGrpSpPr>
          <p:grpSpPr bwMode="auto">
            <a:xfrm>
              <a:off x="3614" y="2369"/>
              <a:ext cx="892" cy="823"/>
              <a:chOff x="3650" y="3000"/>
              <a:chExt cx="892" cy="823"/>
            </a:xfrm>
          </p:grpSpPr>
          <p:sp>
            <p:nvSpPr>
              <p:cNvPr id="9256"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9257"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9258"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9259"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2</a:t>
                </a:r>
              </a:p>
            </p:txBody>
          </p:sp>
        </p:grpSp>
      </p:grpSp>
      <p:grpSp>
        <p:nvGrpSpPr>
          <p:cNvPr id="9" name="Group 71"/>
          <p:cNvGrpSpPr>
            <a:grpSpLocks/>
          </p:cNvGrpSpPr>
          <p:nvPr/>
        </p:nvGrpSpPr>
        <p:grpSpPr bwMode="auto">
          <a:xfrm>
            <a:off x="2366963" y="4529138"/>
            <a:ext cx="1450975" cy="1306512"/>
            <a:chOff x="1510" y="3000"/>
            <a:chExt cx="914" cy="823"/>
          </a:xfrm>
        </p:grpSpPr>
        <p:sp>
          <p:nvSpPr>
            <p:cNvPr id="9251"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Cs</a:t>
              </a:r>
            </a:p>
          </p:txBody>
        </p:sp>
        <p:sp>
          <p:nvSpPr>
            <p:cNvPr id="9252"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137</a:t>
              </a:r>
            </a:p>
          </p:txBody>
        </p:sp>
        <p:sp>
          <p:nvSpPr>
            <p:cNvPr id="9253"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55</a:t>
              </a:r>
            </a:p>
          </p:txBody>
        </p:sp>
      </p:grpSp>
      <p:grpSp>
        <p:nvGrpSpPr>
          <p:cNvPr id="10" name="Group 98"/>
          <p:cNvGrpSpPr>
            <a:grpSpLocks/>
          </p:cNvGrpSpPr>
          <p:nvPr/>
        </p:nvGrpSpPr>
        <p:grpSpPr bwMode="auto">
          <a:xfrm>
            <a:off x="466725" y="4529138"/>
            <a:ext cx="2101850" cy="1306512"/>
            <a:chOff x="285" y="2835"/>
            <a:chExt cx="1324" cy="823"/>
          </a:xfrm>
        </p:grpSpPr>
        <p:sp>
          <p:nvSpPr>
            <p:cNvPr id="9247" name="Line 15"/>
            <p:cNvSpPr>
              <a:spLocks noChangeShapeType="1"/>
            </p:cNvSpPr>
            <p:nvPr/>
          </p:nvSpPr>
          <p:spPr bwMode="auto">
            <a:xfrm>
              <a:off x="1201" y="3247"/>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Text Box 4"/>
            <p:cNvSpPr txBox="1">
              <a:spLocks noChangeArrowheads="1"/>
            </p:cNvSpPr>
            <p:nvPr/>
          </p:nvSpPr>
          <p:spPr bwMode="auto">
            <a:xfrm>
              <a:off x="671" y="3026"/>
              <a:ext cx="5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Pu</a:t>
              </a:r>
            </a:p>
          </p:txBody>
        </p:sp>
        <p:sp>
          <p:nvSpPr>
            <p:cNvPr id="9249" name="Text Box 5"/>
            <p:cNvSpPr txBox="1">
              <a:spLocks noChangeArrowheads="1"/>
            </p:cNvSpPr>
            <p:nvPr/>
          </p:nvSpPr>
          <p:spPr bwMode="auto">
            <a:xfrm>
              <a:off x="285" y="2835"/>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239</a:t>
              </a:r>
            </a:p>
          </p:txBody>
        </p:sp>
        <p:sp>
          <p:nvSpPr>
            <p:cNvPr id="9250" name="Text Box 6"/>
            <p:cNvSpPr txBox="1">
              <a:spLocks noChangeArrowheads="1"/>
            </p:cNvSpPr>
            <p:nvPr/>
          </p:nvSpPr>
          <p:spPr bwMode="auto">
            <a:xfrm>
              <a:off x="376" y="3331"/>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94</a:t>
              </a:r>
            </a:p>
          </p:txBody>
        </p:sp>
      </p:grpSp>
      <p:grpSp>
        <p:nvGrpSpPr>
          <p:cNvPr id="11" name="Group 80"/>
          <p:cNvGrpSpPr>
            <a:grpSpLocks/>
          </p:cNvGrpSpPr>
          <p:nvPr/>
        </p:nvGrpSpPr>
        <p:grpSpPr bwMode="auto">
          <a:xfrm>
            <a:off x="3838575" y="4529138"/>
            <a:ext cx="1866900" cy="1306512"/>
            <a:chOff x="2437" y="3000"/>
            <a:chExt cx="1176" cy="823"/>
          </a:xfrm>
        </p:grpSpPr>
        <p:sp>
          <p:nvSpPr>
            <p:cNvPr id="9243"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9244"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Y</a:t>
              </a:r>
            </a:p>
          </p:txBody>
        </p:sp>
        <p:sp>
          <p:nvSpPr>
            <p:cNvPr id="9245"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89</a:t>
              </a:r>
            </a:p>
          </p:txBody>
        </p:sp>
        <p:sp>
          <p:nvSpPr>
            <p:cNvPr id="9246"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39</a:t>
              </a:r>
            </a:p>
          </p:txBody>
        </p:sp>
      </p:grpSp>
      <p:grpSp>
        <p:nvGrpSpPr>
          <p:cNvPr id="12" name="Group 85"/>
          <p:cNvGrpSpPr>
            <a:grpSpLocks/>
          </p:cNvGrpSpPr>
          <p:nvPr/>
        </p:nvGrpSpPr>
        <p:grpSpPr bwMode="auto">
          <a:xfrm>
            <a:off x="7402513" y="4529138"/>
            <a:ext cx="1406525" cy="1306512"/>
            <a:chOff x="4682" y="3000"/>
            <a:chExt cx="886" cy="823"/>
          </a:xfrm>
        </p:grpSpPr>
        <p:sp>
          <p:nvSpPr>
            <p:cNvPr id="9239"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9240"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9241"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9242"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3" name="Group 90"/>
          <p:cNvGrpSpPr>
            <a:grpSpLocks/>
          </p:cNvGrpSpPr>
          <p:nvPr/>
        </p:nvGrpSpPr>
        <p:grpSpPr bwMode="auto">
          <a:xfrm>
            <a:off x="5764213" y="4529138"/>
            <a:ext cx="1782762" cy="1306512"/>
            <a:chOff x="3614" y="2369"/>
            <a:chExt cx="1123" cy="823"/>
          </a:xfrm>
        </p:grpSpPr>
        <p:sp>
          <p:nvSpPr>
            <p:cNvPr id="9233"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9234" name="Group 92"/>
            <p:cNvGrpSpPr>
              <a:grpSpLocks/>
            </p:cNvGrpSpPr>
            <p:nvPr/>
          </p:nvGrpSpPr>
          <p:grpSpPr bwMode="auto">
            <a:xfrm>
              <a:off x="3614" y="2369"/>
              <a:ext cx="892" cy="823"/>
              <a:chOff x="3650" y="3000"/>
              <a:chExt cx="892" cy="823"/>
            </a:xfrm>
          </p:grpSpPr>
          <p:sp>
            <p:nvSpPr>
              <p:cNvPr id="9235"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9236"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9237"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9238"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3</a:t>
                </a:r>
              </a:p>
            </p:txBody>
          </p:sp>
        </p:grpSp>
      </p:grpSp>
      <p:sp>
        <p:nvSpPr>
          <p:cNvPr id="8" name="Rectangle 3"/>
          <p:cNvSpPr>
            <a:spLocks noChangeArrowheads="1"/>
          </p:cNvSpPr>
          <p:nvPr/>
        </p:nvSpPr>
        <p:spPr bwMode="auto">
          <a:xfrm>
            <a:off x="363538" y="4081463"/>
            <a:ext cx="42449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GB" sz="2400"/>
              <a:t>Plutonium-239 is also fissile. </a:t>
            </a:r>
          </a:p>
        </p:txBody>
      </p:sp>
      <p:sp>
        <p:nvSpPr>
          <p:cNvPr id="311395" name="Text Box 99"/>
          <p:cNvSpPr txBox="1">
            <a:spLocks noChangeArrowheads="1"/>
          </p:cNvSpPr>
          <p:nvPr/>
        </p:nvSpPr>
        <p:spPr bwMode="auto">
          <a:xfrm>
            <a:off x="363538" y="3321050"/>
            <a:ext cx="612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a:t>fission products = xenon-134 and strontium-90</a:t>
            </a:r>
          </a:p>
        </p:txBody>
      </p:sp>
      <p:sp>
        <p:nvSpPr>
          <p:cNvPr id="311396" name="Text Box 100"/>
          <p:cNvSpPr txBox="1">
            <a:spLocks noChangeArrowheads="1"/>
          </p:cNvSpPr>
          <p:nvPr/>
        </p:nvSpPr>
        <p:spPr bwMode="auto">
          <a:xfrm>
            <a:off x="363538" y="5815013"/>
            <a:ext cx="5773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fission products =</a:t>
            </a:r>
            <a:r>
              <a:rPr lang="en-GB"/>
              <a:t> </a:t>
            </a:r>
            <a:r>
              <a:rPr lang="en-GB" sz="2000" b="1"/>
              <a:t>caesium-137 and yttrium-89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13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139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95" grpId="0"/>
      <p:bldP spid="31139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74638"/>
            <a:ext cx="8229600" cy="617537"/>
          </a:xfrm>
        </p:spPr>
        <p:txBody>
          <a:bodyPr/>
          <a:lstStyle/>
          <a:p>
            <a:pPr eaLnBrk="1" hangingPunct="1"/>
            <a:r>
              <a:rPr lang="en-GB" sz="4000" smtClean="0"/>
              <a:t>Fission equation questions</a:t>
            </a:r>
          </a:p>
        </p:txBody>
      </p:sp>
      <p:grpSp>
        <p:nvGrpSpPr>
          <p:cNvPr id="10243" name="Group 86"/>
          <p:cNvGrpSpPr>
            <a:grpSpLocks/>
          </p:cNvGrpSpPr>
          <p:nvPr/>
        </p:nvGrpSpPr>
        <p:grpSpPr bwMode="auto">
          <a:xfrm>
            <a:off x="555625" y="1584325"/>
            <a:ext cx="8399463" cy="4949825"/>
            <a:chOff x="341" y="843"/>
            <a:chExt cx="5291" cy="3118"/>
          </a:xfrm>
        </p:grpSpPr>
        <p:grpSp>
          <p:nvGrpSpPr>
            <p:cNvPr id="10268" name="Group 4"/>
            <p:cNvGrpSpPr>
              <a:grpSpLocks/>
            </p:cNvGrpSpPr>
            <p:nvPr/>
          </p:nvGrpSpPr>
          <p:grpSpPr bwMode="auto">
            <a:xfrm>
              <a:off x="1538" y="843"/>
              <a:ext cx="914" cy="633"/>
              <a:chOff x="1510" y="3000"/>
              <a:chExt cx="914" cy="633"/>
            </a:xfrm>
          </p:grpSpPr>
          <p:sp>
            <p:nvSpPr>
              <p:cNvPr id="10332"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Cs</a:t>
                </a:r>
              </a:p>
            </p:txBody>
          </p:sp>
          <p:sp>
            <p:nvSpPr>
              <p:cNvPr id="10333"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143</a:t>
                </a:r>
              </a:p>
            </p:txBody>
          </p:sp>
        </p:grpSp>
        <p:grpSp>
          <p:nvGrpSpPr>
            <p:cNvPr id="10269" name="Group 8"/>
            <p:cNvGrpSpPr>
              <a:grpSpLocks/>
            </p:cNvGrpSpPr>
            <p:nvPr/>
          </p:nvGrpSpPr>
          <p:grpSpPr bwMode="auto">
            <a:xfrm>
              <a:off x="341" y="843"/>
              <a:ext cx="1261" cy="633"/>
              <a:chOff x="313" y="3000"/>
              <a:chExt cx="1261" cy="633"/>
            </a:xfrm>
          </p:grpSpPr>
          <p:sp>
            <p:nvSpPr>
              <p:cNvPr id="10329" name="Line 15"/>
              <p:cNvSpPr>
                <a:spLocks noChangeShapeType="1"/>
              </p:cNvSpPr>
              <p:nvPr/>
            </p:nvSpPr>
            <p:spPr bwMode="auto">
              <a:xfrm>
                <a:off x="1166" y="3412"/>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30" name="Text Box 4"/>
              <p:cNvSpPr txBox="1">
                <a:spLocks noChangeArrowheads="1"/>
              </p:cNvSpPr>
              <p:nvPr/>
            </p:nvSpPr>
            <p:spPr bwMode="auto">
              <a:xfrm>
                <a:off x="699" y="3191"/>
                <a:ext cx="3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10331" name="Text Box 5"/>
              <p:cNvSpPr txBox="1">
                <a:spLocks noChangeArrowheads="1"/>
              </p:cNvSpPr>
              <p:nvPr/>
            </p:nvSpPr>
            <p:spPr bwMode="auto">
              <a:xfrm>
                <a:off x="313"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236</a:t>
                </a:r>
              </a:p>
            </p:txBody>
          </p:sp>
        </p:grpSp>
        <p:sp>
          <p:nvSpPr>
            <p:cNvPr id="10270" name="Text Box 16"/>
            <p:cNvSpPr txBox="1">
              <a:spLocks noChangeArrowheads="1"/>
            </p:cNvSpPr>
            <p:nvPr/>
          </p:nvSpPr>
          <p:spPr bwMode="auto">
            <a:xfrm>
              <a:off x="2465" y="1015"/>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271" name="Text Box 8"/>
            <p:cNvSpPr txBox="1">
              <a:spLocks noChangeArrowheads="1"/>
            </p:cNvSpPr>
            <p:nvPr/>
          </p:nvSpPr>
          <p:spPr bwMode="auto">
            <a:xfrm>
              <a:off x="3130" y="1034"/>
              <a:ext cx="59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Rb</a:t>
              </a:r>
            </a:p>
          </p:txBody>
        </p:sp>
        <p:sp>
          <p:nvSpPr>
            <p:cNvPr id="10272" name="Text Box 9"/>
            <p:cNvSpPr txBox="1">
              <a:spLocks noChangeArrowheads="1"/>
            </p:cNvSpPr>
            <p:nvPr/>
          </p:nvSpPr>
          <p:spPr bwMode="auto">
            <a:xfrm>
              <a:off x="2818" y="843"/>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91</a:t>
              </a:r>
            </a:p>
          </p:txBody>
        </p:sp>
        <p:sp>
          <p:nvSpPr>
            <p:cNvPr id="10273" name="Text Box 10"/>
            <p:cNvSpPr txBox="1">
              <a:spLocks noChangeArrowheads="1"/>
            </p:cNvSpPr>
            <p:nvPr/>
          </p:nvSpPr>
          <p:spPr bwMode="auto">
            <a:xfrm>
              <a:off x="2812" y="1339"/>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37</a:t>
              </a:r>
            </a:p>
          </p:txBody>
        </p:sp>
        <p:grpSp>
          <p:nvGrpSpPr>
            <p:cNvPr id="10274" name="Group 18"/>
            <p:cNvGrpSpPr>
              <a:grpSpLocks/>
            </p:cNvGrpSpPr>
            <p:nvPr/>
          </p:nvGrpSpPr>
          <p:grpSpPr bwMode="auto">
            <a:xfrm>
              <a:off x="4710" y="843"/>
              <a:ext cx="886" cy="652"/>
              <a:chOff x="4682" y="3000"/>
              <a:chExt cx="886" cy="652"/>
            </a:xfrm>
          </p:grpSpPr>
          <p:sp>
            <p:nvSpPr>
              <p:cNvPr id="10326"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0327"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0328"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0275" name="Group 23"/>
            <p:cNvGrpSpPr>
              <a:grpSpLocks/>
            </p:cNvGrpSpPr>
            <p:nvPr/>
          </p:nvGrpSpPr>
          <p:grpSpPr bwMode="auto">
            <a:xfrm>
              <a:off x="3678" y="843"/>
              <a:ext cx="1123" cy="652"/>
              <a:chOff x="3614" y="2369"/>
              <a:chExt cx="1123" cy="652"/>
            </a:xfrm>
          </p:grpSpPr>
          <p:sp>
            <p:nvSpPr>
              <p:cNvPr id="10321"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0322" name="Group 25"/>
              <p:cNvGrpSpPr>
                <a:grpSpLocks/>
              </p:cNvGrpSpPr>
              <p:nvPr/>
            </p:nvGrpSpPr>
            <p:grpSpPr bwMode="auto">
              <a:xfrm>
                <a:off x="3614" y="2369"/>
                <a:ext cx="822" cy="652"/>
                <a:chOff x="3650" y="3000"/>
                <a:chExt cx="822" cy="652"/>
              </a:xfrm>
            </p:grpSpPr>
            <p:sp>
              <p:nvSpPr>
                <p:cNvPr id="10323"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0324"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325"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2</a:t>
                  </a:r>
                </a:p>
              </p:txBody>
            </p:sp>
          </p:grpSp>
        </p:grpSp>
        <p:grpSp>
          <p:nvGrpSpPr>
            <p:cNvPr id="10276" name="Group 30"/>
            <p:cNvGrpSpPr>
              <a:grpSpLocks/>
            </p:cNvGrpSpPr>
            <p:nvPr/>
          </p:nvGrpSpPr>
          <p:grpSpPr bwMode="auto">
            <a:xfrm>
              <a:off x="1574" y="1775"/>
              <a:ext cx="914" cy="633"/>
              <a:chOff x="1510" y="3000"/>
              <a:chExt cx="914" cy="633"/>
            </a:xfrm>
          </p:grpSpPr>
          <p:sp>
            <p:nvSpPr>
              <p:cNvPr id="10319"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Ba</a:t>
                </a:r>
              </a:p>
            </p:txBody>
          </p:sp>
          <p:sp>
            <p:nvSpPr>
              <p:cNvPr id="10320"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145</a:t>
                </a:r>
              </a:p>
            </p:txBody>
          </p:sp>
        </p:grpSp>
        <p:grpSp>
          <p:nvGrpSpPr>
            <p:cNvPr id="10277" name="Group 34"/>
            <p:cNvGrpSpPr>
              <a:grpSpLocks/>
            </p:cNvGrpSpPr>
            <p:nvPr/>
          </p:nvGrpSpPr>
          <p:grpSpPr bwMode="auto">
            <a:xfrm>
              <a:off x="377" y="1775"/>
              <a:ext cx="1324" cy="633"/>
              <a:chOff x="285" y="2835"/>
              <a:chExt cx="1324" cy="633"/>
            </a:xfrm>
          </p:grpSpPr>
          <p:sp>
            <p:nvSpPr>
              <p:cNvPr id="10316" name="Line 15"/>
              <p:cNvSpPr>
                <a:spLocks noChangeShapeType="1"/>
              </p:cNvSpPr>
              <p:nvPr/>
            </p:nvSpPr>
            <p:spPr bwMode="auto">
              <a:xfrm>
                <a:off x="1201" y="3247"/>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17" name="Text Box 4"/>
              <p:cNvSpPr txBox="1">
                <a:spLocks noChangeArrowheads="1"/>
              </p:cNvSpPr>
              <p:nvPr/>
            </p:nvSpPr>
            <p:spPr bwMode="auto">
              <a:xfrm>
                <a:off x="671" y="3026"/>
                <a:ext cx="5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Pu</a:t>
                </a:r>
              </a:p>
            </p:txBody>
          </p:sp>
          <p:sp>
            <p:nvSpPr>
              <p:cNvPr id="10318" name="Text Box 5"/>
              <p:cNvSpPr txBox="1">
                <a:spLocks noChangeArrowheads="1"/>
              </p:cNvSpPr>
              <p:nvPr/>
            </p:nvSpPr>
            <p:spPr bwMode="auto">
              <a:xfrm>
                <a:off x="285" y="2835"/>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239</a:t>
                </a:r>
              </a:p>
            </p:txBody>
          </p:sp>
        </p:grpSp>
        <p:grpSp>
          <p:nvGrpSpPr>
            <p:cNvPr id="10278" name="Group 39"/>
            <p:cNvGrpSpPr>
              <a:grpSpLocks/>
            </p:cNvGrpSpPr>
            <p:nvPr/>
          </p:nvGrpSpPr>
          <p:grpSpPr bwMode="auto">
            <a:xfrm>
              <a:off x="2501" y="1775"/>
              <a:ext cx="1176" cy="823"/>
              <a:chOff x="2437" y="3000"/>
              <a:chExt cx="1176" cy="823"/>
            </a:xfrm>
          </p:grpSpPr>
          <p:sp>
            <p:nvSpPr>
              <p:cNvPr id="10312"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313"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Sr</a:t>
                </a:r>
              </a:p>
            </p:txBody>
          </p:sp>
          <p:sp>
            <p:nvSpPr>
              <p:cNvPr id="10314"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92</a:t>
                </a:r>
              </a:p>
            </p:txBody>
          </p:sp>
          <p:sp>
            <p:nvSpPr>
              <p:cNvPr id="10315"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38</a:t>
                </a:r>
              </a:p>
            </p:txBody>
          </p:sp>
        </p:grpSp>
        <p:grpSp>
          <p:nvGrpSpPr>
            <p:cNvPr id="10279" name="Group 44"/>
            <p:cNvGrpSpPr>
              <a:grpSpLocks/>
            </p:cNvGrpSpPr>
            <p:nvPr/>
          </p:nvGrpSpPr>
          <p:grpSpPr bwMode="auto">
            <a:xfrm>
              <a:off x="4746" y="1775"/>
              <a:ext cx="886" cy="652"/>
              <a:chOff x="4682" y="3000"/>
              <a:chExt cx="886" cy="652"/>
            </a:xfrm>
          </p:grpSpPr>
          <p:sp>
            <p:nvSpPr>
              <p:cNvPr id="10309"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0310"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0311"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0280" name="Group 49"/>
            <p:cNvGrpSpPr>
              <a:grpSpLocks/>
            </p:cNvGrpSpPr>
            <p:nvPr/>
          </p:nvGrpSpPr>
          <p:grpSpPr bwMode="auto">
            <a:xfrm>
              <a:off x="3714" y="1775"/>
              <a:ext cx="1123" cy="652"/>
              <a:chOff x="3614" y="2369"/>
              <a:chExt cx="1123" cy="652"/>
            </a:xfrm>
          </p:grpSpPr>
          <p:sp>
            <p:nvSpPr>
              <p:cNvPr id="10304"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0305" name="Group 51"/>
              <p:cNvGrpSpPr>
                <a:grpSpLocks/>
              </p:cNvGrpSpPr>
              <p:nvPr/>
            </p:nvGrpSpPr>
            <p:grpSpPr bwMode="auto">
              <a:xfrm>
                <a:off x="3614" y="2369"/>
                <a:ext cx="822" cy="652"/>
                <a:chOff x="3650" y="3000"/>
                <a:chExt cx="822" cy="652"/>
              </a:xfrm>
            </p:grpSpPr>
            <p:sp>
              <p:nvSpPr>
                <p:cNvPr id="10306"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0307"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308"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2</a:t>
                  </a:r>
                </a:p>
              </p:txBody>
            </p:sp>
          </p:grpSp>
        </p:grpSp>
        <p:grpSp>
          <p:nvGrpSpPr>
            <p:cNvPr id="10281" name="Group 59"/>
            <p:cNvGrpSpPr>
              <a:grpSpLocks/>
            </p:cNvGrpSpPr>
            <p:nvPr/>
          </p:nvGrpSpPr>
          <p:grpSpPr bwMode="auto">
            <a:xfrm>
              <a:off x="1574" y="2689"/>
              <a:ext cx="914" cy="823"/>
              <a:chOff x="1510" y="3000"/>
              <a:chExt cx="914" cy="823"/>
            </a:xfrm>
          </p:grpSpPr>
          <p:sp>
            <p:nvSpPr>
              <p:cNvPr id="10301"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I</a:t>
                </a:r>
              </a:p>
            </p:txBody>
          </p:sp>
          <p:sp>
            <p:nvSpPr>
              <p:cNvPr id="10302"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131</a:t>
                </a:r>
              </a:p>
            </p:txBody>
          </p:sp>
          <p:sp>
            <p:nvSpPr>
              <p:cNvPr id="10303"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53</a:t>
                </a:r>
              </a:p>
            </p:txBody>
          </p:sp>
        </p:grpSp>
        <p:grpSp>
          <p:nvGrpSpPr>
            <p:cNvPr id="10282" name="Group 63"/>
            <p:cNvGrpSpPr>
              <a:grpSpLocks/>
            </p:cNvGrpSpPr>
            <p:nvPr/>
          </p:nvGrpSpPr>
          <p:grpSpPr bwMode="auto">
            <a:xfrm>
              <a:off x="377" y="2689"/>
              <a:ext cx="1324" cy="633"/>
              <a:chOff x="285" y="2835"/>
              <a:chExt cx="1324" cy="633"/>
            </a:xfrm>
          </p:grpSpPr>
          <p:sp>
            <p:nvSpPr>
              <p:cNvPr id="10298" name="Line 15"/>
              <p:cNvSpPr>
                <a:spLocks noChangeShapeType="1"/>
              </p:cNvSpPr>
              <p:nvPr/>
            </p:nvSpPr>
            <p:spPr bwMode="auto">
              <a:xfrm>
                <a:off x="1201" y="3247"/>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99" name="Text Box 4"/>
              <p:cNvSpPr txBox="1">
                <a:spLocks noChangeArrowheads="1"/>
              </p:cNvSpPr>
              <p:nvPr/>
            </p:nvSpPr>
            <p:spPr bwMode="auto">
              <a:xfrm>
                <a:off x="671" y="3026"/>
                <a:ext cx="5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10300" name="Text Box 5"/>
              <p:cNvSpPr txBox="1">
                <a:spLocks noChangeArrowheads="1"/>
              </p:cNvSpPr>
              <p:nvPr/>
            </p:nvSpPr>
            <p:spPr bwMode="auto">
              <a:xfrm>
                <a:off x="285" y="2835"/>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235</a:t>
                </a:r>
              </a:p>
            </p:txBody>
          </p:sp>
        </p:grpSp>
        <p:grpSp>
          <p:nvGrpSpPr>
            <p:cNvPr id="10283" name="Group 68"/>
            <p:cNvGrpSpPr>
              <a:grpSpLocks/>
            </p:cNvGrpSpPr>
            <p:nvPr/>
          </p:nvGrpSpPr>
          <p:grpSpPr bwMode="auto">
            <a:xfrm>
              <a:off x="2501" y="2689"/>
              <a:ext cx="1176" cy="652"/>
              <a:chOff x="2437" y="3000"/>
              <a:chExt cx="1176" cy="652"/>
            </a:xfrm>
          </p:grpSpPr>
          <p:sp>
            <p:nvSpPr>
              <p:cNvPr id="10295"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296"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Y</a:t>
                </a:r>
              </a:p>
            </p:txBody>
          </p:sp>
          <p:sp>
            <p:nvSpPr>
              <p:cNvPr id="10297"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91</a:t>
                </a:r>
              </a:p>
            </p:txBody>
          </p:sp>
        </p:grpSp>
        <p:grpSp>
          <p:nvGrpSpPr>
            <p:cNvPr id="10284" name="Group 73"/>
            <p:cNvGrpSpPr>
              <a:grpSpLocks/>
            </p:cNvGrpSpPr>
            <p:nvPr/>
          </p:nvGrpSpPr>
          <p:grpSpPr bwMode="auto">
            <a:xfrm>
              <a:off x="4746" y="2689"/>
              <a:ext cx="886" cy="652"/>
              <a:chOff x="4682" y="3000"/>
              <a:chExt cx="886" cy="652"/>
            </a:xfrm>
          </p:grpSpPr>
          <p:sp>
            <p:nvSpPr>
              <p:cNvPr id="10292"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0293"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0294"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0285" name="Group 78"/>
            <p:cNvGrpSpPr>
              <a:grpSpLocks/>
            </p:cNvGrpSpPr>
            <p:nvPr/>
          </p:nvGrpSpPr>
          <p:grpSpPr bwMode="auto">
            <a:xfrm>
              <a:off x="3714" y="2689"/>
              <a:ext cx="1123" cy="652"/>
              <a:chOff x="3614" y="2369"/>
              <a:chExt cx="1123" cy="652"/>
            </a:xfrm>
          </p:grpSpPr>
          <p:sp>
            <p:nvSpPr>
              <p:cNvPr id="10287"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0288" name="Group 80"/>
              <p:cNvGrpSpPr>
                <a:grpSpLocks/>
              </p:cNvGrpSpPr>
              <p:nvPr/>
            </p:nvGrpSpPr>
            <p:grpSpPr bwMode="auto">
              <a:xfrm>
                <a:off x="3614" y="2369"/>
                <a:ext cx="822" cy="652"/>
                <a:chOff x="3650" y="3000"/>
                <a:chExt cx="822" cy="652"/>
              </a:xfrm>
            </p:grpSpPr>
            <p:sp>
              <p:nvSpPr>
                <p:cNvPr id="10289"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0290"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0291"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3</a:t>
                  </a:r>
                </a:p>
              </p:txBody>
            </p:sp>
          </p:grpSp>
        </p:grpSp>
        <p:sp>
          <p:nvSpPr>
            <p:cNvPr id="10286" name="Text Box 85"/>
            <p:cNvSpPr txBox="1">
              <a:spLocks noChangeArrowheads="1"/>
            </p:cNvSpPr>
            <p:nvPr/>
          </p:nvSpPr>
          <p:spPr bwMode="auto">
            <a:xfrm>
              <a:off x="613" y="3557"/>
              <a:ext cx="48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This last example combines the uranium-235 neutron absorption with the fission of uranium-236</a:t>
              </a:r>
            </a:p>
          </p:txBody>
        </p:sp>
      </p:grpSp>
      <p:grpSp>
        <p:nvGrpSpPr>
          <p:cNvPr id="20" name="Group 89"/>
          <p:cNvGrpSpPr>
            <a:grpSpLocks/>
          </p:cNvGrpSpPr>
          <p:nvPr/>
        </p:nvGrpSpPr>
        <p:grpSpPr bwMode="auto">
          <a:xfrm>
            <a:off x="6269038" y="1997075"/>
            <a:ext cx="639762" cy="457200"/>
            <a:chOff x="411" y="3913"/>
            <a:chExt cx="403" cy="288"/>
          </a:xfrm>
        </p:grpSpPr>
        <p:sp>
          <p:nvSpPr>
            <p:cNvPr id="10266" name="Rectangle 87"/>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7" name="Text Box 88"/>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A</a:t>
              </a:r>
            </a:p>
          </p:txBody>
        </p:sp>
      </p:grpSp>
      <p:grpSp>
        <p:nvGrpSpPr>
          <p:cNvPr id="21" name="Group 90"/>
          <p:cNvGrpSpPr>
            <a:grpSpLocks/>
          </p:cNvGrpSpPr>
          <p:nvPr/>
        </p:nvGrpSpPr>
        <p:grpSpPr bwMode="auto">
          <a:xfrm>
            <a:off x="4427538" y="2371725"/>
            <a:ext cx="639762" cy="457200"/>
            <a:chOff x="411" y="3913"/>
            <a:chExt cx="403" cy="288"/>
          </a:xfrm>
        </p:grpSpPr>
        <p:sp>
          <p:nvSpPr>
            <p:cNvPr id="10264" name="Rectangle 91"/>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5" name="Text Box 92"/>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B</a:t>
              </a:r>
            </a:p>
          </p:txBody>
        </p:sp>
      </p:grpSp>
      <p:grpSp>
        <p:nvGrpSpPr>
          <p:cNvPr id="22" name="Group 93"/>
          <p:cNvGrpSpPr>
            <a:grpSpLocks/>
          </p:cNvGrpSpPr>
          <p:nvPr/>
        </p:nvGrpSpPr>
        <p:grpSpPr bwMode="auto">
          <a:xfrm>
            <a:off x="4438650" y="3898900"/>
            <a:ext cx="639763" cy="457200"/>
            <a:chOff x="411" y="3913"/>
            <a:chExt cx="403" cy="288"/>
          </a:xfrm>
        </p:grpSpPr>
        <p:sp>
          <p:nvSpPr>
            <p:cNvPr id="10262" name="Rectangle 94"/>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3" name="Text Box 95"/>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D</a:t>
              </a:r>
            </a:p>
          </p:txBody>
        </p:sp>
      </p:grpSp>
      <p:grpSp>
        <p:nvGrpSpPr>
          <p:cNvPr id="23" name="Group 96"/>
          <p:cNvGrpSpPr>
            <a:grpSpLocks/>
          </p:cNvGrpSpPr>
          <p:nvPr/>
        </p:nvGrpSpPr>
        <p:grpSpPr bwMode="auto">
          <a:xfrm>
            <a:off x="4427538" y="3108325"/>
            <a:ext cx="639762" cy="457200"/>
            <a:chOff x="411" y="3913"/>
            <a:chExt cx="403" cy="288"/>
          </a:xfrm>
        </p:grpSpPr>
        <p:sp>
          <p:nvSpPr>
            <p:cNvPr id="10260" name="Rectangle 97"/>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1" name="Text Box 98"/>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C</a:t>
              </a:r>
            </a:p>
          </p:txBody>
        </p:sp>
      </p:grpSp>
      <p:grpSp>
        <p:nvGrpSpPr>
          <p:cNvPr id="24" name="Group 99"/>
          <p:cNvGrpSpPr>
            <a:grpSpLocks/>
          </p:cNvGrpSpPr>
          <p:nvPr/>
        </p:nvGrpSpPr>
        <p:grpSpPr bwMode="auto">
          <a:xfrm>
            <a:off x="717550" y="4519613"/>
            <a:ext cx="639763" cy="457200"/>
            <a:chOff x="411" y="3913"/>
            <a:chExt cx="403" cy="288"/>
          </a:xfrm>
        </p:grpSpPr>
        <p:sp>
          <p:nvSpPr>
            <p:cNvPr id="10258" name="Rectangle 100"/>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59" name="Text Box 101"/>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E</a:t>
              </a:r>
            </a:p>
          </p:txBody>
        </p:sp>
      </p:grpSp>
      <p:grpSp>
        <p:nvGrpSpPr>
          <p:cNvPr id="25" name="Group 102"/>
          <p:cNvGrpSpPr>
            <a:grpSpLocks/>
          </p:cNvGrpSpPr>
          <p:nvPr/>
        </p:nvGrpSpPr>
        <p:grpSpPr bwMode="auto">
          <a:xfrm>
            <a:off x="2630488" y="5403850"/>
            <a:ext cx="639762" cy="457200"/>
            <a:chOff x="411" y="3913"/>
            <a:chExt cx="403" cy="288"/>
          </a:xfrm>
        </p:grpSpPr>
        <p:sp>
          <p:nvSpPr>
            <p:cNvPr id="10256" name="Rectangle 103"/>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57" name="Text Box 104"/>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F</a:t>
              </a:r>
            </a:p>
          </p:txBody>
        </p:sp>
      </p:grpSp>
      <p:sp>
        <p:nvSpPr>
          <p:cNvPr id="313449" name="Rectangle 105"/>
          <p:cNvSpPr>
            <a:spLocks noChangeArrowheads="1"/>
          </p:cNvSpPr>
          <p:nvPr/>
        </p:nvSpPr>
        <p:spPr bwMode="auto">
          <a:xfrm>
            <a:off x="958850" y="5864225"/>
            <a:ext cx="7227888" cy="681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51" name="Text Box 106"/>
          <p:cNvSpPr txBox="1">
            <a:spLocks noChangeArrowheads="1"/>
          </p:cNvSpPr>
          <p:nvPr/>
        </p:nvSpPr>
        <p:spPr bwMode="auto">
          <a:xfrm>
            <a:off x="479425" y="987425"/>
            <a:ext cx="474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Complete the equations below:</a:t>
            </a:r>
          </a:p>
        </p:txBody>
      </p:sp>
      <p:sp>
        <p:nvSpPr>
          <p:cNvPr id="10252" name="Text Box 107"/>
          <p:cNvSpPr txBox="1">
            <a:spLocks noChangeArrowheads="1"/>
          </p:cNvSpPr>
          <p:nvPr/>
        </p:nvSpPr>
        <p:spPr bwMode="auto">
          <a:xfrm>
            <a:off x="5626100" y="2068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10253" name="Rectangle 109"/>
          <p:cNvSpPr>
            <a:spLocks noChangeArrowheads="1"/>
          </p:cNvSpPr>
          <p:nvPr/>
        </p:nvSpPr>
        <p:spPr bwMode="auto">
          <a:xfrm>
            <a:off x="0" y="0"/>
            <a:ext cx="1397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088" tIns="7935" rIns="38088" bIns="7935" anchor="ctr">
            <a:spAutoFit/>
          </a:bodyPr>
          <a:lstStyle/>
          <a:p>
            <a:r>
              <a:rPr lang="en-GB"/>
              <a:t> </a:t>
            </a:r>
          </a:p>
        </p:txBody>
      </p:sp>
      <p:sp>
        <p:nvSpPr>
          <p:cNvPr id="10254" name="Text Box 110"/>
          <p:cNvSpPr txBox="1">
            <a:spLocks noChangeArrowheads="1"/>
          </p:cNvSpPr>
          <p:nvPr/>
        </p:nvSpPr>
        <p:spPr bwMode="auto">
          <a:xfrm>
            <a:off x="5110163" y="2497138"/>
            <a:ext cx="1190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Rubidium</a:t>
            </a:r>
          </a:p>
        </p:txBody>
      </p:sp>
      <p:sp>
        <p:nvSpPr>
          <p:cNvPr id="10255" name="Text Box 111"/>
          <p:cNvSpPr txBox="1">
            <a:spLocks noChangeArrowheads="1"/>
          </p:cNvSpPr>
          <p:nvPr/>
        </p:nvSpPr>
        <p:spPr bwMode="auto">
          <a:xfrm>
            <a:off x="3278188" y="5456238"/>
            <a:ext cx="912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Iodine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344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4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617537"/>
          </a:xfrm>
        </p:spPr>
        <p:txBody>
          <a:bodyPr/>
          <a:lstStyle/>
          <a:p>
            <a:pPr eaLnBrk="1" hangingPunct="1"/>
            <a:r>
              <a:rPr lang="en-GB" sz="4000" smtClean="0"/>
              <a:t>Fission equation questions</a:t>
            </a:r>
          </a:p>
        </p:txBody>
      </p:sp>
      <p:grpSp>
        <p:nvGrpSpPr>
          <p:cNvPr id="11267" name="Group 86"/>
          <p:cNvGrpSpPr>
            <a:grpSpLocks/>
          </p:cNvGrpSpPr>
          <p:nvPr/>
        </p:nvGrpSpPr>
        <p:grpSpPr bwMode="auto">
          <a:xfrm>
            <a:off x="555625" y="1584325"/>
            <a:ext cx="8399463" cy="4949825"/>
            <a:chOff x="341" y="843"/>
            <a:chExt cx="5291" cy="3118"/>
          </a:xfrm>
        </p:grpSpPr>
        <p:grpSp>
          <p:nvGrpSpPr>
            <p:cNvPr id="11292" name="Group 4"/>
            <p:cNvGrpSpPr>
              <a:grpSpLocks/>
            </p:cNvGrpSpPr>
            <p:nvPr/>
          </p:nvGrpSpPr>
          <p:grpSpPr bwMode="auto">
            <a:xfrm>
              <a:off x="1538" y="843"/>
              <a:ext cx="914" cy="823"/>
              <a:chOff x="1510" y="3000"/>
              <a:chExt cx="914" cy="823"/>
            </a:xfrm>
          </p:grpSpPr>
          <p:sp>
            <p:nvSpPr>
              <p:cNvPr id="11367"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Cs</a:t>
                </a:r>
              </a:p>
            </p:txBody>
          </p:sp>
          <p:sp>
            <p:nvSpPr>
              <p:cNvPr id="11368"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143</a:t>
                </a:r>
              </a:p>
            </p:txBody>
          </p:sp>
          <p:sp>
            <p:nvSpPr>
              <p:cNvPr id="11369"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55</a:t>
                </a:r>
              </a:p>
            </p:txBody>
          </p:sp>
        </p:grpSp>
        <p:grpSp>
          <p:nvGrpSpPr>
            <p:cNvPr id="11293" name="Group 8"/>
            <p:cNvGrpSpPr>
              <a:grpSpLocks/>
            </p:cNvGrpSpPr>
            <p:nvPr/>
          </p:nvGrpSpPr>
          <p:grpSpPr bwMode="auto">
            <a:xfrm>
              <a:off x="341" y="843"/>
              <a:ext cx="1261" cy="823"/>
              <a:chOff x="313" y="3000"/>
              <a:chExt cx="1261" cy="823"/>
            </a:xfrm>
          </p:grpSpPr>
          <p:sp>
            <p:nvSpPr>
              <p:cNvPr id="11363" name="Line 15"/>
              <p:cNvSpPr>
                <a:spLocks noChangeShapeType="1"/>
              </p:cNvSpPr>
              <p:nvPr/>
            </p:nvSpPr>
            <p:spPr bwMode="auto">
              <a:xfrm>
                <a:off x="1166" y="3412"/>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4" name="Text Box 4"/>
              <p:cNvSpPr txBox="1">
                <a:spLocks noChangeArrowheads="1"/>
              </p:cNvSpPr>
              <p:nvPr/>
            </p:nvSpPr>
            <p:spPr bwMode="auto">
              <a:xfrm>
                <a:off x="699" y="3191"/>
                <a:ext cx="3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11365" name="Text Box 5"/>
              <p:cNvSpPr txBox="1">
                <a:spLocks noChangeArrowheads="1"/>
              </p:cNvSpPr>
              <p:nvPr/>
            </p:nvSpPr>
            <p:spPr bwMode="auto">
              <a:xfrm>
                <a:off x="313"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236</a:t>
                </a:r>
              </a:p>
            </p:txBody>
          </p:sp>
          <p:sp>
            <p:nvSpPr>
              <p:cNvPr id="11366" name="Text Box 6"/>
              <p:cNvSpPr txBox="1">
                <a:spLocks noChangeArrowheads="1"/>
              </p:cNvSpPr>
              <p:nvPr/>
            </p:nvSpPr>
            <p:spPr bwMode="auto">
              <a:xfrm>
                <a:off x="40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grpSp>
        <p:sp>
          <p:nvSpPr>
            <p:cNvPr id="11294" name="Text Box 16"/>
            <p:cNvSpPr txBox="1">
              <a:spLocks noChangeArrowheads="1"/>
            </p:cNvSpPr>
            <p:nvPr/>
          </p:nvSpPr>
          <p:spPr bwMode="auto">
            <a:xfrm>
              <a:off x="2465" y="1015"/>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295" name="Text Box 8"/>
            <p:cNvSpPr txBox="1">
              <a:spLocks noChangeArrowheads="1"/>
            </p:cNvSpPr>
            <p:nvPr/>
          </p:nvSpPr>
          <p:spPr bwMode="auto">
            <a:xfrm>
              <a:off x="3130" y="1034"/>
              <a:ext cx="59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Rb</a:t>
              </a:r>
            </a:p>
          </p:txBody>
        </p:sp>
        <p:sp>
          <p:nvSpPr>
            <p:cNvPr id="11296" name="Text Box 9"/>
            <p:cNvSpPr txBox="1">
              <a:spLocks noChangeArrowheads="1"/>
            </p:cNvSpPr>
            <p:nvPr/>
          </p:nvSpPr>
          <p:spPr bwMode="auto">
            <a:xfrm>
              <a:off x="2818" y="843"/>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91</a:t>
              </a:r>
            </a:p>
          </p:txBody>
        </p:sp>
        <p:sp>
          <p:nvSpPr>
            <p:cNvPr id="11297" name="Text Box 10"/>
            <p:cNvSpPr txBox="1">
              <a:spLocks noChangeArrowheads="1"/>
            </p:cNvSpPr>
            <p:nvPr/>
          </p:nvSpPr>
          <p:spPr bwMode="auto">
            <a:xfrm>
              <a:off x="2812" y="1339"/>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37</a:t>
              </a:r>
            </a:p>
          </p:txBody>
        </p:sp>
        <p:grpSp>
          <p:nvGrpSpPr>
            <p:cNvPr id="11298" name="Group 18"/>
            <p:cNvGrpSpPr>
              <a:grpSpLocks/>
            </p:cNvGrpSpPr>
            <p:nvPr/>
          </p:nvGrpSpPr>
          <p:grpSpPr bwMode="auto">
            <a:xfrm>
              <a:off x="4710" y="843"/>
              <a:ext cx="886" cy="823"/>
              <a:chOff x="4682" y="3000"/>
              <a:chExt cx="886" cy="823"/>
            </a:xfrm>
          </p:grpSpPr>
          <p:sp>
            <p:nvSpPr>
              <p:cNvPr id="11359"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1360"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1361"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62"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1299" name="Group 23"/>
            <p:cNvGrpSpPr>
              <a:grpSpLocks/>
            </p:cNvGrpSpPr>
            <p:nvPr/>
          </p:nvGrpSpPr>
          <p:grpSpPr bwMode="auto">
            <a:xfrm>
              <a:off x="3678" y="843"/>
              <a:ext cx="1123" cy="823"/>
              <a:chOff x="3614" y="2369"/>
              <a:chExt cx="1123" cy="823"/>
            </a:xfrm>
          </p:grpSpPr>
          <p:sp>
            <p:nvSpPr>
              <p:cNvPr id="11353"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1354" name="Group 25"/>
              <p:cNvGrpSpPr>
                <a:grpSpLocks/>
              </p:cNvGrpSpPr>
              <p:nvPr/>
            </p:nvGrpSpPr>
            <p:grpSpPr bwMode="auto">
              <a:xfrm>
                <a:off x="3614" y="2369"/>
                <a:ext cx="892" cy="823"/>
                <a:chOff x="3650" y="3000"/>
                <a:chExt cx="892" cy="823"/>
              </a:xfrm>
            </p:grpSpPr>
            <p:sp>
              <p:nvSpPr>
                <p:cNvPr id="11355"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1356"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57"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358"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2</a:t>
                  </a:r>
                </a:p>
              </p:txBody>
            </p:sp>
          </p:grpSp>
        </p:grpSp>
        <p:grpSp>
          <p:nvGrpSpPr>
            <p:cNvPr id="11300" name="Group 30"/>
            <p:cNvGrpSpPr>
              <a:grpSpLocks/>
            </p:cNvGrpSpPr>
            <p:nvPr/>
          </p:nvGrpSpPr>
          <p:grpSpPr bwMode="auto">
            <a:xfrm>
              <a:off x="1574" y="1775"/>
              <a:ext cx="914" cy="823"/>
              <a:chOff x="1510" y="3000"/>
              <a:chExt cx="914" cy="823"/>
            </a:xfrm>
          </p:grpSpPr>
          <p:sp>
            <p:nvSpPr>
              <p:cNvPr id="11350"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Ba</a:t>
                </a:r>
              </a:p>
            </p:txBody>
          </p:sp>
          <p:sp>
            <p:nvSpPr>
              <p:cNvPr id="11351"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145</a:t>
                </a:r>
              </a:p>
            </p:txBody>
          </p:sp>
          <p:sp>
            <p:nvSpPr>
              <p:cNvPr id="11352"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56</a:t>
                </a:r>
              </a:p>
            </p:txBody>
          </p:sp>
        </p:grpSp>
        <p:grpSp>
          <p:nvGrpSpPr>
            <p:cNvPr id="11301" name="Group 34"/>
            <p:cNvGrpSpPr>
              <a:grpSpLocks/>
            </p:cNvGrpSpPr>
            <p:nvPr/>
          </p:nvGrpSpPr>
          <p:grpSpPr bwMode="auto">
            <a:xfrm>
              <a:off x="377" y="1775"/>
              <a:ext cx="1324" cy="823"/>
              <a:chOff x="285" y="2835"/>
              <a:chExt cx="1324" cy="823"/>
            </a:xfrm>
          </p:grpSpPr>
          <p:sp>
            <p:nvSpPr>
              <p:cNvPr id="11346" name="Line 15"/>
              <p:cNvSpPr>
                <a:spLocks noChangeShapeType="1"/>
              </p:cNvSpPr>
              <p:nvPr/>
            </p:nvSpPr>
            <p:spPr bwMode="auto">
              <a:xfrm>
                <a:off x="1201" y="3247"/>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47" name="Text Box 4"/>
              <p:cNvSpPr txBox="1">
                <a:spLocks noChangeArrowheads="1"/>
              </p:cNvSpPr>
              <p:nvPr/>
            </p:nvSpPr>
            <p:spPr bwMode="auto">
              <a:xfrm>
                <a:off x="671" y="3026"/>
                <a:ext cx="5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Pu</a:t>
                </a:r>
              </a:p>
            </p:txBody>
          </p:sp>
          <p:sp>
            <p:nvSpPr>
              <p:cNvPr id="11348" name="Text Box 5"/>
              <p:cNvSpPr txBox="1">
                <a:spLocks noChangeArrowheads="1"/>
              </p:cNvSpPr>
              <p:nvPr/>
            </p:nvSpPr>
            <p:spPr bwMode="auto">
              <a:xfrm>
                <a:off x="285" y="2835"/>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239</a:t>
                </a:r>
              </a:p>
            </p:txBody>
          </p:sp>
          <p:sp>
            <p:nvSpPr>
              <p:cNvPr id="11349" name="Text Box 6"/>
              <p:cNvSpPr txBox="1">
                <a:spLocks noChangeArrowheads="1"/>
              </p:cNvSpPr>
              <p:nvPr/>
            </p:nvSpPr>
            <p:spPr bwMode="auto">
              <a:xfrm>
                <a:off x="376" y="3331"/>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94</a:t>
                </a:r>
              </a:p>
            </p:txBody>
          </p:sp>
        </p:grpSp>
        <p:grpSp>
          <p:nvGrpSpPr>
            <p:cNvPr id="11302" name="Group 39"/>
            <p:cNvGrpSpPr>
              <a:grpSpLocks/>
            </p:cNvGrpSpPr>
            <p:nvPr/>
          </p:nvGrpSpPr>
          <p:grpSpPr bwMode="auto">
            <a:xfrm>
              <a:off x="2501" y="1775"/>
              <a:ext cx="1176" cy="823"/>
              <a:chOff x="2437" y="3000"/>
              <a:chExt cx="1176" cy="823"/>
            </a:xfrm>
          </p:grpSpPr>
          <p:sp>
            <p:nvSpPr>
              <p:cNvPr id="11342"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343"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Sr</a:t>
                </a:r>
              </a:p>
            </p:txBody>
          </p:sp>
          <p:sp>
            <p:nvSpPr>
              <p:cNvPr id="11344"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92</a:t>
                </a:r>
              </a:p>
            </p:txBody>
          </p:sp>
          <p:sp>
            <p:nvSpPr>
              <p:cNvPr id="11345"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38</a:t>
                </a:r>
              </a:p>
            </p:txBody>
          </p:sp>
        </p:grpSp>
        <p:grpSp>
          <p:nvGrpSpPr>
            <p:cNvPr id="11303" name="Group 44"/>
            <p:cNvGrpSpPr>
              <a:grpSpLocks/>
            </p:cNvGrpSpPr>
            <p:nvPr/>
          </p:nvGrpSpPr>
          <p:grpSpPr bwMode="auto">
            <a:xfrm>
              <a:off x="4746" y="1775"/>
              <a:ext cx="886" cy="823"/>
              <a:chOff x="4682" y="3000"/>
              <a:chExt cx="886" cy="823"/>
            </a:xfrm>
          </p:grpSpPr>
          <p:sp>
            <p:nvSpPr>
              <p:cNvPr id="11338"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1339"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1340"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41"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1304" name="Group 49"/>
            <p:cNvGrpSpPr>
              <a:grpSpLocks/>
            </p:cNvGrpSpPr>
            <p:nvPr/>
          </p:nvGrpSpPr>
          <p:grpSpPr bwMode="auto">
            <a:xfrm>
              <a:off x="3714" y="1775"/>
              <a:ext cx="1123" cy="823"/>
              <a:chOff x="3614" y="2369"/>
              <a:chExt cx="1123" cy="823"/>
            </a:xfrm>
          </p:grpSpPr>
          <p:sp>
            <p:nvSpPr>
              <p:cNvPr id="11332"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1333" name="Group 51"/>
              <p:cNvGrpSpPr>
                <a:grpSpLocks/>
              </p:cNvGrpSpPr>
              <p:nvPr/>
            </p:nvGrpSpPr>
            <p:grpSpPr bwMode="auto">
              <a:xfrm>
                <a:off x="3614" y="2369"/>
                <a:ext cx="892" cy="823"/>
                <a:chOff x="3650" y="3000"/>
                <a:chExt cx="892" cy="823"/>
              </a:xfrm>
            </p:grpSpPr>
            <p:sp>
              <p:nvSpPr>
                <p:cNvPr id="11334"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1335"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36"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337"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2</a:t>
                  </a:r>
                </a:p>
              </p:txBody>
            </p:sp>
          </p:grpSp>
        </p:grpSp>
        <p:grpSp>
          <p:nvGrpSpPr>
            <p:cNvPr id="11305" name="Group 59"/>
            <p:cNvGrpSpPr>
              <a:grpSpLocks/>
            </p:cNvGrpSpPr>
            <p:nvPr/>
          </p:nvGrpSpPr>
          <p:grpSpPr bwMode="auto">
            <a:xfrm>
              <a:off x="1574" y="2689"/>
              <a:ext cx="914" cy="823"/>
              <a:chOff x="1510" y="3000"/>
              <a:chExt cx="914" cy="823"/>
            </a:xfrm>
          </p:grpSpPr>
          <p:sp>
            <p:nvSpPr>
              <p:cNvPr id="11329" name="Text Box 8"/>
              <p:cNvSpPr txBox="1">
                <a:spLocks noChangeArrowheads="1"/>
              </p:cNvSpPr>
              <p:nvPr/>
            </p:nvSpPr>
            <p:spPr bwMode="auto">
              <a:xfrm>
                <a:off x="1896" y="3191"/>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I</a:t>
                </a:r>
              </a:p>
            </p:txBody>
          </p:sp>
          <p:sp>
            <p:nvSpPr>
              <p:cNvPr id="11330" name="Text Box 9"/>
              <p:cNvSpPr txBox="1">
                <a:spLocks noChangeArrowheads="1"/>
              </p:cNvSpPr>
              <p:nvPr/>
            </p:nvSpPr>
            <p:spPr bwMode="auto">
              <a:xfrm>
                <a:off x="1510" y="3000"/>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131</a:t>
                </a:r>
              </a:p>
            </p:txBody>
          </p:sp>
          <p:sp>
            <p:nvSpPr>
              <p:cNvPr id="11331" name="Text Box 10"/>
              <p:cNvSpPr txBox="1">
                <a:spLocks noChangeArrowheads="1"/>
              </p:cNvSpPr>
              <p:nvPr/>
            </p:nvSpPr>
            <p:spPr bwMode="auto">
              <a:xfrm>
                <a:off x="1601"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53</a:t>
                </a:r>
              </a:p>
            </p:txBody>
          </p:sp>
        </p:grpSp>
        <p:grpSp>
          <p:nvGrpSpPr>
            <p:cNvPr id="11306" name="Group 63"/>
            <p:cNvGrpSpPr>
              <a:grpSpLocks/>
            </p:cNvGrpSpPr>
            <p:nvPr/>
          </p:nvGrpSpPr>
          <p:grpSpPr bwMode="auto">
            <a:xfrm>
              <a:off x="377" y="2689"/>
              <a:ext cx="1324" cy="823"/>
              <a:chOff x="285" y="2835"/>
              <a:chExt cx="1324" cy="823"/>
            </a:xfrm>
          </p:grpSpPr>
          <p:sp>
            <p:nvSpPr>
              <p:cNvPr id="11325" name="Line 15"/>
              <p:cNvSpPr>
                <a:spLocks noChangeShapeType="1"/>
              </p:cNvSpPr>
              <p:nvPr/>
            </p:nvSpPr>
            <p:spPr bwMode="auto">
              <a:xfrm>
                <a:off x="1201" y="3247"/>
                <a:ext cx="40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6" name="Text Box 4"/>
              <p:cNvSpPr txBox="1">
                <a:spLocks noChangeArrowheads="1"/>
              </p:cNvSpPr>
              <p:nvPr/>
            </p:nvSpPr>
            <p:spPr bwMode="auto">
              <a:xfrm>
                <a:off x="671" y="3026"/>
                <a:ext cx="5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U</a:t>
                </a:r>
              </a:p>
            </p:txBody>
          </p:sp>
          <p:sp>
            <p:nvSpPr>
              <p:cNvPr id="11327" name="Text Box 5"/>
              <p:cNvSpPr txBox="1">
                <a:spLocks noChangeArrowheads="1"/>
              </p:cNvSpPr>
              <p:nvPr/>
            </p:nvSpPr>
            <p:spPr bwMode="auto">
              <a:xfrm>
                <a:off x="285" y="2835"/>
                <a:ext cx="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235</a:t>
                </a:r>
              </a:p>
            </p:txBody>
          </p:sp>
          <p:sp>
            <p:nvSpPr>
              <p:cNvPr id="11328" name="Text Box 6"/>
              <p:cNvSpPr txBox="1">
                <a:spLocks noChangeArrowheads="1"/>
              </p:cNvSpPr>
              <p:nvPr/>
            </p:nvSpPr>
            <p:spPr bwMode="auto">
              <a:xfrm>
                <a:off x="376" y="3331"/>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92</a:t>
                </a:r>
              </a:p>
            </p:txBody>
          </p:sp>
        </p:grpSp>
        <p:grpSp>
          <p:nvGrpSpPr>
            <p:cNvPr id="11307" name="Group 68"/>
            <p:cNvGrpSpPr>
              <a:grpSpLocks/>
            </p:cNvGrpSpPr>
            <p:nvPr/>
          </p:nvGrpSpPr>
          <p:grpSpPr bwMode="auto">
            <a:xfrm>
              <a:off x="2501" y="2689"/>
              <a:ext cx="1176" cy="823"/>
              <a:chOff x="2437" y="3000"/>
              <a:chExt cx="1176" cy="823"/>
            </a:xfrm>
          </p:grpSpPr>
          <p:sp>
            <p:nvSpPr>
              <p:cNvPr id="11321" name="Text Box 16"/>
              <p:cNvSpPr txBox="1">
                <a:spLocks noChangeArrowheads="1"/>
              </p:cNvSpPr>
              <p:nvPr/>
            </p:nvSpPr>
            <p:spPr bwMode="auto">
              <a:xfrm>
                <a:off x="2437"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322" name="Text Box 8"/>
              <p:cNvSpPr txBox="1">
                <a:spLocks noChangeArrowheads="1"/>
              </p:cNvSpPr>
              <p:nvPr/>
            </p:nvSpPr>
            <p:spPr bwMode="auto">
              <a:xfrm>
                <a:off x="3102" y="3191"/>
                <a:ext cx="5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Y</a:t>
                </a:r>
              </a:p>
            </p:txBody>
          </p:sp>
          <p:sp>
            <p:nvSpPr>
              <p:cNvPr id="11323" name="Text Box 9"/>
              <p:cNvSpPr txBox="1">
                <a:spLocks noChangeArrowheads="1"/>
              </p:cNvSpPr>
              <p:nvPr/>
            </p:nvSpPr>
            <p:spPr bwMode="auto">
              <a:xfrm>
                <a:off x="2790" y="3000"/>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91</a:t>
                </a:r>
              </a:p>
            </p:txBody>
          </p:sp>
          <p:sp>
            <p:nvSpPr>
              <p:cNvPr id="11324" name="Text Box 10"/>
              <p:cNvSpPr txBox="1">
                <a:spLocks noChangeArrowheads="1"/>
              </p:cNvSpPr>
              <p:nvPr/>
            </p:nvSpPr>
            <p:spPr bwMode="auto">
              <a:xfrm>
                <a:off x="2784"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39</a:t>
                </a:r>
              </a:p>
            </p:txBody>
          </p:sp>
        </p:grpSp>
        <p:grpSp>
          <p:nvGrpSpPr>
            <p:cNvPr id="11308" name="Group 73"/>
            <p:cNvGrpSpPr>
              <a:grpSpLocks/>
            </p:cNvGrpSpPr>
            <p:nvPr/>
          </p:nvGrpSpPr>
          <p:grpSpPr bwMode="auto">
            <a:xfrm>
              <a:off x="4746" y="2689"/>
              <a:ext cx="886" cy="823"/>
              <a:chOff x="4682" y="3000"/>
              <a:chExt cx="886" cy="823"/>
            </a:xfrm>
          </p:grpSpPr>
          <p:sp>
            <p:nvSpPr>
              <p:cNvPr id="11317" name="Text Box 12"/>
              <p:cNvSpPr txBox="1">
                <a:spLocks noChangeArrowheads="1"/>
              </p:cNvSpPr>
              <p:nvPr/>
            </p:nvSpPr>
            <p:spPr bwMode="auto">
              <a:xfrm>
                <a:off x="5157" y="3136"/>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sz="4000" b="1">
                    <a:cs typeface="Arial" pitchFamily="34" charset="0"/>
                  </a:rPr>
                  <a:t>γ</a:t>
                </a:r>
                <a:endParaRPr lang="el-GR" sz="4000" b="1" baseline="68000">
                  <a:cs typeface="Arial" pitchFamily="34" charset="0"/>
                </a:endParaRPr>
              </a:p>
            </p:txBody>
          </p:sp>
          <p:sp>
            <p:nvSpPr>
              <p:cNvPr id="11318" name="Text Box 13"/>
              <p:cNvSpPr txBox="1">
                <a:spLocks noChangeArrowheads="1"/>
              </p:cNvSpPr>
              <p:nvPr/>
            </p:nvSpPr>
            <p:spPr bwMode="auto">
              <a:xfrm>
                <a:off x="4988"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0</a:t>
                </a:r>
              </a:p>
            </p:txBody>
          </p:sp>
          <p:sp>
            <p:nvSpPr>
              <p:cNvPr id="11319" name="Text Box 14"/>
              <p:cNvSpPr txBox="1">
                <a:spLocks noChangeArrowheads="1"/>
              </p:cNvSpPr>
              <p:nvPr/>
            </p:nvSpPr>
            <p:spPr bwMode="auto">
              <a:xfrm>
                <a:off x="4988"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20" name="Text Box 16"/>
              <p:cNvSpPr txBox="1">
                <a:spLocks noChangeArrowheads="1"/>
              </p:cNvSpPr>
              <p:nvPr/>
            </p:nvSpPr>
            <p:spPr bwMode="auto">
              <a:xfrm>
                <a:off x="4682" y="3172"/>
                <a:ext cx="4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grpSp>
        <p:grpSp>
          <p:nvGrpSpPr>
            <p:cNvPr id="11309" name="Group 78"/>
            <p:cNvGrpSpPr>
              <a:grpSpLocks/>
            </p:cNvGrpSpPr>
            <p:nvPr/>
          </p:nvGrpSpPr>
          <p:grpSpPr bwMode="auto">
            <a:xfrm>
              <a:off x="3714" y="2689"/>
              <a:ext cx="1123" cy="823"/>
              <a:chOff x="3614" y="2369"/>
              <a:chExt cx="1123" cy="823"/>
            </a:xfrm>
          </p:grpSpPr>
          <p:sp>
            <p:nvSpPr>
              <p:cNvPr id="11311" name="Text Box 12"/>
              <p:cNvSpPr txBox="1">
                <a:spLocks noChangeArrowheads="1"/>
              </p:cNvSpPr>
              <p:nvPr/>
            </p:nvSpPr>
            <p:spPr bwMode="auto">
              <a:xfrm>
                <a:off x="4326" y="2560"/>
                <a:ext cx="4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cs typeface="Arial" pitchFamily="34" charset="0"/>
                  </a:rPr>
                  <a:t>n</a:t>
                </a:r>
                <a:endParaRPr lang="el-GR" sz="4000" b="1" baseline="68000">
                  <a:cs typeface="Arial" pitchFamily="34" charset="0"/>
                </a:endParaRPr>
              </a:p>
            </p:txBody>
          </p:sp>
          <p:grpSp>
            <p:nvGrpSpPr>
              <p:cNvPr id="11312" name="Group 80"/>
              <p:cNvGrpSpPr>
                <a:grpSpLocks/>
              </p:cNvGrpSpPr>
              <p:nvPr/>
            </p:nvGrpSpPr>
            <p:grpSpPr bwMode="auto">
              <a:xfrm>
                <a:off x="3614" y="2369"/>
                <a:ext cx="892" cy="823"/>
                <a:chOff x="3650" y="3000"/>
                <a:chExt cx="892" cy="823"/>
              </a:xfrm>
            </p:grpSpPr>
            <p:sp>
              <p:nvSpPr>
                <p:cNvPr id="11313" name="Text Box 13"/>
                <p:cNvSpPr txBox="1">
                  <a:spLocks noChangeArrowheads="1"/>
                </p:cNvSpPr>
                <p:nvPr/>
              </p:nvSpPr>
              <p:spPr bwMode="auto">
                <a:xfrm>
                  <a:off x="4157" y="3000"/>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1</a:t>
                  </a:r>
                </a:p>
              </p:txBody>
            </p:sp>
            <p:sp>
              <p:nvSpPr>
                <p:cNvPr id="11314" name="Text Box 14"/>
                <p:cNvSpPr txBox="1">
                  <a:spLocks noChangeArrowheads="1"/>
                </p:cNvSpPr>
                <p:nvPr/>
              </p:nvSpPr>
              <p:spPr bwMode="auto">
                <a:xfrm>
                  <a:off x="4157" y="3496"/>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0066"/>
                      </a:solidFill>
                    </a:rPr>
                    <a:t>0</a:t>
                  </a:r>
                </a:p>
              </p:txBody>
            </p:sp>
            <p:sp>
              <p:nvSpPr>
                <p:cNvPr id="11315" name="Text Box 16"/>
                <p:cNvSpPr txBox="1">
                  <a:spLocks noChangeArrowheads="1"/>
                </p:cNvSpPr>
                <p:nvPr/>
              </p:nvSpPr>
              <p:spPr bwMode="auto">
                <a:xfrm>
                  <a:off x="3650" y="3172"/>
                  <a:ext cx="24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b="1"/>
                    <a:t>+</a:t>
                  </a:r>
                </a:p>
              </p:txBody>
            </p:sp>
            <p:sp>
              <p:nvSpPr>
                <p:cNvPr id="11316" name="Text Box 8"/>
                <p:cNvSpPr txBox="1">
                  <a:spLocks noChangeArrowheads="1"/>
                </p:cNvSpPr>
                <p:nvPr/>
              </p:nvSpPr>
              <p:spPr bwMode="auto">
                <a:xfrm>
                  <a:off x="3942" y="3191"/>
                  <a:ext cx="3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b="1"/>
                    <a:t>3</a:t>
                  </a:r>
                </a:p>
              </p:txBody>
            </p:sp>
          </p:grpSp>
        </p:grpSp>
        <p:sp>
          <p:nvSpPr>
            <p:cNvPr id="11310" name="Text Box 85"/>
            <p:cNvSpPr txBox="1">
              <a:spLocks noChangeArrowheads="1"/>
            </p:cNvSpPr>
            <p:nvPr/>
          </p:nvSpPr>
          <p:spPr bwMode="auto">
            <a:xfrm>
              <a:off x="613" y="3557"/>
              <a:ext cx="48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This last example combines the uranium-235 neutron absorption with the fission of uranium-236</a:t>
              </a:r>
            </a:p>
          </p:txBody>
        </p:sp>
      </p:grpSp>
      <p:grpSp>
        <p:nvGrpSpPr>
          <p:cNvPr id="20" name="Group 89"/>
          <p:cNvGrpSpPr>
            <a:grpSpLocks/>
          </p:cNvGrpSpPr>
          <p:nvPr/>
        </p:nvGrpSpPr>
        <p:grpSpPr bwMode="auto">
          <a:xfrm>
            <a:off x="6269038" y="1997075"/>
            <a:ext cx="639762" cy="457200"/>
            <a:chOff x="411" y="3913"/>
            <a:chExt cx="403" cy="288"/>
          </a:xfrm>
        </p:grpSpPr>
        <p:sp>
          <p:nvSpPr>
            <p:cNvPr id="11290" name="Rectangle 87"/>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1" name="Text Box 88"/>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A</a:t>
              </a:r>
            </a:p>
          </p:txBody>
        </p:sp>
      </p:grpSp>
      <p:grpSp>
        <p:nvGrpSpPr>
          <p:cNvPr id="21" name="Group 90"/>
          <p:cNvGrpSpPr>
            <a:grpSpLocks/>
          </p:cNvGrpSpPr>
          <p:nvPr/>
        </p:nvGrpSpPr>
        <p:grpSpPr bwMode="auto">
          <a:xfrm>
            <a:off x="4427538" y="2371725"/>
            <a:ext cx="639762" cy="457200"/>
            <a:chOff x="411" y="3913"/>
            <a:chExt cx="403" cy="288"/>
          </a:xfrm>
        </p:grpSpPr>
        <p:sp>
          <p:nvSpPr>
            <p:cNvPr id="11288" name="Rectangle 91"/>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9" name="Text Box 92"/>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B</a:t>
              </a:r>
            </a:p>
          </p:txBody>
        </p:sp>
      </p:grpSp>
      <p:grpSp>
        <p:nvGrpSpPr>
          <p:cNvPr id="22" name="Group 93"/>
          <p:cNvGrpSpPr>
            <a:grpSpLocks/>
          </p:cNvGrpSpPr>
          <p:nvPr/>
        </p:nvGrpSpPr>
        <p:grpSpPr bwMode="auto">
          <a:xfrm>
            <a:off x="4438650" y="3898900"/>
            <a:ext cx="639763" cy="457200"/>
            <a:chOff x="411" y="3913"/>
            <a:chExt cx="403" cy="288"/>
          </a:xfrm>
        </p:grpSpPr>
        <p:sp>
          <p:nvSpPr>
            <p:cNvPr id="11286" name="Rectangle 94"/>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7" name="Text Box 95"/>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D</a:t>
              </a:r>
            </a:p>
          </p:txBody>
        </p:sp>
      </p:grpSp>
      <p:grpSp>
        <p:nvGrpSpPr>
          <p:cNvPr id="23" name="Group 96"/>
          <p:cNvGrpSpPr>
            <a:grpSpLocks/>
          </p:cNvGrpSpPr>
          <p:nvPr/>
        </p:nvGrpSpPr>
        <p:grpSpPr bwMode="auto">
          <a:xfrm>
            <a:off x="4427538" y="3108325"/>
            <a:ext cx="639762" cy="457200"/>
            <a:chOff x="411" y="3913"/>
            <a:chExt cx="403" cy="288"/>
          </a:xfrm>
        </p:grpSpPr>
        <p:sp>
          <p:nvSpPr>
            <p:cNvPr id="11284" name="Rectangle 97"/>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5" name="Text Box 98"/>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C</a:t>
              </a:r>
            </a:p>
          </p:txBody>
        </p:sp>
      </p:grpSp>
      <p:grpSp>
        <p:nvGrpSpPr>
          <p:cNvPr id="24" name="Group 99"/>
          <p:cNvGrpSpPr>
            <a:grpSpLocks/>
          </p:cNvGrpSpPr>
          <p:nvPr/>
        </p:nvGrpSpPr>
        <p:grpSpPr bwMode="auto">
          <a:xfrm>
            <a:off x="717550" y="4519613"/>
            <a:ext cx="639763" cy="457200"/>
            <a:chOff x="411" y="3913"/>
            <a:chExt cx="403" cy="288"/>
          </a:xfrm>
        </p:grpSpPr>
        <p:sp>
          <p:nvSpPr>
            <p:cNvPr id="11282" name="Rectangle 100"/>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3" name="Text Box 101"/>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E</a:t>
              </a:r>
            </a:p>
          </p:txBody>
        </p:sp>
      </p:grpSp>
      <p:grpSp>
        <p:nvGrpSpPr>
          <p:cNvPr id="25" name="Group 102"/>
          <p:cNvGrpSpPr>
            <a:grpSpLocks/>
          </p:cNvGrpSpPr>
          <p:nvPr/>
        </p:nvGrpSpPr>
        <p:grpSpPr bwMode="auto">
          <a:xfrm>
            <a:off x="2630488" y="5403850"/>
            <a:ext cx="639762" cy="457200"/>
            <a:chOff x="411" y="3913"/>
            <a:chExt cx="403" cy="288"/>
          </a:xfrm>
        </p:grpSpPr>
        <p:sp>
          <p:nvSpPr>
            <p:cNvPr id="11280" name="Rectangle 103"/>
            <p:cNvSpPr>
              <a:spLocks noChangeArrowheads="1"/>
            </p:cNvSpPr>
            <p:nvPr/>
          </p:nvSpPr>
          <p:spPr bwMode="auto">
            <a:xfrm>
              <a:off x="411" y="3913"/>
              <a:ext cx="403"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1" name="Text Box 104"/>
            <p:cNvSpPr txBox="1">
              <a:spLocks noChangeArrowheads="1"/>
            </p:cNvSpPr>
            <p:nvPr/>
          </p:nvSpPr>
          <p:spPr bwMode="auto">
            <a:xfrm>
              <a:off x="494" y="394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F</a:t>
              </a:r>
            </a:p>
          </p:txBody>
        </p:sp>
      </p:grpSp>
      <p:sp>
        <p:nvSpPr>
          <p:cNvPr id="313449" name="Rectangle 105"/>
          <p:cNvSpPr>
            <a:spLocks noChangeArrowheads="1"/>
          </p:cNvSpPr>
          <p:nvPr/>
        </p:nvSpPr>
        <p:spPr bwMode="auto">
          <a:xfrm>
            <a:off x="958850" y="5864225"/>
            <a:ext cx="7227888" cy="681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5" name="Text Box 106"/>
          <p:cNvSpPr txBox="1">
            <a:spLocks noChangeArrowheads="1"/>
          </p:cNvSpPr>
          <p:nvPr/>
        </p:nvSpPr>
        <p:spPr bwMode="auto">
          <a:xfrm>
            <a:off x="479425" y="987425"/>
            <a:ext cx="474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Complete the equations below:</a:t>
            </a:r>
          </a:p>
        </p:txBody>
      </p:sp>
      <p:sp>
        <p:nvSpPr>
          <p:cNvPr id="11276" name="Text Box 107"/>
          <p:cNvSpPr txBox="1">
            <a:spLocks noChangeArrowheads="1"/>
          </p:cNvSpPr>
          <p:nvPr/>
        </p:nvSpPr>
        <p:spPr bwMode="auto">
          <a:xfrm>
            <a:off x="5626100" y="2068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11277" name="Rectangle 109"/>
          <p:cNvSpPr>
            <a:spLocks noChangeArrowheads="1"/>
          </p:cNvSpPr>
          <p:nvPr/>
        </p:nvSpPr>
        <p:spPr bwMode="auto">
          <a:xfrm>
            <a:off x="0" y="0"/>
            <a:ext cx="1397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088" tIns="7935" rIns="38088" bIns="7935" anchor="ctr">
            <a:spAutoFit/>
          </a:bodyPr>
          <a:lstStyle/>
          <a:p>
            <a:r>
              <a:rPr lang="en-GB"/>
              <a:t> </a:t>
            </a:r>
          </a:p>
        </p:txBody>
      </p:sp>
      <p:sp>
        <p:nvSpPr>
          <p:cNvPr id="11278" name="Text Box 110"/>
          <p:cNvSpPr txBox="1">
            <a:spLocks noChangeArrowheads="1"/>
          </p:cNvSpPr>
          <p:nvPr/>
        </p:nvSpPr>
        <p:spPr bwMode="auto">
          <a:xfrm>
            <a:off x="5110163" y="2497138"/>
            <a:ext cx="1190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Rubidium</a:t>
            </a:r>
          </a:p>
        </p:txBody>
      </p:sp>
      <p:sp>
        <p:nvSpPr>
          <p:cNvPr id="11279" name="Text Box 111"/>
          <p:cNvSpPr txBox="1">
            <a:spLocks noChangeArrowheads="1"/>
          </p:cNvSpPr>
          <p:nvPr/>
        </p:nvSpPr>
        <p:spPr bwMode="auto">
          <a:xfrm>
            <a:off x="3278188" y="5456238"/>
            <a:ext cx="912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Iodine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344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4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8777" name="Object 9"/>
          <p:cNvGraphicFramePr>
            <a:graphicFrameLocks noChangeAspect="1"/>
          </p:cNvGraphicFramePr>
          <p:nvPr/>
        </p:nvGraphicFramePr>
        <p:xfrm>
          <a:off x="4019550" y="1100138"/>
          <a:ext cx="4914900" cy="4505325"/>
        </p:xfrm>
        <a:graphic>
          <a:graphicData uri="http://schemas.openxmlformats.org/presentationml/2006/ole">
            <mc:AlternateContent xmlns:mc="http://schemas.openxmlformats.org/markup-compatibility/2006">
              <mc:Choice xmlns:v="urn:schemas-microsoft-com:vml" Requires="v">
                <p:oleObj spid="_x0000_s2058" name="Bitmap Image" r:id="rId4" imgW="4915586" imgH="4505954" progId="Paint.Picture">
                  <p:embed/>
                </p:oleObj>
              </mc:Choice>
              <mc:Fallback>
                <p:oleObj name="Bitmap Image" r:id="rId4" imgW="4915586" imgH="4505954"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1100138"/>
                        <a:ext cx="49149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2"/>
          <p:cNvSpPr>
            <a:spLocks noGrp="1" noChangeArrowheads="1"/>
          </p:cNvSpPr>
          <p:nvPr>
            <p:ph type="title" idx="4294967295"/>
          </p:nvPr>
        </p:nvSpPr>
        <p:spPr>
          <a:xfrm>
            <a:off x="457200" y="274638"/>
            <a:ext cx="8229600" cy="706437"/>
          </a:xfrm>
        </p:spPr>
        <p:txBody>
          <a:bodyPr/>
          <a:lstStyle/>
          <a:p>
            <a:pPr eaLnBrk="1" hangingPunct="1"/>
            <a:r>
              <a:rPr lang="en-GB" sz="4000" smtClean="0"/>
              <a:t>Chain reaction</a:t>
            </a:r>
          </a:p>
        </p:txBody>
      </p:sp>
      <p:sp>
        <p:nvSpPr>
          <p:cNvPr id="143363" name="Rectangle 3"/>
          <p:cNvSpPr>
            <a:spLocks noGrp="1" noChangeArrowheads="1"/>
          </p:cNvSpPr>
          <p:nvPr>
            <p:ph type="body" sz="half" idx="4294967295"/>
          </p:nvPr>
        </p:nvSpPr>
        <p:spPr>
          <a:xfrm>
            <a:off x="323850" y="1196975"/>
            <a:ext cx="4175125" cy="4968875"/>
          </a:xfrm>
        </p:spPr>
        <p:txBody>
          <a:bodyPr/>
          <a:lstStyle/>
          <a:p>
            <a:pPr marL="0" indent="0" eaLnBrk="1" hangingPunct="1">
              <a:lnSpc>
                <a:spcPct val="80000"/>
              </a:lnSpc>
              <a:buFontTx/>
              <a:buNone/>
            </a:pPr>
            <a:r>
              <a:rPr lang="en-GB" sz="2400" smtClean="0"/>
              <a:t>The fission of a nucleus of Uranium-235 can be initiated by a slow-moving neutron.</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When this nucleus splits further neutrons are produced.</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These neutrons in turn can cause more nuclei to split.</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An avalanche effect, called a ‘</a:t>
            </a:r>
            <a:r>
              <a:rPr lang="en-GB" sz="2400" b="1" smtClean="0">
                <a:solidFill>
                  <a:srgbClr val="FF0000"/>
                </a:solidFill>
              </a:rPr>
              <a:t>chain reaction</a:t>
            </a:r>
            <a:r>
              <a:rPr lang="en-GB" sz="2400" smtClean="0"/>
              <a:t>’ can then occur.</a:t>
            </a:r>
          </a:p>
        </p:txBody>
      </p:sp>
      <p:grpSp>
        <p:nvGrpSpPr>
          <p:cNvPr id="2" name="Group 13"/>
          <p:cNvGrpSpPr>
            <a:grpSpLocks/>
          </p:cNvGrpSpPr>
          <p:nvPr/>
        </p:nvGrpSpPr>
        <p:grpSpPr bwMode="auto">
          <a:xfrm>
            <a:off x="6545263" y="957263"/>
            <a:ext cx="2598737" cy="4164012"/>
            <a:chOff x="4123" y="603"/>
            <a:chExt cx="1637" cy="2623"/>
          </a:xfrm>
        </p:grpSpPr>
        <p:sp>
          <p:nvSpPr>
            <p:cNvPr id="2055" name="Rectangle 10"/>
            <p:cNvSpPr>
              <a:spLocks noChangeArrowheads="1"/>
            </p:cNvSpPr>
            <p:nvPr/>
          </p:nvSpPr>
          <p:spPr bwMode="auto">
            <a:xfrm>
              <a:off x="4123" y="603"/>
              <a:ext cx="1226" cy="8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6" name="Rectangle 11"/>
            <p:cNvSpPr>
              <a:spLocks noChangeArrowheads="1"/>
            </p:cNvSpPr>
            <p:nvPr/>
          </p:nvSpPr>
          <p:spPr bwMode="auto">
            <a:xfrm>
              <a:off x="4506" y="1489"/>
              <a:ext cx="1254" cy="8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7" name="Rectangle 12"/>
            <p:cNvSpPr>
              <a:spLocks noChangeArrowheads="1"/>
            </p:cNvSpPr>
            <p:nvPr/>
          </p:nvSpPr>
          <p:spPr bwMode="auto">
            <a:xfrm>
              <a:off x="4158" y="2412"/>
              <a:ext cx="1226" cy="8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8782" name="Rectangle 14"/>
          <p:cNvSpPr>
            <a:spLocks noChangeArrowheads="1"/>
          </p:cNvSpPr>
          <p:nvPr/>
        </p:nvSpPr>
        <p:spPr bwMode="auto">
          <a:xfrm>
            <a:off x="5616575" y="5065713"/>
            <a:ext cx="2409825" cy="652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87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63">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6" end="6"/>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887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1174</Words>
  <Application>Microsoft Office PowerPoint</Application>
  <PresentationFormat>On-screen Show (4:3)</PresentationFormat>
  <Paragraphs>346</Paragraphs>
  <Slides>19</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Times New Roman</vt:lpstr>
      <vt:lpstr>Default Design</vt:lpstr>
      <vt:lpstr>Bitmap Image</vt:lpstr>
      <vt:lpstr>NUCLEAR FISSION AND FUSION</vt:lpstr>
      <vt:lpstr>Specification</vt:lpstr>
      <vt:lpstr>Nuclear fission</vt:lpstr>
      <vt:lpstr>Fissile materials</vt:lpstr>
      <vt:lpstr>The fission of uranium-235</vt:lpstr>
      <vt:lpstr>Other fission examples</vt:lpstr>
      <vt:lpstr>Fission equation questions</vt:lpstr>
      <vt:lpstr>Fission equation questions</vt:lpstr>
      <vt:lpstr>Chain reaction</vt:lpstr>
      <vt:lpstr>Nuclear fission reactors</vt:lpstr>
      <vt:lpstr>Nuclear power plant</vt:lpstr>
      <vt:lpstr>Structure of a reactor</vt:lpstr>
      <vt:lpstr>What each part does</vt:lpstr>
      <vt:lpstr>PowerPoint Presentation</vt:lpstr>
      <vt:lpstr>PowerPoint Presentation</vt:lpstr>
      <vt:lpstr>PowerPoint Presentation</vt:lpstr>
      <vt:lpstr>Nuclear fusion</vt:lpstr>
      <vt:lpstr>Energy from fusion</vt:lpstr>
      <vt:lpstr>Nuclear fusion reactors</vt:lpstr>
    </vt:vector>
  </TitlesOfParts>
  <Company>St Georges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Georges College</dc:creator>
  <cp:lastModifiedBy>Teacher E-Solutions</cp:lastModifiedBy>
  <cp:revision>162</cp:revision>
  <dcterms:created xsi:type="dcterms:W3CDTF">2008-08-15T17:24:00Z</dcterms:created>
  <dcterms:modified xsi:type="dcterms:W3CDTF">2019-01-18T17:14:33Z</dcterms:modified>
</cp:coreProperties>
</file>