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3" r:id="rId2"/>
    <p:sldId id="277" r:id="rId3"/>
    <p:sldId id="284" r:id="rId4"/>
    <p:sldId id="309" r:id="rId5"/>
    <p:sldId id="308" r:id="rId6"/>
    <p:sldId id="314" r:id="rId7"/>
    <p:sldId id="316" r:id="rId8"/>
    <p:sldId id="324" r:id="rId9"/>
    <p:sldId id="317" r:id="rId10"/>
    <p:sldId id="325" r:id="rId11"/>
    <p:sldId id="305" r:id="rId12"/>
    <p:sldId id="310" r:id="rId13"/>
    <p:sldId id="311" r:id="rId14"/>
    <p:sldId id="312" r:id="rId15"/>
    <p:sldId id="313" r:id="rId16"/>
    <p:sldId id="306" r:id="rId17"/>
    <p:sldId id="307" r:id="rId18"/>
    <p:sldId id="326" r:id="rId19"/>
    <p:sldId id="285" r:id="rId20"/>
    <p:sldId id="286" r:id="rId21"/>
    <p:sldId id="319" r:id="rId22"/>
    <p:sldId id="320" r:id="rId23"/>
    <p:sldId id="321" r:id="rId24"/>
    <p:sldId id="327" r:id="rId25"/>
    <p:sldId id="318" r:id="rId26"/>
    <p:sldId id="315" r:id="rId27"/>
    <p:sldId id="287" r:id="rId28"/>
    <p:sldId id="289" r:id="rId29"/>
    <p:sldId id="288" r:id="rId30"/>
    <p:sldId id="322" r:id="rId31"/>
    <p:sldId id="328" r:id="rId32"/>
    <p:sldId id="290" r:id="rId33"/>
    <p:sldId id="291" r:id="rId34"/>
    <p:sldId id="292" r:id="rId35"/>
    <p:sldId id="293" r:id="rId36"/>
    <p:sldId id="329" r:id="rId37"/>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CCECFF"/>
    <a:srgbClr val="CCFFCC"/>
    <a:srgbClr val="FF9999"/>
    <a:srgbClr val="663300"/>
    <a:srgbClr val="333333"/>
    <a:srgbClr val="0066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1" d="100"/>
          <a:sy n="41" d="100"/>
        </p:scale>
        <p:origin x="-672"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409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3891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09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409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9B3BC9A0-A959-4AF0-8C4B-15DB88B1C76C}" type="slidenum">
              <a:rPr lang="en-GB"/>
              <a:pPr>
                <a:defRPr/>
              </a:pPr>
              <a:t>‹#›</a:t>
            </a:fld>
            <a:endParaRPr lang="en-GB"/>
          </a:p>
        </p:txBody>
      </p:sp>
    </p:spTree>
    <p:extLst>
      <p:ext uri="{BB962C8B-B14F-4D97-AF65-F5344CB8AC3E}">
        <p14:creationId xmlns:p14="http://schemas.microsoft.com/office/powerpoint/2010/main" val="26924765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42D2F57-01D1-4FB0-A40E-1BF0DA45DD49}" type="slidenum">
              <a:rPr lang="en-GB" smtClean="0"/>
              <a:pPr eaLnBrk="1" hangingPunct="1"/>
              <a:t>2</a:t>
            </a:fld>
            <a:endParaRPr lang="en-GB" smtClean="0"/>
          </a:p>
        </p:txBody>
      </p:sp>
      <p:sp>
        <p:nvSpPr>
          <p:cNvPr id="39939" name="Rectangle 2"/>
          <p:cNvSpPr>
            <a:spLocks noRo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981246C-16D2-4FD9-8044-111D4427FDAF}" type="slidenum">
              <a:rPr lang="en-GB" smtClean="0"/>
              <a:pPr eaLnBrk="1" hangingPunct="1"/>
              <a:t>11</a:t>
            </a:fld>
            <a:endParaRPr lang="en-GB" smtClean="0"/>
          </a:p>
        </p:txBody>
      </p:sp>
      <p:sp>
        <p:nvSpPr>
          <p:cNvPr id="4915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816CF82C-7648-4AB3-AFB5-6A5630B44384}" type="slidenum">
              <a:rPr lang="en-GB" sz="1200"/>
              <a:pPr algn="r" eaLnBrk="1" hangingPunct="1"/>
              <a:t>11</a:t>
            </a:fld>
            <a:endParaRPr lang="en-GB" sz="1200"/>
          </a:p>
        </p:txBody>
      </p:sp>
      <p:sp>
        <p:nvSpPr>
          <p:cNvPr id="49156" name="Rectangle 2"/>
          <p:cNvSpPr>
            <a:spLocks noRot="1" noChangeArrowheads="1" noTextEdit="1"/>
          </p:cNvSpPr>
          <p:nvPr>
            <p:ph type="sldImg"/>
          </p:nvPr>
        </p:nvSpPr>
        <p:spPr>
          <a:ln/>
        </p:spPr>
      </p:sp>
      <p:sp>
        <p:nvSpPr>
          <p:cNvPr id="491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F9425AA-C10B-4903-86AA-12028A12CCF7}" type="slidenum">
              <a:rPr lang="en-GB" smtClean="0"/>
              <a:pPr eaLnBrk="1" hangingPunct="1"/>
              <a:t>12</a:t>
            </a:fld>
            <a:endParaRPr lang="en-GB" smtClean="0"/>
          </a:p>
        </p:txBody>
      </p:sp>
      <p:sp>
        <p:nvSpPr>
          <p:cNvPr id="5017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3734D35E-74DC-4B5C-98E7-D29FC6B5A6F8}" type="slidenum">
              <a:rPr lang="en-GB" sz="1200"/>
              <a:pPr algn="r" eaLnBrk="1" hangingPunct="1"/>
              <a:t>12</a:t>
            </a:fld>
            <a:endParaRPr lang="en-GB" sz="1200"/>
          </a:p>
        </p:txBody>
      </p:sp>
      <p:sp>
        <p:nvSpPr>
          <p:cNvPr id="50180" name="Rectangle 2"/>
          <p:cNvSpPr>
            <a:spLocks noRot="1" noChangeArrowheads="1" noTextEdit="1"/>
          </p:cNvSpPr>
          <p:nvPr>
            <p:ph type="sldImg"/>
          </p:nvPr>
        </p:nvSpPr>
        <p:spPr>
          <a:ln/>
        </p:spPr>
      </p:sp>
      <p:sp>
        <p:nvSpPr>
          <p:cNvPr id="501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8A992E6-D460-47FF-BF4E-3CFB0B46665A}" type="slidenum">
              <a:rPr lang="en-GB" smtClean="0"/>
              <a:pPr eaLnBrk="1" hangingPunct="1"/>
              <a:t>13</a:t>
            </a:fld>
            <a:endParaRPr lang="en-GB" smtClean="0"/>
          </a:p>
        </p:txBody>
      </p:sp>
      <p:sp>
        <p:nvSpPr>
          <p:cNvPr id="5120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582F2F79-7D6A-4029-A056-5E978C7EDA12}" type="slidenum">
              <a:rPr lang="en-GB" sz="1200"/>
              <a:pPr algn="r" eaLnBrk="1" hangingPunct="1"/>
              <a:t>13</a:t>
            </a:fld>
            <a:endParaRPr lang="en-GB" sz="1200"/>
          </a:p>
        </p:txBody>
      </p:sp>
      <p:sp>
        <p:nvSpPr>
          <p:cNvPr id="51204" name="Rectangle 2"/>
          <p:cNvSpPr>
            <a:spLocks noRot="1" noChangeArrowheads="1" noTextEdit="1"/>
          </p:cNvSpPr>
          <p:nvPr>
            <p:ph type="sldImg"/>
          </p:nvPr>
        </p:nvSpPr>
        <p:spPr>
          <a:ln/>
        </p:spPr>
      </p:sp>
      <p:sp>
        <p:nvSpPr>
          <p:cNvPr id="512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75EDA62-877F-45EC-9CA6-FA7690757D18}" type="slidenum">
              <a:rPr lang="en-GB" smtClean="0"/>
              <a:pPr eaLnBrk="1" hangingPunct="1"/>
              <a:t>14</a:t>
            </a:fld>
            <a:endParaRPr lang="en-GB" smtClean="0"/>
          </a:p>
        </p:txBody>
      </p:sp>
      <p:sp>
        <p:nvSpPr>
          <p:cNvPr id="5222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595BF2B9-7AC5-4F7A-A326-F0D0CEC50E38}" type="slidenum">
              <a:rPr lang="en-GB" sz="1200"/>
              <a:pPr algn="r" eaLnBrk="1" hangingPunct="1"/>
              <a:t>14</a:t>
            </a:fld>
            <a:endParaRPr lang="en-GB" sz="1200"/>
          </a:p>
        </p:txBody>
      </p:sp>
      <p:sp>
        <p:nvSpPr>
          <p:cNvPr id="52228" name="Rectangle 2"/>
          <p:cNvSpPr>
            <a:spLocks noRot="1" noChangeArrowheads="1" noTextEdit="1"/>
          </p:cNvSpPr>
          <p:nvPr>
            <p:ph type="sldImg"/>
          </p:nvPr>
        </p:nvSpPr>
        <p:spPr>
          <a:ln/>
        </p:spPr>
      </p:sp>
      <p:sp>
        <p:nvSpPr>
          <p:cNvPr id="522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ED1B669-D95B-4F06-B087-658ECB2675E2}" type="slidenum">
              <a:rPr lang="en-GB" smtClean="0"/>
              <a:pPr eaLnBrk="1" hangingPunct="1"/>
              <a:t>15</a:t>
            </a:fld>
            <a:endParaRPr lang="en-GB" smtClean="0"/>
          </a:p>
        </p:txBody>
      </p:sp>
      <p:sp>
        <p:nvSpPr>
          <p:cNvPr id="5325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296AAA1C-49F3-4B42-AD1B-35F0D7952BB6}" type="slidenum">
              <a:rPr lang="en-GB" sz="1200"/>
              <a:pPr algn="r" eaLnBrk="1" hangingPunct="1"/>
              <a:t>15</a:t>
            </a:fld>
            <a:endParaRPr lang="en-GB" sz="1200"/>
          </a:p>
        </p:txBody>
      </p:sp>
      <p:sp>
        <p:nvSpPr>
          <p:cNvPr id="53252" name="Rectangle 2"/>
          <p:cNvSpPr>
            <a:spLocks noRot="1" noChangeArrowheads="1" noTextEdit="1"/>
          </p:cNvSpPr>
          <p:nvPr>
            <p:ph type="sldImg"/>
          </p:nvPr>
        </p:nvSpPr>
        <p:spPr>
          <a:ln/>
        </p:spPr>
      </p:sp>
      <p:sp>
        <p:nvSpPr>
          <p:cNvPr id="532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6C5AFAB-16C3-46C2-A249-2706849682C1}" type="slidenum">
              <a:rPr lang="en-GB" smtClean="0"/>
              <a:pPr eaLnBrk="1" hangingPunct="1"/>
              <a:t>16</a:t>
            </a:fld>
            <a:endParaRPr lang="en-GB" smtClean="0"/>
          </a:p>
        </p:txBody>
      </p:sp>
      <p:sp>
        <p:nvSpPr>
          <p:cNvPr id="5427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D15EB45B-05E5-40D3-9241-0784E17CF8C4}" type="slidenum">
              <a:rPr lang="en-GB" sz="1200"/>
              <a:pPr algn="r" eaLnBrk="1" hangingPunct="1"/>
              <a:t>16</a:t>
            </a:fld>
            <a:endParaRPr lang="en-GB" sz="1200"/>
          </a:p>
        </p:txBody>
      </p:sp>
      <p:sp>
        <p:nvSpPr>
          <p:cNvPr id="54276" name="Rectangle 2"/>
          <p:cNvSpPr>
            <a:spLocks noRot="1" noChangeArrowheads="1" noTextEdit="1"/>
          </p:cNvSpPr>
          <p:nvPr>
            <p:ph type="sldImg"/>
          </p:nvPr>
        </p:nvSpPr>
        <p:spPr>
          <a:ln/>
        </p:spPr>
      </p:sp>
      <p:sp>
        <p:nvSpPr>
          <p:cNvPr id="542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F7C84A4-2491-4B21-8456-0991419139A3}" type="slidenum">
              <a:rPr lang="en-GB" smtClean="0"/>
              <a:pPr eaLnBrk="1" hangingPunct="1"/>
              <a:t>17</a:t>
            </a:fld>
            <a:endParaRPr lang="en-GB" smtClean="0"/>
          </a:p>
        </p:txBody>
      </p:sp>
      <p:sp>
        <p:nvSpPr>
          <p:cNvPr id="5529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D34CD6FC-6202-4AB3-A84C-2668AE74CC24}" type="slidenum">
              <a:rPr lang="en-GB" sz="1200"/>
              <a:pPr algn="r" eaLnBrk="1" hangingPunct="1"/>
              <a:t>17</a:t>
            </a:fld>
            <a:endParaRPr lang="en-GB" sz="1200"/>
          </a:p>
        </p:txBody>
      </p:sp>
      <p:sp>
        <p:nvSpPr>
          <p:cNvPr id="55300" name="Rectangle 2"/>
          <p:cNvSpPr>
            <a:spLocks noRot="1" noChangeArrowheads="1" noTextEdit="1"/>
          </p:cNvSpPr>
          <p:nvPr>
            <p:ph type="sldImg"/>
          </p:nvPr>
        </p:nvSpPr>
        <p:spPr>
          <a:ln/>
        </p:spPr>
      </p:sp>
      <p:sp>
        <p:nvSpPr>
          <p:cNvPr id="5530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C950B02-6A55-4A03-8445-E9587FC9549C}" type="slidenum">
              <a:rPr lang="en-GB" smtClean="0"/>
              <a:pPr eaLnBrk="1" hangingPunct="1"/>
              <a:t>18</a:t>
            </a:fld>
            <a:endParaRPr lang="en-GB" smtClean="0"/>
          </a:p>
        </p:txBody>
      </p:sp>
      <p:sp>
        <p:nvSpPr>
          <p:cNvPr id="5632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D5D6A7DC-D14B-4669-BBDA-39164249B45D}" type="slidenum">
              <a:rPr lang="en-GB" sz="1200"/>
              <a:pPr algn="r" eaLnBrk="1" hangingPunct="1"/>
              <a:t>18</a:t>
            </a:fld>
            <a:endParaRPr lang="en-GB" sz="1200"/>
          </a:p>
        </p:txBody>
      </p:sp>
      <p:sp>
        <p:nvSpPr>
          <p:cNvPr id="56324" name="Rectangle 2"/>
          <p:cNvSpPr>
            <a:spLocks noRot="1" noChangeArrowheads="1" noTextEdit="1"/>
          </p:cNvSpPr>
          <p:nvPr>
            <p:ph type="sldImg"/>
          </p:nvPr>
        </p:nvSpPr>
        <p:spPr>
          <a:ln/>
        </p:spPr>
      </p:sp>
      <p:sp>
        <p:nvSpPr>
          <p:cNvPr id="5632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4D35031-686B-4C93-A0BD-B47FB85D8BC3}" type="slidenum">
              <a:rPr lang="en-GB" smtClean="0"/>
              <a:pPr eaLnBrk="1" hangingPunct="1"/>
              <a:t>19</a:t>
            </a:fld>
            <a:endParaRPr lang="en-GB" smtClean="0"/>
          </a:p>
        </p:txBody>
      </p:sp>
      <p:sp>
        <p:nvSpPr>
          <p:cNvPr id="5734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C75BB4AC-3FD6-4025-88A4-C48B9A27CC78}" type="slidenum">
              <a:rPr lang="en-GB" sz="1200"/>
              <a:pPr algn="r" eaLnBrk="1" hangingPunct="1"/>
              <a:t>19</a:t>
            </a:fld>
            <a:endParaRPr lang="en-GB" sz="1200"/>
          </a:p>
        </p:txBody>
      </p:sp>
      <p:sp>
        <p:nvSpPr>
          <p:cNvPr id="57348" name="Rectangle 2"/>
          <p:cNvSpPr>
            <a:spLocks noRot="1" noChangeArrowheads="1" noTextEdit="1"/>
          </p:cNvSpPr>
          <p:nvPr>
            <p:ph type="sldImg"/>
          </p:nvPr>
        </p:nvSpPr>
        <p:spPr>
          <a:ln/>
        </p:spPr>
      </p:sp>
      <p:sp>
        <p:nvSpPr>
          <p:cNvPr id="573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EDC0C94-4B6D-4B90-81CC-BAFC51A1CF81}" type="slidenum">
              <a:rPr lang="en-GB" smtClean="0"/>
              <a:pPr eaLnBrk="1" hangingPunct="1"/>
              <a:t>20</a:t>
            </a:fld>
            <a:endParaRPr lang="en-GB" smtClean="0"/>
          </a:p>
        </p:txBody>
      </p:sp>
      <p:sp>
        <p:nvSpPr>
          <p:cNvPr id="5837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CF70C649-8437-41F7-914E-5E7179B11533}" type="slidenum">
              <a:rPr lang="en-GB" sz="1200"/>
              <a:pPr algn="r" eaLnBrk="1" hangingPunct="1"/>
              <a:t>20</a:t>
            </a:fld>
            <a:endParaRPr lang="en-GB" sz="1200"/>
          </a:p>
        </p:txBody>
      </p:sp>
      <p:sp>
        <p:nvSpPr>
          <p:cNvPr id="58372" name="Rectangle 2"/>
          <p:cNvSpPr>
            <a:spLocks noRot="1" noChangeArrowheads="1" noTextEdit="1"/>
          </p:cNvSpPr>
          <p:nvPr>
            <p:ph type="sldImg"/>
          </p:nvPr>
        </p:nvSpPr>
        <p:spPr>
          <a:ln/>
        </p:spPr>
      </p:sp>
      <p:sp>
        <p:nvSpPr>
          <p:cNvPr id="583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57E803D-BE6C-45B5-A37D-55BF2442B5BE}" type="slidenum">
              <a:rPr lang="en-GB" smtClean="0"/>
              <a:pPr eaLnBrk="1" hangingPunct="1"/>
              <a:t>3</a:t>
            </a:fld>
            <a:endParaRPr lang="en-GB" smtClean="0"/>
          </a:p>
        </p:txBody>
      </p:sp>
      <p:sp>
        <p:nvSpPr>
          <p:cNvPr id="4096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179E1EAB-F7C7-44AD-AA90-0350E476EE46}" type="slidenum">
              <a:rPr lang="en-GB" sz="1200"/>
              <a:pPr algn="r" eaLnBrk="1" hangingPunct="1"/>
              <a:t>3</a:t>
            </a:fld>
            <a:endParaRPr lang="en-GB" sz="1200"/>
          </a:p>
        </p:txBody>
      </p:sp>
      <p:sp>
        <p:nvSpPr>
          <p:cNvPr id="40964" name="Rectangle 2"/>
          <p:cNvSpPr>
            <a:spLocks noRot="1" noChangeArrowheads="1" noTextEdit="1"/>
          </p:cNvSpPr>
          <p:nvPr>
            <p:ph type="sldImg"/>
          </p:nvPr>
        </p:nvSpPr>
        <p:spPr>
          <a:ln/>
        </p:spPr>
      </p:sp>
      <p:sp>
        <p:nvSpPr>
          <p:cNvPr id="409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1296EC9-872C-40BE-ACB5-FF50DED5172A}" type="slidenum">
              <a:rPr lang="en-GB" smtClean="0"/>
              <a:pPr eaLnBrk="1" hangingPunct="1"/>
              <a:t>21</a:t>
            </a:fld>
            <a:endParaRPr lang="en-GB" smtClean="0"/>
          </a:p>
        </p:txBody>
      </p:sp>
      <p:sp>
        <p:nvSpPr>
          <p:cNvPr id="5939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B0A7756E-5521-4BCC-9879-6A52F42CC2D6}" type="slidenum">
              <a:rPr lang="en-GB" sz="1200"/>
              <a:pPr algn="r" eaLnBrk="1" hangingPunct="1"/>
              <a:t>21</a:t>
            </a:fld>
            <a:endParaRPr lang="en-GB" sz="1200"/>
          </a:p>
        </p:txBody>
      </p:sp>
      <p:sp>
        <p:nvSpPr>
          <p:cNvPr id="59396" name="Rectangle 2"/>
          <p:cNvSpPr>
            <a:spLocks noRot="1" noChangeArrowheads="1" noTextEdit="1"/>
          </p:cNvSpPr>
          <p:nvPr>
            <p:ph type="sldImg"/>
          </p:nvPr>
        </p:nvSpPr>
        <p:spPr>
          <a:ln/>
        </p:spPr>
      </p:sp>
      <p:sp>
        <p:nvSpPr>
          <p:cNvPr id="593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45BCB52-E94D-4A0C-B36B-D8AC63891F8A}" type="slidenum">
              <a:rPr lang="en-GB" smtClean="0"/>
              <a:pPr eaLnBrk="1" hangingPunct="1"/>
              <a:t>22</a:t>
            </a:fld>
            <a:endParaRPr lang="en-GB" smtClean="0"/>
          </a:p>
        </p:txBody>
      </p:sp>
      <p:sp>
        <p:nvSpPr>
          <p:cNvPr id="6041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6491788E-AB79-4621-8873-DD03A74021FC}" type="slidenum">
              <a:rPr lang="en-GB" sz="1200"/>
              <a:pPr algn="r" eaLnBrk="1" hangingPunct="1"/>
              <a:t>22</a:t>
            </a:fld>
            <a:endParaRPr lang="en-GB" sz="1200"/>
          </a:p>
        </p:txBody>
      </p:sp>
      <p:sp>
        <p:nvSpPr>
          <p:cNvPr id="60420" name="Rectangle 2"/>
          <p:cNvSpPr>
            <a:spLocks noRot="1" noChangeArrowheads="1" noTextEdit="1"/>
          </p:cNvSpPr>
          <p:nvPr>
            <p:ph type="sldImg"/>
          </p:nvPr>
        </p:nvSpPr>
        <p:spPr>
          <a:ln/>
        </p:spPr>
      </p:sp>
      <p:sp>
        <p:nvSpPr>
          <p:cNvPr id="604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10BDFFC-7F9D-4669-93F1-0DB6F6D946F1}" type="slidenum">
              <a:rPr lang="en-GB" smtClean="0"/>
              <a:pPr eaLnBrk="1" hangingPunct="1"/>
              <a:t>23</a:t>
            </a:fld>
            <a:endParaRPr lang="en-GB" smtClean="0"/>
          </a:p>
        </p:txBody>
      </p:sp>
      <p:sp>
        <p:nvSpPr>
          <p:cNvPr id="6144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C31CAA27-8396-494E-942E-35E1DE0AAA84}" type="slidenum">
              <a:rPr lang="en-GB" sz="1200"/>
              <a:pPr algn="r" eaLnBrk="1" hangingPunct="1"/>
              <a:t>23</a:t>
            </a:fld>
            <a:endParaRPr lang="en-GB" sz="1200"/>
          </a:p>
        </p:txBody>
      </p:sp>
      <p:sp>
        <p:nvSpPr>
          <p:cNvPr id="61444" name="Rectangle 2"/>
          <p:cNvSpPr>
            <a:spLocks noRot="1" noChangeArrowheads="1" noTextEdit="1"/>
          </p:cNvSpPr>
          <p:nvPr>
            <p:ph type="sldImg"/>
          </p:nvPr>
        </p:nvSpPr>
        <p:spPr>
          <a:ln/>
        </p:spPr>
      </p:sp>
      <p:sp>
        <p:nvSpPr>
          <p:cNvPr id="614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C23F5EF-6A4D-4CCE-B4AF-451ED3D19CCC}" type="slidenum">
              <a:rPr lang="en-GB" smtClean="0"/>
              <a:pPr eaLnBrk="1" hangingPunct="1"/>
              <a:t>24</a:t>
            </a:fld>
            <a:endParaRPr lang="en-GB" smtClean="0"/>
          </a:p>
        </p:txBody>
      </p:sp>
      <p:sp>
        <p:nvSpPr>
          <p:cNvPr id="6246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2BD5AD4C-B772-4B27-8673-2E82D84225C2}" type="slidenum">
              <a:rPr lang="en-GB" sz="1200"/>
              <a:pPr algn="r" eaLnBrk="1" hangingPunct="1"/>
              <a:t>24</a:t>
            </a:fld>
            <a:endParaRPr lang="en-GB" sz="1200"/>
          </a:p>
        </p:txBody>
      </p:sp>
      <p:sp>
        <p:nvSpPr>
          <p:cNvPr id="62468" name="Rectangle 2"/>
          <p:cNvSpPr>
            <a:spLocks noRot="1" noChangeArrowheads="1" noTextEdit="1"/>
          </p:cNvSpPr>
          <p:nvPr>
            <p:ph type="sldImg"/>
          </p:nvPr>
        </p:nvSpPr>
        <p:spPr>
          <a:ln/>
        </p:spPr>
      </p:sp>
      <p:sp>
        <p:nvSpPr>
          <p:cNvPr id="624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E38711A-CF88-490F-8716-B6BD577804D8}" type="slidenum">
              <a:rPr lang="en-GB" smtClean="0"/>
              <a:pPr eaLnBrk="1" hangingPunct="1"/>
              <a:t>25</a:t>
            </a:fld>
            <a:endParaRPr lang="en-GB" smtClean="0"/>
          </a:p>
        </p:txBody>
      </p:sp>
      <p:sp>
        <p:nvSpPr>
          <p:cNvPr id="6349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38FABFC9-61D6-41D8-8EF9-CB269777C7A6}" type="slidenum">
              <a:rPr lang="en-GB" sz="1200"/>
              <a:pPr algn="r" eaLnBrk="1" hangingPunct="1"/>
              <a:t>25</a:t>
            </a:fld>
            <a:endParaRPr lang="en-GB" sz="1200"/>
          </a:p>
        </p:txBody>
      </p:sp>
      <p:sp>
        <p:nvSpPr>
          <p:cNvPr id="63492" name="Rectangle 2"/>
          <p:cNvSpPr>
            <a:spLocks noRot="1" noChangeArrowheads="1" noTextEdit="1"/>
          </p:cNvSpPr>
          <p:nvPr>
            <p:ph type="sldImg"/>
          </p:nvPr>
        </p:nvSpPr>
        <p:spPr>
          <a:ln/>
        </p:spPr>
      </p:sp>
      <p:sp>
        <p:nvSpPr>
          <p:cNvPr id="634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D88E6A4-ADBA-4C98-A8C1-CFD8FDCE4DDF}" type="slidenum">
              <a:rPr lang="en-GB" smtClean="0"/>
              <a:pPr eaLnBrk="1" hangingPunct="1"/>
              <a:t>26</a:t>
            </a:fld>
            <a:endParaRPr lang="en-GB" smtClean="0"/>
          </a:p>
        </p:txBody>
      </p:sp>
      <p:sp>
        <p:nvSpPr>
          <p:cNvPr id="6451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F87461F2-956F-4CFF-9005-8AD6AA0EAB5D}" type="slidenum">
              <a:rPr lang="en-GB" sz="1200"/>
              <a:pPr algn="r" eaLnBrk="1" hangingPunct="1"/>
              <a:t>26</a:t>
            </a:fld>
            <a:endParaRPr lang="en-GB" sz="1200"/>
          </a:p>
        </p:txBody>
      </p:sp>
      <p:sp>
        <p:nvSpPr>
          <p:cNvPr id="64516" name="Rectangle 2"/>
          <p:cNvSpPr>
            <a:spLocks noRot="1" noChangeArrowheads="1" noTextEdit="1"/>
          </p:cNvSpPr>
          <p:nvPr>
            <p:ph type="sldImg"/>
          </p:nvPr>
        </p:nvSpPr>
        <p:spPr>
          <a:ln/>
        </p:spPr>
      </p:sp>
      <p:sp>
        <p:nvSpPr>
          <p:cNvPr id="645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B3434B7-C89D-4BBC-B482-DB6293A2F024}" type="slidenum">
              <a:rPr lang="en-GB" smtClean="0"/>
              <a:pPr eaLnBrk="1" hangingPunct="1"/>
              <a:t>27</a:t>
            </a:fld>
            <a:endParaRPr lang="en-GB" smtClean="0"/>
          </a:p>
        </p:txBody>
      </p:sp>
      <p:sp>
        <p:nvSpPr>
          <p:cNvPr id="6553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35505341-DE80-47E3-A149-A0CACDE5071C}" type="slidenum">
              <a:rPr lang="en-GB" sz="1200"/>
              <a:pPr algn="r" eaLnBrk="1" hangingPunct="1"/>
              <a:t>27</a:t>
            </a:fld>
            <a:endParaRPr lang="en-GB" sz="1200"/>
          </a:p>
        </p:txBody>
      </p:sp>
      <p:sp>
        <p:nvSpPr>
          <p:cNvPr id="65540" name="Rectangle 2"/>
          <p:cNvSpPr>
            <a:spLocks noRot="1" noChangeArrowheads="1" noTextEdit="1"/>
          </p:cNvSpPr>
          <p:nvPr>
            <p:ph type="sldImg"/>
          </p:nvPr>
        </p:nvSpPr>
        <p:spPr>
          <a:ln/>
        </p:spPr>
      </p:sp>
      <p:sp>
        <p:nvSpPr>
          <p:cNvPr id="655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71F35EE-B06F-4E51-9582-8C61F346252D}" type="slidenum">
              <a:rPr lang="en-GB" smtClean="0"/>
              <a:pPr eaLnBrk="1" hangingPunct="1"/>
              <a:t>28</a:t>
            </a:fld>
            <a:endParaRPr lang="en-GB" smtClean="0"/>
          </a:p>
        </p:txBody>
      </p:sp>
      <p:sp>
        <p:nvSpPr>
          <p:cNvPr id="6656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68994E23-25E3-4FE9-A7F4-991C97821EEC}" type="slidenum">
              <a:rPr lang="en-GB" sz="1200"/>
              <a:pPr algn="r" eaLnBrk="1" hangingPunct="1"/>
              <a:t>28</a:t>
            </a:fld>
            <a:endParaRPr lang="en-GB" sz="1200"/>
          </a:p>
        </p:txBody>
      </p:sp>
      <p:sp>
        <p:nvSpPr>
          <p:cNvPr id="66564" name="Rectangle 2"/>
          <p:cNvSpPr>
            <a:spLocks noRot="1" noChangeArrowheads="1" noTextEdit="1"/>
          </p:cNvSpPr>
          <p:nvPr>
            <p:ph type="sldImg"/>
          </p:nvPr>
        </p:nvSpPr>
        <p:spPr>
          <a:ln/>
        </p:spPr>
      </p:sp>
      <p:sp>
        <p:nvSpPr>
          <p:cNvPr id="665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4DA960F-D33B-4FB1-B7A4-2BFF0AF557E4}" type="slidenum">
              <a:rPr lang="en-GB" smtClean="0"/>
              <a:pPr eaLnBrk="1" hangingPunct="1"/>
              <a:t>29</a:t>
            </a:fld>
            <a:endParaRPr lang="en-GB" smtClean="0"/>
          </a:p>
        </p:txBody>
      </p:sp>
      <p:sp>
        <p:nvSpPr>
          <p:cNvPr id="6758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4DB81DBD-D93D-4CC5-AE3E-FEB17C706570}" type="slidenum">
              <a:rPr lang="en-GB" sz="1200"/>
              <a:pPr algn="r" eaLnBrk="1" hangingPunct="1"/>
              <a:t>29</a:t>
            </a:fld>
            <a:endParaRPr lang="en-GB" sz="1200"/>
          </a:p>
        </p:txBody>
      </p:sp>
      <p:sp>
        <p:nvSpPr>
          <p:cNvPr id="67588" name="Rectangle 2"/>
          <p:cNvSpPr>
            <a:spLocks noRot="1" noChangeArrowheads="1" noTextEdit="1"/>
          </p:cNvSpPr>
          <p:nvPr>
            <p:ph type="sldImg"/>
          </p:nvPr>
        </p:nvSpPr>
        <p:spPr>
          <a:ln/>
        </p:spPr>
      </p:sp>
      <p:sp>
        <p:nvSpPr>
          <p:cNvPr id="675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A7137D5-B6BD-4D6D-8E43-133E85B38351}" type="slidenum">
              <a:rPr lang="en-GB" smtClean="0"/>
              <a:pPr eaLnBrk="1" hangingPunct="1"/>
              <a:t>30</a:t>
            </a:fld>
            <a:endParaRPr lang="en-GB" smtClean="0"/>
          </a:p>
        </p:txBody>
      </p:sp>
      <p:sp>
        <p:nvSpPr>
          <p:cNvPr id="6861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76121894-BB14-435F-8DAB-7FD44E9682D0}" type="slidenum">
              <a:rPr lang="en-GB" sz="1200"/>
              <a:pPr algn="r" eaLnBrk="1" hangingPunct="1"/>
              <a:t>30</a:t>
            </a:fld>
            <a:endParaRPr lang="en-GB" sz="1200"/>
          </a:p>
        </p:txBody>
      </p:sp>
      <p:sp>
        <p:nvSpPr>
          <p:cNvPr id="68612" name="Rectangle 2"/>
          <p:cNvSpPr>
            <a:spLocks noRot="1" noChangeArrowheads="1" noTextEdit="1"/>
          </p:cNvSpPr>
          <p:nvPr>
            <p:ph type="sldImg"/>
          </p:nvPr>
        </p:nvSpPr>
        <p:spPr>
          <a:ln/>
        </p:spPr>
      </p:sp>
      <p:sp>
        <p:nvSpPr>
          <p:cNvPr id="686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6980A2A-5CC6-49B5-899C-26DE18F195F2}" type="slidenum">
              <a:rPr lang="en-GB" smtClean="0"/>
              <a:pPr eaLnBrk="1" hangingPunct="1"/>
              <a:t>4</a:t>
            </a:fld>
            <a:endParaRPr lang="en-GB" smtClean="0"/>
          </a:p>
        </p:txBody>
      </p:sp>
      <p:sp>
        <p:nvSpPr>
          <p:cNvPr id="4198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BAD9AF95-2B60-4E59-8D9F-AA40578FE84E}" type="slidenum">
              <a:rPr lang="en-GB" sz="1200"/>
              <a:pPr algn="r" eaLnBrk="1" hangingPunct="1"/>
              <a:t>4</a:t>
            </a:fld>
            <a:endParaRPr lang="en-GB" sz="1200"/>
          </a:p>
        </p:txBody>
      </p:sp>
      <p:sp>
        <p:nvSpPr>
          <p:cNvPr id="41988" name="Rectangle 2"/>
          <p:cNvSpPr>
            <a:spLocks noRot="1" noChangeArrowheads="1" noTextEdit="1"/>
          </p:cNvSpPr>
          <p:nvPr>
            <p:ph type="sldImg"/>
          </p:nvPr>
        </p:nvSpPr>
        <p:spPr>
          <a:ln/>
        </p:spPr>
      </p:sp>
      <p:sp>
        <p:nvSpPr>
          <p:cNvPr id="419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4E4DB83-4B0F-46F0-A90C-4106292ABA27}" type="slidenum">
              <a:rPr lang="en-GB" smtClean="0"/>
              <a:pPr eaLnBrk="1" hangingPunct="1"/>
              <a:t>31</a:t>
            </a:fld>
            <a:endParaRPr lang="en-GB" smtClean="0"/>
          </a:p>
        </p:txBody>
      </p:sp>
      <p:sp>
        <p:nvSpPr>
          <p:cNvPr id="6963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980F7251-2A46-48F1-8B46-22D976265674}" type="slidenum">
              <a:rPr lang="en-GB" sz="1200"/>
              <a:pPr algn="r" eaLnBrk="1" hangingPunct="1"/>
              <a:t>31</a:t>
            </a:fld>
            <a:endParaRPr lang="en-GB" sz="1200"/>
          </a:p>
        </p:txBody>
      </p:sp>
      <p:sp>
        <p:nvSpPr>
          <p:cNvPr id="69636" name="Rectangle 2"/>
          <p:cNvSpPr>
            <a:spLocks noRot="1" noChangeArrowheads="1" noTextEdit="1"/>
          </p:cNvSpPr>
          <p:nvPr>
            <p:ph type="sldImg"/>
          </p:nvPr>
        </p:nvSpPr>
        <p:spPr>
          <a:ln/>
        </p:spPr>
      </p:sp>
      <p:sp>
        <p:nvSpPr>
          <p:cNvPr id="696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BBEDE7F-8ACE-44C1-8D28-E27CD053E081}" type="slidenum">
              <a:rPr lang="en-GB" smtClean="0"/>
              <a:pPr eaLnBrk="1" hangingPunct="1"/>
              <a:t>32</a:t>
            </a:fld>
            <a:endParaRPr lang="en-GB" smtClean="0"/>
          </a:p>
        </p:txBody>
      </p:sp>
      <p:sp>
        <p:nvSpPr>
          <p:cNvPr id="7065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0E320BBD-A728-4EA6-A62C-954986DF7CDA}" type="slidenum">
              <a:rPr lang="en-GB" sz="1200"/>
              <a:pPr algn="r" eaLnBrk="1" hangingPunct="1"/>
              <a:t>32</a:t>
            </a:fld>
            <a:endParaRPr lang="en-GB" sz="1200"/>
          </a:p>
        </p:txBody>
      </p:sp>
      <p:sp>
        <p:nvSpPr>
          <p:cNvPr id="70660" name="Rectangle 2"/>
          <p:cNvSpPr>
            <a:spLocks noRot="1" noChangeArrowheads="1" noTextEdit="1"/>
          </p:cNvSpPr>
          <p:nvPr>
            <p:ph type="sldImg"/>
          </p:nvPr>
        </p:nvSpPr>
        <p:spPr>
          <a:ln/>
        </p:spPr>
      </p:sp>
      <p:sp>
        <p:nvSpPr>
          <p:cNvPr id="706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2A249CF-ED09-4A2E-8E61-60DF8E6CE9F2}" type="slidenum">
              <a:rPr lang="en-GB" smtClean="0"/>
              <a:pPr eaLnBrk="1" hangingPunct="1"/>
              <a:t>33</a:t>
            </a:fld>
            <a:endParaRPr lang="en-GB" smtClean="0"/>
          </a:p>
        </p:txBody>
      </p:sp>
      <p:sp>
        <p:nvSpPr>
          <p:cNvPr id="7168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CF9692FC-F02E-44D7-942F-30AA25589F45}" type="slidenum">
              <a:rPr lang="en-GB" sz="1200"/>
              <a:pPr algn="r" eaLnBrk="1" hangingPunct="1"/>
              <a:t>33</a:t>
            </a:fld>
            <a:endParaRPr lang="en-GB" sz="1200"/>
          </a:p>
        </p:txBody>
      </p:sp>
      <p:sp>
        <p:nvSpPr>
          <p:cNvPr id="71684" name="Rectangle 2"/>
          <p:cNvSpPr>
            <a:spLocks noRot="1" noChangeArrowheads="1" noTextEdit="1"/>
          </p:cNvSpPr>
          <p:nvPr>
            <p:ph type="sldImg"/>
          </p:nvPr>
        </p:nvSpPr>
        <p:spPr>
          <a:ln/>
        </p:spPr>
      </p:sp>
      <p:sp>
        <p:nvSpPr>
          <p:cNvPr id="716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30B0F17-36FB-4CBB-8824-B3B7803EE282}" type="slidenum">
              <a:rPr lang="en-GB" smtClean="0"/>
              <a:pPr eaLnBrk="1" hangingPunct="1"/>
              <a:t>34</a:t>
            </a:fld>
            <a:endParaRPr lang="en-GB" smtClean="0"/>
          </a:p>
        </p:txBody>
      </p:sp>
      <p:sp>
        <p:nvSpPr>
          <p:cNvPr id="7270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8859899E-C4B3-4747-91F6-69F62B01F530}" type="slidenum">
              <a:rPr lang="en-GB" sz="1200"/>
              <a:pPr algn="r" eaLnBrk="1" hangingPunct="1"/>
              <a:t>34</a:t>
            </a:fld>
            <a:endParaRPr lang="en-GB" sz="1200"/>
          </a:p>
        </p:txBody>
      </p:sp>
      <p:sp>
        <p:nvSpPr>
          <p:cNvPr id="72708" name="Rectangle 2"/>
          <p:cNvSpPr>
            <a:spLocks noRot="1" noChangeArrowheads="1" noTextEdit="1"/>
          </p:cNvSpPr>
          <p:nvPr>
            <p:ph type="sldImg"/>
          </p:nvPr>
        </p:nvSpPr>
        <p:spPr>
          <a:ln/>
        </p:spPr>
      </p:sp>
      <p:sp>
        <p:nvSpPr>
          <p:cNvPr id="727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EAD52A0-3E17-491C-8B5C-F111C60F79D3}" type="slidenum">
              <a:rPr lang="en-GB" smtClean="0"/>
              <a:pPr eaLnBrk="1" hangingPunct="1"/>
              <a:t>35</a:t>
            </a:fld>
            <a:endParaRPr lang="en-GB" smtClean="0"/>
          </a:p>
        </p:txBody>
      </p:sp>
      <p:sp>
        <p:nvSpPr>
          <p:cNvPr id="7373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BCBD8FAA-3EA6-41D1-90EA-3D3033D203D2}" type="slidenum">
              <a:rPr lang="en-GB" sz="1200"/>
              <a:pPr algn="r" eaLnBrk="1" hangingPunct="1"/>
              <a:t>35</a:t>
            </a:fld>
            <a:endParaRPr lang="en-GB" sz="1200"/>
          </a:p>
        </p:txBody>
      </p:sp>
      <p:sp>
        <p:nvSpPr>
          <p:cNvPr id="73732" name="Rectangle 2"/>
          <p:cNvSpPr>
            <a:spLocks noRot="1" noChangeArrowheads="1" noTextEdit="1"/>
          </p:cNvSpPr>
          <p:nvPr>
            <p:ph type="sldImg"/>
          </p:nvPr>
        </p:nvSpPr>
        <p:spPr>
          <a:ln/>
        </p:spPr>
      </p:sp>
      <p:sp>
        <p:nvSpPr>
          <p:cNvPr id="7373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4CA8677-FB7D-476D-810F-03F805C7734A}" type="slidenum">
              <a:rPr lang="en-GB" smtClean="0"/>
              <a:pPr eaLnBrk="1" hangingPunct="1"/>
              <a:t>36</a:t>
            </a:fld>
            <a:endParaRPr lang="en-GB" smtClean="0"/>
          </a:p>
        </p:txBody>
      </p:sp>
      <p:sp>
        <p:nvSpPr>
          <p:cNvPr id="7475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4AC0D897-7375-4FF9-8B06-63E604A27B9C}" type="slidenum">
              <a:rPr lang="en-GB" sz="1200"/>
              <a:pPr algn="r" eaLnBrk="1" hangingPunct="1"/>
              <a:t>36</a:t>
            </a:fld>
            <a:endParaRPr lang="en-GB" sz="1200"/>
          </a:p>
        </p:txBody>
      </p:sp>
      <p:sp>
        <p:nvSpPr>
          <p:cNvPr id="74756" name="Rectangle 2"/>
          <p:cNvSpPr>
            <a:spLocks noRot="1" noChangeArrowheads="1" noTextEdit="1"/>
          </p:cNvSpPr>
          <p:nvPr>
            <p:ph type="sldImg"/>
          </p:nvPr>
        </p:nvSpPr>
        <p:spPr>
          <a:ln/>
        </p:spPr>
      </p:sp>
      <p:sp>
        <p:nvSpPr>
          <p:cNvPr id="7475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2668357-CCAE-44D2-B85A-10322E6D489C}" type="slidenum">
              <a:rPr lang="en-GB" smtClean="0"/>
              <a:pPr eaLnBrk="1" hangingPunct="1"/>
              <a:t>5</a:t>
            </a:fld>
            <a:endParaRPr lang="en-GB" smtClean="0"/>
          </a:p>
        </p:txBody>
      </p:sp>
      <p:sp>
        <p:nvSpPr>
          <p:cNvPr id="4301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181E528B-18F7-4239-B1A8-48F60FB20A4D}" type="slidenum">
              <a:rPr lang="en-GB" sz="1200"/>
              <a:pPr algn="r" eaLnBrk="1" hangingPunct="1"/>
              <a:t>5</a:t>
            </a:fld>
            <a:endParaRPr lang="en-GB" sz="1200"/>
          </a:p>
        </p:txBody>
      </p:sp>
      <p:sp>
        <p:nvSpPr>
          <p:cNvPr id="43012" name="Rectangle 2"/>
          <p:cNvSpPr>
            <a:spLocks noRot="1" noChangeArrowheads="1" noTextEdit="1"/>
          </p:cNvSpPr>
          <p:nvPr>
            <p:ph type="sldImg"/>
          </p:nvPr>
        </p:nvSpPr>
        <p:spPr>
          <a:ln/>
        </p:spPr>
      </p:sp>
      <p:sp>
        <p:nvSpPr>
          <p:cNvPr id="430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04F57CA-7B7F-4BE4-B1B6-CBC0495BEF90}" type="slidenum">
              <a:rPr lang="en-GB" smtClean="0"/>
              <a:pPr eaLnBrk="1" hangingPunct="1"/>
              <a:t>6</a:t>
            </a:fld>
            <a:endParaRPr lang="en-GB" smtClean="0"/>
          </a:p>
        </p:txBody>
      </p:sp>
      <p:sp>
        <p:nvSpPr>
          <p:cNvPr id="4403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ED9C6C21-6000-466F-A893-75D3A011FCCD}" type="slidenum">
              <a:rPr lang="en-GB" sz="1200"/>
              <a:pPr algn="r" eaLnBrk="1" hangingPunct="1"/>
              <a:t>6</a:t>
            </a:fld>
            <a:endParaRPr lang="en-GB" sz="1200"/>
          </a:p>
        </p:txBody>
      </p:sp>
      <p:sp>
        <p:nvSpPr>
          <p:cNvPr id="44036" name="Rectangle 2"/>
          <p:cNvSpPr>
            <a:spLocks noRot="1" noChangeArrowheads="1" noTextEdit="1"/>
          </p:cNvSpPr>
          <p:nvPr>
            <p:ph type="sldImg"/>
          </p:nvPr>
        </p:nvSpPr>
        <p:spPr>
          <a:ln/>
        </p:spPr>
      </p:sp>
      <p:sp>
        <p:nvSpPr>
          <p:cNvPr id="440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4074B8A-D60E-4D8B-94C9-61DCED7F567F}" type="slidenum">
              <a:rPr lang="en-GB" smtClean="0"/>
              <a:pPr eaLnBrk="1" hangingPunct="1"/>
              <a:t>7</a:t>
            </a:fld>
            <a:endParaRPr lang="en-GB" smtClean="0"/>
          </a:p>
        </p:txBody>
      </p:sp>
      <p:sp>
        <p:nvSpPr>
          <p:cNvPr id="4505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0F1EB221-0530-4B06-9F00-9BB6C11196DF}" type="slidenum">
              <a:rPr lang="en-GB" sz="1200"/>
              <a:pPr algn="r" eaLnBrk="1" hangingPunct="1"/>
              <a:t>7</a:t>
            </a:fld>
            <a:endParaRPr lang="en-GB" sz="1200"/>
          </a:p>
        </p:txBody>
      </p:sp>
      <p:sp>
        <p:nvSpPr>
          <p:cNvPr id="45060" name="Rectangle 2"/>
          <p:cNvSpPr>
            <a:spLocks noRot="1" noChangeArrowheads="1" noTextEdit="1"/>
          </p:cNvSpPr>
          <p:nvPr>
            <p:ph type="sldImg"/>
          </p:nvPr>
        </p:nvSpPr>
        <p:spPr>
          <a:ln/>
        </p:spPr>
      </p:sp>
      <p:sp>
        <p:nvSpPr>
          <p:cNvPr id="450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29DAE55-85FF-44D9-AD04-3CF9C29C3DB4}" type="slidenum">
              <a:rPr lang="en-GB" smtClean="0"/>
              <a:pPr eaLnBrk="1" hangingPunct="1"/>
              <a:t>8</a:t>
            </a:fld>
            <a:endParaRPr lang="en-GB" smtClean="0"/>
          </a:p>
        </p:txBody>
      </p:sp>
      <p:sp>
        <p:nvSpPr>
          <p:cNvPr id="4608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34722EA7-D354-4FE3-A036-C48EC2C538DF}" type="slidenum">
              <a:rPr lang="en-GB" sz="1200"/>
              <a:pPr algn="r" eaLnBrk="1" hangingPunct="1"/>
              <a:t>8</a:t>
            </a:fld>
            <a:endParaRPr lang="en-GB" sz="1200"/>
          </a:p>
        </p:txBody>
      </p:sp>
      <p:sp>
        <p:nvSpPr>
          <p:cNvPr id="46084" name="Rectangle 2"/>
          <p:cNvSpPr>
            <a:spLocks noRot="1" noChangeArrowheads="1" noTextEdit="1"/>
          </p:cNvSpPr>
          <p:nvPr>
            <p:ph type="sldImg"/>
          </p:nvPr>
        </p:nvSpPr>
        <p:spPr>
          <a:ln/>
        </p:spPr>
      </p:sp>
      <p:sp>
        <p:nvSpPr>
          <p:cNvPr id="460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B211187-CFF7-4BB6-A1A0-FB6B336965FE}" type="slidenum">
              <a:rPr lang="en-GB" smtClean="0"/>
              <a:pPr eaLnBrk="1" hangingPunct="1"/>
              <a:t>9</a:t>
            </a:fld>
            <a:endParaRPr lang="en-GB" smtClean="0"/>
          </a:p>
        </p:txBody>
      </p:sp>
      <p:sp>
        <p:nvSpPr>
          <p:cNvPr id="4710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D28D07CD-4160-45A5-8B62-2619FE66DE8D}" type="slidenum">
              <a:rPr lang="en-GB" sz="1200"/>
              <a:pPr algn="r" eaLnBrk="1" hangingPunct="1"/>
              <a:t>9</a:t>
            </a:fld>
            <a:endParaRPr lang="en-GB" sz="1200"/>
          </a:p>
        </p:txBody>
      </p:sp>
      <p:sp>
        <p:nvSpPr>
          <p:cNvPr id="47108" name="Rectangle 2"/>
          <p:cNvSpPr>
            <a:spLocks noRot="1" noChangeArrowheads="1" noTextEdit="1"/>
          </p:cNvSpPr>
          <p:nvPr>
            <p:ph type="sldImg"/>
          </p:nvPr>
        </p:nvSpPr>
        <p:spPr>
          <a:ln/>
        </p:spPr>
      </p:sp>
      <p:sp>
        <p:nvSpPr>
          <p:cNvPr id="471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B180188-A027-42FF-BD3A-3A135BB10B1F}" type="slidenum">
              <a:rPr lang="en-GB" smtClean="0"/>
              <a:pPr eaLnBrk="1" hangingPunct="1"/>
              <a:t>10</a:t>
            </a:fld>
            <a:endParaRPr lang="en-GB" smtClean="0"/>
          </a:p>
        </p:txBody>
      </p:sp>
      <p:sp>
        <p:nvSpPr>
          <p:cNvPr id="4813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CD450810-F15F-4F32-8354-4592D6BE71B0}" type="slidenum">
              <a:rPr lang="en-GB" sz="1200"/>
              <a:pPr algn="r" eaLnBrk="1" hangingPunct="1"/>
              <a:t>10</a:t>
            </a:fld>
            <a:endParaRPr lang="en-GB" sz="1200"/>
          </a:p>
        </p:txBody>
      </p:sp>
      <p:sp>
        <p:nvSpPr>
          <p:cNvPr id="48132" name="Rectangle 2"/>
          <p:cNvSpPr>
            <a:spLocks noRot="1" noChangeArrowheads="1" noTextEdit="1"/>
          </p:cNvSpPr>
          <p:nvPr>
            <p:ph type="sldImg"/>
          </p:nvPr>
        </p:nvSpPr>
        <p:spPr>
          <a:ln/>
        </p:spPr>
      </p:sp>
      <p:sp>
        <p:nvSpPr>
          <p:cNvPr id="481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505DE30-F448-4069-A3ED-7A367B44D42A}" type="slidenum">
              <a:rPr lang="en-GB"/>
              <a:pPr>
                <a:defRPr/>
              </a:pPr>
              <a:t>‹#›</a:t>
            </a:fld>
            <a:endParaRPr lang="en-GB"/>
          </a:p>
        </p:txBody>
      </p:sp>
    </p:spTree>
    <p:extLst>
      <p:ext uri="{BB962C8B-B14F-4D97-AF65-F5344CB8AC3E}">
        <p14:creationId xmlns:p14="http://schemas.microsoft.com/office/powerpoint/2010/main" val="1290168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844FCFD-0957-45C3-9E4F-D4E30BDCA8E4}" type="slidenum">
              <a:rPr lang="en-GB"/>
              <a:pPr>
                <a:defRPr/>
              </a:pPr>
              <a:t>‹#›</a:t>
            </a:fld>
            <a:endParaRPr lang="en-GB"/>
          </a:p>
        </p:txBody>
      </p:sp>
    </p:spTree>
    <p:extLst>
      <p:ext uri="{BB962C8B-B14F-4D97-AF65-F5344CB8AC3E}">
        <p14:creationId xmlns:p14="http://schemas.microsoft.com/office/powerpoint/2010/main" val="3138593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C67D413-7EDF-4A1F-AA0B-7E83A1C173B8}" type="slidenum">
              <a:rPr lang="en-GB"/>
              <a:pPr>
                <a:defRPr/>
              </a:pPr>
              <a:t>‹#›</a:t>
            </a:fld>
            <a:endParaRPr lang="en-GB"/>
          </a:p>
        </p:txBody>
      </p:sp>
    </p:spTree>
    <p:extLst>
      <p:ext uri="{BB962C8B-B14F-4D97-AF65-F5344CB8AC3E}">
        <p14:creationId xmlns:p14="http://schemas.microsoft.com/office/powerpoint/2010/main" val="4134581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ACABBB0-67AE-4181-9771-834CCC392290}" type="slidenum">
              <a:rPr lang="en-GB"/>
              <a:pPr>
                <a:defRPr/>
              </a:pPr>
              <a:t>‹#›</a:t>
            </a:fld>
            <a:endParaRPr lang="en-GB"/>
          </a:p>
        </p:txBody>
      </p:sp>
    </p:spTree>
    <p:extLst>
      <p:ext uri="{BB962C8B-B14F-4D97-AF65-F5344CB8AC3E}">
        <p14:creationId xmlns:p14="http://schemas.microsoft.com/office/powerpoint/2010/main" val="2759239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65858A2-749E-4FE6-888A-DE7FB4F3102F}" type="slidenum">
              <a:rPr lang="en-GB"/>
              <a:pPr>
                <a:defRPr/>
              </a:pPr>
              <a:t>‹#›</a:t>
            </a:fld>
            <a:endParaRPr lang="en-GB"/>
          </a:p>
        </p:txBody>
      </p:sp>
    </p:spTree>
    <p:extLst>
      <p:ext uri="{BB962C8B-B14F-4D97-AF65-F5344CB8AC3E}">
        <p14:creationId xmlns:p14="http://schemas.microsoft.com/office/powerpoint/2010/main" val="3198291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005C59A-12A8-4170-B26E-93201F8CB303}" type="slidenum">
              <a:rPr lang="en-GB"/>
              <a:pPr>
                <a:defRPr/>
              </a:pPr>
              <a:t>‹#›</a:t>
            </a:fld>
            <a:endParaRPr lang="en-GB"/>
          </a:p>
        </p:txBody>
      </p:sp>
    </p:spTree>
    <p:extLst>
      <p:ext uri="{BB962C8B-B14F-4D97-AF65-F5344CB8AC3E}">
        <p14:creationId xmlns:p14="http://schemas.microsoft.com/office/powerpoint/2010/main" val="3629617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913A1A31-0032-4FD4-90A1-D2787DEA0661}" type="slidenum">
              <a:rPr lang="en-GB"/>
              <a:pPr>
                <a:defRPr/>
              </a:pPr>
              <a:t>‹#›</a:t>
            </a:fld>
            <a:endParaRPr lang="en-GB"/>
          </a:p>
        </p:txBody>
      </p:sp>
    </p:spTree>
    <p:extLst>
      <p:ext uri="{BB962C8B-B14F-4D97-AF65-F5344CB8AC3E}">
        <p14:creationId xmlns:p14="http://schemas.microsoft.com/office/powerpoint/2010/main" val="3650750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79D3643D-8D51-4B98-853E-6C738EB95599}" type="slidenum">
              <a:rPr lang="en-GB"/>
              <a:pPr>
                <a:defRPr/>
              </a:pPr>
              <a:t>‹#›</a:t>
            </a:fld>
            <a:endParaRPr lang="en-GB"/>
          </a:p>
        </p:txBody>
      </p:sp>
    </p:spTree>
    <p:extLst>
      <p:ext uri="{BB962C8B-B14F-4D97-AF65-F5344CB8AC3E}">
        <p14:creationId xmlns:p14="http://schemas.microsoft.com/office/powerpoint/2010/main" val="404230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A712B312-8ACE-4C39-AAAA-E7AC07B5FF6D}" type="slidenum">
              <a:rPr lang="en-GB"/>
              <a:pPr>
                <a:defRPr/>
              </a:pPr>
              <a:t>‹#›</a:t>
            </a:fld>
            <a:endParaRPr lang="en-GB"/>
          </a:p>
        </p:txBody>
      </p:sp>
    </p:spTree>
    <p:extLst>
      <p:ext uri="{BB962C8B-B14F-4D97-AF65-F5344CB8AC3E}">
        <p14:creationId xmlns:p14="http://schemas.microsoft.com/office/powerpoint/2010/main" val="371545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C055C6C-5496-4C0E-8BE7-3173F0E150D6}" type="slidenum">
              <a:rPr lang="en-GB"/>
              <a:pPr>
                <a:defRPr/>
              </a:pPr>
              <a:t>‹#›</a:t>
            </a:fld>
            <a:endParaRPr lang="en-GB"/>
          </a:p>
        </p:txBody>
      </p:sp>
    </p:spTree>
    <p:extLst>
      <p:ext uri="{BB962C8B-B14F-4D97-AF65-F5344CB8AC3E}">
        <p14:creationId xmlns:p14="http://schemas.microsoft.com/office/powerpoint/2010/main" val="1054349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FBB376D-AF39-49C1-802B-038D833AD072}" type="slidenum">
              <a:rPr lang="en-GB"/>
              <a:pPr>
                <a:defRPr/>
              </a:pPr>
              <a:t>‹#›</a:t>
            </a:fld>
            <a:endParaRPr lang="en-GB"/>
          </a:p>
        </p:txBody>
      </p:sp>
    </p:spTree>
    <p:extLst>
      <p:ext uri="{BB962C8B-B14F-4D97-AF65-F5344CB8AC3E}">
        <p14:creationId xmlns:p14="http://schemas.microsoft.com/office/powerpoint/2010/main" val="1780070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A0B3B47A-4069-4366-8347-211CC9A75E4F}"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0.png"/><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1.png"/><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2.png"/><Relationship Id="rId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4.emf"/><Relationship Id="rId4" Type="http://schemas.openxmlformats.org/officeDocument/2006/relationships/oleObject" Target="../embeddings/oleObject5.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5.emf"/><Relationship Id="rId4" Type="http://schemas.openxmlformats.org/officeDocument/2006/relationships/oleObject" Target="../embeddings/oleObject6.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smtClean="0"/>
              <a:t>RADIATION AND HALF-LIFE</a:t>
            </a:r>
            <a:endParaRPr lang="en-US"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84213" y="333375"/>
            <a:ext cx="777240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600"/>
              <a:t>Question 2 </a:t>
            </a:r>
          </a:p>
        </p:txBody>
      </p:sp>
      <p:sp>
        <p:nvSpPr>
          <p:cNvPr id="184323" name="Rectangle 3"/>
          <p:cNvSpPr>
            <a:spLocks noChangeArrowheads="1"/>
          </p:cNvSpPr>
          <p:nvPr/>
        </p:nvSpPr>
        <p:spPr bwMode="auto">
          <a:xfrm>
            <a:off x="755650" y="1125538"/>
            <a:ext cx="7559675"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sz="2400" i="1"/>
              <a:t>A radioactive source has an activity of 25 Bq. </a:t>
            </a:r>
          </a:p>
          <a:p>
            <a:pPr>
              <a:spcBef>
                <a:spcPct val="20000"/>
              </a:spcBef>
            </a:pPr>
            <a:r>
              <a:rPr lang="en-US" sz="2400" i="1"/>
              <a:t>How many decays would be expected over a 3 hour period?</a:t>
            </a:r>
          </a:p>
          <a:p>
            <a:pPr>
              <a:spcBef>
                <a:spcPct val="20000"/>
              </a:spcBef>
            </a:pPr>
            <a:endParaRPr lang="en-US" sz="2400"/>
          </a:p>
          <a:p>
            <a:pPr>
              <a:spcBef>
                <a:spcPct val="20000"/>
              </a:spcBef>
            </a:pPr>
            <a:r>
              <a:rPr lang="en-US" sz="2400"/>
              <a:t>Activity is 25 Bq</a:t>
            </a:r>
          </a:p>
          <a:p>
            <a:pPr>
              <a:spcBef>
                <a:spcPct val="20000"/>
              </a:spcBef>
            </a:pPr>
            <a:r>
              <a:rPr lang="en-US" sz="2400"/>
              <a:t>= 25 decays per second</a:t>
            </a:r>
          </a:p>
          <a:p>
            <a:pPr>
              <a:spcBef>
                <a:spcPct val="20000"/>
              </a:spcBef>
            </a:pPr>
            <a:r>
              <a:rPr lang="en-US" sz="2400"/>
              <a:t>= (25 x 60) = 1500 decays in one minute</a:t>
            </a:r>
          </a:p>
          <a:p>
            <a:pPr>
              <a:spcBef>
                <a:spcPct val="20000"/>
              </a:spcBef>
            </a:pPr>
            <a:r>
              <a:rPr lang="en-US" sz="2400"/>
              <a:t>= (1500 x 60) = 90 000 decays in one hour</a:t>
            </a:r>
          </a:p>
          <a:p>
            <a:pPr>
              <a:spcBef>
                <a:spcPct val="20000"/>
              </a:spcBef>
            </a:pPr>
            <a:r>
              <a:rPr lang="en-US" sz="2400"/>
              <a:t>= (90 000 x 3) decays in 3 hours</a:t>
            </a:r>
          </a:p>
          <a:p>
            <a:pPr>
              <a:spcBef>
                <a:spcPct val="20000"/>
              </a:spcBef>
            </a:pPr>
            <a:r>
              <a:rPr lang="en-US" sz="2400" b="1">
                <a:solidFill>
                  <a:srgbClr val="FF0000"/>
                </a:solidFill>
              </a:rPr>
              <a:t>Number of decays in 3 hours = 270 000</a:t>
            </a:r>
          </a:p>
        </p:txBody>
      </p:sp>
      <p:sp>
        <p:nvSpPr>
          <p:cNvPr id="17412" name="Rectangle 4"/>
          <p:cNvSpPr>
            <a:spLocks noChangeArrowheads="1"/>
          </p:cNvSpPr>
          <p:nvPr/>
        </p:nvSpPr>
        <p:spPr bwMode="auto">
          <a:xfrm>
            <a:off x="684213" y="2636838"/>
            <a:ext cx="77343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lang="en-US" sz="2800" b="1">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2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432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432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432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84323">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843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457200" y="274638"/>
            <a:ext cx="8229600" cy="706437"/>
          </a:xfrm>
        </p:spPr>
        <p:txBody>
          <a:bodyPr/>
          <a:lstStyle/>
          <a:p>
            <a:pPr eaLnBrk="1" hangingPunct="1"/>
            <a:r>
              <a:rPr lang="en-GB" sz="4000" smtClean="0"/>
              <a:t>Background radiation</a:t>
            </a:r>
          </a:p>
        </p:txBody>
      </p:sp>
      <p:sp>
        <p:nvSpPr>
          <p:cNvPr id="126979" name="Rectangle 3"/>
          <p:cNvSpPr>
            <a:spLocks noGrp="1" noChangeArrowheads="1"/>
          </p:cNvSpPr>
          <p:nvPr>
            <p:ph type="body" sz="half" idx="4294967295"/>
          </p:nvPr>
        </p:nvSpPr>
        <p:spPr>
          <a:xfrm>
            <a:off x="539750" y="1052513"/>
            <a:ext cx="4608513" cy="4141787"/>
          </a:xfrm>
        </p:spPr>
        <p:txBody>
          <a:bodyPr/>
          <a:lstStyle/>
          <a:p>
            <a:pPr marL="0" indent="0" eaLnBrk="1" hangingPunct="1">
              <a:lnSpc>
                <a:spcPct val="90000"/>
              </a:lnSpc>
              <a:buFontTx/>
              <a:buNone/>
            </a:pPr>
            <a:r>
              <a:rPr lang="en-GB" sz="2800" smtClean="0"/>
              <a:t>Background radiation is low-level ionising radiation that is produced all of the time. </a:t>
            </a:r>
          </a:p>
          <a:p>
            <a:pPr marL="0" indent="0" eaLnBrk="1" hangingPunct="1">
              <a:lnSpc>
                <a:spcPct val="90000"/>
              </a:lnSpc>
              <a:buFontTx/>
              <a:buNone/>
            </a:pPr>
            <a:endParaRPr lang="en-GB" sz="2800" smtClean="0"/>
          </a:p>
          <a:p>
            <a:pPr marL="0" indent="0" eaLnBrk="1" hangingPunct="1">
              <a:lnSpc>
                <a:spcPct val="90000"/>
              </a:lnSpc>
              <a:buFontTx/>
              <a:buNone/>
            </a:pPr>
            <a:r>
              <a:rPr lang="en-GB" sz="2800" smtClean="0"/>
              <a:t>Most of this radiation occurs naturally but a small amount is due to man-made sources such as nuclear weapon testing.</a:t>
            </a:r>
            <a:endParaRPr lang="en-GB" sz="2800" b="1" smtClean="0"/>
          </a:p>
        </p:txBody>
      </p:sp>
      <p:pic>
        <p:nvPicPr>
          <p:cNvPr id="126982" name="Picture 6" descr="0888_nuclear_explosion_large_clipart"/>
          <p:cNvPicPr>
            <a:picLocks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5292725" y="1052513"/>
            <a:ext cx="3168650" cy="3960812"/>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697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69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2"/>
          <p:cNvSpPr>
            <a:spLocks noGrp="1" noChangeArrowheads="1"/>
          </p:cNvSpPr>
          <p:nvPr>
            <p:ph type="title" idx="4294967295"/>
          </p:nvPr>
        </p:nvSpPr>
        <p:spPr>
          <a:xfrm>
            <a:off x="457200" y="274638"/>
            <a:ext cx="8229600" cy="577850"/>
          </a:xfrm>
        </p:spPr>
        <p:txBody>
          <a:bodyPr/>
          <a:lstStyle/>
          <a:p>
            <a:pPr eaLnBrk="1" hangingPunct="1"/>
            <a:r>
              <a:rPr lang="en-GB" sz="3200" smtClean="0"/>
              <a:t>Radon gas</a:t>
            </a:r>
          </a:p>
        </p:txBody>
      </p:sp>
      <p:sp>
        <p:nvSpPr>
          <p:cNvPr id="126979" name="Rectangle 3"/>
          <p:cNvSpPr>
            <a:spLocks noGrp="1" noChangeArrowheads="1"/>
          </p:cNvSpPr>
          <p:nvPr>
            <p:ph type="body" sz="half" idx="4294967295"/>
          </p:nvPr>
        </p:nvSpPr>
        <p:spPr>
          <a:xfrm>
            <a:off x="411163" y="979488"/>
            <a:ext cx="4827587" cy="4837112"/>
          </a:xfrm>
        </p:spPr>
        <p:txBody>
          <a:bodyPr/>
          <a:lstStyle/>
          <a:p>
            <a:pPr marL="0" indent="0" eaLnBrk="1" hangingPunct="1">
              <a:lnSpc>
                <a:spcPct val="90000"/>
              </a:lnSpc>
              <a:buFontTx/>
              <a:buNone/>
            </a:pPr>
            <a:r>
              <a:rPr lang="en-GB" sz="2000" smtClean="0"/>
              <a:t>Radon gas accounts for about 50% of natural background radiation.</a:t>
            </a:r>
          </a:p>
          <a:p>
            <a:pPr marL="0" indent="0" eaLnBrk="1" hangingPunct="1">
              <a:lnSpc>
                <a:spcPct val="90000"/>
              </a:lnSpc>
              <a:buFontTx/>
              <a:buNone/>
            </a:pPr>
            <a:endParaRPr lang="en-GB" sz="2000" smtClean="0"/>
          </a:p>
          <a:p>
            <a:pPr marL="0" indent="0" eaLnBrk="1" hangingPunct="1">
              <a:lnSpc>
                <a:spcPct val="90000"/>
              </a:lnSpc>
              <a:buFontTx/>
              <a:buNone/>
            </a:pPr>
            <a:r>
              <a:rPr lang="en-GB" sz="2000" smtClean="0"/>
              <a:t>Two isotopes of radon, radon 222 and radon 220 (also known as thoron) are produced by the radioactive decay of uranium and thorium in the Earth’s crust</a:t>
            </a:r>
          </a:p>
          <a:p>
            <a:pPr marL="0" indent="0" eaLnBrk="1" hangingPunct="1">
              <a:lnSpc>
                <a:spcPct val="90000"/>
              </a:lnSpc>
              <a:buFontTx/>
              <a:buNone/>
            </a:pPr>
            <a:r>
              <a:rPr lang="en-GB" sz="2000" smtClean="0"/>
              <a:t>.</a:t>
            </a:r>
          </a:p>
          <a:p>
            <a:pPr marL="0" indent="0" eaLnBrk="1" hangingPunct="1">
              <a:lnSpc>
                <a:spcPct val="90000"/>
              </a:lnSpc>
              <a:buFontTx/>
              <a:buNone/>
            </a:pPr>
            <a:r>
              <a:rPr lang="en-GB" sz="2000" smtClean="0"/>
              <a:t>This gas seeps into the atmosphere sometimes building up first inside the basements and foundations of buildings.</a:t>
            </a:r>
          </a:p>
          <a:p>
            <a:pPr marL="0" indent="0" eaLnBrk="1" hangingPunct="1">
              <a:lnSpc>
                <a:spcPct val="90000"/>
              </a:lnSpc>
              <a:buFontTx/>
              <a:buNone/>
            </a:pPr>
            <a:endParaRPr lang="en-GB" sz="2000" smtClean="0"/>
          </a:p>
          <a:p>
            <a:pPr marL="0" indent="0" eaLnBrk="1" hangingPunct="1">
              <a:lnSpc>
                <a:spcPct val="90000"/>
              </a:lnSpc>
              <a:buFontTx/>
              <a:buNone/>
            </a:pPr>
            <a:r>
              <a:rPr lang="en-GB" sz="2000" smtClean="0"/>
              <a:t>Areas containing granite and other igneous rocks, for example Cornwall, have a higher than average amount of background radiation due to radon gas.</a:t>
            </a:r>
          </a:p>
        </p:txBody>
      </p:sp>
      <p:grpSp>
        <p:nvGrpSpPr>
          <p:cNvPr id="2" name="Group 11"/>
          <p:cNvGrpSpPr>
            <a:grpSpLocks/>
          </p:cNvGrpSpPr>
          <p:nvPr/>
        </p:nvGrpSpPr>
        <p:grpSpPr bwMode="auto">
          <a:xfrm>
            <a:off x="5083175" y="1046163"/>
            <a:ext cx="3695700" cy="4549775"/>
            <a:chOff x="3340" y="763"/>
            <a:chExt cx="2143" cy="2638"/>
          </a:xfrm>
        </p:grpSpPr>
        <p:grpSp>
          <p:nvGrpSpPr>
            <p:cNvPr id="1030" name="Group 9"/>
            <p:cNvGrpSpPr>
              <a:grpSpLocks/>
            </p:cNvGrpSpPr>
            <p:nvPr/>
          </p:nvGrpSpPr>
          <p:grpSpPr bwMode="auto">
            <a:xfrm>
              <a:off x="3474" y="763"/>
              <a:ext cx="1871" cy="2501"/>
              <a:chOff x="3474" y="763"/>
              <a:chExt cx="1871" cy="2501"/>
            </a:xfrm>
          </p:grpSpPr>
          <p:graphicFrame>
            <p:nvGraphicFramePr>
              <p:cNvPr id="1026" name="Object 6"/>
              <p:cNvGraphicFramePr>
                <a:graphicFrameLocks noChangeAspect="1"/>
              </p:cNvGraphicFramePr>
              <p:nvPr/>
            </p:nvGraphicFramePr>
            <p:xfrm>
              <a:off x="3479" y="763"/>
              <a:ext cx="1866" cy="2448"/>
            </p:xfrm>
            <a:graphic>
              <a:graphicData uri="http://schemas.openxmlformats.org/presentationml/2006/ole">
                <mc:AlternateContent xmlns:mc="http://schemas.openxmlformats.org/markup-compatibility/2006">
                  <mc:Choice xmlns:v="urn:schemas-microsoft-com:vml" Requires="v">
                    <p:oleObj spid="_x0000_s1034" name="Bitmap Image" r:id="rId4" imgW="2962689" imgH="3885714" progId="Paint.Picture">
                      <p:embed/>
                    </p:oleObj>
                  </mc:Choice>
                  <mc:Fallback>
                    <p:oleObj name="Bitmap Image" r:id="rId4" imgW="2962689" imgH="3885714" progId="Paint.Picture">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9" y="763"/>
                            <a:ext cx="1866" cy="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2" name="AutoShape 7"/>
              <p:cNvSpPr>
                <a:spLocks noChangeArrowheads="1"/>
              </p:cNvSpPr>
              <p:nvPr/>
            </p:nvSpPr>
            <p:spPr bwMode="auto">
              <a:xfrm flipV="1">
                <a:off x="3534" y="792"/>
                <a:ext cx="1014" cy="1026"/>
              </a:xfrm>
              <a:prstGeom prst="rtTriangle">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3" name="Rectangle 8"/>
              <p:cNvSpPr>
                <a:spLocks noChangeArrowheads="1"/>
              </p:cNvSpPr>
              <p:nvPr/>
            </p:nvSpPr>
            <p:spPr bwMode="auto">
              <a:xfrm>
                <a:off x="3474" y="2994"/>
                <a:ext cx="1818" cy="27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1031" name="Text Box 10"/>
            <p:cNvSpPr txBox="1">
              <a:spLocks noChangeArrowheads="1"/>
            </p:cNvSpPr>
            <p:nvPr/>
          </p:nvSpPr>
          <p:spPr bwMode="auto">
            <a:xfrm>
              <a:off x="3340" y="3029"/>
              <a:ext cx="2143"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b="1"/>
                <a:t>Background radiation map of England and Wales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697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697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697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2"/>
          <p:cNvSpPr>
            <a:spLocks noGrp="1" noChangeArrowheads="1"/>
          </p:cNvSpPr>
          <p:nvPr>
            <p:ph type="title" idx="4294967295"/>
          </p:nvPr>
        </p:nvSpPr>
        <p:spPr>
          <a:xfrm>
            <a:off x="457200" y="274638"/>
            <a:ext cx="8229600" cy="577850"/>
          </a:xfrm>
        </p:spPr>
        <p:txBody>
          <a:bodyPr/>
          <a:lstStyle/>
          <a:p>
            <a:pPr eaLnBrk="1" hangingPunct="1"/>
            <a:r>
              <a:rPr lang="en-GB" sz="3200" smtClean="0"/>
              <a:t>Cosmic rays</a:t>
            </a:r>
          </a:p>
        </p:txBody>
      </p:sp>
      <p:sp>
        <p:nvSpPr>
          <p:cNvPr id="126979" name="Rectangle 3"/>
          <p:cNvSpPr>
            <a:spLocks noGrp="1" noChangeArrowheads="1"/>
          </p:cNvSpPr>
          <p:nvPr>
            <p:ph type="body" sz="half" idx="4294967295"/>
          </p:nvPr>
        </p:nvSpPr>
        <p:spPr>
          <a:xfrm>
            <a:off x="411163" y="979488"/>
            <a:ext cx="4460875" cy="4837112"/>
          </a:xfrm>
        </p:spPr>
        <p:txBody>
          <a:bodyPr/>
          <a:lstStyle/>
          <a:p>
            <a:pPr marL="0" indent="0" eaLnBrk="1" hangingPunct="1">
              <a:lnSpc>
                <a:spcPct val="90000"/>
              </a:lnSpc>
              <a:buFontTx/>
              <a:buNone/>
            </a:pPr>
            <a:r>
              <a:rPr lang="en-GB" sz="2000" smtClean="0"/>
              <a:t>Cosmic rays are a form of natural background radiation produced by the nuclear reactions occurring in stars and exploding stars called supernovae.</a:t>
            </a:r>
          </a:p>
          <a:p>
            <a:pPr marL="0" indent="0" eaLnBrk="1" hangingPunct="1">
              <a:lnSpc>
                <a:spcPct val="90000"/>
              </a:lnSpc>
              <a:buFontTx/>
              <a:buNone/>
            </a:pPr>
            <a:endParaRPr lang="en-GB" sz="2000" smtClean="0"/>
          </a:p>
          <a:p>
            <a:pPr marL="0" indent="0" eaLnBrk="1" hangingPunct="1">
              <a:lnSpc>
                <a:spcPct val="90000"/>
              </a:lnSpc>
              <a:buFontTx/>
              <a:buNone/>
            </a:pPr>
            <a:r>
              <a:rPr lang="en-GB" sz="2000" smtClean="0"/>
              <a:t>These produce high energy particles which continually bombard the Earth.</a:t>
            </a:r>
          </a:p>
          <a:p>
            <a:pPr marL="0" indent="0" eaLnBrk="1" hangingPunct="1">
              <a:lnSpc>
                <a:spcPct val="90000"/>
              </a:lnSpc>
              <a:buFontTx/>
              <a:buNone/>
            </a:pPr>
            <a:endParaRPr lang="en-GB" sz="2000" smtClean="0"/>
          </a:p>
          <a:p>
            <a:pPr marL="0" indent="0" eaLnBrk="1" hangingPunct="1">
              <a:lnSpc>
                <a:spcPct val="90000"/>
              </a:lnSpc>
              <a:buFontTx/>
              <a:buNone/>
            </a:pPr>
            <a:r>
              <a:rPr lang="en-GB" sz="2000" smtClean="0"/>
              <a:t>Our atmosphere gives us good protection from cosmic radiation.</a:t>
            </a:r>
          </a:p>
          <a:p>
            <a:pPr marL="0" indent="0" eaLnBrk="1" hangingPunct="1">
              <a:lnSpc>
                <a:spcPct val="90000"/>
              </a:lnSpc>
              <a:buFontTx/>
              <a:buNone/>
            </a:pPr>
            <a:endParaRPr lang="en-GB" sz="2000" smtClean="0"/>
          </a:p>
          <a:p>
            <a:pPr marL="0" indent="0" eaLnBrk="1" hangingPunct="1">
              <a:lnSpc>
                <a:spcPct val="90000"/>
              </a:lnSpc>
              <a:buFontTx/>
              <a:buNone/>
            </a:pPr>
            <a:r>
              <a:rPr lang="en-GB" sz="2000" smtClean="0"/>
              <a:t>Cosmic radiation is an issue that must be considered in proposed manned space exploration to Mars.</a:t>
            </a:r>
          </a:p>
        </p:txBody>
      </p:sp>
      <p:grpSp>
        <p:nvGrpSpPr>
          <p:cNvPr id="2" name="Group 12"/>
          <p:cNvGrpSpPr>
            <a:grpSpLocks/>
          </p:cNvGrpSpPr>
          <p:nvPr/>
        </p:nvGrpSpPr>
        <p:grpSpPr bwMode="auto">
          <a:xfrm>
            <a:off x="5011738" y="1125538"/>
            <a:ext cx="3840162" cy="2881312"/>
            <a:chOff x="3157" y="709"/>
            <a:chExt cx="2419" cy="1815"/>
          </a:xfrm>
        </p:grpSpPr>
        <p:graphicFrame>
          <p:nvGraphicFramePr>
            <p:cNvPr id="2050" name="Object 10"/>
            <p:cNvGraphicFramePr>
              <a:graphicFrameLocks noChangeAspect="1"/>
            </p:cNvGraphicFramePr>
            <p:nvPr/>
          </p:nvGraphicFramePr>
          <p:xfrm>
            <a:off x="3216" y="709"/>
            <a:ext cx="2322" cy="1404"/>
          </p:xfrm>
          <a:graphic>
            <a:graphicData uri="http://schemas.openxmlformats.org/presentationml/2006/ole">
              <mc:AlternateContent xmlns:mc="http://schemas.openxmlformats.org/markup-compatibility/2006">
                <mc:Choice xmlns:v="urn:schemas-microsoft-com:vml" Requires="v">
                  <p:oleObj spid="_x0000_s2055" name="Bitmap Image" r:id="rId4" imgW="3685714" imgH="2228571" progId="Paint.Picture">
                    <p:embed/>
                  </p:oleObj>
                </mc:Choice>
                <mc:Fallback>
                  <p:oleObj name="Bitmap Image" r:id="rId4" imgW="3685714" imgH="2228571" progId="Paint.Picture">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6" y="709"/>
                          <a:ext cx="2322" cy="1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4" name="Text Box 11"/>
            <p:cNvSpPr txBox="1">
              <a:spLocks noChangeArrowheads="1"/>
            </p:cNvSpPr>
            <p:nvPr/>
          </p:nvSpPr>
          <p:spPr bwMode="auto">
            <a:xfrm>
              <a:off x="3157" y="2120"/>
              <a:ext cx="2419"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b="1"/>
                <a:t>Exposure to cosmic radiation is increased during jet travel</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697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697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6979">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2"/>
          <p:cNvSpPr>
            <a:spLocks noGrp="1" noChangeArrowheads="1"/>
          </p:cNvSpPr>
          <p:nvPr>
            <p:ph type="title" idx="4294967295"/>
          </p:nvPr>
        </p:nvSpPr>
        <p:spPr>
          <a:xfrm>
            <a:off x="457200" y="274638"/>
            <a:ext cx="8229600" cy="577850"/>
          </a:xfrm>
        </p:spPr>
        <p:txBody>
          <a:bodyPr/>
          <a:lstStyle/>
          <a:p>
            <a:pPr eaLnBrk="1" hangingPunct="1"/>
            <a:r>
              <a:rPr lang="en-GB" sz="3200" smtClean="0"/>
              <a:t>Internal radiation</a:t>
            </a:r>
          </a:p>
        </p:txBody>
      </p:sp>
      <p:sp>
        <p:nvSpPr>
          <p:cNvPr id="126979" name="Rectangle 3"/>
          <p:cNvSpPr>
            <a:spLocks noGrp="1" noChangeArrowheads="1"/>
          </p:cNvSpPr>
          <p:nvPr>
            <p:ph type="body" sz="half" idx="4294967295"/>
          </p:nvPr>
        </p:nvSpPr>
        <p:spPr>
          <a:xfrm>
            <a:off x="411163" y="979488"/>
            <a:ext cx="4460875" cy="4837112"/>
          </a:xfrm>
        </p:spPr>
        <p:txBody>
          <a:bodyPr/>
          <a:lstStyle/>
          <a:p>
            <a:pPr marL="0" indent="0" eaLnBrk="1" hangingPunct="1">
              <a:lnSpc>
                <a:spcPct val="90000"/>
              </a:lnSpc>
              <a:buFontTx/>
              <a:buNone/>
            </a:pPr>
            <a:r>
              <a:rPr lang="en-GB" sz="2000" smtClean="0"/>
              <a:t>Internal radiation is background radiation due to radioactive sources present inside our bodies.</a:t>
            </a:r>
          </a:p>
          <a:p>
            <a:pPr marL="0" indent="0" eaLnBrk="1" hangingPunct="1">
              <a:lnSpc>
                <a:spcPct val="90000"/>
              </a:lnSpc>
              <a:buFontTx/>
              <a:buNone/>
            </a:pPr>
            <a:endParaRPr lang="en-GB" sz="2000" smtClean="0"/>
          </a:p>
          <a:p>
            <a:pPr marL="0" indent="0" eaLnBrk="1" hangingPunct="1">
              <a:lnSpc>
                <a:spcPct val="90000"/>
              </a:lnSpc>
              <a:buFontTx/>
              <a:buNone/>
            </a:pPr>
            <a:r>
              <a:rPr lang="en-GB" sz="2000" smtClean="0"/>
              <a:t>Some of these are from naturally occurring events. An example is carbon 14 that is formed in the atmosphere by the Sun’s radiation. This behaves chemically and biologically in the same way as non-radioactive carbon 12. </a:t>
            </a:r>
          </a:p>
          <a:p>
            <a:pPr marL="0" indent="0" eaLnBrk="1" hangingPunct="1">
              <a:lnSpc>
                <a:spcPct val="90000"/>
              </a:lnSpc>
              <a:buFontTx/>
              <a:buNone/>
            </a:pPr>
            <a:endParaRPr lang="en-GB" sz="2000" smtClean="0"/>
          </a:p>
          <a:p>
            <a:pPr marL="0" indent="0" eaLnBrk="1" hangingPunct="1">
              <a:lnSpc>
                <a:spcPct val="90000"/>
              </a:lnSpc>
              <a:buFontTx/>
              <a:buNone/>
            </a:pPr>
            <a:r>
              <a:rPr lang="en-GB" sz="2000" smtClean="0"/>
              <a:t>Others such as strontium 90 are from man-made events such as nuclear weapons testing and accidents. Strontium behaves like calcium in our bodies.</a:t>
            </a:r>
          </a:p>
        </p:txBody>
      </p:sp>
      <p:grpSp>
        <p:nvGrpSpPr>
          <p:cNvPr id="2" name="Group 12"/>
          <p:cNvGrpSpPr>
            <a:grpSpLocks/>
          </p:cNvGrpSpPr>
          <p:nvPr/>
        </p:nvGrpSpPr>
        <p:grpSpPr bwMode="auto">
          <a:xfrm>
            <a:off x="4895850" y="1068388"/>
            <a:ext cx="3962400" cy="4327525"/>
            <a:chOff x="3084" y="673"/>
            <a:chExt cx="2496" cy="2726"/>
          </a:xfrm>
        </p:grpSpPr>
        <p:graphicFrame>
          <p:nvGraphicFramePr>
            <p:cNvPr id="3074" name="Object 10"/>
            <p:cNvGraphicFramePr>
              <a:graphicFrameLocks noChangeAspect="1"/>
            </p:cNvGraphicFramePr>
            <p:nvPr/>
          </p:nvGraphicFramePr>
          <p:xfrm>
            <a:off x="3084" y="673"/>
            <a:ext cx="2496" cy="2352"/>
          </p:xfrm>
          <a:graphic>
            <a:graphicData uri="http://schemas.openxmlformats.org/presentationml/2006/ole">
              <mc:AlternateContent xmlns:mc="http://schemas.openxmlformats.org/markup-compatibility/2006">
                <mc:Choice xmlns:v="urn:schemas-microsoft-com:vml" Requires="v">
                  <p:oleObj spid="_x0000_s3079" name="Bitmap Image" r:id="rId4" imgW="3962953" imgH="3734321" progId="Paint.Picture">
                    <p:embed/>
                  </p:oleObj>
                </mc:Choice>
                <mc:Fallback>
                  <p:oleObj name="Bitmap Image" r:id="rId4" imgW="3962953" imgH="3734321" progId="Paint.Picture">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4" y="673"/>
                          <a:ext cx="2496" cy="2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8" name="Text Box 11"/>
            <p:cNvSpPr txBox="1">
              <a:spLocks noChangeArrowheads="1"/>
            </p:cNvSpPr>
            <p:nvPr/>
          </p:nvSpPr>
          <p:spPr bwMode="auto">
            <a:xfrm>
              <a:off x="3215" y="2995"/>
              <a:ext cx="2303"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b="1"/>
                <a:t>We are all sources of background radiation!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26979">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269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2"/>
          <p:cNvSpPr>
            <a:spLocks noGrp="1" noChangeArrowheads="1"/>
          </p:cNvSpPr>
          <p:nvPr>
            <p:ph type="title" idx="4294967295"/>
          </p:nvPr>
        </p:nvSpPr>
        <p:spPr>
          <a:xfrm>
            <a:off x="457200" y="274638"/>
            <a:ext cx="8229600" cy="577850"/>
          </a:xfrm>
        </p:spPr>
        <p:txBody>
          <a:bodyPr/>
          <a:lstStyle/>
          <a:p>
            <a:pPr eaLnBrk="1" hangingPunct="1"/>
            <a:r>
              <a:rPr lang="en-GB" sz="3200" smtClean="0"/>
              <a:t>Artificial radiation</a:t>
            </a:r>
          </a:p>
        </p:txBody>
      </p:sp>
      <p:sp>
        <p:nvSpPr>
          <p:cNvPr id="126979" name="Rectangle 3"/>
          <p:cNvSpPr>
            <a:spLocks noGrp="1" noChangeArrowheads="1"/>
          </p:cNvSpPr>
          <p:nvPr>
            <p:ph type="body" sz="half" idx="4294967295"/>
          </p:nvPr>
        </p:nvSpPr>
        <p:spPr>
          <a:xfrm>
            <a:off x="411163" y="979488"/>
            <a:ext cx="4460875" cy="4837112"/>
          </a:xfrm>
        </p:spPr>
        <p:txBody>
          <a:bodyPr/>
          <a:lstStyle/>
          <a:p>
            <a:pPr marL="0" indent="0" eaLnBrk="1" hangingPunct="1">
              <a:lnSpc>
                <a:spcPct val="90000"/>
              </a:lnSpc>
              <a:buFontTx/>
              <a:buNone/>
            </a:pPr>
            <a:r>
              <a:rPr lang="en-GB" sz="2000" smtClean="0"/>
              <a:t>Artificial radiation is background radiation due to man-made events or procedures</a:t>
            </a:r>
          </a:p>
          <a:p>
            <a:pPr marL="0" indent="0" eaLnBrk="1" hangingPunct="1">
              <a:lnSpc>
                <a:spcPct val="90000"/>
              </a:lnSpc>
              <a:buFontTx/>
              <a:buNone/>
            </a:pPr>
            <a:endParaRPr lang="en-GB" sz="2000" smtClean="0"/>
          </a:p>
          <a:p>
            <a:pPr marL="0" indent="0" eaLnBrk="1" hangingPunct="1">
              <a:lnSpc>
                <a:spcPct val="90000"/>
              </a:lnSpc>
              <a:buFontTx/>
              <a:buNone/>
            </a:pPr>
            <a:r>
              <a:rPr lang="en-GB" sz="2000" smtClean="0"/>
              <a:t>Some is to due leakage and accidents associated with the generation of electricity using nuclear energy. Some is due to fall-out from nuclear weapon testing.</a:t>
            </a:r>
          </a:p>
          <a:p>
            <a:pPr marL="0" indent="0" eaLnBrk="1" hangingPunct="1">
              <a:lnSpc>
                <a:spcPct val="90000"/>
              </a:lnSpc>
              <a:buFontTx/>
              <a:buNone/>
            </a:pPr>
            <a:endParaRPr lang="en-GB" sz="2000" smtClean="0"/>
          </a:p>
          <a:p>
            <a:pPr marL="0" indent="0" eaLnBrk="1" hangingPunct="1">
              <a:lnSpc>
                <a:spcPct val="90000"/>
              </a:lnSpc>
              <a:buFontTx/>
              <a:buNone/>
            </a:pPr>
            <a:r>
              <a:rPr lang="en-GB" sz="2000" smtClean="0"/>
              <a:t>Radioactive tracers are used in industry and medicine and radioisotopes are used to treat cancer.</a:t>
            </a:r>
          </a:p>
          <a:p>
            <a:pPr marL="0" indent="0" eaLnBrk="1" hangingPunct="1">
              <a:lnSpc>
                <a:spcPct val="90000"/>
              </a:lnSpc>
              <a:buFontTx/>
              <a:buNone/>
            </a:pPr>
            <a:endParaRPr lang="en-GB" sz="2000" smtClean="0"/>
          </a:p>
          <a:p>
            <a:pPr marL="0" indent="0" eaLnBrk="1" hangingPunct="1">
              <a:lnSpc>
                <a:spcPct val="90000"/>
              </a:lnSpc>
              <a:buFontTx/>
              <a:buNone/>
            </a:pPr>
            <a:r>
              <a:rPr lang="en-GB" sz="2000" smtClean="0"/>
              <a:t>Overall artificial radiation normally accounts for only a small percentage of background radiation.</a:t>
            </a:r>
          </a:p>
        </p:txBody>
      </p:sp>
      <p:grpSp>
        <p:nvGrpSpPr>
          <p:cNvPr id="2" name="Group 4"/>
          <p:cNvGrpSpPr>
            <a:grpSpLocks/>
          </p:cNvGrpSpPr>
          <p:nvPr/>
        </p:nvGrpSpPr>
        <p:grpSpPr bwMode="auto">
          <a:xfrm>
            <a:off x="5157788" y="1098550"/>
            <a:ext cx="3125787" cy="4189413"/>
            <a:chOff x="3249" y="692"/>
            <a:chExt cx="1969" cy="2639"/>
          </a:xfrm>
        </p:grpSpPr>
        <p:graphicFrame>
          <p:nvGraphicFramePr>
            <p:cNvPr id="4098" name="Object 5"/>
            <p:cNvGraphicFramePr>
              <a:graphicFrameLocks noChangeAspect="1"/>
            </p:cNvGraphicFramePr>
            <p:nvPr/>
          </p:nvGraphicFramePr>
          <p:xfrm>
            <a:off x="3267" y="692"/>
            <a:ext cx="1920" cy="1440"/>
          </p:xfrm>
          <a:graphic>
            <a:graphicData uri="http://schemas.openxmlformats.org/presentationml/2006/ole">
              <mc:AlternateContent xmlns:mc="http://schemas.openxmlformats.org/markup-compatibility/2006">
                <mc:Choice xmlns:v="urn:schemas-microsoft-com:vml" Requires="v">
                  <p:oleObj spid="_x0000_s4103" name="Bitmap Image" r:id="rId4" imgW="3048426" imgH="2285714" progId="Paint.Picture">
                    <p:embed/>
                  </p:oleObj>
                </mc:Choice>
                <mc:Fallback>
                  <p:oleObj name="Bitmap Image" r:id="rId4" imgW="3048426" imgH="2285714" progId="Paint.Picture">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7" y="692"/>
                          <a:ext cx="1920" cy="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2" name="Text Box 6"/>
            <p:cNvSpPr txBox="1">
              <a:spLocks noChangeArrowheads="1"/>
            </p:cNvSpPr>
            <p:nvPr/>
          </p:nvSpPr>
          <p:spPr bwMode="auto">
            <a:xfrm>
              <a:off x="3249" y="2235"/>
              <a:ext cx="1969" cy="1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t>The explosion of the Chernobyl power plant in the Ukraine in 19986 placed significant radioactive isotope into the atmosphere.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697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697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6979">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457200" y="274638"/>
            <a:ext cx="3035300" cy="1930400"/>
          </a:xfrm>
        </p:spPr>
        <p:txBody>
          <a:bodyPr/>
          <a:lstStyle/>
          <a:p>
            <a:pPr eaLnBrk="1" hangingPunct="1"/>
            <a:r>
              <a:rPr lang="en-GB" sz="4000" smtClean="0"/>
              <a:t>Background radiation pie-chart</a:t>
            </a:r>
          </a:p>
        </p:txBody>
      </p:sp>
      <p:pic>
        <p:nvPicPr>
          <p:cNvPr id="19459" name="Picture 4" descr="199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333375"/>
            <a:ext cx="5472113" cy="535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395288" y="333375"/>
            <a:ext cx="8135937" cy="3987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sz="2800" b="1">
                <a:solidFill>
                  <a:srgbClr val="FF3300"/>
                </a:solidFill>
                <a:latin typeface="Times New Roman" pitchFamily="18" charset="0"/>
              </a:rPr>
              <a:t>Choose appropriate words to fill in the gaps below:</a:t>
            </a:r>
          </a:p>
          <a:p>
            <a:pPr>
              <a:spcBef>
                <a:spcPct val="50000"/>
              </a:spcBef>
            </a:pPr>
            <a:r>
              <a:rPr lang="en-GB" sz="2400" b="1">
                <a:latin typeface="Times New Roman" pitchFamily="18" charset="0"/>
              </a:rPr>
              <a:t>Radioactivity was first discovered by Henri ___________ in 1896 when he noticed that the radiation emitted by an ore of ___________ caused the exposure of a _____________ plate.</a:t>
            </a:r>
          </a:p>
          <a:p>
            <a:pPr>
              <a:spcBef>
                <a:spcPct val="50000"/>
              </a:spcBef>
            </a:pPr>
            <a:r>
              <a:rPr lang="en-GB" sz="2400" b="1">
                <a:latin typeface="Times New Roman" pitchFamily="18" charset="0"/>
              </a:rPr>
              <a:t>Radioactivity can also be detected using a _________ tube connected to an electronic _________ or rate meter.</a:t>
            </a:r>
          </a:p>
          <a:p>
            <a:pPr>
              <a:spcBef>
                <a:spcPct val="50000"/>
              </a:spcBef>
            </a:pPr>
            <a:r>
              <a:rPr lang="en-GB" sz="2400" b="1">
                <a:latin typeface="Times New Roman" pitchFamily="18" charset="0"/>
              </a:rPr>
              <a:t>Background radiation is mainly due to natural sources of _________ radiation such as from ________ gas that seeps out from rocks in the ground.</a:t>
            </a:r>
          </a:p>
        </p:txBody>
      </p:sp>
      <p:sp>
        <p:nvSpPr>
          <p:cNvPr id="95235" name="Text Box 3"/>
          <p:cNvSpPr txBox="1">
            <a:spLocks noChangeArrowheads="1"/>
          </p:cNvSpPr>
          <p:nvPr/>
        </p:nvSpPr>
        <p:spPr bwMode="auto">
          <a:xfrm>
            <a:off x="2598738" y="5449888"/>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ionising</a:t>
            </a:r>
          </a:p>
        </p:txBody>
      </p:sp>
      <p:sp>
        <p:nvSpPr>
          <p:cNvPr id="95236" name="Text Box 4"/>
          <p:cNvSpPr txBox="1">
            <a:spLocks noChangeArrowheads="1"/>
          </p:cNvSpPr>
          <p:nvPr/>
        </p:nvSpPr>
        <p:spPr bwMode="auto">
          <a:xfrm>
            <a:off x="2898775" y="5056188"/>
            <a:ext cx="9382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radon</a:t>
            </a:r>
          </a:p>
        </p:txBody>
      </p:sp>
      <p:sp>
        <p:nvSpPr>
          <p:cNvPr id="95237" name="Text Box 5"/>
          <p:cNvSpPr txBox="1">
            <a:spLocks noChangeArrowheads="1"/>
          </p:cNvSpPr>
          <p:nvPr/>
        </p:nvSpPr>
        <p:spPr bwMode="auto">
          <a:xfrm>
            <a:off x="1701800" y="5054600"/>
            <a:ext cx="1266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counter</a:t>
            </a:r>
          </a:p>
        </p:txBody>
      </p:sp>
      <p:sp>
        <p:nvSpPr>
          <p:cNvPr id="95239" name="Text Box 7"/>
          <p:cNvSpPr txBox="1">
            <a:spLocks noChangeArrowheads="1"/>
          </p:cNvSpPr>
          <p:nvPr/>
        </p:nvSpPr>
        <p:spPr bwMode="auto">
          <a:xfrm>
            <a:off x="3798888" y="5448300"/>
            <a:ext cx="1450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Becquerel</a:t>
            </a:r>
          </a:p>
        </p:txBody>
      </p:sp>
      <p:sp>
        <p:nvSpPr>
          <p:cNvPr id="95240" name="Text Box 8"/>
          <p:cNvSpPr txBox="1">
            <a:spLocks noChangeArrowheads="1"/>
          </p:cNvSpPr>
          <p:nvPr/>
        </p:nvSpPr>
        <p:spPr bwMode="auto">
          <a:xfrm>
            <a:off x="5295900" y="5448300"/>
            <a:ext cx="1123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uranium</a:t>
            </a:r>
          </a:p>
        </p:txBody>
      </p:sp>
      <p:sp>
        <p:nvSpPr>
          <p:cNvPr id="95241" name="Text Box 9"/>
          <p:cNvSpPr txBox="1">
            <a:spLocks noChangeArrowheads="1"/>
          </p:cNvSpPr>
          <p:nvPr/>
        </p:nvSpPr>
        <p:spPr bwMode="auto">
          <a:xfrm>
            <a:off x="3968750" y="5054600"/>
            <a:ext cx="1123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Geiger</a:t>
            </a:r>
          </a:p>
        </p:txBody>
      </p:sp>
      <p:sp>
        <p:nvSpPr>
          <p:cNvPr id="95242" name="Text Box 10"/>
          <p:cNvSpPr txBox="1">
            <a:spLocks noChangeArrowheads="1"/>
          </p:cNvSpPr>
          <p:nvPr/>
        </p:nvSpPr>
        <p:spPr bwMode="auto">
          <a:xfrm>
            <a:off x="3151188" y="4618038"/>
            <a:ext cx="2663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i="1"/>
              <a:t>WORD SELECTION:</a:t>
            </a:r>
          </a:p>
        </p:txBody>
      </p:sp>
      <p:sp>
        <p:nvSpPr>
          <p:cNvPr id="95243" name="Text Box 11"/>
          <p:cNvSpPr txBox="1">
            <a:spLocks noChangeArrowheads="1"/>
          </p:cNvSpPr>
          <p:nvPr/>
        </p:nvSpPr>
        <p:spPr bwMode="auto">
          <a:xfrm>
            <a:off x="5068888" y="5054600"/>
            <a:ext cx="18430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photographic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2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52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52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52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52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52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52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5243"/>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95239"/>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95240"/>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95243"/>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95241"/>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95237"/>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95235"/>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95236"/>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952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p:bldP spid="95235" grpId="1"/>
      <p:bldP spid="95236" grpId="0"/>
      <p:bldP spid="95236" grpId="1"/>
      <p:bldP spid="95237" grpId="0"/>
      <p:bldP spid="95237" grpId="1"/>
      <p:bldP spid="95239" grpId="0"/>
      <p:bldP spid="95239" grpId="1"/>
      <p:bldP spid="95240" grpId="0"/>
      <p:bldP spid="95240" grpId="1"/>
      <p:bldP spid="95241" grpId="0"/>
      <p:bldP spid="95241" grpId="1"/>
      <p:bldP spid="95242" grpId="0"/>
      <p:bldP spid="95242" grpId="1"/>
      <p:bldP spid="95243" grpId="0"/>
      <p:bldP spid="95243" grpId="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395288" y="333375"/>
            <a:ext cx="8135937" cy="3987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sz="2800" b="1">
                <a:solidFill>
                  <a:srgbClr val="FF3300"/>
                </a:solidFill>
                <a:latin typeface="Times New Roman" pitchFamily="18" charset="0"/>
              </a:rPr>
              <a:t>Choose appropriate words to fill in the gaps below:</a:t>
            </a:r>
          </a:p>
          <a:p>
            <a:pPr>
              <a:spcBef>
                <a:spcPct val="50000"/>
              </a:spcBef>
            </a:pPr>
            <a:r>
              <a:rPr lang="en-GB" sz="2400" b="1">
                <a:latin typeface="Times New Roman" pitchFamily="18" charset="0"/>
              </a:rPr>
              <a:t>Radioactivity was first discovered by Henri ___________ in 1896 when he noticed that the radiation emitted by an ore of ___________ caused the exposure of a _____________ plate.</a:t>
            </a:r>
          </a:p>
          <a:p>
            <a:pPr>
              <a:spcBef>
                <a:spcPct val="50000"/>
              </a:spcBef>
            </a:pPr>
            <a:r>
              <a:rPr lang="en-GB" sz="2400" b="1">
                <a:latin typeface="Times New Roman" pitchFamily="18" charset="0"/>
              </a:rPr>
              <a:t>Radioactivity can also be detected using a _________ tube connected to an electronic _________ or rate meter.</a:t>
            </a:r>
          </a:p>
          <a:p>
            <a:pPr>
              <a:spcBef>
                <a:spcPct val="50000"/>
              </a:spcBef>
            </a:pPr>
            <a:r>
              <a:rPr lang="en-GB" sz="2400" b="1">
                <a:latin typeface="Times New Roman" pitchFamily="18" charset="0"/>
              </a:rPr>
              <a:t>Background radiation is mainly due to natural sources of _________ radiation such as from ________ gas that seeps out from rocks in the ground.</a:t>
            </a:r>
          </a:p>
        </p:txBody>
      </p:sp>
      <p:sp>
        <p:nvSpPr>
          <p:cNvPr id="95235" name="Text Box 3"/>
          <p:cNvSpPr txBox="1">
            <a:spLocks noChangeArrowheads="1"/>
          </p:cNvSpPr>
          <p:nvPr/>
        </p:nvSpPr>
        <p:spPr bwMode="auto">
          <a:xfrm>
            <a:off x="2598738" y="5449888"/>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ionising</a:t>
            </a:r>
          </a:p>
        </p:txBody>
      </p:sp>
      <p:sp>
        <p:nvSpPr>
          <p:cNvPr id="95236" name="Text Box 4"/>
          <p:cNvSpPr txBox="1">
            <a:spLocks noChangeArrowheads="1"/>
          </p:cNvSpPr>
          <p:nvPr/>
        </p:nvSpPr>
        <p:spPr bwMode="auto">
          <a:xfrm>
            <a:off x="2898775" y="5056188"/>
            <a:ext cx="9382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radon</a:t>
            </a:r>
          </a:p>
        </p:txBody>
      </p:sp>
      <p:sp>
        <p:nvSpPr>
          <p:cNvPr id="95237" name="Text Box 5"/>
          <p:cNvSpPr txBox="1">
            <a:spLocks noChangeArrowheads="1"/>
          </p:cNvSpPr>
          <p:nvPr/>
        </p:nvSpPr>
        <p:spPr bwMode="auto">
          <a:xfrm>
            <a:off x="1701800" y="5054600"/>
            <a:ext cx="1266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counter</a:t>
            </a:r>
          </a:p>
        </p:txBody>
      </p:sp>
      <p:sp>
        <p:nvSpPr>
          <p:cNvPr id="95239" name="Text Box 7"/>
          <p:cNvSpPr txBox="1">
            <a:spLocks noChangeArrowheads="1"/>
          </p:cNvSpPr>
          <p:nvPr/>
        </p:nvSpPr>
        <p:spPr bwMode="auto">
          <a:xfrm>
            <a:off x="3798888" y="5448300"/>
            <a:ext cx="1450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Becquerel</a:t>
            </a:r>
          </a:p>
        </p:txBody>
      </p:sp>
      <p:sp>
        <p:nvSpPr>
          <p:cNvPr id="95240" name="Text Box 8"/>
          <p:cNvSpPr txBox="1">
            <a:spLocks noChangeArrowheads="1"/>
          </p:cNvSpPr>
          <p:nvPr/>
        </p:nvSpPr>
        <p:spPr bwMode="auto">
          <a:xfrm>
            <a:off x="5295900" y="5448300"/>
            <a:ext cx="1123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uranium</a:t>
            </a:r>
          </a:p>
        </p:txBody>
      </p:sp>
      <p:sp>
        <p:nvSpPr>
          <p:cNvPr id="95241" name="Text Box 9"/>
          <p:cNvSpPr txBox="1">
            <a:spLocks noChangeArrowheads="1"/>
          </p:cNvSpPr>
          <p:nvPr/>
        </p:nvSpPr>
        <p:spPr bwMode="auto">
          <a:xfrm>
            <a:off x="3968750" y="5054600"/>
            <a:ext cx="1123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Geiger</a:t>
            </a:r>
          </a:p>
        </p:txBody>
      </p:sp>
      <p:sp>
        <p:nvSpPr>
          <p:cNvPr id="95242" name="Text Box 10"/>
          <p:cNvSpPr txBox="1">
            <a:spLocks noChangeArrowheads="1"/>
          </p:cNvSpPr>
          <p:nvPr/>
        </p:nvSpPr>
        <p:spPr bwMode="auto">
          <a:xfrm>
            <a:off x="3151188" y="4618038"/>
            <a:ext cx="2663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i="1"/>
              <a:t>WORD SELECTION:</a:t>
            </a:r>
          </a:p>
        </p:txBody>
      </p:sp>
      <p:sp>
        <p:nvSpPr>
          <p:cNvPr id="95243" name="Text Box 11"/>
          <p:cNvSpPr txBox="1">
            <a:spLocks noChangeArrowheads="1"/>
          </p:cNvSpPr>
          <p:nvPr/>
        </p:nvSpPr>
        <p:spPr bwMode="auto">
          <a:xfrm>
            <a:off x="5068888" y="5054600"/>
            <a:ext cx="18430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photographic</a:t>
            </a:r>
          </a:p>
        </p:txBody>
      </p:sp>
      <p:sp>
        <p:nvSpPr>
          <p:cNvPr id="95252" name="Text Box 20"/>
          <p:cNvSpPr txBox="1">
            <a:spLocks noChangeArrowheads="1"/>
          </p:cNvSpPr>
          <p:nvPr/>
        </p:nvSpPr>
        <p:spPr bwMode="auto">
          <a:xfrm>
            <a:off x="592138" y="3573463"/>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ionising</a:t>
            </a:r>
          </a:p>
        </p:txBody>
      </p:sp>
      <p:sp>
        <p:nvSpPr>
          <p:cNvPr id="95253" name="Text Box 21"/>
          <p:cNvSpPr txBox="1">
            <a:spLocks noChangeArrowheads="1"/>
          </p:cNvSpPr>
          <p:nvPr/>
        </p:nvSpPr>
        <p:spPr bwMode="auto">
          <a:xfrm>
            <a:off x="5129213" y="3590925"/>
            <a:ext cx="9382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radon</a:t>
            </a:r>
          </a:p>
        </p:txBody>
      </p:sp>
      <p:sp>
        <p:nvSpPr>
          <p:cNvPr id="95254" name="Text Box 22"/>
          <p:cNvSpPr txBox="1">
            <a:spLocks noChangeArrowheads="1"/>
          </p:cNvSpPr>
          <p:nvPr/>
        </p:nvSpPr>
        <p:spPr bwMode="auto">
          <a:xfrm>
            <a:off x="4122738" y="2636838"/>
            <a:ext cx="12303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counter</a:t>
            </a:r>
          </a:p>
        </p:txBody>
      </p:sp>
      <p:sp>
        <p:nvSpPr>
          <p:cNvPr id="95255" name="Text Box 23"/>
          <p:cNvSpPr txBox="1">
            <a:spLocks noChangeArrowheads="1"/>
          </p:cNvSpPr>
          <p:nvPr/>
        </p:nvSpPr>
        <p:spPr bwMode="auto">
          <a:xfrm>
            <a:off x="6318250" y="993775"/>
            <a:ext cx="145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Becquerel</a:t>
            </a:r>
          </a:p>
        </p:txBody>
      </p:sp>
      <p:sp>
        <p:nvSpPr>
          <p:cNvPr id="95256" name="Text Box 24"/>
          <p:cNvSpPr txBox="1">
            <a:spLocks noChangeArrowheads="1"/>
          </p:cNvSpPr>
          <p:nvPr/>
        </p:nvSpPr>
        <p:spPr bwMode="auto">
          <a:xfrm>
            <a:off x="709613" y="1671638"/>
            <a:ext cx="1196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uranium</a:t>
            </a:r>
          </a:p>
        </p:txBody>
      </p:sp>
      <p:sp>
        <p:nvSpPr>
          <p:cNvPr id="95257" name="Text Box 25"/>
          <p:cNvSpPr txBox="1">
            <a:spLocks noChangeArrowheads="1"/>
          </p:cNvSpPr>
          <p:nvPr/>
        </p:nvSpPr>
        <p:spPr bwMode="auto">
          <a:xfrm>
            <a:off x="6189663" y="2274888"/>
            <a:ext cx="10874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Geiger</a:t>
            </a:r>
          </a:p>
        </p:txBody>
      </p:sp>
      <p:sp>
        <p:nvSpPr>
          <p:cNvPr id="95258" name="Text Box 26"/>
          <p:cNvSpPr txBox="1">
            <a:spLocks noChangeArrowheads="1"/>
          </p:cNvSpPr>
          <p:nvPr/>
        </p:nvSpPr>
        <p:spPr bwMode="auto">
          <a:xfrm>
            <a:off x="5719763" y="1697038"/>
            <a:ext cx="18272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photographic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2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52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52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52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52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52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52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524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5255"/>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95239"/>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5256"/>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95240"/>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5258"/>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95243"/>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5257"/>
                                        </p:tgtEl>
                                        <p:attrNameLst>
                                          <p:attrName>style.visibility</p:attrName>
                                        </p:attrNameLst>
                                      </p:cBhvr>
                                      <p:to>
                                        <p:strVal val="visible"/>
                                      </p:to>
                                    </p:set>
                                  </p:childTnLst>
                                </p:cTn>
                              </p:par>
                              <p:par>
                                <p:cTn id="43" presetID="1" presetClass="exit" presetSubtype="0" fill="hold" grpId="1" nodeType="withEffect">
                                  <p:stCondLst>
                                    <p:cond delay="0"/>
                                  </p:stCondLst>
                                  <p:childTnLst>
                                    <p:set>
                                      <p:cBhvr>
                                        <p:cTn id="44" dur="1" fill="hold">
                                          <p:stCondLst>
                                            <p:cond delay="0"/>
                                          </p:stCondLst>
                                        </p:cTn>
                                        <p:tgtEl>
                                          <p:spTgt spid="95241"/>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5254"/>
                                        </p:tgtEl>
                                        <p:attrNameLst>
                                          <p:attrName>style.visibility</p:attrName>
                                        </p:attrNameLst>
                                      </p:cBhvr>
                                      <p:to>
                                        <p:strVal val="visible"/>
                                      </p:to>
                                    </p:set>
                                  </p:childTnLst>
                                </p:cTn>
                              </p:par>
                              <p:par>
                                <p:cTn id="49" presetID="1" presetClass="exit" presetSubtype="0" fill="hold" grpId="1" nodeType="withEffect">
                                  <p:stCondLst>
                                    <p:cond delay="0"/>
                                  </p:stCondLst>
                                  <p:childTnLst>
                                    <p:set>
                                      <p:cBhvr>
                                        <p:cTn id="50" dur="1" fill="hold">
                                          <p:stCondLst>
                                            <p:cond delay="0"/>
                                          </p:stCondLst>
                                        </p:cTn>
                                        <p:tgtEl>
                                          <p:spTgt spid="95237"/>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5252"/>
                                        </p:tgtEl>
                                        <p:attrNameLst>
                                          <p:attrName>style.visibility</p:attrName>
                                        </p:attrNameLst>
                                      </p:cBhvr>
                                      <p:to>
                                        <p:strVal val="visible"/>
                                      </p:to>
                                    </p:set>
                                  </p:childTnLst>
                                </p:cTn>
                              </p:par>
                              <p:par>
                                <p:cTn id="55" presetID="1" presetClass="exit" presetSubtype="0" fill="hold" grpId="1" nodeType="withEffect">
                                  <p:stCondLst>
                                    <p:cond delay="0"/>
                                  </p:stCondLst>
                                  <p:childTnLst>
                                    <p:set>
                                      <p:cBhvr>
                                        <p:cTn id="56" dur="1" fill="hold">
                                          <p:stCondLst>
                                            <p:cond delay="0"/>
                                          </p:stCondLst>
                                        </p:cTn>
                                        <p:tgtEl>
                                          <p:spTgt spid="95235"/>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95253"/>
                                        </p:tgtEl>
                                        <p:attrNameLst>
                                          <p:attrName>style.visibility</p:attrName>
                                        </p:attrNameLst>
                                      </p:cBhvr>
                                      <p:to>
                                        <p:strVal val="visible"/>
                                      </p:to>
                                    </p:set>
                                  </p:childTnLst>
                                </p:cTn>
                              </p:par>
                              <p:par>
                                <p:cTn id="61" presetID="1" presetClass="exit" presetSubtype="0" fill="hold" grpId="1" nodeType="withEffect">
                                  <p:stCondLst>
                                    <p:cond delay="0"/>
                                  </p:stCondLst>
                                  <p:childTnLst>
                                    <p:set>
                                      <p:cBhvr>
                                        <p:cTn id="62" dur="1" fill="hold">
                                          <p:stCondLst>
                                            <p:cond delay="0"/>
                                          </p:stCondLst>
                                        </p:cTn>
                                        <p:tgtEl>
                                          <p:spTgt spid="95236"/>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952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p:bldP spid="95235" grpId="1"/>
      <p:bldP spid="95236" grpId="0"/>
      <p:bldP spid="95236" grpId="1"/>
      <p:bldP spid="95237" grpId="0"/>
      <p:bldP spid="95237" grpId="1"/>
      <p:bldP spid="95239" grpId="0"/>
      <p:bldP spid="95239" grpId="1"/>
      <p:bldP spid="95240" grpId="0"/>
      <p:bldP spid="95240" grpId="1"/>
      <p:bldP spid="95241" grpId="0"/>
      <p:bldP spid="95241" grpId="1"/>
      <p:bldP spid="95242" grpId="0"/>
      <p:bldP spid="95242" grpId="1"/>
      <p:bldP spid="95243" grpId="0"/>
      <p:bldP spid="95243" grpId="1"/>
      <p:bldP spid="95252" grpId="0"/>
      <p:bldP spid="95253" grpId="0"/>
      <p:bldP spid="95254" grpId="0"/>
      <p:bldP spid="95255" grpId="0"/>
      <p:bldP spid="95256" grpId="0"/>
      <p:bldP spid="95257" grpId="0"/>
      <p:bldP spid="95258"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457200" y="274638"/>
            <a:ext cx="8229600" cy="561975"/>
          </a:xfrm>
        </p:spPr>
        <p:txBody>
          <a:bodyPr/>
          <a:lstStyle/>
          <a:p>
            <a:pPr eaLnBrk="1" hangingPunct="1"/>
            <a:r>
              <a:rPr lang="en-GB" sz="3600" b="1" smtClean="0"/>
              <a:t>Half-life</a:t>
            </a:r>
          </a:p>
        </p:txBody>
      </p:sp>
      <p:sp>
        <p:nvSpPr>
          <p:cNvPr id="27651" name="Rectangle 3"/>
          <p:cNvSpPr>
            <a:spLocks noGrp="1" noChangeArrowheads="1"/>
          </p:cNvSpPr>
          <p:nvPr>
            <p:ph type="body" idx="4294967295"/>
          </p:nvPr>
        </p:nvSpPr>
        <p:spPr>
          <a:xfrm>
            <a:off x="457200" y="1052513"/>
            <a:ext cx="8223250" cy="4471987"/>
          </a:xfrm>
        </p:spPr>
        <p:txBody>
          <a:bodyPr/>
          <a:lstStyle/>
          <a:p>
            <a:pPr marL="0" indent="0" eaLnBrk="1" hangingPunct="1">
              <a:buFontTx/>
              <a:buNone/>
            </a:pPr>
            <a:r>
              <a:rPr lang="en-GB" smtClean="0"/>
              <a:t>The activity of a radioactive sample decreases over time.</a:t>
            </a:r>
          </a:p>
          <a:p>
            <a:pPr marL="0" indent="0" eaLnBrk="1" hangingPunct="1">
              <a:buFontTx/>
              <a:buNone/>
            </a:pPr>
            <a:endParaRPr lang="en-GB" smtClean="0"/>
          </a:p>
          <a:p>
            <a:pPr marL="0" indent="0" eaLnBrk="1" hangingPunct="1">
              <a:buFontTx/>
              <a:buNone/>
            </a:pPr>
            <a:r>
              <a:rPr lang="en-GB" b="1" smtClean="0"/>
              <a:t>The </a:t>
            </a:r>
            <a:r>
              <a:rPr lang="en-GB" b="1" smtClean="0">
                <a:solidFill>
                  <a:srgbClr val="FF0000"/>
                </a:solidFill>
              </a:rPr>
              <a:t>half-life</a:t>
            </a:r>
            <a:r>
              <a:rPr lang="en-GB" b="1" smtClean="0"/>
              <a:t> of a radioactive sample is the average time taken for half of the original mass of the sample to decay.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GB" sz="4000" smtClean="0"/>
              <a:t>Specification</a:t>
            </a:r>
          </a:p>
        </p:txBody>
      </p:sp>
      <p:sp>
        <p:nvSpPr>
          <p:cNvPr id="9219" name="Rectangle 3"/>
          <p:cNvSpPr>
            <a:spLocks noGrp="1" noChangeArrowheads="1"/>
          </p:cNvSpPr>
          <p:nvPr>
            <p:ph type="body" sz="half" idx="1"/>
          </p:nvPr>
        </p:nvSpPr>
        <p:spPr>
          <a:xfrm>
            <a:off x="457200" y="1600200"/>
            <a:ext cx="8097838" cy="4605338"/>
          </a:xfrm>
        </p:spPr>
        <p:txBody>
          <a:bodyPr/>
          <a:lstStyle/>
          <a:p>
            <a:pPr marL="0" indent="0" eaLnBrk="1" hangingPunct="1">
              <a:lnSpc>
                <a:spcPct val="90000"/>
              </a:lnSpc>
              <a:buFontTx/>
              <a:buNone/>
            </a:pPr>
            <a:r>
              <a:rPr lang="en-GB" sz="2400" b="1" smtClean="0"/>
              <a:t>Radioactivity and particles</a:t>
            </a:r>
            <a:endParaRPr lang="en-GB" sz="2400" smtClean="0"/>
          </a:p>
          <a:p>
            <a:pPr marL="0" indent="0" eaLnBrk="1" hangingPunct="1">
              <a:lnSpc>
                <a:spcPct val="90000"/>
              </a:lnSpc>
              <a:buFontTx/>
              <a:buNone/>
            </a:pPr>
            <a:r>
              <a:rPr lang="en-GB" sz="2400" u="sng" smtClean="0"/>
              <a:t>Radioactivity</a:t>
            </a:r>
          </a:p>
          <a:p>
            <a:pPr marL="0" indent="0" eaLnBrk="1" hangingPunct="1">
              <a:lnSpc>
                <a:spcPct val="90000"/>
              </a:lnSpc>
              <a:buFontTx/>
              <a:buNone/>
            </a:pPr>
            <a:r>
              <a:rPr lang="en-GB" sz="2400" smtClean="0"/>
              <a:t>understand that ionising radiations can be detected using a photographic film or a Geiger-Muller detector</a:t>
            </a:r>
          </a:p>
          <a:p>
            <a:pPr marL="0" indent="0" eaLnBrk="1" hangingPunct="1">
              <a:lnSpc>
                <a:spcPct val="90000"/>
              </a:lnSpc>
              <a:buFontTx/>
              <a:buNone/>
            </a:pPr>
            <a:r>
              <a:rPr lang="en-GB" sz="2400" smtClean="0"/>
              <a:t>explain the sources of background radiation</a:t>
            </a:r>
          </a:p>
          <a:p>
            <a:pPr marL="0" indent="0" eaLnBrk="1" hangingPunct="1">
              <a:lnSpc>
                <a:spcPct val="90000"/>
              </a:lnSpc>
              <a:buFontTx/>
              <a:buNone/>
            </a:pPr>
            <a:r>
              <a:rPr lang="en-GB" sz="2400" smtClean="0"/>
              <a:t>understand that the activity of a radioactive source decreases over a period of time and is measured in becquerels</a:t>
            </a:r>
          </a:p>
          <a:p>
            <a:pPr marL="0" indent="0" eaLnBrk="1" hangingPunct="1">
              <a:lnSpc>
                <a:spcPct val="90000"/>
              </a:lnSpc>
              <a:buFontTx/>
              <a:buNone/>
            </a:pPr>
            <a:r>
              <a:rPr lang="en-GB" sz="2400" smtClean="0"/>
              <a:t>understand the term ‘half-life’ and understand that it is different for different radioactive isotopes</a:t>
            </a:r>
          </a:p>
          <a:p>
            <a:pPr marL="0" indent="0" eaLnBrk="1" hangingPunct="1">
              <a:lnSpc>
                <a:spcPct val="90000"/>
              </a:lnSpc>
              <a:buFontTx/>
              <a:buNone/>
            </a:pPr>
            <a:r>
              <a:rPr lang="en-GB" sz="2400" smtClean="0"/>
              <a:t>use the concept of half-life to carry out simple calculations on activity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457200" y="274638"/>
            <a:ext cx="8229600" cy="561975"/>
          </a:xfrm>
        </p:spPr>
        <p:txBody>
          <a:bodyPr/>
          <a:lstStyle/>
          <a:p>
            <a:pPr eaLnBrk="1" hangingPunct="1"/>
            <a:r>
              <a:rPr lang="en-GB" sz="3600" smtClean="0"/>
              <a:t>Half-lives of some radioactive isotopes</a:t>
            </a:r>
          </a:p>
        </p:txBody>
      </p:sp>
      <p:sp>
        <p:nvSpPr>
          <p:cNvPr id="189448" name="Text Box 8"/>
          <p:cNvSpPr txBox="1">
            <a:spLocks noChangeArrowheads="1"/>
          </p:cNvSpPr>
          <p:nvPr/>
        </p:nvSpPr>
        <p:spPr bwMode="auto">
          <a:xfrm>
            <a:off x="1258888" y="1125538"/>
            <a:ext cx="6757987"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200">
                <a:solidFill>
                  <a:schemeClr val="accent2"/>
                </a:solidFill>
              </a:rPr>
              <a:t>Uranium 238 = 4500 million years</a:t>
            </a:r>
          </a:p>
          <a:p>
            <a:pPr eaLnBrk="1" hangingPunct="1"/>
            <a:r>
              <a:rPr lang="en-US" sz="3200">
                <a:solidFill>
                  <a:srgbClr val="663300"/>
                </a:solidFill>
              </a:rPr>
              <a:t>Uranium 235 = 704 million years</a:t>
            </a:r>
          </a:p>
          <a:p>
            <a:pPr eaLnBrk="1" hangingPunct="1"/>
            <a:r>
              <a:rPr lang="en-US" sz="3200">
                <a:solidFill>
                  <a:schemeClr val="hlink"/>
                </a:solidFill>
              </a:rPr>
              <a:t>Plutonium 239 = 24 100 years</a:t>
            </a:r>
          </a:p>
          <a:p>
            <a:pPr eaLnBrk="1" hangingPunct="1"/>
            <a:r>
              <a:rPr lang="en-US" sz="3200">
                <a:solidFill>
                  <a:srgbClr val="FF3300"/>
                </a:solidFill>
              </a:rPr>
              <a:t>Carbon 14 = 5600 years</a:t>
            </a:r>
          </a:p>
          <a:p>
            <a:pPr eaLnBrk="1" hangingPunct="1"/>
            <a:r>
              <a:rPr lang="en-US" sz="3200">
                <a:solidFill>
                  <a:srgbClr val="CC00CC"/>
                </a:solidFill>
              </a:rPr>
              <a:t>Strontium 90 = 29 years</a:t>
            </a:r>
          </a:p>
          <a:p>
            <a:pPr eaLnBrk="1" hangingPunct="1"/>
            <a:r>
              <a:rPr lang="en-US" sz="3200">
                <a:solidFill>
                  <a:srgbClr val="00CC00"/>
                </a:solidFill>
              </a:rPr>
              <a:t>Hydrogen 3 (Tritium) = 12 years</a:t>
            </a:r>
          </a:p>
          <a:p>
            <a:pPr eaLnBrk="1" hangingPunct="1"/>
            <a:r>
              <a:rPr lang="en-US" sz="3200">
                <a:solidFill>
                  <a:srgbClr val="0000CC"/>
                </a:solidFill>
              </a:rPr>
              <a:t>Cobalt 60 = 5.2 years</a:t>
            </a:r>
          </a:p>
          <a:p>
            <a:pPr eaLnBrk="1" hangingPunct="1"/>
            <a:r>
              <a:rPr lang="en-GB" sz="3200"/>
              <a:t>Technetium 99m = 6 hours</a:t>
            </a:r>
            <a:endParaRPr lang="en-US" sz="3200">
              <a:solidFill>
                <a:srgbClr val="0000CC"/>
              </a:solidFill>
            </a:endParaRPr>
          </a:p>
          <a:p>
            <a:pPr eaLnBrk="1" hangingPunct="1"/>
            <a:r>
              <a:rPr lang="en-US" sz="3200">
                <a:solidFill>
                  <a:srgbClr val="339933"/>
                </a:solidFill>
              </a:rPr>
              <a:t>Radon 224 = 60 seconds</a:t>
            </a:r>
          </a:p>
          <a:p>
            <a:pPr eaLnBrk="1" hangingPunct="1"/>
            <a:r>
              <a:rPr lang="en-US" sz="3200">
                <a:solidFill>
                  <a:srgbClr val="FF6600"/>
                </a:solidFill>
              </a:rPr>
              <a:t>Helium 5 = 1 x 10</a:t>
            </a:r>
            <a:r>
              <a:rPr lang="en-US" sz="3200" baseline="30000">
                <a:solidFill>
                  <a:srgbClr val="FF6600"/>
                </a:solidFill>
              </a:rPr>
              <a:t>-20</a:t>
            </a:r>
            <a:r>
              <a:rPr lang="en-US" sz="3200">
                <a:solidFill>
                  <a:srgbClr val="FF6600"/>
                </a:solidFill>
              </a:rPr>
              <a:t> seconds</a:t>
            </a:r>
            <a:endParaRPr lang="en-GB" sz="3200">
              <a:solidFill>
                <a:srgbClr val="FF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944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944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944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944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89448">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89448">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89448">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89448">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89448">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8944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457200" y="274638"/>
            <a:ext cx="8229600" cy="706437"/>
          </a:xfrm>
        </p:spPr>
        <p:txBody>
          <a:bodyPr/>
          <a:lstStyle/>
          <a:p>
            <a:pPr eaLnBrk="1" hangingPunct="1"/>
            <a:r>
              <a:rPr lang="en-GB" sz="3200" smtClean="0"/>
              <a:t>Example 1 - The decay of </a:t>
            </a:r>
            <a:br>
              <a:rPr lang="en-GB" sz="3200" smtClean="0"/>
            </a:br>
            <a:r>
              <a:rPr lang="en-GB" sz="3200" smtClean="0"/>
              <a:t>a sample of strontium 90</a:t>
            </a:r>
          </a:p>
        </p:txBody>
      </p:sp>
      <p:sp>
        <p:nvSpPr>
          <p:cNvPr id="191491" name="Rectangle 3"/>
          <p:cNvSpPr>
            <a:spLocks noGrp="1" noChangeArrowheads="1"/>
          </p:cNvSpPr>
          <p:nvPr>
            <p:ph type="body" sz="half" idx="4294967295"/>
          </p:nvPr>
        </p:nvSpPr>
        <p:spPr>
          <a:xfrm>
            <a:off x="611188" y="1433513"/>
            <a:ext cx="3937000" cy="2906712"/>
          </a:xfrm>
        </p:spPr>
        <p:txBody>
          <a:bodyPr/>
          <a:lstStyle/>
          <a:p>
            <a:pPr marL="0" indent="0" eaLnBrk="1" hangingPunct="1">
              <a:buFontTx/>
              <a:buNone/>
            </a:pPr>
            <a:r>
              <a:rPr lang="en-GB" sz="2400" smtClean="0"/>
              <a:t>Strontium 90 has a half-life of 29 years.</a:t>
            </a:r>
          </a:p>
          <a:p>
            <a:pPr marL="0" indent="0" eaLnBrk="1" hangingPunct="1">
              <a:buFontTx/>
              <a:buNone/>
            </a:pPr>
            <a:endParaRPr lang="en-GB" sz="2400" smtClean="0"/>
          </a:p>
          <a:p>
            <a:pPr marL="0" indent="0" eaLnBrk="1" hangingPunct="1">
              <a:buFontTx/>
              <a:buNone/>
            </a:pPr>
            <a:r>
              <a:rPr lang="en-GB" sz="2400" smtClean="0"/>
              <a:t>In 2012 a sample contains 18.2g of strontium 90</a:t>
            </a:r>
          </a:p>
          <a:p>
            <a:pPr marL="0" indent="0" eaLnBrk="1" hangingPunct="1">
              <a:buFontTx/>
              <a:buNone/>
            </a:pPr>
            <a:endParaRPr lang="en-GB" sz="2400" smtClean="0"/>
          </a:p>
          <a:p>
            <a:pPr marL="0" indent="0" eaLnBrk="1" hangingPunct="1">
              <a:buFontTx/>
              <a:buNone/>
            </a:pPr>
            <a:r>
              <a:rPr lang="en-GB" sz="2400" smtClean="0"/>
              <a:t>The mass of strontium 90 in the sample halves every 29 years.</a:t>
            </a:r>
            <a:endParaRPr lang="en-GB" sz="2400" smtClean="0">
              <a:solidFill>
                <a:schemeClr val="accent2"/>
              </a:solidFill>
            </a:endParaRPr>
          </a:p>
        </p:txBody>
      </p:sp>
      <p:graphicFrame>
        <p:nvGraphicFramePr>
          <p:cNvPr id="340009" name="Group 41"/>
          <p:cNvGraphicFramePr>
            <a:graphicFrameLocks noGrp="1"/>
          </p:cNvGraphicFramePr>
          <p:nvPr>
            <p:ph sz="half" idx="4294967295"/>
          </p:nvPr>
        </p:nvGraphicFramePr>
        <p:xfrm>
          <a:off x="4791075" y="1454150"/>
          <a:ext cx="3921125" cy="4319588"/>
        </p:xfrm>
        <a:graphic>
          <a:graphicData uri="http://schemas.openxmlformats.org/drawingml/2006/table">
            <a:tbl>
              <a:tblPr/>
              <a:tblGrid>
                <a:gridCol w="1381125"/>
                <a:gridCol w="2540000"/>
              </a:tblGrid>
              <a:tr h="830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Arial" charset="0"/>
                        </a:rPr>
                        <a:t>Year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rgbClr val="FF0000"/>
                          </a:solidFill>
                          <a:effectLst/>
                          <a:latin typeface="Arial" charset="0"/>
                        </a:rPr>
                        <a:t>Mass of strontium 90 (g)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2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2012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2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2041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2070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2099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2128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2157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1534" name="Text Box 46"/>
          <p:cNvSpPr txBox="1">
            <a:spLocks noChangeArrowheads="1"/>
          </p:cNvSpPr>
          <p:nvPr/>
        </p:nvSpPr>
        <p:spPr bwMode="auto">
          <a:xfrm>
            <a:off x="6853238" y="5214938"/>
            <a:ext cx="1008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400" b="1">
                <a:solidFill>
                  <a:srgbClr val="FF0000"/>
                </a:solidFill>
              </a:rPr>
              <a:t>0.60</a:t>
            </a:r>
          </a:p>
        </p:txBody>
      </p:sp>
      <p:sp>
        <p:nvSpPr>
          <p:cNvPr id="191535" name="Text Box 47"/>
          <p:cNvSpPr txBox="1">
            <a:spLocks noChangeArrowheads="1"/>
          </p:cNvSpPr>
          <p:nvPr/>
        </p:nvSpPr>
        <p:spPr bwMode="auto">
          <a:xfrm>
            <a:off x="6853238" y="4638675"/>
            <a:ext cx="1008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400" b="1">
                <a:solidFill>
                  <a:srgbClr val="FF0000"/>
                </a:solidFill>
              </a:rPr>
              <a:t>1.20</a:t>
            </a:r>
          </a:p>
        </p:txBody>
      </p:sp>
      <p:sp>
        <p:nvSpPr>
          <p:cNvPr id="191536" name="Text Box 48"/>
          <p:cNvSpPr txBox="1">
            <a:spLocks noChangeArrowheads="1"/>
          </p:cNvSpPr>
          <p:nvPr/>
        </p:nvSpPr>
        <p:spPr bwMode="auto">
          <a:xfrm>
            <a:off x="6853238" y="4062413"/>
            <a:ext cx="1008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400" b="1">
                <a:solidFill>
                  <a:srgbClr val="FF0000"/>
                </a:solidFill>
              </a:rPr>
              <a:t>2.40</a:t>
            </a:r>
          </a:p>
        </p:txBody>
      </p:sp>
      <p:sp>
        <p:nvSpPr>
          <p:cNvPr id="191537" name="Text Box 49"/>
          <p:cNvSpPr txBox="1">
            <a:spLocks noChangeArrowheads="1"/>
          </p:cNvSpPr>
          <p:nvPr/>
        </p:nvSpPr>
        <p:spPr bwMode="auto">
          <a:xfrm>
            <a:off x="6853238" y="3487738"/>
            <a:ext cx="1008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400" b="1">
                <a:solidFill>
                  <a:srgbClr val="FF0000"/>
                </a:solidFill>
              </a:rPr>
              <a:t>4.80</a:t>
            </a:r>
          </a:p>
        </p:txBody>
      </p:sp>
      <p:sp>
        <p:nvSpPr>
          <p:cNvPr id="191538" name="Text Box 50"/>
          <p:cNvSpPr txBox="1">
            <a:spLocks noChangeArrowheads="1"/>
          </p:cNvSpPr>
          <p:nvPr/>
        </p:nvSpPr>
        <p:spPr bwMode="auto">
          <a:xfrm>
            <a:off x="6853238" y="2911475"/>
            <a:ext cx="1008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400" b="1">
                <a:solidFill>
                  <a:srgbClr val="FF0000"/>
                </a:solidFill>
              </a:rPr>
              <a:t>9.60</a:t>
            </a:r>
          </a:p>
        </p:txBody>
      </p:sp>
      <p:sp>
        <p:nvSpPr>
          <p:cNvPr id="191539" name="Text Box 51"/>
          <p:cNvSpPr txBox="1">
            <a:spLocks noChangeArrowheads="1"/>
          </p:cNvSpPr>
          <p:nvPr/>
        </p:nvSpPr>
        <p:spPr bwMode="auto">
          <a:xfrm>
            <a:off x="6780213" y="2335213"/>
            <a:ext cx="1154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400" b="1">
                <a:solidFill>
                  <a:srgbClr val="FF0000"/>
                </a:solidFill>
              </a:rPr>
              <a:t>18.2</a:t>
            </a:r>
          </a:p>
        </p:txBody>
      </p:sp>
      <p:sp>
        <p:nvSpPr>
          <p:cNvPr id="191546" name="Text Box 58"/>
          <p:cNvSpPr txBox="1">
            <a:spLocks noChangeArrowheads="1"/>
          </p:cNvSpPr>
          <p:nvPr/>
        </p:nvSpPr>
        <p:spPr bwMode="auto">
          <a:xfrm>
            <a:off x="482600" y="5984875"/>
            <a:ext cx="6286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a:t>When will the mass have fall to </a:t>
            </a:r>
            <a:r>
              <a:rPr lang="en-GB" sz="2400">
                <a:solidFill>
                  <a:srgbClr val="FF0000"/>
                </a:solidFill>
              </a:rPr>
              <a:t>0.15 g</a:t>
            </a:r>
            <a:r>
              <a:rPr lang="en-GB" sz="2400"/>
              <a:t>?</a:t>
            </a:r>
          </a:p>
        </p:txBody>
      </p:sp>
      <p:sp>
        <p:nvSpPr>
          <p:cNvPr id="191547" name="Text Box 59"/>
          <p:cNvSpPr txBox="1">
            <a:spLocks noChangeArrowheads="1"/>
          </p:cNvSpPr>
          <p:nvPr/>
        </p:nvSpPr>
        <p:spPr bwMode="auto">
          <a:xfrm>
            <a:off x="6756400" y="5986463"/>
            <a:ext cx="1368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b="1">
                <a:solidFill>
                  <a:srgbClr val="CC00CC"/>
                </a:solidFill>
              </a:rPr>
              <a:t>2215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14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149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4000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1539">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153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153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153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153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153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91491">
                                            <p:txEl>
                                              <p:pRg st="4" end="4"/>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1546"/>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15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34" grpId="0"/>
      <p:bldP spid="191535" grpId="0"/>
      <p:bldP spid="191536" grpId="0"/>
      <p:bldP spid="191537" grpId="0"/>
      <p:bldP spid="191538" grpId="0"/>
      <p:bldP spid="191546" grpId="0"/>
      <p:bldP spid="19154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684213" y="333375"/>
            <a:ext cx="777240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600"/>
              <a:t>Question 1</a:t>
            </a:r>
          </a:p>
        </p:txBody>
      </p:sp>
      <p:sp>
        <p:nvSpPr>
          <p:cNvPr id="184323" name="Rectangle 3"/>
          <p:cNvSpPr>
            <a:spLocks noChangeArrowheads="1"/>
          </p:cNvSpPr>
          <p:nvPr/>
        </p:nvSpPr>
        <p:spPr bwMode="auto">
          <a:xfrm>
            <a:off x="755650" y="1125538"/>
            <a:ext cx="7559675"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sz="2400"/>
              <a:t>At 10am in the morning a radioactive sample contains 80g of a radioactive isotope. If the isotope has a half-life of 20 minutes calculate the mass of the isotope remaining at 11am.</a:t>
            </a:r>
          </a:p>
          <a:p>
            <a:pPr>
              <a:spcBef>
                <a:spcPct val="20000"/>
              </a:spcBef>
            </a:pPr>
            <a:endParaRPr lang="en-US" sz="2400"/>
          </a:p>
          <a:p>
            <a:pPr>
              <a:spcBef>
                <a:spcPct val="20000"/>
              </a:spcBef>
            </a:pPr>
            <a:r>
              <a:rPr lang="en-US" sz="2400"/>
              <a:t>10am to 11am = 60 minutes</a:t>
            </a:r>
          </a:p>
          <a:p>
            <a:pPr>
              <a:spcBef>
                <a:spcPct val="20000"/>
              </a:spcBef>
            </a:pPr>
            <a:r>
              <a:rPr lang="en-US" sz="2400"/>
              <a:t>= 3 x 20 minutes</a:t>
            </a:r>
          </a:p>
          <a:p>
            <a:pPr>
              <a:spcBef>
                <a:spcPct val="20000"/>
              </a:spcBef>
            </a:pPr>
            <a:r>
              <a:rPr lang="en-US" sz="2400"/>
              <a:t>= 3 half-lives</a:t>
            </a:r>
          </a:p>
          <a:p>
            <a:pPr>
              <a:spcBef>
                <a:spcPct val="20000"/>
              </a:spcBef>
            </a:pPr>
            <a:r>
              <a:rPr lang="en-US" sz="2400"/>
              <a:t>mass of isotope = </a:t>
            </a:r>
            <a:r>
              <a:rPr lang="en-US" sz="2400">
                <a:cs typeface="Arial" pitchFamily="34" charset="0"/>
              </a:rPr>
              <a:t>½ x </a:t>
            </a:r>
            <a:r>
              <a:rPr lang="en-US" sz="2400"/>
              <a:t>½ x ½ x 80g</a:t>
            </a:r>
            <a:endParaRPr lang="en-US" sz="2400">
              <a:sym typeface="Symbol" pitchFamily="18" charset="2"/>
            </a:endParaRPr>
          </a:p>
          <a:p>
            <a:pPr>
              <a:spcBef>
                <a:spcPct val="20000"/>
              </a:spcBef>
            </a:pPr>
            <a:endParaRPr lang="en-US" sz="2400"/>
          </a:p>
          <a:p>
            <a:pPr>
              <a:spcBef>
                <a:spcPct val="20000"/>
              </a:spcBef>
            </a:pPr>
            <a:r>
              <a:rPr lang="en-US" sz="2400" b="1">
                <a:solidFill>
                  <a:srgbClr val="FF3300"/>
                </a:solidFill>
              </a:rPr>
              <a:t>mass at 11 am = 10g</a:t>
            </a:r>
          </a:p>
          <a:p>
            <a:pPr>
              <a:spcBef>
                <a:spcPct val="20000"/>
              </a:spcBef>
            </a:pPr>
            <a:endParaRPr lang="en-US" sz="2400"/>
          </a:p>
        </p:txBody>
      </p:sp>
      <p:sp>
        <p:nvSpPr>
          <p:cNvPr id="25604" name="Rectangle 4"/>
          <p:cNvSpPr>
            <a:spLocks noChangeArrowheads="1"/>
          </p:cNvSpPr>
          <p:nvPr/>
        </p:nvSpPr>
        <p:spPr bwMode="auto">
          <a:xfrm>
            <a:off x="684213" y="2636838"/>
            <a:ext cx="77343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lang="en-US" sz="2800" b="1">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2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432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432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432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843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684213" y="333375"/>
            <a:ext cx="777240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600"/>
              <a:t>Question 2</a:t>
            </a:r>
          </a:p>
        </p:txBody>
      </p:sp>
      <p:sp>
        <p:nvSpPr>
          <p:cNvPr id="26627" name="Rectangle 3"/>
          <p:cNvSpPr>
            <a:spLocks noChangeArrowheads="1"/>
          </p:cNvSpPr>
          <p:nvPr/>
        </p:nvSpPr>
        <p:spPr bwMode="auto">
          <a:xfrm>
            <a:off x="755650" y="1125538"/>
            <a:ext cx="7559675"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sz="2400"/>
              <a:t>Calculate the half-life of the radioactive isotope in a source if its mass decreases from 24g to 6g over a period of 60 days.</a:t>
            </a:r>
          </a:p>
          <a:p>
            <a:pPr>
              <a:spcBef>
                <a:spcPct val="20000"/>
              </a:spcBef>
            </a:pPr>
            <a:endParaRPr lang="en-US" sz="2400"/>
          </a:p>
          <a:p>
            <a:pPr>
              <a:spcBef>
                <a:spcPct val="20000"/>
              </a:spcBef>
            </a:pPr>
            <a:endParaRPr lang="en-US" sz="2400" b="1">
              <a:solidFill>
                <a:srgbClr val="FF3300"/>
              </a:solidFill>
            </a:endParaRPr>
          </a:p>
          <a:p>
            <a:pPr>
              <a:spcBef>
                <a:spcPct val="20000"/>
              </a:spcBef>
            </a:pPr>
            <a:endParaRPr lang="en-US" sz="2400"/>
          </a:p>
        </p:txBody>
      </p:sp>
      <p:sp>
        <p:nvSpPr>
          <p:cNvPr id="26628" name="Rectangle 4"/>
          <p:cNvSpPr>
            <a:spLocks noChangeArrowheads="1"/>
          </p:cNvSpPr>
          <p:nvPr/>
        </p:nvSpPr>
        <p:spPr bwMode="auto">
          <a:xfrm>
            <a:off x="684213" y="2636838"/>
            <a:ext cx="77343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lang="en-US" sz="2800" b="1">
              <a:solidFill>
                <a:srgbClr val="FF33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684213" y="333375"/>
            <a:ext cx="777240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600"/>
              <a:t>Question 2</a:t>
            </a:r>
          </a:p>
        </p:txBody>
      </p:sp>
      <p:sp>
        <p:nvSpPr>
          <p:cNvPr id="184323" name="Rectangle 3"/>
          <p:cNvSpPr>
            <a:spLocks noChangeArrowheads="1"/>
          </p:cNvSpPr>
          <p:nvPr/>
        </p:nvSpPr>
        <p:spPr bwMode="auto">
          <a:xfrm>
            <a:off x="755650" y="1125538"/>
            <a:ext cx="7559675"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sz="2400"/>
              <a:t>Calculate the half-life of the radioactive isotope in a source if its mass decreases from 24g to 6g over a period of 60 days.</a:t>
            </a:r>
          </a:p>
          <a:p>
            <a:pPr>
              <a:spcBef>
                <a:spcPct val="20000"/>
              </a:spcBef>
            </a:pPr>
            <a:endParaRPr lang="en-US" sz="2400"/>
          </a:p>
          <a:p>
            <a:pPr>
              <a:spcBef>
                <a:spcPct val="20000"/>
              </a:spcBef>
            </a:pPr>
            <a:r>
              <a:rPr lang="en-US" sz="2400"/>
              <a:t>24g x </a:t>
            </a:r>
            <a:r>
              <a:rPr lang="en-US" sz="2400">
                <a:cs typeface="Arial" pitchFamily="34" charset="0"/>
              </a:rPr>
              <a:t>½ = 12g</a:t>
            </a:r>
          </a:p>
          <a:p>
            <a:pPr>
              <a:spcBef>
                <a:spcPct val="20000"/>
              </a:spcBef>
            </a:pPr>
            <a:r>
              <a:rPr lang="en-US" sz="2400"/>
              <a:t>12g x ½ = 6g</a:t>
            </a:r>
          </a:p>
          <a:p>
            <a:pPr>
              <a:spcBef>
                <a:spcPct val="20000"/>
              </a:spcBef>
            </a:pPr>
            <a:r>
              <a:rPr lang="en-US" sz="2400"/>
              <a:t>therefore </a:t>
            </a:r>
            <a:r>
              <a:rPr lang="en-US" sz="2400" b="1">
                <a:solidFill>
                  <a:schemeClr val="accent2"/>
                </a:solidFill>
              </a:rPr>
              <a:t>TWO</a:t>
            </a:r>
            <a:r>
              <a:rPr lang="en-US" sz="2400"/>
              <a:t> half-lives occur in 60 days</a:t>
            </a:r>
          </a:p>
          <a:p>
            <a:pPr>
              <a:spcBef>
                <a:spcPct val="20000"/>
              </a:spcBef>
            </a:pPr>
            <a:endParaRPr lang="en-US" sz="2400" b="1">
              <a:solidFill>
                <a:srgbClr val="FF3300"/>
              </a:solidFill>
            </a:endParaRPr>
          </a:p>
          <a:p>
            <a:pPr>
              <a:spcBef>
                <a:spcPct val="20000"/>
              </a:spcBef>
            </a:pPr>
            <a:r>
              <a:rPr lang="en-US" sz="2400" b="1">
                <a:solidFill>
                  <a:srgbClr val="FF3300"/>
                </a:solidFill>
              </a:rPr>
              <a:t>half-life = 30 days</a:t>
            </a:r>
          </a:p>
          <a:p>
            <a:pPr>
              <a:spcBef>
                <a:spcPct val="20000"/>
              </a:spcBef>
            </a:pPr>
            <a:endParaRPr lang="en-US" sz="2400"/>
          </a:p>
        </p:txBody>
      </p:sp>
      <p:sp>
        <p:nvSpPr>
          <p:cNvPr id="27652" name="Rectangle 4"/>
          <p:cNvSpPr>
            <a:spLocks noChangeArrowheads="1"/>
          </p:cNvSpPr>
          <p:nvPr/>
        </p:nvSpPr>
        <p:spPr bwMode="auto">
          <a:xfrm>
            <a:off x="684213" y="2636838"/>
            <a:ext cx="77343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lang="en-US" sz="2800" b="1">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2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432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432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43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457200" y="274638"/>
            <a:ext cx="8229600" cy="561975"/>
          </a:xfrm>
        </p:spPr>
        <p:txBody>
          <a:bodyPr/>
          <a:lstStyle/>
          <a:p>
            <a:pPr eaLnBrk="1" hangingPunct="1"/>
            <a:r>
              <a:rPr lang="en-GB" sz="3600" b="1" smtClean="0"/>
              <a:t>Other ways of defining half-life</a:t>
            </a:r>
          </a:p>
        </p:txBody>
      </p:sp>
      <p:sp>
        <p:nvSpPr>
          <p:cNvPr id="27651" name="Rectangle 3"/>
          <p:cNvSpPr>
            <a:spLocks noGrp="1" noChangeArrowheads="1"/>
          </p:cNvSpPr>
          <p:nvPr>
            <p:ph type="body" idx="4294967295"/>
          </p:nvPr>
        </p:nvSpPr>
        <p:spPr>
          <a:xfrm>
            <a:off x="457200" y="1052513"/>
            <a:ext cx="8223250" cy="4471987"/>
          </a:xfrm>
        </p:spPr>
        <p:txBody>
          <a:bodyPr/>
          <a:lstStyle/>
          <a:p>
            <a:pPr marL="0" indent="0" eaLnBrk="1" hangingPunct="1">
              <a:buFontTx/>
              <a:buNone/>
            </a:pPr>
            <a:r>
              <a:rPr lang="en-GB" sz="2800" b="1" i="1" smtClean="0">
                <a:solidFill>
                  <a:schemeClr val="accent2"/>
                </a:solidFill>
              </a:rPr>
              <a:t>In terms of activity of a source:</a:t>
            </a:r>
          </a:p>
          <a:p>
            <a:pPr marL="0" indent="0" eaLnBrk="1" hangingPunct="1">
              <a:buFontTx/>
              <a:buNone/>
            </a:pPr>
            <a:r>
              <a:rPr lang="en-GB" sz="2800" b="1" smtClean="0"/>
              <a:t>The </a:t>
            </a:r>
            <a:r>
              <a:rPr lang="en-GB" sz="2800" b="1" smtClean="0">
                <a:solidFill>
                  <a:srgbClr val="FF0000"/>
                </a:solidFill>
              </a:rPr>
              <a:t>half-life</a:t>
            </a:r>
            <a:r>
              <a:rPr lang="en-GB" sz="2800" b="1" smtClean="0"/>
              <a:t> of a radioactive source is the average time taken for the activity of the source to decrease to half of its initial value.</a:t>
            </a:r>
          </a:p>
          <a:p>
            <a:pPr marL="0" indent="0" eaLnBrk="1" hangingPunct="1">
              <a:buFontTx/>
              <a:buNone/>
            </a:pPr>
            <a:endParaRPr lang="en-GB" sz="2800" b="1" smtClean="0"/>
          </a:p>
          <a:p>
            <a:pPr marL="0" indent="0" eaLnBrk="1" hangingPunct="1">
              <a:buFontTx/>
              <a:buNone/>
            </a:pPr>
            <a:r>
              <a:rPr lang="en-GB" sz="2800" b="1" i="1" smtClean="0">
                <a:solidFill>
                  <a:schemeClr val="accent2"/>
                </a:solidFill>
              </a:rPr>
              <a:t>In terms of the number of nuclei:</a:t>
            </a:r>
          </a:p>
          <a:p>
            <a:pPr marL="0" indent="0" eaLnBrk="1" hangingPunct="1">
              <a:buFontTx/>
              <a:buNone/>
            </a:pPr>
            <a:r>
              <a:rPr lang="en-GB" sz="2800" b="1" smtClean="0"/>
              <a:t>The </a:t>
            </a:r>
            <a:r>
              <a:rPr lang="en-GB" sz="2800" b="1" smtClean="0">
                <a:solidFill>
                  <a:srgbClr val="FF0000"/>
                </a:solidFill>
              </a:rPr>
              <a:t>half-life</a:t>
            </a:r>
            <a:r>
              <a:rPr lang="en-GB" sz="2800" b="1" smtClean="0"/>
              <a:t> of a radioactive isotope is the average time it takes for half of the nuclei of the isotope to decay into some other isotope.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457200" y="274638"/>
            <a:ext cx="8229600" cy="706437"/>
          </a:xfrm>
        </p:spPr>
        <p:txBody>
          <a:bodyPr/>
          <a:lstStyle/>
          <a:p>
            <a:pPr eaLnBrk="1" hangingPunct="1"/>
            <a:r>
              <a:rPr lang="en-GB" sz="4000" smtClean="0"/>
              <a:t>Example 2 – The decay of source Z</a:t>
            </a:r>
          </a:p>
        </p:txBody>
      </p:sp>
      <p:sp>
        <p:nvSpPr>
          <p:cNvPr id="191491" name="Rectangle 3"/>
          <p:cNvSpPr>
            <a:spLocks noGrp="1" noChangeArrowheads="1"/>
          </p:cNvSpPr>
          <p:nvPr>
            <p:ph type="body" sz="half" idx="4294967295"/>
          </p:nvPr>
        </p:nvSpPr>
        <p:spPr>
          <a:xfrm>
            <a:off x="596900" y="1216025"/>
            <a:ext cx="3735388" cy="2906713"/>
          </a:xfrm>
        </p:spPr>
        <p:txBody>
          <a:bodyPr/>
          <a:lstStyle/>
          <a:p>
            <a:pPr marL="0" indent="0" eaLnBrk="1" hangingPunct="1">
              <a:buFontTx/>
              <a:buNone/>
            </a:pPr>
            <a:r>
              <a:rPr lang="en-GB" sz="2400" smtClean="0"/>
              <a:t>Source Z decays with a half-life of three hours.</a:t>
            </a:r>
          </a:p>
          <a:p>
            <a:pPr marL="0" indent="0" eaLnBrk="1" hangingPunct="1">
              <a:buFontTx/>
              <a:buNone/>
            </a:pPr>
            <a:r>
              <a:rPr lang="en-GB" sz="2400" smtClean="0"/>
              <a:t> </a:t>
            </a:r>
          </a:p>
          <a:p>
            <a:pPr marL="0" indent="0" eaLnBrk="1" hangingPunct="1">
              <a:buFontTx/>
              <a:buNone/>
            </a:pPr>
            <a:r>
              <a:rPr lang="en-GB" sz="2400" smtClean="0"/>
              <a:t>At 9 am the source has an activity of 16000 Bq</a:t>
            </a:r>
          </a:p>
          <a:p>
            <a:pPr marL="0" indent="0" eaLnBrk="1" hangingPunct="1">
              <a:buFontTx/>
              <a:buNone/>
            </a:pPr>
            <a:endParaRPr lang="en-GB" sz="2400" smtClean="0"/>
          </a:p>
          <a:p>
            <a:pPr marL="0" indent="0" eaLnBrk="1" hangingPunct="1">
              <a:buFontTx/>
              <a:buNone/>
            </a:pPr>
            <a:r>
              <a:rPr lang="en-GB" sz="2400" smtClean="0"/>
              <a:t>The activity halves every three hours.</a:t>
            </a:r>
            <a:endParaRPr lang="en-GB" sz="2400" smtClean="0">
              <a:solidFill>
                <a:schemeClr val="accent2"/>
              </a:solidFill>
            </a:endParaRPr>
          </a:p>
        </p:txBody>
      </p:sp>
      <p:graphicFrame>
        <p:nvGraphicFramePr>
          <p:cNvPr id="331828" name="Group 52"/>
          <p:cNvGraphicFramePr>
            <a:graphicFrameLocks noGrp="1"/>
          </p:cNvGraphicFramePr>
          <p:nvPr>
            <p:ph sz="half" idx="4294967295"/>
          </p:nvPr>
        </p:nvGraphicFramePr>
        <p:xfrm>
          <a:off x="4840288" y="1143000"/>
          <a:ext cx="3168650" cy="4319588"/>
        </p:xfrm>
        <a:graphic>
          <a:graphicData uri="http://schemas.openxmlformats.org/drawingml/2006/table">
            <a:tbl>
              <a:tblPr/>
              <a:tblGrid>
                <a:gridCol w="1584325"/>
                <a:gridCol w="1584325"/>
              </a:tblGrid>
              <a:tr h="830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Arial" charset="0"/>
                        </a:rPr>
                        <a:t>Time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rgbClr val="FF0000"/>
                          </a:solidFill>
                          <a:effectLst/>
                          <a:latin typeface="Arial" charset="0"/>
                        </a:rPr>
                        <a:t>Activity (Bq)</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2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9 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2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12 noon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3 pm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6 pm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9 pm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midnight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1534" name="Text Box 46"/>
          <p:cNvSpPr txBox="1">
            <a:spLocks noChangeArrowheads="1"/>
          </p:cNvSpPr>
          <p:nvPr/>
        </p:nvSpPr>
        <p:spPr bwMode="auto">
          <a:xfrm>
            <a:off x="6713538" y="4905375"/>
            <a:ext cx="1008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400" b="1">
                <a:solidFill>
                  <a:srgbClr val="FF0000"/>
                </a:solidFill>
              </a:rPr>
              <a:t>500</a:t>
            </a:r>
          </a:p>
        </p:txBody>
      </p:sp>
      <p:sp>
        <p:nvSpPr>
          <p:cNvPr id="191535" name="Text Box 47"/>
          <p:cNvSpPr txBox="1">
            <a:spLocks noChangeArrowheads="1"/>
          </p:cNvSpPr>
          <p:nvPr/>
        </p:nvSpPr>
        <p:spPr bwMode="auto">
          <a:xfrm>
            <a:off x="6713538" y="4329113"/>
            <a:ext cx="1008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400" b="1">
                <a:solidFill>
                  <a:srgbClr val="FF0000"/>
                </a:solidFill>
              </a:rPr>
              <a:t>1000</a:t>
            </a:r>
          </a:p>
        </p:txBody>
      </p:sp>
      <p:sp>
        <p:nvSpPr>
          <p:cNvPr id="191536" name="Text Box 48"/>
          <p:cNvSpPr txBox="1">
            <a:spLocks noChangeArrowheads="1"/>
          </p:cNvSpPr>
          <p:nvPr/>
        </p:nvSpPr>
        <p:spPr bwMode="auto">
          <a:xfrm>
            <a:off x="6713538" y="3752850"/>
            <a:ext cx="1008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400" b="1">
                <a:solidFill>
                  <a:srgbClr val="FF0000"/>
                </a:solidFill>
              </a:rPr>
              <a:t>2000</a:t>
            </a:r>
          </a:p>
        </p:txBody>
      </p:sp>
      <p:sp>
        <p:nvSpPr>
          <p:cNvPr id="191537" name="Text Box 49"/>
          <p:cNvSpPr txBox="1">
            <a:spLocks noChangeArrowheads="1"/>
          </p:cNvSpPr>
          <p:nvPr/>
        </p:nvSpPr>
        <p:spPr bwMode="auto">
          <a:xfrm>
            <a:off x="6713538" y="3178175"/>
            <a:ext cx="1008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400" b="1">
                <a:solidFill>
                  <a:srgbClr val="FF0000"/>
                </a:solidFill>
              </a:rPr>
              <a:t>4000</a:t>
            </a:r>
          </a:p>
        </p:txBody>
      </p:sp>
      <p:sp>
        <p:nvSpPr>
          <p:cNvPr id="191538" name="Text Box 50"/>
          <p:cNvSpPr txBox="1">
            <a:spLocks noChangeArrowheads="1"/>
          </p:cNvSpPr>
          <p:nvPr/>
        </p:nvSpPr>
        <p:spPr bwMode="auto">
          <a:xfrm>
            <a:off x="6713538" y="2601913"/>
            <a:ext cx="1008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400" b="1">
                <a:solidFill>
                  <a:srgbClr val="FF0000"/>
                </a:solidFill>
              </a:rPr>
              <a:t>8000</a:t>
            </a:r>
          </a:p>
        </p:txBody>
      </p:sp>
      <p:sp>
        <p:nvSpPr>
          <p:cNvPr id="191539" name="Text Box 51"/>
          <p:cNvSpPr txBox="1">
            <a:spLocks noChangeArrowheads="1"/>
          </p:cNvSpPr>
          <p:nvPr/>
        </p:nvSpPr>
        <p:spPr bwMode="auto">
          <a:xfrm>
            <a:off x="6640513" y="2025650"/>
            <a:ext cx="1154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400" b="1">
                <a:solidFill>
                  <a:srgbClr val="FF0000"/>
                </a:solidFill>
              </a:rPr>
              <a:t>16000</a:t>
            </a:r>
          </a:p>
        </p:txBody>
      </p:sp>
      <p:sp>
        <p:nvSpPr>
          <p:cNvPr id="191546" name="Text Box 58"/>
          <p:cNvSpPr txBox="1">
            <a:spLocks noChangeArrowheads="1"/>
          </p:cNvSpPr>
          <p:nvPr/>
        </p:nvSpPr>
        <p:spPr bwMode="auto">
          <a:xfrm>
            <a:off x="468313" y="5751513"/>
            <a:ext cx="6286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a:t>When will the activity have fallen to </a:t>
            </a:r>
            <a:r>
              <a:rPr lang="en-GB" sz="2400">
                <a:solidFill>
                  <a:srgbClr val="FF0000"/>
                </a:solidFill>
              </a:rPr>
              <a:t>125 Bq</a:t>
            </a:r>
            <a:r>
              <a:rPr lang="en-GB" sz="2400"/>
              <a:t>?</a:t>
            </a:r>
          </a:p>
        </p:txBody>
      </p:sp>
      <p:sp>
        <p:nvSpPr>
          <p:cNvPr id="191547" name="Text Box 59"/>
          <p:cNvSpPr txBox="1">
            <a:spLocks noChangeArrowheads="1"/>
          </p:cNvSpPr>
          <p:nvPr/>
        </p:nvSpPr>
        <p:spPr bwMode="auto">
          <a:xfrm>
            <a:off x="6742113" y="5753100"/>
            <a:ext cx="1368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b="1">
                <a:solidFill>
                  <a:srgbClr val="CC00CC"/>
                </a:solidFill>
              </a:rPr>
              <a:t>6 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14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149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3182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1539">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153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153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153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153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153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91491">
                                            <p:txEl>
                                              <p:pRg st="4" end="4"/>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1546"/>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15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34" grpId="0"/>
      <p:bldP spid="191535" grpId="0"/>
      <p:bldP spid="191536" grpId="0"/>
      <p:bldP spid="191537" grpId="0"/>
      <p:bldP spid="191538" grpId="0"/>
      <p:bldP spid="191546" grpId="0"/>
      <p:bldP spid="191547"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457200" y="274638"/>
            <a:ext cx="8229600" cy="706437"/>
          </a:xfrm>
        </p:spPr>
        <p:txBody>
          <a:bodyPr/>
          <a:lstStyle/>
          <a:p>
            <a:pPr eaLnBrk="1" hangingPunct="1"/>
            <a:r>
              <a:rPr lang="en-GB" sz="3600" smtClean="0"/>
              <a:t>Example 3 – The decay of isotope X</a:t>
            </a:r>
          </a:p>
        </p:txBody>
      </p:sp>
      <p:sp>
        <p:nvSpPr>
          <p:cNvPr id="191491" name="Rectangle 3"/>
          <p:cNvSpPr>
            <a:spLocks noGrp="1" noChangeArrowheads="1"/>
          </p:cNvSpPr>
          <p:nvPr>
            <p:ph type="body" sz="half" idx="4294967295"/>
          </p:nvPr>
        </p:nvSpPr>
        <p:spPr>
          <a:xfrm>
            <a:off x="468313" y="1125538"/>
            <a:ext cx="3095625" cy="4205287"/>
          </a:xfrm>
        </p:spPr>
        <p:txBody>
          <a:bodyPr/>
          <a:lstStyle/>
          <a:p>
            <a:pPr marL="0" indent="0" eaLnBrk="1" hangingPunct="1">
              <a:buFontTx/>
              <a:buNone/>
            </a:pPr>
            <a:r>
              <a:rPr lang="en-GB" sz="2400" smtClean="0">
                <a:solidFill>
                  <a:srgbClr val="FF0000"/>
                </a:solidFill>
              </a:rPr>
              <a:t>Isotope X</a:t>
            </a:r>
            <a:r>
              <a:rPr lang="en-GB" sz="2400" smtClean="0"/>
              <a:t> decays to </a:t>
            </a:r>
            <a:r>
              <a:rPr lang="en-GB" sz="2400" smtClean="0">
                <a:solidFill>
                  <a:schemeClr val="accent2"/>
                </a:solidFill>
              </a:rPr>
              <a:t>Isotope Y</a:t>
            </a:r>
            <a:r>
              <a:rPr lang="en-GB" sz="2400" smtClean="0"/>
              <a:t> with a half-life of 2 hours.</a:t>
            </a:r>
          </a:p>
          <a:p>
            <a:pPr marL="0" indent="0" eaLnBrk="1" hangingPunct="1">
              <a:buFontTx/>
              <a:buNone/>
            </a:pPr>
            <a:r>
              <a:rPr lang="en-GB" sz="2400" smtClean="0"/>
              <a:t> </a:t>
            </a:r>
          </a:p>
          <a:p>
            <a:pPr marL="0" indent="0" eaLnBrk="1" hangingPunct="1">
              <a:buFontTx/>
              <a:buNone/>
            </a:pPr>
            <a:r>
              <a:rPr lang="en-GB" sz="2400" smtClean="0"/>
              <a:t>At 2 pm there are 6400 nuclei of </a:t>
            </a:r>
            <a:r>
              <a:rPr lang="en-GB" sz="2400" smtClean="0">
                <a:solidFill>
                  <a:srgbClr val="FF0000"/>
                </a:solidFill>
              </a:rPr>
              <a:t>isotope X</a:t>
            </a:r>
            <a:r>
              <a:rPr lang="en-GB" sz="2400" smtClean="0"/>
              <a:t>.</a:t>
            </a:r>
            <a:endParaRPr lang="en-GB" sz="2400" smtClean="0">
              <a:solidFill>
                <a:schemeClr val="accent2"/>
              </a:solidFill>
            </a:endParaRPr>
          </a:p>
        </p:txBody>
      </p:sp>
      <p:graphicFrame>
        <p:nvGraphicFramePr>
          <p:cNvPr id="191532" name="Group 44"/>
          <p:cNvGraphicFramePr>
            <a:graphicFrameLocks noGrp="1"/>
          </p:cNvGraphicFramePr>
          <p:nvPr>
            <p:ph sz="half" idx="4294967295"/>
          </p:nvPr>
        </p:nvGraphicFramePr>
        <p:xfrm>
          <a:off x="3779838" y="1125538"/>
          <a:ext cx="4752975" cy="4319587"/>
        </p:xfrm>
        <a:graphic>
          <a:graphicData uri="http://schemas.openxmlformats.org/drawingml/2006/table">
            <a:tbl>
              <a:tblPr/>
              <a:tblGrid>
                <a:gridCol w="1584325"/>
                <a:gridCol w="1584325"/>
                <a:gridCol w="1584325"/>
              </a:tblGrid>
              <a:tr h="830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Arial" charset="0"/>
                        </a:rPr>
                        <a:t>Time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rgbClr val="FF0000"/>
                          </a:solidFill>
                          <a:effectLst/>
                          <a:latin typeface="Arial" charset="0"/>
                        </a:rPr>
                        <a:t>Nuclei of 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accent2"/>
                          </a:solidFill>
                          <a:effectLst/>
                          <a:latin typeface="Arial" charset="0"/>
                        </a:rPr>
                        <a:t>Nuclei of 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2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2 pm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2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4 pm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6 pm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8 pm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10 pm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midnight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1534" name="Text Box 46"/>
          <p:cNvSpPr txBox="1">
            <a:spLocks noChangeArrowheads="1"/>
          </p:cNvSpPr>
          <p:nvPr/>
        </p:nvSpPr>
        <p:spPr bwMode="auto">
          <a:xfrm>
            <a:off x="5580063" y="4868863"/>
            <a:ext cx="1008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400" b="1">
                <a:solidFill>
                  <a:srgbClr val="FF0000"/>
                </a:solidFill>
              </a:rPr>
              <a:t>200</a:t>
            </a:r>
          </a:p>
        </p:txBody>
      </p:sp>
      <p:sp>
        <p:nvSpPr>
          <p:cNvPr id="191535" name="Text Box 47"/>
          <p:cNvSpPr txBox="1">
            <a:spLocks noChangeArrowheads="1"/>
          </p:cNvSpPr>
          <p:nvPr/>
        </p:nvSpPr>
        <p:spPr bwMode="auto">
          <a:xfrm>
            <a:off x="5580063" y="4292600"/>
            <a:ext cx="1008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400" b="1">
                <a:solidFill>
                  <a:srgbClr val="FF0000"/>
                </a:solidFill>
              </a:rPr>
              <a:t>400</a:t>
            </a:r>
          </a:p>
        </p:txBody>
      </p:sp>
      <p:sp>
        <p:nvSpPr>
          <p:cNvPr id="191536" name="Text Box 48"/>
          <p:cNvSpPr txBox="1">
            <a:spLocks noChangeArrowheads="1"/>
          </p:cNvSpPr>
          <p:nvPr/>
        </p:nvSpPr>
        <p:spPr bwMode="auto">
          <a:xfrm>
            <a:off x="5580063" y="3716338"/>
            <a:ext cx="1008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400" b="1">
                <a:solidFill>
                  <a:srgbClr val="FF0000"/>
                </a:solidFill>
              </a:rPr>
              <a:t>800</a:t>
            </a:r>
          </a:p>
        </p:txBody>
      </p:sp>
      <p:sp>
        <p:nvSpPr>
          <p:cNvPr id="191537" name="Text Box 49"/>
          <p:cNvSpPr txBox="1">
            <a:spLocks noChangeArrowheads="1"/>
          </p:cNvSpPr>
          <p:nvPr/>
        </p:nvSpPr>
        <p:spPr bwMode="auto">
          <a:xfrm>
            <a:off x="5580063" y="3141663"/>
            <a:ext cx="1008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400" b="1">
                <a:solidFill>
                  <a:srgbClr val="FF0000"/>
                </a:solidFill>
              </a:rPr>
              <a:t>1600</a:t>
            </a:r>
          </a:p>
        </p:txBody>
      </p:sp>
      <p:sp>
        <p:nvSpPr>
          <p:cNvPr id="191538" name="Text Box 50"/>
          <p:cNvSpPr txBox="1">
            <a:spLocks noChangeArrowheads="1"/>
          </p:cNvSpPr>
          <p:nvPr/>
        </p:nvSpPr>
        <p:spPr bwMode="auto">
          <a:xfrm>
            <a:off x="5580063" y="2565400"/>
            <a:ext cx="1008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400" b="1">
                <a:solidFill>
                  <a:srgbClr val="FF0000"/>
                </a:solidFill>
              </a:rPr>
              <a:t>3200</a:t>
            </a:r>
          </a:p>
        </p:txBody>
      </p:sp>
      <p:sp>
        <p:nvSpPr>
          <p:cNvPr id="191539" name="Text Box 51"/>
          <p:cNvSpPr txBox="1">
            <a:spLocks noChangeArrowheads="1"/>
          </p:cNvSpPr>
          <p:nvPr/>
        </p:nvSpPr>
        <p:spPr bwMode="auto">
          <a:xfrm>
            <a:off x="5580063" y="1989138"/>
            <a:ext cx="1008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400" b="1">
                <a:solidFill>
                  <a:srgbClr val="FF0000"/>
                </a:solidFill>
              </a:rPr>
              <a:t>6400</a:t>
            </a:r>
          </a:p>
        </p:txBody>
      </p:sp>
      <p:sp>
        <p:nvSpPr>
          <p:cNvPr id="191540" name="Text Box 52"/>
          <p:cNvSpPr txBox="1">
            <a:spLocks noChangeArrowheads="1"/>
          </p:cNvSpPr>
          <p:nvPr/>
        </p:nvSpPr>
        <p:spPr bwMode="auto">
          <a:xfrm>
            <a:off x="7235825" y="4868863"/>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400" b="1">
                <a:solidFill>
                  <a:schemeClr val="accent2"/>
                </a:solidFill>
              </a:rPr>
              <a:t>6200</a:t>
            </a:r>
          </a:p>
        </p:txBody>
      </p:sp>
      <p:sp>
        <p:nvSpPr>
          <p:cNvPr id="191541" name="Text Box 53"/>
          <p:cNvSpPr txBox="1">
            <a:spLocks noChangeArrowheads="1"/>
          </p:cNvSpPr>
          <p:nvPr/>
        </p:nvSpPr>
        <p:spPr bwMode="auto">
          <a:xfrm>
            <a:off x="7235825" y="4292600"/>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400" b="1">
                <a:solidFill>
                  <a:schemeClr val="accent2"/>
                </a:solidFill>
              </a:rPr>
              <a:t>6000</a:t>
            </a:r>
          </a:p>
        </p:txBody>
      </p:sp>
      <p:sp>
        <p:nvSpPr>
          <p:cNvPr id="191542" name="Text Box 54"/>
          <p:cNvSpPr txBox="1">
            <a:spLocks noChangeArrowheads="1"/>
          </p:cNvSpPr>
          <p:nvPr/>
        </p:nvSpPr>
        <p:spPr bwMode="auto">
          <a:xfrm>
            <a:off x="7127875" y="3716338"/>
            <a:ext cx="1152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400" b="1">
                <a:solidFill>
                  <a:schemeClr val="accent2"/>
                </a:solidFill>
              </a:rPr>
              <a:t>5600</a:t>
            </a:r>
          </a:p>
        </p:txBody>
      </p:sp>
      <p:sp>
        <p:nvSpPr>
          <p:cNvPr id="191543" name="Text Box 55"/>
          <p:cNvSpPr txBox="1">
            <a:spLocks noChangeArrowheads="1"/>
          </p:cNvSpPr>
          <p:nvPr/>
        </p:nvSpPr>
        <p:spPr bwMode="auto">
          <a:xfrm>
            <a:off x="7127875" y="3141663"/>
            <a:ext cx="1152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400" b="1">
                <a:solidFill>
                  <a:schemeClr val="accent2"/>
                </a:solidFill>
              </a:rPr>
              <a:t>4800</a:t>
            </a:r>
          </a:p>
        </p:txBody>
      </p:sp>
      <p:sp>
        <p:nvSpPr>
          <p:cNvPr id="191544" name="Text Box 56"/>
          <p:cNvSpPr txBox="1">
            <a:spLocks noChangeArrowheads="1"/>
          </p:cNvSpPr>
          <p:nvPr/>
        </p:nvSpPr>
        <p:spPr bwMode="auto">
          <a:xfrm>
            <a:off x="7235825" y="2565400"/>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400" b="1">
                <a:solidFill>
                  <a:schemeClr val="accent2"/>
                </a:solidFill>
              </a:rPr>
              <a:t>3200</a:t>
            </a:r>
          </a:p>
        </p:txBody>
      </p:sp>
      <p:sp>
        <p:nvSpPr>
          <p:cNvPr id="191545" name="Text Box 57"/>
          <p:cNvSpPr txBox="1">
            <a:spLocks noChangeArrowheads="1"/>
          </p:cNvSpPr>
          <p:nvPr/>
        </p:nvSpPr>
        <p:spPr bwMode="auto">
          <a:xfrm>
            <a:off x="7451725" y="1990725"/>
            <a:ext cx="504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400" b="1">
                <a:solidFill>
                  <a:schemeClr val="accent2"/>
                </a:solidFill>
              </a:rPr>
              <a:t>0</a:t>
            </a:r>
          </a:p>
        </p:txBody>
      </p:sp>
      <p:sp>
        <p:nvSpPr>
          <p:cNvPr id="191546" name="Text Box 58"/>
          <p:cNvSpPr txBox="1">
            <a:spLocks noChangeArrowheads="1"/>
          </p:cNvSpPr>
          <p:nvPr/>
        </p:nvSpPr>
        <p:spPr bwMode="auto">
          <a:xfrm>
            <a:off x="468313" y="5734050"/>
            <a:ext cx="7127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a:t>When will the nuclei of </a:t>
            </a:r>
            <a:r>
              <a:rPr lang="en-GB" sz="2400">
                <a:solidFill>
                  <a:srgbClr val="FF0000"/>
                </a:solidFill>
              </a:rPr>
              <a:t>isotope X</a:t>
            </a:r>
            <a:r>
              <a:rPr lang="en-GB" sz="2400"/>
              <a:t> fallen to 25?</a:t>
            </a:r>
          </a:p>
        </p:txBody>
      </p:sp>
      <p:sp>
        <p:nvSpPr>
          <p:cNvPr id="191547" name="Text Box 59"/>
          <p:cNvSpPr txBox="1">
            <a:spLocks noChangeArrowheads="1"/>
          </p:cNvSpPr>
          <p:nvPr/>
        </p:nvSpPr>
        <p:spPr bwMode="auto">
          <a:xfrm>
            <a:off x="7308850" y="5734050"/>
            <a:ext cx="1368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b="1">
                <a:solidFill>
                  <a:srgbClr val="CC00CC"/>
                </a:solidFill>
              </a:rPr>
              <a:t>6 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14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149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153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1539">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154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153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154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153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154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153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154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1535"/>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1541"/>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1534"/>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91540"/>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91546"/>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915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34" grpId="0"/>
      <p:bldP spid="191535" grpId="0"/>
      <p:bldP spid="191536" grpId="0"/>
      <p:bldP spid="191537" grpId="0"/>
      <p:bldP spid="191538" grpId="0"/>
      <p:bldP spid="191540" grpId="0"/>
      <p:bldP spid="191541" grpId="0"/>
      <p:bldP spid="191542" grpId="0"/>
      <p:bldP spid="191543" grpId="0"/>
      <p:bldP spid="191544" grpId="0"/>
      <p:bldP spid="191545" grpId="0"/>
      <p:bldP spid="191546" grpId="0"/>
      <p:bldP spid="19154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684213" y="333375"/>
            <a:ext cx="777240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600"/>
              <a:t>Question 3</a:t>
            </a:r>
          </a:p>
        </p:txBody>
      </p:sp>
      <p:sp>
        <p:nvSpPr>
          <p:cNvPr id="184323" name="Rectangle 3"/>
          <p:cNvSpPr>
            <a:spLocks noChangeArrowheads="1"/>
          </p:cNvSpPr>
          <p:nvPr/>
        </p:nvSpPr>
        <p:spPr bwMode="auto">
          <a:xfrm>
            <a:off x="755650" y="1125538"/>
            <a:ext cx="7559675"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sz="2400"/>
              <a:t>A radioactive source has a half-life of 3 hours. </a:t>
            </a:r>
          </a:p>
          <a:p>
            <a:pPr>
              <a:spcBef>
                <a:spcPct val="20000"/>
              </a:spcBef>
            </a:pPr>
            <a:r>
              <a:rPr lang="en-US" sz="2400"/>
              <a:t>At 8 am it has an activity of 600 Bq. </a:t>
            </a:r>
          </a:p>
          <a:p>
            <a:pPr>
              <a:spcBef>
                <a:spcPct val="20000"/>
              </a:spcBef>
            </a:pPr>
            <a:r>
              <a:rPr lang="en-US" sz="2400"/>
              <a:t>What will be its activity at 2 pm?</a:t>
            </a:r>
          </a:p>
          <a:p>
            <a:pPr>
              <a:spcBef>
                <a:spcPct val="20000"/>
              </a:spcBef>
            </a:pPr>
            <a:endParaRPr lang="en-US" sz="2400"/>
          </a:p>
          <a:p>
            <a:pPr>
              <a:spcBef>
                <a:spcPct val="20000"/>
              </a:spcBef>
            </a:pPr>
            <a:r>
              <a:rPr lang="en-US" sz="2400"/>
              <a:t>at 8 am activity = 600 Bq</a:t>
            </a:r>
          </a:p>
          <a:p>
            <a:pPr>
              <a:spcBef>
                <a:spcPct val="20000"/>
              </a:spcBef>
            </a:pPr>
            <a:r>
              <a:rPr lang="en-US" sz="2400"/>
              <a:t>2 pm is 6 hours later</a:t>
            </a:r>
          </a:p>
          <a:p>
            <a:pPr>
              <a:spcBef>
                <a:spcPct val="20000"/>
              </a:spcBef>
            </a:pPr>
            <a:r>
              <a:rPr lang="en-US" sz="2400"/>
              <a:t>this is 2 half-lives later</a:t>
            </a:r>
          </a:p>
          <a:p>
            <a:pPr>
              <a:spcBef>
                <a:spcPct val="20000"/>
              </a:spcBef>
            </a:pPr>
            <a:r>
              <a:rPr lang="en-US" sz="2400"/>
              <a:t>therefore the activity will halve twice</a:t>
            </a:r>
          </a:p>
          <a:p>
            <a:pPr>
              <a:spcBef>
                <a:spcPct val="20000"/>
              </a:spcBef>
            </a:pPr>
            <a:r>
              <a:rPr lang="en-US" sz="2400"/>
              <a:t>that is: 600 </a:t>
            </a:r>
            <a:r>
              <a:rPr lang="en-US" sz="2400">
                <a:sym typeface="Symbol" pitchFamily="18" charset="2"/>
              </a:rPr>
              <a:t> 300  150</a:t>
            </a:r>
          </a:p>
          <a:p>
            <a:pPr>
              <a:spcBef>
                <a:spcPct val="20000"/>
              </a:spcBef>
            </a:pPr>
            <a:endParaRPr lang="en-US" sz="2400"/>
          </a:p>
          <a:p>
            <a:pPr>
              <a:spcBef>
                <a:spcPct val="20000"/>
              </a:spcBef>
            </a:pPr>
            <a:r>
              <a:rPr lang="en-US" sz="2400" b="1">
                <a:solidFill>
                  <a:srgbClr val="FF3300"/>
                </a:solidFill>
              </a:rPr>
              <a:t>activity at 2 pm = 150 Bq</a:t>
            </a:r>
          </a:p>
          <a:p>
            <a:pPr>
              <a:spcBef>
                <a:spcPct val="20000"/>
              </a:spcBef>
            </a:pPr>
            <a:endParaRPr lang="en-US" sz="2400"/>
          </a:p>
        </p:txBody>
      </p:sp>
      <p:sp>
        <p:nvSpPr>
          <p:cNvPr id="31748" name="Rectangle 4"/>
          <p:cNvSpPr>
            <a:spLocks noChangeArrowheads="1"/>
          </p:cNvSpPr>
          <p:nvPr/>
        </p:nvSpPr>
        <p:spPr bwMode="auto">
          <a:xfrm>
            <a:off x="684213" y="2636838"/>
            <a:ext cx="77343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lang="en-US" sz="2800" b="1">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23">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4323">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4323">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4323">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84323">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8432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457200" y="274638"/>
            <a:ext cx="8229600" cy="706437"/>
          </a:xfrm>
        </p:spPr>
        <p:txBody>
          <a:bodyPr/>
          <a:lstStyle/>
          <a:p>
            <a:pPr eaLnBrk="1" hangingPunct="1"/>
            <a:r>
              <a:rPr lang="en-GB" sz="3600" smtClean="0"/>
              <a:t>Question 1 – The decay of substance P</a:t>
            </a:r>
          </a:p>
        </p:txBody>
      </p:sp>
      <p:sp>
        <p:nvSpPr>
          <p:cNvPr id="32771" name="Rectangle 3"/>
          <p:cNvSpPr>
            <a:spLocks noGrp="1" noChangeArrowheads="1"/>
          </p:cNvSpPr>
          <p:nvPr>
            <p:ph type="body" sz="half" idx="4294967295"/>
          </p:nvPr>
        </p:nvSpPr>
        <p:spPr>
          <a:xfrm>
            <a:off x="468313" y="1125538"/>
            <a:ext cx="3095625" cy="4205287"/>
          </a:xfrm>
        </p:spPr>
        <p:txBody>
          <a:bodyPr/>
          <a:lstStyle/>
          <a:p>
            <a:pPr marL="0" indent="0" eaLnBrk="1" hangingPunct="1">
              <a:buFontTx/>
              <a:buNone/>
            </a:pPr>
            <a:r>
              <a:rPr lang="en-GB" sz="2400" smtClean="0">
                <a:solidFill>
                  <a:srgbClr val="FF0000"/>
                </a:solidFill>
              </a:rPr>
              <a:t>Substance P</a:t>
            </a:r>
            <a:r>
              <a:rPr lang="en-GB" sz="2400" smtClean="0"/>
              <a:t> decays to </a:t>
            </a:r>
            <a:r>
              <a:rPr lang="en-GB" sz="2400" smtClean="0">
                <a:solidFill>
                  <a:schemeClr val="accent2"/>
                </a:solidFill>
              </a:rPr>
              <a:t>substance Q</a:t>
            </a:r>
            <a:r>
              <a:rPr lang="en-GB" sz="2400" smtClean="0"/>
              <a:t> with a half-life of 15 minutes. At 9 am there are 1280 nuclei of </a:t>
            </a:r>
            <a:r>
              <a:rPr lang="en-GB" sz="2400" smtClean="0">
                <a:solidFill>
                  <a:srgbClr val="FF0000"/>
                </a:solidFill>
              </a:rPr>
              <a:t>substance P</a:t>
            </a:r>
            <a:r>
              <a:rPr lang="en-GB" sz="2400" smtClean="0"/>
              <a:t>.</a:t>
            </a:r>
          </a:p>
          <a:p>
            <a:pPr marL="0" indent="0" eaLnBrk="1" hangingPunct="1">
              <a:buFontTx/>
              <a:buNone/>
            </a:pPr>
            <a:r>
              <a:rPr lang="en-GB" sz="2400" smtClean="0"/>
              <a:t>Complete the table.</a:t>
            </a:r>
            <a:endParaRPr lang="en-GB" sz="2400" smtClean="0">
              <a:solidFill>
                <a:schemeClr val="accent2"/>
              </a:solidFill>
            </a:endParaRPr>
          </a:p>
        </p:txBody>
      </p:sp>
      <p:graphicFrame>
        <p:nvGraphicFramePr>
          <p:cNvPr id="196612" name="Group 4"/>
          <p:cNvGraphicFramePr>
            <a:graphicFrameLocks noGrp="1"/>
          </p:cNvGraphicFramePr>
          <p:nvPr>
            <p:ph sz="half" idx="4294967295"/>
          </p:nvPr>
        </p:nvGraphicFramePr>
        <p:xfrm>
          <a:off x="3779838" y="1125538"/>
          <a:ext cx="4752975" cy="4319587"/>
        </p:xfrm>
        <a:graphic>
          <a:graphicData uri="http://schemas.openxmlformats.org/drawingml/2006/table">
            <a:tbl>
              <a:tblPr/>
              <a:tblGrid>
                <a:gridCol w="1584325"/>
                <a:gridCol w="1584325"/>
                <a:gridCol w="1584325"/>
              </a:tblGrid>
              <a:tr h="830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Arial" charset="0"/>
                        </a:rPr>
                        <a:t>Time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rgbClr val="FF0000"/>
                          </a:solidFill>
                          <a:effectLst/>
                          <a:latin typeface="Arial" charset="0"/>
                        </a:rPr>
                        <a:t>Nuclei of 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accent2"/>
                          </a:solidFill>
                          <a:effectLst/>
                          <a:latin typeface="Arial" charset="0"/>
                        </a:rPr>
                        <a:t>Nuclei of 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2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9 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2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9:15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9:30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9:45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10 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10:15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6646" name="Text Box 38"/>
          <p:cNvSpPr txBox="1">
            <a:spLocks noChangeArrowheads="1"/>
          </p:cNvSpPr>
          <p:nvPr/>
        </p:nvSpPr>
        <p:spPr bwMode="auto">
          <a:xfrm>
            <a:off x="5580063" y="4868863"/>
            <a:ext cx="1008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b="1">
                <a:solidFill>
                  <a:srgbClr val="FF0000"/>
                </a:solidFill>
              </a:rPr>
              <a:t>40</a:t>
            </a:r>
          </a:p>
        </p:txBody>
      </p:sp>
      <p:sp>
        <p:nvSpPr>
          <p:cNvPr id="196647" name="Text Box 39"/>
          <p:cNvSpPr txBox="1">
            <a:spLocks noChangeArrowheads="1"/>
          </p:cNvSpPr>
          <p:nvPr/>
        </p:nvSpPr>
        <p:spPr bwMode="auto">
          <a:xfrm>
            <a:off x="5580063" y="4292600"/>
            <a:ext cx="1008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b="1">
                <a:solidFill>
                  <a:srgbClr val="FF0000"/>
                </a:solidFill>
              </a:rPr>
              <a:t>80</a:t>
            </a:r>
          </a:p>
        </p:txBody>
      </p:sp>
      <p:sp>
        <p:nvSpPr>
          <p:cNvPr id="196648" name="Text Box 40"/>
          <p:cNvSpPr txBox="1">
            <a:spLocks noChangeArrowheads="1"/>
          </p:cNvSpPr>
          <p:nvPr/>
        </p:nvSpPr>
        <p:spPr bwMode="auto">
          <a:xfrm>
            <a:off x="5580063" y="3716338"/>
            <a:ext cx="1008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b="1">
                <a:solidFill>
                  <a:srgbClr val="FF0000"/>
                </a:solidFill>
              </a:rPr>
              <a:t>160</a:t>
            </a:r>
          </a:p>
        </p:txBody>
      </p:sp>
      <p:sp>
        <p:nvSpPr>
          <p:cNvPr id="196649" name="Text Box 41"/>
          <p:cNvSpPr txBox="1">
            <a:spLocks noChangeArrowheads="1"/>
          </p:cNvSpPr>
          <p:nvPr/>
        </p:nvSpPr>
        <p:spPr bwMode="auto">
          <a:xfrm>
            <a:off x="5580063" y="3141663"/>
            <a:ext cx="1008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b="1">
                <a:solidFill>
                  <a:srgbClr val="FF0000"/>
                </a:solidFill>
              </a:rPr>
              <a:t>320</a:t>
            </a:r>
          </a:p>
        </p:txBody>
      </p:sp>
      <p:sp>
        <p:nvSpPr>
          <p:cNvPr id="196650" name="Text Box 42"/>
          <p:cNvSpPr txBox="1">
            <a:spLocks noChangeArrowheads="1"/>
          </p:cNvSpPr>
          <p:nvPr/>
        </p:nvSpPr>
        <p:spPr bwMode="auto">
          <a:xfrm>
            <a:off x="5580063" y="2565400"/>
            <a:ext cx="1008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b="1">
                <a:solidFill>
                  <a:srgbClr val="FF0000"/>
                </a:solidFill>
              </a:rPr>
              <a:t>640</a:t>
            </a:r>
          </a:p>
        </p:txBody>
      </p:sp>
      <p:sp>
        <p:nvSpPr>
          <p:cNvPr id="196651" name="Text Box 43"/>
          <p:cNvSpPr txBox="1">
            <a:spLocks noChangeArrowheads="1"/>
          </p:cNvSpPr>
          <p:nvPr/>
        </p:nvSpPr>
        <p:spPr bwMode="auto">
          <a:xfrm>
            <a:off x="5580063" y="1989138"/>
            <a:ext cx="1008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b="1">
                <a:solidFill>
                  <a:srgbClr val="FF0000"/>
                </a:solidFill>
              </a:rPr>
              <a:t>1280</a:t>
            </a:r>
          </a:p>
        </p:txBody>
      </p:sp>
      <p:sp>
        <p:nvSpPr>
          <p:cNvPr id="196652" name="Text Box 44"/>
          <p:cNvSpPr txBox="1">
            <a:spLocks noChangeArrowheads="1"/>
          </p:cNvSpPr>
          <p:nvPr/>
        </p:nvSpPr>
        <p:spPr bwMode="auto">
          <a:xfrm>
            <a:off x="7127875" y="4868863"/>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b="1">
                <a:solidFill>
                  <a:schemeClr val="accent2"/>
                </a:solidFill>
              </a:rPr>
              <a:t>1240</a:t>
            </a:r>
          </a:p>
        </p:txBody>
      </p:sp>
      <p:sp>
        <p:nvSpPr>
          <p:cNvPr id="196653" name="Text Box 45"/>
          <p:cNvSpPr txBox="1">
            <a:spLocks noChangeArrowheads="1"/>
          </p:cNvSpPr>
          <p:nvPr/>
        </p:nvSpPr>
        <p:spPr bwMode="auto">
          <a:xfrm>
            <a:off x="7127875" y="4292600"/>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b="1">
                <a:solidFill>
                  <a:schemeClr val="accent2"/>
                </a:solidFill>
              </a:rPr>
              <a:t>1200</a:t>
            </a:r>
          </a:p>
        </p:txBody>
      </p:sp>
      <p:sp>
        <p:nvSpPr>
          <p:cNvPr id="196654" name="Text Box 46"/>
          <p:cNvSpPr txBox="1">
            <a:spLocks noChangeArrowheads="1"/>
          </p:cNvSpPr>
          <p:nvPr/>
        </p:nvSpPr>
        <p:spPr bwMode="auto">
          <a:xfrm>
            <a:off x="7127875" y="3716338"/>
            <a:ext cx="1152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b="1">
                <a:solidFill>
                  <a:schemeClr val="accent2"/>
                </a:solidFill>
              </a:rPr>
              <a:t>1120</a:t>
            </a:r>
          </a:p>
        </p:txBody>
      </p:sp>
      <p:sp>
        <p:nvSpPr>
          <p:cNvPr id="196655" name="Text Box 47"/>
          <p:cNvSpPr txBox="1">
            <a:spLocks noChangeArrowheads="1"/>
          </p:cNvSpPr>
          <p:nvPr/>
        </p:nvSpPr>
        <p:spPr bwMode="auto">
          <a:xfrm>
            <a:off x="7127875" y="3141663"/>
            <a:ext cx="1152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b="1">
                <a:solidFill>
                  <a:schemeClr val="accent2"/>
                </a:solidFill>
              </a:rPr>
              <a:t>960</a:t>
            </a:r>
          </a:p>
        </p:txBody>
      </p:sp>
      <p:sp>
        <p:nvSpPr>
          <p:cNvPr id="196656" name="Text Box 48"/>
          <p:cNvSpPr txBox="1">
            <a:spLocks noChangeArrowheads="1"/>
          </p:cNvSpPr>
          <p:nvPr/>
        </p:nvSpPr>
        <p:spPr bwMode="auto">
          <a:xfrm>
            <a:off x="7127875" y="2565400"/>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b="1">
                <a:solidFill>
                  <a:schemeClr val="accent2"/>
                </a:solidFill>
              </a:rPr>
              <a:t>640</a:t>
            </a:r>
          </a:p>
        </p:txBody>
      </p:sp>
      <p:sp>
        <p:nvSpPr>
          <p:cNvPr id="196657" name="Text Box 49"/>
          <p:cNvSpPr txBox="1">
            <a:spLocks noChangeArrowheads="1"/>
          </p:cNvSpPr>
          <p:nvPr/>
        </p:nvSpPr>
        <p:spPr bwMode="auto">
          <a:xfrm>
            <a:off x="7127875" y="1990725"/>
            <a:ext cx="504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b="1">
                <a:solidFill>
                  <a:schemeClr val="accent2"/>
                </a:solidFill>
              </a:rPr>
              <a:t>0</a:t>
            </a:r>
          </a:p>
        </p:txBody>
      </p:sp>
      <p:sp>
        <p:nvSpPr>
          <p:cNvPr id="196660" name="Text Box 52"/>
          <p:cNvSpPr txBox="1">
            <a:spLocks noChangeArrowheads="1"/>
          </p:cNvSpPr>
          <p:nvPr/>
        </p:nvSpPr>
        <p:spPr bwMode="auto">
          <a:xfrm>
            <a:off x="468313" y="5734050"/>
            <a:ext cx="7127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000"/>
              <a:t>How many nuclei of </a:t>
            </a:r>
            <a:r>
              <a:rPr lang="en-GB" sz="2000">
                <a:solidFill>
                  <a:srgbClr val="FF0000"/>
                </a:solidFill>
              </a:rPr>
              <a:t>substance X</a:t>
            </a:r>
            <a:r>
              <a:rPr lang="en-GB" sz="2000"/>
              <a:t> will be left at 11 am?</a:t>
            </a:r>
          </a:p>
        </p:txBody>
      </p:sp>
      <p:sp>
        <p:nvSpPr>
          <p:cNvPr id="196661" name="Text Box 53"/>
          <p:cNvSpPr txBox="1">
            <a:spLocks noChangeArrowheads="1"/>
          </p:cNvSpPr>
          <p:nvPr/>
        </p:nvSpPr>
        <p:spPr bwMode="auto">
          <a:xfrm>
            <a:off x="6948488" y="5734050"/>
            <a:ext cx="1368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000" b="1">
                <a:solidFill>
                  <a:srgbClr val="CC00CC"/>
                </a:solidFill>
              </a:rPr>
              <a:t>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66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665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665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665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664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665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664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665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664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6653"/>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6646"/>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6652"/>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6660"/>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66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46" grpId="0"/>
      <p:bldP spid="196647" grpId="0"/>
      <p:bldP spid="196648" grpId="0"/>
      <p:bldP spid="196649" grpId="0"/>
      <p:bldP spid="196650" grpId="0"/>
      <p:bldP spid="196652" grpId="0"/>
      <p:bldP spid="196653" grpId="0"/>
      <p:bldP spid="196654" grpId="0"/>
      <p:bldP spid="196655" grpId="0"/>
      <p:bldP spid="196656" grpId="0"/>
      <p:bldP spid="196657" grpId="0"/>
      <p:bldP spid="196660" grpId="0"/>
      <p:bldP spid="196661"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457200" y="274638"/>
            <a:ext cx="8229600" cy="633412"/>
          </a:xfrm>
        </p:spPr>
        <p:txBody>
          <a:bodyPr/>
          <a:lstStyle/>
          <a:p>
            <a:pPr eaLnBrk="1" hangingPunct="1"/>
            <a:r>
              <a:rPr lang="en-GB" sz="3600" b="1" smtClean="0"/>
              <a:t>Detecting radioactivity</a:t>
            </a:r>
          </a:p>
        </p:txBody>
      </p:sp>
      <p:sp>
        <p:nvSpPr>
          <p:cNvPr id="201731" name="Rectangle 3"/>
          <p:cNvSpPr>
            <a:spLocks noGrp="1" noChangeArrowheads="1"/>
          </p:cNvSpPr>
          <p:nvPr>
            <p:ph type="body" sz="half" idx="4294967295"/>
          </p:nvPr>
        </p:nvSpPr>
        <p:spPr>
          <a:xfrm>
            <a:off x="755650" y="981075"/>
            <a:ext cx="4622800" cy="1882775"/>
          </a:xfrm>
        </p:spPr>
        <p:txBody>
          <a:bodyPr/>
          <a:lstStyle/>
          <a:p>
            <a:pPr marL="0" indent="0" eaLnBrk="1" hangingPunct="1">
              <a:lnSpc>
                <a:spcPct val="90000"/>
              </a:lnSpc>
              <a:buFontTx/>
              <a:buNone/>
            </a:pPr>
            <a:r>
              <a:rPr lang="en-GB" sz="2800" smtClean="0"/>
              <a:t>Radioactivity can be detected using </a:t>
            </a:r>
          </a:p>
          <a:p>
            <a:pPr marL="0" indent="0" eaLnBrk="1" hangingPunct="1">
              <a:lnSpc>
                <a:spcPct val="90000"/>
              </a:lnSpc>
              <a:buFontTx/>
              <a:buNone/>
            </a:pPr>
            <a:r>
              <a:rPr lang="en-GB" sz="2800" b="1" smtClean="0">
                <a:solidFill>
                  <a:srgbClr val="FF0000"/>
                </a:solidFill>
              </a:rPr>
              <a:t>photographic film</a:t>
            </a:r>
            <a:r>
              <a:rPr lang="en-GB" sz="2800" smtClean="0"/>
              <a:t> </a:t>
            </a:r>
          </a:p>
          <a:p>
            <a:pPr marL="0" indent="0" eaLnBrk="1" hangingPunct="1">
              <a:lnSpc>
                <a:spcPct val="90000"/>
              </a:lnSpc>
              <a:buFontTx/>
              <a:buNone/>
            </a:pPr>
            <a:r>
              <a:rPr lang="en-GB" sz="2800" smtClean="0"/>
              <a:t>or a </a:t>
            </a:r>
            <a:r>
              <a:rPr lang="en-GB" sz="2800" b="1" smtClean="0">
                <a:solidFill>
                  <a:srgbClr val="FF0000"/>
                </a:solidFill>
              </a:rPr>
              <a:t>Geiger counter</a:t>
            </a:r>
            <a:r>
              <a:rPr lang="en-GB" sz="2800" smtClean="0"/>
              <a:t>. </a:t>
            </a:r>
          </a:p>
        </p:txBody>
      </p:sp>
      <p:grpSp>
        <p:nvGrpSpPr>
          <p:cNvPr id="2" name="Group 8"/>
          <p:cNvGrpSpPr>
            <a:grpSpLocks/>
          </p:cNvGrpSpPr>
          <p:nvPr/>
        </p:nvGrpSpPr>
        <p:grpSpPr bwMode="auto">
          <a:xfrm>
            <a:off x="755650" y="3073400"/>
            <a:ext cx="3600450" cy="3087688"/>
            <a:chOff x="537" y="1459"/>
            <a:chExt cx="2268" cy="1945"/>
          </a:xfrm>
        </p:grpSpPr>
        <p:pic>
          <p:nvPicPr>
            <p:cNvPr id="1024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 y="1459"/>
              <a:ext cx="2268" cy="1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Text Box 10"/>
            <p:cNvSpPr txBox="1">
              <a:spLocks noChangeArrowheads="1"/>
            </p:cNvSpPr>
            <p:nvPr/>
          </p:nvSpPr>
          <p:spPr bwMode="auto">
            <a:xfrm>
              <a:off x="792" y="3173"/>
              <a:ext cx="183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t>Geiger tube and counter</a:t>
              </a:r>
            </a:p>
          </p:txBody>
        </p:sp>
      </p:grpSp>
      <p:grpSp>
        <p:nvGrpSpPr>
          <p:cNvPr id="3" name="Group 14"/>
          <p:cNvGrpSpPr>
            <a:grpSpLocks/>
          </p:cNvGrpSpPr>
          <p:nvPr/>
        </p:nvGrpSpPr>
        <p:grpSpPr bwMode="auto">
          <a:xfrm>
            <a:off x="5045075" y="1168400"/>
            <a:ext cx="3222625" cy="3413125"/>
            <a:chOff x="448" y="1388"/>
            <a:chExt cx="2030" cy="2150"/>
          </a:xfrm>
        </p:grpSpPr>
        <p:pic>
          <p:nvPicPr>
            <p:cNvPr id="10246" name="Picture 12" descr="filmbad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 y="1388"/>
              <a:ext cx="1820" cy="1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 Box 13"/>
            <p:cNvSpPr txBox="1">
              <a:spLocks noChangeArrowheads="1"/>
            </p:cNvSpPr>
            <p:nvPr/>
          </p:nvSpPr>
          <p:spPr bwMode="auto">
            <a:xfrm>
              <a:off x="448" y="3134"/>
              <a:ext cx="203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b="1"/>
                <a:t>Radiation badge containing photographic film</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17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173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01731">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684213" y="333375"/>
            <a:ext cx="777240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600"/>
              <a:t>Question 4</a:t>
            </a:r>
          </a:p>
        </p:txBody>
      </p:sp>
      <p:sp>
        <p:nvSpPr>
          <p:cNvPr id="33795" name="Rectangle 3"/>
          <p:cNvSpPr>
            <a:spLocks noChangeArrowheads="1"/>
          </p:cNvSpPr>
          <p:nvPr/>
        </p:nvSpPr>
        <p:spPr bwMode="auto">
          <a:xfrm>
            <a:off x="755650" y="1125538"/>
            <a:ext cx="7559675"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sz="2400"/>
              <a:t>A sample contains 8 billion nuclei of hydrogen 3 atoms. Hydrogen 3 has a half-life of 12 years. How many nuclei should remain after a period 48 years? </a:t>
            </a:r>
          </a:p>
          <a:p>
            <a:pPr>
              <a:spcBef>
                <a:spcPct val="20000"/>
              </a:spcBef>
            </a:pPr>
            <a:endParaRPr lang="en-US" sz="2400"/>
          </a:p>
          <a:p>
            <a:pPr>
              <a:spcBef>
                <a:spcPct val="20000"/>
              </a:spcBef>
            </a:pPr>
            <a:endParaRPr lang="en-US" sz="2400"/>
          </a:p>
        </p:txBody>
      </p:sp>
      <p:sp>
        <p:nvSpPr>
          <p:cNvPr id="33796" name="Rectangle 4"/>
          <p:cNvSpPr>
            <a:spLocks noChangeArrowheads="1"/>
          </p:cNvSpPr>
          <p:nvPr/>
        </p:nvSpPr>
        <p:spPr bwMode="auto">
          <a:xfrm>
            <a:off x="684213" y="2636838"/>
            <a:ext cx="77343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lang="en-US" sz="2800" b="1">
              <a:solidFill>
                <a:srgbClr val="FF33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684213" y="333375"/>
            <a:ext cx="777240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600"/>
              <a:t>Question 4</a:t>
            </a:r>
          </a:p>
        </p:txBody>
      </p:sp>
      <p:sp>
        <p:nvSpPr>
          <p:cNvPr id="184323" name="Rectangle 3"/>
          <p:cNvSpPr>
            <a:spLocks noChangeArrowheads="1"/>
          </p:cNvSpPr>
          <p:nvPr/>
        </p:nvSpPr>
        <p:spPr bwMode="auto">
          <a:xfrm>
            <a:off x="755650" y="1125538"/>
            <a:ext cx="7559675"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sz="2400"/>
              <a:t>A sample contains 8 billion nuclei of hydrogen 3 atoms. Hydrogen 3 has a half-life of 12 years. How many nuclei should remain after a period 48 years? </a:t>
            </a:r>
          </a:p>
          <a:p>
            <a:pPr>
              <a:spcBef>
                <a:spcPct val="20000"/>
              </a:spcBef>
            </a:pPr>
            <a:endParaRPr lang="en-US" sz="2400"/>
          </a:p>
          <a:p>
            <a:pPr>
              <a:spcBef>
                <a:spcPct val="20000"/>
              </a:spcBef>
            </a:pPr>
            <a:r>
              <a:rPr lang="en-US" sz="2400"/>
              <a:t>48 years = 4 x 12 years </a:t>
            </a:r>
          </a:p>
          <a:p>
            <a:pPr>
              <a:spcBef>
                <a:spcPct val="20000"/>
              </a:spcBef>
            </a:pPr>
            <a:r>
              <a:rPr lang="en-US" sz="2400"/>
              <a:t> = FOUR half-lives</a:t>
            </a:r>
          </a:p>
          <a:p>
            <a:pPr>
              <a:spcBef>
                <a:spcPct val="20000"/>
              </a:spcBef>
            </a:pPr>
            <a:r>
              <a:rPr lang="en-US" sz="2400"/>
              <a:t>nuclei left = </a:t>
            </a:r>
            <a:r>
              <a:rPr lang="en-US" sz="2400">
                <a:cs typeface="Arial" pitchFamily="34" charset="0"/>
              </a:rPr>
              <a:t>½ x ½ x </a:t>
            </a:r>
            <a:r>
              <a:rPr lang="en-US" sz="2400"/>
              <a:t>½ x ½ x 8 billion</a:t>
            </a:r>
            <a:endParaRPr lang="en-US" sz="2400">
              <a:cs typeface="Arial" pitchFamily="34" charset="0"/>
            </a:endParaRPr>
          </a:p>
          <a:p>
            <a:pPr>
              <a:spcBef>
                <a:spcPct val="20000"/>
              </a:spcBef>
            </a:pPr>
            <a:endParaRPr lang="en-US" sz="2400"/>
          </a:p>
          <a:p>
            <a:pPr>
              <a:spcBef>
                <a:spcPct val="20000"/>
              </a:spcBef>
            </a:pPr>
            <a:r>
              <a:rPr lang="en-US" sz="2400" b="1">
                <a:solidFill>
                  <a:srgbClr val="FF3300"/>
                </a:solidFill>
              </a:rPr>
              <a:t>nuclei left = 500 million</a:t>
            </a:r>
          </a:p>
          <a:p>
            <a:pPr>
              <a:spcBef>
                <a:spcPct val="20000"/>
              </a:spcBef>
            </a:pPr>
            <a:endParaRPr lang="en-US" sz="2400"/>
          </a:p>
        </p:txBody>
      </p:sp>
      <p:sp>
        <p:nvSpPr>
          <p:cNvPr id="34820" name="Rectangle 4"/>
          <p:cNvSpPr>
            <a:spLocks noChangeArrowheads="1"/>
          </p:cNvSpPr>
          <p:nvPr/>
        </p:nvSpPr>
        <p:spPr bwMode="auto">
          <a:xfrm>
            <a:off x="684213" y="2636838"/>
            <a:ext cx="77343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lang="en-US" sz="2800" b="1">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2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432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432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43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2"/>
          <p:cNvSpPr>
            <a:spLocks noGrp="1" noChangeArrowheads="1"/>
          </p:cNvSpPr>
          <p:nvPr>
            <p:ph type="title" idx="4294967295"/>
          </p:nvPr>
        </p:nvSpPr>
        <p:spPr>
          <a:xfrm>
            <a:off x="457200" y="274638"/>
            <a:ext cx="8229600" cy="561975"/>
          </a:xfrm>
        </p:spPr>
        <p:txBody>
          <a:bodyPr/>
          <a:lstStyle/>
          <a:p>
            <a:pPr eaLnBrk="1" hangingPunct="1"/>
            <a:r>
              <a:rPr lang="en-GB" sz="3600" smtClean="0">
                <a:solidFill>
                  <a:schemeClr val="tx1"/>
                </a:solidFill>
              </a:rPr>
              <a:t>Finding half-life from a graph</a:t>
            </a:r>
            <a:endParaRPr lang="en-US" sz="3600" smtClean="0">
              <a:solidFill>
                <a:schemeClr val="tx1"/>
              </a:solidFill>
            </a:endParaRPr>
          </a:p>
        </p:txBody>
      </p:sp>
      <p:graphicFrame>
        <p:nvGraphicFramePr>
          <p:cNvPr id="5122" name="Object 3"/>
          <p:cNvGraphicFramePr>
            <a:graphicFrameLocks noChangeAspect="1"/>
          </p:cNvGraphicFramePr>
          <p:nvPr>
            <p:ph type="chart" sz="half" idx="4294967295"/>
          </p:nvPr>
        </p:nvGraphicFramePr>
        <p:xfrm>
          <a:off x="468313" y="1196975"/>
          <a:ext cx="5113337" cy="4760913"/>
        </p:xfrm>
        <a:graphic>
          <a:graphicData uri="http://schemas.openxmlformats.org/presentationml/2006/ole">
            <mc:AlternateContent xmlns:mc="http://schemas.openxmlformats.org/markup-compatibility/2006">
              <mc:Choice xmlns:v="urn:schemas-microsoft-com:vml" Requires="v">
                <p:oleObj spid="_x0000_s5133" name="Chart" r:id="rId4" imgW="4419600" imgH="4114800" progId="MSGraph.Chart.8">
                  <p:embed followColorScheme="full"/>
                </p:oleObj>
              </mc:Choice>
              <mc:Fallback>
                <p:oleObj name="Chart" r:id="rId4" imgW="4419600" imgH="411480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1196975"/>
                        <a:ext cx="5113337" cy="4760913"/>
                      </a:xfrm>
                      <a:prstGeom prst="rect">
                        <a:avLst/>
                      </a:prstGeom>
                    </p:spPr>
                  </p:pic>
                </p:oleObj>
              </mc:Fallback>
            </mc:AlternateContent>
          </a:graphicData>
        </a:graphic>
      </p:graphicFrame>
      <p:sp>
        <p:nvSpPr>
          <p:cNvPr id="181253" name="Line 5"/>
          <p:cNvSpPr>
            <a:spLocks noChangeShapeType="1"/>
          </p:cNvSpPr>
          <p:nvPr/>
        </p:nvSpPr>
        <p:spPr bwMode="auto">
          <a:xfrm flipV="1">
            <a:off x="1547813" y="2636838"/>
            <a:ext cx="260350" cy="635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1257" name="Line 9"/>
          <p:cNvSpPr>
            <a:spLocks noChangeShapeType="1"/>
          </p:cNvSpPr>
          <p:nvPr/>
        </p:nvSpPr>
        <p:spPr bwMode="auto">
          <a:xfrm>
            <a:off x="1835150" y="2708275"/>
            <a:ext cx="0" cy="2160588"/>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 name="Group 10"/>
          <p:cNvGrpSpPr>
            <a:grpSpLocks/>
          </p:cNvGrpSpPr>
          <p:nvPr/>
        </p:nvGrpSpPr>
        <p:grpSpPr bwMode="auto">
          <a:xfrm>
            <a:off x="1547813" y="3787775"/>
            <a:ext cx="1223962" cy="1081088"/>
            <a:chOff x="4692" y="2598"/>
            <a:chExt cx="672" cy="630"/>
          </a:xfrm>
        </p:grpSpPr>
        <p:sp>
          <p:nvSpPr>
            <p:cNvPr id="5131" name="Line 11"/>
            <p:cNvSpPr>
              <a:spLocks noChangeShapeType="1"/>
            </p:cNvSpPr>
            <p:nvPr/>
          </p:nvSpPr>
          <p:spPr bwMode="auto">
            <a:xfrm>
              <a:off x="4692" y="2598"/>
              <a:ext cx="672"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32" name="Line 12"/>
            <p:cNvSpPr>
              <a:spLocks noChangeShapeType="1"/>
            </p:cNvSpPr>
            <p:nvPr/>
          </p:nvSpPr>
          <p:spPr bwMode="auto">
            <a:xfrm>
              <a:off x="5352" y="2616"/>
              <a:ext cx="0" cy="61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 name="Group 13"/>
          <p:cNvGrpSpPr>
            <a:grpSpLocks/>
          </p:cNvGrpSpPr>
          <p:nvPr/>
        </p:nvGrpSpPr>
        <p:grpSpPr bwMode="auto">
          <a:xfrm>
            <a:off x="1835150" y="4508500"/>
            <a:ext cx="1081088" cy="274638"/>
            <a:chOff x="4632" y="3416"/>
            <a:chExt cx="646" cy="158"/>
          </a:xfrm>
        </p:grpSpPr>
        <p:sp>
          <p:nvSpPr>
            <p:cNvPr id="5129" name="Line 14"/>
            <p:cNvSpPr>
              <a:spLocks noChangeShapeType="1"/>
            </p:cNvSpPr>
            <p:nvPr/>
          </p:nvSpPr>
          <p:spPr bwMode="auto">
            <a:xfrm>
              <a:off x="4632" y="3432"/>
              <a:ext cx="528"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30" name="Text Box 15"/>
            <p:cNvSpPr txBox="1">
              <a:spLocks noChangeArrowheads="1"/>
            </p:cNvSpPr>
            <p:nvPr/>
          </p:nvSpPr>
          <p:spPr bwMode="auto">
            <a:xfrm>
              <a:off x="4684" y="3416"/>
              <a:ext cx="594"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sz="1200" b="1">
                  <a:solidFill>
                    <a:srgbClr val="FF3300"/>
                  </a:solidFill>
                  <a:latin typeface="Times New Roman" pitchFamily="18" charset="0"/>
                </a:rPr>
                <a:t>half-life</a:t>
              </a:r>
              <a:endParaRPr lang="en-US" sz="2400" b="1">
                <a:latin typeface="Times New Roman" pitchFamily="18" charset="0"/>
              </a:endParaRPr>
            </a:p>
          </p:txBody>
        </p:sp>
      </p:grpSp>
      <p:sp>
        <p:nvSpPr>
          <p:cNvPr id="181265" name="Text Box 17"/>
          <p:cNvSpPr txBox="1">
            <a:spLocks noChangeArrowheads="1"/>
          </p:cNvSpPr>
          <p:nvPr/>
        </p:nvSpPr>
        <p:spPr bwMode="auto">
          <a:xfrm>
            <a:off x="6011863" y="1341438"/>
            <a:ext cx="2736850" cy="429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a:t>The half-life in this example is about 30 seconds.</a:t>
            </a:r>
          </a:p>
          <a:p>
            <a:pPr eaLnBrk="1" hangingPunct="1">
              <a:spcBef>
                <a:spcPct val="50000"/>
              </a:spcBef>
            </a:pPr>
            <a:r>
              <a:rPr lang="en-GB" sz="2400"/>
              <a:t>A more accurate value can be obtained be repeating this method for a other initial nuclei numbers and then taking an average.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81253"/>
                                        </p:tgtEl>
                                        <p:attrNameLst>
                                          <p:attrName>style.visibility</p:attrName>
                                        </p:attrNameLst>
                                      </p:cBhvr>
                                      <p:to>
                                        <p:strVal val="visible"/>
                                      </p:to>
                                    </p:set>
                                    <p:anim calcmode="lin" valueType="num">
                                      <p:cBhvr additive="base">
                                        <p:cTn id="7" dur="500" fill="hold"/>
                                        <p:tgtEl>
                                          <p:spTgt spid="181253"/>
                                        </p:tgtEl>
                                        <p:attrNameLst>
                                          <p:attrName>ppt_x</p:attrName>
                                        </p:attrNameLst>
                                      </p:cBhvr>
                                      <p:tavLst>
                                        <p:tav tm="0">
                                          <p:val>
                                            <p:strVal val="#ppt_x"/>
                                          </p:val>
                                        </p:tav>
                                        <p:tav tm="100000">
                                          <p:val>
                                            <p:strVal val="#ppt_x"/>
                                          </p:val>
                                        </p:tav>
                                      </p:tavLst>
                                    </p:anim>
                                    <p:anim calcmode="lin" valueType="num">
                                      <p:cBhvr additive="base">
                                        <p:cTn id="8" dur="500" fill="hold"/>
                                        <p:tgtEl>
                                          <p:spTgt spid="18125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81257"/>
                                        </p:tgtEl>
                                        <p:attrNameLst>
                                          <p:attrName>style.visibility</p:attrName>
                                        </p:attrNameLst>
                                      </p:cBhvr>
                                      <p:to>
                                        <p:strVal val="visible"/>
                                      </p:to>
                                    </p:set>
                                    <p:anim calcmode="lin" valueType="num">
                                      <p:cBhvr additive="base">
                                        <p:cTn id="13" dur="500" fill="hold"/>
                                        <p:tgtEl>
                                          <p:spTgt spid="181257"/>
                                        </p:tgtEl>
                                        <p:attrNameLst>
                                          <p:attrName>ppt_x</p:attrName>
                                        </p:attrNameLst>
                                      </p:cBhvr>
                                      <p:tavLst>
                                        <p:tav tm="0">
                                          <p:val>
                                            <p:strVal val="1+#ppt_w/2"/>
                                          </p:val>
                                        </p:tav>
                                        <p:tav tm="100000">
                                          <p:val>
                                            <p:strVal val="#ppt_x"/>
                                          </p:val>
                                        </p:tav>
                                      </p:tavLst>
                                    </p:anim>
                                    <p:anim calcmode="lin" valueType="num">
                                      <p:cBhvr additive="base">
                                        <p:cTn id="14" dur="500" fill="hold"/>
                                        <p:tgtEl>
                                          <p:spTgt spid="18125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81265">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8126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3" grpId="0" animBg="1"/>
      <p:bldP spid="18125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a:xfrm>
            <a:off x="457200" y="274638"/>
            <a:ext cx="8229600" cy="633412"/>
          </a:xfrm>
        </p:spPr>
        <p:txBody>
          <a:bodyPr/>
          <a:lstStyle/>
          <a:p>
            <a:pPr eaLnBrk="1" hangingPunct="1"/>
            <a:r>
              <a:rPr lang="en-US" sz="3600" smtClean="0">
                <a:solidFill>
                  <a:schemeClr val="tx1"/>
                </a:solidFill>
              </a:rPr>
              <a:t>Question 1</a:t>
            </a:r>
          </a:p>
        </p:txBody>
      </p:sp>
      <p:graphicFrame>
        <p:nvGraphicFramePr>
          <p:cNvPr id="6146" name="Object 3"/>
          <p:cNvGraphicFramePr>
            <a:graphicFrameLocks noChangeAspect="1"/>
          </p:cNvGraphicFramePr>
          <p:nvPr/>
        </p:nvGraphicFramePr>
        <p:xfrm>
          <a:off x="3995738" y="1196975"/>
          <a:ext cx="4419600" cy="4114800"/>
        </p:xfrm>
        <a:graphic>
          <a:graphicData uri="http://schemas.openxmlformats.org/presentationml/2006/ole">
            <mc:AlternateContent xmlns:mc="http://schemas.openxmlformats.org/markup-compatibility/2006">
              <mc:Choice xmlns:v="urn:schemas-microsoft-com:vml" Requires="v">
                <p:oleObj spid="_x0000_s6157" name="Chart" r:id="rId4" imgW="4419600" imgH="4114800" progId="MSGraph.Chart.8">
                  <p:embed followColorScheme="full"/>
                </p:oleObj>
              </mc:Choice>
              <mc:Fallback>
                <p:oleObj name="Chart" r:id="rId4" imgW="4419600" imgH="411480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738" y="1196975"/>
                        <a:ext cx="441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8" name="Text Box 4"/>
          <p:cNvSpPr txBox="1">
            <a:spLocks noChangeArrowheads="1"/>
          </p:cNvSpPr>
          <p:nvPr/>
        </p:nvSpPr>
        <p:spPr bwMode="auto">
          <a:xfrm>
            <a:off x="539750" y="1196975"/>
            <a:ext cx="33115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sz="2400">
                <a:latin typeface="Times New Roman" pitchFamily="18" charset="0"/>
              </a:rPr>
              <a:t>Estimate the half-life of the substance whose decay graph is shown opposite.</a:t>
            </a:r>
            <a:endParaRPr lang="en-US" sz="2400" b="1">
              <a:latin typeface="Times New Roman" pitchFamily="18" charset="0"/>
            </a:endParaRPr>
          </a:p>
        </p:txBody>
      </p:sp>
      <p:sp>
        <p:nvSpPr>
          <p:cNvPr id="186373" name="Text Box 5"/>
          <p:cNvSpPr txBox="1">
            <a:spLocks noChangeArrowheads="1"/>
          </p:cNvSpPr>
          <p:nvPr/>
        </p:nvSpPr>
        <p:spPr bwMode="auto">
          <a:xfrm>
            <a:off x="539750" y="3087688"/>
            <a:ext cx="30956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sz="2400" b="1">
                <a:solidFill>
                  <a:srgbClr val="FF3300"/>
                </a:solidFill>
                <a:latin typeface="Times New Roman" pitchFamily="18" charset="0"/>
              </a:rPr>
              <a:t>The half-life is approximately 20 seconds</a:t>
            </a:r>
            <a:endParaRPr lang="en-US" sz="2400" b="1">
              <a:latin typeface="Times New Roman" pitchFamily="18" charset="0"/>
            </a:endParaRPr>
          </a:p>
        </p:txBody>
      </p:sp>
      <p:grpSp>
        <p:nvGrpSpPr>
          <p:cNvPr id="2" name="Group 6"/>
          <p:cNvGrpSpPr>
            <a:grpSpLocks/>
          </p:cNvGrpSpPr>
          <p:nvPr/>
        </p:nvGrpSpPr>
        <p:grpSpPr bwMode="auto">
          <a:xfrm>
            <a:off x="4903788" y="2473325"/>
            <a:ext cx="1000125" cy="1952625"/>
            <a:chOff x="3060" y="1920"/>
            <a:chExt cx="630" cy="1230"/>
          </a:xfrm>
        </p:grpSpPr>
        <p:sp>
          <p:nvSpPr>
            <p:cNvPr id="6151" name="Line 7"/>
            <p:cNvSpPr>
              <a:spLocks noChangeShapeType="1"/>
            </p:cNvSpPr>
            <p:nvPr/>
          </p:nvSpPr>
          <p:spPr bwMode="auto">
            <a:xfrm>
              <a:off x="3060" y="1920"/>
              <a:ext cx="180" cy="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52" name="Line 8"/>
            <p:cNvSpPr>
              <a:spLocks noChangeShapeType="1"/>
            </p:cNvSpPr>
            <p:nvPr/>
          </p:nvSpPr>
          <p:spPr bwMode="auto">
            <a:xfrm>
              <a:off x="3240" y="1920"/>
              <a:ext cx="0" cy="123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53" name="Line 9"/>
            <p:cNvSpPr>
              <a:spLocks noChangeShapeType="1"/>
            </p:cNvSpPr>
            <p:nvPr/>
          </p:nvSpPr>
          <p:spPr bwMode="auto">
            <a:xfrm>
              <a:off x="3066" y="2532"/>
              <a:ext cx="570" cy="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54" name="Line 10"/>
            <p:cNvSpPr>
              <a:spLocks noChangeShapeType="1"/>
            </p:cNvSpPr>
            <p:nvPr/>
          </p:nvSpPr>
          <p:spPr bwMode="auto">
            <a:xfrm>
              <a:off x="3636" y="2532"/>
              <a:ext cx="0" cy="618"/>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55" name="Line 11"/>
            <p:cNvSpPr>
              <a:spLocks noChangeShapeType="1"/>
            </p:cNvSpPr>
            <p:nvPr/>
          </p:nvSpPr>
          <p:spPr bwMode="auto">
            <a:xfrm>
              <a:off x="3246" y="2718"/>
              <a:ext cx="396"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56" name="Text Box 12"/>
            <p:cNvSpPr txBox="1">
              <a:spLocks noChangeArrowheads="1"/>
            </p:cNvSpPr>
            <p:nvPr/>
          </p:nvSpPr>
          <p:spPr bwMode="auto">
            <a:xfrm>
              <a:off x="3240" y="2772"/>
              <a:ext cx="45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sz="1200">
                  <a:latin typeface="Times New Roman" pitchFamily="18" charset="0"/>
                </a:rPr>
                <a:t>half-life</a:t>
              </a:r>
              <a:endParaRPr lang="en-US" sz="2400" b="1">
                <a:latin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63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3"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468313" y="260350"/>
            <a:ext cx="8229600" cy="792163"/>
          </a:xfrm>
        </p:spPr>
        <p:txBody>
          <a:bodyPr/>
          <a:lstStyle/>
          <a:p>
            <a:pPr eaLnBrk="1" hangingPunct="1"/>
            <a:r>
              <a:rPr lang="en-US" sz="3600" smtClean="0">
                <a:solidFill>
                  <a:schemeClr val="tx1"/>
                </a:solidFill>
              </a:rPr>
              <a:t>Question 2</a:t>
            </a:r>
          </a:p>
        </p:txBody>
      </p:sp>
      <p:sp>
        <p:nvSpPr>
          <p:cNvPr id="35843" name="Text Box 4"/>
          <p:cNvSpPr txBox="1">
            <a:spLocks noChangeArrowheads="1"/>
          </p:cNvSpPr>
          <p:nvPr/>
        </p:nvSpPr>
        <p:spPr bwMode="auto">
          <a:xfrm>
            <a:off x="539750" y="1052513"/>
            <a:ext cx="8135938" cy="173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sz="2400"/>
              <a:t>The mass of a radioactive substance over a 8 hour period is shown in the table below.</a:t>
            </a:r>
          </a:p>
          <a:p>
            <a:pPr>
              <a:spcBef>
                <a:spcPct val="50000"/>
              </a:spcBef>
            </a:pPr>
            <a:r>
              <a:rPr lang="en-US" sz="2400"/>
              <a:t>Draw a graph of mass against time and use it to determine the half-life of the substance.</a:t>
            </a:r>
          </a:p>
        </p:txBody>
      </p:sp>
      <p:graphicFrame>
        <p:nvGraphicFramePr>
          <p:cNvPr id="284712" name="Group 40"/>
          <p:cNvGraphicFramePr>
            <a:graphicFrameLocks noGrp="1"/>
          </p:cNvGraphicFramePr>
          <p:nvPr>
            <p:ph idx="4294967295"/>
          </p:nvPr>
        </p:nvGraphicFramePr>
        <p:xfrm>
          <a:off x="468313" y="2924175"/>
          <a:ext cx="8205787" cy="1363663"/>
        </p:xfrm>
        <a:graphic>
          <a:graphicData uri="http://schemas.openxmlformats.org/drawingml/2006/table">
            <a:tbl>
              <a:tblPr/>
              <a:tblGrid>
                <a:gridCol w="1462087"/>
                <a:gridCol w="749300"/>
                <a:gridCol w="749300"/>
                <a:gridCol w="749300"/>
                <a:gridCol w="749300"/>
                <a:gridCol w="749300"/>
                <a:gridCol w="749300"/>
                <a:gridCol w="749300"/>
                <a:gridCol w="749300"/>
                <a:gridCol w="749300"/>
              </a:tblGrid>
              <a:tr h="7013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Time (hours)</a:t>
                      </a:r>
                    </a:p>
                  </a:txBody>
                  <a:tcPr marT="45741" marB="457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0</a:t>
                      </a:r>
                    </a:p>
                  </a:txBody>
                  <a:tcPr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1</a:t>
                      </a:r>
                    </a:p>
                  </a:txBody>
                  <a:tcPr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2</a:t>
                      </a:r>
                    </a:p>
                  </a:txBody>
                  <a:tcPr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3</a:t>
                      </a:r>
                    </a:p>
                  </a:txBody>
                  <a:tcPr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4</a:t>
                      </a:r>
                    </a:p>
                  </a:txBody>
                  <a:tcPr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5</a:t>
                      </a:r>
                    </a:p>
                  </a:txBody>
                  <a:tcPr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6</a:t>
                      </a:r>
                    </a:p>
                  </a:txBody>
                  <a:tcPr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7</a:t>
                      </a:r>
                    </a:p>
                  </a:txBody>
                  <a:tcPr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8</a:t>
                      </a:r>
                    </a:p>
                  </a:txBody>
                  <a:tcPr marT="45741" marB="457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22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Mass (g)</a:t>
                      </a:r>
                    </a:p>
                  </a:txBody>
                  <a:tcPr marT="45741" marB="457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650</a:t>
                      </a:r>
                    </a:p>
                  </a:txBody>
                  <a:tcPr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493</a:t>
                      </a:r>
                    </a:p>
                  </a:txBody>
                  <a:tcPr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373</a:t>
                      </a:r>
                    </a:p>
                  </a:txBody>
                  <a:tcPr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283</a:t>
                      </a:r>
                    </a:p>
                  </a:txBody>
                  <a:tcPr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214</a:t>
                      </a:r>
                    </a:p>
                  </a:txBody>
                  <a:tcPr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163</a:t>
                      </a:r>
                    </a:p>
                  </a:txBody>
                  <a:tcPr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123</a:t>
                      </a:r>
                    </a:p>
                  </a:txBody>
                  <a:tcPr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93</a:t>
                      </a:r>
                    </a:p>
                  </a:txBody>
                  <a:tcPr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71</a:t>
                      </a:r>
                    </a:p>
                  </a:txBody>
                  <a:tcPr marT="45741" marB="457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3843" name="Text Box 67"/>
          <p:cNvSpPr txBox="1">
            <a:spLocks noChangeArrowheads="1"/>
          </p:cNvSpPr>
          <p:nvPr/>
        </p:nvSpPr>
        <p:spPr bwMode="auto">
          <a:xfrm>
            <a:off x="2174875" y="4691063"/>
            <a:ext cx="4784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000" b="1">
                <a:solidFill>
                  <a:srgbClr val="FF0000"/>
                </a:solidFill>
              </a:rPr>
              <a:t>The half-life should be about 2 hours:</a:t>
            </a:r>
            <a:endParaRPr lang="en-GB" sz="2000" b="1">
              <a:solidFill>
                <a:srgbClr val="FF0000"/>
              </a:solidFill>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384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95288" y="333375"/>
            <a:ext cx="8135937" cy="45958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sz="2000" b="1">
                <a:solidFill>
                  <a:srgbClr val="FF3300"/>
                </a:solidFill>
                <a:latin typeface="Times New Roman" pitchFamily="18" charset="0"/>
              </a:rPr>
              <a:t>Choose appropriate words or numbers to fill in the gaps below:</a:t>
            </a:r>
          </a:p>
          <a:p>
            <a:pPr>
              <a:spcBef>
                <a:spcPct val="50000"/>
              </a:spcBef>
            </a:pPr>
            <a:r>
              <a:rPr lang="en-GB" sz="2400" b="1">
                <a:latin typeface="Times New Roman" pitchFamily="18" charset="0"/>
              </a:rPr>
              <a:t>The ________ of a radioactive substance is the average time taken for half of the _______of the substance to decay. It is also equal to the average time taken for the ________ of the substance to halve.</a:t>
            </a:r>
          </a:p>
          <a:p>
            <a:pPr>
              <a:spcBef>
                <a:spcPct val="50000"/>
              </a:spcBef>
            </a:pPr>
            <a:r>
              <a:rPr lang="en-GB" sz="2400" b="1">
                <a:latin typeface="Times New Roman" pitchFamily="18" charset="0"/>
              </a:rPr>
              <a:t>The half-life of carbon 14 is about _______ years. If today a sample of carbon 14 has an activity of 3400 Bq then in 5600 years time this should have fallen to ______ Bq. 11200 years later the activity should have fallen to ____ Bq.</a:t>
            </a:r>
          </a:p>
          <a:p>
            <a:pPr>
              <a:spcBef>
                <a:spcPct val="50000"/>
              </a:spcBef>
            </a:pPr>
            <a:r>
              <a:rPr lang="en-GB" sz="2400" b="1">
                <a:latin typeface="Times New Roman" pitchFamily="18" charset="0"/>
              </a:rPr>
              <a:t>The number of carbon 14 nuclei would have also decreased by ______ times. </a:t>
            </a:r>
          </a:p>
        </p:txBody>
      </p:sp>
      <p:sp>
        <p:nvSpPr>
          <p:cNvPr id="135171" name="Text Box 3"/>
          <p:cNvSpPr txBox="1">
            <a:spLocks noChangeArrowheads="1"/>
          </p:cNvSpPr>
          <p:nvPr/>
        </p:nvSpPr>
        <p:spPr bwMode="auto">
          <a:xfrm>
            <a:off x="3151188" y="5754688"/>
            <a:ext cx="828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eight</a:t>
            </a:r>
          </a:p>
        </p:txBody>
      </p:sp>
      <p:sp>
        <p:nvSpPr>
          <p:cNvPr id="135173" name="Text Box 5"/>
          <p:cNvSpPr txBox="1">
            <a:spLocks noChangeArrowheads="1"/>
          </p:cNvSpPr>
          <p:nvPr/>
        </p:nvSpPr>
        <p:spPr bwMode="auto">
          <a:xfrm>
            <a:off x="3798888" y="5754688"/>
            <a:ext cx="10810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half-life</a:t>
            </a:r>
          </a:p>
        </p:txBody>
      </p:sp>
      <p:sp>
        <p:nvSpPr>
          <p:cNvPr id="135174" name="Text Box 6"/>
          <p:cNvSpPr txBox="1">
            <a:spLocks noChangeArrowheads="1"/>
          </p:cNvSpPr>
          <p:nvPr/>
        </p:nvSpPr>
        <p:spPr bwMode="auto">
          <a:xfrm>
            <a:off x="1639888" y="5754688"/>
            <a:ext cx="7191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5600</a:t>
            </a:r>
          </a:p>
        </p:txBody>
      </p:sp>
      <p:sp>
        <p:nvSpPr>
          <p:cNvPr id="135175" name="Text Box 7"/>
          <p:cNvSpPr txBox="1">
            <a:spLocks noChangeArrowheads="1"/>
          </p:cNvSpPr>
          <p:nvPr/>
        </p:nvSpPr>
        <p:spPr bwMode="auto">
          <a:xfrm>
            <a:off x="4879975" y="5754688"/>
            <a:ext cx="720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425</a:t>
            </a:r>
          </a:p>
        </p:txBody>
      </p:sp>
      <p:sp>
        <p:nvSpPr>
          <p:cNvPr id="135176" name="Text Box 8"/>
          <p:cNvSpPr txBox="1">
            <a:spLocks noChangeArrowheads="1"/>
          </p:cNvSpPr>
          <p:nvPr/>
        </p:nvSpPr>
        <p:spPr bwMode="auto">
          <a:xfrm>
            <a:off x="6175375" y="5754688"/>
            <a:ext cx="1133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activity</a:t>
            </a:r>
          </a:p>
        </p:txBody>
      </p:sp>
      <p:sp>
        <p:nvSpPr>
          <p:cNvPr id="135177" name="Text Box 9"/>
          <p:cNvSpPr txBox="1">
            <a:spLocks noChangeArrowheads="1"/>
          </p:cNvSpPr>
          <p:nvPr/>
        </p:nvSpPr>
        <p:spPr bwMode="auto">
          <a:xfrm>
            <a:off x="5456238" y="5754688"/>
            <a:ext cx="7572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1700</a:t>
            </a:r>
          </a:p>
        </p:txBody>
      </p:sp>
      <p:sp>
        <p:nvSpPr>
          <p:cNvPr id="135178" name="Text Box 10"/>
          <p:cNvSpPr txBox="1">
            <a:spLocks noChangeArrowheads="1"/>
          </p:cNvSpPr>
          <p:nvPr/>
        </p:nvSpPr>
        <p:spPr bwMode="auto">
          <a:xfrm>
            <a:off x="2503488" y="5322888"/>
            <a:ext cx="3673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i="1"/>
              <a:t>WORD &amp; NUMBER SELECTION:</a:t>
            </a:r>
          </a:p>
        </p:txBody>
      </p:sp>
      <p:sp>
        <p:nvSpPr>
          <p:cNvPr id="135179" name="Text Box 11"/>
          <p:cNvSpPr txBox="1">
            <a:spLocks noChangeArrowheads="1"/>
          </p:cNvSpPr>
          <p:nvPr/>
        </p:nvSpPr>
        <p:spPr bwMode="auto">
          <a:xfrm>
            <a:off x="2287588" y="5754688"/>
            <a:ext cx="9350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nuclei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517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517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5175">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5176">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5177">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517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5179">
                                            <p:txEl>
                                              <p:pRg st="0" end="0"/>
                                            </p:txEl>
                                          </p:spTgt>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135173">
                                            <p:txEl>
                                              <p:pRg st="0" end="0"/>
                                            </p:txEl>
                                          </p:spTgt>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35179">
                                            <p:txEl>
                                              <p:pRg st="0" end="0"/>
                                            </p:txEl>
                                          </p:spTgt>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35176">
                                            <p:txEl>
                                              <p:pRg st="0" end="0"/>
                                            </p:txEl>
                                          </p:spTgt>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35174">
                                            <p:txEl>
                                              <p:pRg st="0" end="0"/>
                                            </p:txEl>
                                          </p:spTgt>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35177">
                                            <p:txEl>
                                              <p:pRg st="0" end="0"/>
                                            </p:txEl>
                                          </p:spTgt>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35175">
                                            <p:txEl>
                                              <p:pRg st="0" end="0"/>
                                            </p:txEl>
                                          </p:spTgt>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35171">
                                            <p:txEl>
                                              <p:pRg st="0" end="0"/>
                                            </p:txEl>
                                          </p:spTgt>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351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build="allAtOnce"/>
      <p:bldP spid="135173" grpId="0" build="allAtOnce"/>
      <p:bldP spid="135174" grpId="0" build="allAtOnce"/>
      <p:bldP spid="135175" grpId="0" build="allAtOnce"/>
      <p:bldP spid="135176" grpId="0" build="allAtOnce"/>
      <p:bldP spid="135177" grpId="0" build="allAtOnce"/>
      <p:bldP spid="135178" grpId="0"/>
      <p:bldP spid="135178" grpId="1"/>
      <p:bldP spid="135179" grpId="0" build="allAtOnce"/>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395288" y="333375"/>
            <a:ext cx="8135937" cy="45958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sz="2000" b="1">
                <a:solidFill>
                  <a:srgbClr val="FF3300"/>
                </a:solidFill>
                <a:latin typeface="Times New Roman" pitchFamily="18" charset="0"/>
              </a:rPr>
              <a:t>Choose appropriate words or numbers to fill in the gaps below:</a:t>
            </a:r>
          </a:p>
          <a:p>
            <a:pPr>
              <a:spcBef>
                <a:spcPct val="50000"/>
              </a:spcBef>
            </a:pPr>
            <a:r>
              <a:rPr lang="en-GB" sz="2400" b="1">
                <a:latin typeface="Times New Roman" pitchFamily="18" charset="0"/>
              </a:rPr>
              <a:t>The ________ of a radioactive substance is the average time taken for half of the _______of the substance to decay. It is also equal to the average time taken for the ________ of the substance to halve.</a:t>
            </a:r>
          </a:p>
          <a:p>
            <a:pPr>
              <a:spcBef>
                <a:spcPct val="50000"/>
              </a:spcBef>
            </a:pPr>
            <a:r>
              <a:rPr lang="en-GB" sz="2400" b="1">
                <a:latin typeface="Times New Roman" pitchFamily="18" charset="0"/>
              </a:rPr>
              <a:t>The half-life of carbon 14 is about _______ years. If today a sample of carbon 14 has an activity of 3400 Bq then in 5600 years time this should have fallen to ______ Bq. 11200 years later the activity should have fallen to ____ Bq.</a:t>
            </a:r>
          </a:p>
          <a:p>
            <a:pPr>
              <a:spcBef>
                <a:spcPct val="50000"/>
              </a:spcBef>
            </a:pPr>
            <a:r>
              <a:rPr lang="en-GB" sz="2400" b="1">
                <a:latin typeface="Times New Roman" pitchFamily="18" charset="0"/>
              </a:rPr>
              <a:t>The number of carbon 14 nuclei would have also decreased by ______ times. </a:t>
            </a:r>
          </a:p>
        </p:txBody>
      </p:sp>
      <p:sp>
        <p:nvSpPr>
          <p:cNvPr id="135188" name="Text Box 20"/>
          <p:cNvSpPr txBox="1">
            <a:spLocks noChangeArrowheads="1"/>
          </p:cNvSpPr>
          <p:nvPr/>
        </p:nvSpPr>
        <p:spPr bwMode="auto">
          <a:xfrm>
            <a:off x="919163" y="4540250"/>
            <a:ext cx="828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eight</a:t>
            </a:r>
          </a:p>
        </p:txBody>
      </p:sp>
      <p:sp>
        <p:nvSpPr>
          <p:cNvPr id="135189" name="Text Box 21"/>
          <p:cNvSpPr txBox="1">
            <a:spLocks noChangeArrowheads="1"/>
          </p:cNvSpPr>
          <p:nvPr/>
        </p:nvSpPr>
        <p:spPr bwMode="auto">
          <a:xfrm>
            <a:off x="1116013" y="836613"/>
            <a:ext cx="10810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half-life</a:t>
            </a:r>
          </a:p>
        </p:txBody>
      </p:sp>
      <p:sp>
        <p:nvSpPr>
          <p:cNvPr id="135190" name="Text Box 22"/>
          <p:cNvSpPr txBox="1">
            <a:spLocks noChangeArrowheads="1"/>
          </p:cNvSpPr>
          <p:nvPr/>
        </p:nvSpPr>
        <p:spPr bwMode="auto">
          <a:xfrm>
            <a:off x="5133975" y="2495550"/>
            <a:ext cx="7191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5600</a:t>
            </a:r>
          </a:p>
        </p:txBody>
      </p:sp>
      <p:sp>
        <p:nvSpPr>
          <p:cNvPr id="135191" name="Text Box 23"/>
          <p:cNvSpPr txBox="1">
            <a:spLocks noChangeArrowheads="1"/>
          </p:cNvSpPr>
          <p:nvPr/>
        </p:nvSpPr>
        <p:spPr bwMode="auto">
          <a:xfrm>
            <a:off x="5438775" y="3651250"/>
            <a:ext cx="720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425</a:t>
            </a:r>
          </a:p>
        </p:txBody>
      </p:sp>
      <p:sp>
        <p:nvSpPr>
          <p:cNvPr id="135192" name="Text Box 24"/>
          <p:cNvSpPr txBox="1">
            <a:spLocks noChangeArrowheads="1"/>
          </p:cNvSpPr>
          <p:nvPr/>
        </p:nvSpPr>
        <p:spPr bwMode="auto">
          <a:xfrm>
            <a:off x="6232525" y="1600200"/>
            <a:ext cx="1247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activity</a:t>
            </a:r>
          </a:p>
        </p:txBody>
      </p:sp>
      <p:sp>
        <p:nvSpPr>
          <p:cNvPr id="135193" name="Text Box 25"/>
          <p:cNvSpPr txBox="1">
            <a:spLocks noChangeArrowheads="1"/>
          </p:cNvSpPr>
          <p:nvPr/>
        </p:nvSpPr>
        <p:spPr bwMode="auto">
          <a:xfrm>
            <a:off x="5283200" y="3251200"/>
            <a:ext cx="7572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1700</a:t>
            </a:r>
          </a:p>
        </p:txBody>
      </p:sp>
      <p:sp>
        <p:nvSpPr>
          <p:cNvPr id="135194" name="Text Box 26"/>
          <p:cNvSpPr txBox="1">
            <a:spLocks noChangeArrowheads="1"/>
          </p:cNvSpPr>
          <p:nvPr/>
        </p:nvSpPr>
        <p:spPr bwMode="auto">
          <a:xfrm>
            <a:off x="3294063" y="1230313"/>
            <a:ext cx="9350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nuclei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518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519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5192">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5190">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5193">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35191">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3518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457200" y="274638"/>
            <a:ext cx="8229600" cy="633412"/>
          </a:xfrm>
        </p:spPr>
        <p:txBody>
          <a:bodyPr/>
          <a:lstStyle/>
          <a:p>
            <a:pPr eaLnBrk="1" hangingPunct="1"/>
            <a:r>
              <a:rPr lang="en-GB" sz="3600" smtClean="0"/>
              <a:t>Radiation badges</a:t>
            </a:r>
          </a:p>
        </p:txBody>
      </p:sp>
      <p:sp>
        <p:nvSpPr>
          <p:cNvPr id="201731" name="Rectangle 3"/>
          <p:cNvSpPr>
            <a:spLocks noGrp="1" noChangeArrowheads="1"/>
          </p:cNvSpPr>
          <p:nvPr>
            <p:ph type="body" sz="half" idx="4294967295"/>
          </p:nvPr>
        </p:nvSpPr>
        <p:spPr>
          <a:xfrm>
            <a:off x="460375" y="981075"/>
            <a:ext cx="3144838" cy="4651375"/>
          </a:xfrm>
        </p:spPr>
        <p:txBody>
          <a:bodyPr/>
          <a:lstStyle/>
          <a:p>
            <a:pPr marL="0" indent="0" eaLnBrk="1" hangingPunct="1">
              <a:lnSpc>
                <a:spcPct val="90000"/>
              </a:lnSpc>
              <a:buFontTx/>
              <a:buNone/>
            </a:pPr>
            <a:r>
              <a:rPr lang="en-GB" sz="2400" smtClean="0"/>
              <a:t>Photographic film darkens on exposure to radiation and light.</a:t>
            </a:r>
          </a:p>
          <a:p>
            <a:pPr marL="0" indent="0" eaLnBrk="1" hangingPunct="1">
              <a:lnSpc>
                <a:spcPct val="90000"/>
              </a:lnSpc>
              <a:buFontTx/>
              <a:buNone/>
            </a:pPr>
            <a:r>
              <a:rPr lang="en-GB" sz="2400" smtClean="0"/>
              <a:t>Light cannot penetrate the badge but ionising radiation can.</a:t>
            </a:r>
          </a:p>
          <a:p>
            <a:pPr marL="0" indent="0" eaLnBrk="1" hangingPunct="1">
              <a:lnSpc>
                <a:spcPct val="90000"/>
              </a:lnSpc>
              <a:buFontTx/>
              <a:buNone/>
            </a:pPr>
            <a:r>
              <a:rPr lang="en-GB" sz="2400" smtClean="0"/>
              <a:t>Darkening of the film indicates that a person has been exposed to too much radiation. </a:t>
            </a:r>
          </a:p>
        </p:txBody>
      </p:sp>
      <p:grpSp>
        <p:nvGrpSpPr>
          <p:cNvPr id="11268" name="Group 17"/>
          <p:cNvGrpSpPr>
            <a:grpSpLocks/>
          </p:cNvGrpSpPr>
          <p:nvPr/>
        </p:nvGrpSpPr>
        <p:grpSpPr bwMode="auto">
          <a:xfrm>
            <a:off x="3748088" y="1017588"/>
            <a:ext cx="4987925" cy="4119562"/>
            <a:chOff x="2361" y="641"/>
            <a:chExt cx="3142" cy="2595"/>
          </a:xfrm>
        </p:grpSpPr>
        <p:pic>
          <p:nvPicPr>
            <p:cNvPr id="11269" name="Picture 14" descr="3298614908_9ddbfb2e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3" y="641"/>
              <a:ext cx="3000" cy="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 Box 15"/>
            <p:cNvSpPr txBox="1">
              <a:spLocks noChangeArrowheads="1"/>
            </p:cNvSpPr>
            <p:nvPr/>
          </p:nvSpPr>
          <p:spPr bwMode="auto">
            <a:xfrm>
              <a:off x="2361" y="2832"/>
              <a:ext cx="1927"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b="1"/>
                <a:t>Engineer at CERN wearing a radiation badge</a:t>
              </a:r>
            </a:p>
          </p:txBody>
        </p:sp>
        <p:sp>
          <p:nvSpPr>
            <p:cNvPr id="11271" name="Line 16"/>
            <p:cNvSpPr>
              <a:spLocks noChangeShapeType="1"/>
            </p:cNvSpPr>
            <p:nvPr/>
          </p:nvSpPr>
          <p:spPr bwMode="auto">
            <a:xfrm flipV="1">
              <a:off x="4061" y="2470"/>
              <a:ext cx="362" cy="469"/>
            </a:xfrm>
            <a:prstGeom prst="line">
              <a:avLst/>
            </a:prstGeom>
            <a:noFill/>
            <a:ln w="76200">
              <a:solidFill>
                <a:srgbClr val="0066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17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17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17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457200" y="274638"/>
            <a:ext cx="8229600" cy="633412"/>
          </a:xfrm>
        </p:spPr>
        <p:txBody>
          <a:bodyPr/>
          <a:lstStyle/>
          <a:p>
            <a:pPr eaLnBrk="1" hangingPunct="1"/>
            <a:r>
              <a:rPr lang="en-GB" sz="3600" smtClean="0"/>
              <a:t>The Geiger tube</a:t>
            </a:r>
          </a:p>
        </p:txBody>
      </p:sp>
      <p:sp>
        <p:nvSpPr>
          <p:cNvPr id="201731" name="Rectangle 3"/>
          <p:cNvSpPr>
            <a:spLocks noGrp="1" noChangeArrowheads="1"/>
          </p:cNvSpPr>
          <p:nvPr>
            <p:ph type="body" sz="half" idx="4294967295"/>
          </p:nvPr>
        </p:nvSpPr>
        <p:spPr>
          <a:xfrm>
            <a:off x="446088" y="3508375"/>
            <a:ext cx="8026400" cy="2620963"/>
          </a:xfrm>
        </p:spPr>
        <p:txBody>
          <a:bodyPr/>
          <a:lstStyle/>
          <a:p>
            <a:pPr marL="0" indent="0" eaLnBrk="1" hangingPunct="1">
              <a:lnSpc>
                <a:spcPct val="90000"/>
              </a:lnSpc>
              <a:buFontTx/>
              <a:buNone/>
            </a:pPr>
            <a:r>
              <a:rPr lang="en-GB" sz="2400" smtClean="0"/>
              <a:t>Radiation produces ions in a </a:t>
            </a:r>
            <a:r>
              <a:rPr lang="en-GB" sz="2400" b="1" smtClean="0">
                <a:solidFill>
                  <a:srgbClr val="FF0000"/>
                </a:solidFill>
              </a:rPr>
              <a:t>low pressure gas</a:t>
            </a:r>
            <a:r>
              <a:rPr lang="en-GB" sz="2400" smtClean="0"/>
              <a:t> between a central positively charged electrode and the outer negatively charged tube. A pulse of current then flows that is registered by the counter.</a:t>
            </a:r>
          </a:p>
          <a:p>
            <a:pPr marL="0" indent="0" eaLnBrk="1" hangingPunct="1">
              <a:lnSpc>
                <a:spcPct val="90000"/>
              </a:lnSpc>
              <a:buFontTx/>
              <a:buNone/>
            </a:pPr>
            <a:r>
              <a:rPr lang="en-GB" sz="2400" smtClean="0"/>
              <a:t>The thin </a:t>
            </a:r>
            <a:r>
              <a:rPr lang="en-GB" sz="2400" b="1" smtClean="0">
                <a:solidFill>
                  <a:srgbClr val="FF0000"/>
                </a:solidFill>
              </a:rPr>
              <a:t>mica window</a:t>
            </a:r>
            <a:r>
              <a:rPr lang="en-GB" sz="2400" smtClean="0"/>
              <a:t> allows the least penetrating radiation (alpha) to enter the tube. Gamma radiation and most beta can enter through the sides of the metal tube.</a:t>
            </a:r>
          </a:p>
        </p:txBody>
      </p:sp>
      <p:pic>
        <p:nvPicPr>
          <p:cNvPr id="12292" name="Picture 16" descr="geig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238" y="1004888"/>
            <a:ext cx="8478837"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17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17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457200" y="274638"/>
            <a:ext cx="8229600" cy="633412"/>
          </a:xfrm>
        </p:spPr>
        <p:txBody>
          <a:bodyPr/>
          <a:lstStyle/>
          <a:p>
            <a:pPr eaLnBrk="1" hangingPunct="1"/>
            <a:r>
              <a:rPr lang="en-GB" sz="3600" b="1" smtClean="0"/>
              <a:t>Activity</a:t>
            </a:r>
          </a:p>
        </p:txBody>
      </p:sp>
      <p:sp>
        <p:nvSpPr>
          <p:cNvPr id="201731" name="Rectangle 3"/>
          <p:cNvSpPr>
            <a:spLocks noGrp="1" noChangeArrowheads="1"/>
          </p:cNvSpPr>
          <p:nvPr>
            <p:ph type="body" sz="half" idx="4294967295"/>
          </p:nvPr>
        </p:nvSpPr>
        <p:spPr>
          <a:xfrm>
            <a:off x="541338" y="996950"/>
            <a:ext cx="5421312" cy="4929188"/>
          </a:xfrm>
        </p:spPr>
        <p:txBody>
          <a:bodyPr/>
          <a:lstStyle/>
          <a:p>
            <a:pPr marL="0" indent="0" eaLnBrk="1" hangingPunct="1">
              <a:buFontTx/>
              <a:buNone/>
            </a:pPr>
            <a:r>
              <a:rPr lang="en-GB" sz="2800" b="1" smtClean="0">
                <a:solidFill>
                  <a:srgbClr val="FF0000"/>
                </a:solidFill>
              </a:rPr>
              <a:t>The activity of a radioactive source is equal to the number of decays per second.</a:t>
            </a:r>
          </a:p>
          <a:p>
            <a:pPr marL="0" indent="0" eaLnBrk="1" hangingPunct="1">
              <a:buFontTx/>
              <a:buNone/>
            </a:pPr>
            <a:endParaRPr lang="en-GB" sz="2800" b="1" smtClean="0">
              <a:solidFill>
                <a:srgbClr val="FF0000"/>
              </a:solidFill>
            </a:endParaRPr>
          </a:p>
          <a:p>
            <a:pPr marL="0" indent="0" eaLnBrk="1" hangingPunct="1">
              <a:buFontTx/>
              <a:buNone/>
            </a:pPr>
            <a:r>
              <a:rPr lang="en-GB" sz="2800" smtClean="0"/>
              <a:t>Activity is measured </a:t>
            </a:r>
          </a:p>
          <a:p>
            <a:pPr marL="0" indent="0" eaLnBrk="1" hangingPunct="1">
              <a:buFontTx/>
              <a:buNone/>
            </a:pPr>
            <a:r>
              <a:rPr lang="en-GB" sz="2800" smtClean="0"/>
              <a:t>in </a:t>
            </a:r>
            <a:r>
              <a:rPr lang="en-GB" sz="2800" b="1" smtClean="0">
                <a:solidFill>
                  <a:schemeClr val="accent2"/>
                </a:solidFill>
              </a:rPr>
              <a:t>bequerels (Bq)</a:t>
            </a:r>
          </a:p>
          <a:p>
            <a:pPr marL="0" indent="0" eaLnBrk="1" hangingPunct="1">
              <a:buFontTx/>
              <a:buNone/>
            </a:pPr>
            <a:endParaRPr lang="en-GB" sz="2800" b="1" smtClean="0">
              <a:solidFill>
                <a:schemeClr val="accent2"/>
              </a:solidFill>
            </a:endParaRPr>
          </a:p>
          <a:p>
            <a:pPr marL="0" indent="0" eaLnBrk="1" hangingPunct="1">
              <a:buFontTx/>
              <a:buNone/>
            </a:pPr>
            <a:r>
              <a:rPr lang="en-GB" sz="2800" smtClean="0">
                <a:solidFill>
                  <a:srgbClr val="006600"/>
                </a:solidFill>
              </a:rPr>
              <a:t>1 becquerel </a:t>
            </a:r>
          </a:p>
          <a:p>
            <a:pPr marL="0" indent="0" eaLnBrk="1" hangingPunct="1">
              <a:buFontTx/>
              <a:buNone/>
            </a:pPr>
            <a:r>
              <a:rPr lang="en-GB" sz="2800" smtClean="0">
                <a:solidFill>
                  <a:srgbClr val="006600"/>
                </a:solidFill>
              </a:rPr>
              <a:t>	= 1 decay per second</a:t>
            </a:r>
          </a:p>
        </p:txBody>
      </p:sp>
      <p:grpSp>
        <p:nvGrpSpPr>
          <p:cNvPr id="2" name="Group 8"/>
          <p:cNvGrpSpPr>
            <a:grpSpLocks/>
          </p:cNvGrpSpPr>
          <p:nvPr/>
        </p:nvGrpSpPr>
        <p:grpSpPr bwMode="auto">
          <a:xfrm>
            <a:off x="6059488" y="1020763"/>
            <a:ext cx="2574925" cy="4532312"/>
            <a:chOff x="3863" y="747"/>
            <a:chExt cx="1622" cy="2855"/>
          </a:xfrm>
        </p:grpSpPr>
        <p:pic>
          <p:nvPicPr>
            <p:cNvPr id="13317" name="Picture 6" descr="becquerel_henr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3" y="747"/>
              <a:ext cx="1622" cy="2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 Box 7"/>
            <p:cNvSpPr txBox="1">
              <a:spLocks noChangeArrowheads="1"/>
            </p:cNvSpPr>
            <p:nvPr/>
          </p:nvSpPr>
          <p:spPr bwMode="auto">
            <a:xfrm>
              <a:off x="3891" y="3025"/>
              <a:ext cx="1547"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b="1"/>
                <a:t>Henri Becquerel discovered radioactivity in 1896</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17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173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173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1731">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17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84213" y="333375"/>
            <a:ext cx="777240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600"/>
              <a:t>Question 1 </a:t>
            </a:r>
          </a:p>
        </p:txBody>
      </p:sp>
      <p:sp>
        <p:nvSpPr>
          <p:cNvPr id="14339" name="Rectangle 3"/>
          <p:cNvSpPr>
            <a:spLocks noChangeArrowheads="1"/>
          </p:cNvSpPr>
          <p:nvPr/>
        </p:nvSpPr>
        <p:spPr bwMode="auto">
          <a:xfrm>
            <a:off x="755650" y="1125538"/>
            <a:ext cx="7559675"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sz="2400" i="1"/>
              <a:t>A radioactive source undergoes 72 000 decays over a ten minute period. </a:t>
            </a:r>
          </a:p>
          <a:p>
            <a:pPr>
              <a:spcBef>
                <a:spcPct val="20000"/>
              </a:spcBef>
            </a:pPr>
            <a:r>
              <a:rPr lang="en-US" sz="2400" i="1"/>
              <a:t>What is its average activity in becquerels?</a:t>
            </a:r>
          </a:p>
          <a:p>
            <a:pPr>
              <a:spcBef>
                <a:spcPct val="20000"/>
              </a:spcBef>
            </a:pPr>
            <a:endParaRPr lang="en-US" sz="2400"/>
          </a:p>
        </p:txBody>
      </p:sp>
      <p:sp>
        <p:nvSpPr>
          <p:cNvPr id="14340" name="Rectangle 4"/>
          <p:cNvSpPr>
            <a:spLocks noChangeArrowheads="1"/>
          </p:cNvSpPr>
          <p:nvPr/>
        </p:nvSpPr>
        <p:spPr bwMode="auto">
          <a:xfrm>
            <a:off x="684213" y="2636838"/>
            <a:ext cx="77343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lang="en-US" sz="2800" b="1">
              <a:solidFill>
                <a:srgbClr val="FF33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684213" y="333375"/>
            <a:ext cx="777240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600"/>
              <a:t>Question 1 </a:t>
            </a:r>
          </a:p>
        </p:txBody>
      </p:sp>
      <p:sp>
        <p:nvSpPr>
          <p:cNvPr id="184323" name="Rectangle 3"/>
          <p:cNvSpPr>
            <a:spLocks noChangeArrowheads="1"/>
          </p:cNvSpPr>
          <p:nvPr/>
        </p:nvSpPr>
        <p:spPr bwMode="auto">
          <a:xfrm>
            <a:off x="755650" y="1125538"/>
            <a:ext cx="7559675"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sz="2400" i="1"/>
              <a:t>A radioactive source undergoes 72 000 decays over a ten minute period. </a:t>
            </a:r>
          </a:p>
          <a:p>
            <a:pPr>
              <a:spcBef>
                <a:spcPct val="20000"/>
              </a:spcBef>
            </a:pPr>
            <a:r>
              <a:rPr lang="en-US" sz="2400" i="1"/>
              <a:t>What is its average activity in becquerels?</a:t>
            </a:r>
          </a:p>
          <a:p>
            <a:pPr>
              <a:spcBef>
                <a:spcPct val="20000"/>
              </a:spcBef>
            </a:pPr>
            <a:endParaRPr lang="en-US" sz="2400"/>
          </a:p>
          <a:p>
            <a:pPr>
              <a:spcBef>
                <a:spcPct val="20000"/>
              </a:spcBef>
            </a:pPr>
            <a:r>
              <a:rPr lang="en-US" sz="2400"/>
              <a:t>Activity in becquerels equals decays per second.</a:t>
            </a:r>
          </a:p>
          <a:p>
            <a:pPr>
              <a:spcBef>
                <a:spcPct val="20000"/>
              </a:spcBef>
            </a:pPr>
            <a:r>
              <a:rPr lang="en-US" sz="2400"/>
              <a:t>72 000 per 10 minutes</a:t>
            </a:r>
          </a:p>
          <a:p>
            <a:pPr>
              <a:spcBef>
                <a:spcPct val="20000"/>
              </a:spcBef>
            </a:pPr>
            <a:r>
              <a:rPr lang="en-US" sz="2400"/>
              <a:t>= 72 000 / 10  per minute</a:t>
            </a:r>
          </a:p>
          <a:p>
            <a:pPr>
              <a:spcBef>
                <a:spcPct val="20000"/>
              </a:spcBef>
            </a:pPr>
            <a:r>
              <a:rPr lang="en-US" sz="2400"/>
              <a:t>= 72 000 / (10 x 60) per second</a:t>
            </a:r>
          </a:p>
          <a:p>
            <a:pPr>
              <a:spcBef>
                <a:spcPct val="20000"/>
              </a:spcBef>
            </a:pPr>
            <a:r>
              <a:rPr lang="en-US" sz="2400"/>
              <a:t>= 72 000 / 600</a:t>
            </a:r>
          </a:p>
          <a:p>
            <a:pPr>
              <a:spcBef>
                <a:spcPct val="20000"/>
              </a:spcBef>
            </a:pPr>
            <a:r>
              <a:rPr lang="en-US" sz="2400"/>
              <a:t>= 120 per second</a:t>
            </a:r>
          </a:p>
          <a:p>
            <a:pPr>
              <a:spcBef>
                <a:spcPct val="20000"/>
              </a:spcBef>
            </a:pPr>
            <a:r>
              <a:rPr lang="en-US" sz="2400" b="1">
                <a:solidFill>
                  <a:srgbClr val="FF0000"/>
                </a:solidFill>
              </a:rPr>
              <a:t>Activity = 120 becquerel</a:t>
            </a:r>
          </a:p>
        </p:txBody>
      </p:sp>
      <p:sp>
        <p:nvSpPr>
          <p:cNvPr id="15364" name="Rectangle 4"/>
          <p:cNvSpPr>
            <a:spLocks noChangeArrowheads="1"/>
          </p:cNvSpPr>
          <p:nvPr/>
        </p:nvSpPr>
        <p:spPr bwMode="auto">
          <a:xfrm>
            <a:off x="684213" y="2636838"/>
            <a:ext cx="77343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lang="en-US" sz="2800" b="1">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2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432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432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432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84323">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84323">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8432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684213" y="333375"/>
            <a:ext cx="777240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600"/>
              <a:t>Question 2 </a:t>
            </a:r>
          </a:p>
        </p:txBody>
      </p:sp>
      <p:sp>
        <p:nvSpPr>
          <p:cNvPr id="16387" name="Rectangle 3"/>
          <p:cNvSpPr>
            <a:spLocks noChangeArrowheads="1"/>
          </p:cNvSpPr>
          <p:nvPr/>
        </p:nvSpPr>
        <p:spPr bwMode="auto">
          <a:xfrm>
            <a:off x="755650" y="1125538"/>
            <a:ext cx="7559675"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sz="2400" i="1"/>
              <a:t>A radioactive source has an activity of 25 Bq. </a:t>
            </a:r>
          </a:p>
          <a:p>
            <a:pPr>
              <a:spcBef>
                <a:spcPct val="20000"/>
              </a:spcBef>
            </a:pPr>
            <a:r>
              <a:rPr lang="en-US" sz="2400" i="1"/>
              <a:t>How many decays would be expected over a 3 hour period?</a:t>
            </a:r>
          </a:p>
          <a:p>
            <a:pPr>
              <a:spcBef>
                <a:spcPct val="20000"/>
              </a:spcBef>
            </a:pPr>
            <a:endParaRPr lang="en-US" sz="2400"/>
          </a:p>
        </p:txBody>
      </p:sp>
      <p:sp>
        <p:nvSpPr>
          <p:cNvPr id="16388" name="Rectangle 4"/>
          <p:cNvSpPr>
            <a:spLocks noChangeArrowheads="1"/>
          </p:cNvSpPr>
          <p:nvPr/>
        </p:nvSpPr>
        <p:spPr bwMode="auto">
          <a:xfrm>
            <a:off x="684213" y="2636838"/>
            <a:ext cx="77343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lang="en-US" sz="2800" b="1">
              <a:solidFill>
                <a:srgbClr val="FF33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1778</TotalTime>
  <Words>2235</Words>
  <Application>Microsoft Office PowerPoint</Application>
  <PresentationFormat>On-screen Show (4:3)</PresentationFormat>
  <Paragraphs>413</Paragraphs>
  <Slides>36</Slides>
  <Notes>35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36</vt:i4>
      </vt:variant>
    </vt:vector>
  </HeadingPairs>
  <TitlesOfParts>
    <vt:vector size="43" baseType="lpstr">
      <vt:lpstr>Arial</vt:lpstr>
      <vt:lpstr>Times New Roman</vt:lpstr>
      <vt:lpstr>Symbol</vt:lpstr>
      <vt:lpstr>Default Design</vt:lpstr>
      <vt:lpstr>Bitmap Image</vt:lpstr>
      <vt:lpstr>Microsoft Graph Chart</vt:lpstr>
      <vt:lpstr>Microsoft Graph 97 Chart</vt:lpstr>
      <vt:lpstr>RADIATION AND HALF-LIFE</vt:lpstr>
      <vt:lpstr>Specification</vt:lpstr>
      <vt:lpstr>Detecting radioactivity</vt:lpstr>
      <vt:lpstr>Radiation badges</vt:lpstr>
      <vt:lpstr>The Geiger tube</vt:lpstr>
      <vt:lpstr>Activity</vt:lpstr>
      <vt:lpstr>PowerPoint Presentation</vt:lpstr>
      <vt:lpstr>PowerPoint Presentation</vt:lpstr>
      <vt:lpstr>PowerPoint Presentation</vt:lpstr>
      <vt:lpstr>PowerPoint Presentation</vt:lpstr>
      <vt:lpstr>Background radiation</vt:lpstr>
      <vt:lpstr>Radon gas</vt:lpstr>
      <vt:lpstr>Cosmic rays</vt:lpstr>
      <vt:lpstr>Internal radiation</vt:lpstr>
      <vt:lpstr>Artificial radiation</vt:lpstr>
      <vt:lpstr>Background radiation pie-chart</vt:lpstr>
      <vt:lpstr>PowerPoint Presentation</vt:lpstr>
      <vt:lpstr>PowerPoint Presentation</vt:lpstr>
      <vt:lpstr>Half-life</vt:lpstr>
      <vt:lpstr>Half-lives of some radioactive isotopes</vt:lpstr>
      <vt:lpstr>Example 1 - The decay of  a sample of strontium 90</vt:lpstr>
      <vt:lpstr>PowerPoint Presentation</vt:lpstr>
      <vt:lpstr>PowerPoint Presentation</vt:lpstr>
      <vt:lpstr>PowerPoint Presentation</vt:lpstr>
      <vt:lpstr>Other ways of defining half-life</vt:lpstr>
      <vt:lpstr>Example 2 – The decay of source Z</vt:lpstr>
      <vt:lpstr>Example 3 – The decay of isotope X</vt:lpstr>
      <vt:lpstr>PowerPoint Presentation</vt:lpstr>
      <vt:lpstr>Question 1 – The decay of substance P</vt:lpstr>
      <vt:lpstr>PowerPoint Presentation</vt:lpstr>
      <vt:lpstr>PowerPoint Presentation</vt:lpstr>
      <vt:lpstr>Finding half-life from a graph</vt:lpstr>
      <vt:lpstr>Question 1</vt:lpstr>
      <vt:lpstr>Question 2</vt:lpstr>
      <vt:lpstr>PowerPoint Presentation</vt:lpstr>
      <vt:lpstr>PowerPoint Presentation</vt:lpstr>
    </vt:vector>
  </TitlesOfParts>
  <Company>St Georges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 Georges College</dc:creator>
  <cp:lastModifiedBy>Teacher E-Solutions</cp:lastModifiedBy>
  <cp:revision>158</cp:revision>
  <dcterms:created xsi:type="dcterms:W3CDTF">2008-08-15T17:24:00Z</dcterms:created>
  <dcterms:modified xsi:type="dcterms:W3CDTF">2019-01-18T17:14:39Z</dcterms:modified>
</cp:coreProperties>
</file>