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74" r:id="rId6"/>
    <p:sldId id="261" r:id="rId7"/>
    <p:sldId id="262" r:id="rId8"/>
    <p:sldId id="275" r:id="rId9"/>
    <p:sldId id="265" r:id="rId10"/>
    <p:sldId id="266" r:id="rId11"/>
    <p:sldId id="263" r:id="rId12"/>
    <p:sldId id="267" r:id="rId13"/>
    <p:sldId id="268" r:id="rId14"/>
    <p:sldId id="269" r:id="rId15"/>
    <p:sldId id="270" r:id="rId16"/>
    <p:sldId id="271" r:id="rId17"/>
    <p:sldId id="272" r:id="rId18"/>
    <p:sldId id="273" r:id="rId19"/>
    <p:sldId id="282" r:id="rId20"/>
    <p:sldId id="283" r:id="rId21"/>
    <p:sldId id="285" r:id="rId22"/>
    <p:sldId id="287" r:id="rId23"/>
    <p:sldId id="284" r:id="rId24"/>
    <p:sldId id="276" r:id="rId25"/>
    <p:sldId id="277" r:id="rId26"/>
    <p:sldId id="278" r:id="rId27"/>
    <p:sldId id="279" r:id="rId28"/>
    <p:sldId id="280" r:id="rId29"/>
    <p:sldId id="28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5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BEB84019-255B-45BA-BFD4-258E54F2036E}" type="slidenum">
              <a:rPr lang="en-US"/>
              <a:pPr>
                <a:defRPr/>
              </a:pPr>
              <a:t>‹#›</a:t>
            </a:fld>
            <a:endParaRPr lang="en-US"/>
          </a:p>
        </p:txBody>
      </p:sp>
    </p:spTree>
    <p:extLst>
      <p:ext uri="{BB962C8B-B14F-4D97-AF65-F5344CB8AC3E}">
        <p14:creationId xmlns:p14="http://schemas.microsoft.com/office/powerpoint/2010/main" val="397796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3C1EA780-47C3-4751-82F3-CEB3B3B4F48D}"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5084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02378FD-03F9-40FF-8BEB-4633989EAE2C}"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7604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C9A6972B-59F1-4197-9809-492582B8A334}"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6825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p:txBody>
          <a:bodyPr/>
          <a:lstStyle>
            <a:lvl1pPr>
              <a:defRPr/>
            </a:lvl1pPr>
          </a:lstStyle>
          <a:p>
            <a:pPr>
              <a:defRPr/>
            </a:pPr>
            <a:endParaRPr lang="en-US"/>
          </a:p>
        </p:txBody>
      </p:sp>
      <p:sp>
        <p:nvSpPr>
          <p:cNvPr id="7" name="Rectangle 3"/>
          <p:cNvSpPr>
            <a:spLocks noGrp="1" noChangeArrowheads="1"/>
          </p:cNvSpPr>
          <p:nvPr>
            <p:ph type="sldNum" sz="quarter" idx="11"/>
          </p:nvPr>
        </p:nvSpPr>
        <p:spPr/>
        <p:txBody>
          <a:bodyPr/>
          <a:lstStyle>
            <a:lvl1pPr>
              <a:defRPr/>
            </a:lvl1pPr>
          </a:lstStyle>
          <a:p>
            <a:pPr>
              <a:defRPr/>
            </a:pPr>
            <a:fld id="{765BA01D-548B-40C4-804A-70F408F92888}" type="slidenum">
              <a:rPr lang="en-US"/>
              <a:pPr>
                <a:defRPr/>
              </a:pPr>
              <a:t>‹#›</a:t>
            </a:fld>
            <a:endParaRPr lang="en-US"/>
          </a:p>
        </p:txBody>
      </p:sp>
      <p:sp>
        <p:nvSpPr>
          <p:cNvPr id="8"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0319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2181634E-D005-4A95-8C1E-346D3F94BEB8}"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70031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D57D9A33-78D0-4219-A17B-F86F59C2DD03}"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9904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75CD7537-E854-42FA-948A-E2ABF9BED620}"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571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29480743-C0B7-4988-8A06-2098BC4E616A}"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890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E4B34459-93E4-4370-8D11-3237980F52DB}"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1524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BDC34C01-59BE-49E0-8B0D-316E75324DFD}"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7574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7D6A15FD-815A-4F72-8BC6-C53EB9D5D255}"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7896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9ED7945D-EB8B-4078-BC6B-BE70751F3361}"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6370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81A90D4-10D9-4002-BEF8-E78F0AF7D4F1}"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534400" cy="2057400"/>
          </a:xfrm>
        </p:spPr>
        <p:txBody>
          <a:bodyPr/>
          <a:lstStyle/>
          <a:p>
            <a:pPr algn="l" eaLnBrk="1" hangingPunct="1">
              <a:defRPr/>
            </a:pPr>
            <a:r>
              <a:rPr lang="en-US" sz="5400" i="1" u="sng" smtClean="0">
                <a:latin typeface="Comic Sans MS" pitchFamily="66" charset="0"/>
              </a:rPr>
              <a:t>P-N JUNCTION DIODE</a:t>
            </a:r>
          </a:p>
        </p:txBody>
      </p:sp>
      <p:sp>
        <p:nvSpPr>
          <p:cNvPr id="2051" name="Rectangle 3"/>
          <p:cNvSpPr>
            <a:spLocks noGrp="1" noChangeArrowheads="1"/>
          </p:cNvSpPr>
          <p:nvPr>
            <p:ph type="subTitle" idx="1"/>
          </p:nvPr>
        </p:nvSpPr>
        <p:spPr>
          <a:xfrm>
            <a:off x="1219200" y="3886200"/>
            <a:ext cx="6781800" cy="2209800"/>
          </a:xfrm>
        </p:spPr>
        <p:txBody>
          <a:bodyPr/>
          <a:lstStyle/>
          <a:p>
            <a:pPr eaLnBrk="1" hangingPunct="1">
              <a:lnSpc>
                <a:spcPct val="80000"/>
              </a:lnSpc>
              <a:defRPr/>
            </a:pPr>
            <a:r>
              <a:rPr lang="en-US" sz="2800" b="1" dirty="0" smtClean="0"/>
              <a:t>Electronics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95600"/>
            <a:ext cx="48006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Rot="1" noChangeArrowheads="1"/>
          </p:cNvSpPr>
          <p:nvPr>
            <p:ph type="title"/>
          </p:nvPr>
        </p:nvSpPr>
        <p:spPr>
          <a:xfrm>
            <a:off x="0" y="274638"/>
            <a:ext cx="9144000" cy="1143000"/>
          </a:xfrm>
        </p:spPr>
        <p:txBody>
          <a:bodyPr/>
          <a:lstStyle/>
          <a:p>
            <a:pPr eaLnBrk="1" hangingPunct="1">
              <a:defRPr/>
            </a:pPr>
            <a:r>
              <a:rPr lang="en-US" u="sng" smtClean="0"/>
              <a:t>INTRINSIC SEMICONDUCTOR</a:t>
            </a:r>
          </a:p>
        </p:txBody>
      </p:sp>
      <p:sp>
        <p:nvSpPr>
          <p:cNvPr id="27651" name="Rectangle 3"/>
          <p:cNvSpPr>
            <a:spLocks noGrp="1" noChangeArrowheads="1"/>
          </p:cNvSpPr>
          <p:nvPr>
            <p:ph type="body" idx="1"/>
          </p:nvPr>
        </p:nvSpPr>
        <p:spPr>
          <a:xfrm>
            <a:off x="-152400" y="1219200"/>
            <a:ext cx="8915400" cy="5638800"/>
          </a:xfrm>
        </p:spPr>
        <p:txBody>
          <a:bodyPr/>
          <a:lstStyle/>
          <a:p>
            <a:pPr eaLnBrk="1" hangingPunct="1">
              <a:buFont typeface="Wingdings" pitchFamily="2" charset="2"/>
              <a:buNone/>
              <a:defRPr/>
            </a:pPr>
            <a:r>
              <a:rPr lang="en-US" dirty="0" smtClean="0">
                <a:effectLst/>
              </a:rPr>
              <a:t>   </a:t>
            </a:r>
            <a:r>
              <a:rPr lang="en-US" sz="1800" dirty="0" smtClean="0">
                <a:effectLst/>
              </a:rPr>
              <a:t>At temperatures above zero Kelvin some of the valence electrons are able to break free from their bonds to become free conduction electrons. </a:t>
            </a:r>
          </a:p>
          <a:p>
            <a:pPr eaLnBrk="1" hangingPunct="1">
              <a:buFont typeface="Wingdings" pitchFamily="2" charset="2"/>
              <a:buNone/>
              <a:defRPr/>
            </a:pPr>
            <a:r>
              <a:rPr lang="en-US" sz="1800" dirty="0" smtClean="0">
                <a:effectLst/>
              </a:rPr>
              <a:t>   The vacancy that is left behind is referred to as a hole. This hole is treated as a positive carrier of charge. </a:t>
            </a:r>
          </a:p>
          <a:p>
            <a:pPr eaLnBrk="1" hangingPunct="1">
              <a:buFont typeface="Wingdings" pitchFamily="2" charset="2"/>
              <a:buNone/>
              <a:defRPr/>
            </a:pPr>
            <a:r>
              <a:rPr lang="en-US" sz="1800" dirty="0" smtClean="0">
                <a:effectLst/>
              </a:rPr>
              <a:t>   Conduction due solely to thermally </a:t>
            </a:r>
          </a:p>
          <a:p>
            <a:pPr eaLnBrk="1" hangingPunct="1">
              <a:buFont typeface="Wingdings" pitchFamily="2" charset="2"/>
              <a:buNone/>
              <a:defRPr/>
            </a:pPr>
            <a:r>
              <a:rPr lang="en-US" sz="1800" dirty="0" smtClean="0">
                <a:effectLst/>
              </a:rPr>
              <a:t>   generated electron-hole pairs is </a:t>
            </a:r>
          </a:p>
          <a:p>
            <a:pPr eaLnBrk="1" hangingPunct="1">
              <a:buFont typeface="Wingdings" pitchFamily="2" charset="2"/>
              <a:buNone/>
              <a:defRPr/>
            </a:pPr>
            <a:r>
              <a:rPr lang="en-US" sz="1800" dirty="0" smtClean="0">
                <a:effectLst/>
              </a:rPr>
              <a:t>   referred to as intrinsic conduction.</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7652"/>
                                        </p:tgtEl>
                                      </p:cBhvr>
                                      <p:by x="50000" y="50000"/>
                                    </p:animScale>
                                  </p:childTnLst>
                                </p:cTn>
                              </p:par>
                              <p:par>
                                <p:cTn id="7" presetID="0" presetClass="path" presetSubtype="0" accel="50000" decel="50000" fill="hold" nodeType="withEffect">
                                  <p:stCondLst>
                                    <p:cond delay="0"/>
                                  </p:stCondLst>
                                  <p:childTnLst>
                                    <p:animMotion origin="layout" path="M -3.88889E-6 -1.96532E-6 L 0.17674 0.33295 " pathEditMode="relative" rAng="0" ptsTypes="AA">
                                      <p:cBhvr>
                                        <p:cTn id="8" dur="2000" fill="hold"/>
                                        <p:tgtEl>
                                          <p:spTgt spid="27652"/>
                                        </p:tgtEl>
                                        <p:attrNameLst>
                                          <p:attrName>ppt_x</p:attrName>
                                          <p:attrName>ppt_y</p:attrName>
                                        </p:attrNameLst>
                                      </p:cBhvr>
                                      <p:rCtr x="8837" y="16647"/>
                                    </p:animMotion>
                                  </p:childTnLst>
                                </p:cTn>
                              </p:par>
                            </p:childTnLst>
                          </p:cTn>
                        </p:par>
                        <p:par>
                          <p:cTn id="9" fill="hold" nodeType="afterGroup">
                            <p:stCondLst>
                              <p:cond delay="2000"/>
                            </p:stCondLst>
                            <p:childTnLst>
                              <p:par>
                                <p:cTn id="10" presetID="9" presetClass="entr" presetSubtype="0" fill="hold" nodeType="after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dissolve">
                                      <p:cBhvr>
                                        <p:cTn id="12" dur="5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800" decel="100000"/>
                                        <p:tgtEl>
                                          <p:spTgt spid="27651">
                                            <p:txEl>
                                              <p:pRg st="1" end="1"/>
                                            </p:txEl>
                                          </p:spTgt>
                                        </p:tgtEl>
                                      </p:cBhvr>
                                    </p:animEffect>
                                    <p:anim calcmode="lin" valueType="num">
                                      <p:cBhvr>
                                        <p:cTn id="18" dur="800" decel="100000" fill="hold"/>
                                        <p:tgtEl>
                                          <p:spTgt spid="2765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765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765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765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765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7651">
                                            <p:txEl>
                                              <p:pRg st="2" end="2"/>
                                            </p:txEl>
                                          </p:spTgt>
                                        </p:tgtEl>
                                        <p:attrNameLst>
                                          <p:attrName>style.visibility</p:attrName>
                                        </p:attrNameLst>
                                      </p:cBhvr>
                                      <p:to>
                                        <p:strVal val="visible"/>
                                      </p:to>
                                    </p:set>
                                    <p:anim calcmode="lin" valueType="num">
                                      <p:cBhvr additive="base">
                                        <p:cTn id="27"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651">
                                            <p:txEl>
                                              <p:pRg st="3" end="3"/>
                                            </p:txEl>
                                          </p:spTgt>
                                        </p:tgtEl>
                                        <p:attrNameLst>
                                          <p:attrName>style.visibility</p:attrName>
                                        </p:attrNameLst>
                                      </p:cBhvr>
                                      <p:to>
                                        <p:strVal val="visible"/>
                                      </p:to>
                                    </p:set>
                                    <p:anim calcmode="lin" valueType="num">
                                      <p:cBhvr additive="base">
                                        <p:cTn id="31"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651">
                                            <p:txEl>
                                              <p:pRg st="4" end="4"/>
                                            </p:txEl>
                                          </p:spTgt>
                                        </p:tgtEl>
                                        <p:attrNameLst>
                                          <p:attrName>style.visibility</p:attrName>
                                        </p:attrNameLst>
                                      </p:cBhvr>
                                      <p:to>
                                        <p:strVal val="visible"/>
                                      </p:to>
                                    </p:set>
                                    <p:anim calcmode="lin" valueType="num">
                                      <p:cBhvr additive="base">
                                        <p:cTn id="35"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u="sng" smtClean="0"/>
              <a:t>POSITIVE CHARGE CARRIER</a:t>
            </a:r>
          </a:p>
        </p:txBody>
      </p:sp>
      <p:sp>
        <p:nvSpPr>
          <p:cNvPr id="19463" name="Rectangle 7"/>
          <p:cNvSpPr>
            <a:spLocks noGrp="1" noChangeArrowheads="1"/>
          </p:cNvSpPr>
          <p:nvPr>
            <p:ph sz="quarter" idx="1"/>
          </p:nvPr>
        </p:nvSpPr>
        <p:spPr>
          <a:xfrm>
            <a:off x="0" y="3276600"/>
            <a:ext cx="9144000" cy="3581400"/>
          </a:xfrm>
        </p:spPr>
        <p:txBody>
          <a:bodyPr/>
          <a:lstStyle/>
          <a:p>
            <a:pPr algn="just" eaLnBrk="1" hangingPunct="1">
              <a:spcBef>
                <a:spcPts val="500"/>
              </a:spcBef>
              <a:spcAft>
                <a:spcPts val="500"/>
              </a:spcAft>
              <a:buFont typeface="Wingdings" pitchFamily="2" charset="2"/>
              <a:buNone/>
              <a:defRPr/>
            </a:pPr>
            <a:r>
              <a:rPr lang="en-US" sz="2400" smtClean="0">
                <a:effectLst/>
              </a:rPr>
              <a:t>    </a:t>
            </a:r>
            <a:r>
              <a:rPr lang="en-US" sz="2800" smtClean="0">
                <a:effectLst/>
              </a:rPr>
              <a:t> </a:t>
            </a:r>
          </a:p>
          <a:p>
            <a:pPr algn="just" eaLnBrk="1" hangingPunct="1">
              <a:spcBef>
                <a:spcPts val="500"/>
              </a:spcBef>
              <a:spcAft>
                <a:spcPts val="500"/>
              </a:spcAft>
              <a:buFont typeface="Wingdings" pitchFamily="2" charset="2"/>
              <a:buNone/>
              <a:defRPr/>
            </a:pPr>
            <a:r>
              <a:rPr lang="en-US" sz="2800" smtClean="0">
                <a:effectLst/>
              </a:rPr>
              <a:t>    An electron leaves its bond in position 7 (see i) and occupies the vacancy in position 6 (see ii). Hence the hole effectively moves from position 6 to position 7.</a:t>
            </a:r>
          </a:p>
          <a:p>
            <a:pPr eaLnBrk="1" hangingPunct="1">
              <a:defRPr/>
            </a:pPr>
            <a:endParaRPr lang="en-US" sz="2800" smtClean="0"/>
          </a:p>
        </p:txBody>
      </p:sp>
      <p:pic>
        <p:nvPicPr>
          <p:cNvPr id="25604" name="Picture 4"/>
          <p:cNvPicPr>
            <a:picLocks noChangeAspect="1" noChangeArrowheads="1"/>
          </p:cNvPicPr>
          <p:nvPr>
            <p:ph type="body" sz="half" idx="3"/>
          </p:nvPr>
        </p:nvPicPr>
        <p:blipFill>
          <a:blip r:embed="rId2">
            <a:extLst>
              <a:ext uri="{28A0092B-C50C-407E-A947-70E740481C1C}">
                <a14:useLocalDpi xmlns:a14="http://schemas.microsoft.com/office/drawing/2010/main" val="0"/>
              </a:ext>
            </a:extLst>
          </a:blip>
          <a:srcRect/>
          <a:stretch>
            <a:fillRect/>
          </a:stretch>
        </p:blipFill>
        <p:spPr>
          <a:xfrm>
            <a:off x="457200" y="1676400"/>
            <a:ext cx="8229600" cy="157797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u="sng" smtClean="0">
                <a:effectLst/>
              </a:rPr>
              <a:t>EXTRINSIC CONDUCTION</a:t>
            </a:r>
            <a:r>
              <a:rPr lang="en-US" b="0" smtClean="0">
                <a:effectLst/>
              </a:rPr>
              <a:t> </a:t>
            </a:r>
          </a:p>
        </p:txBody>
      </p:sp>
      <p:sp>
        <p:nvSpPr>
          <p:cNvPr id="28675" name="Rectangle 3"/>
          <p:cNvSpPr>
            <a:spLocks noGrp="1" noChangeArrowheads="1"/>
          </p:cNvSpPr>
          <p:nvPr>
            <p:ph type="body" idx="1"/>
          </p:nvPr>
        </p:nvSpPr>
        <p:spPr>
          <a:xfrm>
            <a:off x="-152400" y="1447800"/>
            <a:ext cx="9144000" cy="5410200"/>
          </a:xfrm>
        </p:spPr>
        <p:txBody>
          <a:bodyPr/>
          <a:lstStyle/>
          <a:p>
            <a:pPr eaLnBrk="1" hangingPunct="1">
              <a:buFont typeface="Wingdings" pitchFamily="2" charset="2"/>
              <a:buNone/>
              <a:defRPr/>
            </a:pPr>
            <a:r>
              <a:rPr lang="en-US" sz="2800" smtClean="0"/>
              <a:t>    </a:t>
            </a:r>
            <a:r>
              <a:rPr lang="en-US" sz="2800" smtClean="0">
                <a:effectLst/>
              </a:rPr>
              <a:t>A pure or intrinsic conductor has thermally generated holes and electrons. However these are relatively few in number. An enormous increase in the number of charge carriers can by achieved by introducing impurities into the semiconductor in a controlled manner. The result is the formation of an extrinsic semiconductor. This process is referred to as </a:t>
            </a:r>
            <a:r>
              <a:rPr lang="en-US" sz="2800" u="sng" smtClean="0">
                <a:effectLst/>
              </a:rPr>
              <a:t>doping.</a:t>
            </a:r>
            <a:r>
              <a:rPr lang="en-US" sz="2800" smtClean="0">
                <a:effectLst/>
              </a:rPr>
              <a:t> There are basically two types of impurities: donor impurities and acceptor impurities. Donor impurities are made up of atoms (arsenic for example) which have five valence electrons. Acceptor impurities are made up of atoms (gallium for example) which have three valence electrons. </a:t>
            </a:r>
          </a:p>
          <a:p>
            <a:pPr eaLnBrk="1" hangingPunct="1">
              <a:buFont typeface="Wingdings" pitchFamily="2" charset="2"/>
              <a:buNone/>
              <a:defRPr/>
            </a:pPr>
            <a:endParaRPr lang="en-US"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0" y="228600"/>
            <a:ext cx="9144000" cy="1143000"/>
          </a:xfrm>
        </p:spPr>
        <p:txBody>
          <a:bodyPr/>
          <a:lstStyle/>
          <a:p>
            <a:pPr eaLnBrk="1" hangingPunct="1">
              <a:defRPr/>
            </a:pPr>
            <a:r>
              <a:rPr lang="en-US" sz="4000" u="sng" smtClean="0"/>
              <a:t>N-TYPE EXTRINSIC SEMICONDUCTOR</a:t>
            </a:r>
          </a:p>
        </p:txBody>
      </p:sp>
      <p:sp>
        <p:nvSpPr>
          <p:cNvPr id="29699" name="Rectangle 3"/>
          <p:cNvSpPr>
            <a:spLocks noGrp="1" noChangeArrowheads="1"/>
          </p:cNvSpPr>
          <p:nvPr>
            <p:ph type="body" idx="1"/>
          </p:nvPr>
        </p:nvSpPr>
        <p:spPr>
          <a:xfrm>
            <a:off x="0" y="1371600"/>
            <a:ext cx="4724400" cy="5257800"/>
          </a:xfrm>
        </p:spPr>
        <p:txBody>
          <a:bodyPr/>
          <a:lstStyle/>
          <a:p>
            <a:pPr eaLnBrk="1" hangingPunct="1">
              <a:lnSpc>
                <a:spcPct val="90000"/>
              </a:lnSpc>
              <a:buFont typeface="Wingdings" pitchFamily="2" charset="2"/>
              <a:buNone/>
              <a:defRPr/>
            </a:pPr>
            <a:r>
              <a:rPr lang="en-US" smtClean="0">
                <a:effectLst/>
              </a:rPr>
              <a:t>   Arsenic has 5 valence electrons, however, only 4 of them form part of covalent bonds. The 5</a:t>
            </a:r>
            <a:r>
              <a:rPr lang="en-US" baseline="30000" smtClean="0">
                <a:effectLst/>
              </a:rPr>
              <a:t>th</a:t>
            </a:r>
            <a:r>
              <a:rPr lang="en-US" smtClean="0">
                <a:effectLst/>
              </a:rPr>
              <a:t> electron is then free to take part in conduction.</a:t>
            </a:r>
          </a:p>
          <a:p>
            <a:pPr eaLnBrk="1" hangingPunct="1">
              <a:lnSpc>
                <a:spcPct val="90000"/>
              </a:lnSpc>
              <a:buFont typeface="Wingdings" pitchFamily="2" charset="2"/>
              <a:buNone/>
              <a:defRPr/>
            </a:pPr>
            <a:r>
              <a:rPr lang="en-US" smtClean="0">
                <a:effectLst/>
              </a:rPr>
              <a:t> 	</a:t>
            </a:r>
          </a:p>
          <a:p>
            <a:pPr eaLnBrk="1" hangingPunct="1">
              <a:lnSpc>
                <a:spcPct val="90000"/>
              </a:lnSpc>
              <a:buFont typeface="Wingdings" pitchFamily="2" charset="2"/>
              <a:buNone/>
              <a:defRPr/>
            </a:pPr>
            <a:r>
              <a:rPr lang="en-US" smtClean="0">
                <a:effectLst/>
              </a:rPr>
              <a:t>   The electrons are said to be the majority carriers and the holes are said to be the minority carriers.</a:t>
            </a:r>
            <a:endParaRPr lang="en-US"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3434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dissolve">
                                      <p:cBhvr>
                                        <p:cTn id="12"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274638"/>
            <a:ext cx="9144000" cy="1143000"/>
          </a:xfrm>
        </p:spPr>
        <p:txBody>
          <a:bodyPr/>
          <a:lstStyle/>
          <a:p>
            <a:pPr eaLnBrk="1" hangingPunct="1">
              <a:defRPr/>
            </a:pPr>
            <a:r>
              <a:rPr lang="en-US" sz="4000" u="sng" smtClean="0"/>
              <a:t>P-TYPE EXTRINSIC SEMICONDUCTOR</a:t>
            </a:r>
          </a:p>
        </p:txBody>
      </p:sp>
      <p:sp>
        <p:nvSpPr>
          <p:cNvPr id="30723" name="Rectangle 3"/>
          <p:cNvSpPr>
            <a:spLocks noGrp="1" noChangeArrowheads="1"/>
          </p:cNvSpPr>
          <p:nvPr>
            <p:ph type="body" idx="1"/>
          </p:nvPr>
        </p:nvSpPr>
        <p:spPr>
          <a:xfrm>
            <a:off x="-152400" y="1600200"/>
            <a:ext cx="4572000" cy="5257800"/>
          </a:xfrm>
        </p:spPr>
        <p:txBody>
          <a:bodyPr/>
          <a:lstStyle/>
          <a:p>
            <a:pPr eaLnBrk="1" hangingPunct="1">
              <a:lnSpc>
                <a:spcPct val="90000"/>
              </a:lnSpc>
              <a:buFont typeface="Wingdings" pitchFamily="2" charset="2"/>
              <a:buNone/>
              <a:defRPr/>
            </a:pPr>
            <a:r>
              <a:rPr lang="en-US" sz="2800" smtClean="0">
                <a:effectLst/>
              </a:rPr>
              <a:t>    </a:t>
            </a:r>
            <a:r>
              <a:rPr lang="en-US" smtClean="0">
                <a:effectLst/>
              </a:rPr>
              <a:t>Gallium has 3 valence electrons, however, there are 4 covalent bonds to fill. The 4</a:t>
            </a:r>
            <a:r>
              <a:rPr lang="en-US" baseline="30000" smtClean="0">
                <a:effectLst/>
              </a:rPr>
              <a:t>th</a:t>
            </a:r>
            <a:r>
              <a:rPr lang="en-US" smtClean="0">
                <a:effectLst/>
              </a:rPr>
              <a:t> bond therefore remains vacant producing a hole.</a:t>
            </a:r>
          </a:p>
          <a:p>
            <a:pPr eaLnBrk="1" hangingPunct="1">
              <a:lnSpc>
                <a:spcPct val="90000"/>
              </a:lnSpc>
              <a:buFont typeface="Wingdings" pitchFamily="2" charset="2"/>
              <a:buNone/>
              <a:defRPr/>
            </a:pPr>
            <a:r>
              <a:rPr lang="en-US" smtClean="0">
                <a:effectLst/>
              </a:rPr>
              <a:t>    </a:t>
            </a:r>
          </a:p>
          <a:p>
            <a:pPr eaLnBrk="1" hangingPunct="1">
              <a:lnSpc>
                <a:spcPct val="90000"/>
              </a:lnSpc>
              <a:buFont typeface="Wingdings" pitchFamily="2" charset="2"/>
              <a:buNone/>
              <a:defRPr/>
            </a:pPr>
            <a:r>
              <a:rPr lang="en-US" smtClean="0">
                <a:effectLst/>
              </a:rPr>
              <a:t>   The holes are said to be the majority carriers and the electrons are said to be the minority carriers</a:t>
            </a:r>
            <a:r>
              <a:rPr lang="en-US" sz="2800" smtClean="0">
                <a:effectLst/>
              </a:rPr>
              <a:t>. </a:t>
            </a:r>
            <a:endParaRPr lang="en-US" sz="2800" smtClean="0"/>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8800"/>
            <a:ext cx="4354513"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dissolve">
                                      <p:cBhvr>
                                        <p:cTn id="12"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28600" y="274638"/>
            <a:ext cx="8686800" cy="1143000"/>
          </a:xfrm>
        </p:spPr>
        <p:txBody>
          <a:bodyPr/>
          <a:lstStyle/>
          <a:p>
            <a:pPr eaLnBrk="1" hangingPunct="1">
              <a:defRPr/>
            </a:pPr>
            <a:r>
              <a:rPr lang="en-US" u="sng" dirty="0" smtClean="0"/>
              <a:t>P-N JUNCTION DIODE</a:t>
            </a:r>
          </a:p>
        </p:txBody>
      </p:sp>
      <p:sp>
        <p:nvSpPr>
          <p:cNvPr id="31747" name="Rectangle 3"/>
          <p:cNvSpPr>
            <a:spLocks noGrp="1" noChangeArrowheads="1"/>
          </p:cNvSpPr>
          <p:nvPr>
            <p:ph type="body" idx="1"/>
          </p:nvPr>
        </p:nvSpPr>
        <p:spPr>
          <a:xfrm>
            <a:off x="0" y="1371600"/>
            <a:ext cx="9144000" cy="5486400"/>
          </a:xfrm>
        </p:spPr>
        <p:txBody>
          <a:bodyPr/>
          <a:lstStyle/>
          <a:p>
            <a:pPr eaLnBrk="1" hangingPunct="1">
              <a:buFont typeface="Wingdings" pitchFamily="2" charset="2"/>
              <a:buNone/>
              <a:defRPr/>
            </a:pPr>
            <a:r>
              <a:rPr lang="en-US" smtClean="0"/>
              <a:t>   On its own a p-type or n-type semiconductor is not very useful. However when combined very useful devices can be made.</a:t>
            </a:r>
          </a:p>
          <a:p>
            <a:pPr eaLnBrk="1" hangingPunct="1">
              <a:buFont typeface="Wingdings" pitchFamily="2" charset="2"/>
              <a:buNone/>
              <a:defRPr/>
            </a:pPr>
            <a:endParaRPr lang="en-US" smtClean="0"/>
          </a:p>
          <a:p>
            <a:pPr eaLnBrk="1" hangingPunct="1">
              <a:buFont typeface="Wingdings" pitchFamily="2" charset="2"/>
              <a:buNone/>
              <a:defRPr/>
            </a:pPr>
            <a:r>
              <a:rPr lang="en-US" smtClean="0"/>
              <a:t>   The p-n junction can be formed by allowing a p-type material to diffuse into a n-type region at high temperatures.</a:t>
            </a:r>
          </a:p>
          <a:p>
            <a:pPr eaLnBrk="1" hangingPunct="1">
              <a:buFont typeface="Wingdings" pitchFamily="2" charset="2"/>
              <a:buNone/>
              <a:defRPr/>
            </a:pPr>
            <a:r>
              <a:rPr lang="en-US" smtClean="0"/>
              <a:t>   </a:t>
            </a:r>
          </a:p>
          <a:p>
            <a:pPr eaLnBrk="1" hangingPunct="1">
              <a:buFont typeface="Wingdings" pitchFamily="2" charset="2"/>
              <a:buNone/>
              <a:defRPr/>
            </a:pPr>
            <a:r>
              <a:rPr lang="en-US" smtClean="0"/>
              <a:t>   The p-n junction has led to many inventions like the diode, transistors and integrated circuits.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smtClean="0"/>
              <a:t>P-N JUNCTION DIODE</a:t>
            </a:r>
            <a:endParaRPr lang="en-US" dirty="0" smtClean="0"/>
          </a:p>
        </p:txBody>
      </p:sp>
      <p:sp>
        <p:nvSpPr>
          <p:cNvPr id="10" name="Text Placeholder 9"/>
          <p:cNvSpPr>
            <a:spLocks noGrp="1"/>
          </p:cNvSpPr>
          <p:nvPr>
            <p:ph type="body" sz="half" idx="2"/>
          </p:nvPr>
        </p:nvSpPr>
        <p:spPr>
          <a:xfrm>
            <a:off x="0" y="2971800"/>
            <a:ext cx="8915400" cy="3657600"/>
          </a:xfrm>
        </p:spPr>
        <p:txBody>
          <a:bodyPr/>
          <a:lstStyle/>
          <a:p>
            <a:pPr eaLnBrk="1" hangingPunct="1">
              <a:buFont typeface="Wingdings" pitchFamily="2" charset="2"/>
              <a:buNone/>
              <a:defRPr/>
            </a:pPr>
            <a:r>
              <a:rPr lang="en-US" sz="2800" dirty="0" smtClean="0"/>
              <a:t>   </a:t>
            </a:r>
          </a:p>
        </p:txBody>
      </p:sp>
      <p:sp>
        <p:nvSpPr>
          <p:cNvPr id="11" name="Text Placeholder 9"/>
          <p:cNvSpPr txBox="1">
            <a:spLocks/>
          </p:cNvSpPr>
          <p:nvPr/>
        </p:nvSpPr>
        <p:spPr bwMode="auto">
          <a:xfrm>
            <a:off x="0" y="3810000"/>
            <a:ext cx="9144000" cy="3048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defRPr/>
            </a:pPr>
            <a:r>
              <a:rPr lang="en-US" sz="2800"/>
              <a:t>   Free electrons on the n-side and free holes on the p-side can initially diffuse across the junction. Uncovered charges are left in the neighbourhood of the junction.</a:t>
            </a:r>
          </a:p>
          <a:p>
            <a:pPr marL="342900" indent="-342900" eaLnBrk="1" hangingPunct="1">
              <a:spcBef>
                <a:spcPct val="20000"/>
              </a:spcBef>
              <a:buClr>
                <a:schemeClr val="hlink"/>
              </a:buClr>
              <a:buSzPct val="70000"/>
              <a:defRPr/>
            </a:pPr>
            <a:endParaRPr lang="en-US" sz="2800"/>
          </a:p>
          <a:p>
            <a:pPr marL="342900" indent="-342900" eaLnBrk="1" hangingPunct="1">
              <a:spcBef>
                <a:spcPct val="20000"/>
              </a:spcBef>
              <a:buClr>
                <a:schemeClr val="hlink"/>
              </a:buClr>
              <a:buSzPct val="70000"/>
              <a:defRPr/>
            </a:pPr>
            <a:r>
              <a:rPr lang="en-US" sz="2800"/>
              <a:t>   This region is depleted of mobile carriers and is called the </a:t>
            </a:r>
            <a:r>
              <a:rPr lang="en-US" sz="2800" b="1" u="sng"/>
              <a:t>DEPLETION REGION</a:t>
            </a:r>
            <a:r>
              <a:rPr lang="en-US" sz="2800"/>
              <a:t> (thickness 0.5 – 1.0 µm).</a:t>
            </a:r>
          </a:p>
          <a:p>
            <a:pPr marL="342900" indent="-342900" eaLnBrk="1" hangingPunct="1">
              <a:spcBef>
                <a:spcPct val="20000"/>
              </a:spcBef>
              <a:buClr>
                <a:schemeClr val="hlink"/>
              </a:buClr>
              <a:buSzPct val="70000"/>
              <a:defRPr/>
            </a:pPr>
            <a:r>
              <a:rPr lang="en-US" sz="2800">
                <a:effectLst>
                  <a:outerShdw blurRad="38100" dist="38100" dir="2700000" algn="tl">
                    <a:srgbClr val="000000"/>
                  </a:outerShdw>
                </a:effectLst>
              </a:rPr>
              <a:t>   </a:t>
            </a:r>
          </a:p>
        </p:txBody>
      </p:sp>
      <p:pic>
        <p:nvPicPr>
          <p:cNvPr id="307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818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dirty="0" smtClean="0"/>
              <a:t>P-N JUNCTION DIODE</a:t>
            </a:r>
            <a:endParaRPr lang="en-US" dirty="0" smtClean="0"/>
          </a:p>
        </p:txBody>
      </p:sp>
      <p:sp>
        <p:nvSpPr>
          <p:cNvPr id="4" name="Text Placeholder 3"/>
          <p:cNvSpPr>
            <a:spLocks noGrp="1"/>
          </p:cNvSpPr>
          <p:nvPr>
            <p:ph type="body" sz="half" idx="2"/>
          </p:nvPr>
        </p:nvSpPr>
        <p:spPr>
          <a:xfrm>
            <a:off x="0" y="1295400"/>
            <a:ext cx="8991600" cy="5562600"/>
          </a:xfrm>
        </p:spPr>
        <p:txBody>
          <a:bodyPr/>
          <a:lstStyle/>
          <a:p>
            <a:pPr eaLnBrk="1" hangingPunct="1">
              <a:buFont typeface="Wingdings" pitchFamily="2" charset="2"/>
              <a:buNone/>
              <a:defRPr/>
            </a:pPr>
            <a:r>
              <a:rPr lang="en-US" smtClean="0"/>
              <a:t>   The diffusion of electrons and holes stop due to the barrier p.d (p.d across the junction) reaching some critical value.</a:t>
            </a:r>
          </a:p>
          <a:p>
            <a:pPr eaLnBrk="1" hangingPunct="1">
              <a:buFont typeface="Wingdings" pitchFamily="2" charset="2"/>
              <a:buNone/>
              <a:defRPr/>
            </a:pPr>
            <a:r>
              <a:rPr lang="en-US" smtClean="0"/>
              <a:t>   The barrier p.d (or the contact potential) depends on the type of semiconductor, temperature and doping densities.</a:t>
            </a:r>
          </a:p>
          <a:p>
            <a:pPr eaLnBrk="1" hangingPunct="1">
              <a:buFont typeface="Wingdings" pitchFamily="2" charset="2"/>
              <a:buNone/>
              <a:defRPr/>
            </a:pPr>
            <a:r>
              <a:rPr lang="en-US" smtClean="0"/>
              <a:t>   At room temperature, typical values of barrier p.d. are:</a:t>
            </a:r>
          </a:p>
          <a:p>
            <a:pPr eaLnBrk="1" hangingPunct="1">
              <a:buFont typeface="Wingdings" pitchFamily="2" charset="2"/>
              <a:buNone/>
              <a:defRPr/>
            </a:pPr>
            <a:r>
              <a:rPr lang="en-US" smtClean="0"/>
              <a:t>            Ge ~ 0.2 – 0.4 V</a:t>
            </a:r>
          </a:p>
          <a:p>
            <a:pPr eaLnBrk="1" hangingPunct="1">
              <a:buFont typeface="Wingdings" pitchFamily="2" charset="2"/>
              <a:buNone/>
              <a:defRPr/>
            </a:pPr>
            <a:r>
              <a:rPr lang="en-US" smtClean="0"/>
              <a:t>            Si ~ 0.6 – 0.8 V</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u="sng" smtClean="0"/>
              <a:t>FORWARD BIAS P-N JUNCTION</a:t>
            </a:r>
            <a:endParaRPr lang="en-US" smtClean="0"/>
          </a:p>
        </p:txBody>
      </p:sp>
      <p:sp>
        <p:nvSpPr>
          <p:cNvPr id="4" name="Text Placeholder 3"/>
          <p:cNvSpPr>
            <a:spLocks noGrp="1"/>
          </p:cNvSpPr>
          <p:nvPr>
            <p:ph type="body" sz="half" idx="2"/>
          </p:nvPr>
        </p:nvSpPr>
        <p:spPr>
          <a:xfrm>
            <a:off x="0" y="1219200"/>
            <a:ext cx="9144000" cy="4343400"/>
          </a:xfrm>
        </p:spPr>
        <p:txBody>
          <a:bodyPr/>
          <a:lstStyle/>
          <a:p>
            <a:pPr eaLnBrk="1" hangingPunct="1">
              <a:buFont typeface="Wingdings" pitchFamily="2" charset="2"/>
              <a:buNone/>
              <a:defRPr/>
            </a:pPr>
            <a:r>
              <a:rPr lang="en-US" smtClean="0"/>
              <a:t>   </a:t>
            </a:r>
            <a:r>
              <a:rPr lang="en-US" sz="2800" smtClean="0">
                <a:effectLst/>
              </a:rPr>
              <a:t>When an external voltage is applied to the P-N junction making the P side positive with respect to the N side the diode is said to be forward biased (F.B). </a:t>
            </a:r>
          </a:p>
          <a:p>
            <a:pPr eaLnBrk="1" hangingPunct="1">
              <a:buFont typeface="Wingdings" pitchFamily="2" charset="2"/>
              <a:buNone/>
              <a:defRPr/>
            </a:pPr>
            <a:r>
              <a:rPr lang="en-US" sz="2800" smtClean="0">
                <a:effectLst/>
              </a:rPr>
              <a:t>    </a:t>
            </a:r>
          </a:p>
          <a:p>
            <a:pPr eaLnBrk="1" hangingPunct="1">
              <a:buFont typeface="Wingdings" pitchFamily="2" charset="2"/>
              <a:buNone/>
              <a:defRPr/>
            </a:pPr>
            <a:r>
              <a:rPr lang="en-US" sz="2800" smtClean="0">
                <a:effectLst/>
              </a:rPr>
              <a:t>    The barrier p.d. is decreased by the external applied voltage. The depletion band narrows which urges majority carriers to flow across the junction.</a:t>
            </a:r>
          </a:p>
          <a:p>
            <a:pPr eaLnBrk="1" hangingPunct="1">
              <a:buFont typeface="Wingdings" pitchFamily="2" charset="2"/>
              <a:buNone/>
              <a:defRPr/>
            </a:pPr>
            <a:r>
              <a:rPr lang="en-US" sz="2800" smtClean="0">
                <a:effectLst/>
              </a:rPr>
              <a:t>   </a:t>
            </a:r>
          </a:p>
          <a:p>
            <a:pPr eaLnBrk="1" hangingPunct="1">
              <a:buFont typeface="Wingdings" pitchFamily="2" charset="2"/>
              <a:buNone/>
              <a:defRPr/>
            </a:pPr>
            <a:r>
              <a:rPr lang="en-US" sz="2800" smtClean="0">
                <a:effectLst/>
              </a:rPr>
              <a:t>    A F.B. diode has a very low resistance.</a:t>
            </a:r>
            <a:endParaRPr lang="en-US" smtClean="0"/>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43400"/>
            <a:ext cx="30480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800" decel="100000"/>
                                        <p:tgtEl>
                                          <p:spTgt spid="4">
                                            <p:txEl>
                                              <p:pRg st="2" end="2"/>
                                            </p:txEl>
                                          </p:spTgt>
                                        </p:tgtEl>
                                      </p:cBhvr>
                                    </p:animEffect>
                                    <p:anim calcmode="lin" valueType="num">
                                      <p:cBhvr>
                                        <p:cTn id="8"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800" decel="100000"/>
                                        <p:tgtEl>
                                          <p:spTgt spid="4">
                                            <p:txEl>
                                              <p:pRg st="3" end="3"/>
                                            </p:txEl>
                                          </p:spTgt>
                                        </p:tgtEl>
                                      </p:cBhvr>
                                    </p:animEffect>
                                    <p:anim calcmode="lin" valueType="num">
                                      <p:cBhvr>
                                        <p:cTn id="18"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800" decel="100000"/>
                                        <p:tgtEl>
                                          <p:spTgt spid="4">
                                            <p:txEl>
                                              <p:pRg st="4" end="4"/>
                                            </p:txEl>
                                          </p:spTgt>
                                        </p:tgtEl>
                                      </p:cBhvr>
                                    </p:animEffect>
                                    <p:anim calcmode="lin" valueType="num">
                                      <p:cBhvr>
                                        <p:cTn id="28"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0" y="274638"/>
            <a:ext cx="9144000" cy="1143000"/>
          </a:xfrm>
          <a:noFill/>
          <a:extLst>
            <a:ext uri="{909E8E84-426E-40DD-AFC4-6F175D3DCCD1}">
              <a14:hiddenFill xmlns:a14="http://schemas.microsoft.com/office/drawing/2010/main">
                <a:solidFill>
                  <a:srgbClr val="FFFFFF"/>
                </a:solidFill>
              </a14:hiddenFill>
            </a:ext>
          </a:extLst>
        </p:spPr>
        <p:txBody>
          <a:bodyPr/>
          <a:lstStyle/>
          <a:p>
            <a:r>
              <a:rPr lang="en-US" u="sng" smtClean="0">
                <a:effectLst/>
              </a:rPr>
              <a:t>REVERSE BIAS P-N JUNCTION</a:t>
            </a:r>
          </a:p>
        </p:txBody>
      </p:sp>
      <p:sp>
        <p:nvSpPr>
          <p:cNvPr id="45059" name="Rectangle 3"/>
          <p:cNvSpPr>
            <a:spLocks noGrp="1" noChangeArrowheads="1"/>
          </p:cNvSpPr>
          <p:nvPr>
            <p:ph type="body" idx="1"/>
          </p:nvPr>
        </p:nvSpPr>
        <p:spPr>
          <a:xfrm>
            <a:off x="0" y="1295400"/>
            <a:ext cx="9144000" cy="5562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mtClean="0">
                <a:effectLst/>
              </a:rPr>
              <a:t>    </a:t>
            </a:r>
            <a:r>
              <a:rPr lang="en-US" sz="2800" smtClean="0">
                <a:effectLst/>
              </a:rPr>
              <a:t>When an external voltage is applied to the PN junction making the P side negative with respect to the N side the diode is said to be Reverse Biased (R.B.).</a:t>
            </a:r>
          </a:p>
          <a:p>
            <a:pPr>
              <a:buFont typeface="Wingdings" pitchFamily="2" charset="2"/>
              <a:buNone/>
            </a:pPr>
            <a:endParaRPr lang="en-US" sz="2800" smtClean="0">
              <a:effectLst/>
            </a:endParaRPr>
          </a:p>
          <a:p>
            <a:pPr>
              <a:buFont typeface="Wingdings" pitchFamily="2" charset="2"/>
              <a:buNone/>
            </a:pPr>
            <a:r>
              <a:rPr lang="en-US" sz="2800" smtClean="0">
                <a:effectLst/>
              </a:rPr>
              <a:t>    The barrier p.d. increases. The depletion band widens preventing the movement of majority carriers across the junction.</a:t>
            </a:r>
          </a:p>
          <a:p>
            <a:pPr>
              <a:buFont typeface="Wingdings" pitchFamily="2" charset="2"/>
              <a:buNone/>
            </a:pPr>
            <a:endParaRPr lang="en-US" sz="2800" smtClean="0">
              <a:effectLst/>
            </a:endParaRPr>
          </a:p>
          <a:p>
            <a:pPr>
              <a:buFont typeface="Wingdings" pitchFamily="2" charset="2"/>
              <a:buNone/>
            </a:pPr>
            <a:r>
              <a:rPr lang="en-US" sz="2800" smtClean="0">
                <a:effectLst/>
              </a:rPr>
              <a:t>    A R.B. diode has a very high resistance.</a:t>
            </a:r>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67200"/>
            <a:ext cx="28956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anim calcmode="lin" valueType="num">
                                      <p:cBhvr additive="base">
                                        <p:cTn id="7"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4" end="4"/>
                                            </p:txEl>
                                          </p:spTgt>
                                        </p:tgtEl>
                                        <p:attrNameLst>
                                          <p:attrName>style.visibility</p:attrName>
                                        </p:attrNameLst>
                                      </p:cBhvr>
                                      <p:to>
                                        <p:strVal val="visible"/>
                                      </p:to>
                                    </p:set>
                                    <p:anim calcmode="lin" valueType="num">
                                      <p:cBhvr additive="base">
                                        <p:cTn id="13"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u="sng" smtClean="0"/>
              <a:t>OBJECTIVE</a:t>
            </a:r>
          </a:p>
        </p:txBody>
      </p:sp>
      <p:sp>
        <p:nvSpPr>
          <p:cNvPr id="7171" name="Rectangle 3"/>
          <p:cNvSpPr>
            <a:spLocks noGrp="1" noChangeArrowheads="1"/>
          </p:cNvSpPr>
          <p:nvPr>
            <p:ph type="body" idx="1"/>
          </p:nvPr>
        </p:nvSpPr>
        <p:spPr>
          <a:xfrm>
            <a:off x="304800" y="1371600"/>
            <a:ext cx="8610600" cy="5334000"/>
          </a:xfrm>
        </p:spPr>
        <p:txBody>
          <a:bodyPr/>
          <a:lstStyle/>
          <a:p>
            <a:pPr eaLnBrk="1" hangingPunct="1">
              <a:lnSpc>
                <a:spcPct val="90000"/>
              </a:lnSpc>
              <a:buFont typeface="Wingdings" pitchFamily="2" charset="2"/>
              <a:buNone/>
              <a:defRPr/>
            </a:pPr>
            <a:r>
              <a:rPr lang="en-US" sz="2400" smtClean="0">
                <a:effectLst/>
              </a:rPr>
              <a:t>1. describe the electrical properties of semiconductors and distinguish between p-type and n-type material; </a:t>
            </a:r>
          </a:p>
          <a:p>
            <a:pPr eaLnBrk="1" hangingPunct="1">
              <a:lnSpc>
                <a:spcPct val="90000"/>
              </a:lnSpc>
              <a:buFont typeface="Wingdings" pitchFamily="2" charset="2"/>
              <a:buNone/>
              <a:defRPr/>
            </a:pPr>
            <a:r>
              <a:rPr lang="en-US" sz="2400" smtClean="0">
                <a:effectLst/>
              </a:rPr>
              <a:t>2. explain the formation of a depletion layer at a p-n junction; </a:t>
            </a:r>
          </a:p>
          <a:p>
            <a:pPr eaLnBrk="1" hangingPunct="1">
              <a:lnSpc>
                <a:spcPct val="90000"/>
              </a:lnSpc>
              <a:buFont typeface="Wingdings" pitchFamily="2" charset="2"/>
              <a:buNone/>
              <a:defRPr/>
            </a:pPr>
            <a:r>
              <a:rPr lang="en-US" sz="2400" smtClean="0">
                <a:effectLst/>
              </a:rPr>
              <a:t>3. discuss the flow of current when the p-n junction diode is forward-biased or reverse-biased; </a:t>
            </a:r>
          </a:p>
          <a:p>
            <a:pPr eaLnBrk="1" hangingPunct="1">
              <a:lnSpc>
                <a:spcPct val="90000"/>
              </a:lnSpc>
              <a:buFont typeface="Wingdings" pitchFamily="2" charset="2"/>
              <a:buNone/>
              <a:defRPr/>
            </a:pPr>
            <a:r>
              <a:rPr lang="en-US" sz="2400" smtClean="0">
                <a:effectLst/>
              </a:rPr>
              <a:t>4. discuss the I-V characteristic of the p-n junction diode. </a:t>
            </a:r>
          </a:p>
          <a:p>
            <a:pPr eaLnBrk="1" hangingPunct="1">
              <a:lnSpc>
                <a:spcPct val="90000"/>
              </a:lnSpc>
              <a:buFont typeface="Wingdings" pitchFamily="2" charset="2"/>
              <a:buNone/>
              <a:defRPr/>
            </a:pPr>
            <a:r>
              <a:rPr lang="en-US" sz="2400" smtClean="0">
                <a:effectLst/>
              </a:rPr>
              <a:t>5. use the diode for half-wave rectification; </a:t>
            </a:r>
          </a:p>
          <a:p>
            <a:pPr eaLnBrk="1" hangingPunct="1">
              <a:lnSpc>
                <a:spcPct val="90000"/>
              </a:lnSpc>
              <a:buFont typeface="Wingdings" pitchFamily="2" charset="2"/>
              <a:buNone/>
              <a:defRPr/>
            </a:pPr>
            <a:r>
              <a:rPr lang="en-US" sz="2400" smtClean="0">
                <a:effectLst/>
              </a:rPr>
              <a:t>6. use the bridge rectifier (4 diodes) for full-wave rectification; </a:t>
            </a:r>
          </a:p>
          <a:p>
            <a:pPr eaLnBrk="1" hangingPunct="1">
              <a:lnSpc>
                <a:spcPct val="90000"/>
              </a:lnSpc>
              <a:buFont typeface="Wingdings" pitchFamily="2" charset="2"/>
              <a:buNone/>
              <a:defRPr/>
            </a:pPr>
            <a:r>
              <a:rPr lang="en-US" sz="2400" smtClean="0">
                <a:effectLst/>
              </a:rPr>
              <a:t>7. represent half-wave and full-wave rectification graphically; </a:t>
            </a:r>
          </a:p>
          <a:p>
            <a:pPr eaLnBrk="1" hangingPunct="1">
              <a:lnSpc>
                <a:spcPct val="90000"/>
              </a:lnSpc>
              <a:buFont typeface="Wingdings" pitchFamily="2" charset="2"/>
              <a:buNone/>
              <a:defRPr/>
            </a:pPr>
            <a:r>
              <a:rPr lang="en-US" sz="2400" smtClean="0">
                <a:effectLst/>
              </a:rPr>
              <a:t>8. discuss the use of a capacitor for smoothing a rectified ac wave; </a:t>
            </a:r>
          </a:p>
          <a:p>
            <a:pPr eaLnBrk="1" hangingPunct="1">
              <a:lnSpc>
                <a:spcPct val="90000"/>
              </a:lnSpc>
              <a:buFont typeface="Wingdings" pitchFamily="2" charset="2"/>
              <a:buNone/>
              <a:defRPr/>
            </a:pPr>
            <a:r>
              <a:rPr lang="en-US" sz="2400" smtClean="0">
                <a:effectLst/>
              </a:rPr>
              <a:t>9. answer questions and solve problems regarding the topics mentioned above. </a:t>
            </a:r>
          </a:p>
          <a:p>
            <a:pPr eaLnBrk="1" hangingPunct="1">
              <a:lnSpc>
                <a:spcPct val="90000"/>
              </a:lnSpc>
              <a:defRPr/>
            </a:pPr>
            <a:endParaRPr lang="en-US" sz="2400" smtClean="0">
              <a:effectLst/>
            </a:endParaRPr>
          </a:p>
          <a:p>
            <a:pPr eaLnBrk="1" hangingPunct="1">
              <a:lnSpc>
                <a:spcPct val="90000"/>
              </a:lnSpc>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0" y="1371600"/>
            <a:ext cx="9144000" cy="3276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mtClean="0">
                <a:effectLst/>
              </a:rPr>
              <a:t>    </a:t>
            </a:r>
            <a:r>
              <a:rPr lang="en-US" sz="2800" smtClean="0">
                <a:effectLst/>
              </a:rPr>
              <a:t>Only thermally generated minority carriers are urged across the p-n junction. Therefore the magnitude of the reverse saturation current (or reverse leakage current) depends on the temperature of the semiconductor.</a:t>
            </a:r>
          </a:p>
          <a:p>
            <a:pPr>
              <a:buFont typeface="Wingdings" pitchFamily="2" charset="2"/>
              <a:buNone/>
            </a:pPr>
            <a:r>
              <a:rPr lang="en-US" sz="2800" smtClean="0">
                <a:effectLst/>
              </a:rPr>
              <a:t>    When the PN junction is reversed biased the width of the depletion layer increases, however  if the reverse voltage gets too large a phenomenon known as diode breakdown occurs.</a:t>
            </a:r>
          </a:p>
        </p:txBody>
      </p:sp>
      <p:sp>
        <p:nvSpPr>
          <p:cNvPr id="34819" name="Rectangle 5"/>
          <p:cNvSpPr>
            <a:spLocks noGrp="1" noRot="1" noChangeArrowheads="1"/>
          </p:cNvSpPr>
          <p:nvPr>
            <p:ph type="title"/>
          </p:nvPr>
        </p:nvSpPr>
        <p:spPr>
          <a:xfrm>
            <a:off x="0" y="274638"/>
            <a:ext cx="9144000" cy="1143000"/>
          </a:xfrm>
          <a:noFill/>
          <a:extLst>
            <a:ext uri="{909E8E84-426E-40DD-AFC4-6F175D3DCCD1}">
              <a14:hiddenFill xmlns:a14="http://schemas.microsoft.com/office/drawing/2010/main">
                <a:solidFill>
                  <a:srgbClr val="FFFFFF"/>
                </a:solidFill>
              </a14:hiddenFill>
            </a:ext>
          </a:extLst>
        </p:spPr>
        <p:txBody>
          <a:bodyPr/>
          <a:lstStyle/>
          <a:p>
            <a:r>
              <a:rPr lang="en-US" u="sng" smtClean="0">
                <a:effectLst/>
              </a:rPr>
              <a:t>REVERSE BIAS P-N JUNCTION</a:t>
            </a:r>
          </a:p>
        </p:txBody>
      </p:sp>
      <p:pic>
        <p:nvPicPr>
          <p:cNvPr id="4608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724400"/>
            <a:ext cx="49530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dissolve">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 from="(-#ppt_w/2)" to="(#ppt_x)" calcmode="lin" valueType="num">
                                      <p:cBhvr>
                                        <p:cTn id="12" dur="600" fill="hold">
                                          <p:stCondLst>
                                            <p:cond delay="0"/>
                                          </p:stCondLst>
                                        </p:cTn>
                                        <p:tgtEl>
                                          <p:spTgt spid="46083">
                                            <p:txEl>
                                              <p:pRg st="1" end="1"/>
                                            </p:txEl>
                                          </p:spTgt>
                                        </p:tgtEl>
                                        <p:attrNameLst>
                                          <p:attrName>ppt_x</p:attrName>
                                        </p:attrNameLst>
                                      </p:cBhvr>
                                    </p:anim>
                                    <p:anim from="0" to="-1.0" calcmode="lin" valueType="num">
                                      <p:cBhvr>
                                        <p:cTn id="13" dur="200" decel="50000" autoRev="1" fill="hold">
                                          <p:stCondLst>
                                            <p:cond delay="600"/>
                                          </p:stCondLst>
                                        </p:cTn>
                                        <p:tgtEl>
                                          <p:spTgt spid="46083">
                                            <p:txEl>
                                              <p:pRg st="1" end="1"/>
                                            </p:txEl>
                                          </p:spTgt>
                                        </p:tgtEl>
                                        <p:attrNameLst>
                                          <p:attrName>xshear</p:attrName>
                                        </p:attrNameLst>
                                      </p:cBhvr>
                                    </p:anim>
                                    <p:animScale>
                                      <p:cBhvr>
                                        <p:cTn id="14" dur="200" decel="100000" autoRev="1" fill="hold">
                                          <p:stCondLst>
                                            <p:cond delay="600"/>
                                          </p:stCondLst>
                                        </p:cTn>
                                        <p:tgtEl>
                                          <p:spTgt spid="46083">
                                            <p:txEl>
                                              <p:pRg st="1" end="1"/>
                                            </p:txEl>
                                          </p:spTgt>
                                        </p:tgtEl>
                                      </p:cBhvr>
                                      <p:from x="100000" y="100000"/>
                                      <p:to x="80000" y="100000"/>
                                    </p:animScale>
                                    <p:anim by="(#ppt_h/3+#ppt_w*0.1)" calcmode="lin" valueType="num">
                                      <p:cBhvr additive="sum">
                                        <p:cTn id="15" dur="200" decel="100000" autoRev="1" fill="hold">
                                          <p:stCondLst>
                                            <p:cond delay="600"/>
                                          </p:stCondLst>
                                        </p:cTn>
                                        <p:tgtEl>
                                          <p:spTgt spid="4608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u="sng" smtClean="0">
                <a:effectLst/>
              </a:rPr>
              <a:t>I-V CHARACTERISTICS</a:t>
            </a:r>
          </a:p>
        </p:txBody>
      </p:sp>
      <p:sp>
        <p:nvSpPr>
          <p:cNvPr id="35843" name="Rectangle 3"/>
          <p:cNvSpPr>
            <a:spLocks noGrp="1" noChangeArrowheads="1"/>
          </p:cNvSpPr>
          <p:nvPr>
            <p:ph type="body" idx="1"/>
          </p:nvPr>
        </p:nvSpPr>
        <p:spPr>
          <a:xfrm>
            <a:off x="0" y="5334000"/>
            <a:ext cx="9144000" cy="15240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mtClean="0">
                <a:effectLst/>
              </a:rPr>
              <a:t>   </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0866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u="sng" smtClean="0">
                <a:effectLst/>
              </a:rPr>
              <a:t>I-V CHARACTERISTICS</a:t>
            </a:r>
          </a:p>
        </p:txBody>
      </p:sp>
      <p:sp>
        <p:nvSpPr>
          <p:cNvPr id="50179" name="Rectangle 3"/>
          <p:cNvSpPr>
            <a:spLocks noGrp="1" noChangeArrowheads="1"/>
          </p:cNvSpPr>
          <p:nvPr>
            <p:ph type="body" idx="1"/>
          </p:nvPr>
        </p:nvSpPr>
        <p:spPr>
          <a:xfrm>
            <a:off x="0" y="1295400"/>
            <a:ext cx="9144000" cy="5562600"/>
          </a:xfrm>
          <a:noFill/>
          <a:extLst>
            <a:ext uri="{909E8E84-426E-40DD-AFC4-6F175D3DCCD1}">
              <a14:hiddenFill xmlns:a14="http://schemas.microsoft.com/office/drawing/2010/main">
                <a:solidFill>
                  <a:srgbClr val="FFFFFF"/>
                </a:solidFill>
              </a14:hiddenFill>
            </a:ext>
          </a:extLst>
        </p:spPr>
        <p:txBody>
          <a:bodyPr/>
          <a:lstStyle/>
          <a:p>
            <a:pPr>
              <a:lnSpc>
                <a:spcPct val="90000"/>
              </a:lnSpc>
              <a:buFont typeface="Wingdings" pitchFamily="2" charset="2"/>
              <a:buNone/>
            </a:pPr>
            <a:r>
              <a:rPr lang="en-US" smtClean="0">
                <a:effectLst/>
              </a:rPr>
              <a:t>   When the diode is F.B., the current increases exponentially with voltage except for a small range close to the origin.</a:t>
            </a:r>
          </a:p>
          <a:p>
            <a:pPr>
              <a:lnSpc>
                <a:spcPct val="90000"/>
              </a:lnSpc>
              <a:buFont typeface="Wingdings" pitchFamily="2" charset="2"/>
              <a:buNone/>
            </a:pPr>
            <a:r>
              <a:rPr lang="en-US" smtClean="0">
                <a:effectLst/>
              </a:rPr>
              <a:t>   When the diode is R.B., the reverse current is constant and independent of the applied reverse bias.</a:t>
            </a:r>
          </a:p>
          <a:p>
            <a:pPr>
              <a:lnSpc>
                <a:spcPct val="90000"/>
              </a:lnSpc>
              <a:buFont typeface="Wingdings" pitchFamily="2" charset="2"/>
              <a:buNone/>
            </a:pPr>
            <a:r>
              <a:rPr lang="en-US" smtClean="0">
                <a:effectLst/>
              </a:rPr>
              <a:t>   Turn-on or cut-in (threshold) voltage V</a:t>
            </a:r>
            <a:r>
              <a:rPr lang="el-GR" smtClean="0">
                <a:effectLst/>
              </a:rPr>
              <a:t>γ</a:t>
            </a:r>
            <a:r>
              <a:rPr lang="en-US" smtClean="0">
                <a:effectLst/>
              </a:rPr>
              <a:t>: for a F.B. diode it is the voltage when the current increases appreciably from zero. </a:t>
            </a:r>
          </a:p>
          <a:p>
            <a:pPr>
              <a:lnSpc>
                <a:spcPct val="90000"/>
              </a:lnSpc>
              <a:buFont typeface="Wingdings" pitchFamily="2" charset="2"/>
              <a:buNone/>
            </a:pPr>
            <a:r>
              <a:rPr lang="en-US" smtClean="0">
                <a:effectLst/>
              </a:rPr>
              <a:t>   It is roughly equal to the barrier p.d.:</a:t>
            </a:r>
          </a:p>
          <a:p>
            <a:pPr>
              <a:lnSpc>
                <a:spcPct val="90000"/>
              </a:lnSpc>
              <a:buFont typeface="Wingdings" pitchFamily="2" charset="2"/>
              <a:buNone/>
            </a:pPr>
            <a:r>
              <a:rPr lang="en-US" smtClean="0">
                <a:effectLst/>
              </a:rPr>
              <a:t>               For Ge, V </a:t>
            </a:r>
            <a:r>
              <a:rPr lang="el-GR" smtClean="0">
                <a:effectLst/>
              </a:rPr>
              <a:t>γ</a:t>
            </a:r>
            <a:r>
              <a:rPr lang="en-US" smtClean="0">
                <a:effectLst/>
              </a:rPr>
              <a:t> ~ 0.2 – 0.4 V (at room temp.)</a:t>
            </a:r>
          </a:p>
          <a:p>
            <a:pPr>
              <a:lnSpc>
                <a:spcPct val="90000"/>
              </a:lnSpc>
              <a:buFont typeface="Wingdings" pitchFamily="2" charset="2"/>
              <a:buNone/>
            </a:pPr>
            <a:r>
              <a:rPr lang="en-US" smtClean="0">
                <a:effectLst/>
              </a:rPr>
              <a:t>               For Si, V</a:t>
            </a:r>
            <a:r>
              <a:rPr lang="el-GR" smtClean="0">
                <a:effectLst/>
              </a:rPr>
              <a:t>γ</a:t>
            </a:r>
            <a:r>
              <a:rPr lang="en-US" smtClean="0">
                <a:effectLst/>
              </a:rPr>
              <a:t> ~ 0.6 – 0.8 V (at room temp.)</a:t>
            </a:r>
            <a:endParaRPr lang="el-GR"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0179">
                                            <p:txEl>
                                              <p:pRg st="0" end="0"/>
                                            </p:txEl>
                                          </p:spTgt>
                                        </p:tgtEl>
                                        <p:attrNameLst>
                                          <p:attrName>ppt_x</p:attrName>
                                        </p:attrNameLst>
                                      </p:cBhvr>
                                    </p:anim>
                                    <p:anim from="0" to="-1.0" calcmode="lin" valueType="num">
                                      <p:cBhvr>
                                        <p:cTn id="8" dur="200" decel="50000" autoRev="1" fill="hold">
                                          <p:stCondLst>
                                            <p:cond delay="600"/>
                                          </p:stCondLst>
                                        </p:cTn>
                                        <p:tgtEl>
                                          <p:spTgt spid="50179">
                                            <p:txEl>
                                              <p:pRg st="0" end="0"/>
                                            </p:txEl>
                                          </p:spTgt>
                                        </p:tgtEl>
                                        <p:attrNameLst>
                                          <p:attrName>xshear</p:attrName>
                                        </p:attrNameLst>
                                      </p:cBhvr>
                                    </p:anim>
                                    <p:animScale>
                                      <p:cBhvr>
                                        <p:cTn id="9" dur="200" decel="100000" autoRev="1" fill="hold">
                                          <p:stCondLst>
                                            <p:cond delay="600"/>
                                          </p:stCondLst>
                                        </p:cTn>
                                        <p:tgtEl>
                                          <p:spTgt spid="50179">
                                            <p:txEl>
                                              <p:pRg st="0" end="0"/>
                                            </p:txEl>
                                          </p:spTgt>
                                        </p:tgtEl>
                                      </p:cBhvr>
                                      <p:from x="100000" y="100000"/>
                                      <p:to x="80000" y="100000"/>
                                    </p:animScale>
                                    <p:anim by="(#ppt_h/3+#ppt_w*0.1)" calcmode="lin" valueType="num">
                                      <p:cBhvr additive="sum">
                                        <p:cTn id="10" dur="200" decel="100000" autoRev="1" fill="hold">
                                          <p:stCondLst>
                                            <p:cond delay="600"/>
                                          </p:stCondLst>
                                        </p:cTn>
                                        <p:tgtEl>
                                          <p:spTgt spid="50179">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animEffect transition="in" filter="dissolve">
                                      <p:cBhvr>
                                        <p:cTn id="15" dur="500"/>
                                        <p:tgtEl>
                                          <p:spTgt spid="5017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50179">
                                            <p:txEl>
                                              <p:pRg st="2" end="2"/>
                                            </p:txEl>
                                          </p:spTgt>
                                        </p:tgtEl>
                                        <p:attrNameLst>
                                          <p:attrName>style.visibility</p:attrName>
                                        </p:attrNameLst>
                                      </p:cBhvr>
                                      <p:to>
                                        <p:strVal val="visible"/>
                                      </p:to>
                                    </p:set>
                                    <p:animEffect transition="in" filter="checkerboard(across)">
                                      <p:cBhvr>
                                        <p:cTn id="20" dur="500"/>
                                        <p:tgtEl>
                                          <p:spTgt spid="5017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Effect transition="in" filter="slide(fromBottom)">
                                      <p:cBhvr>
                                        <p:cTn id="25" dur="500"/>
                                        <p:tgtEl>
                                          <p:spTgt spid="50179">
                                            <p:txEl>
                                              <p:pRg st="3" end="3"/>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50179">
                                            <p:txEl>
                                              <p:pRg st="4" end="4"/>
                                            </p:txEl>
                                          </p:spTgt>
                                        </p:tgtEl>
                                        <p:attrNameLst>
                                          <p:attrName>style.visibility</p:attrName>
                                        </p:attrNameLst>
                                      </p:cBhvr>
                                      <p:to>
                                        <p:strVal val="visible"/>
                                      </p:to>
                                    </p:set>
                                    <p:animEffect transition="in" filter="slide(fromBottom)">
                                      <p:cBhvr>
                                        <p:cTn id="28" dur="500"/>
                                        <p:tgtEl>
                                          <p:spTgt spid="50179">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50179">
                                            <p:txEl>
                                              <p:pRg st="5" end="5"/>
                                            </p:txEl>
                                          </p:spTgt>
                                        </p:tgtEl>
                                        <p:attrNameLst>
                                          <p:attrName>style.visibility</p:attrName>
                                        </p:attrNameLst>
                                      </p:cBhvr>
                                      <p:to>
                                        <p:strVal val="visible"/>
                                      </p:to>
                                    </p:set>
                                    <p:animEffect transition="in" filter="slide(fromBottom)">
                                      <p:cBhvr>
                                        <p:cTn id="31" dur="500"/>
                                        <p:tgtEl>
                                          <p:spTgt spid="50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u="sng" smtClean="0">
                <a:effectLst/>
              </a:rPr>
              <a:t>DIODE DESTRUCTION</a:t>
            </a:r>
          </a:p>
        </p:txBody>
      </p:sp>
      <p:sp>
        <p:nvSpPr>
          <p:cNvPr id="47107" name="Rectangle 3"/>
          <p:cNvSpPr>
            <a:spLocks noGrp="1" noChangeArrowheads="1"/>
          </p:cNvSpPr>
          <p:nvPr>
            <p:ph type="body" idx="1"/>
          </p:nvPr>
        </p:nvSpPr>
        <p:spPr>
          <a:xfrm>
            <a:off x="-152400" y="1295400"/>
            <a:ext cx="9296400" cy="5562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z="2800" smtClean="0">
                <a:effectLst/>
              </a:rPr>
              <a:t>    </a:t>
            </a:r>
            <a:r>
              <a:rPr lang="en-US" sz="2000" smtClean="0">
                <a:effectLst/>
              </a:rPr>
              <a:t>Diode breakdown occurs when either end of the depletion region approaches its electrical contact, the applied voltage has become high enough to generate an electrical arc straight through the crystal. This will destroy the diode.</a:t>
            </a:r>
          </a:p>
          <a:p>
            <a:pPr>
              <a:buFont typeface="Wingdings" pitchFamily="2" charset="2"/>
              <a:buNone/>
            </a:pPr>
            <a:r>
              <a:rPr lang="en-US" sz="2000" smtClean="0">
                <a:effectLst/>
              </a:rPr>
              <a:t>                </a:t>
            </a:r>
          </a:p>
          <a:p>
            <a:pPr>
              <a:buFont typeface="Wingdings" pitchFamily="2" charset="2"/>
              <a:buNone/>
            </a:pPr>
            <a:r>
              <a:rPr lang="en-US" sz="2000" smtClean="0">
                <a:effectLst/>
              </a:rPr>
              <a:t>    It is also possible to allow too much current to flow through the diode in the forward direction. The crystal is not a perfect conductor; it does exhibit some resistance. Heavy current flow will generate some heat within that resistance. If the resulting temperature gets too high, the semiconductor crystal will actually melt, destroying its usefulness.</a:t>
            </a:r>
          </a:p>
        </p:txBody>
      </p:sp>
      <p:pic>
        <p:nvPicPr>
          <p:cNvPr id="4710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95800"/>
            <a:ext cx="49530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checkerboard(across)">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47108"/>
                                        </p:tgtEl>
                                      </p:cBhvr>
                                    </p:animEffect>
                                    <p:set>
                                      <p:cBhvr>
                                        <p:cTn id="12" dur="1" fill="hold">
                                          <p:stCondLst>
                                            <p:cond delay="499"/>
                                          </p:stCondLst>
                                        </p:cTn>
                                        <p:tgtEl>
                                          <p:spTgt spid="47108"/>
                                        </p:tgtEl>
                                        <p:attrNameLst>
                                          <p:attrName>style.visibility</p:attrName>
                                        </p:attrNameLst>
                                      </p:cBhvr>
                                      <p:to>
                                        <p:strVal val="hidden"/>
                                      </p:to>
                                    </p:set>
                                  </p:childTnLst>
                                </p:cTn>
                              </p:par>
                            </p:childTnLst>
                          </p:cTn>
                        </p:par>
                        <p:par>
                          <p:cTn id="13" fill="hold" nodeType="afterGroup">
                            <p:stCondLst>
                              <p:cond delay="500"/>
                            </p:stCondLst>
                            <p:childTnLst>
                              <p:par>
                                <p:cTn id="14" presetID="30" presetClass="entr" presetSubtype="0" fill="hold" nodeType="afterEffect">
                                  <p:stCondLst>
                                    <p:cond delay="0"/>
                                  </p:stCondLst>
                                  <p:childTnLst>
                                    <p:set>
                                      <p:cBhvr>
                                        <p:cTn id="15" dur="1" fill="hold">
                                          <p:stCondLst>
                                            <p:cond delay="0"/>
                                          </p:stCondLst>
                                        </p:cTn>
                                        <p:tgtEl>
                                          <p:spTgt spid="47107">
                                            <p:txEl>
                                              <p:pRg st="2" end="2"/>
                                            </p:txEl>
                                          </p:spTgt>
                                        </p:tgtEl>
                                        <p:attrNameLst>
                                          <p:attrName>style.visibility</p:attrName>
                                        </p:attrNameLst>
                                      </p:cBhvr>
                                      <p:to>
                                        <p:strVal val="visible"/>
                                      </p:to>
                                    </p:set>
                                    <p:animEffect transition="in" filter="fade">
                                      <p:cBhvr>
                                        <p:cTn id="16" dur="800" decel="100000"/>
                                        <p:tgtEl>
                                          <p:spTgt spid="47107">
                                            <p:txEl>
                                              <p:pRg st="2" end="2"/>
                                            </p:txEl>
                                          </p:spTgt>
                                        </p:tgtEl>
                                      </p:cBhvr>
                                    </p:animEffect>
                                    <p:anim calcmode="lin" valueType="num">
                                      <p:cBhvr>
                                        <p:cTn id="17" dur="800" decel="100000" fill="hold"/>
                                        <p:tgtEl>
                                          <p:spTgt spid="47107">
                                            <p:txEl>
                                              <p:pRg st="2" end="2"/>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47107">
                                            <p:txEl>
                                              <p:pRg st="2" end="2"/>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47107">
                                            <p:txEl>
                                              <p:pRg st="2" end="2"/>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7107">
                                            <p:txEl>
                                              <p:pRg st="2" end="2"/>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7107">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u="sng" smtClean="0">
                <a:effectLst/>
              </a:rPr>
              <a:t>RECTIFICATION</a:t>
            </a:r>
          </a:p>
        </p:txBody>
      </p:sp>
      <p:sp>
        <p:nvSpPr>
          <p:cNvPr id="38915" name="Rectangle 3"/>
          <p:cNvSpPr>
            <a:spLocks noGrp="1" noChangeArrowheads="1"/>
          </p:cNvSpPr>
          <p:nvPr>
            <p:ph type="body" idx="1"/>
          </p:nvPr>
        </p:nvSpPr>
        <p:spPr>
          <a:xfrm>
            <a:off x="0" y="1371600"/>
            <a:ext cx="9144000" cy="54864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mtClean="0">
                <a:effectLst/>
              </a:rPr>
              <a:t>   Rectification is the process whereby a sinusoidal alternating current is converted into direct current. </a:t>
            </a:r>
          </a:p>
          <a:p>
            <a:pPr>
              <a:buFont typeface="Wingdings" pitchFamily="2" charset="2"/>
              <a:buNone/>
            </a:pPr>
            <a:r>
              <a:rPr lang="en-US" smtClean="0">
                <a:effectLst/>
              </a:rPr>
              <a:t>   </a:t>
            </a:r>
          </a:p>
          <a:p>
            <a:pPr>
              <a:buFont typeface="Wingdings" pitchFamily="2" charset="2"/>
              <a:buNone/>
            </a:pPr>
            <a:r>
              <a:rPr lang="en-US" smtClean="0">
                <a:effectLst/>
              </a:rPr>
              <a:t>   There are two types of rectification:</a:t>
            </a:r>
          </a:p>
          <a:p>
            <a:pPr lvl="1">
              <a:buFont typeface="Wingdings" pitchFamily="2" charset="2"/>
              <a:buNone/>
            </a:pPr>
            <a:r>
              <a:rPr lang="en-US" smtClean="0">
                <a:effectLst/>
              </a:rPr>
              <a:t>                 </a:t>
            </a:r>
            <a:r>
              <a:rPr lang="en-US" sz="3200" smtClean="0">
                <a:effectLst/>
              </a:rPr>
              <a:t>Half-Wave Rectification </a:t>
            </a:r>
          </a:p>
          <a:p>
            <a:pPr lvl="1">
              <a:buFont typeface="Wingdings" pitchFamily="2" charset="2"/>
              <a:buNone/>
            </a:pPr>
            <a:r>
              <a:rPr lang="en-US" sz="3200" smtClean="0">
                <a:effectLst/>
              </a:rPr>
              <a:t>               Full-Wave Rectification</a:t>
            </a:r>
            <a:r>
              <a:rPr lang="en-US" smtClean="0">
                <a:effectLst/>
              </a:rPr>
              <a:t> </a:t>
            </a:r>
          </a:p>
          <a:p>
            <a:pPr lvl="1">
              <a:spcBef>
                <a:spcPct val="0"/>
              </a:spcBef>
              <a:buFont typeface="Wingdings" pitchFamily="2" charset="2"/>
              <a:buNone/>
            </a:pPr>
            <a:endParaRPr lang="en-US" smtClean="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0" y="274638"/>
            <a:ext cx="9144000" cy="1143000"/>
          </a:xfrm>
          <a:noFill/>
          <a:extLst>
            <a:ext uri="{909E8E84-426E-40DD-AFC4-6F175D3DCCD1}">
              <a14:hiddenFill xmlns:a14="http://schemas.microsoft.com/office/drawing/2010/main">
                <a:solidFill>
                  <a:srgbClr val="FFFFFF"/>
                </a:solidFill>
              </a14:hiddenFill>
            </a:ext>
          </a:extLst>
        </p:spPr>
        <p:txBody>
          <a:bodyPr/>
          <a:lstStyle/>
          <a:p>
            <a:r>
              <a:rPr lang="en-US" u="sng" smtClean="0">
                <a:effectLst/>
              </a:rPr>
              <a:t>HALF-WAVE RECTIFICATION</a:t>
            </a:r>
          </a:p>
        </p:txBody>
      </p:sp>
      <p:sp>
        <p:nvSpPr>
          <p:cNvPr id="39939" name="Rectangle 3"/>
          <p:cNvSpPr>
            <a:spLocks noGrp="1" noChangeArrowheads="1"/>
          </p:cNvSpPr>
          <p:nvPr>
            <p:ph type="body" idx="1"/>
          </p:nvPr>
        </p:nvSpPr>
        <p:spPr>
          <a:xfrm>
            <a:off x="0" y="1295400"/>
            <a:ext cx="9144000" cy="11430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mtClean="0">
                <a:effectLst/>
              </a:rPr>
              <a:t>   A single diode can be used to achieve half-wave rectification. </a:t>
            </a:r>
          </a:p>
          <a:p>
            <a:pPr>
              <a:buFont typeface="Wingdings" pitchFamily="2" charset="2"/>
              <a:buNone/>
            </a:pPr>
            <a:endParaRPr lang="en-US" smtClean="0">
              <a:effectLst/>
            </a:endParaRP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565943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48768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p:cNvSpPr txBox="1">
            <a:spLocks noChangeArrowheads="1"/>
          </p:cNvSpPr>
          <p:nvPr/>
        </p:nvSpPr>
        <p:spPr bwMode="auto">
          <a:xfrm>
            <a:off x="228600" y="4724400"/>
            <a:ext cx="8915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400"/>
              <a:t>                                                                     </a:t>
            </a:r>
            <a:r>
              <a:rPr lang="en-US" sz="2800"/>
              <a:t>The disadvantage of this                                                               .                                                          method is that only half of the signal is used. The output voltage is direct (there is no    change in polarity) however it is not very smooth. </a:t>
            </a:r>
          </a:p>
          <a:p>
            <a:pPr>
              <a:spcBef>
                <a:spcPct val="50000"/>
              </a:spcBef>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nodeType="clickEffect">
                                  <p:stCondLst>
                                    <p:cond delay="0"/>
                                  </p:stCondLst>
                                  <p:childTnLst>
                                    <p:animMotion origin="layout" path="M 5E-6 -2.13873E-6 L 0.1323 -0.09387 " pathEditMode="relative" rAng="0" ptsTypes="AA">
                                      <p:cBhvr>
                                        <p:cTn id="11" dur="1000" fill="hold"/>
                                        <p:tgtEl>
                                          <p:spTgt spid="37892"/>
                                        </p:tgtEl>
                                        <p:attrNameLst>
                                          <p:attrName>ppt_x</p:attrName>
                                          <p:attrName>ppt_y</p:attrName>
                                        </p:attrNameLst>
                                      </p:cBhvr>
                                      <p:rCtr x="6615" y="-4694"/>
                                    </p:animMotion>
                                  </p:childTnLst>
                                </p:cTn>
                              </p:par>
                              <p:par>
                                <p:cTn id="12" presetID="6" presetClass="emph" presetSubtype="0" fill="hold" nodeType="withEffect">
                                  <p:stCondLst>
                                    <p:cond delay="0"/>
                                  </p:stCondLst>
                                  <p:childTnLst>
                                    <p:animScale>
                                      <p:cBhvr>
                                        <p:cTn id="13" dur="500" fill="hold"/>
                                        <p:tgtEl>
                                          <p:spTgt spid="37892"/>
                                        </p:tgtEl>
                                      </p:cBhvr>
                                      <p:by x="50000" y="50000"/>
                                    </p:animScale>
                                  </p:childTnLst>
                                </p:cTn>
                              </p:par>
                              <p:par>
                                <p:cTn id="14" presetID="5" presetClass="entr" presetSubtype="10" fill="hold" nodeType="withEffect">
                                  <p:stCondLst>
                                    <p:cond delay="0"/>
                                  </p:stCondLst>
                                  <p:childTnLst>
                                    <p:set>
                                      <p:cBhvr>
                                        <p:cTn id="15" dur="1" fill="hold">
                                          <p:stCondLst>
                                            <p:cond delay="0"/>
                                          </p:stCondLst>
                                        </p:cTn>
                                        <p:tgtEl>
                                          <p:spTgt spid="37893"/>
                                        </p:tgtEl>
                                        <p:attrNameLst>
                                          <p:attrName>style.visibility</p:attrName>
                                        </p:attrNameLst>
                                      </p:cBhvr>
                                      <p:to>
                                        <p:strVal val="visible"/>
                                      </p:to>
                                    </p:set>
                                    <p:animEffect transition="in" filter="checkerboard(across)">
                                      <p:cBhvr>
                                        <p:cTn id="16" dur="1000"/>
                                        <p:tgtEl>
                                          <p:spTgt spid="378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7894">
                                            <p:txEl>
                                              <p:pRg st="0" end="0"/>
                                            </p:txEl>
                                          </p:spTgt>
                                        </p:tgtEl>
                                        <p:attrNameLst>
                                          <p:attrName>style.visibility</p:attrName>
                                        </p:attrNameLst>
                                      </p:cBhvr>
                                      <p:to>
                                        <p:strVal val="visible"/>
                                      </p:to>
                                    </p:set>
                                    <p:anim calcmode="lin" valueType="num">
                                      <p:cBhvr additive="base">
                                        <p:cTn id="21" dur="5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u="sng" smtClean="0">
                <a:effectLst/>
              </a:rPr>
              <a:t>FULL-WAVE RECTIFICATION</a:t>
            </a:r>
          </a:p>
        </p:txBody>
      </p:sp>
      <p:sp>
        <p:nvSpPr>
          <p:cNvPr id="38922" name="Rectangle 10"/>
          <p:cNvSpPr>
            <a:spLocks noGrp="1" noChangeArrowheads="1"/>
          </p:cNvSpPr>
          <p:nvPr>
            <p:ph type="body" sz="half" idx="3"/>
          </p:nvPr>
        </p:nvSpPr>
        <p:spPr>
          <a:xfrm>
            <a:off x="0" y="5029200"/>
            <a:ext cx="9144000" cy="18288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z="2800" smtClean="0">
                <a:effectLst/>
              </a:rPr>
              <a:t>    During the half-cycle in which A is at the higher potential diodes D2 and D3 conduct. During the subsequent half-cycle diodes D4 and D1 conduct. Note that in both cycles the current flows in the same direction through resistor R. </a:t>
            </a:r>
          </a:p>
        </p:txBody>
      </p:sp>
      <p:pic>
        <p:nvPicPr>
          <p:cNvPr id="389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4191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41148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linds(horizontal)">
                                      <p:cBhvr>
                                        <p:cTn id="7" dur="500"/>
                                        <p:tgtEl>
                                          <p:spTgt spid="38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8919"/>
                                        </p:tgtEl>
                                        <p:attrNameLst>
                                          <p:attrName>style.visibility</p:attrName>
                                        </p:attrNameLst>
                                      </p:cBhvr>
                                      <p:to>
                                        <p:strVal val="visible"/>
                                      </p:to>
                                    </p:set>
                                    <p:animEffect transition="in" filter="checkerboard(across)">
                                      <p:cBhvr>
                                        <p:cTn id="12" dur="500"/>
                                        <p:tgtEl>
                                          <p:spTgt spid="38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38922">
                                            <p:txEl>
                                              <p:pRg st="0" end="0"/>
                                            </p:txEl>
                                          </p:spTgt>
                                        </p:tgtEl>
                                        <p:attrNameLst>
                                          <p:attrName>style.visibility</p:attrName>
                                        </p:attrNameLst>
                                      </p:cBhvr>
                                      <p:to>
                                        <p:strVal val="visible"/>
                                      </p:to>
                                    </p:set>
                                    <p:animEffect transition="in" filter="fade">
                                      <p:cBhvr>
                                        <p:cTn id="17" dur="800" decel="100000"/>
                                        <p:tgtEl>
                                          <p:spTgt spid="38922">
                                            <p:txEl>
                                              <p:pRg st="0" end="0"/>
                                            </p:txEl>
                                          </p:spTgt>
                                        </p:tgtEl>
                                      </p:cBhvr>
                                    </p:animEffect>
                                    <p:anim calcmode="lin" valueType="num">
                                      <p:cBhvr>
                                        <p:cTn id="18" dur="800" decel="100000" fill="hold"/>
                                        <p:tgtEl>
                                          <p:spTgt spid="38922">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8922">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8922">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8922">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892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u="sng" smtClean="0">
                <a:effectLst/>
              </a:rPr>
              <a:t>FULL-WAVE RECTIFICATION</a:t>
            </a:r>
          </a:p>
        </p:txBody>
      </p:sp>
      <p:sp>
        <p:nvSpPr>
          <p:cNvPr id="41987" name="Rectangle 3"/>
          <p:cNvSpPr>
            <a:spLocks noGrp="1" noChangeArrowheads="1"/>
          </p:cNvSpPr>
          <p:nvPr>
            <p:ph type="body" idx="1"/>
          </p:nvPr>
        </p:nvSpPr>
        <p:spPr>
          <a:xfrm>
            <a:off x="0" y="4724400"/>
            <a:ext cx="8763000" cy="2133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mtClean="0">
                <a:effectLst/>
              </a:rPr>
              <a:t>   The output voltage is smoother than the output for half-wave rectification but still not smooth enough for many applications.</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0866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457200" y="274638"/>
            <a:ext cx="4419600" cy="1096962"/>
          </a:xfrm>
          <a:noFill/>
          <a:extLst>
            <a:ext uri="{909E8E84-426E-40DD-AFC4-6F175D3DCCD1}">
              <a14:hiddenFill xmlns:a14="http://schemas.microsoft.com/office/drawing/2010/main">
                <a:solidFill>
                  <a:srgbClr val="FFFFFF"/>
                </a:solidFill>
              </a14:hiddenFill>
            </a:ext>
          </a:extLst>
        </p:spPr>
        <p:txBody>
          <a:bodyPr/>
          <a:lstStyle/>
          <a:p>
            <a:r>
              <a:rPr lang="en-US" u="sng" smtClean="0">
                <a:effectLst/>
              </a:rPr>
              <a:t>SMOOTHING</a:t>
            </a:r>
          </a:p>
        </p:txBody>
      </p:sp>
      <p:sp>
        <p:nvSpPr>
          <p:cNvPr id="43011" name="Rectangle 3"/>
          <p:cNvSpPr>
            <a:spLocks noGrp="1" noChangeArrowheads="1"/>
          </p:cNvSpPr>
          <p:nvPr>
            <p:ph type="body" idx="1"/>
          </p:nvPr>
        </p:nvSpPr>
        <p:spPr>
          <a:xfrm>
            <a:off x="0" y="1295400"/>
            <a:ext cx="9144000" cy="5562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mtClean="0">
                <a:effectLst/>
              </a:rPr>
              <a:t>   </a:t>
            </a:r>
          </a:p>
          <a:p>
            <a:pPr>
              <a:buFont typeface="Wingdings" pitchFamily="2" charset="2"/>
              <a:buNone/>
            </a:pPr>
            <a:endParaRPr lang="en-US" smtClean="0">
              <a:effectLst/>
            </a:endParaRPr>
          </a:p>
          <a:p>
            <a:pPr>
              <a:buFont typeface="Wingdings" pitchFamily="2" charset="2"/>
              <a:buNone/>
            </a:pPr>
            <a:endParaRPr lang="en-US" smtClean="0">
              <a:effectLst/>
            </a:endParaRPr>
          </a:p>
          <a:p>
            <a:pPr>
              <a:buFont typeface="Wingdings" pitchFamily="2" charset="2"/>
              <a:buNone/>
            </a:pPr>
            <a:r>
              <a:rPr lang="en-US" sz="2800" smtClean="0">
                <a:effectLst/>
              </a:rPr>
              <a:t>A capacitor can be used to filter (remove the voltage variation) the output voltage. </a:t>
            </a:r>
          </a:p>
          <a:p>
            <a:pPr>
              <a:buFont typeface="Wingdings" pitchFamily="2" charset="2"/>
              <a:buNone/>
            </a:pPr>
            <a:r>
              <a:rPr lang="en-US" sz="2800" smtClean="0">
                <a:effectLst/>
              </a:rPr>
              <a:t>   As the voltage grows the capacitor charges up, and as the voltage falls the capacitor discharges through the resistor.</a:t>
            </a:r>
          </a:p>
          <a:p>
            <a:pPr>
              <a:buFont typeface="Wingdings" pitchFamily="2" charset="2"/>
              <a:buNone/>
            </a:pPr>
            <a:r>
              <a:rPr lang="en-US" sz="2800" smtClean="0">
                <a:effectLst/>
              </a:rPr>
              <a:t>   If the capacitance is large enough the voltage will not fall a lot before the capacitor is charged up once more. In this way the output voltage is smoothened. </a:t>
            </a:r>
          </a:p>
          <a:p>
            <a:pPr>
              <a:buFont typeface="Wingdings" pitchFamily="2" charset="2"/>
              <a:buNone/>
            </a:pPr>
            <a:endParaRPr lang="en-US" smtClean="0">
              <a:effectLst/>
            </a:endParaRP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19200"/>
            <a:ext cx="47482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43012"/>
                                        </p:tgtEl>
                                      </p:cBhvr>
                                      <p:by x="50000" y="50000"/>
                                    </p:animScale>
                                  </p:childTnLst>
                                </p:cTn>
                              </p:par>
                              <p:par>
                                <p:cTn id="12" presetID="0" presetClass="path" presetSubtype="0" accel="50000" decel="50000" fill="hold" nodeType="withEffect">
                                  <p:stCondLst>
                                    <p:cond delay="0"/>
                                  </p:stCondLst>
                                  <p:childTnLst>
                                    <p:animMotion origin="layout" path="M 0 -4.39306E-6 L 0.23333 -0.08924 " pathEditMode="relative" rAng="0" ptsTypes="AA">
                                      <p:cBhvr>
                                        <p:cTn id="13" dur="2000" fill="hold"/>
                                        <p:tgtEl>
                                          <p:spTgt spid="43012"/>
                                        </p:tgtEl>
                                        <p:attrNameLst>
                                          <p:attrName>ppt_x</p:attrName>
                                          <p:attrName>ppt_y</p:attrName>
                                        </p:attrNameLst>
                                      </p:cBhvr>
                                      <p:rCtr x="11667" y="-4462"/>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3011">
                                            <p:txEl>
                                              <p:pRg st="4" end="4"/>
                                            </p:txEl>
                                          </p:spTgt>
                                        </p:tgtEl>
                                        <p:attrNameLst>
                                          <p:attrName>style.visibility</p:attrName>
                                        </p:attrNameLst>
                                      </p:cBhvr>
                                      <p:to>
                                        <p:strVal val="visible"/>
                                      </p:to>
                                    </p:set>
                                    <p:animEffect transition="in" filter="wipe(down)">
                                      <p:cBhvr>
                                        <p:cTn id="18" dur="500"/>
                                        <p:tgtEl>
                                          <p:spTgt spid="4301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animEffect transition="in" filter="fade">
                                      <p:cBhvr>
                                        <p:cTn id="23" dur="800" decel="100000"/>
                                        <p:tgtEl>
                                          <p:spTgt spid="43011">
                                            <p:txEl>
                                              <p:pRg st="5" end="5"/>
                                            </p:txEl>
                                          </p:spTgt>
                                        </p:tgtEl>
                                      </p:cBhvr>
                                    </p:animEffect>
                                    <p:anim calcmode="lin" valueType="num">
                                      <p:cBhvr>
                                        <p:cTn id="24" dur="800" decel="100000" fill="hold"/>
                                        <p:tgtEl>
                                          <p:spTgt spid="43011">
                                            <p:txEl>
                                              <p:pRg st="5" end="5"/>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43011">
                                            <p:txEl>
                                              <p:pRg st="5" end="5"/>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43011">
                                            <p:txEl>
                                              <p:pRg st="5" end="5"/>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3011">
                                            <p:txEl>
                                              <p:pRg st="5" end="5"/>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3011">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u="sng" smtClean="0">
                <a:effectLst/>
              </a:rPr>
              <a:t>SMOOTHING</a:t>
            </a:r>
          </a:p>
        </p:txBody>
      </p:sp>
      <p:sp>
        <p:nvSpPr>
          <p:cNvPr id="44035" name="Rectangle 3"/>
          <p:cNvSpPr>
            <a:spLocks noGrp="1" noChangeArrowheads="1"/>
          </p:cNvSpPr>
          <p:nvPr>
            <p:ph type="body" idx="1"/>
          </p:nvPr>
        </p:nvSpPr>
        <p:spPr>
          <a:xfrm>
            <a:off x="0" y="2819400"/>
            <a:ext cx="9144000" cy="4038600"/>
          </a:xfrm>
          <a:noFill/>
          <a:extLst>
            <a:ext uri="{909E8E84-426E-40DD-AFC4-6F175D3DCCD1}">
              <a14:hiddenFill xmlns:a14="http://schemas.microsoft.com/office/drawing/2010/main">
                <a:solidFill>
                  <a:srgbClr val="FFFFFF"/>
                </a:solidFill>
              </a14:hiddenFill>
            </a:ext>
          </a:extLst>
        </p:spPr>
        <p:txBody>
          <a:bodyPr/>
          <a:lstStyle/>
          <a:p>
            <a:pPr>
              <a:lnSpc>
                <a:spcPct val="90000"/>
              </a:lnSpc>
              <a:buFont typeface="Wingdings" pitchFamily="2" charset="2"/>
              <a:buNone/>
            </a:pPr>
            <a:r>
              <a:rPr lang="en-US" smtClean="0">
                <a:effectLst/>
              </a:rPr>
              <a:t>   Note that a small ripple is left. This ripple is reduced by increasing the capacitance of the capacitor.</a:t>
            </a:r>
          </a:p>
          <a:p>
            <a:pPr>
              <a:lnSpc>
                <a:spcPct val="90000"/>
              </a:lnSpc>
              <a:buFont typeface="Wingdings" pitchFamily="2" charset="2"/>
              <a:buNone/>
            </a:pPr>
            <a:r>
              <a:rPr lang="en-US" smtClean="0">
                <a:effectLst/>
              </a:rPr>
              <a:t>    </a:t>
            </a:r>
          </a:p>
          <a:p>
            <a:pPr>
              <a:lnSpc>
                <a:spcPct val="90000"/>
              </a:lnSpc>
              <a:buFont typeface="Wingdings" pitchFamily="2" charset="2"/>
              <a:buNone/>
            </a:pPr>
            <a:r>
              <a:rPr lang="en-US" smtClean="0">
                <a:effectLst/>
              </a:rPr>
              <a:t>   It should be noted however that increasing the capacitance increases the current which surges through the diode as the capacitor is charged up once every cycle. </a:t>
            </a:r>
          </a:p>
          <a:p>
            <a:pPr>
              <a:lnSpc>
                <a:spcPct val="90000"/>
              </a:lnSpc>
              <a:buFont typeface="Wingdings" pitchFamily="2" charset="2"/>
              <a:buNone/>
            </a:pPr>
            <a:r>
              <a:rPr lang="en-US" smtClean="0">
                <a:effectLst/>
              </a:rPr>
              <a:t>   This surge could possibly destroy the diode. </a:t>
            </a:r>
          </a:p>
          <a:p>
            <a:pPr>
              <a:lnSpc>
                <a:spcPct val="90000"/>
              </a:lnSpc>
              <a:buFont typeface="Wingdings" pitchFamily="2" charset="2"/>
              <a:buNone/>
            </a:pPr>
            <a:endParaRPr lang="en-US" smtClean="0">
              <a:effectLst/>
            </a:endParaRP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
            <a:ext cx="5105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4036"/>
                                        </p:tgtEl>
                                      </p:cBhvr>
                                      <p:by x="50000" y="50000"/>
                                    </p:animScale>
                                  </p:childTnLst>
                                </p:cTn>
                              </p:par>
                              <p:par>
                                <p:cTn id="7" presetID="0" presetClass="path" presetSubtype="0" accel="50000" decel="50000" fill="hold" nodeType="withEffect">
                                  <p:stCondLst>
                                    <p:cond delay="0"/>
                                  </p:stCondLst>
                                  <p:childTnLst>
                                    <p:animMotion origin="layout" path="M -3.33333E-6 -3.98844E-6 L 0.25417 -0.06682 " pathEditMode="relative" rAng="0" ptsTypes="AA">
                                      <p:cBhvr>
                                        <p:cTn id="8" dur="2000" fill="hold"/>
                                        <p:tgtEl>
                                          <p:spTgt spid="44036"/>
                                        </p:tgtEl>
                                        <p:attrNameLst>
                                          <p:attrName>ppt_x</p:attrName>
                                          <p:attrName>ppt_y</p:attrName>
                                        </p:attrNameLst>
                                      </p:cBhvr>
                                      <p:rCtr x="12708" y="-3353"/>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30" presetClass="entr" presetSubtype="0" fill="hold"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Effect transition="in" filter="fade">
                                      <p:cBhvr>
                                        <p:cTn id="13" dur="800" decel="100000"/>
                                        <p:tgtEl>
                                          <p:spTgt spid="44035">
                                            <p:txEl>
                                              <p:pRg st="0" end="0"/>
                                            </p:txEl>
                                          </p:spTgt>
                                        </p:tgtEl>
                                      </p:cBhvr>
                                    </p:animEffect>
                                    <p:anim calcmode="lin" valueType="num">
                                      <p:cBhvr>
                                        <p:cTn id="14" dur="800" decel="100000" fill="hold"/>
                                        <p:tgtEl>
                                          <p:spTgt spid="44035">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44035">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44035">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4035">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4035">
                                            <p:txEl>
                                              <p:pRg st="0" end="0"/>
                                            </p:txEl>
                                          </p:spTgt>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44035">
                                            <p:txEl>
                                              <p:pRg st="1" end="1"/>
                                            </p:txEl>
                                          </p:spTgt>
                                        </p:tgtEl>
                                        <p:attrNameLst>
                                          <p:attrName>style.visibility</p:attrName>
                                        </p:attrNameLst>
                                      </p:cBhvr>
                                      <p:to>
                                        <p:strVal val="visible"/>
                                      </p:to>
                                    </p:set>
                                    <p:animEffect transition="in" filter="fade">
                                      <p:cBhvr>
                                        <p:cTn id="21" dur="800" decel="100000"/>
                                        <p:tgtEl>
                                          <p:spTgt spid="44035">
                                            <p:txEl>
                                              <p:pRg st="1" end="1"/>
                                            </p:txEl>
                                          </p:spTgt>
                                        </p:tgtEl>
                                      </p:cBhvr>
                                    </p:animEffect>
                                    <p:anim calcmode="lin" valueType="num">
                                      <p:cBhvr>
                                        <p:cTn id="22" dur="800" decel="100000" fill="hold"/>
                                        <p:tgtEl>
                                          <p:spTgt spid="44035">
                                            <p:txEl>
                                              <p:pRg st="1" end="1"/>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44035">
                                            <p:txEl>
                                              <p:pRg st="1" end="1"/>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44035">
                                            <p:txEl>
                                              <p:pRg st="1" end="1"/>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4035">
                                            <p:txEl>
                                              <p:pRg st="1" end="1"/>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4035">
                                            <p:txEl>
                                              <p:pRg st="1" end="1"/>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44035">
                                            <p:txEl>
                                              <p:pRg st="2" end="2"/>
                                            </p:txEl>
                                          </p:spTgt>
                                        </p:tgtEl>
                                        <p:attrNameLst>
                                          <p:attrName>style.visibility</p:attrName>
                                        </p:attrNameLst>
                                      </p:cBhvr>
                                      <p:to>
                                        <p:strVal val="visible"/>
                                      </p:to>
                                    </p:set>
                                    <p:animEffect transition="in" filter="fade">
                                      <p:cBhvr>
                                        <p:cTn id="29" dur="800" decel="100000"/>
                                        <p:tgtEl>
                                          <p:spTgt spid="44035">
                                            <p:txEl>
                                              <p:pRg st="2" end="2"/>
                                            </p:txEl>
                                          </p:spTgt>
                                        </p:tgtEl>
                                      </p:cBhvr>
                                    </p:animEffect>
                                    <p:anim calcmode="lin" valueType="num">
                                      <p:cBhvr>
                                        <p:cTn id="30" dur="800" decel="100000" fill="hold"/>
                                        <p:tgtEl>
                                          <p:spTgt spid="44035">
                                            <p:txEl>
                                              <p:pRg st="2" end="2"/>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44035">
                                            <p:txEl>
                                              <p:pRg st="2" end="2"/>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44035">
                                            <p:txEl>
                                              <p:pRg st="2" end="2"/>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4035">
                                            <p:txEl>
                                              <p:pRg st="2" end="2"/>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4035">
                                            <p:txEl>
                                              <p:pRg st="2" end="2"/>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44035">
                                            <p:txEl>
                                              <p:pRg st="3" end="3"/>
                                            </p:txEl>
                                          </p:spTgt>
                                        </p:tgtEl>
                                        <p:attrNameLst>
                                          <p:attrName>style.visibility</p:attrName>
                                        </p:attrNameLst>
                                      </p:cBhvr>
                                      <p:to>
                                        <p:strVal val="visible"/>
                                      </p:to>
                                    </p:set>
                                    <p:animEffect transition="in" filter="fade">
                                      <p:cBhvr>
                                        <p:cTn id="37" dur="800" decel="100000"/>
                                        <p:tgtEl>
                                          <p:spTgt spid="44035">
                                            <p:txEl>
                                              <p:pRg st="3" end="3"/>
                                            </p:txEl>
                                          </p:spTgt>
                                        </p:tgtEl>
                                      </p:cBhvr>
                                    </p:animEffect>
                                    <p:anim calcmode="lin" valueType="num">
                                      <p:cBhvr>
                                        <p:cTn id="38" dur="800" decel="100000" fill="hold"/>
                                        <p:tgtEl>
                                          <p:spTgt spid="44035">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44035">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44035">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44035">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44035">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228600"/>
            <a:ext cx="8229600" cy="1143000"/>
          </a:xfrm>
        </p:spPr>
        <p:txBody>
          <a:bodyPr/>
          <a:lstStyle/>
          <a:p>
            <a:pPr eaLnBrk="1" hangingPunct="1">
              <a:defRPr/>
            </a:pPr>
            <a:r>
              <a:rPr lang="en-US" u="sng" smtClean="0"/>
              <a:t>INTRODUCTION</a:t>
            </a:r>
          </a:p>
        </p:txBody>
      </p:sp>
      <p:sp>
        <p:nvSpPr>
          <p:cNvPr id="8195" name="Rectangle 3"/>
          <p:cNvSpPr>
            <a:spLocks noGrp="1" noChangeArrowheads="1"/>
          </p:cNvSpPr>
          <p:nvPr>
            <p:ph type="body" idx="1"/>
          </p:nvPr>
        </p:nvSpPr>
        <p:spPr>
          <a:xfrm>
            <a:off x="-152400" y="1219200"/>
            <a:ext cx="9067800" cy="5181600"/>
          </a:xfrm>
        </p:spPr>
        <p:txBody>
          <a:bodyPr/>
          <a:lstStyle/>
          <a:p>
            <a:pPr eaLnBrk="1" hangingPunct="1">
              <a:lnSpc>
                <a:spcPct val="90000"/>
              </a:lnSpc>
              <a:spcBef>
                <a:spcPts val="500"/>
              </a:spcBef>
              <a:spcAft>
                <a:spcPts val="500"/>
              </a:spcAft>
              <a:buFont typeface="Wingdings" pitchFamily="2" charset="2"/>
              <a:buNone/>
              <a:defRPr/>
            </a:pPr>
            <a:r>
              <a:rPr lang="en-US" sz="2800" smtClean="0">
                <a:effectLst/>
              </a:rPr>
              <a:t>    In the modern world no other technology permeates every nook and cranny of our existence as does electronics. The p-n junction is at the heart of this technology. Most electronics is silicon based, that is, the devices are made of silicon. Silicon wafers are subjected to special procedures which result in what is called p-type silicon material and n-type silicon material. Where these two types of materials meet we have a p-n junction. The physical characteristics of this junction are responsible for all the electronic wizardry we have become accustomed to. Televisions, radios, stereo equipment, computers, scanners, electronic control systems (in cars for example), all these have silicon based technology as there foundation. </a:t>
            </a:r>
          </a:p>
          <a:p>
            <a:pPr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Rectangle 6"/>
          <p:cNvSpPr>
            <a:spLocks noGrp="1" noRot="1" noChangeArrowheads="1"/>
          </p:cNvSpPr>
          <p:nvPr>
            <p:ph type="title"/>
          </p:nvPr>
        </p:nvSpPr>
        <p:spPr/>
        <p:txBody>
          <a:bodyPr/>
          <a:lstStyle/>
          <a:p>
            <a:pPr eaLnBrk="1" hangingPunct="1">
              <a:defRPr/>
            </a:pPr>
            <a:r>
              <a:rPr lang="en-US" u="sng" smtClean="0"/>
              <a:t>INTRODUCTION</a:t>
            </a:r>
          </a:p>
        </p:txBody>
      </p:sp>
      <p:pic>
        <p:nvPicPr>
          <p:cNvPr id="18435" name="Picture 5"/>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47800"/>
            <a:ext cx="8534400" cy="502443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sz="4000" u="sng" smtClean="0">
                <a:effectLst/>
              </a:rPr>
              <a:t>SEMICONDUCTORS AND ELECTRONICS</a:t>
            </a:r>
          </a:p>
        </p:txBody>
      </p:sp>
      <p:sp>
        <p:nvSpPr>
          <p:cNvPr id="19459" name="Rectangle 3"/>
          <p:cNvSpPr>
            <a:spLocks noGrp="1" noChangeArrowheads="1"/>
          </p:cNvSpPr>
          <p:nvPr>
            <p:ph type="body" idx="1"/>
          </p:nvPr>
        </p:nvSpPr>
        <p:spPr>
          <a:xfrm>
            <a:off x="0" y="1676400"/>
            <a:ext cx="9144000" cy="51816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mtClean="0">
                <a:effectLst/>
              </a:rPr>
              <a:t>   Semiconductors are materials whose electrical conductivities are higher than those of insulators but lower that those of conductors.</a:t>
            </a:r>
          </a:p>
          <a:p>
            <a:pPr>
              <a:buFont typeface="Wingdings" pitchFamily="2" charset="2"/>
              <a:buNone/>
            </a:pPr>
            <a:r>
              <a:rPr lang="en-US" smtClean="0">
                <a:effectLst/>
              </a:rPr>
              <a:t>   Silicon, Germanium, Gallium, Arsenide, Indium, Antimonide and cadmium sulphide are some commonly used semiconductors.</a:t>
            </a:r>
          </a:p>
          <a:p>
            <a:pPr>
              <a:buFont typeface="Wingdings" pitchFamily="2" charset="2"/>
              <a:buNone/>
            </a:pPr>
            <a:r>
              <a:rPr lang="en-US" smtClean="0">
                <a:effectLst/>
              </a:rPr>
              <a:t>   Semiconductors have negative temperature coefficients of resistance, i.e. as temperature increases resistivity deceases.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sz="4000" u="sng" smtClean="0"/>
              <a:t>ENERGY BANDS IN INSULATORS &amp; CONDUCTORS</a:t>
            </a:r>
          </a:p>
        </p:txBody>
      </p:sp>
      <p:pic>
        <p:nvPicPr>
          <p:cNvPr id="1332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441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191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diamond(in)">
                                      <p:cBhvr>
                                        <p:cTn id="7" dur="2000"/>
                                        <p:tgtEl>
                                          <p:spTgt spid="13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27"/>
                                        </p:tgtEl>
                                        <p:attrNameLst>
                                          <p:attrName>style.visibility</p:attrName>
                                        </p:attrNameLst>
                                      </p:cBhvr>
                                      <p:to>
                                        <p:strVal val="visible"/>
                                      </p:to>
                                    </p:set>
                                    <p:animEffect transition="in" filter="blinds(horizontal)">
                                      <p:cBhvr>
                                        <p:cTn id="12" dur="500"/>
                                        <p:tgtEl>
                                          <p:spTgt spid="13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p:txBody>
          <a:bodyPr/>
          <a:lstStyle/>
          <a:p>
            <a:pPr eaLnBrk="1" hangingPunct="1">
              <a:defRPr/>
            </a:pPr>
            <a:r>
              <a:rPr lang="en-US" sz="4000" u="sng" smtClean="0"/>
              <a:t>ENERGY BANDS IN SEMICONDUCTORS</a:t>
            </a:r>
          </a:p>
        </p:txBody>
      </p:sp>
      <p:sp>
        <p:nvSpPr>
          <p:cNvPr id="14342" name="Rectangle 6"/>
          <p:cNvSpPr>
            <a:spLocks noGrp="1" noChangeArrowheads="1"/>
          </p:cNvSpPr>
          <p:nvPr>
            <p:ph type="body" sz="half" idx="2"/>
          </p:nvPr>
        </p:nvSpPr>
        <p:spPr>
          <a:xfrm>
            <a:off x="4038600" y="1447800"/>
            <a:ext cx="4800600" cy="5181600"/>
          </a:xfrm>
        </p:spPr>
        <p:txBody>
          <a:bodyPr/>
          <a:lstStyle/>
          <a:p>
            <a:pPr eaLnBrk="1" hangingPunct="1">
              <a:buFont typeface="Wingdings" pitchFamily="2" charset="2"/>
              <a:buNone/>
              <a:defRPr/>
            </a:pPr>
            <a:r>
              <a:rPr lang="en-US" sz="2800" smtClean="0"/>
              <a:t>    Forbidden band small for semiconductors.</a:t>
            </a:r>
          </a:p>
          <a:p>
            <a:pPr eaLnBrk="1" hangingPunct="1">
              <a:buFont typeface="Wingdings" pitchFamily="2" charset="2"/>
              <a:buNone/>
              <a:defRPr/>
            </a:pPr>
            <a:r>
              <a:rPr lang="en-US" sz="2800" smtClean="0"/>
              <a:t>    Less energy required for electron to move from valence to conduction band.</a:t>
            </a:r>
          </a:p>
          <a:p>
            <a:pPr eaLnBrk="1" hangingPunct="1">
              <a:buFont typeface="Wingdings" pitchFamily="2" charset="2"/>
              <a:buNone/>
              <a:defRPr/>
            </a:pPr>
            <a:r>
              <a:rPr lang="en-US" sz="2800" smtClean="0"/>
              <a:t>    A vacancy (hole) remains when an electron leaves the valence band.</a:t>
            </a:r>
          </a:p>
          <a:p>
            <a:pPr eaLnBrk="1" hangingPunct="1">
              <a:buFont typeface="Wingdings" pitchFamily="2" charset="2"/>
              <a:buNone/>
              <a:defRPr/>
            </a:pPr>
            <a:r>
              <a:rPr lang="en-US" sz="2800" smtClean="0"/>
              <a:t>    Hole acts as a positive charge carrier.</a:t>
            </a:r>
          </a:p>
        </p:txBody>
      </p:sp>
      <p:pic>
        <p:nvPicPr>
          <p:cNvPr id="1434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96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linds(horizontal)">
                                      <p:cBhvr>
                                        <p:cTn id="7" dur="500"/>
                                        <p:tgtEl>
                                          <p:spTgt spid="14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342">
                                            <p:txEl>
                                              <p:pRg st="0" end="0"/>
                                            </p:txEl>
                                          </p:spTgt>
                                        </p:tgtEl>
                                        <p:attrNameLst>
                                          <p:attrName>style.visibility</p:attrName>
                                        </p:attrNameLst>
                                      </p:cBhvr>
                                      <p:to>
                                        <p:strVal val="visible"/>
                                      </p:to>
                                    </p:set>
                                    <p:anim calcmode="lin" valueType="num">
                                      <p:cBhvr additive="base">
                                        <p:cTn id="12" dur="500" fill="hold"/>
                                        <p:tgtEl>
                                          <p:spTgt spid="1434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42">
                                            <p:txEl>
                                              <p:pRg st="1" end="1"/>
                                            </p:txEl>
                                          </p:spTgt>
                                        </p:tgtEl>
                                        <p:attrNameLst>
                                          <p:attrName>style.visibility</p:attrName>
                                        </p:attrNameLst>
                                      </p:cBhvr>
                                      <p:to>
                                        <p:strVal val="visible"/>
                                      </p:to>
                                    </p:set>
                                    <p:anim calcmode="lin" valueType="num">
                                      <p:cBhvr additive="base">
                                        <p:cTn id="18" dur="500" fill="hold"/>
                                        <p:tgtEl>
                                          <p:spTgt spid="1434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42">
                                            <p:txEl>
                                              <p:pRg st="2" end="2"/>
                                            </p:txEl>
                                          </p:spTgt>
                                        </p:tgtEl>
                                        <p:attrNameLst>
                                          <p:attrName>style.visibility</p:attrName>
                                        </p:attrNameLst>
                                      </p:cBhvr>
                                      <p:to>
                                        <p:strVal val="visible"/>
                                      </p:to>
                                    </p:set>
                                    <p:anim calcmode="lin" valueType="num">
                                      <p:cBhvr additive="base">
                                        <p:cTn id="24" dur="500" fill="hold"/>
                                        <p:tgtEl>
                                          <p:spTgt spid="1434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3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342">
                                            <p:txEl>
                                              <p:pRg st="3" end="3"/>
                                            </p:txEl>
                                          </p:spTgt>
                                        </p:tgtEl>
                                        <p:attrNameLst>
                                          <p:attrName>style.visibility</p:attrName>
                                        </p:attrNameLst>
                                      </p:cBhvr>
                                      <p:to>
                                        <p:strVal val="visible"/>
                                      </p:to>
                                    </p:set>
                                    <p:anim calcmode="lin" valueType="num">
                                      <p:cBhvr additive="base">
                                        <p:cTn id="30" dur="500" fill="hold"/>
                                        <p:tgtEl>
                                          <p:spTgt spid="1434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34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0" y="274638"/>
            <a:ext cx="9144000" cy="1143000"/>
          </a:xfrm>
        </p:spPr>
        <p:txBody>
          <a:bodyPr/>
          <a:lstStyle/>
          <a:p>
            <a:pPr>
              <a:defRPr/>
            </a:pPr>
            <a:r>
              <a:rPr lang="en-US" u="sng" smtClean="0"/>
              <a:t>INTRINSIC SEMICONDUCTOR</a:t>
            </a:r>
          </a:p>
        </p:txBody>
      </p:sp>
      <p:sp>
        <p:nvSpPr>
          <p:cNvPr id="35843" name="Rectangle 3"/>
          <p:cNvSpPr>
            <a:spLocks noGrp="1" noChangeArrowheads="1"/>
          </p:cNvSpPr>
          <p:nvPr>
            <p:ph type="body" idx="1"/>
          </p:nvPr>
        </p:nvSpPr>
        <p:spPr>
          <a:xfrm>
            <a:off x="0" y="1371600"/>
            <a:ext cx="9144000" cy="5486400"/>
          </a:xfrm>
          <a:noFill/>
          <a:extLst>
            <a:ext uri="{909E8E84-426E-40DD-AFC4-6F175D3DCCD1}">
              <a14:hiddenFill xmlns:a14="http://schemas.microsoft.com/office/drawing/2010/main">
                <a:solidFill>
                  <a:srgbClr val="FFFFFF"/>
                </a:solidFill>
              </a14:hiddenFill>
            </a:ext>
          </a:extLst>
        </p:spPr>
        <p:txBody>
          <a:bodyPr/>
          <a:lstStyle/>
          <a:p>
            <a:pPr>
              <a:buFont typeface="Wingdings" pitchFamily="2" charset="2"/>
              <a:buNone/>
            </a:pPr>
            <a:r>
              <a:rPr lang="en-US" smtClean="0">
                <a:effectLst/>
              </a:rPr>
              <a:t>   Both silicon and germanium are tetravalent, i.e. each has four electrons (valence electrons) in their outermost shell.</a:t>
            </a:r>
          </a:p>
          <a:p>
            <a:pPr>
              <a:buFont typeface="Wingdings" pitchFamily="2" charset="2"/>
              <a:buNone/>
            </a:pPr>
            <a:r>
              <a:rPr lang="en-US" smtClean="0">
                <a:effectLst/>
              </a:rPr>
              <a:t>   Both elements crystallize with a diamond-like structure, i.e. in such a way that each atom in the crystal is inside a tetrahedron formed by the four atoms which are closest to it.</a:t>
            </a:r>
          </a:p>
          <a:p>
            <a:pPr>
              <a:buFont typeface="Wingdings" pitchFamily="2" charset="2"/>
              <a:buNone/>
            </a:pPr>
            <a:r>
              <a:rPr lang="en-US" smtClean="0">
                <a:effectLst/>
              </a:rPr>
              <a:t>   Each atom shares its four valence electrons with its four immediate neighbours, so that each atom is involved in four covalent bonds.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800" decel="100000"/>
                                        <p:tgtEl>
                                          <p:spTgt spid="35843">
                                            <p:txEl>
                                              <p:pRg st="1" end="1"/>
                                            </p:txEl>
                                          </p:spTgt>
                                        </p:tgtEl>
                                      </p:cBhvr>
                                    </p:animEffect>
                                    <p:anim calcmode="lin" valueType="num">
                                      <p:cBhvr>
                                        <p:cTn id="8" dur="800" decel="100000" fill="hold"/>
                                        <p:tgtEl>
                                          <p:spTgt spid="3584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584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584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584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58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slide(fromBottom)">
                                      <p:cBhvr>
                                        <p:cTn id="17"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0" y="274638"/>
            <a:ext cx="9144000" cy="1143000"/>
          </a:xfrm>
        </p:spPr>
        <p:txBody>
          <a:bodyPr/>
          <a:lstStyle/>
          <a:p>
            <a:pPr eaLnBrk="1" hangingPunct="1">
              <a:defRPr/>
            </a:pPr>
            <a:r>
              <a:rPr lang="en-US" u="sng" smtClean="0"/>
              <a:t>INTRINSIC SEMICONDUCTOR</a:t>
            </a:r>
          </a:p>
        </p:txBody>
      </p:sp>
      <p:sp>
        <p:nvSpPr>
          <p:cNvPr id="26627" name="Rectangle 3"/>
          <p:cNvSpPr>
            <a:spLocks noGrp="1" noChangeArrowheads="1"/>
          </p:cNvSpPr>
          <p:nvPr>
            <p:ph type="body" idx="1"/>
          </p:nvPr>
        </p:nvSpPr>
        <p:spPr>
          <a:xfrm>
            <a:off x="-152400" y="1295400"/>
            <a:ext cx="9067800" cy="5562600"/>
          </a:xfrm>
        </p:spPr>
        <p:txBody>
          <a:bodyPr/>
          <a:lstStyle/>
          <a:p>
            <a:pPr eaLnBrk="1" hangingPunct="1">
              <a:buFont typeface="Wingdings" pitchFamily="2" charset="2"/>
              <a:buNone/>
              <a:defRPr/>
            </a:pPr>
            <a:r>
              <a:rPr lang="en-US" dirty="0" smtClean="0">
                <a:effectLst/>
              </a:rPr>
              <a:t>   </a:t>
            </a:r>
            <a:r>
              <a:rPr lang="en-US" sz="2000" dirty="0" smtClean="0">
                <a:effectLst/>
              </a:rPr>
              <a:t>At zero Kelvin all of the four valence electrons of each atom in the silicon crystal form part of the covalent bond with the four neighboring atoms. </a:t>
            </a:r>
          </a:p>
          <a:p>
            <a:pPr eaLnBrk="1" hangingPunct="1">
              <a:buFont typeface="Wingdings" pitchFamily="2" charset="2"/>
              <a:buNone/>
              <a:defRPr/>
            </a:pPr>
            <a:r>
              <a:rPr lang="en-US" sz="2000" dirty="0" smtClean="0">
                <a:effectLst/>
              </a:rPr>
              <a:t>   The valence band is completely full and the conduction band completely empty.</a:t>
            </a:r>
          </a:p>
          <a:p>
            <a:pPr eaLnBrk="1" hangingPunct="1">
              <a:buFont typeface="Wingdings" pitchFamily="2" charset="2"/>
              <a:buNone/>
              <a:defRPr/>
            </a:pPr>
            <a:r>
              <a:rPr lang="en-US" sz="2000" dirty="0" smtClean="0">
                <a:effectLst/>
              </a:rPr>
              <a:t>   The semiconductor behaves as a </a:t>
            </a:r>
          </a:p>
          <a:p>
            <a:pPr eaLnBrk="1" hangingPunct="1">
              <a:buFont typeface="Wingdings" pitchFamily="2" charset="2"/>
              <a:buNone/>
              <a:defRPr/>
            </a:pPr>
            <a:r>
              <a:rPr lang="en-US" sz="2000" dirty="0" smtClean="0">
                <a:effectLst/>
              </a:rPr>
              <a:t>   perfect insulator because there are</a:t>
            </a:r>
          </a:p>
          <a:p>
            <a:pPr eaLnBrk="1" hangingPunct="1">
              <a:buFont typeface="Wingdings" pitchFamily="2" charset="2"/>
              <a:buNone/>
              <a:defRPr/>
            </a:pPr>
            <a:r>
              <a:rPr lang="en-US" sz="2000" dirty="0" smtClean="0">
                <a:effectLst/>
              </a:rPr>
              <a:t>   no conducting electrons present.</a:t>
            </a:r>
            <a:endParaRPr lang="en-US" sz="2000" dirty="0"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835275"/>
            <a:ext cx="3525838"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0244"/>
                                        </p:tgtEl>
                                      </p:cBhvr>
                                      <p:by x="50000" y="50000"/>
                                    </p:animScale>
                                  </p:childTnLst>
                                </p:cTn>
                              </p:par>
                              <p:par>
                                <p:cTn id="7" presetID="0" presetClass="path" presetSubtype="0" accel="50000" decel="50000" fill="hold" nodeType="withEffect">
                                  <p:stCondLst>
                                    <p:cond delay="0"/>
                                  </p:stCondLst>
                                  <p:childTnLst>
                                    <p:animMotion origin="layout" path="M 8.33333E-6 4.79769E-6 L 0.14167 0.23306 " pathEditMode="relative" ptsTypes="AA">
                                      <p:cBhvr>
                                        <p:cTn id="8" dur="2000" fill="hold"/>
                                        <p:tgtEl>
                                          <p:spTgt spid="10244"/>
                                        </p:tgtEl>
                                        <p:attrNameLst>
                                          <p:attrName>ppt_x</p:attrName>
                                          <p:attrName>ppt_y</p:attrName>
                                        </p:attrNameLst>
                                      </p:cBhvr>
                                    </p:animMotion>
                                  </p:childTnLst>
                                </p:cTn>
                              </p:par>
                            </p:childTnLst>
                          </p:cTn>
                        </p:par>
                        <p:par>
                          <p:cTn id="9" fill="hold" nodeType="afterGroup">
                            <p:stCondLst>
                              <p:cond delay="2000"/>
                            </p:stCondLst>
                            <p:childTnLst>
                              <p:par>
                                <p:cTn id="10" presetID="30" presetClass="entr" presetSubtype="0" fill="hold" nodeType="after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800" decel="100000"/>
                                        <p:tgtEl>
                                          <p:spTgt spid="26627">
                                            <p:txEl>
                                              <p:pRg st="0" end="0"/>
                                            </p:txEl>
                                          </p:spTgt>
                                        </p:tgtEl>
                                      </p:cBhvr>
                                    </p:animEffect>
                                    <p:anim calcmode="lin" valueType="num">
                                      <p:cBhvr>
                                        <p:cTn id="13" dur="800" decel="100000" fill="hold"/>
                                        <p:tgtEl>
                                          <p:spTgt spid="26627">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26627">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26627">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6627">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662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nodeType="clickEffect">
                                  <p:stCondLst>
                                    <p:cond delay="0"/>
                                  </p:stCondLst>
                                  <p:childTnLst>
                                    <p:set>
                                      <p:cBhvr>
                                        <p:cTn id="21" dur="1" fill="hold">
                                          <p:stCondLst>
                                            <p:cond delay="0"/>
                                          </p:stCondLst>
                                        </p:cTn>
                                        <p:tgtEl>
                                          <p:spTgt spid="26627">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26627">
                                            <p:txEl>
                                              <p:pRg st="1" end="1"/>
                                            </p:txEl>
                                          </p:spTgt>
                                        </p:tgtEl>
                                        <p:attrNameLst>
                                          <p:attrName>ppt_x</p:attrName>
                                        </p:attrNameLst>
                                      </p:cBhvr>
                                    </p:anim>
                                    <p:anim from="0" to="-1.0" calcmode="lin" valueType="num">
                                      <p:cBhvr>
                                        <p:cTn id="23" dur="200" decel="50000" autoRev="1" fill="hold">
                                          <p:stCondLst>
                                            <p:cond delay="600"/>
                                          </p:stCondLst>
                                        </p:cTn>
                                        <p:tgtEl>
                                          <p:spTgt spid="26627">
                                            <p:txEl>
                                              <p:pRg st="1" end="1"/>
                                            </p:txEl>
                                          </p:spTgt>
                                        </p:tgtEl>
                                        <p:attrNameLst>
                                          <p:attrName>xshear</p:attrName>
                                        </p:attrNameLst>
                                      </p:cBhvr>
                                    </p:anim>
                                    <p:animScale>
                                      <p:cBhvr>
                                        <p:cTn id="24" dur="200" decel="100000" autoRev="1" fill="hold">
                                          <p:stCondLst>
                                            <p:cond delay="600"/>
                                          </p:stCondLst>
                                        </p:cTn>
                                        <p:tgtEl>
                                          <p:spTgt spid="26627">
                                            <p:txEl>
                                              <p:pRg st="1" end="1"/>
                                            </p:txEl>
                                          </p:spTgt>
                                        </p:tgtEl>
                                      </p:cBhvr>
                                      <p:from x="100000" y="100000"/>
                                      <p:to x="80000" y="100000"/>
                                    </p:animScale>
                                    <p:anim by="(#ppt_h/3+#ppt_w*0.1)" calcmode="lin" valueType="num">
                                      <p:cBhvr additive="sum">
                                        <p:cTn id="25" dur="200" decel="100000" autoRev="1" fill="hold">
                                          <p:stCondLst>
                                            <p:cond delay="600"/>
                                          </p:stCondLst>
                                        </p:cTn>
                                        <p:tgtEl>
                                          <p:spTgt spid="26627">
                                            <p:txEl>
                                              <p:pRg st="1" end="1"/>
                                            </p:txEl>
                                          </p:spTgt>
                                        </p:tgtEl>
                                        <p:attrNameLst>
                                          <p:attrName>ppt_x</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26627">
                                            <p:txEl>
                                              <p:pRg st="2" end="2"/>
                                            </p:txEl>
                                          </p:spTgt>
                                        </p:tgtEl>
                                        <p:attrNameLst>
                                          <p:attrName>style.visibility</p:attrName>
                                        </p:attrNameLst>
                                      </p:cBhvr>
                                      <p:to>
                                        <p:strVal val="visible"/>
                                      </p:to>
                                    </p:set>
                                    <p:animEffect transition="in" filter="slide(fromBottom)">
                                      <p:cBhvr>
                                        <p:cTn id="30" dur="500"/>
                                        <p:tgtEl>
                                          <p:spTgt spid="26627">
                                            <p:txEl>
                                              <p:pRg st="2" end="2"/>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26627">
                                            <p:txEl>
                                              <p:pRg st="3" end="3"/>
                                            </p:txEl>
                                          </p:spTgt>
                                        </p:tgtEl>
                                        <p:attrNameLst>
                                          <p:attrName>style.visibility</p:attrName>
                                        </p:attrNameLst>
                                      </p:cBhvr>
                                      <p:to>
                                        <p:strVal val="visible"/>
                                      </p:to>
                                    </p:set>
                                    <p:animEffect transition="in" filter="slide(fromBottom)">
                                      <p:cBhvr>
                                        <p:cTn id="33" dur="500"/>
                                        <p:tgtEl>
                                          <p:spTgt spid="26627">
                                            <p:txEl>
                                              <p:pRg st="3" end="3"/>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26627">
                                            <p:txEl>
                                              <p:pRg st="4" end="4"/>
                                            </p:txEl>
                                          </p:spTgt>
                                        </p:tgtEl>
                                        <p:attrNameLst>
                                          <p:attrName>style.visibility</p:attrName>
                                        </p:attrNameLst>
                                      </p:cBhvr>
                                      <p:to>
                                        <p:strVal val="visible"/>
                                      </p:to>
                                    </p:set>
                                    <p:animEffect transition="in" filter="slide(fromBottom)">
                                      <p:cBhvr>
                                        <p:cTn id="36"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621</TotalTime>
  <Words>1758</Words>
  <Application>Microsoft Office PowerPoint</Application>
  <PresentationFormat>On-screen Show (4:3)</PresentationFormat>
  <Paragraphs>125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Garamond</vt:lpstr>
      <vt:lpstr>Arial</vt:lpstr>
      <vt:lpstr>Wingdings</vt:lpstr>
      <vt:lpstr>Calibri</vt:lpstr>
      <vt:lpstr>Comic Sans MS</vt:lpstr>
      <vt:lpstr>Stream</vt:lpstr>
      <vt:lpstr>P-N JUNCTION DIODE</vt:lpstr>
      <vt:lpstr>OBJECTIVE</vt:lpstr>
      <vt:lpstr>INTRODUCTION</vt:lpstr>
      <vt:lpstr>INTRODUCTION</vt:lpstr>
      <vt:lpstr>SEMICONDUCTORS AND ELECTRONICS</vt:lpstr>
      <vt:lpstr>ENERGY BANDS IN INSULATORS &amp; CONDUCTORS</vt:lpstr>
      <vt:lpstr>ENERGY BANDS IN SEMICONDUCTORS</vt:lpstr>
      <vt:lpstr>INTRINSIC SEMICONDUCTOR</vt:lpstr>
      <vt:lpstr>INTRINSIC SEMICONDUCTOR</vt:lpstr>
      <vt:lpstr>INTRINSIC SEMICONDUCTOR</vt:lpstr>
      <vt:lpstr>POSITIVE CHARGE CARRIER</vt:lpstr>
      <vt:lpstr>EXTRINSIC CONDUCTION </vt:lpstr>
      <vt:lpstr>N-TYPE EXTRINSIC SEMICONDUCTOR</vt:lpstr>
      <vt:lpstr>P-TYPE EXTRINSIC SEMICONDUCTOR</vt:lpstr>
      <vt:lpstr>P-N JUNCTION DIODE</vt:lpstr>
      <vt:lpstr>P-N JUNCTION DIODE</vt:lpstr>
      <vt:lpstr>P-N JUNCTION DIODE</vt:lpstr>
      <vt:lpstr>FORWARD BIAS P-N JUNCTION</vt:lpstr>
      <vt:lpstr>REVERSE BIAS P-N JUNCTION</vt:lpstr>
      <vt:lpstr>REVERSE BIAS P-N JUNCTION</vt:lpstr>
      <vt:lpstr>I-V CHARACTERISTICS</vt:lpstr>
      <vt:lpstr>I-V CHARACTERISTICS</vt:lpstr>
      <vt:lpstr>DIODE DESTRUCTION</vt:lpstr>
      <vt:lpstr>RECTIFICATION</vt:lpstr>
      <vt:lpstr>HALF-WAVE RECTIFICATION</vt:lpstr>
      <vt:lpstr>FULL-WAVE RECTIFICATION</vt:lpstr>
      <vt:lpstr>FULL-WAVE RECTIFICATION</vt:lpstr>
      <vt:lpstr>SMOOTHING</vt:lpstr>
      <vt:lpstr>SMOOTHING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 JUNCTION DIODE</dc:title>
  <dc:creator>microsoft</dc:creator>
  <cp:lastModifiedBy>Teacher E-Solutions</cp:lastModifiedBy>
  <cp:revision>40</cp:revision>
  <dcterms:created xsi:type="dcterms:W3CDTF">2007-10-15T00:01:57Z</dcterms:created>
  <dcterms:modified xsi:type="dcterms:W3CDTF">2019-01-18T17:14:45Z</dcterms:modified>
</cp:coreProperties>
</file>