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sldIdLst>
    <p:sldId id="256" r:id="rId2"/>
    <p:sldId id="257" r:id="rId3"/>
    <p:sldId id="258" r:id="rId4"/>
    <p:sldId id="259" r:id="rId5"/>
    <p:sldId id="274" r:id="rId6"/>
    <p:sldId id="261" r:id="rId7"/>
    <p:sldId id="262" r:id="rId8"/>
    <p:sldId id="275" r:id="rId9"/>
    <p:sldId id="265" r:id="rId10"/>
    <p:sldId id="266" r:id="rId11"/>
    <p:sldId id="263" r:id="rId12"/>
    <p:sldId id="267" r:id="rId13"/>
    <p:sldId id="268" r:id="rId14"/>
    <p:sldId id="269" r:id="rId15"/>
    <p:sldId id="270" r:id="rId16"/>
    <p:sldId id="271" r:id="rId17"/>
    <p:sldId id="272" r:id="rId18"/>
    <p:sldId id="273" r:id="rId19"/>
    <p:sldId id="282" r:id="rId20"/>
    <p:sldId id="283" r:id="rId21"/>
    <p:sldId id="285" r:id="rId22"/>
    <p:sldId id="287" r:id="rId23"/>
    <p:sldId id="284" r:id="rId24"/>
    <p:sldId id="276" r:id="rId25"/>
    <p:sldId id="277" r:id="rId26"/>
    <p:sldId id="278" r:id="rId27"/>
    <p:sldId id="279" r:id="rId28"/>
    <p:sldId id="280" r:id="rId29"/>
    <p:sldId id="281" r:id="rId30"/>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itchFamily="18" charset="0"/>
        <a:ea typeface="+mn-ea"/>
        <a:cs typeface="+mn-cs"/>
      </a:defRPr>
    </a:lvl1pPr>
    <a:lvl2pPr marL="457200" algn="l" rtl="0" eaLnBrk="0" fontAlgn="base" hangingPunct="0">
      <a:spcBef>
        <a:spcPct val="0"/>
      </a:spcBef>
      <a:spcAft>
        <a:spcPct val="0"/>
      </a:spcAft>
      <a:defRPr kern="1200">
        <a:solidFill>
          <a:schemeClr val="tx1"/>
        </a:solidFill>
        <a:latin typeface="Garamond" pitchFamily="18" charset="0"/>
        <a:ea typeface="+mn-ea"/>
        <a:cs typeface="+mn-cs"/>
      </a:defRPr>
    </a:lvl2pPr>
    <a:lvl3pPr marL="914400" algn="l" rtl="0" eaLnBrk="0" fontAlgn="base" hangingPunct="0">
      <a:spcBef>
        <a:spcPct val="0"/>
      </a:spcBef>
      <a:spcAft>
        <a:spcPct val="0"/>
      </a:spcAft>
      <a:defRPr kern="1200">
        <a:solidFill>
          <a:schemeClr val="tx1"/>
        </a:solidFill>
        <a:latin typeface="Garamond" pitchFamily="18" charset="0"/>
        <a:ea typeface="+mn-ea"/>
        <a:cs typeface="+mn-cs"/>
      </a:defRPr>
    </a:lvl3pPr>
    <a:lvl4pPr marL="1371600" algn="l" rtl="0" eaLnBrk="0" fontAlgn="base" hangingPunct="0">
      <a:spcBef>
        <a:spcPct val="0"/>
      </a:spcBef>
      <a:spcAft>
        <a:spcPct val="0"/>
      </a:spcAft>
      <a:defRPr kern="1200">
        <a:solidFill>
          <a:schemeClr val="tx1"/>
        </a:solidFill>
        <a:latin typeface="Garamond" pitchFamily="18" charset="0"/>
        <a:ea typeface="+mn-ea"/>
        <a:cs typeface="+mn-cs"/>
      </a:defRPr>
    </a:lvl4pPr>
    <a:lvl5pPr marL="1828800" algn="l" rtl="0" eaLnBrk="0" fontAlgn="base" hangingPunct="0">
      <a:spcBef>
        <a:spcPct val="0"/>
      </a:spcBef>
      <a:spcAft>
        <a:spcPct val="0"/>
      </a:spcAft>
      <a:defRPr kern="1200">
        <a:solidFill>
          <a:schemeClr val="tx1"/>
        </a:solidFill>
        <a:latin typeface="Garamond" pitchFamily="18" charset="0"/>
        <a:ea typeface="+mn-ea"/>
        <a:cs typeface="+mn-cs"/>
      </a:defRPr>
    </a:lvl5pPr>
    <a:lvl6pPr marL="2286000" algn="l" defTabSz="914400" rtl="0" eaLnBrk="1" latinLnBrk="0" hangingPunct="1">
      <a:defRPr kern="1200">
        <a:solidFill>
          <a:schemeClr val="tx1"/>
        </a:solidFill>
        <a:latin typeface="Garamond" pitchFamily="18" charset="0"/>
        <a:ea typeface="+mn-ea"/>
        <a:cs typeface="+mn-cs"/>
      </a:defRPr>
    </a:lvl6pPr>
    <a:lvl7pPr marL="2743200" algn="l" defTabSz="914400" rtl="0" eaLnBrk="1" latinLnBrk="0" hangingPunct="1">
      <a:defRPr kern="1200">
        <a:solidFill>
          <a:schemeClr val="tx1"/>
        </a:solidFill>
        <a:latin typeface="Garamond" pitchFamily="18" charset="0"/>
        <a:ea typeface="+mn-ea"/>
        <a:cs typeface="+mn-cs"/>
      </a:defRPr>
    </a:lvl7pPr>
    <a:lvl8pPr marL="3200400" algn="l" defTabSz="914400" rtl="0" eaLnBrk="1" latinLnBrk="0" hangingPunct="1">
      <a:defRPr kern="1200">
        <a:solidFill>
          <a:schemeClr val="tx1"/>
        </a:solidFill>
        <a:latin typeface="Garamond" pitchFamily="18" charset="0"/>
        <a:ea typeface="+mn-ea"/>
        <a:cs typeface="+mn-cs"/>
      </a:defRPr>
    </a:lvl8pPr>
    <a:lvl9pPr marL="3657600" algn="l" defTabSz="914400" rtl="0" eaLnBrk="1" latinLnBrk="0" hangingPunct="1">
      <a:defRPr kern="1200">
        <a:solidFill>
          <a:schemeClr val="tx1"/>
        </a:solidFill>
        <a:latin typeface="Garamond"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6" d="100"/>
          <a:sy n="66" d="100"/>
        </p:scale>
        <p:origin x="-58" y="-5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0825" cy="6850063"/>
            <a:chOff x="0" y="0"/>
            <a:chExt cx="5758" cy="4315"/>
          </a:xfrm>
        </p:grpSpPr>
        <p:grpSp>
          <p:nvGrpSpPr>
            <p:cNvPr id="5" name="Group 3"/>
            <p:cNvGrpSpPr>
              <a:grpSpLocks/>
            </p:cNvGrpSpPr>
            <p:nvPr userDrawn="1"/>
          </p:nvGrpSpPr>
          <p:grpSpPr bwMode="auto">
            <a:xfrm>
              <a:off x="1728" y="2230"/>
              <a:ext cx="4027" cy="2085"/>
              <a:chOff x="1728" y="2230"/>
              <a:chExt cx="4027" cy="2085"/>
            </a:xfrm>
          </p:grpSpPr>
          <p:sp>
            <p:nvSpPr>
              <p:cNvPr id="8" name="Freeform 4"/>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a:defRPr/>
                </a:pPr>
                <a:endParaRPr lang="en-US"/>
              </a:p>
            </p:txBody>
          </p:sp>
          <p:sp>
            <p:nvSpPr>
              <p:cNvPr id="9" name="Freeform 5"/>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a:defRPr/>
                </a:pPr>
                <a:endParaRPr lang="en-US"/>
              </a:p>
            </p:txBody>
          </p:sp>
          <p:sp>
            <p:nvSpPr>
              <p:cNvPr id="10" name="Freeform 6"/>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a:defRPr/>
                </a:pPr>
                <a:endParaRPr lang="en-US"/>
              </a:p>
            </p:txBody>
          </p:sp>
          <p:sp>
            <p:nvSpPr>
              <p:cNvPr id="11" name="Freeform 7"/>
              <p:cNvSpPr>
                <a:spLocks/>
              </p:cNvSpPr>
              <p:nvPr/>
            </p:nvSpPr>
            <p:spPr bwMode="hidden">
              <a:xfrm>
                <a:off x="2748" y="2230"/>
                <a:ext cx="3007" cy="2085"/>
              </a:xfrm>
              <a:custGeom>
                <a:avLst/>
                <a:gdLst/>
                <a:ahLst/>
                <a:cxnLst>
                  <a:cxn ang="0">
                    <a:pos x="1433" y="474"/>
                  </a:cxn>
                  <a:cxn ang="0">
                    <a:pos x="1460" y="528"/>
                  </a:cxn>
                  <a:cxn ang="0">
                    <a:pos x="1541" y="593"/>
                  </a:cxn>
                  <a:cxn ang="0">
                    <a:pos x="1715" y="670"/>
                  </a:cxn>
                  <a:cxn ang="0">
                    <a:pos x="1927" y="735"/>
                  </a:cxn>
                  <a:cxn ang="0">
                    <a:pos x="2155" y="789"/>
                  </a:cxn>
                  <a:cxn ang="0">
                    <a:pos x="2372" y="849"/>
                  </a:cxn>
                  <a:cxn ang="0">
                    <a:pos x="2551" y="920"/>
                  </a:cxn>
                  <a:cxn ang="0">
                    <a:pos x="2638" y="980"/>
                  </a:cxn>
                  <a:cxn ang="0">
                    <a:pos x="2676" y="1029"/>
                  </a:cxn>
                  <a:cxn ang="0">
                    <a:pos x="2681" y="1083"/>
                  </a:cxn>
                  <a:cxn ang="0">
                    <a:pos x="2665" y="1127"/>
                  </a:cxn>
                  <a:cxn ang="0">
                    <a:pos x="2616" y="1170"/>
                  </a:cxn>
                  <a:cxn ang="0">
                    <a:pos x="2545" y="1208"/>
                  </a:cxn>
                  <a:cxn ang="0">
                    <a:pos x="2448" y="1241"/>
                  </a:cxn>
                  <a:cxn ang="0">
                    <a:pos x="2328" y="1274"/>
                  </a:cxn>
                  <a:cxn ang="0">
                    <a:pos x="2106" y="1328"/>
                  </a:cxn>
                  <a:cxn ang="0">
                    <a:pos x="1742" y="1421"/>
                  </a:cxn>
                  <a:cxn ang="0">
                    <a:pos x="1308" y="1540"/>
                  </a:cxn>
                  <a:cxn ang="0">
                    <a:pos x="820" y="1709"/>
                  </a:cxn>
                  <a:cxn ang="0">
                    <a:pos x="282" y="1943"/>
                  </a:cxn>
                  <a:cxn ang="0">
                    <a:pos x="152" y="2085"/>
                  </a:cxn>
                  <a:cxn ang="0">
                    <a:pos x="386" y="1992"/>
                  </a:cxn>
                  <a:cxn ang="0">
                    <a:pos x="700" y="1834"/>
                  </a:cxn>
                  <a:cxn ang="0">
                    <a:pos x="1064" y="1693"/>
                  </a:cxn>
                  <a:cxn ang="0">
                    <a:pos x="1661" y="1497"/>
                  </a:cxn>
                  <a:cxn ang="0">
                    <a:pos x="1845" y="1442"/>
                  </a:cxn>
                  <a:cxn ang="0">
                    <a:pos x="2252" y="1339"/>
                  </a:cxn>
                  <a:cxn ang="0">
                    <a:pos x="2551" y="1263"/>
                  </a:cxn>
                  <a:cxn ang="0">
                    <a:pos x="2730" y="1214"/>
                  </a:cxn>
                  <a:cxn ang="0">
                    <a:pos x="2876" y="1170"/>
                  </a:cxn>
                  <a:cxn ang="0">
                    <a:pos x="2974" y="1132"/>
                  </a:cxn>
                  <a:cxn ang="0">
                    <a:pos x="3007" y="871"/>
                  </a:cxn>
                  <a:cxn ang="0">
                    <a:pos x="2860" y="844"/>
                  </a:cxn>
                  <a:cxn ang="0">
                    <a:pos x="2670" y="806"/>
                  </a:cxn>
                  <a:cxn ang="0">
                    <a:pos x="2458" y="757"/>
                  </a:cxn>
                  <a:cxn ang="0">
                    <a:pos x="2138" y="670"/>
                  </a:cxn>
                  <a:cxn ang="0">
                    <a:pos x="1959" y="604"/>
                  </a:cxn>
                  <a:cxn ang="0">
                    <a:pos x="1824" y="534"/>
                  </a:cxn>
                  <a:cxn ang="0">
                    <a:pos x="1769" y="474"/>
                  </a:cxn>
                  <a:cxn ang="0">
                    <a:pos x="1753" y="436"/>
                  </a:cxn>
                  <a:cxn ang="0">
                    <a:pos x="1780" y="381"/>
                  </a:cxn>
                  <a:cxn ang="0">
                    <a:pos x="1862" y="316"/>
                  </a:cxn>
                  <a:cxn ang="0">
                    <a:pos x="1986" y="267"/>
                  </a:cxn>
                  <a:cxn ang="0">
                    <a:pos x="2149" y="229"/>
                  </a:cxn>
                  <a:cxn ang="0">
                    <a:pos x="2431" y="180"/>
                  </a:cxn>
                  <a:cxn ang="0">
                    <a:pos x="2827" y="125"/>
                  </a:cxn>
                  <a:cxn ang="0">
                    <a:pos x="3007" y="87"/>
                  </a:cxn>
                  <a:cxn ang="0">
                    <a:pos x="2909" y="22"/>
                  </a:cxn>
                  <a:cxn ang="0">
                    <a:pos x="2676" y="66"/>
                  </a:cxn>
                  <a:cxn ang="0">
                    <a:pos x="2285" y="120"/>
                  </a:cxn>
                  <a:cxn ang="0">
                    <a:pos x="2030" y="158"/>
                  </a:cxn>
                  <a:cxn ang="0">
                    <a:pos x="1791" y="202"/>
                  </a:cxn>
                  <a:cxn ang="0">
                    <a:pos x="1601" y="261"/>
                  </a:cxn>
                  <a:cxn ang="0">
                    <a:pos x="1471" y="338"/>
                  </a:cxn>
                  <a:cxn ang="0">
                    <a:pos x="1438" y="387"/>
                  </a:cxn>
                  <a:cxn ang="0">
                    <a:pos x="1427" y="441"/>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bg1"/>
              </a:solidFill>
              <a:ln w="9525">
                <a:noFill/>
                <a:round/>
                <a:headEnd/>
                <a:tailEnd/>
              </a:ln>
            </p:spPr>
            <p:txBody>
              <a:bodyPr/>
              <a:lstStyle/>
              <a:p>
                <a:pPr>
                  <a:defRPr/>
                </a:pPr>
                <a:endParaRPr lang="en-US"/>
              </a:p>
            </p:txBody>
          </p:sp>
          <p:sp>
            <p:nvSpPr>
              <p:cNvPr id="12" name="Freeform 8"/>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a:defRPr/>
                </a:pPr>
                <a:endParaRPr lang="en-US"/>
              </a:p>
            </p:txBody>
          </p:sp>
        </p:grpSp>
        <p:sp>
          <p:nvSpPr>
            <p:cNvPr id="6" name="Freeform 9"/>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en-US"/>
            </a:p>
          </p:txBody>
        </p:sp>
        <p:sp>
          <p:nvSpPr>
            <p:cNvPr id="7" name="Freeform 10"/>
            <p:cNvSpPr>
              <a:spLocks/>
            </p:cNvSpPr>
            <p:nvPr/>
          </p:nvSpPr>
          <p:spPr bwMode="hidden">
            <a:xfrm>
              <a:off x="0" y="0"/>
              <a:ext cx="5758" cy="1776"/>
            </a:xfrm>
            <a:custGeom>
              <a:avLst/>
              <a:gdLst/>
              <a:ahLst/>
              <a:cxnLst>
                <a:cxn ang="0">
                  <a:pos x="0" y="0"/>
                </a:cxn>
                <a:cxn ang="0">
                  <a:pos x="0" y="1906"/>
                </a:cxn>
                <a:cxn ang="0">
                  <a:pos x="5740" y="1906"/>
                </a:cxn>
                <a:cxn ang="0">
                  <a:pos x="5740" y="0"/>
                </a:cxn>
                <a:cxn ang="0">
                  <a:pos x="0" y="0"/>
                </a:cxn>
                <a:cxn ang="0">
                  <a:pos x="0" y="0"/>
                </a:cxn>
              </a:cxnLst>
              <a:rect l="0" t="0" r="r" b="b"/>
              <a:pathLst>
                <a:path w="5740" h="1906">
                  <a:moveTo>
                    <a:pt x="0" y="0"/>
                  </a:moveTo>
                  <a:lnTo>
                    <a:pt x="0" y="1906"/>
                  </a:lnTo>
                  <a:lnTo>
                    <a:pt x="5740" y="1906"/>
                  </a:lnTo>
                  <a:lnTo>
                    <a:pt x="5740" y="0"/>
                  </a:lnTo>
                  <a:lnTo>
                    <a:pt x="0" y="0"/>
                  </a:lnTo>
                  <a:lnTo>
                    <a:pt x="0" y="0"/>
                  </a:lnTo>
                  <a:close/>
                </a:path>
              </a:pathLst>
            </a:custGeom>
            <a:gradFill rotWithShape="0">
              <a:gsLst>
                <a:gs pos="0">
                  <a:schemeClr val="bg2"/>
                </a:gs>
                <a:gs pos="100000">
                  <a:schemeClr val="bg1"/>
                </a:gs>
              </a:gsLst>
              <a:lin ang="5400000" scaled="1"/>
            </a:gradFill>
            <a:ln w="9525">
              <a:noFill/>
              <a:round/>
              <a:headEnd/>
              <a:tailEnd/>
            </a:ln>
          </p:spPr>
          <p:txBody>
            <a:bodyPr/>
            <a:lstStyle/>
            <a:p>
              <a:pPr>
                <a:defRPr/>
              </a:pPr>
              <a:endParaRPr lang="en-US"/>
            </a:p>
          </p:txBody>
        </p:sp>
      </p:grpSp>
      <p:sp>
        <p:nvSpPr>
          <p:cNvPr id="5131" name="Rectangle 11"/>
          <p:cNvSpPr>
            <a:spLocks noGrp="1" noChangeArrowheads="1"/>
          </p:cNvSpPr>
          <p:nvPr>
            <p:ph type="ctrTitle" sz="quarter"/>
          </p:nvPr>
        </p:nvSpPr>
        <p:spPr>
          <a:xfrm>
            <a:off x="685800" y="1736725"/>
            <a:ext cx="7772400" cy="1920875"/>
          </a:xfrm>
        </p:spPr>
        <p:txBody>
          <a:bodyPr/>
          <a:lstStyle>
            <a:lvl1pPr>
              <a:defRPr sz="6000"/>
            </a:lvl1pPr>
          </a:lstStyle>
          <a:p>
            <a:r>
              <a:rPr lang="en-US"/>
              <a:t>Click to edit Master title style</a:t>
            </a:r>
          </a:p>
        </p:txBody>
      </p:sp>
      <p:sp>
        <p:nvSpPr>
          <p:cNvPr id="5132" name="Rectangle 12"/>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13" name="Rectangle 13"/>
          <p:cNvSpPr>
            <a:spLocks noGrp="1" noChangeArrowheads="1"/>
          </p:cNvSpPr>
          <p:nvPr>
            <p:ph type="dt" sz="quarter" idx="10"/>
          </p:nvPr>
        </p:nvSpPr>
        <p:spPr>
          <a:xfrm>
            <a:off x="457200" y="6248400"/>
            <a:ext cx="2133600" cy="476250"/>
          </a:xfrm>
        </p:spPr>
        <p:txBody>
          <a:bodyPr/>
          <a:lstStyle>
            <a:lvl1pPr>
              <a:defRPr/>
            </a:lvl1pPr>
          </a:lstStyle>
          <a:p>
            <a:pPr>
              <a:defRPr/>
            </a:pPr>
            <a:endParaRPr lang="en-US"/>
          </a:p>
        </p:txBody>
      </p:sp>
      <p:sp>
        <p:nvSpPr>
          <p:cNvPr id="14" name="Rectangle 14"/>
          <p:cNvSpPr>
            <a:spLocks noGrp="1" noChangeArrowheads="1"/>
          </p:cNvSpPr>
          <p:nvPr>
            <p:ph type="ftr" sz="quarter" idx="11"/>
          </p:nvPr>
        </p:nvSpPr>
        <p:spPr>
          <a:xfrm>
            <a:off x="3124200" y="6251575"/>
            <a:ext cx="2895600" cy="476250"/>
          </a:xfrm>
        </p:spPr>
        <p:txBody>
          <a:bodyPr/>
          <a:lstStyle>
            <a:lvl1pPr>
              <a:defRPr/>
            </a:lvl1pPr>
          </a:lstStyle>
          <a:p>
            <a:pPr>
              <a:defRPr/>
            </a:pPr>
            <a:endParaRPr lang="en-US"/>
          </a:p>
        </p:txBody>
      </p:sp>
      <p:sp>
        <p:nvSpPr>
          <p:cNvPr id="15" name="Rectangle 15"/>
          <p:cNvSpPr>
            <a:spLocks noGrp="1" noChangeArrowheads="1"/>
          </p:cNvSpPr>
          <p:nvPr>
            <p:ph type="sldNum" sz="quarter" idx="12"/>
          </p:nvPr>
        </p:nvSpPr>
        <p:spPr>
          <a:xfrm>
            <a:off x="6553200" y="6254750"/>
            <a:ext cx="2133600" cy="476250"/>
          </a:xfrm>
        </p:spPr>
        <p:txBody>
          <a:bodyPr/>
          <a:lstStyle>
            <a:lvl1pPr>
              <a:defRPr/>
            </a:lvl1pPr>
          </a:lstStyle>
          <a:p>
            <a:pPr>
              <a:defRPr/>
            </a:pPr>
            <a:fld id="{BEB84019-255B-45BA-BFD4-258E54F2036E}" type="slidenum">
              <a:rPr lang="en-US"/>
              <a:pPr>
                <a:defRPr/>
              </a:pPr>
              <a:t>‹#›</a:t>
            </a:fld>
            <a:endParaRPr lang="en-US"/>
          </a:p>
        </p:txBody>
      </p:sp>
    </p:spTree>
    <p:extLst>
      <p:ext uri="{BB962C8B-B14F-4D97-AF65-F5344CB8AC3E}">
        <p14:creationId xmlns:p14="http://schemas.microsoft.com/office/powerpoint/2010/main" val="39779669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dt" sz="half" idx="10"/>
          </p:nvPr>
        </p:nvSpPr>
        <p:spPr/>
        <p:txBody>
          <a:bodyPr/>
          <a:lstStyle>
            <a:lvl1pPr>
              <a:defRPr/>
            </a:lvl1pPr>
          </a:lstStyle>
          <a:p>
            <a:pPr>
              <a:defRPr/>
            </a:pPr>
            <a:endParaRPr lang="en-US"/>
          </a:p>
        </p:txBody>
      </p:sp>
      <p:sp>
        <p:nvSpPr>
          <p:cNvPr id="5" name="Rectangle 3"/>
          <p:cNvSpPr>
            <a:spLocks noGrp="1" noChangeArrowheads="1"/>
          </p:cNvSpPr>
          <p:nvPr>
            <p:ph type="sldNum" sz="quarter" idx="11"/>
          </p:nvPr>
        </p:nvSpPr>
        <p:spPr/>
        <p:txBody>
          <a:bodyPr/>
          <a:lstStyle>
            <a:lvl1pPr>
              <a:defRPr/>
            </a:lvl1pPr>
          </a:lstStyle>
          <a:p>
            <a:pPr>
              <a:defRPr/>
            </a:pPr>
            <a:fld id="{3C1EA780-47C3-4751-82F3-CEB3B3B4F48D}" type="slidenum">
              <a:rPr lang="en-US"/>
              <a:pPr>
                <a:defRPr/>
              </a:pPr>
              <a:t>‹#›</a:t>
            </a:fld>
            <a:endParaRPr lang="en-US"/>
          </a:p>
        </p:txBody>
      </p:sp>
      <p:sp>
        <p:nvSpPr>
          <p:cNvPr id="6" name="Rectangle 14"/>
          <p:cNvSpPr>
            <a:spLocks noGrp="1" noChangeArrowheads="1"/>
          </p:cNvSpPr>
          <p:nvPr>
            <p:ph type="ftr" sz="quarter" idx="12"/>
          </p:nvPr>
        </p:nvSpPr>
        <p:spPr/>
        <p:txBody>
          <a:bodyPr/>
          <a:lstStyle>
            <a:lvl1pPr>
              <a:defRPr/>
            </a:lvl1pPr>
          </a:lstStyle>
          <a:p>
            <a:pPr>
              <a:defRPr/>
            </a:pPr>
            <a:endParaRPr lang="en-US"/>
          </a:p>
        </p:txBody>
      </p:sp>
    </p:spTree>
    <p:extLst>
      <p:ext uri="{BB962C8B-B14F-4D97-AF65-F5344CB8AC3E}">
        <p14:creationId xmlns:p14="http://schemas.microsoft.com/office/powerpoint/2010/main" val="39508423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dt" sz="half" idx="10"/>
          </p:nvPr>
        </p:nvSpPr>
        <p:spPr/>
        <p:txBody>
          <a:bodyPr/>
          <a:lstStyle>
            <a:lvl1pPr>
              <a:defRPr/>
            </a:lvl1pPr>
          </a:lstStyle>
          <a:p>
            <a:pPr>
              <a:defRPr/>
            </a:pPr>
            <a:endParaRPr lang="en-US"/>
          </a:p>
        </p:txBody>
      </p:sp>
      <p:sp>
        <p:nvSpPr>
          <p:cNvPr id="5" name="Rectangle 3"/>
          <p:cNvSpPr>
            <a:spLocks noGrp="1" noChangeArrowheads="1"/>
          </p:cNvSpPr>
          <p:nvPr>
            <p:ph type="sldNum" sz="quarter" idx="11"/>
          </p:nvPr>
        </p:nvSpPr>
        <p:spPr/>
        <p:txBody>
          <a:bodyPr/>
          <a:lstStyle>
            <a:lvl1pPr>
              <a:defRPr/>
            </a:lvl1pPr>
          </a:lstStyle>
          <a:p>
            <a:pPr>
              <a:defRPr/>
            </a:pPr>
            <a:fld id="{702378FD-03F9-40FF-8BEB-4633989EAE2C}" type="slidenum">
              <a:rPr lang="en-US"/>
              <a:pPr>
                <a:defRPr/>
              </a:pPr>
              <a:t>‹#›</a:t>
            </a:fld>
            <a:endParaRPr lang="en-US"/>
          </a:p>
        </p:txBody>
      </p:sp>
      <p:sp>
        <p:nvSpPr>
          <p:cNvPr id="6" name="Rectangle 14"/>
          <p:cNvSpPr>
            <a:spLocks noGrp="1" noChangeArrowheads="1"/>
          </p:cNvSpPr>
          <p:nvPr>
            <p:ph type="ftr" sz="quarter" idx="12"/>
          </p:nvPr>
        </p:nvSpPr>
        <p:spPr/>
        <p:txBody>
          <a:bodyPr/>
          <a:lstStyle>
            <a:lvl1pPr>
              <a:defRPr/>
            </a:lvl1pPr>
          </a:lstStyle>
          <a:p>
            <a:pPr>
              <a:defRPr/>
            </a:pPr>
            <a:endParaRPr lang="en-US"/>
          </a:p>
        </p:txBody>
      </p:sp>
    </p:spTree>
    <p:extLst>
      <p:ext uri="{BB962C8B-B14F-4D97-AF65-F5344CB8AC3E}">
        <p14:creationId xmlns:p14="http://schemas.microsoft.com/office/powerpoint/2010/main" val="24760453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
          <p:cNvSpPr>
            <a:spLocks noGrp="1" noChangeArrowheads="1"/>
          </p:cNvSpPr>
          <p:nvPr>
            <p:ph type="dt" sz="half" idx="10"/>
          </p:nvPr>
        </p:nvSpPr>
        <p:spPr/>
        <p:txBody>
          <a:bodyPr/>
          <a:lstStyle>
            <a:lvl1pPr>
              <a:defRPr/>
            </a:lvl1pPr>
          </a:lstStyle>
          <a:p>
            <a:pPr>
              <a:defRPr/>
            </a:pPr>
            <a:endParaRPr lang="en-US"/>
          </a:p>
        </p:txBody>
      </p:sp>
      <p:sp>
        <p:nvSpPr>
          <p:cNvPr id="6" name="Rectangle 3"/>
          <p:cNvSpPr>
            <a:spLocks noGrp="1" noChangeArrowheads="1"/>
          </p:cNvSpPr>
          <p:nvPr>
            <p:ph type="sldNum" sz="quarter" idx="11"/>
          </p:nvPr>
        </p:nvSpPr>
        <p:spPr/>
        <p:txBody>
          <a:bodyPr/>
          <a:lstStyle>
            <a:lvl1pPr>
              <a:defRPr/>
            </a:lvl1pPr>
          </a:lstStyle>
          <a:p>
            <a:pPr>
              <a:defRPr/>
            </a:pPr>
            <a:fld id="{C9A6972B-59F1-4197-9809-492582B8A334}" type="slidenum">
              <a:rPr lang="en-US"/>
              <a:pPr>
                <a:defRPr/>
              </a:pPr>
              <a:t>‹#›</a:t>
            </a:fld>
            <a:endParaRPr lang="en-US"/>
          </a:p>
        </p:txBody>
      </p:sp>
      <p:sp>
        <p:nvSpPr>
          <p:cNvPr id="7" name="Rectangle 14"/>
          <p:cNvSpPr>
            <a:spLocks noGrp="1" noChangeArrowheads="1"/>
          </p:cNvSpPr>
          <p:nvPr>
            <p:ph type="ftr" sz="quarter" idx="12"/>
          </p:nvPr>
        </p:nvSpPr>
        <p:spPr/>
        <p:txBody>
          <a:bodyPr/>
          <a:lstStyle>
            <a:lvl1pPr>
              <a:defRPr/>
            </a:lvl1pPr>
          </a:lstStyle>
          <a:p>
            <a:pPr>
              <a:defRPr/>
            </a:pPr>
            <a:endParaRPr lang="en-US"/>
          </a:p>
        </p:txBody>
      </p:sp>
    </p:spTree>
    <p:extLst>
      <p:ext uri="{BB962C8B-B14F-4D97-AF65-F5344CB8AC3E}">
        <p14:creationId xmlns:p14="http://schemas.microsoft.com/office/powerpoint/2010/main" val="20682523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woObjOverTx" preserve="1">
  <p:cSld name="Title and 2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7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half" idx="3"/>
          </p:nvPr>
        </p:nvSpPr>
        <p:spPr>
          <a:xfrm>
            <a:off x="457200" y="3938588"/>
            <a:ext cx="8229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2"/>
          <p:cNvSpPr>
            <a:spLocks noGrp="1" noChangeArrowheads="1"/>
          </p:cNvSpPr>
          <p:nvPr>
            <p:ph type="dt" sz="half" idx="10"/>
          </p:nvPr>
        </p:nvSpPr>
        <p:spPr/>
        <p:txBody>
          <a:bodyPr/>
          <a:lstStyle>
            <a:lvl1pPr>
              <a:defRPr/>
            </a:lvl1pPr>
          </a:lstStyle>
          <a:p>
            <a:pPr>
              <a:defRPr/>
            </a:pPr>
            <a:endParaRPr lang="en-US"/>
          </a:p>
        </p:txBody>
      </p:sp>
      <p:sp>
        <p:nvSpPr>
          <p:cNvPr id="7" name="Rectangle 3"/>
          <p:cNvSpPr>
            <a:spLocks noGrp="1" noChangeArrowheads="1"/>
          </p:cNvSpPr>
          <p:nvPr>
            <p:ph type="sldNum" sz="quarter" idx="11"/>
          </p:nvPr>
        </p:nvSpPr>
        <p:spPr/>
        <p:txBody>
          <a:bodyPr/>
          <a:lstStyle>
            <a:lvl1pPr>
              <a:defRPr/>
            </a:lvl1pPr>
          </a:lstStyle>
          <a:p>
            <a:pPr>
              <a:defRPr/>
            </a:pPr>
            <a:fld id="{765BA01D-548B-40C4-804A-70F408F92888}" type="slidenum">
              <a:rPr lang="en-US"/>
              <a:pPr>
                <a:defRPr/>
              </a:pPr>
              <a:t>‹#›</a:t>
            </a:fld>
            <a:endParaRPr lang="en-US"/>
          </a:p>
        </p:txBody>
      </p:sp>
      <p:sp>
        <p:nvSpPr>
          <p:cNvPr id="8" name="Rectangle 14"/>
          <p:cNvSpPr>
            <a:spLocks noGrp="1" noChangeArrowheads="1"/>
          </p:cNvSpPr>
          <p:nvPr>
            <p:ph type="ftr" sz="quarter" idx="12"/>
          </p:nvPr>
        </p:nvSpPr>
        <p:spPr/>
        <p:txBody>
          <a:bodyPr/>
          <a:lstStyle>
            <a:lvl1pPr>
              <a:defRPr/>
            </a:lvl1pPr>
          </a:lstStyle>
          <a:p>
            <a:pPr>
              <a:defRPr/>
            </a:pPr>
            <a:endParaRPr lang="en-US"/>
          </a:p>
        </p:txBody>
      </p:sp>
    </p:spTree>
    <p:extLst>
      <p:ext uri="{BB962C8B-B14F-4D97-AF65-F5344CB8AC3E}">
        <p14:creationId xmlns:p14="http://schemas.microsoft.com/office/powerpoint/2010/main" val="13031944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dt" sz="half" idx="10"/>
          </p:nvPr>
        </p:nvSpPr>
        <p:spPr/>
        <p:txBody>
          <a:bodyPr/>
          <a:lstStyle>
            <a:lvl1pPr>
              <a:defRPr/>
            </a:lvl1pPr>
          </a:lstStyle>
          <a:p>
            <a:pPr>
              <a:defRPr/>
            </a:pPr>
            <a:endParaRPr lang="en-US"/>
          </a:p>
        </p:txBody>
      </p:sp>
      <p:sp>
        <p:nvSpPr>
          <p:cNvPr id="5" name="Rectangle 3"/>
          <p:cNvSpPr>
            <a:spLocks noGrp="1" noChangeArrowheads="1"/>
          </p:cNvSpPr>
          <p:nvPr>
            <p:ph type="sldNum" sz="quarter" idx="11"/>
          </p:nvPr>
        </p:nvSpPr>
        <p:spPr/>
        <p:txBody>
          <a:bodyPr/>
          <a:lstStyle>
            <a:lvl1pPr>
              <a:defRPr/>
            </a:lvl1pPr>
          </a:lstStyle>
          <a:p>
            <a:pPr>
              <a:defRPr/>
            </a:pPr>
            <a:fld id="{2181634E-D005-4A95-8C1E-346D3F94BEB8}" type="slidenum">
              <a:rPr lang="en-US"/>
              <a:pPr>
                <a:defRPr/>
              </a:pPr>
              <a:t>‹#›</a:t>
            </a:fld>
            <a:endParaRPr lang="en-US"/>
          </a:p>
        </p:txBody>
      </p:sp>
      <p:sp>
        <p:nvSpPr>
          <p:cNvPr id="6" name="Rectangle 14"/>
          <p:cNvSpPr>
            <a:spLocks noGrp="1" noChangeArrowheads="1"/>
          </p:cNvSpPr>
          <p:nvPr>
            <p:ph type="ftr" sz="quarter" idx="12"/>
          </p:nvPr>
        </p:nvSpPr>
        <p:spPr/>
        <p:txBody>
          <a:bodyPr/>
          <a:lstStyle>
            <a:lvl1pPr>
              <a:defRPr/>
            </a:lvl1pPr>
          </a:lstStyle>
          <a:p>
            <a:pPr>
              <a:defRPr/>
            </a:pPr>
            <a:endParaRPr lang="en-US"/>
          </a:p>
        </p:txBody>
      </p:sp>
    </p:spTree>
    <p:extLst>
      <p:ext uri="{BB962C8B-B14F-4D97-AF65-F5344CB8AC3E}">
        <p14:creationId xmlns:p14="http://schemas.microsoft.com/office/powerpoint/2010/main" val="17003163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2"/>
          <p:cNvSpPr>
            <a:spLocks noGrp="1" noChangeArrowheads="1"/>
          </p:cNvSpPr>
          <p:nvPr>
            <p:ph type="dt" sz="half" idx="10"/>
          </p:nvPr>
        </p:nvSpPr>
        <p:spPr/>
        <p:txBody>
          <a:bodyPr/>
          <a:lstStyle>
            <a:lvl1pPr>
              <a:defRPr/>
            </a:lvl1pPr>
          </a:lstStyle>
          <a:p>
            <a:pPr>
              <a:defRPr/>
            </a:pPr>
            <a:endParaRPr lang="en-US"/>
          </a:p>
        </p:txBody>
      </p:sp>
      <p:sp>
        <p:nvSpPr>
          <p:cNvPr id="5" name="Rectangle 3"/>
          <p:cNvSpPr>
            <a:spLocks noGrp="1" noChangeArrowheads="1"/>
          </p:cNvSpPr>
          <p:nvPr>
            <p:ph type="sldNum" sz="quarter" idx="11"/>
          </p:nvPr>
        </p:nvSpPr>
        <p:spPr/>
        <p:txBody>
          <a:bodyPr/>
          <a:lstStyle>
            <a:lvl1pPr>
              <a:defRPr/>
            </a:lvl1pPr>
          </a:lstStyle>
          <a:p>
            <a:pPr>
              <a:defRPr/>
            </a:pPr>
            <a:fld id="{D57D9A33-78D0-4219-A17B-F86F59C2DD03}" type="slidenum">
              <a:rPr lang="en-US"/>
              <a:pPr>
                <a:defRPr/>
              </a:pPr>
              <a:t>‹#›</a:t>
            </a:fld>
            <a:endParaRPr lang="en-US"/>
          </a:p>
        </p:txBody>
      </p:sp>
      <p:sp>
        <p:nvSpPr>
          <p:cNvPr id="6" name="Rectangle 14"/>
          <p:cNvSpPr>
            <a:spLocks noGrp="1" noChangeArrowheads="1"/>
          </p:cNvSpPr>
          <p:nvPr>
            <p:ph type="ftr" sz="quarter" idx="12"/>
          </p:nvPr>
        </p:nvSpPr>
        <p:spPr/>
        <p:txBody>
          <a:bodyPr/>
          <a:lstStyle>
            <a:lvl1pPr>
              <a:defRPr/>
            </a:lvl1pPr>
          </a:lstStyle>
          <a:p>
            <a:pPr>
              <a:defRPr/>
            </a:pPr>
            <a:endParaRPr lang="en-US"/>
          </a:p>
        </p:txBody>
      </p:sp>
    </p:spTree>
    <p:extLst>
      <p:ext uri="{BB962C8B-B14F-4D97-AF65-F5344CB8AC3E}">
        <p14:creationId xmlns:p14="http://schemas.microsoft.com/office/powerpoint/2010/main" val="8990447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
          <p:cNvSpPr>
            <a:spLocks noGrp="1" noChangeArrowheads="1"/>
          </p:cNvSpPr>
          <p:nvPr>
            <p:ph type="dt" sz="half" idx="10"/>
          </p:nvPr>
        </p:nvSpPr>
        <p:spPr/>
        <p:txBody>
          <a:bodyPr/>
          <a:lstStyle>
            <a:lvl1pPr>
              <a:defRPr/>
            </a:lvl1pPr>
          </a:lstStyle>
          <a:p>
            <a:pPr>
              <a:defRPr/>
            </a:pPr>
            <a:endParaRPr lang="en-US"/>
          </a:p>
        </p:txBody>
      </p:sp>
      <p:sp>
        <p:nvSpPr>
          <p:cNvPr id="6" name="Rectangle 3"/>
          <p:cNvSpPr>
            <a:spLocks noGrp="1" noChangeArrowheads="1"/>
          </p:cNvSpPr>
          <p:nvPr>
            <p:ph type="sldNum" sz="quarter" idx="11"/>
          </p:nvPr>
        </p:nvSpPr>
        <p:spPr/>
        <p:txBody>
          <a:bodyPr/>
          <a:lstStyle>
            <a:lvl1pPr>
              <a:defRPr/>
            </a:lvl1pPr>
          </a:lstStyle>
          <a:p>
            <a:pPr>
              <a:defRPr/>
            </a:pPr>
            <a:fld id="{75CD7537-E854-42FA-948A-E2ABF9BED620}" type="slidenum">
              <a:rPr lang="en-US"/>
              <a:pPr>
                <a:defRPr/>
              </a:pPr>
              <a:t>‹#›</a:t>
            </a:fld>
            <a:endParaRPr lang="en-US"/>
          </a:p>
        </p:txBody>
      </p:sp>
      <p:sp>
        <p:nvSpPr>
          <p:cNvPr id="7" name="Rectangle 14"/>
          <p:cNvSpPr>
            <a:spLocks noGrp="1" noChangeArrowheads="1"/>
          </p:cNvSpPr>
          <p:nvPr>
            <p:ph type="ftr" sz="quarter" idx="12"/>
          </p:nvPr>
        </p:nvSpPr>
        <p:spPr/>
        <p:txBody>
          <a:bodyPr/>
          <a:lstStyle>
            <a:lvl1pPr>
              <a:defRPr/>
            </a:lvl1pPr>
          </a:lstStyle>
          <a:p>
            <a:pPr>
              <a:defRPr/>
            </a:pPr>
            <a:endParaRPr lang="en-US"/>
          </a:p>
        </p:txBody>
      </p:sp>
    </p:spTree>
    <p:extLst>
      <p:ext uri="{BB962C8B-B14F-4D97-AF65-F5344CB8AC3E}">
        <p14:creationId xmlns:p14="http://schemas.microsoft.com/office/powerpoint/2010/main" val="215710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2"/>
          <p:cNvSpPr>
            <a:spLocks noGrp="1" noChangeArrowheads="1"/>
          </p:cNvSpPr>
          <p:nvPr>
            <p:ph type="dt" sz="half" idx="10"/>
          </p:nvPr>
        </p:nvSpPr>
        <p:spPr/>
        <p:txBody>
          <a:bodyPr/>
          <a:lstStyle>
            <a:lvl1pPr>
              <a:defRPr/>
            </a:lvl1pPr>
          </a:lstStyle>
          <a:p>
            <a:pPr>
              <a:defRPr/>
            </a:pPr>
            <a:endParaRPr lang="en-US"/>
          </a:p>
        </p:txBody>
      </p:sp>
      <p:sp>
        <p:nvSpPr>
          <p:cNvPr id="8" name="Rectangle 3"/>
          <p:cNvSpPr>
            <a:spLocks noGrp="1" noChangeArrowheads="1"/>
          </p:cNvSpPr>
          <p:nvPr>
            <p:ph type="sldNum" sz="quarter" idx="11"/>
          </p:nvPr>
        </p:nvSpPr>
        <p:spPr/>
        <p:txBody>
          <a:bodyPr/>
          <a:lstStyle>
            <a:lvl1pPr>
              <a:defRPr/>
            </a:lvl1pPr>
          </a:lstStyle>
          <a:p>
            <a:pPr>
              <a:defRPr/>
            </a:pPr>
            <a:fld id="{29480743-C0B7-4988-8A06-2098BC4E616A}" type="slidenum">
              <a:rPr lang="en-US"/>
              <a:pPr>
                <a:defRPr/>
              </a:pPr>
              <a:t>‹#›</a:t>
            </a:fld>
            <a:endParaRPr lang="en-US"/>
          </a:p>
        </p:txBody>
      </p:sp>
      <p:sp>
        <p:nvSpPr>
          <p:cNvPr id="9" name="Rectangle 14"/>
          <p:cNvSpPr>
            <a:spLocks noGrp="1" noChangeArrowheads="1"/>
          </p:cNvSpPr>
          <p:nvPr>
            <p:ph type="ftr" sz="quarter" idx="12"/>
          </p:nvPr>
        </p:nvSpPr>
        <p:spPr/>
        <p:txBody>
          <a:bodyPr/>
          <a:lstStyle>
            <a:lvl1pPr>
              <a:defRPr/>
            </a:lvl1pPr>
          </a:lstStyle>
          <a:p>
            <a:pPr>
              <a:defRPr/>
            </a:pPr>
            <a:endParaRPr lang="en-US"/>
          </a:p>
        </p:txBody>
      </p:sp>
    </p:spTree>
    <p:extLst>
      <p:ext uri="{BB962C8B-B14F-4D97-AF65-F5344CB8AC3E}">
        <p14:creationId xmlns:p14="http://schemas.microsoft.com/office/powerpoint/2010/main" val="789037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2"/>
          <p:cNvSpPr>
            <a:spLocks noGrp="1" noChangeArrowheads="1"/>
          </p:cNvSpPr>
          <p:nvPr>
            <p:ph type="dt" sz="half" idx="10"/>
          </p:nvPr>
        </p:nvSpPr>
        <p:spPr/>
        <p:txBody>
          <a:bodyPr/>
          <a:lstStyle>
            <a:lvl1pPr>
              <a:defRPr/>
            </a:lvl1pPr>
          </a:lstStyle>
          <a:p>
            <a:pPr>
              <a:defRPr/>
            </a:pPr>
            <a:endParaRPr lang="en-US"/>
          </a:p>
        </p:txBody>
      </p:sp>
      <p:sp>
        <p:nvSpPr>
          <p:cNvPr id="4" name="Rectangle 3"/>
          <p:cNvSpPr>
            <a:spLocks noGrp="1" noChangeArrowheads="1"/>
          </p:cNvSpPr>
          <p:nvPr>
            <p:ph type="sldNum" sz="quarter" idx="11"/>
          </p:nvPr>
        </p:nvSpPr>
        <p:spPr/>
        <p:txBody>
          <a:bodyPr/>
          <a:lstStyle>
            <a:lvl1pPr>
              <a:defRPr/>
            </a:lvl1pPr>
          </a:lstStyle>
          <a:p>
            <a:pPr>
              <a:defRPr/>
            </a:pPr>
            <a:fld id="{E4B34459-93E4-4370-8D11-3237980F52DB}" type="slidenum">
              <a:rPr lang="en-US"/>
              <a:pPr>
                <a:defRPr/>
              </a:pPr>
              <a:t>‹#›</a:t>
            </a:fld>
            <a:endParaRPr lang="en-US"/>
          </a:p>
        </p:txBody>
      </p:sp>
      <p:sp>
        <p:nvSpPr>
          <p:cNvPr id="5" name="Rectangle 14"/>
          <p:cNvSpPr>
            <a:spLocks noGrp="1" noChangeArrowheads="1"/>
          </p:cNvSpPr>
          <p:nvPr>
            <p:ph type="ftr" sz="quarter" idx="12"/>
          </p:nvPr>
        </p:nvSpPr>
        <p:spPr/>
        <p:txBody>
          <a:bodyPr/>
          <a:lstStyle>
            <a:lvl1pPr>
              <a:defRPr/>
            </a:lvl1pPr>
          </a:lstStyle>
          <a:p>
            <a:pPr>
              <a:defRPr/>
            </a:pPr>
            <a:endParaRPr lang="en-US"/>
          </a:p>
        </p:txBody>
      </p:sp>
    </p:spTree>
    <p:extLst>
      <p:ext uri="{BB962C8B-B14F-4D97-AF65-F5344CB8AC3E}">
        <p14:creationId xmlns:p14="http://schemas.microsoft.com/office/powerpoint/2010/main" val="9152447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2"/>
          <p:cNvSpPr>
            <a:spLocks noGrp="1" noChangeArrowheads="1"/>
          </p:cNvSpPr>
          <p:nvPr>
            <p:ph type="dt" sz="half" idx="10"/>
          </p:nvPr>
        </p:nvSpPr>
        <p:spPr/>
        <p:txBody>
          <a:bodyPr/>
          <a:lstStyle>
            <a:lvl1pPr>
              <a:defRPr/>
            </a:lvl1pPr>
          </a:lstStyle>
          <a:p>
            <a:pPr>
              <a:defRPr/>
            </a:pPr>
            <a:endParaRPr lang="en-US"/>
          </a:p>
        </p:txBody>
      </p:sp>
      <p:sp>
        <p:nvSpPr>
          <p:cNvPr id="3" name="Rectangle 3"/>
          <p:cNvSpPr>
            <a:spLocks noGrp="1" noChangeArrowheads="1"/>
          </p:cNvSpPr>
          <p:nvPr>
            <p:ph type="sldNum" sz="quarter" idx="11"/>
          </p:nvPr>
        </p:nvSpPr>
        <p:spPr/>
        <p:txBody>
          <a:bodyPr/>
          <a:lstStyle>
            <a:lvl1pPr>
              <a:defRPr/>
            </a:lvl1pPr>
          </a:lstStyle>
          <a:p>
            <a:pPr>
              <a:defRPr/>
            </a:pPr>
            <a:fld id="{BDC34C01-59BE-49E0-8B0D-316E75324DFD}" type="slidenum">
              <a:rPr lang="en-US"/>
              <a:pPr>
                <a:defRPr/>
              </a:pPr>
              <a:t>‹#›</a:t>
            </a:fld>
            <a:endParaRPr lang="en-US"/>
          </a:p>
        </p:txBody>
      </p:sp>
      <p:sp>
        <p:nvSpPr>
          <p:cNvPr id="4" name="Rectangle 14"/>
          <p:cNvSpPr>
            <a:spLocks noGrp="1" noChangeArrowheads="1"/>
          </p:cNvSpPr>
          <p:nvPr>
            <p:ph type="ftr" sz="quarter" idx="12"/>
          </p:nvPr>
        </p:nvSpPr>
        <p:spPr/>
        <p:txBody>
          <a:bodyPr/>
          <a:lstStyle>
            <a:lvl1pPr>
              <a:defRPr/>
            </a:lvl1pPr>
          </a:lstStyle>
          <a:p>
            <a:pPr>
              <a:defRPr/>
            </a:pPr>
            <a:endParaRPr lang="en-US"/>
          </a:p>
        </p:txBody>
      </p:sp>
    </p:spTree>
    <p:extLst>
      <p:ext uri="{BB962C8B-B14F-4D97-AF65-F5344CB8AC3E}">
        <p14:creationId xmlns:p14="http://schemas.microsoft.com/office/powerpoint/2010/main" val="10757416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
          <p:cNvSpPr>
            <a:spLocks noGrp="1" noChangeArrowheads="1"/>
          </p:cNvSpPr>
          <p:nvPr>
            <p:ph type="dt" sz="half" idx="10"/>
          </p:nvPr>
        </p:nvSpPr>
        <p:spPr/>
        <p:txBody>
          <a:bodyPr/>
          <a:lstStyle>
            <a:lvl1pPr>
              <a:defRPr/>
            </a:lvl1pPr>
          </a:lstStyle>
          <a:p>
            <a:pPr>
              <a:defRPr/>
            </a:pPr>
            <a:endParaRPr lang="en-US"/>
          </a:p>
        </p:txBody>
      </p:sp>
      <p:sp>
        <p:nvSpPr>
          <p:cNvPr id="6" name="Rectangle 3"/>
          <p:cNvSpPr>
            <a:spLocks noGrp="1" noChangeArrowheads="1"/>
          </p:cNvSpPr>
          <p:nvPr>
            <p:ph type="sldNum" sz="quarter" idx="11"/>
          </p:nvPr>
        </p:nvSpPr>
        <p:spPr/>
        <p:txBody>
          <a:bodyPr/>
          <a:lstStyle>
            <a:lvl1pPr>
              <a:defRPr/>
            </a:lvl1pPr>
          </a:lstStyle>
          <a:p>
            <a:pPr>
              <a:defRPr/>
            </a:pPr>
            <a:fld id="{7D6A15FD-815A-4F72-8BC6-C53EB9D5D255}" type="slidenum">
              <a:rPr lang="en-US"/>
              <a:pPr>
                <a:defRPr/>
              </a:pPr>
              <a:t>‹#›</a:t>
            </a:fld>
            <a:endParaRPr lang="en-US"/>
          </a:p>
        </p:txBody>
      </p:sp>
      <p:sp>
        <p:nvSpPr>
          <p:cNvPr id="7" name="Rectangle 14"/>
          <p:cNvSpPr>
            <a:spLocks noGrp="1" noChangeArrowheads="1"/>
          </p:cNvSpPr>
          <p:nvPr>
            <p:ph type="ftr" sz="quarter" idx="12"/>
          </p:nvPr>
        </p:nvSpPr>
        <p:spPr/>
        <p:txBody>
          <a:bodyPr/>
          <a:lstStyle>
            <a:lvl1pPr>
              <a:defRPr/>
            </a:lvl1pPr>
          </a:lstStyle>
          <a:p>
            <a:pPr>
              <a:defRPr/>
            </a:pPr>
            <a:endParaRPr lang="en-US"/>
          </a:p>
        </p:txBody>
      </p:sp>
    </p:spTree>
    <p:extLst>
      <p:ext uri="{BB962C8B-B14F-4D97-AF65-F5344CB8AC3E}">
        <p14:creationId xmlns:p14="http://schemas.microsoft.com/office/powerpoint/2010/main" val="9789684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
          <p:cNvSpPr>
            <a:spLocks noGrp="1" noChangeArrowheads="1"/>
          </p:cNvSpPr>
          <p:nvPr>
            <p:ph type="dt" sz="half" idx="10"/>
          </p:nvPr>
        </p:nvSpPr>
        <p:spPr/>
        <p:txBody>
          <a:bodyPr/>
          <a:lstStyle>
            <a:lvl1pPr>
              <a:defRPr/>
            </a:lvl1pPr>
          </a:lstStyle>
          <a:p>
            <a:pPr>
              <a:defRPr/>
            </a:pPr>
            <a:endParaRPr lang="en-US"/>
          </a:p>
        </p:txBody>
      </p:sp>
      <p:sp>
        <p:nvSpPr>
          <p:cNvPr id="6" name="Rectangle 3"/>
          <p:cNvSpPr>
            <a:spLocks noGrp="1" noChangeArrowheads="1"/>
          </p:cNvSpPr>
          <p:nvPr>
            <p:ph type="sldNum" sz="quarter" idx="11"/>
          </p:nvPr>
        </p:nvSpPr>
        <p:spPr/>
        <p:txBody>
          <a:bodyPr/>
          <a:lstStyle>
            <a:lvl1pPr>
              <a:defRPr/>
            </a:lvl1pPr>
          </a:lstStyle>
          <a:p>
            <a:pPr>
              <a:defRPr/>
            </a:pPr>
            <a:fld id="{9ED7945D-EB8B-4078-BC6B-BE70751F3361}" type="slidenum">
              <a:rPr lang="en-US"/>
              <a:pPr>
                <a:defRPr/>
              </a:pPr>
              <a:t>‹#›</a:t>
            </a:fld>
            <a:endParaRPr lang="en-US"/>
          </a:p>
        </p:txBody>
      </p:sp>
      <p:sp>
        <p:nvSpPr>
          <p:cNvPr id="7" name="Rectangle 14"/>
          <p:cNvSpPr>
            <a:spLocks noGrp="1" noChangeArrowheads="1"/>
          </p:cNvSpPr>
          <p:nvPr>
            <p:ph type="ftr" sz="quarter" idx="12"/>
          </p:nvPr>
        </p:nvSpPr>
        <p:spPr/>
        <p:txBody>
          <a:bodyPr/>
          <a:lstStyle>
            <a:lvl1pPr>
              <a:defRPr/>
            </a:lvl1pPr>
          </a:lstStyle>
          <a:p>
            <a:pPr>
              <a:defRPr/>
            </a:pPr>
            <a:endParaRPr lang="en-US"/>
          </a:p>
        </p:txBody>
      </p:sp>
    </p:spTree>
    <p:extLst>
      <p:ext uri="{BB962C8B-B14F-4D97-AF65-F5344CB8AC3E}">
        <p14:creationId xmlns:p14="http://schemas.microsoft.com/office/powerpoint/2010/main" val="27637060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dt" sz="half" idx="2"/>
          </p:nvPr>
        </p:nvSpPr>
        <p:spPr bwMode="auto">
          <a:xfrm>
            <a:off x="457200" y="625157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4099" name="Rectangle 3"/>
          <p:cNvSpPr>
            <a:spLocks noGrp="1" noChangeArrowheads="1"/>
          </p:cNvSpPr>
          <p:nvPr>
            <p:ph type="sldNum" sz="quarter" idx="4"/>
          </p:nvPr>
        </p:nvSpPr>
        <p:spPr bwMode="auto">
          <a:xfrm>
            <a:off x="6553200" y="6248400"/>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pPr>
              <a:defRPr/>
            </a:pPr>
            <a:fld id="{781A90D4-10D9-4002-BEF8-E78F0AF7D4F1}" type="slidenum">
              <a:rPr lang="en-US"/>
              <a:pPr>
                <a:defRPr/>
              </a:pPr>
              <a:t>‹#›</a:t>
            </a:fld>
            <a:endParaRPr lang="en-US"/>
          </a:p>
        </p:txBody>
      </p:sp>
      <p:grpSp>
        <p:nvGrpSpPr>
          <p:cNvPr id="1028" name="Group 4"/>
          <p:cNvGrpSpPr>
            <a:grpSpLocks/>
          </p:cNvGrpSpPr>
          <p:nvPr/>
        </p:nvGrpSpPr>
        <p:grpSpPr bwMode="auto">
          <a:xfrm>
            <a:off x="0" y="0"/>
            <a:ext cx="9140825" cy="6850063"/>
            <a:chOff x="0" y="0"/>
            <a:chExt cx="5758" cy="4315"/>
          </a:xfrm>
        </p:grpSpPr>
        <p:grpSp>
          <p:nvGrpSpPr>
            <p:cNvPr id="1032" name="Group 5"/>
            <p:cNvGrpSpPr>
              <a:grpSpLocks/>
            </p:cNvGrpSpPr>
            <p:nvPr userDrawn="1"/>
          </p:nvGrpSpPr>
          <p:grpSpPr bwMode="auto">
            <a:xfrm>
              <a:off x="1728" y="2230"/>
              <a:ext cx="4027" cy="2085"/>
              <a:chOff x="1728" y="2230"/>
              <a:chExt cx="4027" cy="2085"/>
            </a:xfrm>
          </p:grpSpPr>
          <p:sp>
            <p:nvSpPr>
              <p:cNvPr id="4102" name="Freeform 6"/>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a:defRPr/>
                </a:pPr>
                <a:endParaRPr lang="en-US"/>
              </a:p>
            </p:txBody>
          </p:sp>
          <p:sp>
            <p:nvSpPr>
              <p:cNvPr id="4103" name="Freeform 7"/>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a:defRPr/>
                </a:pPr>
                <a:endParaRPr lang="en-US"/>
              </a:p>
            </p:txBody>
          </p:sp>
          <p:sp>
            <p:nvSpPr>
              <p:cNvPr id="4104" name="Freeform 8"/>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a:defRPr/>
                </a:pPr>
                <a:endParaRPr lang="en-US"/>
              </a:p>
            </p:txBody>
          </p:sp>
          <p:sp>
            <p:nvSpPr>
              <p:cNvPr id="4105" name="Freeform 9"/>
              <p:cNvSpPr>
                <a:spLocks/>
              </p:cNvSpPr>
              <p:nvPr/>
            </p:nvSpPr>
            <p:spPr bwMode="hidden">
              <a:xfrm>
                <a:off x="2748" y="2230"/>
                <a:ext cx="3007" cy="2085"/>
              </a:xfrm>
              <a:custGeom>
                <a:avLst/>
                <a:gdLst/>
                <a:ahLst/>
                <a:cxnLst>
                  <a:cxn ang="0">
                    <a:pos x="1433" y="474"/>
                  </a:cxn>
                  <a:cxn ang="0">
                    <a:pos x="1460" y="528"/>
                  </a:cxn>
                  <a:cxn ang="0">
                    <a:pos x="1541" y="593"/>
                  </a:cxn>
                  <a:cxn ang="0">
                    <a:pos x="1715" y="670"/>
                  </a:cxn>
                  <a:cxn ang="0">
                    <a:pos x="1927" y="735"/>
                  </a:cxn>
                  <a:cxn ang="0">
                    <a:pos x="2155" y="789"/>
                  </a:cxn>
                  <a:cxn ang="0">
                    <a:pos x="2372" y="849"/>
                  </a:cxn>
                  <a:cxn ang="0">
                    <a:pos x="2551" y="920"/>
                  </a:cxn>
                  <a:cxn ang="0">
                    <a:pos x="2638" y="980"/>
                  </a:cxn>
                  <a:cxn ang="0">
                    <a:pos x="2676" y="1029"/>
                  </a:cxn>
                  <a:cxn ang="0">
                    <a:pos x="2681" y="1083"/>
                  </a:cxn>
                  <a:cxn ang="0">
                    <a:pos x="2665" y="1127"/>
                  </a:cxn>
                  <a:cxn ang="0">
                    <a:pos x="2616" y="1170"/>
                  </a:cxn>
                  <a:cxn ang="0">
                    <a:pos x="2545" y="1208"/>
                  </a:cxn>
                  <a:cxn ang="0">
                    <a:pos x="2448" y="1241"/>
                  </a:cxn>
                  <a:cxn ang="0">
                    <a:pos x="2328" y="1274"/>
                  </a:cxn>
                  <a:cxn ang="0">
                    <a:pos x="2106" y="1328"/>
                  </a:cxn>
                  <a:cxn ang="0">
                    <a:pos x="1742" y="1421"/>
                  </a:cxn>
                  <a:cxn ang="0">
                    <a:pos x="1308" y="1540"/>
                  </a:cxn>
                  <a:cxn ang="0">
                    <a:pos x="820" y="1709"/>
                  </a:cxn>
                  <a:cxn ang="0">
                    <a:pos x="282" y="1943"/>
                  </a:cxn>
                  <a:cxn ang="0">
                    <a:pos x="152" y="2085"/>
                  </a:cxn>
                  <a:cxn ang="0">
                    <a:pos x="386" y="1992"/>
                  </a:cxn>
                  <a:cxn ang="0">
                    <a:pos x="700" y="1834"/>
                  </a:cxn>
                  <a:cxn ang="0">
                    <a:pos x="1064" y="1693"/>
                  </a:cxn>
                  <a:cxn ang="0">
                    <a:pos x="1661" y="1497"/>
                  </a:cxn>
                  <a:cxn ang="0">
                    <a:pos x="1845" y="1442"/>
                  </a:cxn>
                  <a:cxn ang="0">
                    <a:pos x="2252" y="1339"/>
                  </a:cxn>
                  <a:cxn ang="0">
                    <a:pos x="2551" y="1263"/>
                  </a:cxn>
                  <a:cxn ang="0">
                    <a:pos x="2730" y="1214"/>
                  </a:cxn>
                  <a:cxn ang="0">
                    <a:pos x="2876" y="1170"/>
                  </a:cxn>
                  <a:cxn ang="0">
                    <a:pos x="2974" y="1132"/>
                  </a:cxn>
                  <a:cxn ang="0">
                    <a:pos x="3007" y="871"/>
                  </a:cxn>
                  <a:cxn ang="0">
                    <a:pos x="2860" y="844"/>
                  </a:cxn>
                  <a:cxn ang="0">
                    <a:pos x="2670" y="806"/>
                  </a:cxn>
                  <a:cxn ang="0">
                    <a:pos x="2458" y="757"/>
                  </a:cxn>
                  <a:cxn ang="0">
                    <a:pos x="2138" y="670"/>
                  </a:cxn>
                  <a:cxn ang="0">
                    <a:pos x="1959" y="604"/>
                  </a:cxn>
                  <a:cxn ang="0">
                    <a:pos x="1824" y="534"/>
                  </a:cxn>
                  <a:cxn ang="0">
                    <a:pos x="1769" y="474"/>
                  </a:cxn>
                  <a:cxn ang="0">
                    <a:pos x="1753" y="436"/>
                  </a:cxn>
                  <a:cxn ang="0">
                    <a:pos x="1780" y="381"/>
                  </a:cxn>
                  <a:cxn ang="0">
                    <a:pos x="1862" y="316"/>
                  </a:cxn>
                  <a:cxn ang="0">
                    <a:pos x="1986" y="267"/>
                  </a:cxn>
                  <a:cxn ang="0">
                    <a:pos x="2149" y="229"/>
                  </a:cxn>
                  <a:cxn ang="0">
                    <a:pos x="2431" y="180"/>
                  </a:cxn>
                  <a:cxn ang="0">
                    <a:pos x="2827" y="125"/>
                  </a:cxn>
                  <a:cxn ang="0">
                    <a:pos x="3007" y="87"/>
                  </a:cxn>
                  <a:cxn ang="0">
                    <a:pos x="2909" y="22"/>
                  </a:cxn>
                  <a:cxn ang="0">
                    <a:pos x="2676" y="66"/>
                  </a:cxn>
                  <a:cxn ang="0">
                    <a:pos x="2285" y="120"/>
                  </a:cxn>
                  <a:cxn ang="0">
                    <a:pos x="2030" y="158"/>
                  </a:cxn>
                  <a:cxn ang="0">
                    <a:pos x="1791" y="202"/>
                  </a:cxn>
                  <a:cxn ang="0">
                    <a:pos x="1601" y="261"/>
                  </a:cxn>
                  <a:cxn ang="0">
                    <a:pos x="1471" y="338"/>
                  </a:cxn>
                  <a:cxn ang="0">
                    <a:pos x="1438" y="387"/>
                  </a:cxn>
                  <a:cxn ang="0">
                    <a:pos x="1427" y="441"/>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lnTo>
                      <a:pt x="1427" y="441"/>
                    </a:lnTo>
                    <a:close/>
                  </a:path>
                </a:pathLst>
              </a:custGeom>
              <a:solidFill>
                <a:schemeClr val="bg1"/>
              </a:solidFill>
              <a:ln w="9525">
                <a:noFill/>
                <a:round/>
                <a:headEnd/>
                <a:tailEnd/>
              </a:ln>
            </p:spPr>
            <p:txBody>
              <a:bodyPr/>
              <a:lstStyle/>
              <a:p>
                <a:pPr>
                  <a:defRPr/>
                </a:pPr>
                <a:endParaRPr lang="en-US"/>
              </a:p>
            </p:txBody>
          </p:sp>
          <p:sp>
            <p:nvSpPr>
              <p:cNvPr id="4106" name="Freeform 10"/>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a:defRPr/>
                </a:pPr>
                <a:endParaRPr lang="en-US"/>
              </a:p>
            </p:txBody>
          </p:sp>
        </p:grpSp>
        <p:sp>
          <p:nvSpPr>
            <p:cNvPr id="4107" name="Freeform 11"/>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en-US"/>
            </a:p>
          </p:txBody>
        </p:sp>
        <p:sp>
          <p:nvSpPr>
            <p:cNvPr id="4108" name="Freeform 12"/>
            <p:cNvSpPr>
              <a:spLocks/>
            </p:cNvSpPr>
            <p:nvPr/>
          </p:nvSpPr>
          <p:spPr bwMode="hidden">
            <a:xfrm>
              <a:off x="0" y="0"/>
              <a:ext cx="5758" cy="1776"/>
            </a:xfrm>
            <a:custGeom>
              <a:avLst/>
              <a:gdLst/>
              <a:ahLst/>
              <a:cxnLst>
                <a:cxn ang="0">
                  <a:pos x="0" y="0"/>
                </a:cxn>
                <a:cxn ang="0">
                  <a:pos x="0" y="1906"/>
                </a:cxn>
                <a:cxn ang="0">
                  <a:pos x="5740" y="1906"/>
                </a:cxn>
                <a:cxn ang="0">
                  <a:pos x="5740" y="0"/>
                </a:cxn>
                <a:cxn ang="0">
                  <a:pos x="0" y="0"/>
                </a:cxn>
                <a:cxn ang="0">
                  <a:pos x="0" y="0"/>
                </a:cxn>
              </a:cxnLst>
              <a:rect l="0" t="0" r="r" b="b"/>
              <a:pathLst>
                <a:path w="5740" h="1906">
                  <a:moveTo>
                    <a:pt x="0" y="0"/>
                  </a:moveTo>
                  <a:lnTo>
                    <a:pt x="0" y="1906"/>
                  </a:lnTo>
                  <a:lnTo>
                    <a:pt x="5740" y="1906"/>
                  </a:lnTo>
                  <a:lnTo>
                    <a:pt x="5740" y="0"/>
                  </a:lnTo>
                  <a:lnTo>
                    <a:pt x="0" y="0"/>
                  </a:lnTo>
                  <a:lnTo>
                    <a:pt x="0" y="0"/>
                  </a:lnTo>
                  <a:close/>
                </a:path>
              </a:pathLst>
            </a:custGeom>
            <a:gradFill rotWithShape="0">
              <a:gsLst>
                <a:gs pos="0">
                  <a:schemeClr val="bg2"/>
                </a:gs>
                <a:gs pos="100000">
                  <a:schemeClr val="bg1"/>
                </a:gs>
              </a:gsLst>
              <a:lin ang="5400000" scaled="1"/>
            </a:gradFill>
            <a:ln w="9525">
              <a:noFill/>
              <a:round/>
              <a:headEnd/>
              <a:tailEnd/>
            </a:ln>
          </p:spPr>
          <p:txBody>
            <a:bodyPr/>
            <a:lstStyle/>
            <a:p>
              <a:pPr>
                <a:defRPr/>
              </a:pPr>
              <a:endParaRPr lang="en-US"/>
            </a:p>
          </p:txBody>
        </p:sp>
      </p:grpSp>
      <p:sp>
        <p:nvSpPr>
          <p:cNvPr id="4109" name="Rectangle 13"/>
          <p:cNvSpPr>
            <a:spLocks noGrp="1" noRot="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110" name="Rectangle 14"/>
          <p:cNvSpPr>
            <a:spLocks noGrp="1" noChangeArrowheads="1"/>
          </p:cNvSpPr>
          <p:nvPr>
            <p:ph type="ftr" sz="quarter" idx="3"/>
          </p:nvPr>
        </p:nvSpPr>
        <p:spPr bwMode="auto">
          <a:xfrm>
            <a:off x="3124200" y="6248400"/>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latin typeface="Arial" charset="0"/>
              </a:defRPr>
            </a:lvl1pPr>
          </a:lstStyle>
          <a:p>
            <a:pPr>
              <a:defRPr/>
            </a:pPr>
            <a:endParaRPr lang="en-US"/>
          </a:p>
        </p:txBody>
      </p:sp>
      <p:sp>
        <p:nvSpPr>
          <p:cNvPr id="4111" name="Rectangle 15"/>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dk2" tx1="lt1" bg2="dk1" tx2="lt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 id="2147483779" r:id="rId6"/>
    <p:sldLayoutId id="2147483780" r:id="rId7"/>
    <p:sldLayoutId id="2147483781" r:id="rId8"/>
    <p:sldLayoutId id="2147483782" r:id="rId9"/>
    <p:sldLayoutId id="2147483783" r:id="rId10"/>
    <p:sldLayoutId id="2147483784" r:id="rId11"/>
    <p:sldLayoutId id="2147483785" r:id="rId12"/>
    <p:sldLayoutId id="2147483786" r:id="rId13"/>
  </p:sldLayoutIdLst>
  <p:timing>
    <p:tnLst>
      <p:par>
        <p:cTn id="1" dur="indefinite" restart="never" nodeType="tmRoot"/>
      </p:par>
    </p:tnLst>
  </p:timing>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eaLnBrk="0" fontAlgn="base" hangingPunct="0">
        <a:spcBef>
          <a:spcPct val="20000"/>
        </a:spcBef>
        <a:spcAft>
          <a:spcPct val="0"/>
        </a:spcAft>
        <a:buClr>
          <a:schemeClr val="hlink"/>
        </a:buClr>
        <a:buSzPct val="7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70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accent2"/>
        </a:buClr>
        <a:buSzPct val="70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w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wmf"/><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304800" y="838200"/>
            <a:ext cx="8534400" cy="2057400"/>
          </a:xfrm>
        </p:spPr>
        <p:txBody>
          <a:bodyPr/>
          <a:lstStyle/>
          <a:p>
            <a:pPr algn="l" eaLnBrk="1" hangingPunct="1">
              <a:defRPr/>
            </a:pPr>
            <a:r>
              <a:rPr lang="en-US" sz="5400" i="1" u="sng" smtClean="0">
                <a:latin typeface="Comic Sans MS" pitchFamily="66" charset="0"/>
              </a:rPr>
              <a:t>P-N JUNCTION DIODE</a:t>
            </a:r>
          </a:p>
        </p:txBody>
      </p:sp>
      <p:sp>
        <p:nvSpPr>
          <p:cNvPr id="2051" name="Rectangle 3"/>
          <p:cNvSpPr>
            <a:spLocks noGrp="1" noChangeArrowheads="1"/>
          </p:cNvSpPr>
          <p:nvPr>
            <p:ph type="subTitle" idx="1"/>
          </p:nvPr>
        </p:nvSpPr>
        <p:spPr>
          <a:xfrm>
            <a:off x="1219200" y="3886200"/>
            <a:ext cx="6781800" cy="2209800"/>
          </a:xfrm>
        </p:spPr>
        <p:txBody>
          <a:bodyPr/>
          <a:lstStyle/>
          <a:p>
            <a:pPr eaLnBrk="1" hangingPunct="1">
              <a:lnSpc>
                <a:spcPct val="80000"/>
              </a:lnSpc>
              <a:defRPr/>
            </a:pPr>
            <a:r>
              <a:rPr lang="en-US" sz="2800" b="1" dirty="0" smtClean="0"/>
              <a:t>Electronics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765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6200" y="2895600"/>
            <a:ext cx="4800600" cy="325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0" name="Rectangle 2"/>
          <p:cNvSpPr>
            <a:spLocks noGrp="1" noRot="1" noChangeArrowheads="1"/>
          </p:cNvSpPr>
          <p:nvPr>
            <p:ph type="title"/>
          </p:nvPr>
        </p:nvSpPr>
        <p:spPr>
          <a:xfrm>
            <a:off x="0" y="274638"/>
            <a:ext cx="9144000" cy="1143000"/>
          </a:xfrm>
        </p:spPr>
        <p:txBody>
          <a:bodyPr/>
          <a:lstStyle/>
          <a:p>
            <a:pPr eaLnBrk="1" hangingPunct="1">
              <a:defRPr/>
            </a:pPr>
            <a:r>
              <a:rPr lang="en-US" u="sng" smtClean="0"/>
              <a:t>INTRINSIC SEMICONDUCTOR</a:t>
            </a:r>
          </a:p>
        </p:txBody>
      </p:sp>
      <p:sp>
        <p:nvSpPr>
          <p:cNvPr id="27651" name="Rectangle 3"/>
          <p:cNvSpPr>
            <a:spLocks noGrp="1" noChangeArrowheads="1"/>
          </p:cNvSpPr>
          <p:nvPr>
            <p:ph type="body" idx="1"/>
          </p:nvPr>
        </p:nvSpPr>
        <p:spPr>
          <a:xfrm>
            <a:off x="-152400" y="1219200"/>
            <a:ext cx="8915400" cy="5638800"/>
          </a:xfrm>
        </p:spPr>
        <p:txBody>
          <a:bodyPr/>
          <a:lstStyle/>
          <a:p>
            <a:pPr eaLnBrk="1" hangingPunct="1">
              <a:buFont typeface="Wingdings" pitchFamily="2" charset="2"/>
              <a:buNone/>
              <a:defRPr/>
            </a:pPr>
            <a:r>
              <a:rPr lang="en-US" dirty="0" smtClean="0">
                <a:effectLst/>
              </a:rPr>
              <a:t>   </a:t>
            </a:r>
            <a:r>
              <a:rPr lang="en-US" sz="1800" dirty="0" smtClean="0">
                <a:effectLst/>
              </a:rPr>
              <a:t>At temperatures above zero Kelvin some of the valence electrons are able to break free from their bonds to become free conduction electrons. </a:t>
            </a:r>
          </a:p>
          <a:p>
            <a:pPr eaLnBrk="1" hangingPunct="1">
              <a:buFont typeface="Wingdings" pitchFamily="2" charset="2"/>
              <a:buNone/>
              <a:defRPr/>
            </a:pPr>
            <a:r>
              <a:rPr lang="en-US" sz="1800" dirty="0" smtClean="0">
                <a:effectLst/>
              </a:rPr>
              <a:t>   The vacancy that is left behind is referred to as a hole. This hole is treated as a positive carrier of charge. </a:t>
            </a:r>
          </a:p>
          <a:p>
            <a:pPr eaLnBrk="1" hangingPunct="1">
              <a:buFont typeface="Wingdings" pitchFamily="2" charset="2"/>
              <a:buNone/>
              <a:defRPr/>
            </a:pPr>
            <a:r>
              <a:rPr lang="en-US" sz="1800" dirty="0" smtClean="0">
                <a:effectLst/>
              </a:rPr>
              <a:t>   Conduction due solely to thermally </a:t>
            </a:r>
          </a:p>
          <a:p>
            <a:pPr eaLnBrk="1" hangingPunct="1">
              <a:buFont typeface="Wingdings" pitchFamily="2" charset="2"/>
              <a:buNone/>
              <a:defRPr/>
            </a:pPr>
            <a:r>
              <a:rPr lang="en-US" sz="1800" dirty="0" smtClean="0">
                <a:effectLst/>
              </a:rPr>
              <a:t>   generated electron-hole pairs is </a:t>
            </a:r>
          </a:p>
          <a:p>
            <a:pPr eaLnBrk="1" hangingPunct="1">
              <a:buFont typeface="Wingdings" pitchFamily="2" charset="2"/>
              <a:buNone/>
              <a:defRPr/>
            </a:pPr>
            <a:r>
              <a:rPr lang="en-US" sz="1800" dirty="0" smtClean="0">
                <a:effectLst/>
              </a:rPr>
              <a:t>   referred to as intrinsic conduction.</a:t>
            </a:r>
          </a:p>
          <a:p>
            <a:pPr eaLnBrk="1" hangingPunct="1">
              <a:buFont typeface="Wingdings" pitchFamily="2" charset="2"/>
              <a:buNone/>
              <a:defRPr/>
            </a:pPr>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mph" presetSubtype="0" fill="hold" nodeType="clickEffect">
                                  <p:stCondLst>
                                    <p:cond delay="0"/>
                                  </p:stCondLst>
                                  <p:childTnLst>
                                    <p:animScale>
                                      <p:cBhvr>
                                        <p:cTn id="6" dur="2000" fill="hold"/>
                                        <p:tgtEl>
                                          <p:spTgt spid="27652"/>
                                        </p:tgtEl>
                                      </p:cBhvr>
                                      <p:by x="50000" y="50000"/>
                                    </p:animScale>
                                  </p:childTnLst>
                                </p:cTn>
                              </p:par>
                              <p:par>
                                <p:cTn id="7" presetID="0" presetClass="path" presetSubtype="0" accel="50000" decel="50000" fill="hold" nodeType="withEffect">
                                  <p:stCondLst>
                                    <p:cond delay="0"/>
                                  </p:stCondLst>
                                  <p:childTnLst>
                                    <p:animMotion origin="layout" path="M -3.88889E-6 -1.96532E-6 L 0.17674 0.33295 " pathEditMode="relative" rAng="0" ptsTypes="AA">
                                      <p:cBhvr>
                                        <p:cTn id="8" dur="2000" fill="hold"/>
                                        <p:tgtEl>
                                          <p:spTgt spid="27652"/>
                                        </p:tgtEl>
                                        <p:attrNameLst>
                                          <p:attrName>ppt_x</p:attrName>
                                          <p:attrName>ppt_y</p:attrName>
                                        </p:attrNameLst>
                                      </p:cBhvr>
                                      <p:rCtr x="8837" y="16647"/>
                                    </p:animMotion>
                                  </p:childTnLst>
                                </p:cTn>
                              </p:par>
                            </p:childTnLst>
                          </p:cTn>
                        </p:par>
                        <p:par>
                          <p:cTn id="9" fill="hold" nodeType="afterGroup">
                            <p:stCondLst>
                              <p:cond delay="2000"/>
                            </p:stCondLst>
                            <p:childTnLst>
                              <p:par>
                                <p:cTn id="10" presetID="9" presetClass="entr" presetSubtype="0" fill="hold" nodeType="afterEffect">
                                  <p:stCondLst>
                                    <p:cond delay="0"/>
                                  </p:stCondLst>
                                  <p:childTnLst>
                                    <p:set>
                                      <p:cBhvr>
                                        <p:cTn id="11" dur="1" fill="hold">
                                          <p:stCondLst>
                                            <p:cond delay="0"/>
                                          </p:stCondLst>
                                        </p:cTn>
                                        <p:tgtEl>
                                          <p:spTgt spid="27651">
                                            <p:txEl>
                                              <p:pRg st="0" end="0"/>
                                            </p:txEl>
                                          </p:spTgt>
                                        </p:tgtEl>
                                        <p:attrNameLst>
                                          <p:attrName>style.visibility</p:attrName>
                                        </p:attrNameLst>
                                      </p:cBhvr>
                                      <p:to>
                                        <p:strVal val="visible"/>
                                      </p:to>
                                    </p:set>
                                    <p:animEffect transition="in" filter="dissolve">
                                      <p:cBhvr>
                                        <p:cTn id="12" dur="500"/>
                                        <p:tgtEl>
                                          <p:spTgt spid="27651">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0" presetClass="entr" presetSubtype="0" fill="hold" nodeType="clickEffect">
                                  <p:stCondLst>
                                    <p:cond delay="0"/>
                                  </p:stCondLst>
                                  <p:childTnLst>
                                    <p:set>
                                      <p:cBhvr>
                                        <p:cTn id="16" dur="1" fill="hold">
                                          <p:stCondLst>
                                            <p:cond delay="0"/>
                                          </p:stCondLst>
                                        </p:cTn>
                                        <p:tgtEl>
                                          <p:spTgt spid="27651">
                                            <p:txEl>
                                              <p:pRg st="1" end="1"/>
                                            </p:txEl>
                                          </p:spTgt>
                                        </p:tgtEl>
                                        <p:attrNameLst>
                                          <p:attrName>style.visibility</p:attrName>
                                        </p:attrNameLst>
                                      </p:cBhvr>
                                      <p:to>
                                        <p:strVal val="visible"/>
                                      </p:to>
                                    </p:set>
                                    <p:animEffect transition="in" filter="fade">
                                      <p:cBhvr>
                                        <p:cTn id="17" dur="800" decel="100000"/>
                                        <p:tgtEl>
                                          <p:spTgt spid="27651">
                                            <p:txEl>
                                              <p:pRg st="1" end="1"/>
                                            </p:txEl>
                                          </p:spTgt>
                                        </p:tgtEl>
                                      </p:cBhvr>
                                    </p:animEffect>
                                    <p:anim calcmode="lin" valueType="num">
                                      <p:cBhvr>
                                        <p:cTn id="18" dur="800" decel="100000" fill="hold"/>
                                        <p:tgtEl>
                                          <p:spTgt spid="27651">
                                            <p:txEl>
                                              <p:pRg st="1" end="1"/>
                                            </p:txEl>
                                          </p:spTgt>
                                        </p:tgtEl>
                                        <p:attrNameLst>
                                          <p:attrName>style.rotation</p:attrName>
                                        </p:attrNameLst>
                                      </p:cBhvr>
                                      <p:tavLst>
                                        <p:tav tm="0">
                                          <p:val>
                                            <p:fltVal val="-90"/>
                                          </p:val>
                                        </p:tav>
                                        <p:tav tm="100000">
                                          <p:val>
                                            <p:fltVal val="0"/>
                                          </p:val>
                                        </p:tav>
                                      </p:tavLst>
                                    </p:anim>
                                    <p:anim calcmode="lin" valueType="num">
                                      <p:cBhvr>
                                        <p:cTn id="19" dur="800" decel="100000" fill="hold"/>
                                        <p:tgtEl>
                                          <p:spTgt spid="27651">
                                            <p:txEl>
                                              <p:pRg st="1" end="1"/>
                                            </p:txEl>
                                          </p:spTgt>
                                        </p:tgtEl>
                                        <p:attrNameLst>
                                          <p:attrName>ppt_x</p:attrName>
                                        </p:attrNameLst>
                                      </p:cBhvr>
                                      <p:tavLst>
                                        <p:tav tm="0">
                                          <p:val>
                                            <p:strVal val="#ppt_x+0.4"/>
                                          </p:val>
                                        </p:tav>
                                        <p:tav tm="100000">
                                          <p:val>
                                            <p:strVal val="#ppt_x-0.05"/>
                                          </p:val>
                                        </p:tav>
                                      </p:tavLst>
                                    </p:anim>
                                    <p:anim calcmode="lin" valueType="num">
                                      <p:cBhvr>
                                        <p:cTn id="20" dur="800" decel="100000" fill="hold"/>
                                        <p:tgtEl>
                                          <p:spTgt spid="27651">
                                            <p:txEl>
                                              <p:pRg st="1" end="1"/>
                                            </p:txEl>
                                          </p:spTgt>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27651">
                                            <p:txEl>
                                              <p:pRg st="1" end="1"/>
                                            </p:txEl>
                                          </p:spTgt>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27651">
                                            <p:txEl>
                                              <p:pRg st="1" end="1"/>
                                            </p:txEl>
                                          </p:spTgt>
                                        </p:tgtEl>
                                        <p:attrNameLst>
                                          <p:attrName>ppt_y</p:attrName>
                                        </p:attrNameLst>
                                      </p:cBhvr>
                                      <p:tavLst>
                                        <p:tav tm="0">
                                          <p:val>
                                            <p:strVal val="#ppt_y+0.1"/>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4" fill="hold" nodeType="clickEffect">
                                  <p:stCondLst>
                                    <p:cond delay="0"/>
                                  </p:stCondLst>
                                  <p:childTnLst>
                                    <p:set>
                                      <p:cBhvr>
                                        <p:cTn id="26" dur="1" fill="hold">
                                          <p:stCondLst>
                                            <p:cond delay="0"/>
                                          </p:stCondLst>
                                        </p:cTn>
                                        <p:tgtEl>
                                          <p:spTgt spid="27651">
                                            <p:txEl>
                                              <p:pRg st="2" end="2"/>
                                            </p:txEl>
                                          </p:spTgt>
                                        </p:tgtEl>
                                        <p:attrNameLst>
                                          <p:attrName>style.visibility</p:attrName>
                                        </p:attrNameLst>
                                      </p:cBhvr>
                                      <p:to>
                                        <p:strVal val="visible"/>
                                      </p:to>
                                    </p:set>
                                    <p:anim calcmode="lin" valueType="num">
                                      <p:cBhvr additive="base">
                                        <p:cTn id="27" dur="500" fill="hold"/>
                                        <p:tgtEl>
                                          <p:spTgt spid="27651">
                                            <p:txEl>
                                              <p:pRg st="2" end="2"/>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7651">
                                            <p:txEl>
                                              <p:pRg st="2" end="2"/>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27651">
                                            <p:txEl>
                                              <p:pRg st="3" end="3"/>
                                            </p:txEl>
                                          </p:spTgt>
                                        </p:tgtEl>
                                        <p:attrNameLst>
                                          <p:attrName>style.visibility</p:attrName>
                                        </p:attrNameLst>
                                      </p:cBhvr>
                                      <p:to>
                                        <p:strVal val="visible"/>
                                      </p:to>
                                    </p:set>
                                    <p:anim calcmode="lin" valueType="num">
                                      <p:cBhvr additive="base">
                                        <p:cTn id="31" dur="500" fill="hold"/>
                                        <p:tgtEl>
                                          <p:spTgt spid="27651">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7651">
                                            <p:txEl>
                                              <p:pRg st="3" end="3"/>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27651">
                                            <p:txEl>
                                              <p:pRg st="4" end="4"/>
                                            </p:txEl>
                                          </p:spTgt>
                                        </p:tgtEl>
                                        <p:attrNameLst>
                                          <p:attrName>style.visibility</p:attrName>
                                        </p:attrNameLst>
                                      </p:cBhvr>
                                      <p:to>
                                        <p:strVal val="visible"/>
                                      </p:to>
                                    </p:set>
                                    <p:anim calcmode="lin" valueType="num">
                                      <p:cBhvr additive="base">
                                        <p:cTn id="35" dur="500" fill="hold"/>
                                        <p:tgtEl>
                                          <p:spTgt spid="27651">
                                            <p:txEl>
                                              <p:pRg st="4" end="4"/>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27651">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8" name="Rectangle 2"/>
          <p:cNvSpPr>
            <a:spLocks noGrp="1" noRot="1" noChangeArrowheads="1"/>
          </p:cNvSpPr>
          <p:nvPr>
            <p:ph type="title"/>
          </p:nvPr>
        </p:nvSpPr>
        <p:spPr/>
        <p:txBody>
          <a:bodyPr/>
          <a:lstStyle/>
          <a:p>
            <a:pPr eaLnBrk="1" hangingPunct="1">
              <a:defRPr/>
            </a:pPr>
            <a:r>
              <a:rPr lang="en-US" u="sng" smtClean="0"/>
              <a:t>POSITIVE CHARGE CARRIER</a:t>
            </a:r>
          </a:p>
        </p:txBody>
      </p:sp>
      <p:sp>
        <p:nvSpPr>
          <p:cNvPr id="19463" name="Rectangle 7"/>
          <p:cNvSpPr>
            <a:spLocks noGrp="1" noChangeArrowheads="1"/>
          </p:cNvSpPr>
          <p:nvPr>
            <p:ph sz="quarter" idx="1"/>
          </p:nvPr>
        </p:nvSpPr>
        <p:spPr>
          <a:xfrm>
            <a:off x="0" y="3276600"/>
            <a:ext cx="9144000" cy="3581400"/>
          </a:xfrm>
        </p:spPr>
        <p:txBody>
          <a:bodyPr/>
          <a:lstStyle/>
          <a:p>
            <a:pPr algn="just" eaLnBrk="1" hangingPunct="1">
              <a:spcBef>
                <a:spcPts val="500"/>
              </a:spcBef>
              <a:spcAft>
                <a:spcPts val="500"/>
              </a:spcAft>
              <a:buFont typeface="Wingdings" pitchFamily="2" charset="2"/>
              <a:buNone/>
              <a:defRPr/>
            </a:pPr>
            <a:r>
              <a:rPr lang="en-US" sz="2400" smtClean="0">
                <a:effectLst/>
              </a:rPr>
              <a:t>    </a:t>
            </a:r>
            <a:r>
              <a:rPr lang="en-US" sz="2800" smtClean="0">
                <a:effectLst/>
              </a:rPr>
              <a:t> </a:t>
            </a:r>
          </a:p>
          <a:p>
            <a:pPr algn="just" eaLnBrk="1" hangingPunct="1">
              <a:spcBef>
                <a:spcPts val="500"/>
              </a:spcBef>
              <a:spcAft>
                <a:spcPts val="500"/>
              </a:spcAft>
              <a:buFont typeface="Wingdings" pitchFamily="2" charset="2"/>
              <a:buNone/>
              <a:defRPr/>
            </a:pPr>
            <a:r>
              <a:rPr lang="en-US" sz="2800" smtClean="0">
                <a:effectLst/>
              </a:rPr>
              <a:t>    An electron leaves its bond in position 7 (see i) and occupies the vacancy in position 6 (see ii). Hence the hole effectively moves from position 6 to position 7.</a:t>
            </a:r>
          </a:p>
          <a:p>
            <a:pPr eaLnBrk="1" hangingPunct="1">
              <a:defRPr/>
            </a:pPr>
            <a:endParaRPr lang="en-US" sz="2800" smtClean="0"/>
          </a:p>
        </p:txBody>
      </p:sp>
      <p:pic>
        <p:nvPicPr>
          <p:cNvPr id="25604" name="Picture 4"/>
          <p:cNvPicPr>
            <a:picLocks noChangeAspect="1" noChangeArrowheads="1"/>
          </p:cNvPicPr>
          <p:nvPr>
            <p:ph type="body" sz="half" idx="3"/>
          </p:nvPr>
        </p:nvPicPr>
        <p:blipFill>
          <a:blip r:embed="rId2">
            <a:extLst>
              <a:ext uri="{28A0092B-C50C-407E-A947-70E740481C1C}">
                <a14:useLocalDpi xmlns:a14="http://schemas.microsoft.com/office/drawing/2010/main" val="0"/>
              </a:ext>
            </a:extLst>
          </a:blip>
          <a:srcRect/>
          <a:stretch>
            <a:fillRect/>
          </a:stretch>
        </p:blipFill>
        <p:spPr>
          <a:xfrm>
            <a:off x="457200" y="1676400"/>
            <a:ext cx="8229600" cy="1577975"/>
          </a:xfr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6" name="Rectangle 2"/>
          <p:cNvSpPr>
            <a:spLocks noGrp="1" noRot="1" noChangeArrowheads="1"/>
          </p:cNvSpPr>
          <p:nvPr>
            <p:ph type="title"/>
          </p:nvPr>
        </p:nvSpPr>
        <p:spPr/>
        <p:txBody>
          <a:bodyPr/>
          <a:lstStyle/>
          <a:p>
            <a:pPr eaLnBrk="1" hangingPunct="1"/>
            <a:r>
              <a:rPr lang="en-US" u="sng" smtClean="0">
                <a:effectLst/>
              </a:rPr>
              <a:t>EXTRINSIC CONDUCTION</a:t>
            </a:r>
            <a:r>
              <a:rPr lang="en-US" b="0" smtClean="0">
                <a:effectLst/>
              </a:rPr>
              <a:t> </a:t>
            </a:r>
          </a:p>
        </p:txBody>
      </p:sp>
      <p:sp>
        <p:nvSpPr>
          <p:cNvPr id="28675" name="Rectangle 3"/>
          <p:cNvSpPr>
            <a:spLocks noGrp="1" noChangeArrowheads="1"/>
          </p:cNvSpPr>
          <p:nvPr>
            <p:ph type="body" idx="1"/>
          </p:nvPr>
        </p:nvSpPr>
        <p:spPr>
          <a:xfrm>
            <a:off x="-152400" y="1447800"/>
            <a:ext cx="9144000" cy="5410200"/>
          </a:xfrm>
        </p:spPr>
        <p:txBody>
          <a:bodyPr/>
          <a:lstStyle/>
          <a:p>
            <a:pPr eaLnBrk="1" hangingPunct="1">
              <a:buFont typeface="Wingdings" pitchFamily="2" charset="2"/>
              <a:buNone/>
              <a:defRPr/>
            </a:pPr>
            <a:r>
              <a:rPr lang="en-US" sz="2800" smtClean="0"/>
              <a:t>    </a:t>
            </a:r>
            <a:r>
              <a:rPr lang="en-US" sz="2800" smtClean="0">
                <a:effectLst/>
              </a:rPr>
              <a:t>A pure or intrinsic conductor has thermally generated holes and electrons. However these are relatively few in number. An enormous increase in the number of charge carriers can by achieved by introducing impurities into the semiconductor in a controlled manner. The result is the formation of an extrinsic semiconductor. This process is referred to as </a:t>
            </a:r>
            <a:r>
              <a:rPr lang="en-US" sz="2800" u="sng" smtClean="0">
                <a:effectLst/>
              </a:rPr>
              <a:t>doping.</a:t>
            </a:r>
            <a:r>
              <a:rPr lang="en-US" sz="2800" smtClean="0">
                <a:effectLst/>
              </a:rPr>
              <a:t> There are basically two types of impurities: donor impurities and acceptor impurities. Donor impurities are made up of atoms (arsenic for example) which have five valence electrons. Acceptor impurities are made up of atoms (gallium for example) which have three valence electrons. </a:t>
            </a:r>
          </a:p>
          <a:p>
            <a:pPr eaLnBrk="1" hangingPunct="1">
              <a:buFont typeface="Wingdings" pitchFamily="2" charset="2"/>
              <a:buNone/>
              <a:defRPr/>
            </a:pPr>
            <a:endParaRPr lang="en-US" sz="280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698" name="Rectangle 2"/>
          <p:cNvSpPr>
            <a:spLocks noGrp="1" noRot="1" noChangeArrowheads="1"/>
          </p:cNvSpPr>
          <p:nvPr>
            <p:ph type="title"/>
          </p:nvPr>
        </p:nvSpPr>
        <p:spPr>
          <a:xfrm>
            <a:off x="0" y="228600"/>
            <a:ext cx="9144000" cy="1143000"/>
          </a:xfrm>
        </p:spPr>
        <p:txBody>
          <a:bodyPr/>
          <a:lstStyle/>
          <a:p>
            <a:pPr eaLnBrk="1" hangingPunct="1">
              <a:defRPr/>
            </a:pPr>
            <a:r>
              <a:rPr lang="en-US" sz="4000" u="sng" smtClean="0"/>
              <a:t>N-TYPE EXTRINSIC SEMICONDUCTOR</a:t>
            </a:r>
          </a:p>
        </p:txBody>
      </p:sp>
      <p:sp>
        <p:nvSpPr>
          <p:cNvPr id="29699" name="Rectangle 3"/>
          <p:cNvSpPr>
            <a:spLocks noGrp="1" noChangeArrowheads="1"/>
          </p:cNvSpPr>
          <p:nvPr>
            <p:ph type="body" idx="1"/>
          </p:nvPr>
        </p:nvSpPr>
        <p:spPr>
          <a:xfrm>
            <a:off x="0" y="1371600"/>
            <a:ext cx="4724400" cy="5257800"/>
          </a:xfrm>
        </p:spPr>
        <p:txBody>
          <a:bodyPr/>
          <a:lstStyle/>
          <a:p>
            <a:pPr eaLnBrk="1" hangingPunct="1">
              <a:lnSpc>
                <a:spcPct val="90000"/>
              </a:lnSpc>
              <a:buFont typeface="Wingdings" pitchFamily="2" charset="2"/>
              <a:buNone/>
              <a:defRPr/>
            </a:pPr>
            <a:r>
              <a:rPr lang="en-US" smtClean="0">
                <a:effectLst/>
              </a:rPr>
              <a:t>   Arsenic has 5 valence electrons, however, only 4 of them form part of covalent bonds. The 5</a:t>
            </a:r>
            <a:r>
              <a:rPr lang="en-US" baseline="30000" smtClean="0">
                <a:effectLst/>
              </a:rPr>
              <a:t>th</a:t>
            </a:r>
            <a:r>
              <a:rPr lang="en-US" smtClean="0">
                <a:effectLst/>
              </a:rPr>
              <a:t> electron is then free to take part in conduction.</a:t>
            </a:r>
          </a:p>
          <a:p>
            <a:pPr eaLnBrk="1" hangingPunct="1">
              <a:lnSpc>
                <a:spcPct val="90000"/>
              </a:lnSpc>
              <a:buFont typeface="Wingdings" pitchFamily="2" charset="2"/>
              <a:buNone/>
              <a:defRPr/>
            </a:pPr>
            <a:r>
              <a:rPr lang="en-US" smtClean="0">
                <a:effectLst/>
              </a:rPr>
              <a:t> 	</a:t>
            </a:r>
          </a:p>
          <a:p>
            <a:pPr eaLnBrk="1" hangingPunct="1">
              <a:lnSpc>
                <a:spcPct val="90000"/>
              </a:lnSpc>
              <a:buFont typeface="Wingdings" pitchFamily="2" charset="2"/>
              <a:buNone/>
              <a:defRPr/>
            </a:pPr>
            <a:r>
              <a:rPr lang="en-US" smtClean="0">
                <a:effectLst/>
              </a:rPr>
              <a:t>   The electrons are said to be the majority carriers and the holes are said to be the minority carriers.</a:t>
            </a:r>
            <a:endParaRPr lang="en-US" smtClean="0"/>
          </a:p>
        </p:txBody>
      </p:sp>
      <p:pic>
        <p:nvPicPr>
          <p:cNvPr id="2765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2362200"/>
            <a:ext cx="4343400" cy="419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9699">
                                            <p:txEl>
                                              <p:pRg st="0" end="0"/>
                                            </p:txEl>
                                          </p:spTgt>
                                        </p:tgtEl>
                                        <p:attrNameLst>
                                          <p:attrName>style.visibility</p:attrName>
                                        </p:attrNameLst>
                                      </p:cBhvr>
                                      <p:to>
                                        <p:strVal val="visible"/>
                                      </p:to>
                                    </p:set>
                                    <p:animEffect transition="in" filter="dissolve">
                                      <p:cBhvr>
                                        <p:cTn id="7" dur="500"/>
                                        <p:tgtEl>
                                          <p:spTgt spid="2969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29699">
                                            <p:txEl>
                                              <p:pRg st="2" end="2"/>
                                            </p:txEl>
                                          </p:spTgt>
                                        </p:tgtEl>
                                        <p:attrNameLst>
                                          <p:attrName>style.visibility</p:attrName>
                                        </p:attrNameLst>
                                      </p:cBhvr>
                                      <p:to>
                                        <p:strVal val="visible"/>
                                      </p:to>
                                    </p:set>
                                    <p:animEffect transition="in" filter="dissolve">
                                      <p:cBhvr>
                                        <p:cTn id="12" dur="500"/>
                                        <p:tgtEl>
                                          <p:spTgt spid="2969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22" name="Rectangle 2"/>
          <p:cNvSpPr>
            <a:spLocks noGrp="1" noRot="1" noChangeArrowheads="1"/>
          </p:cNvSpPr>
          <p:nvPr>
            <p:ph type="title"/>
          </p:nvPr>
        </p:nvSpPr>
        <p:spPr>
          <a:xfrm>
            <a:off x="0" y="274638"/>
            <a:ext cx="9144000" cy="1143000"/>
          </a:xfrm>
        </p:spPr>
        <p:txBody>
          <a:bodyPr/>
          <a:lstStyle/>
          <a:p>
            <a:pPr eaLnBrk="1" hangingPunct="1">
              <a:defRPr/>
            </a:pPr>
            <a:r>
              <a:rPr lang="en-US" sz="4000" u="sng" smtClean="0"/>
              <a:t>P-TYPE EXTRINSIC SEMICONDUCTOR</a:t>
            </a:r>
          </a:p>
        </p:txBody>
      </p:sp>
      <p:sp>
        <p:nvSpPr>
          <p:cNvPr id="30723" name="Rectangle 3"/>
          <p:cNvSpPr>
            <a:spLocks noGrp="1" noChangeArrowheads="1"/>
          </p:cNvSpPr>
          <p:nvPr>
            <p:ph type="body" idx="1"/>
          </p:nvPr>
        </p:nvSpPr>
        <p:spPr>
          <a:xfrm>
            <a:off x="-152400" y="1600200"/>
            <a:ext cx="4572000" cy="5257800"/>
          </a:xfrm>
        </p:spPr>
        <p:txBody>
          <a:bodyPr/>
          <a:lstStyle/>
          <a:p>
            <a:pPr eaLnBrk="1" hangingPunct="1">
              <a:lnSpc>
                <a:spcPct val="90000"/>
              </a:lnSpc>
              <a:buFont typeface="Wingdings" pitchFamily="2" charset="2"/>
              <a:buNone/>
              <a:defRPr/>
            </a:pPr>
            <a:r>
              <a:rPr lang="en-US" sz="2800" smtClean="0">
                <a:effectLst/>
              </a:rPr>
              <a:t>    </a:t>
            </a:r>
            <a:r>
              <a:rPr lang="en-US" smtClean="0">
                <a:effectLst/>
              </a:rPr>
              <a:t>Gallium has 3 valence electrons, however, there are 4 covalent bonds to fill. The 4</a:t>
            </a:r>
            <a:r>
              <a:rPr lang="en-US" baseline="30000" smtClean="0">
                <a:effectLst/>
              </a:rPr>
              <a:t>th</a:t>
            </a:r>
            <a:r>
              <a:rPr lang="en-US" smtClean="0">
                <a:effectLst/>
              </a:rPr>
              <a:t> bond therefore remains vacant producing a hole.</a:t>
            </a:r>
          </a:p>
          <a:p>
            <a:pPr eaLnBrk="1" hangingPunct="1">
              <a:lnSpc>
                <a:spcPct val="90000"/>
              </a:lnSpc>
              <a:buFont typeface="Wingdings" pitchFamily="2" charset="2"/>
              <a:buNone/>
              <a:defRPr/>
            </a:pPr>
            <a:r>
              <a:rPr lang="en-US" smtClean="0">
                <a:effectLst/>
              </a:rPr>
              <a:t>    </a:t>
            </a:r>
          </a:p>
          <a:p>
            <a:pPr eaLnBrk="1" hangingPunct="1">
              <a:lnSpc>
                <a:spcPct val="90000"/>
              </a:lnSpc>
              <a:buFont typeface="Wingdings" pitchFamily="2" charset="2"/>
              <a:buNone/>
              <a:defRPr/>
            </a:pPr>
            <a:r>
              <a:rPr lang="en-US" smtClean="0">
                <a:effectLst/>
              </a:rPr>
              <a:t>   The holes are said to be the majority carriers and the electrons are said to be the minority carriers</a:t>
            </a:r>
            <a:r>
              <a:rPr lang="en-US" sz="2800" smtClean="0">
                <a:effectLst/>
              </a:rPr>
              <a:t>. </a:t>
            </a:r>
            <a:endParaRPr lang="en-US" sz="2800" smtClean="0"/>
          </a:p>
        </p:txBody>
      </p:sp>
      <p:pic>
        <p:nvPicPr>
          <p:cNvPr id="286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1828800"/>
            <a:ext cx="4354513" cy="458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0723">
                                            <p:txEl>
                                              <p:pRg st="0" end="0"/>
                                            </p:txEl>
                                          </p:spTgt>
                                        </p:tgtEl>
                                        <p:attrNameLst>
                                          <p:attrName>style.visibility</p:attrName>
                                        </p:attrNameLst>
                                      </p:cBhvr>
                                      <p:to>
                                        <p:strVal val="visible"/>
                                      </p:to>
                                    </p:set>
                                    <p:animEffect transition="in" filter="dissolve">
                                      <p:cBhvr>
                                        <p:cTn id="7" dur="500"/>
                                        <p:tgtEl>
                                          <p:spTgt spid="3072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30723">
                                            <p:txEl>
                                              <p:pRg st="2" end="2"/>
                                            </p:txEl>
                                          </p:spTgt>
                                        </p:tgtEl>
                                        <p:attrNameLst>
                                          <p:attrName>style.visibility</p:attrName>
                                        </p:attrNameLst>
                                      </p:cBhvr>
                                      <p:to>
                                        <p:strVal val="visible"/>
                                      </p:to>
                                    </p:set>
                                    <p:animEffect transition="in" filter="dissolve">
                                      <p:cBhvr>
                                        <p:cTn id="12" dur="500"/>
                                        <p:tgtEl>
                                          <p:spTgt spid="3072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1746" name="Rectangle 2"/>
          <p:cNvSpPr>
            <a:spLocks noGrp="1" noRot="1" noChangeArrowheads="1"/>
          </p:cNvSpPr>
          <p:nvPr>
            <p:ph type="title"/>
          </p:nvPr>
        </p:nvSpPr>
        <p:spPr>
          <a:xfrm>
            <a:off x="228600" y="274638"/>
            <a:ext cx="8686800" cy="1143000"/>
          </a:xfrm>
        </p:spPr>
        <p:txBody>
          <a:bodyPr/>
          <a:lstStyle/>
          <a:p>
            <a:pPr eaLnBrk="1" hangingPunct="1">
              <a:defRPr/>
            </a:pPr>
            <a:r>
              <a:rPr lang="en-US" u="sng" dirty="0" smtClean="0"/>
              <a:t>P-N JUNCTION DIODE</a:t>
            </a:r>
          </a:p>
        </p:txBody>
      </p:sp>
      <p:sp>
        <p:nvSpPr>
          <p:cNvPr id="31747" name="Rectangle 3"/>
          <p:cNvSpPr>
            <a:spLocks noGrp="1" noChangeArrowheads="1"/>
          </p:cNvSpPr>
          <p:nvPr>
            <p:ph type="body" idx="1"/>
          </p:nvPr>
        </p:nvSpPr>
        <p:spPr>
          <a:xfrm>
            <a:off x="0" y="1371600"/>
            <a:ext cx="9144000" cy="5486400"/>
          </a:xfrm>
        </p:spPr>
        <p:txBody>
          <a:bodyPr/>
          <a:lstStyle/>
          <a:p>
            <a:pPr eaLnBrk="1" hangingPunct="1">
              <a:buFont typeface="Wingdings" pitchFamily="2" charset="2"/>
              <a:buNone/>
              <a:defRPr/>
            </a:pPr>
            <a:r>
              <a:rPr lang="en-US" smtClean="0"/>
              <a:t>   On its own a p-type or n-type semiconductor is not very useful. However when combined very useful devices can be made.</a:t>
            </a:r>
          </a:p>
          <a:p>
            <a:pPr eaLnBrk="1" hangingPunct="1">
              <a:buFont typeface="Wingdings" pitchFamily="2" charset="2"/>
              <a:buNone/>
              <a:defRPr/>
            </a:pPr>
            <a:endParaRPr lang="en-US" smtClean="0"/>
          </a:p>
          <a:p>
            <a:pPr eaLnBrk="1" hangingPunct="1">
              <a:buFont typeface="Wingdings" pitchFamily="2" charset="2"/>
              <a:buNone/>
              <a:defRPr/>
            </a:pPr>
            <a:r>
              <a:rPr lang="en-US" smtClean="0"/>
              <a:t>   The p-n junction can be formed by allowing a p-type material to diffuse into a n-type region at high temperatures.</a:t>
            </a:r>
          </a:p>
          <a:p>
            <a:pPr eaLnBrk="1" hangingPunct="1">
              <a:buFont typeface="Wingdings" pitchFamily="2" charset="2"/>
              <a:buNone/>
              <a:defRPr/>
            </a:pPr>
            <a:r>
              <a:rPr lang="en-US" smtClean="0"/>
              <a:t>   </a:t>
            </a:r>
          </a:p>
          <a:p>
            <a:pPr eaLnBrk="1" hangingPunct="1">
              <a:buFont typeface="Wingdings" pitchFamily="2" charset="2"/>
              <a:buNone/>
              <a:defRPr/>
            </a:pPr>
            <a:r>
              <a:rPr lang="en-US" smtClean="0"/>
              <a:t>   The p-n junction has led to many inventions like the diode, transistors and integrated circuits.</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u="sng" dirty="0" smtClean="0"/>
              <a:t>P-N JUNCTION DIODE</a:t>
            </a:r>
            <a:endParaRPr lang="en-US" dirty="0" smtClean="0"/>
          </a:p>
        </p:txBody>
      </p:sp>
      <p:sp>
        <p:nvSpPr>
          <p:cNvPr id="10" name="Text Placeholder 9"/>
          <p:cNvSpPr>
            <a:spLocks noGrp="1"/>
          </p:cNvSpPr>
          <p:nvPr>
            <p:ph type="body" sz="half" idx="2"/>
          </p:nvPr>
        </p:nvSpPr>
        <p:spPr>
          <a:xfrm>
            <a:off x="0" y="2971800"/>
            <a:ext cx="8915400" cy="3657600"/>
          </a:xfrm>
        </p:spPr>
        <p:txBody>
          <a:bodyPr/>
          <a:lstStyle/>
          <a:p>
            <a:pPr eaLnBrk="1" hangingPunct="1">
              <a:buFont typeface="Wingdings" pitchFamily="2" charset="2"/>
              <a:buNone/>
              <a:defRPr/>
            </a:pPr>
            <a:r>
              <a:rPr lang="en-US" sz="2800" dirty="0" smtClean="0"/>
              <a:t>   </a:t>
            </a:r>
          </a:p>
        </p:txBody>
      </p:sp>
      <p:sp>
        <p:nvSpPr>
          <p:cNvPr id="11" name="Text Placeholder 9"/>
          <p:cNvSpPr txBox="1">
            <a:spLocks/>
          </p:cNvSpPr>
          <p:nvPr/>
        </p:nvSpPr>
        <p:spPr bwMode="auto">
          <a:xfrm>
            <a:off x="0" y="3810000"/>
            <a:ext cx="9144000" cy="3048000"/>
          </a:xfrm>
          <a:prstGeom prst="rect">
            <a:avLst/>
          </a:prstGeom>
          <a:noFill/>
          <a:ln w="9525">
            <a:noFill/>
            <a:miter lim="800000"/>
            <a:headEnd/>
            <a:tailEnd/>
          </a:ln>
          <a:effectLst/>
        </p:spPr>
        <p:txBody>
          <a:bodyPr/>
          <a:lstStyle/>
          <a:p>
            <a:pPr marL="342900" indent="-342900" eaLnBrk="1" hangingPunct="1">
              <a:spcBef>
                <a:spcPct val="20000"/>
              </a:spcBef>
              <a:buClr>
                <a:schemeClr val="hlink"/>
              </a:buClr>
              <a:buSzPct val="70000"/>
              <a:defRPr/>
            </a:pPr>
            <a:r>
              <a:rPr lang="en-US" sz="2800"/>
              <a:t>   Free electrons on the n-side and free holes on the p-side can initially diffuse across the junction. Uncovered charges are left in the neighbourhood of the junction.</a:t>
            </a:r>
          </a:p>
          <a:p>
            <a:pPr marL="342900" indent="-342900" eaLnBrk="1" hangingPunct="1">
              <a:spcBef>
                <a:spcPct val="20000"/>
              </a:spcBef>
              <a:buClr>
                <a:schemeClr val="hlink"/>
              </a:buClr>
              <a:buSzPct val="70000"/>
              <a:defRPr/>
            </a:pPr>
            <a:endParaRPr lang="en-US" sz="2800"/>
          </a:p>
          <a:p>
            <a:pPr marL="342900" indent="-342900" eaLnBrk="1" hangingPunct="1">
              <a:spcBef>
                <a:spcPct val="20000"/>
              </a:spcBef>
              <a:buClr>
                <a:schemeClr val="hlink"/>
              </a:buClr>
              <a:buSzPct val="70000"/>
              <a:defRPr/>
            </a:pPr>
            <a:r>
              <a:rPr lang="en-US" sz="2800"/>
              <a:t>   This region is depleted of mobile carriers and is called the </a:t>
            </a:r>
            <a:r>
              <a:rPr lang="en-US" sz="2800" b="1" u="sng"/>
              <a:t>DEPLETION REGION</a:t>
            </a:r>
            <a:r>
              <a:rPr lang="en-US" sz="2800"/>
              <a:t> (thickness 0.5 – 1.0 µm).</a:t>
            </a:r>
          </a:p>
          <a:p>
            <a:pPr marL="342900" indent="-342900" eaLnBrk="1" hangingPunct="1">
              <a:spcBef>
                <a:spcPct val="20000"/>
              </a:spcBef>
              <a:buClr>
                <a:schemeClr val="hlink"/>
              </a:buClr>
              <a:buSzPct val="70000"/>
              <a:defRPr/>
            </a:pPr>
            <a:r>
              <a:rPr lang="en-US" sz="2800">
                <a:effectLst>
                  <a:outerShdw blurRad="38100" dist="38100" dir="2700000" algn="tl">
                    <a:srgbClr val="000000"/>
                  </a:outerShdw>
                </a:effectLst>
              </a:rPr>
              <a:t>   </a:t>
            </a:r>
          </a:p>
        </p:txBody>
      </p:sp>
      <p:pic>
        <p:nvPicPr>
          <p:cNvPr id="30725"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1371600"/>
            <a:ext cx="5818188"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checkerboard(across)">
                                      <p:cBhvr>
                                        <p:cTn id="7" dur="500"/>
                                        <p:tgtEl>
                                          <p:spTgt spid="1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11">
                                            <p:txEl>
                                              <p:pRg st="2" end="2"/>
                                            </p:txEl>
                                          </p:spTgt>
                                        </p:tgtEl>
                                        <p:attrNameLst>
                                          <p:attrName>style.visibility</p:attrName>
                                        </p:attrNameLst>
                                      </p:cBhvr>
                                      <p:to>
                                        <p:strVal val="visible"/>
                                      </p:to>
                                    </p:set>
                                    <p:animEffect transition="in" filter="dissolve">
                                      <p:cBhvr>
                                        <p:cTn id="12" dur="500"/>
                                        <p:tgtEl>
                                          <p:spTgt spid="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u="sng" dirty="0" smtClean="0"/>
              <a:t>P-N JUNCTION DIODE</a:t>
            </a:r>
            <a:endParaRPr lang="en-US" dirty="0" smtClean="0"/>
          </a:p>
        </p:txBody>
      </p:sp>
      <p:sp>
        <p:nvSpPr>
          <p:cNvPr id="4" name="Text Placeholder 3"/>
          <p:cNvSpPr>
            <a:spLocks noGrp="1"/>
          </p:cNvSpPr>
          <p:nvPr>
            <p:ph type="body" sz="half" idx="2"/>
          </p:nvPr>
        </p:nvSpPr>
        <p:spPr>
          <a:xfrm>
            <a:off x="0" y="1295400"/>
            <a:ext cx="8991600" cy="5562600"/>
          </a:xfrm>
        </p:spPr>
        <p:txBody>
          <a:bodyPr/>
          <a:lstStyle/>
          <a:p>
            <a:pPr eaLnBrk="1" hangingPunct="1">
              <a:buFont typeface="Wingdings" pitchFamily="2" charset="2"/>
              <a:buNone/>
              <a:defRPr/>
            </a:pPr>
            <a:r>
              <a:rPr lang="en-US" smtClean="0"/>
              <a:t>   The diffusion of electrons and holes stop due to the barrier p.d (p.d across the junction) reaching some critical value.</a:t>
            </a:r>
          </a:p>
          <a:p>
            <a:pPr eaLnBrk="1" hangingPunct="1">
              <a:buFont typeface="Wingdings" pitchFamily="2" charset="2"/>
              <a:buNone/>
              <a:defRPr/>
            </a:pPr>
            <a:r>
              <a:rPr lang="en-US" smtClean="0"/>
              <a:t>   The barrier p.d (or the contact potential) depends on the type of semiconductor, temperature and doping densities.</a:t>
            </a:r>
          </a:p>
          <a:p>
            <a:pPr eaLnBrk="1" hangingPunct="1">
              <a:buFont typeface="Wingdings" pitchFamily="2" charset="2"/>
              <a:buNone/>
              <a:defRPr/>
            </a:pPr>
            <a:r>
              <a:rPr lang="en-US" smtClean="0"/>
              <a:t>   At room temperature, typical values of barrier p.d. are:</a:t>
            </a:r>
          </a:p>
          <a:p>
            <a:pPr eaLnBrk="1" hangingPunct="1">
              <a:buFont typeface="Wingdings" pitchFamily="2" charset="2"/>
              <a:buNone/>
              <a:defRPr/>
            </a:pPr>
            <a:r>
              <a:rPr lang="en-US" smtClean="0"/>
              <a:t>            Ge ~ 0.2 – 0.4 V</a:t>
            </a:r>
          </a:p>
          <a:p>
            <a:pPr eaLnBrk="1" hangingPunct="1">
              <a:buFont typeface="Wingdings" pitchFamily="2" charset="2"/>
              <a:buNone/>
              <a:defRPr/>
            </a:pPr>
            <a:r>
              <a:rPr lang="en-US" smtClean="0"/>
              <a:t>            Si ~ 0.6 – 0.8 V</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u="sng" smtClean="0"/>
              <a:t>FORWARD BIAS P-N JUNCTION</a:t>
            </a:r>
            <a:endParaRPr lang="en-US" smtClean="0"/>
          </a:p>
        </p:txBody>
      </p:sp>
      <p:sp>
        <p:nvSpPr>
          <p:cNvPr id="4" name="Text Placeholder 3"/>
          <p:cNvSpPr>
            <a:spLocks noGrp="1"/>
          </p:cNvSpPr>
          <p:nvPr>
            <p:ph type="body" sz="half" idx="2"/>
          </p:nvPr>
        </p:nvSpPr>
        <p:spPr>
          <a:xfrm>
            <a:off x="0" y="1219200"/>
            <a:ext cx="9144000" cy="4343400"/>
          </a:xfrm>
        </p:spPr>
        <p:txBody>
          <a:bodyPr/>
          <a:lstStyle/>
          <a:p>
            <a:pPr eaLnBrk="1" hangingPunct="1">
              <a:buFont typeface="Wingdings" pitchFamily="2" charset="2"/>
              <a:buNone/>
              <a:defRPr/>
            </a:pPr>
            <a:r>
              <a:rPr lang="en-US" smtClean="0"/>
              <a:t>   </a:t>
            </a:r>
            <a:r>
              <a:rPr lang="en-US" sz="2800" smtClean="0">
                <a:effectLst/>
              </a:rPr>
              <a:t>When an external voltage is applied to the P-N junction making the P side positive with respect to the N side the diode is said to be forward biased (F.B). </a:t>
            </a:r>
          </a:p>
          <a:p>
            <a:pPr eaLnBrk="1" hangingPunct="1">
              <a:buFont typeface="Wingdings" pitchFamily="2" charset="2"/>
              <a:buNone/>
              <a:defRPr/>
            </a:pPr>
            <a:r>
              <a:rPr lang="en-US" sz="2800" smtClean="0">
                <a:effectLst/>
              </a:rPr>
              <a:t>    </a:t>
            </a:r>
          </a:p>
          <a:p>
            <a:pPr eaLnBrk="1" hangingPunct="1">
              <a:buFont typeface="Wingdings" pitchFamily="2" charset="2"/>
              <a:buNone/>
              <a:defRPr/>
            </a:pPr>
            <a:r>
              <a:rPr lang="en-US" sz="2800" smtClean="0">
                <a:effectLst/>
              </a:rPr>
              <a:t>    The barrier p.d. is decreased by the external applied voltage. The depletion band narrows which urges majority carriers to flow across the junction.</a:t>
            </a:r>
          </a:p>
          <a:p>
            <a:pPr eaLnBrk="1" hangingPunct="1">
              <a:buFont typeface="Wingdings" pitchFamily="2" charset="2"/>
              <a:buNone/>
              <a:defRPr/>
            </a:pPr>
            <a:r>
              <a:rPr lang="en-US" sz="2800" smtClean="0">
                <a:effectLst/>
              </a:rPr>
              <a:t>   </a:t>
            </a:r>
          </a:p>
          <a:p>
            <a:pPr eaLnBrk="1" hangingPunct="1">
              <a:buFont typeface="Wingdings" pitchFamily="2" charset="2"/>
              <a:buNone/>
              <a:defRPr/>
            </a:pPr>
            <a:r>
              <a:rPr lang="en-US" sz="2800" smtClean="0">
                <a:effectLst/>
              </a:rPr>
              <a:t>    A F.B. diode has a very low resistance.</a:t>
            </a:r>
            <a:endParaRPr lang="en-US" smtClean="0"/>
          </a:p>
        </p:txBody>
      </p:sp>
      <p:pic>
        <p:nvPicPr>
          <p:cNvPr id="32772"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7400" y="4343400"/>
            <a:ext cx="3048000" cy="2338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0"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fade">
                                      <p:cBhvr>
                                        <p:cTn id="7" dur="800" decel="100000"/>
                                        <p:tgtEl>
                                          <p:spTgt spid="4">
                                            <p:txEl>
                                              <p:pRg st="2" end="2"/>
                                            </p:txEl>
                                          </p:spTgt>
                                        </p:tgtEl>
                                      </p:cBhvr>
                                    </p:animEffect>
                                    <p:anim calcmode="lin" valueType="num">
                                      <p:cBhvr>
                                        <p:cTn id="8" dur="800" decel="100000" fill="hold"/>
                                        <p:tgtEl>
                                          <p:spTgt spid="4">
                                            <p:txEl>
                                              <p:pRg st="2" end="2"/>
                                            </p:txEl>
                                          </p:spTgt>
                                        </p:tgtEl>
                                        <p:attrNameLst>
                                          <p:attrName>style.rotation</p:attrName>
                                        </p:attrNameLst>
                                      </p:cBhvr>
                                      <p:tavLst>
                                        <p:tav tm="0">
                                          <p:val>
                                            <p:fltVal val="-90"/>
                                          </p:val>
                                        </p:tav>
                                        <p:tav tm="100000">
                                          <p:val>
                                            <p:fltVal val="0"/>
                                          </p:val>
                                        </p:tav>
                                      </p:tavLst>
                                    </p:anim>
                                    <p:anim calcmode="lin" valueType="num">
                                      <p:cBhvr>
                                        <p:cTn id="9" dur="800" decel="100000" fill="hold"/>
                                        <p:tgtEl>
                                          <p:spTgt spid="4">
                                            <p:txEl>
                                              <p:pRg st="2" end="2"/>
                                            </p:txEl>
                                          </p:spTgt>
                                        </p:tgtEl>
                                        <p:attrNameLst>
                                          <p:attrName>ppt_x</p:attrName>
                                        </p:attrNameLst>
                                      </p:cBhvr>
                                      <p:tavLst>
                                        <p:tav tm="0">
                                          <p:val>
                                            <p:strVal val="#ppt_x+0.4"/>
                                          </p:val>
                                        </p:tav>
                                        <p:tav tm="100000">
                                          <p:val>
                                            <p:strVal val="#ppt_x-0.05"/>
                                          </p:val>
                                        </p:tav>
                                      </p:tavLst>
                                    </p:anim>
                                    <p:anim calcmode="lin" valueType="num">
                                      <p:cBhvr>
                                        <p:cTn id="10" dur="800" decel="100000" fill="hold"/>
                                        <p:tgtEl>
                                          <p:spTgt spid="4">
                                            <p:txEl>
                                              <p:pRg st="2" end="2"/>
                                            </p:txEl>
                                          </p:spTgt>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4">
                                            <p:txEl>
                                              <p:pRg st="2" end="2"/>
                                            </p:txEl>
                                          </p:spTgt>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4">
                                            <p:txEl>
                                              <p:pRg st="2" end="2"/>
                                            </p:txEl>
                                          </p:spTgt>
                                        </p:tgtEl>
                                        <p:attrNameLst>
                                          <p:attrName>ppt_y</p:attrName>
                                        </p:attrNameLst>
                                      </p:cBhvr>
                                      <p:tavLst>
                                        <p:tav tm="0">
                                          <p:val>
                                            <p:strVal val="#ppt_y+0.1"/>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30" presetClass="entr" presetSubtype="0"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fade">
                                      <p:cBhvr>
                                        <p:cTn id="17" dur="800" decel="100000"/>
                                        <p:tgtEl>
                                          <p:spTgt spid="4">
                                            <p:txEl>
                                              <p:pRg st="3" end="3"/>
                                            </p:txEl>
                                          </p:spTgt>
                                        </p:tgtEl>
                                      </p:cBhvr>
                                    </p:animEffect>
                                    <p:anim calcmode="lin" valueType="num">
                                      <p:cBhvr>
                                        <p:cTn id="18" dur="800" decel="100000" fill="hold"/>
                                        <p:tgtEl>
                                          <p:spTgt spid="4">
                                            <p:txEl>
                                              <p:pRg st="3" end="3"/>
                                            </p:txEl>
                                          </p:spTgt>
                                        </p:tgtEl>
                                        <p:attrNameLst>
                                          <p:attrName>style.rotation</p:attrName>
                                        </p:attrNameLst>
                                      </p:cBhvr>
                                      <p:tavLst>
                                        <p:tav tm="0">
                                          <p:val>
                                            <p:fltVal val="-90"/>
                                          </p:val>
                                        </p:tav>
                                        <p:tav tm="100000">
                                          <p:val>
                                            <p:fltVal val="0"/>
                                          </p:val>
                                        </p:tav>
                                      </p:tavLst>
                                    </p:anim>
                                    <p:anim calcmode="lin" valueType="num">
                                      <p:cBhvr>
                                        <p:cTn id="19" dur="800" decel="100000" fill="hold"/>
                                        <p:tgtEl>
                                          <p:spTgt spid="4">
                                            <p:txEl>
                                              <p:pRg st="3" end="3"/>
                                            </p:txEl>
                                          </p:spTgt>
                                        </p:tgtEl>
                                        <p:attrNameLst>
                                          <p:attrName>ppt_x</p:attrName>
                                        </p:attrNameLst>
                                      </p:cBhvr>
                                      <p:tavLst>
                                        <p:tav tm="0">
                                          <p:val>
                                            <p:strVal val="#ppt_x+0.4"/>
                                          </p:val>
                                        </p:tav>
                                        <p:tav tm="100000">
                                          <p:val>
                                            <p:strVal val="#ppt_x-0.05"/>
                                          </p:val>
                                        </p:tav>
                                      </p:tavLst>
                                    </p:anim>
                                    <p:anim calcmode="lin" valueType="num">
                                      <p:cBhvr>
                                        <p:cTn id="20" dur="800" decel="100000" fill="hold"/>
                                        <p:tgtEl>
                                          <p:spTgt spid="4">
                                            <p:txEl>
                                              <p:pRg st="3" end="3"/>
                                            </p:txEl>
                                          </p:spTgt>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4">
                                            <p:txEl>
                                              <p:pRg st="3" end="3"/>
                                            </p:txEl>
                                          </p:spTgt>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4">
                                            <p:txEl>
                                              <p:pRg st="3" end="3"/>
                                            </p:txEl>
                                          </p:spTgt>
                                        </p:tgtEl>
                                        <p:attrNameLst>
                                          <p:attrName>ppt_y</p:attrName>
                                        </p:attrNameLst>
                                      </p:cBhvr>
                                      <p:tavLst>
                                        <p:tav tm="0">
                                          <p:val>
                                            <p:strVal val="#ppt_y+0.1"/>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30"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800" decel="100000"/>
                                        <p:tgtEl>
                                          <p:spTgt spid="4">
                                            <p:txEl>
                                              <p:pRg st="4" end="4"/>
                                            </p:txEl>
                                          </p:spTgt>
                                        </p:tgtEl>
                                      </p:cBhvr>
                                    </p:animEffect>
                                    <p:anim calcmode="lin" valueType="num">
                                      <p:cBhvr>
                                        <p:cTn id="28" dur="800" decel="100000" fill="hold"/>
                                        <p:tgtEl>
                                          <p:spTgt spid="4">
                                            <p:txEl>
                                              <p:pRg st="4" end="4"/>
                                            </p:txEl>
                                          </p:spTgt>
                                        </p:tgtEl>
                                        <p:attrNameLst>
                                          <p:attrName>style.rotation</p:attrName>
                                        </p:attrNameLst>
                                      </p:cBhvr>
                                      <p:tavLst>
                                        <p:tav tm="0">
                                          <p:val>
                                            <p:fltVal val="-90"/>
                                          </p:val>
                                        </p:tav>
                                        <p:tav tm="100000">
                                          <p:val>
                                            <p:fltVal val="0"/>
                                          </p:val>
                                        </p:tav>
                                      </p:tavLst>
                                    </p:anim>
                                    <p:anim calcmode="lin" valueType="num">
                                      <p:cBhvr>
                                        <p:cTn id="29" dur="800" decel="100000" fill="hold"/>
                                        <p:tgtEl>
                                          <p:spTgt spid="4">
                                            <p:txEl>
                                              <p:pRg st="4" end="4"/>
                                            </p:txEl>
                                          </p:spTgt>
                                        </p:tgtEl>
                                        <p:attrNameLst>
                                          <p:attrName>ppt_x</p:attrName>
                                        </p:attrNameLst>
                                      </p:cBhvr>
                                      <p:tavLst>
                                        <p:tav tm="0">
                                          <p:val>
                                            <p:strVal val="#ppt_x+0.4"/>
                                          </p:val>
                                        </p:tav>
                                        <p:tav tm="100000">
                                          <p:val>
                                            <p:strVal val="#ppt_x-0.05"/>
                                          </p:val>
                                        </p:tav>
                                      </p:tavLst>
                                    </p:anim>
                                    <p:anim calcmode="lin" valueType="num">
                                      <p:cBhvr>
                                        <p:cTn id="30" dur="800" decel="100000" fill="hold"/>
                                        <p:tgtEl>
                                          <p:spTgt spid="4">
                                            <p:txEl>
                                              <p:pRg st="4" end="4"/>
                                            </p:txEl>
                                          </p:spTgt>
                                        </p:tgtEl>
                                        <p:attrNameLst>
                                          <p:attrName>ppt_y</p:attrName>
                                        </p:attrNameLst>
                                      </p:cBhvr>
                                      <p:tavLst>
                                        <p:tav tm="0">
                                          <p:val>
                                            <p:strVal val="#ppt_y-0.4"/>
                                          </p:val>
                                        </p:tav>
                                        <p:tav tm="100000">
                                          <p:val>
                                            <p:strVal val="#ppt_y+0.1"/>
                                          </p:val>
                                        </p:tav>
                                      </p:tavLst>
                                    </p:anim>
                                    <p:anim calcmode="lin" valueType="num">
                                      <p:cBhvr>
                                        <p:cTn id="31" dur="200" accel="100000" fill="hold">
                                          <p:stCondLst>
                                            <p:cond delay="800"/>
                                          </p:stCondLst>
                                        </p:cTn>
                                        <p:tgtEl>
                                          <p:spTgt spid="4">
                                            <p:txEl>
                                              <p:pRg st="4" end="4"/>
                                            </p:txEl>
                                          </p:spTgt>
                                        </p:tgtEl>
                                        <p:attrNameLst>
                                          <p:attrName>ppt_x</p:attrName>
                                        </p:attrNameLst>
                                      </p:cBhvr>
                                      <p:tavLst>
                                        <p:tav tm="0">
                                          <p:val>
                                            <p:strVal val="#ppt_x-0.05"/>
                                          </p:val>
                                        </p:tav>
                                        <p:tav tm="100000">
                                          <p:val>
                                            <p:strVal val="#ppt_x"/>
                                          </p:val>
                                        </p:tav>
                                      </p:tavLst>
                                    </p:anim>
                                    <p:anim calcmode="lin" valueType="num">
                                      <p:cBhvr>
                                        <p:cTn id="32" dur="200" accel="100000" fill="hold">
                                          <p:stCondLst>
                                            <p:cond delay="800"/>
                                          </p:stCondLst>
                                        </p:cTn>
                                        <p:tgtEl>
                                          <p:spTgt spid="4">
                                            <p:txEl>
                                              <p:pRg st="4" end="4"/>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3794" name="Rectangle 2"/>
          <p:cNvSpPr>
            <a:spLocks noGrp="1" noRot="1" noChangeArrowheads="1"/>
          </p:cNvSpPr>
          <p:nvPr>
            <p:ph type="title"/>
          </p:nvPr>
        </p:nvSpPr>
        <p:spPr>
          <a:xfrm>
            <a:off x="0" y="274638"/>
            <a:ext cx="9144000" cy="1143000"/>
          </a:xfrm>
          <a:noFill/>
          <a:extLst>
            <a:ext uri="{909E8E84-426E-40DD-AFC4-6F175D3DCCD1}">
              <a14:hiddenFill xmlns:a14="http://schemas.microsoft.com/office/drawing/2010/main">
                <a:solidFill>
                  <a:srgbClr val="FFFFFF"/>
                </a:solidFill>
              </a14:hiddenFill>
            </a:ext>
          </a:extLst>
        </p:spPr>
        <p:txBody>
          <a:bodyPr/>
          <a:lstStyle/>
          <a:p>
            <a:r>
              <a:rPr lang="en-US" u="sng" smtClean="0">
                <a:effectLst/>
              </a:rPr>
              <a:t>REVERSE BIAS P-N JUNCTION</a:t>
            </a:r>
          </a:p>
        </p:txBody>
      </p:sp>
      <p:sp>
        <p:nvSpPr>
          <p:cNvPr id="45059" name="Rectangle 3"/>
          <p:cNvSpPr>
            <a:spLocks noGrp="1" noChangeArrowheads="1"/>
          </p:cNvSpPr>
          <p:nvPr>
            <p:ph type="body" idx="1"/>
          </p:nvPr>
        </p:nvSpPr>
        <p:spPr>
          <a:xfrm>
            <a:off x="0" y="1295400"/>
            <a:ext cx="9144000" cy="5562600"/>
          </a:xfrm>
          <a:noFill/>
          <a:extLst>
            <a:ext uri="{909E8E84-426E-40DD-AFC4-6F175D3DCCD1}">
              <a14:hiddenFill xmlns:a14="http://schemas.microsoft.com/office/drawing/2010/main">
                <a:solidFill>
                  <a:srgbClr val="FFFFFF"/>
                </a:solidFill>
              </a14:hiddenFill>
            </a:ext>
          </a:extLst>
        </p:spPr>
        <p:txBody>
          <a:bodyPr/>
          <a:lstStyle/>
          <a:p>
            <a:pPr>
              <a:buFont typeface="Wingdings" pitchFamily="2" charset="2"/>
              <a:buNone/>
            </a:pPr>
            <a:r>
              <a:rPr lang="en-US" smtClean="0">
                <a:effectLst/>
              </a:rPr>
              <a:t>    </a:t>
            </a:r>
            <a:r>
              <a:rPr lang="en-US" sz="2800" smtClean="0">
                <a:effectLst/>
              </a:rPr>
              <a:t>When an external voltage is applied to the PN junction making the P side negative with respect to the N side the diode is said to be Reverse Biased (R.B.).</a:t>
            </a:r>
          </a:p>
          <a:p>
            <a:pPr>
              <a:buFont typeface="Wingdings" pitchFamily="2" charset="2"/>
              <a:buNone/>
            </a:pPr>
            <a:endParaRPr lang="en-US" sz="2800" smtClean="0">
              <a:effectLst/>
            </a:endParaRPr>
          </a:p>
          <a:p>
            <a:pPr>
              <a:buFont typeface="Wingdings" pitchFamily="2" charset="2"/>
              <a:buNone/>
            </a:pPr>
            <a:r>
              <a:rPr lang="en-US" sz="2800" smtClean="0">
                <a:effectLst/>
              </a:rPr>
              <a:t>    The barrier p.d. increases. The depletion band widens preventing the movement of majority carriers across the junction.</a:t>
            </a:r>
          </a:p>
          <a:p>
            <a:pPr>
              <a:buFont typeface="Wingdings" pitchFamily="2" charset="2"/>
              <a:buNone/>
            </a:pPr>
            <a:endParaRPr lang="en-US" sz="2800" smtClean="0">
              <a:effectLst/>
            </a:endParaRPr>
          </a:p>
          <a:p>
            <a:pPr>
              <a:buFont typeface="Wingdings" pitchFamily="2" charset="2"/>
              <a:buNone/>
            </a:pPr>
            <a:r>
              <a:rPr lang="en-US" sz="2800" smtClean="0">
                <a:effectLst/>
              </a:rPr>
              <a:t>    A R.B. diode has a very high resistance.</a:t>
            </a:r>
          </a:p>
        </p:txBody>
      </p:sp>
      <p:pic>
        <p:nvPicPr>
          <p:cNvPr id="33796"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4267200"/>
            <a:ext cx="2895600" cy="235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5059">
                                            <p:txEl>
                                              <p:pRg st="2" end="2"/>
                                            </p:txEl>
                                          </p:spTgt>
                                        </p:tgtEl>
                                        <p:attrNameLst>
                                          <p:attrName>style.visibility</p:attrName>
                                        </p:attrNameLst>
                                      </p:cBhvr>
                                      <p:to>
                                        <p:strVal val="visible"/>
                                      </p:to>
                                    </p:set>
                                    <p:anim calcmode="lin" valueType="num">
                                      <p:cBhvr additive="base">
                                        <p:cTn id="7" dur="500" fill="hold"/>
                                        <p:tgtEl>
                                          <p:spTgt spid="45059">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505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45059">
                                            <p:txEl>
                                              <p:pRg st="4" end="4"/>
                                            </p:txEl>
                                          </p:spTgt>
                                        </p:tgtEl>
                                        <p:attrNameLst>
                                          <p:attrName>style.visibility</p:attrName>
                                        </p:attrNameLst>
                                      </p:cBhvr>
                                      <p:to>
                                        <p:strVal val="visible"/>
                                      </p:to>
                                    </p:set>
                                    <p:anim calcmode="lin" valueType="num">
                                      <p:cBhvr additive="base">
                                        <p:cTn id="13" dur="500" fill="hold"/>
                                        <p:tgtEl>
                                          <p:spTgt spid="45059">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5059">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70" name="Rectangle 2"/>
          <p:cNvSpPr>
            <a:spLocks noGrp="1" noRot="1" noChangeArrowheads="1"/>
          </p:cNvSpPr>
          <p:nvPr>
            <p:ph type="title"/>
          </p:nvPr>
        </p:nvSpPr>
        <p:spPr/>
        <p:txBody>
          <a:bodyPr/>
          <a:lstStyle/>
          <a:p>
            <a:pPr eaLnBrk="1" hangingPunct="1">
              <a:defRPr/>
            </a:pPr>
            <a:r>
              <a:rPr lang="en-US" u="sng" smtClean="0"/>
              <a:t>OBJECTIVE</a:t>
            </a:r>
          </a:p>
        </p:txBody>
      </p:sp>
      <p:sp>
        <p:nvSpPr>
          <p:cNvPr id="7171" name="Rectangle 3"/>
          <p:cNvSpPr>
            <a:spLocks noGrp="1" noChangeArrowheads="1"/>
          </p:cNvSpPr>
          <p:nvPr>
            <p:ph type="body" idx="1"/>
          </p:nvPr>
        </p:nvSpPr>
        <p:spPr>
          <a:xfrm>
            <a:off x="304800" y="1371600"/>
            <a:ext cx="8610600" cy="5334000"/>
          </a:xfrm>
        </p:spPr>
        <p:txBody>
          <a:bodyPr/>
          <a:lstStyle/>
          <a:p>
            <a:pPr eaLnBrk="1" hangingPunct="1">
              <a:lnSpc>
                <a:spcPct val="90000"/>
              </a:lnSpc>
              <a:buFont typeface="Wingdings" pitchFamily="2" charset="2"/>
              <a:buNone/>
              <a:defRPr/>
            </a:pPr>
            <a:r>
              <a:rPr lang="en-US" sz="2400" smtClean="0">
                <a:effectLst/>
              </a:rPr>
              <a:t>1. describe the electrical properties of semiconductors and distinguish between p-type and n-type material; </a:t>
            </a:r>
          </a:p>
          <a:p>
            <a:pPr eaLnBrk="1" hangingPunct="1">
              <a:lnSpc>
                <a:spcPct val="90000"/>
              </a:lnSpc>
              <a:buFont typeface="Wingdings" pitchFamily="2" charset="2"/>
              <a:buNone/>
              <a:defRPr/>
            </a:pPr>
            <a:r>
              <a:rPr lang="en-US" sz="2400" smtClean="0">
                <a:effectLst/>
              </a:rPr>
              <a:t>2. explain the formation of a depletion layer at a p-n junction; </a:t>
            </a:r>
          </a:p>
          <a:p>
            <a:pPr eaLnBrk="1" hangingPunct="1">
              <a:lnSpc>
                <a:spcPct val="90000"/>
              </a:lnSpc>
              <a:buFont typeface="Wingdings" pitchFamily="2" charset="2"/>
              <a:buNone/>
              <a:defRPr/>
            </a:pPr>
            <a:r>
              <a:rPr lang="en-US" sz="2400" smtClean="0">
                <a:effectLst/>
              </a:rPr>
              <a:t>3. discuss the flow of current when the p-n junction diode is forward-biased or reverse-biased; </a:t>
            </a:r>
          </a:p>
          <a:p>
            <a:pPr eaLnBrk="1" hangingPunct="1">
              <a:lnSpc>
                <a:spcPct val="90000"/>
              </a:lnSpc>
              <a:buFont typeface="Wingdings" pitchFamily="2" charset="2"/>
              <a:buNone/>
              <a:defRPr/>
            </a:pPr>
            <a:r>
              <a:rPr lang="en-US" sz="2400" smtClean="0">
                <a:effectLst/>
              </a:rPr>
              <a:t>4. discuss the I-V characteristic of the p-n junction diode. </a:t>
            </a:r>
          </a:p>
          <a:p>
            <a:pPr eaLnBrk="1" hangingPunct="1">
              <a:lnSpc>
                <a:spcPct val="90000"/>
              </a:lnSpc>
              <a:buFont typeface="Wingdings" pitchFamily="2" charset="2"/>
              <a:buNone/>
              <a:defRPr/>
            </a:pPr>
            <a:r>
              <a:rPr lang="en-US" sz="2400" smtClean="0">
                <a:effectLst/>
              </a:rPr>
              <a:t>5. use the diode for half-wave rectification; </a:t>
            </a:r>
          </a:p>
          <a:p>
            <a:pPr eaLnBrk="1" hangingPunct="1">
              <a:lnSpc>
                <a:spcPct val="90000"/>
              </a:lnSpc>
              <a:buFont typeface="Wingdings" pitchFamily="2" charset="2"/>
              <a:buNone/>
              <a:defRPr/>
            </a:pPr>
            <a:r>
              <a:rPr lang="en-US" sz="2400" smtClean="0">
                <a:effectLst/>
              </a:rPr>
              <a:t>6. use the bridge rectifier (4 diodes) for full-wave rectification; </a:t>
            </a:r>
          </a:p>
          <a:p>
            <a:pPr eaLnBrk="1" hangingPunct="1">
              <a:lnSpc>
                <a:spcPct val="90000"/>
              </a:lnSpc>
              <a:buFont typeface="Wingdings" pitchFamily="2" charset="2"/>
              <a:buNone/>
              <a:defRPr/>
            </a:pPr>
            <a:r>
              <a:rPr lang="en-US" sz="2400" smtClean="0">
                <a:effectLst/>
              </a:rPr>
              <a:t>7. represent half-wave and full-wave rectification graphically; </a:t>
            </a:r>
          </a:p>
          <a:p>
            <a:pPr eaLnBrk="1" hangingPunct="1">
              <a:lnSpc>
                <a:spcPct val="90000"/>
              </a:lnSpc>
              <a:buFont typeface="Wingdings" pitchFamily="2" charset="2"/>
              <a:buNone/>
              <a:defRPr/>
            </a:pPr>
            <a:r>
              <a:rPr lang="en-US" sz="2400" smtClean="0">
                <a:effectLst/>
              </a:rPr>
              <a:t>8. discuss the use of a capacitor for smoothing a rectified ac wave; </a:t>
            </a:r>
          </a:p>
          <a:p>
            <a:pPr eaLnBrk="1" hangingPunct="1">
              <a:lnSpc>
                <a:spcPct val="90000"/>
              </a:lnSpc>
              <a:buFont typeface="Wingdings" pitchFamily="2" charset="2"/>
              <a:buNone/>
              <a:defRPr/>
            </a:pPr>
            <a:r>
              <a:rPr lang="en-US" sz="2400" smtClean="0">
                <a:effectLst/>
              </a:rPr>
              <a:t>9. answer questions and solve problems regarding the topics mentioned above. </a:t>
            </a:r>
          </a:p>
          <a:p>
            <a:pPr eaLnBrk="1" hangingPunct="1">
              <a:lnSpc>
                <a:spcPct val="90000"/>
              </a:lnSpc>
              <a:defRPr/>
            </a:pPr>
            <a:endParaRPr lang="en-US" sz="2400" smtClean="0">
              <a:effectLst/>
            </a:endParaRPr>
          </a:p>
          <a:p>
            <a:pPr eaLnBrk="1" hangingPunct="1">
              <a:lnSpc>
                <a:spcPct val="90000"/>
              </a:lnSpc>
              <a:defRPr/>
            </a:pPr>
            <a:endParaRPr lang="en-US" sz="24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anim calcmode="lin" valueType="num">
                                      <p:cBhvr additive="base">
                                        <p:cTn id="7" dur="500" fill="hold"/>
                                        <p:tgtEl>
                                          <p:spTgt spid="717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17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7171">
                                            <p:txEl>
                                              <p:pRg st="1" end="1"/>
                                            </p:txEl>
                                          </p:spTgt>
                                        </p:tgtEl>
                                        <p:attrNameLst>
                                          <p:attrName>style.visibility</p:attrName>
                                        </p:attrNameLst>
                                      </p:cBhvr>
                                      <p:to>
                                        <p:strVal val="visible"/>
                                      </p:to>
                                    </p:set>
                                    <p:anim calcmode="lin" valueType="num">
                                      <p:cBhvr additive="base">
                                        <p:cTn id="13" dur="500" fill="hold"/>
                                        <p:tgtEl>
                                          <p:spTgt spid="717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17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7171">
                                            <p:txEl>
                                              <p:pRg st="2" end="2"/>
                                            </p:txEl>
                                          </p:spTgt>
                                        </p:tgtEl>
                                        <p:attrNameLst>
                                          <p:attrName>style.visibility</p:attrName>
                                        </p:attrNameLst>
                                      </p:cBhvr>
                                      <p:to>
                                        <p:strVal val="visible"/>
                                      </p:to>
                                    </p:set>
                                    <p:anim calcmode="lin" valueType="num">
                                      <p:cBhvr additive="base">
                                        <p:cTn id="19" dur="500" fill="hold"/>
                                        <p:tgtEl>
                                          <p:spTgt spid="717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17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7171">
                                            <p:txEl>
                                              <p:pRg st="3" end="3"/>
                                            </p:txEl>
                                          </p:spTgt>
                                        </p:tgtEl>
                                        <p:attrNameLst>
                                          <p:attrName>style.visibility</p:attrName>
                                        </p:attrNameLst>
                                      </p:cBhvr>
                                      <p:to>
                                        <p:strVal val="visible"/>
                                      </p:to>
                                    </p:set>
                                    <p:anim calcmode="lin" valueType="num">
                                      <p:cBhvr additive="base">
                                        <p:cTn id="25" dur="500" fill="hold"/>
                                        <p:tgtEl>
                                          <p:spTgt spid="7171">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17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7171">
                                            <p:txEl>
                                              <p:pRg st="4" end="4"/>
                                            </p:txEl>
                                          </p:spTgt>
                                        </p:tgtEl>
                                        <p:attrNameLst>
                                          <p:attrName>style.visibility</p:attrName>
                                        </p:attrNameLst>
                                      </p:cBhvr>
                                      <p:to>
                                        <p:strVal val="visible"/>
                                      </p:to>
                                    </p:set>
                                    <p:anim calcmode="lin" valueType="num">
                                      <p:cBhvr additive="base">
                                        <p:cTn id="31" dur="500" fill="hold"/>
                                        <p:tgtEl>
                                          <p:spTgt spid="7171">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171">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7171">
                                            <p:txEl>
                                              <p:pRg st="5" end="5"/>
                                            </p:txEl>
                                          </p:spTgt>
                                        </p:tgtEl>
                                        <p:attrNameLst>
                                          <p:attrName>style.visibility</p:attrName>
                                        </p:attrNameLst>
                                      </p:cBhvr>
                                      <p:to>
                                        <p:strVal val="visible"/>
                                      </p:to>
                                    </p:set>
                                    <p:anim calcmode="lin" valueType="num">
                                      <p:cBhvr additive="base">
                                        <p:cTn id="37" dur="500" fill="hold"/>
                                        <p:tgtEl>
                                          <p:spTgt spid="7171">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7171">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nodeType="clickEffect">
                                  <p:stCondLst>
                                    <p:cond delay="0"/>
                                  </p:stCondLst>
                                  <p:childTnLst>
                                    <p:set>
                                      <p:cBhvr>
                                        <p:cTn id="42" dur="1" fill="hold">
                                          <p:stCondLst>
                                            <p:cond delay="0"/>
                                          </p:stCondLst>
                                        </p:cTn>
                                        <p:tgtEl>
                                          <p:spTgt spid="7171">
                                            <p:txEl>
                                              <p:pRg st="6" end="6"/>
                                            </p:txEl>
                                          </p:spTgt>
                                        </p:tgtEl>
                                        <p:attrNameLst>
                                          <p:attrName>style.visibility</p:attrName>
                                        </p:attrNameLst>
                                      </p:cBhvr>
                                      <p:to>
                                        <p:strVal val="visible"/>
                                      </p:to>
                                    </p:set>
                                    <p:anim calcmode="lin" valueType="num">
                                      <p:cBhvr additive="base">
                                        <p:cTn id="43" dur="500" fill="hold"/>
                                        <p:tgtEl>
                                          <p:spTgt spid="7171">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7171">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nodeType="clickEffect">
                                  <p:stCondLst>
                                    <p:cond delay="0"/>
                                  </p:stCondLst>
                                  <p:childTnLst>
                                    <p:set>
                                      <p:cBhvr>
                                        <p:cTn id="48" dur="1" fill="hold">
                                          <p:stCondLst>
                                            <p:cond delay="0"/>
                                          </p:stCondLst>
                                        </p:cTn>
                                        <p:tgtEl>
                                          <p:spTgt spid="7171">
                                            <p:txEl>
                                              <p:pRg st="7" end="7"/>
                                            </p:txEl>
                                          </p:spTgt>
                                        </p:tgtEl>
                                        <p:attrNameLst>
                                          <p:attrName>style.visibility</p:attrName>
                                        </p:attrNameLst>
                                      </p:cBhvr>
                                      <p:to>
                                        <p:strVal val="visible"/>
                                      </p:to>
                                    </p:set>
                                    <p:anim calcmode="lin" valueType="num">
                                      <p:cBhvr additive="base">
                                        <p:cTn id="49" dur="500" fill="hold"/>
                                        <p:tgtEl>
                                          <p:spTgt spid="7171">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7171">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nodeType="clickEffect">
                                  <p:stCondLst>
                                    <p:cond delay="0"/>
                                  </p:stCondLst>
                                  <p:childTnLst>
                                    <p:set>
                                      <p:cBhvr>
                                        <p:cTn id="54" dur="1" fill="hold">
                                          <p:stCondLst>
                                            <p:cond delay="0"/>
                                          </p:stCondLst>
                                        </p:cTn>
                                        <p:tgtEl>
                                          <p:spTgt spid="7171">
                                            <p:txEl>
                                              <p:pRg st="8" end="8"/>
                                            </p:txEl>
                                          </p:spTgt>
                                        </p:tgtEl>
                                        <p:attrNameLst>
                                          <p:attrName>style.visibility</p:attrName>
                                        </p:attrNameLst>
                                      </p:cBhvr>
                                      <p:to>
                                        <p:strVal val="visible"/>
                                      </p:to>
                                    </p:set>
                                    <p:anim calcmode="lin" valueType="num">
                                      <p:cBhvr additive="base">
                                        <p:cTn id="55" dur="500" fill="hold"/>
                                        <p:tgtEl>
                                          <p:spTgt spid="7171">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7171">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6083" name="Rectangle 3"/>
          <p:cNvSpPr>
            <a:spLocks noGrp="1" noChangeArrowheads="1"/>
          </p:cNvSpPr>
          <p:nvPr>
            <p:ph type="body" idx="1"/>
          </p:nvPr>
        </p:nvSpPr>
        <p:spPr>
          <a:xfrm>
            <a:off x="0" y="1371600"/>
            <a:ext cx="9144000" cy="3276600"/>
          </a:xfrm>
          <a:noFill/>
          <a:extLst>
            <a:ext uri="{909E8E84-426E-40DD-AFC4-6F175D3DCCD1}">
              <a14:hiddenFill xmlns:a14="http://schemas.microsoft.com/office/drawing/2010/main">
                <a:solidFill>
                  <a:srgbClr val="FFFFFF"/>
                </a:solidFill>
              </a14:hiddenFill>
            </a:ext>
          </a:extLst>
        </p:spPr>
        <p:txBody>
          <a:bodyPr/>
          <a:lstStyle/>
          <a:p>
            <a:pPr>
              <a:buFont typeface="Wingdings" pitchFamily="2" charset="2"/>
              <a:buNone/>
            </a:pPr>
            <a:r>
              <a:rPr lang="en-US" smtClean="0">
                <a:effectLst/>
              </a:rPr>
              <a:t>    </a:t>
            </a:r>
            <a:r>
              <a:rPr lang="en-US" sz="2800" smtClean="0">
                <a:effectLst/>
              </a:rPr>
              <a:t>Only thermally generated minority carriers are urged across the p-n junction. Therefore the magnitude of the reverse saturation current (or reverse leakage current) depends on the temperature of the semiconductor.</a:t>
            </a:r>
          </a:p>
          <a:p>
            <a:pPr>
              <a:buFont typeface="Wingdings" pitchFamily="2" charset="2"/>
              <a:buNone/>
            </a:pPr>
            <a:r>
              <a:rPr lang="en-US" sz="2800" smtClean="0">
                <a:effectLst/>
              </a:rPr>
              <a:t>    When the PN junction is reversed biased the width of the depletion layer increases, however  if the reverse voltage gets too large a phenomenon known as diode breakdown occurs.</a:t>
            </a:r>
          </a:p>
        </p:txBody>
      </p:sp>
      <p:sp>
        <p:nvSpPr>
          <p:cNvPr id="34819" name="Rectangle 5"/>
          <p:cNvSpPr>
            <a:spLocks noGrp="1" noRot="1" noChangeArrowheads="1"/>
          </p:cNvSpPr>
          <p:nvPr>
            <p:ph type="title"/>
          </p:nvPr>
        </p:nvSpPr>
        <p:spPr>
          <a:xfrm>
            <a:off x="0" y="274638"/>
            <a:ext cx="9144000" cy="1143000"/>
          </a:xfrm>
          <a:noFill/>
          <a:extLst>
            <a:ext uri="{909E8E84-426E-40DD-AFC4-6F175D3DCCD1}">
              <a14:hiddenFill xmlns:a14="http://schemas.microsoft.com/office/drawing/2010/main">
                <a:solidFill>
                  <a:srgbClr val="FFFFFF"/>
                </a:solidFill>
              </a14:hiddenFill>
            </a:ext>
          </a:extLst>
        </p:spPr>
        <p:txBody>
          <a:bodyPr/>
          <a:lstStyle/>
          <a:p>
            <a:r>
              <a:rPr lang="en-US" u="sng" smtClean="0">
                <a:effectLst/>
              </a:rPr>
              <a:t>REVERSE BIAS P-N JUNCTION</a:t>
            </a:r>
          </a:p>
        </p:txBody>
      </p:sp>
      <p:pic>
        <p:nvPicPr>
          <p:cNvPr id="46086"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4724400"/>
            <a:ext cx="4953000" cy="194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46086"/>
                                        </p:tgtEl>
                                        <p:attrNameLst>
                                          <p:attrName>style.visibility</p:attrName>
                                        </p:attrNameLst>
                                      </p:cBhvr>
                                      <p:to>
                                        <p:strVal val="visible"/>
                                      </p:to>
                                    </p:set>
                                    <p:animEffect transition="in" filter="dissolve">
                                      <p:cBhvr>
                                        <p:cTn id="7" dur="500"/>
                                        <p:tgtEl>
                                          <p:spTgt spid="4608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4" presetClass="entr" presetSubtype="0" fill="hold" nodeType="clickEffect">
                                  <p:stCondLst>
                                    <p:cond delay="0"/>
                                  </p:stCondLst>
                                  <p:childTnLst>
                                    <p:set>
                                      <p:cBhvr>
                                        <p:cTn id="11" dur="1" fill="hold">
                                          <p:stCondLst>
                                            <p:cond delay="0"/>
                                          </p:stCondLst>
                                        </p:cTn>
                                        <p:tgtEl>
                                          <p:spTgt spid="46083">
                                            <p:txEl>
                                              <p:pRg st="1" end="1"/>
                                            </p:txEl>
                                          </p:spTgt>
                                        </p:tgtEl>
                                        <p:attrNameLst>
                                          <p:attrName>style.visibility</p:attrName>
                                        </p:attrNameLst>
                                      </p:cBhvr>
                                      <p:to>
                                        <p:strVal val="visible"/>
                                      </p:to>
                                    </p:set>
                                    <p:anim from="(-#ppt_w/2)" to="(#ppt_x)" calcmode="lin" valueType="num">
                                      <p:cBhvr>
                                        <p:cTn id="12" dur="600" fill="hold">
                                          <p:stCondLst>
                                            <p:cond delay="0"/>
                                          </p:stCondLst>
                                        </p:cTn>
                                        <p:tgtEl>
                                          <p:spTgt spid="46083">
                                            <p:txEl>
                                              <p:pRg st="1" end="1"/>
                                            </p:txEl>
                                          </p:spTgt>
                                        </p:tgtEl>
                                        <p:attrNameLst>
                                          <p:attrName>ppt_x</p:attrName>
                                        </p:attrNameLst>
                                      </p:cBhvr>
                                    </p:anim>
                                    <p:anim from="0" to="-1.0" calcmode="lin" valueType="num">
                                      <p:cBhvr>
                                        <p:cTn id="13" dur="200" decel="50000" autoRev="1" fill="hold">
                                          <p:stCondLst>
                                            <p:cond delay="600"/>
                                          </p:stCondLst>
                                        </p:cTn>
                                        <p:tgtEl>
                                          <p:spTgt spid="46083">
                                            <p:txEl>
                                              <p:pRg st="1" end="1"/>
                                            </p:txEl>
                                          </p:spTgt>
                                        </p:tgtEl>
                                        <p:attrNameLst>
                                          <p:attrName>xshear</p:attrName>
                                        </p:attrNameLst>
                                      </p:cBhvr>
                                    </p:anim>
                                    <p:animScale>
                                      <p:cBhvr>
                                        <p:cTn id="14" dur="200" decel="100000" autoRev="1" fill="hold">
                                          <p:stCondLst>
                                            <p:cond delay="600"/>
                                          </p:stCondLst>
                                        </p:cTn>
                                        <p:tgtEl>
                                          <p:spTgt spid="46083">
                                            <p:txEl>
                                              <p:pRg st="1" end="1"/>
                                            </p:txEl>
                                          </p:spTgt>
                                        </p:tgtEl>
                                      </p:cBhvr>
                                      <p:from x="100000" y="100000"/>
                                      <p:to x="80000" y="100000"/>
                                    </p:animScale>
                                    <p:anim by="(#ppt_h/3+#ppt_w*0.1)" calcmode="lin" valueType="num">
                                      <p:cBhvr additive="sum">
                                        <p:cTn id="15" dur="200" decel="100000" autoRev="1" fill="hold">
                                          <p:stCondLst>
                                            <p:cond delay="600"/>
                                          </p:stCondLst>
                                        </p:cTn>
                                        <p:tgtEl>
                                          <p:spTgt spid="46083">
                                            <p:txEl>
                                              <p:pRg st="1" end="1"/>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5842" name="Rectangle 2"/>
          <p:cNvSpPr>
            <a:spLocks noGrp="1" noRot="1" noChangeArrowheads="1"/>
          </p:cNvSpPr>
          <p:nvPr>
            <p:ph type="title"/>
          </p:nvPr>
        </p:nvSpPr>
        <p:spPr>
          <a:noFill/>
          <a:extLst>
            <a:ext uri="{909E8E84-426E-40DD-AFC4-6F175D3DCCD1}">
              <a14:hiddenFill xmlns:a14="http://schemas.microsoft.com/office/drawing/2010/main">
                <a:solidFill>
                  <a:srgbClr val="FFFFFF"/>
                </a:solidFill>
              </a14:hiddenFill>
            </a:ext>
          </a:extLst>
        </p:spPr>
        <p:txBody>
          <a:bodyPr/>
          <a:lstStyle/>
          <a:p>
            <a:r>
              <a:rPr lang="en-US" u="sng" smtClean="0">
                <a:effectLst/>
              </a:rPr>
              <a:t>I-V CHARACTERISTICS</a:t>
            </a:r>
          </a:p>
        </p:txBody>
      </p:sp>
      <p:sp>
        <p:nvSpPr>
          <p:cNvPr id="35843" name="Rectangle 3"/>
          <p:cNvSpPr>
            <a:spLocks noGrp="1" noChangeArrowheads="1"/>
          </p:cNvSpPr>
          <p:nvPr>
            <p:ph type="body" idx="1"/>
          </p:nvPr>
        </p:nvSpPr>
        <p:spPr>
          <a:xfrm>
            <a:off x="0" y="5334000"/>
            <a:ext cx="9144000" cy="1524000"/>
          </a:xfrm>
          <a:noFill/>
          <a:extLst>
            <a:ext uri="{909E8E84-426E-40DD-AFC4-6F175D3DCCD1}">
              <a14:hiddenFill xmlns:a14="http://schemas.microsoft.com/office/drawing/2010/main">
                <a:solidFill>
                  <a:srgbClr val="FFFFFF"/>
                </a:solidFill>
              </a14:hiddenFill>
            </a:ext>
          </a:extLst>
        </p:spPr>
        <p:txBody>
          <a:bodyPr/>
          <a:lstStyle/>
          <a:p>
            <a:pPr>
              <a:buFont typeface="Wingdings" pitchFamily="2" charset="2"/>
              <a:buNone/>
            </a:pPr>
            <a:r>
              <a:rPr lang="en-US" smtClean="0">
                <a:effectLst/>
              </a:rPr>
              <a:t>   </a:t>
            </a:r>
          </a:p>
        </p:txBody>
      </p:sp>
      <p:pic>
        <p:nvPicPr>
          <p:cNvPr id="3584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1295400"/>
            <a:ext cx="7086600" cy="513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866" name="Rectangle 2"/>
          <p:cNvSpPr>
            <a:spLocks noGrp="1" noRot="1" noChangeArrowheads="1"/>
          </p:cNvSpPr>
          <p:nvPr>
            <p:ph type="title"/>
          </p:nvPr>
        </p:nvSpPr>
        <p:spPr>
          <a:noFill/>
          <a:extLst>
            <a:ext uri="{909E8E84-426E-40DD-AFC4-6F175D3DCCD1}">
              <a14:hiddenFill xmlns:a14="http://schemas.microsoft.com/office/drawing/2010/main">
                <a:solidFill>
                  <a:srgbClr val="FFFFFF"/>
                </a:solidFill>
              </a14:hiddenFill>
            </a:ext>
          </a:extLst>
        </p:spPr>
        <p:txBody>
          <a:bodyPr/>
          <a:lstStyle/>
          <a:p>
            <a:r>
              <a:rPr lang="en-US" u="sng" smtClean="0">
                <a:effectLst/>
              </a:rPr>
              <a:t>I-V CHARACTERISTICS</a:t>
            </a:r>
          </a:p>
        </p:txBody>
      </p:sp>
      <p:sp>
        <p:nvSpPr>
          <p:cNvPr id="50179" name="Rectangle 3"/>
          <p:cNvSpPr>
            <a:spLocks noGrp="1" noChangeArrowheads="1"/>
          </p:cNvSpPr>
          <p:nvPr>
            <p:ph type="body" idx="1"/>
          </p:nvPr>
        </p:nvSpPr>
        <p:spPr>
          <a:xfrm>
            <a:off x="0" y="1295400"/>
            <a:ext cx="9144000" cy="5562600"/>
          </a:xfrm>
          <a:noFill/>
          <a:extLst>
            <a:ext uri="{909E8E84-426E-40DD-AFC4-6F175D3DCCD1}">
              <a14:hiddenFill xmlns:a14="http://schemas.microsoft.com/office/drawing/2010/main">
                <a:solidFill>
                  <a:srgbClr val="FFFFFF"/>
                </a:solidFill>
              </a14:hiddenFill>
            </a:ext>
          </a:extLst>
        </p:spPr>
        <p:txBody>
          <a:bodyPr/>
          <a:lstStyle/>
          <a:p>
            <a:pPr>
              <a:lnSpc>
                <a:spcPct val="90000"/>
              </a:lnSpc>
              <a:buFont typeface="Wingdings" pitchFamily="2" charset="2"/>
              <a:buNone/>
            </a:pPr>
            <a:r>
              <a:rPr lang="en-US" smtClean="0">
                <a:effectLst/>
              </a:rPr>
              <a:t>   When the diode is F.B., the current increases exponentially with voltage except for a small range close to the origin.</a:t>
            </a:r>
          </a:p>
          <a:p>
            <a:pPr>
              <a:lnSpc>
                <a:spcPct val="90000"/>
              </a:lnSpc>
              <a:buFont typeface="Wingdings" pitchFamily="2" charset="2"/>
              <a:buNone/>
            </a:pPr>
            <a:r>
              <a:rPr lang="en-US" smtClean="0">
                <a:effectLst/>
              </a:rPr>
              <a:t>   When the diode is R.B., the reverse current is constant and independent of the applied reverse bias.</a:t>
            </a:r>
          </a:p>
          <a:p>
            <a:pPr>
              <a:lnSpc>
                <a:spcPct val="90000"/>
              </a:lnSpc>
              <a:buFont typeface="Wingdings" pitchFamily="2" charset="2"/>
              <a:buNone/>
            </a:pPr>
            <a:r>
              <a:rPr lang="en-US" smtClean="0">
                <a:effectLst/>
              </a:rPr>
              <a:t>   Turn-on or cut-in (threshold) voltage V</a:t>
            </a:r>
            <a:r>
              <a:rPr lang="el-GR" smtClean="0">
                <a:effectLst/>
              </a:rPr>
              <a:t>γ</a:t>
            </a:r>
            <a:r>
              <a:rPr lang="en-US" smtClean="0">
                <a:effectLst/>
              </a:rPr>
              <a:t>: for a F.B. diode it is the voltage when the current increases appreciably from zero. </a:t>
            </a:r>
          </a:p>
          <a:p>
            <a:pPr>
              <a:lnSpc>
                <a:spcPct val="90000"/>
              </a:lnSpc>
              <a:buFont typeface="Wingdings" pitchFamily="2" charset="2"/>
              <a:buNone/>
            </a:pPr>
            <a:r>
              <a:rPr lang="en-US" smtClean="0">
                <a:effectLst/>
              </a:rPr>
              <a:t>   It is roughly equal to the barrier p.d.:</a:t>
            </a:r>
          </a:p>
          <a:p>
            <a:pPr>
              <a:lnSpc>
                <a:spcPct val="90000"/>
              </a:lnSpc>
              <a:buFont typeface="Wingdings" pitchFamily="2" charset="2"/>
              <a:buNone/>
            </a:pPr>
            <a:r>
              <a:rPr lang="en-US" smtClean="0">
                <a:effectLst/>
              </a:rPr>
              <a:t>               For Ge, V </a:t>
            </a:r>
            <a:r>
              <a:rPr lang="el-GR" smtClean="0">
                <a:effectLst/>
              </a:rPr>
              <a:t>γ</a:t>
            </a:r>
            <a:r>
              <a:rPr lang="en-US" smtClean="0">
                <a:effectLst/>
              </a:rPr>
              <a:t> ~ 0.2 – 0.4 V (at room temp.)</a:t>
            </a:r>
          </a:p>
          <a:p>
            <a:pPr>
              <a:lnSpc>
                <a:spcPct val="90000"/>
              </a:lnSpc>
              <a:buFont typeface="Wingdings" pitchFamily="2" charset="2"/>
              <a:buNone/>
            </a:pPr>
            <a:r>
              <a:rPr lang="en-US" smtClean="0">
                <a:effectLst/>
              </a:rPr>
              <a:t>               For Si, V</a:t>
            </a:r>
            <a:r>
              <a:rPr lang="el-GR" smtClean="0">
                <a:effectLst/>
              </a:rPr>
              <a:t>γ</a:t>
            </a:r>
            <a:r>
              <a:rPr lang="en-US" smtClean="0">
                <a:effectLst/>
              </a:rPr>
              <a:t> ~ 0.6 – 0.8 V (at room temp.)</a:t>
            </a:r>
            <a:endParaRPr lang="el-GR" smtClean="0">
              <a:effectLs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4" presetClass="entr" presetSubtype="0" fill="hold" nodeType="clickEffect">
                                  <p:stCondLst>
                                    <p:cond delay="0"/>
                                  </p:stCondLst>
                                  <p:childTnLst>
                                    <p:set>
                                      <p:cBhvr>
                                        <p:cTn id="6" dur="1" fill="hold">
                                          <p:stCondLst>
                                            <p:cond delay="0"/>
                                          </p:stCondLst>
                                        </p:cTn>
                                        <p:tgtEl>
                                          <p:spTgt spid="50179">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50179">
                                            <p:txEl>
                                              <p:pRg st="0" end="0"/>
                                            </p:txEl>
                                          </p:spTgt>
                                        </p:tgtEl>
                                        <p:attrNameLst>
                                          <p:attrName>ppt_x</p:attrName>
                                        </p:attrNameLst>
                                      </p:cBhvr>
                                    </p:anim>
                                    <p:anim from="0" to="-1.0" calcmode="lin" valueType="num">
                                      <p:cBhvr>
                                        <p:cTn id="8" dur="200" decel="50000" autoRev="1" fill="hold">
                                          <p:stCondLst>
                                            <p:cond delay="600"/>
                                          </p:stCondLst>
                                        </p:cTn>
                                        <p:tgtEl>
                                          <p:spTgt spid="50179">
                                            <p:txEl>
                                              <p:pRg st="0" end="0"/>
                                            </p:txEl>
                                          </p:spTgt>
                                        </p:tgtEl>
                                        <p:attrNameLst>
                                          <p:attrName>xshear</p:attrName>
                                        </p:attrNameLst>
                                      </p:cBhvr>
                                    </p:anim>
                                    <p:animScale>
                                      <p:cBhvr>
                                        <p:cTn id="9" dur="200" decel="100000" autoRev="1" fill="hold">
                                          <p:stCondLst>
                                            <p:cond delay="600"/>
                                          </p:stCondLst>
                                        </p:cTn>
                                        <p:tgtEl>
                                          <p:spTgt spid="50179">
                                            <p:txEl>
                                              <p:pRg st="0" end="0"/>
                                            </p:txEl>
                                          </p:spTgt>
                                        </p:tgtEl>
                                      </p:cBhvr>
                                      <p:from x="100000" y="100000"/>
                                      <p:to x="80000" y="100000"/>
                                    </p:animScale>
                                    <p:anim by="(#ppt_h/3+#ppt_w*0.1)" calcmode="lin" valueType="num">
                                      <p:cBhvr additive="sum">
                                        <p:cTn id="10" dur="200" decel="100000" autoRev="1" fill="hold">
                                          <p:stCondLst>
                                            <p:cond delay="600"/>
                                          </p:stCondLst>
                                        </p:cTn>
                                        <p:tgtEl>
                                          <p:spTgt spid="50179">
                                            <p:txEl>
                                              <p:pRg st="0" end="0"/>
                                            </p:txEl>
                                          </p:spTgt>
                                        </p:tgtEl>
                                        <p:attrNameLst>
                                          <p:attrName>ppt_x</p:attrName>
                                        </p:attrNameLst>
                                      </p:cBhvr>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nodeType="clickEffect">
                                  <p:stCondLst>
                                    <p:cond delay="0"/>
                                  </p:stCondLst>
                                  <p:childTnLst>
                                    <p:set>
                                      <p:cBhvr>
                                        <p:cTn id="14" dur="1" fill="hold">
                                          <p:stCondLst>
                                            <p:cond delay="0"/>
                                          </p:stCondLst>
                                        </p:cTn>
                                        <p:tgtEl>
                                          <p:spTgt spid="50179">
                                            <p:txEl>
                                              <p:pRg st="1" end="1"/>
                                            </p:txEl>
                                          </p:spTgt>
                                        </p:tgtEl>
                                        <p:attrNameLst>
                                          <p:attrName>style.visibility</p:attrName>
                                        </p:attrNameLst>
                                      </p:cBhvr>
                                      <p:to>
                                        <p:strVal val="visible"/>
                                      </p:to>
                                    </p:set>
                                    <p:animEffect transition="in" filter="dissolve">
                                      <p:cBhvr>
                                        <p:cTn id="15" dur="500"/>
                                        <p:tgtEl>
                                          <p:spTgt spid="50179">
                                            <p:txEl>
                                              <p:pRg st="1" end="1"/>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5" presetClass="entr" presetSubtype="10" fill="hold" nodeType="clickEffect">
                                  <p:stCondLst>
                                    <p:cond delay="0"/>
                                  </p:stCondLst>
                                  <p:childTnLst>
                                    <p:set>
                                      <p:cBhvr>
                                        <p:cTn id="19" dur="1" fill="hold">
                                          <p:stCondLst>
                                            <p:cond delay="0"/>
                                          </p:stCondLst>
                                        </p:cTn>
                                        <p:tgtEl>
                                          <p:spTgt spid="50179">
                                            <p:txEl>
                                              <p:pRg st="2" end="2"/>
                                            </p:txEl>
                                          </p:spTgt>
                                        </p:tgtEl>
                                        <p:attrNameLst>
                                          <p:attrName>style.visibility</p:attrName>
                                        </p:attrNameLst>
                                      </p:cBhvr>
                                      <p:to>
                                        <p:strVal val="visible"/>
                                      </p:to>
                                    </p:set>
                                    <p:animEffect transition="in" filter="checkerboard(across)">
                                      <p:cBhvr>
                                        <p:cTn id="20" dur="500"/>
                                        <p:tgtEl>
                                          <p:spTgt spid="50179">
                                            <p:txEl>
                                              <p:pRg st="2" end="2"/>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2" presetClass="entr" presetSubtype="4" fill="hold" nodeType="clickEffect">
                                  <p:stCondLst>
                                    <p:cond delay="0"/>
                                  </p:stCondLst>
                                  <p:childTnLst>
                                    <p:set>
                                      <p:cBhvr>
                                        <p:cTn id="24" dur="1" fill="hold">
                                          <p:stCondLst>
                                            <p:cond delay="0"/>
                                          </p:stCondLst>
                                        </p:cTn>
                                        <p:tgtEl>
                                          <p:spTgt spid="50179">
                                            <p:txEl>
                                              <p:pRg st="3" end="3"/>
                                            </p:txEl>
                                          </p:spTgt>
                                        </p:tgtEl>
                                        <p:attrNameLst>
                                          <p:attrName>style.visibility</p:attrName>
                                        </p:attrNameLst>
                                      </p:cBhvr>
                                      <p:to>
                                        <p:strVal val="visible"/>
                                      </p:to>
                                    </p:set>
                                    <p:animEffect transition="in" filter="slide(fromBottom)">
                                      <p:cBhvr>
                                        <p:cTn id="25" dur="500"/>
                                        <p:tgtEl>
                                          <p:spTgt spid="50179">
                                            <p:txEl>
                                              <p:pRg st="3" end="3"/>
                                            </p:txEl>
                                          </p:spTgt>
                                        </p:tgtEl>
                                      </p:cBhvr>
                                    </p:animEffect>
                                  </p:childTnLst>
                                </p:cTn>
                              </p:par>
                              <p:par>
                                <p:cTn id="26" presetID="12" presetClass="entr" presetSubtype="4" fill="hold" nodeType="withEffect">
                                  <p:stCondLst>
                                    <p:cond delay="0"/>
                                  </p:stCondLst>
                                  <p:childTnLst>
                                    <p:set>
                                      <p:cBhvr>
                                        <p:cTn id="27" dur="1" fill="hold">
                                          <p:stCondLst>
                                            <p:cond delay="0"/>
                                          </p:stCondLst>
                                        </p:cTn>
                                        <p:tgtEl>
                                          <p:spTgt spid="50179">
                                            <p:txEl>
                                              <p:pRg st="4" end="4"/>
                                            </p:txEl>
                                          </p:spTgt>
                                        </p:tgtEl>
                                        <p:attrNameLst>
                                          <p:attrName>style.visibility</p:attrName>
                                        </p:attrNameLst>
                                      </p:cBhvr>
                                      <p:to>
                                        <p:strVal val="visible"/>
                                      </p:to>
                                    </p:set>
                                    <p:animEffect transition="in" filter="slide(fromBottom)">
                                      <p:cBhvr>
                                        <p:cTn id="28" dur="500"/>
                                        <p:tgtEl>
                                          <p:spTgt spid="50179">
                                            <p:txEl>
                                              <p:pRg st="4" end="4"/>
                                            </p:txEl>
                                          </p:spTgt>
                                        </p:tgtEl>
                                      </p:cBhvr>
                                    </p:animEffect>
                                  </p:childTnLst>
                                </p:cTn>
                              </p:par>
                              <p:par>
                                <p:cTn id="29" presetID="12" presetClass="entr" presetSubtype="4" fill="hold" nodeType="withEffect">
                                  <p:stCondLst>
                                    <p:cond delay="0"/>
                                  </p:stCondLst>
                                  <p:childTnLst>
                                    <p:set>
                                      <p:cBhvr>
                                        <p:cTn id="30" dur="1" fill="hold">
                                          <p:stCondLst>
                                            <p:cond delay="0"/>
                                          </p:stCondLst>
                                        </p:cTn>
                                        <p:tgtEl>
                                          <p:spTgt spid="50179">
                                            <p:txEl>
                                              <p:pRg st="5" end="5"/>
                                            </p:txEl>
                                          </p:spTgt>
                                        </p:tgtEl>
                                        <p:attrNameLst>
                                          <p:attrName>style.visibility</p:attrName>
                                        </p:attrNameLst>
                                      </p:cBhvr>
                                      <p:to>
                                        <p:strVal val="visible"/>
                                      </p:to>
                                    </p:set>
                                    <p:animEffect transition="in" filter="slide(fromBottom)">
                                      <p:cBhvr>
                                        <p:cTn id="31" dur="500"/>
                                        <p:tgtEl>
                                          <p:spTgt spid="5017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890" name="Rectangle 2"/>
          <p:cNvSpPr>
            <a:spLocks noGrp="1" noRot="1" noChangeArrowheads="1"/>
          </p:cNvSpPr>
          <p:nvPr>
            <p:ph type="title"/>
          </p:nvPr>
        </p:nvSpPr>
        <p:spPr>
          <a:noFill/>
          <a:extLst>
            <a:ext uri="{909E8E84-426E-40DD-AFC4-6F175D3DCCD1}">
              <a14:hiddenFill xmlns:a14="http://schemas.microsoft.com/office/drawing/2010/main">
                <a:solidFill>
                  <a:srgbClr val="FFFFFF"/>
                </a:solidFill>
              </a14:hiddenFill>
            </a:ext>
          </a:extLst>
        </p:spPr>
        <p:txBody>
          <a:bodyPr/>
          <a:lstStyle/>
          <a:p>
            <a:r>
              <a:rPr lang="en-US" u="sng" smtClean="0">
                <a:effectLst/>
              </a:rPr>
              <a:t>DIODE DESTRUCTION</a:t>
            </a:r>
          </a:p>
        </p:txBody>
      </p:sp>
      <p:sp>
        <p:nvSpPr>
          <p:cNvPr id="47107" name="Rectangle 3"/>
          <p:cNvSpPr>
            <a:spLocks noGrp="1" noChangeArrowheads="1"/>
          </p:cNvSpPr>
          <p:nvPr>
            <p:ph type="body" idx="1"/>
          </p:nvPr>
        </p:nvSpPr>
        <p:spPr>
          <a:xfrm>
            <a:off x="-152400" y="1295400"/>
            <a:ext cx="9296400" cy="5562600"/>
          </a:xfrm>
          <a:noFill/>
          <a:extLst>
            <a:ext uri="{909E8E84-426E-40DD-AFC4-6F175D3DCCD1}">
              <a14:hiddenFill xmlns:a14="http://schemas.microsoft.com/office/drawing/2010/main">
                <a:solidFill>
                  <a:srgbClr val="FFFFFF"/>
                </a:solidFill>
              </a14:hiddenFill>
            </a:ext>
          </a:extLst>
        </p:spPr>
        <p:txBody>
          <a:bodyPr/>
          <a:lstStyle/>
          <a:p>
            <a:pPr>
              <a:buFont typeface="Wingdings" pitchFamily="2" charset="2"/>
              <a:buNone/>
            </a:pPr>
            <a:r>
              <a:rPr lang="en-US" sz="2800" smtClean="0">
                <a:effectLst/>
              </a:rPr>
              <a:t>    </a:t>
            </a:r>
            <a:r>
              <a:rPr lang="en-US" sz="2000" smtClean="0">
                <a:effectLst/>
              </a:rPr>
              <a:t>Diode breakdown occurs when either end of the depletion region approaches its electrical contact, the applied voltage has become high enough to generate an electrical arc straight through the crystal. This will destroy the diode.</a:t>
            </a:r>
          </a:p>
          <a:p>
            <a:pPr>
              <a:buFont typeface="Wingdings" pitchFamily="2" charset="2"/>
              <a:buNone/>
            </a:pPr>
            <a:r>
              <a:rPr lang="en-US" sz="2000" smtClean="0">
                <a:effectLst/>
              </a:rPr>
              <a:t>                </a:t>
            </a:r>
          </a:p>
          <a:p>
            <a:pPr>
              <a:buFont typeface="Wingdings" pitchFamily="2" charset="2"/>
              <a:buNone/>
            </a:pPr>
            <a:r>
              <a:rPr lang="en-US" sz="2000" smtClean="0">
                <a:effectLst/>
              </a:rPr>
              <a:t>    It is also possible to allow too much current to flow through the diode in the forward direction. The crystal is not a perfect conductor; it does exhibit some resistance. Heavy current flow will generate some heat within that resistance. If the resulting temperature gets too high, the semiconductor crystal will actually melt, destroying its usefulness.</a:t>
            </a:r>
          </a:p>
        </p:txBody>
      </p:sp>
      <p:pic>
        <p:nvPicPr>
          <p:cNvPr id="47108"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4495800"/>
            <a:ext cx="4953000" cy="194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47108"/>
                                        </p:tgtEl>
                                        <p:attrNameLst>
                                          <p:attrName>style.visibility</p:attrName>
                                        </p:attrNameLst>
                                      </p:cBhvr>
                                      <p:to>
                                        <p:strVal val="visible"/>
                                      </p:to>
                                    </p:set>
                                    <p:animEffect transition="in" filter="checkerboard(across)">
                                      <p:cBhvr>
                                        <p:cTn id="7" dur="500"/>
                                        <p:tgtEl>
                                          <p:spTgt spid="4710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xit" presetSubtype="10" fill="hold" nodeType="clickEffect">
                                  <p:stCondLst>
                                    <p:cond delay="0"/>
                                  </p:stCondLst>
                                  <p:childTnLst>
                                    <p:animEffect transition="out" filter="checkerboard(across)">
                                      <p:cBhvr>
                                        <p:cTn id="11" dur="500"/>
                                        <p:tgtEl>
                                          <p:spTgt spid="47108"/>
                                        </p:tgtEl>
                                      </p:cBhvr>
                                    </p:animEffect>
                                    <p:set>
                                      <p:cBhvr>
                                        <p:cTn id="12" dur="1" fill="hold">
                                          <p:stCondLst>
                                            <p:cond delay="499"/>
                                          </p:stCondLst>
                                        </p:cTn>
                                        <p:tgtEl>
                                          <p:spTgt spid="47108"/>
                                        </p:tgtEl>
                                        <p:attrNameLst>
                                          <p:attrName>style.visibility</p:attrName>
                                        </p:attrNameLst>
                                      </p:cBhvr>
                                      <p:to>
                                        <p:strVal val="hidden"/>
                                      </p:to>
                                    </p:set>
                                  </p:childTnLst>
                                </p:cTn>
                              </p:par>
                            </p:childTnLst>
                          </p:cTn>
                        </p:par>
                        <p:par>
                          <p:cTn id="13" fill="hold" nodeType="afterGroup">
                            <p:stCondLst>
                              <p:cond delay="500"/>
                            </p:stCondLst>
                            <p:childTnLst>
                              <p:par>
                                <p:cTn id="14" presetID="30" presetClass="entr" presetSubtype="0" fill="hold" nodeType="afterEffect">
                                  <p:stCondLst>
                                    <p:cond delay="0"/>
                                  </p:stCondLst>
                                  <p:childTnLst>
                                    <p:set>
                                      <p:cBhvr>
                                        <p:cTn id="15" dur="1" fill="hold">
                                          <p:stCondLst>
                                            <p:cond delay="0"/>
                                          </p:stCondLst>
                                        </p:cTn>
                                        <p:tgtEl>
                                          <p:spTgt spid="47107">
                                            <p:txEl>
                                              <p:pRg st="2" end="2"/>
                                            </p:txEl>
                                          </p:spTgt>
                                        </p:tgtEl>
                                        <p:attrNameLst>
                                          <p:attrName>style.visibility</p:attrName>
                                        </p:attrNameLst>
                                      </p:cBhvr>
                                      <p:to>
                                        <p:strVal val="visible"/>
                                      </p:to>
                                    </p:set>
                                    <p:animEffect transition="in" filter="fade">
                                      <p:cBhvr>
                                        <p:cTn id="16" dur="800" decel="100000"/>
                                        <p:tgtEl>
                                          <p:spTgt spid="47107">
                                            <p:txEl>
                                              <p:pRg st="2" end="2"/>
                                            </p:txEl>
                                          </p:spTgt>
                                        </p:tgtEl>
                                      </p:cBhvr>
                                    </p:animEffect>
                                    <p:anim calcmode="lin" valueType="num">
                                      <p:cBhvr>
                                        <p:cTn id="17" dur="800" decel="100000" fill="hold"/>
                                        <p:tgtEl>
                                          <p:spTgt spid="47107">
                                            <p:txEl>
                                              <p:pRg st="2" end="2"/>
                                            </p:txEl>
                                          </p:spTgt>
                                        </p:tgtEl>
                                        <p:attrNameLst>
                                          <p:attrName>style.rotation</p:attrName>
                                        </p:attrNameLst>
                                      </p:cBhvr>
                                      <p:tavLst>
                                        <p:tav tm="0">
                                          <p:val>
                                            <p:fltVal val="-90"/>
                                          </p:val>
                                        </p:tav>
                                        <p:tav tm="100000">
                                          <p:val>
                                            <p:fltVal val="0"/>
                                          </p:val>
                                        </p:tav>
                                      </p:tavLst>
                                    </p:anim>
                                    <p:anim calcmode="lin" valueType="num">
                                      <p:cBhvr>
                                        <p:cTn id="18" dur="800" decel="100000" fill="hold"/>
                                        <p:tgtEl>
                                          <p:spTgt spid="47107">
                                            <p:txEl>
                                              <p:pRg st="2" end="2"/>
                                            </p:txEl>
                                          </p:spTgt>
                                        </p:tgtEl>
                                        <p:attrNameLst>
                                          <p:attrName>ppt_x</p:attrName>
                                        </p:attrNameLst>
                                      </p:cBhvr>
                                      <p:tavLst>
                                        <p:tav tm="0">
                                          <p:val>
                                            <p:strVal val="#ppt_x+0.4"/>
                                          </p:val>
                                        </p:tav>
                                        <p:tav tm="100000">
                                          <p:val>
                                            <p:strVal val="#ppt_x-0.05"/>
                                          </p:val>
                                        </p:tav>
                                      </p:tavLst>
                                    </p:anim>
                                    <p:anim calcmode="lin" valueType="num">
                                      <p:cBhvr>
                                        <p:cTn id="19" dur="800" decel="100000" fill="hold"/>
                                        <p:tgtEl>
                                          <p:spTgt spid="47107">
                                            <p:txEl>
                                              <p:pRg st="2" end="2"/>
                                            </p:txEl>
                                          </p:spTgt>
                                        </p:tgtEl>
                                        <p:attrNameLst>
                                          <p:attrName>ppt_y</p:attrName>
                                        </p:attrNameLst>
                                      </p:cBhvr>
                                      <p:tavLst>
                                        <p:tav tm="0">
                                          <p:val>
                                            <p:strVal val="#ppt_y-0.4"/>
                                          </p:val>
                                        </p:tav>
                                        <p:tav tm="100000">
                                          <p:val>
                                            <p:strVal val="#ppt_y+0.1"/>
                                          </p:val>
                                        </p:tav>
                                      </p:tavLst>
                                    </p:anim>
                                    <p:anim calcmode="lin" valueType="num">
                                      <p:cBhvr>
                                        <p:cTn id="20" dur="200" accel="100000" fill="hold">
                                          <p:stCondLst>
                                            <p:cond delay="800"/>
                                          </p:stCondLst>
                                        </p:cTn>
                                        <p:tgtEl>
                                          <p:spTgt spid="47107">
                                            <p:txEl>
                                              <p:pRg st="2" end="2"/>
                                            </p:txEl>
                                          </p:spTgt>
                                        </p:tgtEl>
                                        <p:attrNameLst>
                                          <p:attrName>ppt_x</p:attrName>
                                        </p:attrNameLst>
                                      </p:cBhvr>
                                      <p:tavLst>
                                        <p:tav tm="0">
                                          <p:val>
                                            <p:strVal val="#ppt_x-0.05"/>
                                          </p:val>
                                        </p:tav>
                                        <p:tav tm="100000">
                                          <p:val>
                                            <p:strVal val="#ppt_x"/>
                                          </p:val>
                                        </p:tav>
                                      </p:tavLst>
                                    </p:anim>
                                    <p:anim calcmode="lin" valueType="num">
                                      <p:cBhvr>
                                        <p:cTn id="21" dur="200" accel="100000" fill="hold">
                                          <p:stCondLst>
                                            <p:cond delay="800"/>
                                          </p:stCondLst>
                                        </p:cTn>
                                        <p:tgtEl>
                                          <p:spTgt spid="47107">
                                            <p:txEl>
                                              <p:pRg st="2" end="2"/>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8914" name="Rectangle 2"/>
          <p:cNvSpPr>
            <a:spLocks noGrp="1" noRot="1" noChangeArrowheads="1"/>
          </p:cNvSpPr>
          <p:nvPr>
            <p:ph type="title"/>
          </p:nvPr>
        </p:nvSpPr>
        <p:spPr>
          <a:noFill/>
          <a:extLst>
            <a:ext uri="{909E8E84-426E-40DD-AFC4-6F175D3DCCD1}">
              <a14:hiddenFill xmlns:a14="http://schemas.microsoft.com/office/drawing/2010/main">
                <a:solidFill>
                  <a:srgbClr val="FFFFFF"/>
                </a:solidFill>
              </a14:hiddenFill>
            </a:ext>
          </a:extLst>
        </p:spPr>
        <p:txBody>
          <a:bodyPr/>
          <a:lstStyle/>
          <a:p>
            <a:r>
              <a:rPr lang="en-US" u="sng" smtClean="0">
                <a:effectLst/>
              </a:rPr>
              <a:t>RECTIFICATION</a:t>
            </a:r>
          </a:p>
        </p:txBody>
      </p:sp>
      <p:sp>
        <p:nvSpPr>
          <p:cNvPr id="38915" name="Rectangle 3"/>
          <p:cNvSpPr>
            <a:spLocks noGrp="1" noChangeArrowheads="1"/>
          </p:cNvSpPr>
          <p:nvPr>
            <p:ph type="body" idx="1"/>
          </p:nvPr>
        </p:nvSpPr>
        <p:spPr>
          <a:xfrm>
            <a:off x="0" y="1371600"/>
            <a:ext cx="9144000" cy="5486400"/>
          </a:xfrm>
          <a:noFill/>
          <a:extLst>
            <a:ext uri="{909E8E84-426E-40DD-AFC4-6F175D3DCCD1}">
              <a14:hiddenFill xmlns:a14="http://schemas.microsoft.com/office/drawing/2010/main">
                <a:solidFill>
                  <a:srgbClr val="FFFFFF"/>
                </a:solidFill>
              </a14:hiddenFill>
            </a:ext>
          </a:extLst>
        </p:spPr>
        <p:txBody>
          <a:bodyPr/>
          <a:lstStyle/>
          <a:p>
            <a:pPr>
              <a:buFont typeface="Wingdings" pitchFamily="2" charset="2"/>
              <a:buNone/>
            </a:pPr>
            <a:r>
              <a:rPr lang="en-US" smtClean="0">
                <a:effectLst/>
              </a:rPr>
              <a:t>   Rectification is the process whereby a sinusoidal alternating current is converted into direct current. </a:t>
            </a:r>
          </a:p>
          <a:p>
            <a:pPr>
              <a:buFont typeface="Wingdings" pitchFamily="2" charset="2"/>
              <a:buNone/>
            </a:pPr>
            <a:r>
              <a:rPr lang="en-US" smtClean="0">
                <a:effectLst/>
              </a:rPr>
              <a:t>   </a:t>
            </a:r>
          </a:p>
          <a:p>
            <a:pPr>
              <a:buFont typeface="Wingdings" pitchFamily="2" charset="2"/>
              <a:buNone/>
            </a:pPr>
            <a:r>
              <a:rPr lang="en-US" smtClean="0">
                <a:effectLst/>
              </a:rPr>
              <a:t>   There are two types of rectification:</a:t>
            </a:r>
          </a:p>
          <a:p>
            <a:pPr lvl="1">
              <a:buFont typeface="Wingdings" pitchFamily="2" charset="2"/>
              <a:buNone/>
            </a:pPr>
            <a:r>
              <a:rPr lang="en-US" smtClean="0">
                <a:effectLst/>
              </a:rPr>
              <a:t>                 </a:t>
            </a:r>
            <a:r>
              <a:rPr lang="en-US" sz="3200" smtClean="0">
                <a:effectLst/>
              </a:rPr>
              <a:t>Half-Wave Rectification </a:t>
            </a:r>
          </a:p>
          <a:p>
            <a:pPr lvl="1">
              <a:buFont typeface="Wingdings" pitchFamily="2" charset="2"/>
              <a:buNone/>
            </a:pPr>
            <a:r>
              <a:rPr lang="en-US" sz="3200" smtClean="0">
                <a:effectLst/>
              </a:rPr>
              <a:t>               Full-Wave Rectification</a:t>
            </a:r>
            <a:r>
              <a:rPr lang="en-US" smtClean="0">
                <a:effectLst/>
              </a:rPr>
              <a:t> </a:t>
            </a:r>
          </a:p>
          <a:p>
            <a:pPr lvl="1">
              <a:spcBef>
                <a:spcPct val="0"/>
              </a:spcBef>
              <a:buFont typeface="Wingdings" pitchFamily="2" charset="2"/>
              <a:buNone/>
            </a:pPr>
            <a:endParaRPr lang="en-US" smtClean="0">
              <a:effectLst/>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9938" name="Rectangle 2"/>
          <p:cNvSpPr>
            <a:spLocks noGrp="1" noRot="1" noChangeArrowheads="1"/>
          </p:cNvSpPr>
          <p:nvPr>
            <p:ph type="title"/>
          </p:nvPr>
        </p:nvSpPr>
        <p:spPr>
          <a:xfrm>
            <a:off x="0" y="274638"/>
            <a:ext cx="9144000" cy="1143000"/>
          </a:xfrm>
          <a:noFill/>
          <a:extLst>
            <a:ext uri="{909E8E84-426E-40DD-AFC4-6F175D3DCCD1}">
              <a14:hiddenFill xmlns:a14="http://schemas.microsoft.com/office/drawing/2010/main">
                <a:solidFill>
                  <a:srgbClr val="FFFFFF"/>
                </a:solidFill>
              </a14:hiddenFill>
            </a:ext>
          </a:extLst>
        </p:spPr>
        <p:txBody>
          <a:bodyPr/>
          <a:lstStyle/>
          <a:p>
            <a:r>
              <a:rPr lang="en-US" u="sng" smtClean="0">
                <a:effectLst/>
              </a:rPr>
              <a:t>HALF-WAVE RECTIFICATION</a:t>
            </a:r>
          </a:p>
        </p:txBody>
      </p:sp>
      <p:sp>
        <p:nvSpPr>
          <p:cNvPr id="39939" name="Rectangle 3"/>
          <p:cNvSpPr>
            <a:spLocks noGrp="1" noChangeArrowheads="1"/>
          </p:cNvSpPr>
          <p:nvPr>
            <p:ph type="body" idx="1"/>
          </p:nvPr>
        </p:nvSpPr>
        <p:spPr>
          <a:xfrm>
            <a:off x="0" y="1295400"/>
            <a:ext cx="9144000" cy="1143000"/>
          </a:xfrm>
          <a:noFill/>
          <a:extLst>
            <a:ext uri="{909E8E84-426E-40DD-AFC4-6F175D3DCCD1}">
              <a14:hiddenFill xmlns:a14="http://schemas.microsoft.com/office/drawing/2010/main">
                <a:solidFill>
                  <a:srgbClr val="FFFFFF"/>
                </a:solidFill>
              </a14:hiddenFill>
            </a:ext>
          </a:extLst>
        </p:spPr>
        <p:txBody>
          <a:bodyPr/>
          <a:lstStyle/>
          <a:p>
            <a:pPr>
              <a:buFont typeface="Wingdings" pitchFamily="2" charset="2"/>
              <a:buNone/>
            </a:pPr>
            <a:r>
              <a:rPr lang="en-US" smtClean="0">
                <a:effectLst/>
              </a:rPr>
              <a:t>   A single diode can be used to achieve half-wave rectification. </a:t>
            </a:r>
          </a:p>
          <a:p>
            <a:pPr>
              <a:buFont typeface="Wingdings" pitchFamily="2" charset="2"/>
              <a:buNone/>
            </a:pPr>
            <a:endParaRPr lang="en-US" smtClean="0">
              <a:effectLst/>
            </a:endParaRPr>
          </a:p>
        </p:txBody>
      </p:sp>
      <p:pic>
        <p:nvPicPr>
          <p:cNvPr id="3789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9400" y="1828800"/>
            <a:ext cx="5659438" cy="281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2362200"/>
            <a:ext cx="4876800" cy="312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4" name="Text Box 6"/>
          <p:cNvSpPr txBox="1">
            <a:spLocks noChangeArrowheads="1"/>
          </p:cNvSpPr>
          <p:nvPr/>
        </p:nvSpPr>
        <p:spPr bwMode="auto">
          <a:xfrm>
            <a:off x="228600" y="4724400"/>
            <a:ext cx="8915400" cy="244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pPr>
              <a:spcBef>
                <a:spcPct val="50000"/>
              </a:spcBef>
            </a:pPr>
            <a:r>
              <a:rPr lang="en-US" sz="2400"/>
              <a:t>                                                                     </a:t>
            </a:r>
            <a:r>
              <a:rPr lang="en-US" sz="2800"/>
              <a:t>The disadvantage of this                                                               .                                                          method is that only half of the signal is used. The output voltage is direct (there is no    change in polarity) however it is not very smooth. </a:t>
            </a:r>
          </a:p>
          <a:p>
            <a:pPr>
              <a:spcBef>
                <a:spcPct val="50000"/>
              </a:spcBef>
            </a:pPr>
            <a:endParaRPr lang="en-US" sz="2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37892"/>
                                        </p:tgtEl>
                                        <p:attrNameLst>
                                          <p:attrName>style.visibility</p:attrName>
                                        </p:attrNameLst>
                                      </p:cBhvr>
                                      <p:to>
                                        <p:strVal val="visible"/>
                                      </p:to>
                                    </p:set>
                                    <p:animEffect transition="in" filter="checkerboard(across)">
                                      <p:cBhvr>
                                        <p:cTn id="7" dur="500"/>
                                        <p:tgtEl>
                                          <p:spTgt spid="3789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0" presetClass="path" presetSubtype="0" accel="50000" decel="50000" fill="hold" nodeType="clickEffect">
                                  <p:stCondLst>
                                    <p:cond delay="0"/>
                                  </p:stCondLst>
                                  <p:childTnLst>
                                    <p:animMotion origin="layout" path="M 5E-6 -2.13873E-6 L 0.1323 -0.09387 " pathEditMode="relative" rAng="0" ptsTypes="AA">
                                      <p:cBhvr>
                                        <p:cTn id="11" dur="1000" fill="hold"/>
                                        <p:tgtEl>
                                          <p:spTgt spid="37892"/>
                                        </p:tgtEl>
                                        <p:attrNameLst>
                                          <p:attrName>ppt_x</p:attrName>
                                          <p:attrName>ppt_y</p:attrName>
                                        </p:attrNameLst>
                                      </p:cBhvr>
                                      <p:rCtr x="6615" y="-4694"/>
                                    </p:animMotion>
                                  </p:childTnLst>
                                </p:cTn>
                              </p:par>
                              <p:par>
                                <p:cTn id="12" presetID="6" presetClass="emph" presetSubtype="0" fill="hold" nodeType="withEffect">
                                  <p:stCondLst>
                                    <p:cond delay="0"/>
                                  </p:stCondLst>
                                  <p:childTnLst>
                                    <p:animScale>
                                      <p:cBhvr>
                                        <p:cTn id="13" dur="500" fill="hold"/>
                                        <p:tgtEl>
                                          <p:spTgt spid="37892"/>
                                        </p:tgtEl>
                                      </p:cBhvr>
                                      <p:by x="50000" y="50000"/>
                                    </p:animScale>
                                  </p:childTnLst>
                                </p:cTn>
                              </p:par>
                              <p:par>
                                <p:cTn id="14" presetID="5" presetClass="entr" presetSubtype="10" fill="hold" nodeType="withEffect">
                                  <p:stCondLst>
                                    <p:cond delay="0"/>
                                  </p:stCondLst>
                                  <p:childTnLst>
                                    <p:set>
                                      <p:cBhvr>
                                        <p:cTn id="15" dur="1" fill="hold">
                                          <p:stCondLst>
                                            <p:cond delay="0"/>
                                          </p:stCondLst>
                                        </p:cTn>
                                        <p:tgtEl>
                                          <p:spTgt spid="37893"/>
                                        </p:tgtEl>
                                        <p:attrNameLst>
                                          <p:attrName>style.visibility</p:attrName>
                                        </p:attrNameLst>
                                      </p:cBhvr>
                                      <p:to>
                                        <p:strVal val="visible"/>
                                      </p:to>
                                    </p:set>
                                    <p:animEffect transition="in" filter="checkerboard(across)">
                                      <p:cBhvr>
                                        <p:cTn id="16" dur="1000"/>
                                        <p:tgtEl>
                                          <p:spTgt spid="37893"/>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4" fill="hold" nodeType="clickEffect">
                                  <p:stCondLst>
                                    <p:cond delay="0"/>
                                  </p:stCondLst>
                                  <p:childTnLst>
                                    <p:set>
                                      <p:cBhvr>
                                        <p:cTn id="20" dur="1" fill="hold">
                                          <p:stCondLst>
                                            <p:cond delay="0"/>
                                          </p:stCondLst>
                                        </p:cTn>
                                        <p:tgtEl>
                                          <p:spTgt spid="37894">
                                            <p:txEl>
                                              <p:pRg st="0" end="0"/>
                                            </p:txEl>
                                          </p:spTgt>
                                        </p:tgtEl>
                                        <p:attrNameLst>
                                          <p:attrName>style.visibility</p:attrName>
                                        </p:attrNameLst>
                                      </p:cBhvr>
                                      <p:to>
                                        <p:strVal val="visible"/>
                                      </p:to>
                                    </p:set>
                                    <p:anim calcmode="lin" valueType="num">
                                      <p:cBhvr additive="base">
                                        <p:cTn id="21" dur="500" fill="hold"/>
                                        <p:tgtEl>
                                          <p:spTgt spid="37894">
                                            <p:txEl>
                                              <p:pRg st="0" end="0"/>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789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62" name="Rectangle 2"/>
          <p:cNvSpPr>
            <a:spLocks noGrp="1" noRot="1" noChangeArrowheads="1"/>
          </p:cNvSpPr>
          <p:nvPr>
            <p:ph type="title"/>
          </p:nvPr>
        </p:nvSpPr>
        <p:spPr>
          <a:noFill/>
          <a:extLst>
            <a:ext uri="{909E8E84-426E-40DD-AFC4-6F175D3DCCD1}">
              <a14:hiddenFill xmlns:a14="http://schemas.microsoft.com/office/drawing/2010/main">
                <a:solidFill>
                  <a:srgbClr val="FFFFFF"/>
                </a:solidFill>
              </a14:hiddenFill>
            </a:ext>
          </a:extLst>
        </p:spPr>
        <p:txBody>
          <a:bodyPr/>
          <a:lstStyle/>
          <a:p>
            <a:r>
              <a:rPr lang="en-US" u="sng" smtClean="0">
                <a:effectLst/>
              </a:rPr>
              <a:t>FULL-WAVE RECTIFICATION</a:t>
            </a:r>
          </a:p>
        </p:txBody>
      </p:sp>
      <p:sp>
        <p:nvSpPr>
          <p:cNvPr id="38922" name="Rectangle 10"/>
          <p:cNvSpPr>
            <a:spLocks noGrp="1" noChangeArrowheads="1"/>
          </p:cNvSpPr>
          <p:nvPr>
            <p:ph type="body" sz="half" idx="3"/>
          </p:nvPr>
        </p:nvSpPr>
        <p:spPr>
          <a:xfrm>
            <a:off x="0" y="5029200"/>
            <a:ext cx="9144000" cy="1828800"/>
          </a:xfrm>
          <a:noFill/>
          <a:extLst>
            <a:ext uri="{909E8E84-426E-40DD-AFC4-6F175D3DCCD1}">
              <a14:hiddenFill xmlns:a14="http://schemas.microsoft.com/office/drawing/2010/main">
                <a:solidFill>
                  <a:srgbClr val="FFFFFF"/>
                </a:solidFill>
              </a14:hiddenFill>
            </a:ext>
          </a:extLst>
        </p:spPr>
        <p:txBody>
          <a:bodyPr/>
          <a:lstStyle/>
          <a:p>
            <a:pPr>
              <a:buFont typeface="Wingdings" pitchFamily="2" charset="2"/>
              <a:buNone/>
            </a:pPr>
            <a:r>
              <a:rPr lang="en-US" sz="2800" smtClean="0">
                <a:effectLst/>
              </a:rPr>
              <a:t>    During the half-cycle in which A is at the higher potential diodes D2 and D3 conduct. During the subsequent half-cycle diodes D4 and D1 conduct. Note that in both cycles the current flows in the same direction through resistor R. </a:t>
            </a:r>
          </a:p>
        </p:txBody>
      </p:sp>
      <p:pic>
        <p:nvPicPr>
          <p:cNvPr id="38918"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295400"/>
            <a:ext cx="419100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9"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8200" y="1295400"/>
            <a:ext cx="4114800" cy="356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38918"/>
                                        </p:tgtEl>
                                        <p:attrNameLst>
                                          <p:attrName>style.visibility</p:attrName>
                                        </p:attrNameLst>
                                      </p:cBhvr>
                                      <p:to>
                                        <p:strVal val="visible"/>
                                      </p:to>
                                    </p:set>
                                    <p:animEffect transition="in" filter="blinds(horizontal)">
                                      <p:cBhvr>
                                        <p:cTn id="7" dur="500"/>
                                        <p:tgtEl>
                                          <p:spTgt spid="3891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nodeType="clickEffect">
                                  <p:stCondLst>
                                    <p:cond delay="0"/>
                                  </p:stCondLst>
                                  <p:childTnLst>
                                    <p:set>
                                      <p:cBhvr>
                                        <p:cTn id="11" dur="1" fill="hold">
                                          <p:stCondLst>
                                            <p:cond delay="0"/>
                                          </p:stCondLst>
                                        </p:cTn>
                                        <p:tgtEl>
                                          <p:spTgt spid="38919"/>
                                        </p:tgtEl>
                                        <p:attrNameLst>
                                          <p:attrName>style.visibility</p:attrName>
                                        </p:attrNameLst>
                                      </p:cBhvr>
                                      <p:to>
                                        <p:strVal val="visible"/>
                                      </p:to>
                                    </p:set>
                                    <p:animEffect transition="in" filter="checkerboard(across)">
                                      <p:cBhvr>
                                        <p:cTn id="12" dur="500"/>
                                        <p:tgtEl>
                                          <p:spTgt spid="3891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0" presetClass="entr" presetSubtype="0" fill="hold" nodeType="clickEffect">
                                  <p:stCondLst>
                                    <p:cond delay="0"/>
                                  </p:stCondLst>
                                  <p:childTnLst>
                                    <p:set>
                                      <p:cBhvr>
                                        <p:cTn id="16" dur="1" fill="hold">
                                          <p:stCondLst>
                                            <p:cond delay="0"/>
                                          </p:stCondLst>
                                        </p:cTn>
                                        <p:tgtEl>
                                          <p:spTgt spid="38922">
                                            <p:txEl>
                                              <p:pRg st="0" end="0"/>
                                            </p:txEl>
                                          </p:spTgt>
                                        </p:tgtEl>
                                        <p:attrNameLst>
                                          <p:attrName>style.visibility</p:attrName>
                                        </p:attrNameLst>
                                      </p:cBhvr>
                                      <p:to>
                                        <p:strVal val="visible"/>
                                      </p:to>
                                    </p:set>
                                    <p:animEffect transition="in" filter="fade">
                                      <p:cBhvr>
                                        <p:cTn id="17" dur="800" decel="100000"/>
                                        <p:tgtEl>
                                          <p:spTgt spid="38922">
                                            <p:txEl>
                                              <p:pRg st="0" end="0"/>
                                            </p:txEl>
                                          </p:spTgt>
                                        </p:tgtEl>
                                      </p:cBhvr>
                                    </p:animEffect>
                                    <p:anim calcmode="lin" valueType="num">
                                      <p:cBhvr>
                                        <p:cTn id="18" dur="800" decel="100000" fill="hold"/>
                                        <p:tgtEl>
                                          <p:spTgt spid="38922">
                                            <p:txEl>
                                              <p:pRg st="0" end="0"/>
                                            </p:txEl>
                                          </p:spTgt>
                                        </p:tgtEl>
                                        <p:attrNameLst>
                                          <p:attrName>style.rotation</p:attrName>
                                        </p:attrNameLst>
                                      </p:cBhvr>
                                      <p:tavLst>
                                        <p:tav tm="0">
                                          <p:val>
                                            <p:fltVal val="-90"/>
                                          </p:val>
                                        </p:tav>
                                        <p:tav tm="100000">
                                          <p:val>
                                            <p:fltVal val="0"/>
                                          </p:val>
                                        </p:tav>
                                      </p:tavLst>
                                    </p:anim>
                                    <p:anim calcmode="lin" valueType="num">
                                      <p:cBhvr>
                                        <p:cTn id="19" dur="800" decel="100000" fill="hold"/>
                                        <p:tgtEl>
                                          <p:spTgt spid="38922">
                                            <p:txEl>
                                              <p:pRg st="0" end="0"/>
                                            </p:txEl>
                                          </p:spTgt>
                                        </p:tgtEl>
                                        <p:attrNameLst>
                                          <p:attrName>ppt_x</p:attrName>
                                        </p:attrNameLst>
                                      </p:cBhvr>
                                      <p:tavLst>
                                        <p:tav tm="0">
                                          <p:val>
                                            <p:strVal val="#ppt_x+0.4"/>
                                          </p:val>
                                        </p:tav>
                                        <p:tav tm="100000">
                                          <p:val>
                                            <p:strVal val="#ppt_x-0.05"/>
                                          </p:val>
                                        </p:tav>
                                      </p:tavLst>
                                    </p:anim>
                                    <p:anim calcmode="lin" valueType="num">
                                      <p:cBhvr>
                                        <p:cTn id="20" dur="800" decel="100000" fill="hold"/>
                                        <p:tgtEl>
                                          <p:spTgt spid="38922">
                                            <p:txEl>
                                              <p:pRg st="0" end="0"/>
                                            </p:txEl>
                                          </p:spTgt>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38922">
                                            <p:txEl>
                                              <p:pRg st="0" end="0"/>
                                            </p:txEl>
                                          </p:spTgt>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38922">
                                            <p:txEl>
                                              <p:pRg st="0" end="0"/>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1986" name="Rectangle 2"/>
          <p:cNvSpPr>
            <a:spLocks noGrp="1" noRot="1" noChangeArrowheads="1"/>
          </p:cNvSpPr>
          <p:nvPr>
            <p:ph type="title"/>
          </p:nvPr>
        </p:nvSpPr>
        <p:spPr>
          <a:noFill/>
          <a:extLst>
            <a:ext uri="{909E8E84-426E-40DD-AFC4-6F175D3DCCD1}">
              <a14:hiddenFill xmlns:a14="http://schemas.microsoft.com/office/drawing/2010/main">
                <a:solidFill>
                  <a:srgbClr val="FFFFFF"/>
                </a:solidFill>
              </a14:hiddenFill>
            </a:ext>
          </a:extLst>
        </p:spPr>
        <p:txBody>
          <a:bodyPr/>
          <a:lstStyle/>
          <a:p>
            <a:r>
              <a:rPr lang="en-US" u="sng" smtClean="0">
                <a:effectLst/>
              </a:rPr>
              <a:t>FULL-WAVE RECTIFICATION</a:t>
            </a:r>
          </a:p>
        </p:txBody>
      </p:sp>
      <p:sp>
        <p:nvSpPr>
          <p:cNvPr id="41987" name="Rectangle 3"/>
          <p:cNvSpPr>
            <a:spLocks noGrp="1" noChangeArrowheads="1"/>
          </p:cNvSpPr>
          <p:nvPr>
            <p:ph type="body" idx="1"/>
          </p:nvPr>
        </p:nvSpPr>
        <p:spPr>
          <a:xfrm>
            <a:off x="0" y="4724400"/>
            <a:ext cx="8763000" cy="2133600"/>
          </a:xfrm>
          <a:noFill/>
          <a:extLst>
            <a:ext uri="{909E8E84-426E-40DD-AFC4-6F175D3DCCD1}">
              <a14:hiddenFill xmlns:a14="http://schemas.microsoft.com/office/drawing/2010/main">
                <a:solidFill>
                  <a:srgbClr val="FFFFFF"/>
                </a:solidFill>
              </a14:hiddenFill>
            </a:ext>
          </a:extLst>
        </p:spPr>
        <p:txBody>
          <a:bodyPr/>
          <a:lstStyle/>
          <a:p>
            <a:pPr>
              <a:buFont typeface="Wingdings" pitchFamily="2" charset="2"/>
              <a:buNone/>
            </a:pPr>
            <a:r>
              <a:rPr lang="en-US" smtClean="0">
                <a:effectLst/>
              </a:rPr>
              <a:t>   The output voltage is smoother than the output for half-wave rectification but still not smooth enough for many applications.</a:t>
            </a:r>
          </a:p>
        </p:txBody>
      </p:sp>
      <p:pic>
        <p:nvPicPr>
          <p:cNvPr id="4198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219200"/>
            <a:ext cx="7086600" cy="351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3010" name="Rectangle 2"/>
          <p:cNvSpPr>
            <a:spLocks noGrp="1" noRot="1" noChangeArrowheads="1"/>
          </p:cNvSpPr>
          <p:nvPr>
            <p:ph type="title"/>
          </p:nvPr>
        </p:nvSpPr>
        <p:spPr>
          <a:xfrm>
            <a:off x="457200" y="274638"/>
            <a:ext cx="4419600" cy="1096962"/>
          </a:xfrm>
          <a:noFill/>
          <a:extLst>
            <a:ext uri="{909E8E84-426E-40DD-AFC4-6F175D3DCCD1}">
              <a14:hiddenFill xmlns:a14="http://schemas.microsoft.com/office/drawing/2010/main">
                <a:solidFill>
                  <a:srgbClr val="FFFFFF"/>
                </a:solidFill>
              </a14:hiddenFill>
            </a:ext>
          </a:extLst>
        </p:spPr>
        <p:txBody>
          <a:bodyPr/>
          <a:lstStyle/>
          <a:p>
            <a:r>
              <a:rPr lang="en-US" u="sng" smtClean="0">
                <a:effectLst/>
              </a:rPr>
              <a:t>SMOOTHING</a:t>
            </a:r>
          </a:p>
        </p:txBody>
      </p:sp>
      <p:sp>
        <p:nvSpPr>
          <p:cNvPr id="43011" name="Rectangle 3"/>
          <p:cNvSpPr>
            <a:spLocks noGrp="1" noChangeArrowheads="1"/>
          </p:cNvSpPr>
          <p:nvPr>
            <p:ph type="body" idx="1"/>
          </p:nvPr>
        </p:nvSpPr>
        <p:spPr>
          <a:xfrm>
            <a:off x="0" y="1295400"/>
            <a:ext cx="9144000" cy="5562600"/>
          </a:xfrm>
          <a:noFill/>
          <a:extLst>
            <a:ext uri="{909E8E84-426E-40DD-AFC4-6F175D3DCCD1}">
              <a14:hiddenFill xmlns:a14="http://schemas.microsoft.com/office/drawing/2010/main">
                <a:solidFill>
                  <a:srgbClr val="FFFFFF"/>
                </a:solidFill>
              </a14:hiddenFill>
            </a:ext>
          </a:extLst>
        </p:spPr>
        <p:txBody>
          <a:bodyPr/>
          <a:lstStyle/>
          <a:p>
            <a:pPr>
              <a:buFont typeface="Wingdings" pitchFamily="2" charset="2"/>
              <a:buNone/>
            </a:pPr>
            <a:r>
              <a:rPr lang="en-US" smtClean="0">
                <a:effectLst/>
              </a:rPr>
              <a:t>   </a:t>
            </a:r>
          </a:p>
          <a:p>
            <a:pPr>
              <a:buFont typeface="Wingdings" pitchFamily="2" charset="2"/>
              <a:buNone/>
            </a:pPr>
            <a:endParaRPr lang="en-US" smtClean="0">
              <a:effectLst/>
            </a:endParaRPr>
          </a:p>
          <a:p>
            <a:pPr>
              <a:buFont typeface="Wingdings" pitchFamily="2" charset="2"/>
              <a:buNone/>
            </a:pPr>
            <a:endParaRPr lang="en-US" smtClean="0">
              <a:effectLst/>
            </a:endParaRPr>
          </a:p>
          <a:p>
            <a:pPr>
              <a:buFont typeface="Wingdings" pitchFamily="2" charset="2"/>
              <a:buNone/>
            </a:pPr>
            <a:r>
              <a:rPr lang="en-US" sz="2800" smtClean="0">
                <a:effectLst/>
              </a:rPr>
              <a:t>A capacitor can be used to filter (remove the voltage variation) the output voltage. </a:t>
            </a:r>
          </a:p>
          <a:p>
            <a:pPr>
              <a:buFont typeface="Wingdings" pitchFamily="2" charset="2"/>
              <a:buNone/>
            </a:pPr>
            <a:r>
              <a:rPr lang="en-US" sz="2800" smtClean="0">
                <a:effectLst/>
              </a:rPr>
              <a:t>   As the voltage grows the capacitor charges up, and as the voltage falls the capacitor discharges through the resistor.</a:t>
            </a:r>
          </a:p>
          <a:p>
            <a:pPr>
              <a:buFont typeface="Wingdings" pitchFamily="2" charset="2"/>
              <a:buNone/>
            </a:pPr>
            <a:r>
              <a:rPr lang="en-US" sz="2800" smtClean="0">
                <a:effectLst/>
              </a:rPr>
              <a:t>   If the capacitance is large enough the voltage will not fall a lot before the capacitor is charged up once more. In this way the output voltage is smoothened. </a:t>
            </a:r>
          </a:p>
          <a:p>
            <a:pPr>
              <a:buFont typeface="Wingdings" pitchFamily="2" charset="2"/>
              <a:buNone/>
            </a:pPr>
            <a:endParaRPr lang="en-US" smtClean="0">
              <a:effectLst/>
            </a:endParaRPr>
          </a:p>
        </p:txBody>
      </p:sp>
      <p:pic>
        <p:nvPicPr>
          <p:cNvPr id="4301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1000" y="1219200"/>
            <a:ext cx="4748213"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43012"/>
                                        </p:tgtEl>
                                        <p:attrNameLst>
                                          <p:attrName>style.visibility</p:attrName>
                                        </p:attrNameLst>
                                      </p:cBhvr>
                                      <p:to>
                                        <p:strVal val="visible"/>
                                      </p:to>
                                    </p:set>
                                    <p:animEffect transition="in" filter="dissolve">
                                      <p:cBhvr>
                                        <p:cTn id="7" dur="500"/>
                                        <p:tgtEl>
                                          <p:spTgt spid="4301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mph" presetSubtype="0" fill="hold" nodeType="clickEffect">
                                  <p:stCondLst>
                                    <p:cond delay="0"/>
                                  </p:stCondLst>
                                  <p:childTnLst>
                                    <p:animScale>
                                      <p:cBhvr>
                                        <p:cTn id="11" dur="2000" fill="hold"/>
                                        <p:tgtEl>
                                          <p:spTgt spid="43012"/>
                                        </p:tgtEl>
                                      </p:cBhvr>
                                      <p:by x="50000" y="50000"/>
                                    </p:animScale>
                                  </p:childTnLst>
                                </p:cTn>
                              </p:par>
                              <p:par>
                                <p:cTn id="12" presetID="0" presetClass="path" presetSubtype="0" accel="50000" decel="50000" fill="hold" nodeType="withEffect">
                                  <p:stCondLst>
                                    <p:cond delay="0"/>
                                  </p:stCondLst>
                                  <p:childTnLst>
                                    <p:animMotion origin="layout" path="M 0 -4.39306E-6 L 0.23333 -0.08924 " pathEditMode="relative" rAng="0" ptsTypes="AA">
                                      <p:cBhvr>
                                        <p:cTn id="13" dur="2000" fill="hold"/>
                                        <p:tgtEl>
                                          <p:spTgt spid="43012"/>
                                        </p:tgtEl>
                                        <p:attrNameLst>
                                          <p:attrName>ppt_x</p:attrName>
                                          <p:attrName>ppt_y</p:attrName>
                                        </p:attrNameLst>
                                      </p:cBhvr>
                                      <p:rCtr x="11667" y="-4462"/>
                                    </p:animMotion>
                                  </p:childTnLst>
                                </p:cTn>
                              </p:par>
                            </p:childTnLst>
                          </p:cTn>
                        </p:par>
                      </p:childTnLst>
                    </p:cTn>
                  </p:par>
                  <p:par>
                    <p:cTn id="14" fill="hold" nodeType="clickPar">
                      <p:stCondLst>
                        <p:cond delay="indefinite"/>
                      </p:stCondLst>
                      <p:childTnLst>
                        <p:par>
                          <p:cTn id="15" fill="hold" nodeType="withGroup">
                            <p:stCondLst>
                              <p:cond delay="0"/>
                            </p:stCondLst>
                            <p:childTnLst>
                              <p:par>
                                <p:cTn id="16" presetID="22" presetClass="entr" presetSubtype="4" fill="hold" nodeType="clickEffect">
                                  <p:stCondLst>
                                    <p:cond delay="0"/>
                                  </p:stCondLst>
                                  <p:childTnLst>
                                    <p:set>
                                      <p:cBhvr>
                                        <p:cTn id="17" dur="1" fill="hold">
                                          <p:stCondLst>
                                            <p:cond delay="0"/>
                                          </p:stCondLst>
                                        </p:cTn>
                                        <p:tgtEl>
                                          <p:spTgt spid="43011">
                                            <p:txEl>
                                              <p:pRg st="4" end="4"/>
                                            </p:txEl>
                                          </p:spTgt>
                                        </p:tgtEl>
                                        <p:attrNameLst>
                                          <p:attrName>style.visibility</p:attrName>
                                        </p:attrNameLst>
                                      </p:cBhvr>
                                      <p:to>
                                        <p:strVal val="visible"/>
                                      </p:to>
                                    </p:set>
                                    <p:animEffect transition="in" filter="wipe(down)">
                                      <p:cBhvr>
                                        <p:cTn id="18" dur="500"/>
                                        <p:tgtEl>
                                          <p:spTgt spid="43011">
                                            <p:txEl>
                                              <p:pRg st="4" end="4"/>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30" presetClass="entr" presetSubtype="0" fill="hold" nodeType="clickEffect">
                                  <p:stCondLst>
                                    <p:cond delay="0"/>
                                  </p:stCondLst>
                                  <p:childTnLst>
                                    <p:set>
                                      <p:cBhvr>
                                        <p:cTn id="22" dur="1" fill="hold">
                                          <p:stCondLst>
                                            <p:cond delay="0"/>
                                          </p:stCondLst>
                                        </p:cTn>
                                        <p:tgtEl>
                                          <p:spTgt spid="43011">
                                            <p:txEl>
                                              <p:pRg st="5" end="5"/>
                                            </p:txEl>
                                          </p:spTgt>
                                        </p:tgtEl>
                                        <p:attrNameLst>
                                          <p:attrName>style.visibility</p:attrName>
                                        </p:attrNameLst>
                                      </p:cBhvr>
                                      <p:to>
                                        <p:strVal val="visible"/>
                                      </p:to>
                                    </p:set>
                                    <p:animEffect transition="in" filter="fade">
                                      <p:cBhvr>
                                        <p:cTn id="23" dur="800" decel="100000"/>
                                        <p:tgtEl>
                                          <p:spTgt spid="43011">
                                            <p:txEl>
                                              <p:pRg st="5" end="5"/>
                                            </p:txEl>
                                          </p:spTgt>
                                        </p:tgtEl>
                                      </p:cBhvr>
                                    </p:animEffect>
                                    <p:anim calcmode="lin" valueType="num">
                                      <p:cBhvr>
                                        <p:cTn id="24" dur="800" decel="100000" fill="hold"/>
                                        <p:tgtEl>
                                          <p:spTgt spid="43011">
                                            <p:txEl>
                                              <p:pRg st="5" end="5"/>
                                            </p:txEl>
                                          </p:spTgt>
                                        </p:tgtEl>
                                        <p:attrNameLst>
                                          <p:attrName>style.rotation</p:attrName>
                                        </p:attrNameLst>
                                      </p:cBhvr>
                                      <p:tavLst>
                                        <p:tav tm="0">
                                          <p:val>
                                            <p:fltVal val="-90"/>
                                          </p:val>
                                        </p:tav>
                                        <p:tav tm="100000">
                                          <p:val>
                                            <p:fltVal val="0"/>
                                          </p:val>
                                        </p:tav>
                                      </p:tavLst>
                                    </p:anim>
                                    <p:anim calcmode="lin" valueType="num">
                                      <p:cBhvr>
                                        <p:cTn id="25" dur="800" decel="100000" fill="hold"/>
                                        <p:tgtEl>
                                          <p:spTgt spid="43011">
                                            <p:txEl>
                                              <p:pRg st="5" end="5"/>
                                            </p:txEl>
                                          </p:spTgt>
                                        </p:tgtEl>
                                        <p:attrNameLst>
                                          <p:attrName>ppt_x</p:attrName>
                                        </p:attrNameLst>
                                      </p:cBhvr>
                                      <p:tavLst>
                                        <p:tav tm="0">
                                          <p:val>
                                            <p:strVal val="#ppt_x+0.4"/>
                                          </p:val>
                                        </p:tav>
                                        <p:tav tm="100000">
                                          <p:val>
                                            <p:strVal val="#ppt_x-0.05"/>
                                          </p:val>
                                        </p:tav>
                                      </p:tavLst>
                                    </p:anim>
                                    <p:anim calcmode="lin" valueType="num">
                                      <p:cBhvr>
                                        <p:cTn id="26" dur="800" decel="100000" fill="hold"/>
                                        <p:tgtEl>
                                          <p:spTgt spid="43011">
                                            <p:txEl>
                                              <p:pRg st="5" end="5"/>
                                            </p:txEl>
                                          </p:spTgt>
                                        </p:tgtEl>
                                        <p:attrNameLst>
                                          <p:attrName>ppt_y</p:attrName>
                                        </p:attrNameLst>
                                      </p:cBhvr>
                                      <p:tavLst>
                                        <p:tav tm="0">
                                          <p:val>
                                            <p:strVal val="#ppt_y-0.4"/>
                                          </p:val>
                                        </p:tav>
                                        <p:tav tm="100000">
                                          <p:val>
                                            <p:strVal val="#ppt_y+0.1"/>
                                          </p:val>
                                        </p:tav>
                                      </p:tavLst>
                                    </p:anim>
                                    <p:anim calcmode="lin" valueType="num">
                                      <p:cBhvr>
                                        <p:cTn id="27" dur="200" accel="100000" fill="hold">
                                          <p:stCondLst>
                                            <p:cond delay="800"/>
                                          </p:stCondLst>
                                        </p:cTn>
                                        <p:tgtEl>
                                          <p:spTgt spid="43011">
                                            <p:txEl>
                                              <p:pRg st="5" end="5"/>
                                            </p:txEl>
                                          </p:spTgt>
                                        </p:tgtEl>
                                        <p:attrNameLst>
                                          <p:attrName>ppt_x</p:attrName>
                                        </p:attrNameLst>
                                      </p:cBhvr>
                                      <p:tavLst>
                                        <p:tav tm="0">
                                          <p:val>
                                            <p:strVal val="#ppt_x-0.05"/>
                                          </p:val>
                                        </p:tav>
                                        <p:tav tm="100000">
                                          <p:val>
                                            <p:strVal val="#ppt_x"/>
                                          </p:val>
                                        </p:tav>
                                      </p:tavLst>
                                    </p:anim>
                                    <p:anim calcmode="lin" valueType="num">
                                      <p:cBhvr>
                                        <p:cTn id="28" dur="200" accel="100000" fill="hold">
                                          <p:stCondLst>
                                            <p:cond delay="800"/>
                                          </p:stCondLst>
                                        </p:cTn>
                                        <p:tgtEl>
                                          <p:spTgt spid="43011">
                                            <p:txEl>
                                              <p:pRg st="5" end="5"/>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4034" name="Rectangle 2"/>
          <p:cNvSpPr>
            <a:spLocks noGrp="1" noRot="1" noChangeArrowheads="1"/>
          </p:cNvSpPr>
          <p:nvPr>
            <p:ph type="title"/>
          </p:nvPr>
        </p:nvSpPr>
        <p:spPr>
          <a:noFill/>
          <a:extLst>
            <a:ext uri="{909E8E84-426E-40DD-AFC4-6F175D3DCCD1}">
              <a14:hiddenFill xmlns:a14="http://schemas.microsoft.com/office/drawing/2010/main">
                <a:solidFill>
                  <a:srgbClr val="FFFFFF"/>
                </a:solidFill>
              </a14:hiddenFill>
            </a:ext>
          </a:extLst>
        </p:spPr>
        <p:txBody>
          <a:bodyPr/>
          <a:lstStyle/>
          <a:p>
            <a:r>
              <a:rPr lang="en-US" u="sng" smtClean="0">
                <a:effectLst/>
              </a:rPr>
              <a:t>SMOOTHING</a:t>
            </a:r>
          </a:p>
        </p:txBody>
      </p:sp>
      <p:sp>
        <p:nvSpPr>
          <p:cNvPr id="44035" name="Rectangle 3"/>
          <p:cNvSpPr>
            <a:spLocks noGrp="1" noChangeArrowheads="1"/>
          </p:cNvSpPr>
          <p:nvPr>
            <p:ph type="body" idx="1"/>
          </p:nvPr>
        </p:nvSpPr>
        <p:spPr>
          <a:xfrm>
            <a:off x="0" y="2819400"/>
            <a:ext cx="9144000" cy="4038600"/>
          </a:xfrm>
          <a:noFill/>
          <a:extLst>
            <a:ext uri="{909E8E84-426E-40DD-AFC4-6F175D3DCCD1}">
              <a14:hiddenFill xmlns:a14="http://schemas.microsoft.com/office/drawing/2010/main">
                <a:solidFill>
                  <a:srgbClr val="FFFFFF"/>
                </a:solidFill>
              </a14:hiddenFill>
            </a:ext>
          </a:extLst>
        </p:spPr>
        <p:txBody>
          <a:bodyPr/>
          <a:lstStyle/>
          <a:p>
            <a:pPr>
              <a:lnSpc>
                <a:spcPct val="90000"/>
              </a:lnSpc>
              <a:buFont typeface="Wingdings" pitchFamily="2" charset="2"/>
              <a:buNone/>
            </a:pPr>
            <a:r>
              <a:rPr lang="en-US" smtClean="0">
                <a:effectLst/>
              </a:rPr>
              <a:t>   Note that a small ripple is left. This ripple is reduced by increasing the capacitance of the capacitor.</a:t>
            </a:r>
          </a:p>
          <a:p>
            <a:pPr>
              <a:lnSpc>
                <a:spcPct val="90000"/>
              </a:lnSpc>
              <a:buFont typeface="Wingdings" pitchFamily="2" charset="2"/>
              <a:buNone/>
            </a:pPr>
            <a:r>
              <a:rPr lang="en-US" smtClean="0">
                <a:effectLst/>
              </a:rPr>
              <a:t>    </a:t>
            </a:r>
          </a:p>
          <a:p>
            <a:pPr>
              <a:lnSpc>
                <a:spcPct val="90000"/>
              </a:lnSpc>
              <a:buFont typeface="Wingdings" pitchFamily="2" charset="2"/>
              <a:buNone/>
            </a:pPr>
            <a:r>
              <a:rPr lang="en-US" smtClean="0">
                <a:effectLst/>
              </a:rPr>
              <a:t>   It should be noted however that increasing the capacitance increases the current which surges through the diode as the capacitor is charged up once every cycle. </a:t>
            </a:r>
          </a:p>
          <a:p>
            <a:pPr>
              <a:lnSpc>
                <a:spcPct val="90000"/>
              </a:lnSpc>
              <a:buFont typeface="Wingdings" pitchFamily="2" charset="2"/>
              <a:buNone/>
            </a:pPr>
            <a:r>
              <a:rPr lang="en-US" smtClean="0">
                <a:effectLst/>
              </a:rPr>
              <a:t>   This surge could possibly destroy the diode. </a:t>
            </a:r>
          </a:p>
          <a:p>
            <a:pPr>
              <a:lnSpc>
                <a:spcPct val="90000"/>
              </a:lnSpc>
              <a:buFont typeface="Wingdings" pitchFamily="2" charset="2"/>
              <a:buNone/>
            </a:pPr>
            <a:endParaRPr lang="en-US" smtClean="0">
              <a:effectLst/>
            </a:endParaRPr>
          </a:p>
        </p:txBody>
      </p:sp>
      <p:pic>
        <p:nvPicPr>
          <p:cNvPr id="4403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9400" y="381000"/>
            <a:ext cx="5105400"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mph" presetSubtype="0" fill="hold" nodeType="clickEffect">
                                  <p:stCondLst>
                                    <p:cond delay="0"/>
                                  </p:stCondLst>
                                  <p:childTnLst>
                                    <p:animScale>
                                      <p:cBhvr>
                                        <p:cTn id="6" dur="2000" fill="hold"/>
                                        <p:tgtEl>
                                          <p:spTgt spid="44036"/>
                                        </p:tgtEl>
                                      </p:cBhvr>
                                      <p:by x="50000" y="50000"/>
                                    </p:animScale>
                                  </p:childTnLst>
                                </p:cTn>
                              </p:par>
                              <p:par>
                                <p:cTn id="7" presetID="0" presetClass="path" presetSubtype="0" accel="50000" decel="50000" fill="hold" nodeType="withEffect">
                                  <p:stCondLst>
                                    <p:cond delay="0"/>
                                  </p:stCondLst>
                                  <p:childTnLst>
                                    <p:animMotion origin="layout" path="M -3.33333E-6 -3.98844E-6 L 0.25417 -0.06682 " pathEditMode="relative" rAng="0" ptsTypes="AA">
                                      <p:cBhvr>
                                        <p:cTn id="8" dur="2000" fill="hold"/>
                                        <p:tgtEl>
                                          <p:spTgt spid="44036"/>
                                        </p:tgtEl>
                                        <p:attrNameLst>
                                          <p:attrName>ppt_x</p:attrName>
                                          <p:attrName>ppt_y</p:attrName>
                                        </p:attrNameLst>
                                      </p:cBhvr>
                                      <p:rCtr x="12708" y="-3353"/>
                                    </p:animMotion>
                                  </p:childTnLst>
                                </p:cTn>
                              </p:par>
                            </p:childTnLst>
                          </p:cTn>
                        </p:par>
                      </p:childTnLst>
                    </p:cTn>
                  </p:par>
                  <p:par>
                    <p:cTn id="9" fill="hold" nodeType="clickPar">
                      <p:stCondLst>
                        <p:cond delay="indefinite"/>
                      </p:stCondLst>
                      <p:childTnLst>
                        <p:par>
                          <p:cTn id="10" fill="hold" nodeType="withGroup">
                            <p:stCondLst>
                              <p:cond delay="0"/>
                            </p:stCondLst>
                            <p:childTnLst>
                              <p:par>
                                <p:cTn id="11" presetID="30" presetClass="entr" presetSubtype="0" fill="hold" nodeType="clickEffect">
                                  <p:stCondLst>
                                    <p:cond delay="0"/>
                                  </p:stCondLst>
                                  <p:childTnLst>
                                    <p:set>
                                      <p:cBhvr>
                                        <p:cTn id="12" dur="1" fill="hold">
                                          <p:stCondLst>
                                            <p:cond delay="0"/>
                                          </p:stCondLst>
                                        </p:cTn>
                                        <p:tgtEl>
                                          <p:spTgt spid="44035">
                                            <p:txEl>
                                              <p:pRg st="0" end="0"/>
                                            </p:txEl>
                                          </p:spTgt>
                                        </p:tgtEl>
                                        <p:attrNameLst>
                                          <p:attrName>style.visibility</p:attrName>
                                        </p:attrNameLst>
                                      </p:cBhvr>
                                      <p:to>
                                        <p:strVal val="visible"/>
                                      </p:to>
                                    </p:set>
                                    <p:animEffect transition="in" filter="fade">
                                      <p:cBhvr>
                                        <p:cTn id="13" dur="800" decel="100000"/>
                                        <p:tgtEl>
                                          <p:spTgt spid="44035">
                                            <p:txEl>
                                              <p:pRg st="0" end="0"/>
                                            </p:txEl>
                                          </p:spTgt>
                                        </p:tgtEl>
                                      </p:cBhvr>
                                    </p:animEffect>
                                    <p:anim calcmode="lin" valueType="num">
                                      <p:cBhvr>
                                        <p:cTn id="14" dur="800" decel="100000" fill="hold"/>
                                        <p:tgtEl>
                                          <p:spTgt spid="44035">
                                            <p:txEl>
                                              <p:pRg st="0" end="0"/>
                                            </p:txEl>
                                          </p:spTgt>
                                        </p:tgtEl>
                                        <p:attrNameLst>
                                          <p:attrName>style.rotation</p:attrName>
                                        </p:attrNameLst>
                                      </p:cBhvr>
                                      <p:tavLst>
                                        <p:tav tm="0">
                                          <p:val>
                                            <p:fltVal val="-90"/>
                                          </p:val>
                                        </p:tav>
                                        <p:tav tm="100000">
                                          <p:val>
                                            <p:fltVal val="0"/>
                                          </p:val>
                                        </p:tav>
                                      </p:tavLst>
                                    </p:anim>
                                    <p:anim calcmode="lin" valueType="num">
                                      <p:cBhvr>
                                        <p:cTn id="15" dur="800" decel="100000" fill="hold"/>
                                        <p:tgtEl>
                                          <p:spTgt spid="44035">
                                            <p:txEl>
                                              <p:pRg st="0" end="0"/>
                                            </p:txEl>
                                          </p:spTgt>
                                        </p:tgtEl>
                                        <p:attrNameLst>
                                          <p:attrName>ppt_x</p:attrName>
                                        </p:attrNameLst>
                                      </p:cBhvr>
                                      <p:tavLst>
                                        <p:tav tm="0">
                                          <p:val>
                                            <p:strVal val="#ppt_x+0.4"/>
                                          </p:val>
                                        </p:tav>
                                        <p:tav tm="100000">
                                          <p:val>
                                            <p:strVal val="#ppt_x-0.05"/>
                                          </p:val>
                                        </p:tav>
                                      </p:tavLst>
                                    </p:anim>
                                    <p:anim calcmode="lin" valueType="num">
                                      <p:cBhvr>
                                        <p:cTn id="16" dur="800" decel="100000" fill="hold"/>
                                        <p:tgtEl>
                                          <p:spTgt spid="44035">
                                            <p:txEl>
                                              <p:pRg st="0" end="0"/>
                                            </p:txEl>
                                          </p:spTgt>
                                        </p:tgtEl>
                                        <p:attrNameLst>
                                          <p:attrName>ppt_y</p:attrName>
                                        </p:attrNameLst>
                                      </p:cBhvr>
                                      <p:tavLst>
                                        <p:tav tm="0">
                                          <p:val>
                                            <p:strVal val="#ppt_y-0.4"/>
                                          </p:val>
                                        </p:tav>
                                        <p:tav tm="100000">
                                          <p:val>
                                            <p:strVal val="#ppt_y+0.1"/>
                                          </p:val>
                                        </p:tav>
                                      </p:tavLst>
                                    </p:anim>
                                    <p:anim calcmode="lin" valueType="num">
                                      <p:cBhvr>
                                        <p:cTn id="17" dur="200" accel="100000" fill="hold">
                                          <p:stCondLst>
                                            <p:cond delay="800"/>
                                          </p:stCondLst>
                                        </p:cTn>
                                        <p:tgtEl>
                                          <p:spTgt spid="44035">
                                            <p:txEl>
                                              <p:pRg st="0" end="0"/>
                                            </p:txEl>
                                          </p:spTgt>
                                        </p:tgtEl>
                                        <p:attrNameLst>
                                          <p:attrName>ppt_x</p:attrName>
                                        </p:attrNameLst>
                                      </p:cBhvr>
                                      <p:tavLst>
                                        <p:tav tm="0">
                                          <p:val>
                                            <p:strVal val="#ppt_x-0.05"/>
                                          </p:val>
                                        </p:tav>
                                        <p:tav tm="100000">
                                          <p:val>
                                            <p:strVal val="#ppt_x"/>
                                          </p:val>
                                        </p:tav>
                                      </p:tavLst>
                                    </p:anim>
                                    <p:anim calcmode="lin" valueType="num">
                                      <p:cBhvr>
                                        <p:cTn id="18" dur="200" accel="100000" fill="hold">
                                          <p:stCondLst>
                                            <p:cond delay="800"/>
                                          </p:stCondLst>
                                        </p:cTn>
                                        <p:tgtEl>
                                          <p:spTgt spid="44035">
                                            <p:txEl>
                                              <p:pRg st="0" end="0"/>
                                            </p:txEl>
                                          </p:spTgt>
                                        </p:tgtEl>
                                        <p:attrNameLst>
                                          <p:attrName>ppt_y</p:attrName>
                                        </p:attrNameLst>
                                      </p:cBhvr>
                                      <p:tavLst>
                                        <p:tav tm="0">
                                          <p:val>
                                            <p:strVal val="#ppt_y+0.1"/>
                                          </p:val>
                                        </p:tav>
                                        <p:tav tm="100000">
                                          <p:val>
                                            <p:strVal val="#ppt_y"/>
                                          </p:val>
                                        </p:tav>
                                      </p:tavLst>
                                    </p:anim>
                                  </p:childTnLst>
                                </p:cTn>
                              </p:par>
                              <p:par>
                                <p:cTn id="19" presetID="30" presetClass="entr" presetSubtype="0" fill="hold" nodeType="withEffect">
                                  <p:stCondLst>
                                    <p:cond delay="0"/>
                                  </p:stCondLst>
                                  <p:childTnLst>
                                    <p:set>
                                      <p:cBhvr>
                                        <p:cTn id="20" dur="1" fill="hold">
                                          <p:stCondLst>
                                            <p:cond delay="0"/>
                                          </p:stCondLst>
                                        </p:cTn>
                                        <p:tgtEl>
                                          <p:spTgt spid="44035">
                                            <p:txEl>
                                              <p:pRg st="1" end="1"/>
                                            </p:txEl>
                                          </p:spTgt>
                                        </p:tgtEl>
                                        <p:attrNameLst>
                                          <p:attrName>style.visibility</p:attrName>
                                        </p:attrNameLst>
                                      </p:cBhvr>
                                      <p:to>
                                        <p:strVal val="visible"/>
                                      </p:to>
                                    </p:set>
                                    <p:animEffect transition="in" filter="fade">
                                      <p:cBhvr>
                                        <p:cTn id="21" dur="800" decel="100000"/>
                                        <p:tgtEl>
                                          <p:spTgt spid="44035">
                                            <p:txEl>
                                              <p:pRg st="1" end="1"/>
                                            </p:txEl>
                                          </p:spTgt>
                                        </p:tgtEl>
                                      </p:cBhvr>
                                    </p:animEffect>
                                    <p:anim calcmode="lin" valueType="num">
                                      <p:cBhvr>
                                        <p:cTn id="22" dur="800" decel="100000" fill="hold"/>
                                        <p:tgtEl>
                                          <p:spTgt spid="44035">
                                            <p:txEl>
                                              <p:pRg st="1" end="1"/>
                                            </p:txEl>
                                          </p:spTgt>
                                        </p:tgtEl>
                                        <p:attrNameLst>
                                          <p:attrName>style.rotation</p:attrName>
                                        </p:attrNameLst>
                                      </p:cBhvr>
                                      <p:tavLst>
                                        <p:tav tm="0">
                                          <p:val>
                                            <p:fltVal val="-90"/>
                                          </p:val>
                                        </p:tav>
                                        <p:tav tm="100000">
                                          <p:val>
                                            <p:fltVal val="0"/>
                                          </p:val>
                                        </p:tav>
                                      </p:tavLst>
                                    </p:anim>
                                    <p:anim calcmode="lin" valueType="num">
                                      <p:cBhvr>
                                        <p:cTn id="23" dur="800" decel="100000" fill="hold"/>
                                        <p:tgtEl>
                                          <p:spTgt spid="44035">
                                            <p:txEl>
                                              <p:pRg st="1" end="1"/>
                                            </p:txEl>
                                          </p:spTgt>
                                        </p:tgtEl>
                                        <p:attrNameLst>
                                          <p:attrName>ppt_x</p:attrName>
                                        </p:attrNameLst>
                                      </p:cBhvr>
                                      <p:tavLst>
                                        <p:tav tm="0">
                                          <p:val>
                                            <p:strVal val="#ppt_x+0.4"/>
                                          </p:val>
                                        </p:tav>
                                        <p:tav tm="100000">
                                          <p:val>
                                            <p:strVal val="#ppt_x-0.05"/>
                                          </p:val>
                                        </p:tav>
                                      </p:tavLst>
                                    </p:anim>
                                    <p:anim calcmode="lin" valueType="num">
                                      <p:cBhvr>
                                        <p:cTn id="24" dur="800" decel="100000" fill="hold"/>
                                        <p:tgtEl>
                                          <p:spTgt spid="44035">
                                            <p:txEl>
                                              <p:pRg st="1" end="1"/>
                                            </p:txEl>
                                          </p:spTgt>
                                        </p:tgtEl>
                                        <p:attrNameLst>
                                          <p:attrName>ppt_y</p:attrName>
                                        </p:attrNameLst>
                                      </p:cBhvr>
                                      <p:tavLst>
                                        <p:tav tm="0">
                                          <p:val>
                                            <p:strVal val="#ppt_y-0.4"/>
                                          </p:val>
                                        </p:tav>
                                        <p:tav tm="100000">
                                          <p:val>
                                            <p:strVal val="#ppt_y+0.1"/>
                                          </p:val>
                                        </p:tav>
                                      </p:tavLst>
                                    </p:anim>
                                    <p:anim calcmode="lin" valueType="num">
                                      <p:cBhvr>
                                        <p:cTn id="25" dur="200" accel="100000" fill="hold">
                                          <p:stCondLst>
                                            <p:cond delay="800"/>
                                          </p:stCondLst>
                                        </p:cTn>
                                        <p:tgtEl>
                                          <p:spTgt spid="44035">
                                            <p:txEl>
                                              <p:pRg st="1" end="1"/>
                                            </p:txEl>
                                          </p:spTgt>
                                        </p:tgtEl>
                                        <p:attrNameLst>
                                          <p:attrName>ppt_x</p:attrName>
                                        </p:attrNameLst>
                                      </p:cBhvr>
                                      <p:tavLst>
                                        <p:tav tm="0">
                                          <p:val>
                                            <p:strVal val="#ppt_x-0.05"/>
                                          </p:val>
                                        </p:tav>
                                        <p:tav tm="100000">
                                          <p:val>
                                            <p:strVal val="#ppt_x"/>
                                          </p:val>
                                        </p:tav>
                                      </p:tavLst>
                                    </p:anim>
                                    <p:anim calcmode="lin" valueType="num">
                                      <p:cBhvr>
                                        <p:cTn id="26" dur="200" accel="100000" fill="hold">
                                          <p:stCondLst>
                                            <p:cond delay="800"/>
                                          </p:stCondLst>
                                        </p:cTn>
                                        <p:tgtEl>
                                          <p:spTgt spid="44035">
                                            <p:txEl>
                                              <p:pRg st="1" end="1"/>
                                            </p:txEl>
                                          </p:spTgt>
                                        </p:tgtEl>
                                        <p:attrNameLst>
                                          <p:attrName>ppt_y</p:attrName>
                                        </p:attrNameLst>
                                      </p:cBhvr>
                                      <p:tavLst>
                                        <p:tav tm="0">
                                          <p:val>
                                            <p:strVal val="#ppt_y+0.1"/>
                                          </p:val>
                                        </p:tav>
                                        <p:tav tm="100000">
                                          <p:val>
                                            <p:strVal val="#ppt_y"/>
                                          </p:val>
                                        </p:tav>
                                      </p:tavLst>
                                    </p:anim>
                                  </p:childTnLst>
                                </p:cTn>
                              </p:par>
                              <p:par>
                                <p:cTn id="27" presetID="30" presetClass="entr" presetSubtype="0" fill="hold" nodeType="withEffect">
                                  <p:stCondLst>
                                    <p:cond delay="0"/>
                                  </p:stCondLst>
                                  <p:childTnLst>
                                    <p:set>
                                      <p:cBhvr>
                                        <p:cTn id="28" dur="1" fill="hold">
                                          <p:stCondLst>
                                            <p:cond delay="0"/>
                                          </p:stCondLst>
                                        </p:cTn>
                                        <p:tgtEl>
                                          <p:spTgt spid="44035">
                                            <p:txEl>
                                              <p:pRg st="2" end="2"/>
                                            </p:txEl>
                                          </p:spTgt>
                                        </p:tgtEl>
                                        <p:attrNameLst>
                                          <p:attrName>style.visibility</p:attrName>
                                        </p:attrNameLst>
                                      </p:cBhvr>
                                      <p:to>
                                        <p:strVal val="visible"/>
                                      </p:to>
                                    </p:set>
                                    <p:animEffect transition="in" filter="fade">
                                      <p:cBhvr>
                                        <p:cTn id="29" dur="800" decel="100000"/>
                                        <p:tgtEl>
                                          <p:spTgt spid="44035">
                                            <p:txEl>
                                              <p:pRg st="2" end="2"/>
                                            </p:txEl>
                                          </p:spTgt>
                                        </p:tgtEl>
                                      </p:cBhvr>
                                    </p:animEffect>
                                    <p:anim calcmode="lin" valueType="num">
                                      <p:cBhvr>
                                        <p:cTn id="30" dur="800" decel="100000" fill="hold"/>
                                        <p:tgtEl>
                                          <p:spTgt spid="44035">
                                            <p:txEl>
                                              <p:pRg st="2" end="2"/>
                                            </p:txEl>
                                          </p:spTgt>
                                        </p:tgtEl>
                                        <p:attrNameLst>
                                          <p:attrName>style.rotation</p:attrName>
                                        </p:attrNameLst>
                                      </p:cBhvr>
                                      <p:tavLst>
                                        <p:tav tm="0">
                                          <p:val>
                                            <p:fltVal val="-90"/>
                                          </p:val>
                                        </p:tav>
                                        <p:tav tm="100000">
                                          <p:val>
                                            <p:fltVal val="0"/>
                                          </p:val>
                                        </p:tav>
                                      </p:tavLst>
                                    </p:anim>
                                    <p:anim calcmode="lin" valueType="num">
                                      <p:cBhvr>
                                        <p:cTn id="31" dur="800" decel="100000" fill="hold"/>
                                        <p:tgtEl>
                                          <p:spTgt spid="44035">
                                            <p:txEl>
                                              <p:pRg st="2" end="2"/>
                                            </p:txEl>
                                          </p:spTgt>
                                        </p:tgtEl>
                                        <p:attrNameLst>
                                          <p:attrName>ppt_x</p:attrName>
                                        </p:attrNameLst>
                                      </p:cBhvr>
                                      <p:tavLst>
                                        <p:tav tm="0">
                                          <p:val>
                                            <p:strVal val="#ppt_x+0.4"/>
                                          </p:val>
                                        </p:tav>
                                        <p:tav tm="100000">
                                          <p:val>
                                            <p:strVal val="#ppt_x-0.05"/>
                                          </p:val>
                                        </p:tav>
                                      </p:tavLst>
                                    </p:anim>
                                    <p:anim calcmode="lin" valueType="num">
                                      <p:cBhvr>
                                        <p:cTn id="32" dur="800" decel="100000" fill="hold"/>
                                        <p:tgtEl>
                                          <p:spTgt spid="44035">
                                            <p:txEl>
                                              <p:pRg st="2" end="2"/>
                                            </p:txEl>
                                          </p:spTgt>
                                        </p:tgtEl>
                                        <p:attrNameLst>
                                          <p:attrName>ppt_y</p:attrName>
                                        </p:attrNameLst>
                                      </p:cBhvr>
                                      <p:tavLst>
                                        <p:tav tm="0">
                                          <p:val>
                                            <p:strVal val="#ppt_y-0.4"/>
                                          </p:val>
                                        </p:tav>
                                        <p:tav tm="100000">
                                          <p:val>
                                            <p:strVal val="#ppt_y+0.1"/>
                                          </p:val>
                                        </p:tav>
                                      </p:tavLst>
                                    </p:anim>
                                    <p:anim calcmode="lin" valueType="num">
                                      <p:cBhvr>
                                        <p:cTn id="33" dur="200" accel="100000" fill="hold">
                                          <p:stCondLst>
                                            <p:cond delay="800"/>
                                          </p:stCondLst>
                                        </p:cTn>
                                        <p:tgtEl>
                                          <p:spTgt spid="44035">
                                            <p:txEl>
                                              <p:pRg st="2" end="2"/>
                                            </p:txEl>
                                          </p:spTgt>
                                        </p:tgtEl>
                                        <p:attrNameLst>
                                          <p:attrName>ppt_x</p:attrName>
                                        </p:attrNameLst>
                                      </p:cBhvr>
                                      <p:tavLst>
                                        <p:tav tm="0">
                                          <p:val>
                                            <p:strVal val="#ppt_x-0.05"/>
                                          </p:val>
                                        </p:tav>
                                        <p:tav tm="100000">
                                          <p:val>
                                            <p:strVal val="#ppt_x"/>
                                          </p:val>
                                        </p:tav>
                                      </p:tavLst>
                                    </p:anim>
                                    <p:anim calcmode="lin" valueType="num">
                                      <p:cBhvr>
                                        <p:cTn id="34" dur="200" accel="100000" fill="hold">
                                          <p:stCondLst>
                                            <p:cond delay="800"/>
                                          </p:stCondLst>
                                        </p:cTn>
                                        <p:tgtEl>
                                          <p:spTgt spid="44035">
                                            <p:txEl>
                                              <p:pRg st="2" end="2"/>
                                            </p:txEl>
                                          </p:spTgt>
                                        </p:tgtEl>
                                        <p:attrNameLst>
                                          <p:attrName>ppt_y</p:attrName>
                                        </p:attrNameLst>
                                      </p:cBhvr>
                                      <p:tavLst>
                                        <p:tav tm="0">
                                          <p:val>
                                            <p:strVal val="#ppt_y+0.1"/>
                                          </p:val>
                                        </p:tav>
                                        <p:tav tm="100000">
                                          <p:val>
                                            <p:strVal val="#ppt_y"/>
                                          </p:val>
                                        </p:tav>
                                      </p:tavLst>
                                    </p:anim>
                                  </p:childTnLst>
                                </p:cTn>
                              </p:par>
                              <p:par>
                                <p:cTn id="35" presetID="30" presetClass="entr" presetSubtype="0" fill="hold" nodeType="withEffect">
                                  <p:stCondLst>
                                    <p:cond delay="0"/>
                                  </p:stCondLst>
                                  <p:childTnLst>
                                    <p:set>
                                      <p:cBhvr>
                                        <p:cTn id="36" dur="1" fill="hold">
                                          <p:stCondLst>
                                            <p:cond delay="0"/>
                                          </p:stCondLst>
                                        </p:cTn>
                                        <p:tgtEl>
                                          <p:spTgt spid="44035">
                                            <p:txEl>
                                              <p:pRg st="3" end="3"/>
                                            </p:txEl>
                                          </p:spTgt>
                                        </p:tgtEl>
                                        <p:attrNameLst>
                                          <p:attrName>style.visibility</p:attrName>
                                        </p:attrNameLst>
                                      </p:cBhvr>
                                      <p:to>
                                        <p:strVal val="visible"/>
                                      </p:to>
                                    </p:set>
                                    <p:animEffect transition="in" filter="fade">
                                      <p:cBhvr>
                                        <p:cTn id="37" dur="800" decel="100000"/>
                                        <p:tgtEl>
                                          <p:spTgt spid="44035">
                                            <p:txEl>
                                              <p:pRg st="3" end="3"/>
                                            </p:txEl>
                                          </p:spTgt>
                                        </p:tgtEl>
                                      </p:cBhvr>
                                    </p:animEffect>
                                    <p:anim calcmode="lin" valueType="num">
                                      <p:cBhvr>
                                        <p:cTn id="38" dur="800" decel="100000" fill="hold"/>
                                        <p:tgtEl>
                                          <p:spTgt spid="44035">
                                            <p:txEl>
                                              <p:pRg st="3" end="3"/>
                                            </p:txEl>
                                          </p:spTgt>
                                        </p:tgtEl>
                                        <p:attrNameLst>
                                          <p:attrName>style.rotation</p:attrName>
                                        </p:attrNameLst>
                                      </p:cBhvr>
                                      <p:tavLst>
                                        <p:tav tm="0">
                                          <p:val>
                                            <p:fltVal val="-90"/>
                                          </p:val>
                                        </p:tav>
                                        <p:tav tm="100000">
                                          <p:val>
                                            <p:fltVal val="0"/>
                                          </p:val>
                                        </p:tav>
                                      </p:tavLst>
                                    </p:anim>
                                    <p:anim calcmode="lin" valueType="num">
                                      <p:cBhvr>
                                        <p:cTn id="39" dur="800" decel="100000" fill="hold"/>
                                        <p:tgtEl>
                                          <p:spTgt spid="44035">
                                            <p:txEl>
                                              <p:pRg st="3" end="3"/>
                                            </p:txEl>
                                          </p:spTgt>
                                        </p:tgtEl>
                                        <p:attrNameLst>
                                          <p:attrName>ppt_x</p:attrName>
                                        </p:attrNameLst>
                                      </p:cBhvr>
                                      <p:tavLst>
                                        <p:tav tm="0">
                                          <p:val>
                                            <p:strVal val="#ppt_x+0.4"/>
                                          </p:val>
                                        </p:tav>
                                        <p:tav tm="100000">
                                          <p:val>
                                            <p:strVal val="#ppt_x-0.05"/>
                                          </p:val>
                                        </p:tav>
                                      </p:tavLst>
                                    </p:anim>
                                    <p:anim calcmode="lin" valueType="num">
                                      <p:cBhvr>
                                        <p:cTn id="40" dur="800" decel="100000" fill="hold"/>
                                        <p:tgtEl>
                                          <p:spTgt spid="44035">
                                            <p:txEl>
                                              <p:pRg st="3" end="3"/>
                                            </p:txEl>
                                          </p:spTgt>
                                        </p:tgtEl>
                                        <p:attrNameLst>
                                          <p:attrName>ppt_y</p:attrName>
                                        </p:attrNameLst>
                                      </p:cBhvr>
                                      <p:tavLst>
                                        <p:tav tm="0">
                                          <p:val>
                                            <p:strVal val="#ppt_y-0.4"/>
                                          </p:val>
                                        </p:tav>
                                        <p:tav tm="100000">
                                          <p:val>
                                            <p:strVal val="#ppt_y+0.1"/>
                                          </p:val>
                                        </p:tav>
                                      </p:tavLst>
                                    </p:anim>
                                    <p:anim calcmode="lin" valueType="num">
                                      <p:cBhvr>
                                        <p:cTn id="41" dur="200" accel="100000" fill="hold">
                                          <p:stCondLst>
                                            <p:cond delay="800"/>
                                          </p:stCondLst>
                                        </p:cTn>
                                        <p:tgtEl>
                                          <p:spTgt spid="44035">
                                            <p:txEl>
                                              <p:pRg st="3" end="3"/>
                                            </p:txEl>
                                          </p:spTgt>
                                        </p:tgtEl>
                                        <p:attrNameLst>
                                          <p:attrName>ppt_x</p:attrName>
                                        </p:attrNameLst>
                                      </p:cBhvr>
                                      <p:tavLst>
                                        <p:tav tm="0">
                                          <p:val>
                                            <p:strVal val="#ppt_x-0.05"/>
                                          </p:val>
                                        </p:tav>
                                        <p:tav tm="100000">
                                          <p:val>
                                            <p:strVal val="#ppt_x"/>
                                          </p:val>
                                        </p:tav>
                                      </p:tavLst>
                                    </p:anim>
                                    <p:anim calcmode="lin" valueType="num">
                                      <p:cBhvr>
                                        <p:cTn id="42" dur="200" accel="100000" fill="hold">
                                          <p:stCondLst>
                                            <p:cond delay="800"/>
                                          </p:stCondLst>
                                        </p:cTn>
                                        <p:tgtEl>
                                          <p:spTgt spid="44035">
                                            <p:txEl>
                                              <p:pRg st="3" end="3"/>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4" name="Rectangle 2"/>
          <p:cNvSpPr>
            <a:spLocks noGrp="1" noRot="1" noChangeArrowheads="1"/>
          </p:cNvSpPr>
          <p:nvPr>
            <p:ph type="title"/>
          </p:nvPr>
        </p:nvSpPr>
        <p:spPr>
          <a:xfrm>
            <a:off x="457200" y="228600"/>
            <a:ext cx="8229600" cy="1143000"/>
          </a:xfrm>
        </p:spPr>
        <p:txBody>
          <a:bodyPr/>
          <a:lstStyle/>
          <a:p>
            <a:pPr eaLnBrk="1" hangingPunct="1">
              <a:defRPr/>
            </a:pPr>
            <a:r>
              <a:rPr lang="en-US" u="sng" smtClean="0"/>
              <a:t>INTRODUCTION</a:t>
            </a:r>
          </a:p>
        </p:txBody>
      </p:sp>
      <p:sp>
        <p:nvSpPr>
          <p:cNvPr id="8195" name="Rectangle 3"/>
          <p:cNvSpPr>
            <a:spLocks noGrp="1" noChangeArrowheads="1"/>
          </p:cNvSpPr>
          <p:nvPr>
            <p:ph type="body" idx="1"/>
          </p:nvPr>
        </p:nvSpPr>
        <p:spPr>
          <a:xfrm>
            <a:off x="-152400" y="1219200"/>
            <a:ext cx="9067800" cy="5181600"/>
          </a:xfrm>
        </p:spPr>
        <p:txBody>
          <a:bodyPr/>
          <a:lstStyle/>
          <a:p>
            <a:pPr eaLnBrk="1" hangingPunct="1">
              <a:lnSpc>
                <a:spcPct val="90000"/>
              </a:lnSpc>
              <a:spcBef>
                <a:spcPts val="500"/>
              </a:spcBef>
              <a:spcAft>
                <a:spcPts val="500"/>
              </a:spcAft>
              <a:buFont typeface="Wingdings" pitchFamily="2" charset="2"/>
              <a:buNone/>
              <a:defRPr/>
            </a:pPr>
            <a:r>
              <a:rPr lang="en-US" sz="2800" smtClean="0">
                <a:effectLst/>
              </a:rPr>
              <a:t>    In the modern world no other technology permeates every nook and cranny of our existence as does electronics. The p-n junction is at the heart of this technology. Most electronics is silicon based, that is, the devices are made of silicon. Silicon wafers are subjected to special procedures which result in what is called p-type silicon material and n-type silicon material. Where these two types of materials meet we have a p-n junction. The physical characteristics of this junction are responsible for all the electronic wizardry we have become accustomed to. Televisions, radios, stereo equipment, computers, scanners, electronic control systems (in cars for example), all these have silicon based technology as there foundation. </a:t>
            </a:r>
          </a:p>
          <a:p>
            <a:pPr eaLnBrk="1" hangingPunct="1">
              <a:lnSpc>
                <a:spcPct val="90000"/>
              </a:lnSpc>
              <a:defRPr/>
            </a:pPr>
            <a:endParaRPr lang="en-US" sz="280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222" name="Rectangle 6"/>
          <p:cNvSpPr>
            <a:spLocks noGrp="1" noRot="1" noChangeArrowheads="1"/>
          </p:cNvSpPr>
          <p:nvPr>
            <p:ph type="title"/>
          </p:nvPr>
        </p:nvSpPr>
        <p:spPr/>
        <p:txBody>
          <a:bodyPr/>
          <a:lstStyle/>
          <a:p>
            <a:pPr eaLnBrk="1" hangingPunct="1">
              <a:defRPr/>
            </a:pPr>
            <a:r>
              <a:rPr lang="en-US" u="sng" smtClean="0"/>
              <a:t>INTRODUCTION</a:t>
            </a:r>
          </a:p>
        </p:txBody>
      </p:sp>
      <p:pic>
        <p:nvPicPr>
          <p:cNvPr id="18435" name="Picture 5"/>
          <p:cNvPicPr>
            <a:picLocks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04800" y="1447800"/>
            <a:ext cx="8534400" cy="5024438"/>
          </a:xfr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8" name="Rectangle 2"/>
          <p:cNvSpPr>
            <a:spLocks noGrp="1" noRot="1" noChangeArrowheads="1"/>
          </p:cNvSpPr>
          <p:nvPr>
            <p:ph type="title"/>
          </p:nvPr>
        </p:nvSpPr>
        <p:spPr>
          <a:noFill/>
          <a:extLst>
            <a:ext uri="{909E8E84-426E-40DD-AFC4-6F175D3DCCD1}">
              <a14:hiddenFill xmlns:a14="http://schemas.microsoft.com/office/drawing/2010/main">
                <a:solidFill>
                  <a:srgbClr val="FFFFFF"/>
                </a:solidFill>
              </a14:hiddenFill>
            </a:ext>
          </a:extLst>
        </p:spPr>
        <p:txBody>
          <a:bodyPr/>
          <a:lstStyle/>
          <a:p>
            <a:r>
              <a:rPr lang="en-US" sz="4000" u="sng" smtClean="0">
                <a:effectLst/>
              </a:rPr>
              <a:t>SEMICONDUCTORS AND ELECTRONICS</a:t>
            </a:r>
          </a:p>
        </p:txBody>
      </p:sp>
      <p:sp>
        <p:nvSpPr>
          <p:cNvPr id="19459" name="Rectangle 3"/>
          <p:cNvSpPr>
            <a:spLocks noGrp="1" noChangeArrowheads="1"/>
          </p:cNvSpPr>
          <p:nvPr>
            <p:ph type="body" idx="1"/>
          </p:nvPr>
        </p:nvSpPr>
        <p:spPr>
          <a:xfrm>
            <a:off x="0" y="1676400"/>
            <a:ext cx="9144000" cy="5181600"/>
          </a:xfrm>
          <a:noFill/>
          <a:extLst>
            <a:ext uri="{909E8E84-426E-40DD-AFC4-6F175D3DCCD1}">
              <a14:hiddenFill xmlns:a14="http://schemas.microsoft.com/office/drawing/2010/main">
                <a:solidFill>
                  <a:srgbClr val="FFFFFF"/>
                </a:solidFill>
              </a14:hiddenFill>
            </a:ext>
          </a:extLst>
        </p:spPr>
        <p:txBody>
          <a:bodyPr/>
          <a:lstStyle/>
          <a:p>
            <a:pPr>
              <a:buFont typeface="Wingdings" pitchFamily="2" charset="2"/>
              <a:buNone/>
            </a:pPr>
            <a:r>
              <a:rPr lang="en-US" smtClean="0">
                <a:effectLst/>
              </a:rPr>
              <a:t>   Semiconductors are materials whose electrical conductivities are higher than those of insulators but lower that those of conductors.</a:t>
            </a:r>
          </a:p>
          <a:p>
            <a:pPr>
              <a:buFont typeface="Wingdings" pitchFamily="2" charset="2"/>
              <a:buNone/>
            </a:pPr>
            <a:r>
              <a:rPr lang="en-US" smtClean="0">
                <a:effectLst/>
              </a:rPr>
              <a:t>   Silicon, Germanium, Gallium, Arsenide, Indium, Antimonide and cadmium sulphide are some commonly used semiconductors.</a:t>
            </a:r>
          </a:p>
          <a:p>
            <a:pPr>
              <a:buFont typeface="Wingdings" pitchFamily="2" charset="2"/>
              <a:buNone/>
            </a:pPr>
            <a:r>
              <a:rPr lang="en-US" smtClean="0">
                <a:effectLst/>
              </a:rPr>
              <a:t>   Semiconductors have negative temperature coefficients of resistance, i.e. as temperature increases resistivity deceases.</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314" name="Rectangle 2"/>
          <p:cNvSpPr>
            <a:spLocks noGrp="1" noRot="1" noChangeArrowheads="1"/>
          </p:cNvSpPr>
          <p:nvPr>
            <p:ph type="title"/>
          </p:nvPr>
        </p:nvSpPr>
        <p:spPr/>
        <p:txBody>
          <a:bodyPr/>
          <a:lstStyle/>
          <a:p>
            <a:pPr eaLnBrk="1" hangingPunct="1">
              <a:defRPr/>
            </a:pPr>
            <a:r>
              <a:rPr lang="en-US" sz="4000" u="sng" smtClean="0"/>
              <a:t>ENERGY BANDS IN INSULATORS &amp; CONDUCTORS</a:t>
            </a:r>
          </a:p>
        </p:txBody>
      </p:sp>
      <p:pic>
        <p:nvPicPr>
          <p:cNvPr id="13323"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600200"/>
            <a:ext cx="4419600"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7" name="Pict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8200" y="1600200"/>
            <a:ext cx="4191000" cy="493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13323"/>
                                        </p:tgtEl>
                                        <p:attrNameLst>
                                          <p:attrName>style.visibility</p:attrName>
                                        </p:attrNameLst>
                                      </p:cBhvr>
                                      <p:to>
                                        <p:strVal val="visible"/>
                                      </p:to>
                                    </p:set>
                                    <p:animEffect transition="in" filter="diamond(in)">
                                      <p:cBhvr>
                                        <p:cTn id="7" dur="2000"/>
                                        <p:tgtEl>
                                          <p:spTgt spid="1332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13327"/>
                                        </p:tgtEl>
                                        <p:attrNameLst>
                                          <p:attrName>style.visibility</p:attrName>
                                        </p:attrNameLst>
                                      </p:cBhvr>
                                      <p:to>
                                        <p:strVal val="visible"/>
                                      </p:to>
                                    </p:set>
                                    <p:animEffect transition="in" filter="blinds(horizontal)">
                                      <p:cBhvr>
                                        <p:cTn id="12" dur="500"/>
                                        <p:tgtEl>
                                          <p:spTgt spid="133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40" name="Rectangle 4"/>
          <p:cNvSpPr>
            <a:spLocks noGrp="1" noRot="1" noChangeArrowheads="1"/>
          </p:cNvSpPr>
          <p:nvPr>
            <p:ph type="title"/>
          </p:nvPr>
        </p:nvSpPr>
        <p:spPr/>
        <p:txBody>
          <a:bodyPr/>
          <a:lstStyle/>
          <a:p>
            <a:pPr eaLnBrk="1" hangingPunct="1">
              <a:defRPr/>
            </a:pPr>
            <a:r>
              <a:rPr lang="en-US" sz="4000" u="sng" smtClean="0"/>
              <a:t>ENERGY BANDS IN SEMICONDUCTORS</a:t>
            </a:r>
          </a:p>
        </p:txBody>
      </p:sp>
      <p:sp>
        <p:nvSpPr>
          <p:cNvPr id="14342" name="Rectangle 6"/>
          <p:cNvSpPr>
            <a:spLocks noGrp="1" noChangeArrowheads="1"/>
          </p:cNvSpPr>
          <p:nvPr>
            <p:ph type="body" sz="half" idx="2"/>
          </p:nvPr>
        </p:nvSpPr>
        <p:spPr>
          <a:xfrm>
            <a:off x="4038600" y="1447800"/>
            <a:ext cx="4800600" cy="5181600"/>
          </a:xfrm>
        </p:spPr>
        <p:txBody>
          <a:bodyPr/>
          <a:lstStyle/>
          <a:p>
            <a:pPr eaLnBrk="1" hangingPunct="1">
              <a:buFont typeface="Wingdings" pitchFamily="2" charset="2"/>
              <a:buNone/>
              <a:defRPr/>
            </a:pPr>
            <a:r>
              <a:rPr lang="en-US" sz="2800" smtClean="0"/>
              <a:t>    Forbidden band small for semiconductors.</a:t>
            </a:r>
          </a:p>
          <a:p>
            <a:pPr eaLnBrk="1" hangingPunct="1">
              <a:buFont typeface="Wingdings" pitchFamily="2" charset="2"/>
              <a:buNone/>
              <a:defRPr/>
            </a:pPr>
            <a:r>
              <a:rPr lang="en-US" sz="2800" smtClean="0"/>
              <a:t>    Less energy required for electron to move from valence to conduction band.</a:t>
            </a:r>
          </a:p>
          <a:p>
            <a:pPr eaLnBrk="1" hangingPunct="1">
              <a:buFont typeface="Wingdings" pitchFamily="2" charset="2"/>
              <a:buNone/>
              <a:defRPr/>
            </a:pPr>
            <a:r>
              <a:rPr lang="en-US" sz="2800" smtClean="0"/>
              <a:t>    A vacancy (hole) remains when an electron leaves the valence band.</a:t>
            </a:r>
          </a:p>
          <a:p>
            <a:pPr eaLnBrk="1" hangingPunct="1">
              <a:buFont typeface="Wingdings" pitchFamily="2" charset="2"/>
              <a:buNone/>
              <a:defRPr/>
            </a:pPr>
            <a:r>
              <a:rPr lang="en-US" sz="2800" smtClean="0"/>
              <a:t>    Hole acts as a positive charge carrier.</a:t>
            </a:r>
          </a:p>
        </p:txBody>
      </p:sp>
      <p:pic>
        <p:nvPicPr>
          <p:cNvPr id="14348"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447800"/>
            <a:ext cx="39624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4348"/>
                                        </p:tgtEl>
                                        <p:attrNameLst>
                                          <p:attrName>style.visibility</p:attrName>
                                        </p:attrNameLst>
                                      </p:cBhvr>
                                      <p:to>
                                        <p:strVal val="visible"/>
                                      </p:to>
                                    </p:set>
                                    <p:animEffect transition="in" filter="blinds(horizontal)">
                                      <p:cBhvr>
                                        <p:cTn id="7" dur="500"/>
                                        <p:tgtEl>
                                          <p:spTgt spid="1434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4342">
                                            <p:txEl>
                                              <p:pRg st="0" end="0"/>
                                            </p:txEl>
                                          </p:spTgt>
                                        </p:tgtEl>
                                        <p:attrNameLst>
                                          <p:attrName>style.visibility</p:attrName>
                                        </p:attrNameLst>
                                      </p:cBhvr>
                                      <p:to>
                                        <p:strVal val="visible"/>
                                      </p:to>
                                    </p:set>
                                    <p:anim calcmode="lin" valueType="num">
                                      <p:cBhvr additive="base">
                                        <p:cTn id="12" dur="500" fill="hold"/>
                                        <p:tgtEl>
                                          <p:spTgt spid="14342">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1434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4342">
                                            <p:txEl>
                                              <p:pRg st="1" end="1"/>
                                            </p:txEl>
                                          </p:spTgt>
                                        </p:tgtEl>
                                        <p:attrNameLst>
                                          <p:attrName>style.visibility</p:attrName>
                                        </p:attrNameLst>
                                      </p:cBhvr>
                                      <p:to>
                                        <p:strVal val="visible"/>
                                      </p:to>
                                    </p:set>
                                    <p:anim calcmode="lin" valueType="num">
                                      <p:cBhvr additive="base">
                                        <p:cTn id="18" dur="500" fill="hold"/>
                                        <p:tgtEl>
                                          <p:spTgt spid="14342">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1434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4342">
                                            <p:txEl>
                                              <p:pRg st="2" end="2"/>
                                            </p:txEl>
                                          </p:spTgt>
                                        </p:tgtEl>
                                        <p:attrNameLst>
                                          <p:attrName>style.visibility</p:attrName>
                                        </p:attrNameLst>
                                      </p:cBhvr>
                                      <p:to>
                                        <p:strVal val="visible"/>
                                      </p:to>
                                    </p:set>
                                    <p:anim calcmode="lin" valueType="num">
                                      <p:cBhvr additive="base">
                                        <p:cTn id="24" dur="500" fill="hold"/>
                                        <p:tgtEl>
                                          <p:spTgt spid="14342">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1434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14342">
                                            <p:txEl>
                                              <p:pRg st="3" end="3"/>
                                            </p:txEl>
                                          </p:spTgt>
                                        </p:tgtEl>
                                        <p:attrNameLst>
                                          <p:attrName>style.visibility</p:attrName>
                                        </p:attrNameLst>
                                      </p:cBhvr>
                                      <p:to>
                                        <p:strVal val="visible"/>
                                      </p:to>
                                    </p:set>
                                    <p:anim calcmode="lin" valueType="num">
                                      <p:cBhvr additive="base">
                                        <p:cTn id="30" dur="500" fill="hold"/>
                                        <p:tgtEl>
                                          <p:spTgt spid="14342">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14342">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2" grpId="0" build="p"/>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5842" name="Rectangle 2"/>
          <p:cNvSpPr>
            <a:spLocks noGrp="1" noRot="1" noChangeArrowheads="1"/>
          </p:cNvSpPr>
          <p:nvPr>
            <p:ph type="title"/>
          </p:nvPr>
        </p:nvSpPr>
        <p:spPr>
          <a:xfrm>
            <a:off x="0" y="274638"/>
            <a:ext cx="9144000" cy="1143000"/>
          </a:xfrm>
        </p:spPr>
        <p:txBody>
          <a:bodyPr/>
          <a:lstStyle/>
          <a:p>
            <a:pPr>
              <a:defRPr/>
            </a:pPr>
            <a:r>
              <a:rPr lang="en-US" u="sng" smtClean="0"/>
              <a:t>INTRINSIC SEMICONDUCTOR</a:t>
            </a:r>
          </a:p>
        </p:txBody>
      </p:sp>
      <p:sp>
        <p:nvSpPr>
          <p:cNvPr id="35843" name="Rectangle 3"/>
          <p:cNvSpPr>
            <a:spLocks noGrp="1" noChangeArrowheads="1"/>
          </p:cNvSpPr>
          <p:nvPr>
            <p:ph type="body" idx="1"/>
          </p:nvPr>
        </p:nvSpPr>
        <p:spPr>
          <a:xfrm>
            <a:off x="0" y="1371600"/>
            <a:ext cx="9144000" cy="5486400"/>
          </a:xfrm>
          <a:noFill/>
          <a:extLst>
            <a:ext uri="{909E8E84-426E-40DD-AFC4-6F175D3DCCD1}">
              <a14:hiddenFill xmlns:a14="http://schemas.microsoft.com/office/drawing/2010/main">
                <a:solidFill>
                  <a:srgbClr val="FFFFFF"/>
                </a:solidFill>
              </a14:hiddenFill>
            </a:ext>
          </a:extLst>
        </p:spPr>
        <p:txBody>
          <a:bodyPr/>
          <a:lstStyle/>
          <a:p>
            <a:pPr>
              <a:buFont typeface="Wingdings" pitchFamily="2" charset="2"/>
              <a:buNone/>
            </a:pPr>
            <a:r>
              <a:rPr lang="en-US" smtClean="0">
                <a:effectLst/>
              </a:rPr>
              <a:t>   Both silicon and germanium are tetravalent, i.e. each has four electrons (valence electrons) in their outermost shell.</a:t>
            </a:r>
          </a:p>
          <a:p>
            <a:pPr>
              <a:buFont typeface="Wingdings" pitchFamily="2" charset="2"/>
              <a:buNone/>
            </a:pPr>
            <a:r>
              <a:rPr lang="en-US" smtClean="0">
                <a:effectLst/>
              </a:rPr>
              <a:t>   Both elements crystallize with a diamond-like structure, i.e. in such a way that each atom in the crystal is inside a tetrahedron formed by the four atoms which are closest to it.</a:t>
            </a:r>
          </a:p>
          <a:p>
            <a:pPr>
              <a:buFont typeface="Wingdings" pitchFamily="2" charset="2"/>
              <a:buNone/>
            </a:pPr>
            <a:r>
              <a:rPr lang="en-US" smtClean="0">
                <a:effectLst/>
              </a:rPr>
              <a:t>   Each atom shares its four valence electrons with its four immediate neighbours, so that each atom is involved in four covalent bonds.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0" presetClass="entr" presetSubtype="0" fill="hold" nodeType="clickEffect">
                                  <p:stCondLst>
                                    <p:cond delay="0"/>
                                  </p:stCondLst>
                                  <p:childTnLst>
                                    <p:set>
                                      <p:cBhvr>
                                        <p:cTn id="6" dur="1" fill="hold">
                                          <p:stCondLst>
                                            <p:cond delay="0"/>
                                          </p:stCondLst>
                                        </p:cTn>
                                        <p:tgtEl>
                                          <p:spTgt spid="35843">
                                            <p:txEl>
                                              <p:pRg st="1" end="1"/>
                                            </p:txEl>
                                          </p:spTgt>
                                        </p:tgtEl>
                                        <p:attrNameLst>
                                          <p:attrName>style.visibility</p:attrName>
                                        </p:attrNameLst>
                                      </p:cBhvr>
                                      <p:to>
                                        <p:strVal val="visible"/>
                                      </p:to>
                                    </p:set>
                                    <p:animEffect transition="in" filter="fade">
                                      <p:cBhvr>
                                        <p:cTn id="7" dur="800" decel="100000"/>
                                        <p:tgtEl>
                                          <p:spTgt spid="35843">
                                            <p:txEl>
                                              <p:pRg st="1" end="1"/>
                                            </p:txEl>
                                          </p:spTgt>
                                        </p:tgtEl>
                                      </p:cBhvr>
                                    </p:animEffect>
                                    <p:anim calcmode="lin" valueType="num">
                                      <p:cBhvr>
                                        <p:cTn id="8" dur="800" decel="100000" fill="hold"/>
                                        <p:tgtEl>
                                          <p:spTgt spid="35843">
                                            <p:txEl>
                                              <p:pRg st="1" end="1"/>
                                            </p:txEl>
                                          </p:spTgt>
                                        </p:tgtEl>
                                        <p:attrNameLst>
                                          <p:attrName>style.rotation</p:attrName>
                                        </p:attrNameLst>
                                      </p:cBhvr>
                                      <p:tavLst>
                                        <p:tav tm="0">
                                          <p:val>
                                            <p:fltVal val="-90"/>
                                          </p:val>
                                        </p:tav>
                                        <p:tav tm="100000">
                                          <p:val>
                                            <p:fltVal val="0"/>
                                          </p:val>
                                        </p:tav>
                                      </p:tavLst>
                                    </p:anim>
                                    <p:anim calcmode="lin" valueType="num">
                                      <p:cBhvr>
                                        <p:cTn id="9" dur="800" decel="100000" fill="hold"/>
                                        <p:tgtEl>
                                          <p:spTgt spid="35843">
                                            <p:txEl>
                                              <p:pRg st="1" end="1"/>
                                            </p:txEl>
                                          </p:spTgt>
                                        </p:tgtEl>
                                        <p:attrNameLst>
                                          <p:attrName>ppt_x</p:attrName>
                                        </p:attrNameLst>
                                      </p:cBhvr>
                                      <p:tavLst>
                                        <p:tav tm="0">
                                          <p:val>
                                            <p:strVal val="#ppt_x+0.4"/>
                                          </p:val>
                                        </p:tav>
                                        <p:tav tm="100000">
                                          <p:val>
                                            <p:strVal val="#ppt_x-0.05"/>
                                          </p:val>
                                        </p:tav>
                                      </p:tavLst>
                                    </p:anim>
                                    <p:anim calcmode="lin" valueType="num">
                                      <p:cBhvr>
                                        <p:cTn id="10" dur="800" decel="100000" fill="hold"/>
                                        <p:tgtEl>
                                          <p:spTgt spid="35843">
                                            <p:txEl>
                                              <p:pRg st="1" end="1"/>
                                            </p:txEl>
                                          </p:spTgt>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5843">
                                            <p:txEl>
                                              <p:pRg st="1" end="1"/>
                                            </p:txEl>
                                          </p:spTgt>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5843">
                                            <p:txEl>
                                              <p:pRg st="1" end="1"/>
                                            </p:txEl>
                                          </p:spTgt>
                                        </p:tgtEl>
                                        <p:attrNameLst>
                                          <p:attrName>ppt_y</p:attrName>
                                        </p:attrNameLst>
                                      </p:cBhvr>
                                      <p:tavLst>
                                        <p:tav tm="0">
                                          <p:val>
                                            <p:strVal val="#ppt_y+0.1"/>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12" presetClass="entr" presetSubtype="4" fill="hold" nodeType="clickEffect">
                                  <p:stCondLst>
                                    <p:cond delay="0"/>
                                  </p:stCondLst>
                                  <p:childTnLst>
                                    <p:set>
                                      <p:cBhvr>
                                        <p:cTn id="16" dur="1" fill="hold">
                                          <p:stCondLst>
                                            <p:cond delay="0"/>
                                          </p:stCondLst>
                                        </p:cTn>
                                        <p:tgtEl>
                                          <p:spTgt spid="35843">
                                            <p:txEl>
                                              <p:pRg st="2" end="2"/>
                                            </p:txEl>
                                          </p:spTgt>
                                        </p:tgtEl>
                                        <p:attrNameLst>
                                          <p:attrName>style.visibility</p:attrName>
                                        </p:attrNameLst>
                                      </p:cBhvr>
                                      <p:to>
                                        <p:strVal val="visible"/>
                                      </p:to>
                                    </p:set>
                                    <p:animEffect transition="in" filter="slide(fromBottom)">
                                      <p:cBhvr>
                                        <p:cTn id="17" dur="500"/>
                                        <p:tgtEl>
                                          <p:spTgt spid="3584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6" name="Rectangle 2"/>
          <p:cNvSpPr>
            <a:spLocks noGrp="1" noRot="1" noChangeArrowheads="1"/>
          </p:cNvSpPr>
          <p:nvPr>
            <p:ph type="title"/>
          </p:nvPr>
        </p:nvSpPr>
        <p:spPr>
          <a:xfrm>
            <a:off x="0" y="274638"/>
            <a:ext cx="9144000" cy="1143000"/>
          </a:xfrm>
        </p:spPr>
        <p:txBody>
          <a:bodyPr/>
          <a:lstStyle/>
          <a:p>
            <a:pPr eaLnBrk="1" hangingPunct="1">
              <a:defRPr/>
            </a:pPr>
            <a:r>
              <a:rPr lang="en-US" u="sng" smtClean="0"/>
              <a:t>INTRINSIC SEMICONDUCTOR</a:t>
            </a:r>
          </a:p>
        </p:txBody>
      </p:sp>
      <p:sp>
        <p:nvSpPr>
          <p:cNvPr id="26627" name="Rectangle 3"/>
          <p:cNvSpPr>
            <a:spLocks noGrp="1" noChangeArrowheads="1"/>
          </p:cNvSpPr>
          <p:nvPr>
            <p:ph type="body" idx="1"/>
          </p:nvPr>
        </p:nvSpPr>
        <p:spPr>
          <a:xfrm>
            <a:off x="-152400" y="1295400"/>
            <a:ext cx="9067800" cy="5562600"/>
          </a:xfrm>
        </p:spPr>
        <p:txBody>
          <a:bodyPr/>
          <a:lstStyle/>
          <a:p>
            <a:pPr eaLnBrk="1" hangingPunct="1">
              <a:buFont typeface="Wingdings" pitchFamily="2" charset="2"/>
              <a:buNone/>
              <a:defRPr/>
            </a:pPr>
            <a:r>
              <a:rPr lang="en-US" dirty="0" smtClean="0">
                <a:effectLst/>
              </a:rPr>
              <a:t>   </a:t>
            </a:r>
            <a:r>
              <a:rPr lang="en-US" sz="2000" dirty="0" smtClean="0">
                <a:effectLst/>
              </a:rPr>
              <a:t>At zero Kelvin all of the four valence electrons of each atom in the silicon crystal form part of the covalent bond with the four neighboring atoms. </a:t>
            </a:r>
          </a:p>
          <a:p>
            <a:pPr eaLnBrk="1" hangingPunct="1">
              <a:buFont typeface="Wingdings" pitchFamily="2" charset="2"/>
              <a:buNone/>
              <a:defRPr/>
            </a:pPr>
            <a:r>
              <a:rPr lang="en-US" sz="2000" dirty="0" smtClean="0">
                <a:effectLst/>
              </a:rPr>
              <a:t>   The valence band is completely full and the conduction band completely empty.</a:t>
            </a:r>
          </a:p>
          <a:p>
            <a:pPr eaLnBrk="1" hangingPunct="1">
              <a:buFont typeface="Wingdings" pitchFamily="2" charset="2"/>
              <a:buNone/>
              <a:defRPr/>
            </a:pPr>
            <a:r>
              <a:rPr lang="en-US" sz="2000" dirty="0" smtClean="0">
                <a:effectLst/>
              </a:rPr>
              <a:t>   The semiconductor behaves as a </a:t>
            </a:r>
          </a:p>
          <a:p>
            <a:pPr eaLnBrk="1" hangingPunct="1">
              <a:buFont typeface="Wingdings" pitchFamily="2" charset="2"/>
              <a:buNone/>
              <a:defRPr/>
            </a:pPr>
            <a:r>
              <a:rPr lang="en-US" sz="2000" dirty="0" smtClean="0">
                <a:effectLst/>
              </a:rPr>
              <a:t>   perfect insulator because there are</a:t>
            </a:r>
          </a:p>
          <a:p>
            <a:pPr eaLnBrk="1" hangingPunct="1">
              <a:buFont typeface="Wingdings" pitchFamily="2" charset="2"/>
              <a:buNone/>
              <a:defRPr/>
            </a:pPr>
            <a:r>
              <a:rPr lang="en-US" sz="2000" dirty="0" smtClean="0">
                <a:effectLst/>
              </a:rPr>
              <a:t>   no conducting electrons present.</a:t>
            </a:r>
            <a:endParaRPr lang="en-US" sz="2000" dirty="0" smtClean="0"/>
          </a:p>
        </p:txBody>
      </p:sp>
      <p:pic>
        <p:nvPicPr>
          <p:cNvPr id="1024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0200" y="2835275"/>
            <a:ext cx="3525838" cy="333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mph" presetSubtype="0" fill="hold" nodeType="clickEffect">
                                  <p:stCondLst>
                                    <p:cond delay="0"/>
                                  </p:stCondLst>
                                  <p:childTnLst>
                                    <p:animScale>
                                      <p:cBhvr>
                                        <p:cTn id="6" dur="2000" fill="hold"/>
                                        <p:tgtEl>
                                          <p:spTgt spid="10244"/>
                                        </p:tgtEl>
                                      </p:cBhvr>
                                      <p:by x="50000" y="50000"/>
                                    </p:animScale>
                                  </p:childTnLst>
                                </p:cTn>
                              </p:par>
                              <p:par>
                                <p:cTn id="7" presetID="0" presetClass="path" presetSubtype="0" accel="50000" decel="50000" fill="hold" nodeType="withEffect">
                                  <p:stCondLst>
                                    <p:cond delay="0"/>
                                  </p:stCondLst>
                                  <p:childTnLst>
                                    <p:animMotion origin="layout" path="M 8.33333E-6 4.79769E-6 L 0.14167 0.23306 " pathEditMode="relative" ptsTypes="AA">
                                      <p:cBhvr>
                                        <p:cTn id="8" dur="2000" fill="hold"/>
                                        <p:tgtEl>
                                          <p:spTgt spid="10244"/>
                                        </p:tgtEl>
                                        <p:attrNameLst>
                                          <p:attrName>ppt_x</p:attrName>
                                          <p:attrName>ppt_y</p:attrName>
                                        </p:attrNameLst>
                                      </p:cBhvr>
                                    </p:animMotion>
                                  </p:childTnLst>
                                </p:cTn>
                              </p:par>
                            </p:childTnLst>
                          </p:cTn>
                        </p:par>
                        <p:par>
                          <p:cTn id="9" fill="hold" nodeType="afterGroup">
                            <p:stCondLst>
                              <p:cond delay="2000"/>
                            </p:stCondLst>
                            <p:childTnLst>
                              <p:par>
                                <p:cTn id="10" presetID="30" presetClass="entr" presetSubtype="0" fill="hold" nodeType="afterEffect">
                                  <p:stCondLst>
                                    <p:cond delay="0"/>
                                  </p:stCondLst>
                                  <p:childTnLst>
                                    <p:set>
                                      <p:cBhvr>
                                        <p:cTn id="11" dur="1" fill="hold">
                                          <p:stCondLst>
                                            <p:cond delay="0"/>
                                          </p:stCondLst>
                                        </p:cTn>
                                        <p:tgtEl>
                                          <p:spTgt spid="26627">
                                            <p:txEl>
                                              <p:pRg st="0" end="0"/>
                                            </p:txEl>
                                          </p:spTgt>
                                        </p:tgtEl>
                                        <p:attrNameLst>
                                          <p:attrName>style.visibility</p:attrName>
                                        </p:attrNameLst>
                                      </p:cBhvr>
                                      <p:to>
                                        <p:strVal val="visible"/>
                                      </p:to>
                                    </p:set>
                                    <p:animEffect transition="in" filter="fade">
                                      <p:cBhvr>
                                        <p:cTn id="12" dur="800" decel="100000"/>
                                        <p:tgtEl>
                                          <p:spTgt spid="26627">
                                            <p:txEl>
                                              <p:pRg st="0" end="0"/>
                                            </p:txEl>
                                          </p:spTgt>
                                        </p:tgtEl>
                                      </p:cBhvr>
                                    </p:animEffect>
                                    <p:anim calcmode="lin" valueType="num">
                                      <p:cBhvr>
                                        <p:cTn id="13" dur="800" decel="100000" fill="hold"/>
                                        <p:tgtEl>
                                          <p:spTgt spid="26627">
                                            <p:txEl>
                                              <p:pRg st="0" end="0"/>
                                            </p:txEl>
                                          </p:spTgt>
                                        </p:tgtEl>
                                        <p:attrNameLst>
                                          <p:attrName>style.rotation</p:attrName>
                                        </p:attrNameLst>
                                      </p:cBhvr>
                                      <p:tavLst>
                                        <p:tav tm="0">
                                          <p:val>
                                            <p:fltVal val="-90"/>
                                          </p:val>
                                        </p:tav>
                                        <p:tav tm="100000">
                                          <p:val>
                                            <p:fltVal val="0"/>
                                          </p:val>
                                        </p:tav>
                                      </p:tavLst>
                                    </p:anim>
                                    <p:anim calcmode="lin" valueType="num">
                                      <p:cBhvr>
                                        <p:cTn id="14" dur="800" decel="100000" fill="hold"/>
                                        <p:tgtEl>
                                          <p:spTgt spid="26627">
                                            <p:txEl>
                                              <p:pRg st="0" end="0"/>
                                            </p:txEl>
                                          </p:spTgt>
                                        </p:tgtEl>
                                        <p:attrNameLst>
                                          <p:attrName>ppt_x</p:attrName>
                                        </p:attrNameLst>
                                      </p:cBhvr>
                                      <p:tavLst>
                                        <p:tav tm="0">
                                          <p:val>
                                            <p:strVal val="#ppt_x+0.4"/>
                                          </p:val>
                                        </p:tav>
                                        <p:tav tm="100000">
                                          <p:val>
                                            <p:strVal val="#ppt_x-0.05"/>
                                          </p:val>
                                        </p:tav>
                                      </p:tavLst>
                                    </p:anim>
                                    <p:anim calcmode="lin" valueType="num">
                                      <p:cBhvr>
                                        <p:cTn id="15" dur="800" decel="100000" fill="hold"/>
                                        <p:tgtEl>
                                          <p:spTgt spid="26627">
                                            <p:txEl>
                                              <p:pRg st="0" end="0"/>
                                            </p:txEl>
                                          </p:spTgt>
                                        </p:tgtEl>
                                        <p:attrNameLst>
                                          <p:attrName>ppt_y</p:attrName>
                                        </p:attrNameLst>
                                      </p:cBhvr>
                                      <p:tavLst>
                                        <p:tav tm="0">
                                          <p:val>
                                            <p:strVal val="#ppt_y-0.4"/>
                                          </p:val>
                                        </p:tav>
                                        <p:tav tm="100000">
                                          <p:val>
                                            <p:strVal val="#ppt_y+0.1"/>
                                          </p:val>
                                        </p:tav>
                                      </p:tavLst>
                                    </p:anim>
                                    <p:anim calcmode="lin" valueType="num">
                                      <p:cBhvr>
                                        <p:cTn id="16" dur="200" accel="100000" fill="hold">
                                          <p:stCondLst>
                                            <p:cond delay="800"/>
                                          </p:stCondLst>
                                        </p:cTn>
                                        <p:tgtEl>
                                          <p:spTgt spid="26627">
                                            <p:txEl>
                                              <p:pRg st="0" end="0"/>
                                            </p:txEl>
                                          </p:spTgt>
                                        </p:tgtEl>
                                        <p:attrNameLst>
                                          <p:attrName>ppt_x</p:attrName>
                                        </p:attrNameLst>
                                      </p:cBhvr>
                                      <p:tavLst>
                                        <p:tav tm="0">
                                          <p:val>
                                            <p:strVal val="#ppt_x-0.05"/>
                                          </p:val>
                                        </p:tav>
                                        <p:tav tm="100000">
                                          <p:val>
                                            <p:strVal val="#ppt_x"/>
                                          </p:val>
                                        </p:tav>
                                      </p:tavLst>
                                    </p:anim>
                                    <p:anim calcmode="lin" valueType="num">
                                      <p:cBhvr>
                                        <p:cTn id="17" dur="200" accel="100000" fill="hold">
                                          <p:stCondLst>
                                            <p:cond delay="800"/>
                                          </p:stCondLst>
                                        </p:cTn>
                                        <p:tgtEl>
                                          <p:spTgt spid="26627">
                                            <p:txEl>
                                              <p:pRg st="0" end="0"/>
                                            </p:txEl>
                                          </p:spTgt>
                                        </p:tgtEl>
                                        <p:attrNameLst>
                                          <p:attrName>ppt_y</p:attrName>
                                        </p:attrNameLst>
                                      </p:cBhvr>
                                      <p:tavLst>
                                        <p:tav tm="0">
                                          <p:val>
                                            <p:strVal val="#ppt_y+0.1"/>
                                          </p:val>
                                        </p:tav>
                                        <p:tav tm="100000">
                                          <p:val>
                                            <p:strVal val="#ppt_y"/>
                                          </p:val>
                                        </p:tav>
                                      </p:tavLst>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34" presetClass="entr" presetSubtype="0" fill="hold" nodeType="clickEffect">
                                  <p:stCondLst>
                                    <p:cond delay="0"/>
                                  </p:stCondLst>
                                  <p:childTnLst>
                                    <p:set>
                                      <p:cBhvr>
                                        <p:cTn id="21" dur="1" fill="hold">
                                          <p:stCondLst>
                                            <p:cond delay="0"/>
                                          </p:stCondLst>
                                        </p:cTn>
                                        <p:tgtEl>
                                          <p:spTgt spid="26627">
                                            <p:txEl>
                                              <p:pRg st="1" end="1"/>
                                            </p:txEl>
                                          </p:spTgt>
                                        </p:tgtEl>
                                        <p:attrNameLst>
                                          <p:attrName>style.visibility</p:attrName>
                                        </p:attrNameLst>
                                      </p:cBhvr>
                                      <p:to>
                                        <p:strVal val="visible"/>
                                      </p:to>
                                    </p:set>
                                    <p:anim from="(-#ppt_w/2)" to="(#ppt_x)" calcmode="lin" valueType="num">
                                      <p:cBhvr>
                                        <p:cTn id="22" dur="600" fill="hold">
                                          <p:stCondLst>
                                            <p:cond delay="0"/>
                                          </p:stCondLst>
                                        </p:cTn>
                                        <p:tgtEl>
                                          <p:spTgt spid="26627">
                                            <p:txEl>
                                              <p:pRg st="1" end="1"/>
                                            </p:txEl>
                                          </p:spTgt>
                                        </p:tgtEl>
                                        <p:attrNameLst>
                                          <p:attrName>ppt_x</p:attrName>
                                        </p:attrNameLst>
                                      </p:cBhvr>
                                    </p:anim>
                                    <p:anim from="0" to="-1.0" calcmode="lin" valueType="num">
                                      <p:cBhvr>
                                        <p:cTn id="23" dur="200" decel="50000" autoRev="1" fill="hold">
                                          <p:stCondLst>
                                            <p:cond delay="600"/>
                                          </p:stCondLst>
                                        </p:cTn>
                                        <p:tgtEl>
                                          <p:spTgt spid="26627">
                                            <p:txEl>
                                              <p:pRg st="1" end="1"/>
                                            </p:txEl>
                                          </p:spTgt>
                                        </p:tgtEl>
                                        <p:attrNameLst>
                                          <p:attrName>xshear</p:attrName>
                                        </p:attrNameLst>
                                      </p:cBhvr>
                                    </p:anim>
                                    <p:animScale>
                                      <p:cBhvr>
                                        <p:cTn id="24" dur="200" decel="100000" autoRev="1" fill="hold">
                                          <p:stCondLst>
                                            <p:cond delay="600"/>
                                          </p:stCondLst>
                                        </p:cTn>
                                        <p:tgtEl>
                                          <p:spTgt spid="26627">
                                            <p:txEl>
                                              <p:pRg st="1" end="1"/>
                                            </p:txEl>
                                          </p:spTgt>
                                        </p:tgtEl>
                                      </p:cBhvr>
                                      <p:from x="100000" y="100000"/>
                                      <p:to x="80000" y="100000"/>
                                    </p:animScale>
                                    <p:anim by="(#ppt_h/3+#ppt_w*0.1)" calcmode="lin" valueType="num">
                                      <p:cBhvr additive="sum">
                                        <p:cTn id="25" dur="200" decel="100000" autoRev="1" fill="hold">
                                          <p:stCondLst>
                                            <p:cond delay="600"/>
                                          </p:stCondLst>
                                        </p:cTn>
                                        <p:tgtEl>
                                          <p:spTgt spid="26627">
                                            <p:txEl>
                                              <p:pRg st="1" end="1"/>
                                            </p:txEl>
                                          </p:spTgt>
                                        </p:tgtEl>
                                        <p:attrNameLst>
                                          <p:attrName>ppt_x</p:attrName>
                                        </p:attrNameLst>
                                      </p:cBhvr>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12" presetClass="entr" presetSubtype="4" fill="hold" nodeType="clickEffect">
                                  <p:stCondLst>
                                    <p:cond delay="0"/>
                                  </p:stCondLst>
                                  <p:childTnLst>
                                    <p:set>
                                      <p:cBhvr>
                                        <p:cTn id="29" dur="1" fill="hold">
                                          <p:stCondLst>
                                            <p:cond delay="0"/>
                                          </p:stCondLst>
                                        </p:cTn>
                                        <p:tgtEl>
                                          <p:spTgt spid="26627">
                                            <p:txEl>
                                              <p:pRg st="2" end="2"/>
                                            </p:txEl>
                                          </p:spTgt>
                                        </p:tgtEl>
                                        <p:attrNameLst>
                                          <p:attrName>style.visibility</p:attrName>
                                        </p:attrNameLst>
                                      </p:cBhvr>
                                      <p:to>
                                        <p:strVal val="visible"/>
                                      </p:to>
                                    </p:set>
                                    <p:animEffect transition="in" filter="slide(fromBottom)">
                                      <p:cBhvr>
                                        <p:cTn id="30" dur="500"/>
                                        <p:tgtEl>
                                          <p:spTgt spid="26627">
                                            <p:txEl>
                                              <p:pRg st="2" end="2"/>
                                            </p:txEl>
                                          </p:spTgt>
                                        </p:tgtEl>
                                      </p:cBhvr>
                                    </p:animEffect>
                                  </p:childTnLst>
                                </p:cTn>
                              </p:par>
                              <p:par>
                                <p:cTn id="31" presetID="12" presetClass="entr" presetSubtype="4" fill="hold" nodeType="withEffect">
                                  <p:stCondLst>
                                    <p:cond delay="0"/>
                                  </p:stCondLst>
                                  <p:childTnLst>
                                    <p:set>
                                      <p:cBhvr>
                                        <p:cTn id="32" dur="1" fill="hold">
                                          <p:stCondLst>
                                            <p:cond delay="0"/>
                                          </p:stCondLst>
                                        </p:cTn>
                                        <p:tgtEl>
                                          <p:spTgt spid="26627">
                                            <p:txEl>
                                              <p:pRg st="3" end="3"/>
                                            </p:txEl>
                                          </p:spTgt>
                                        </p:tgtEl>
                                        <p:attrNameLst>
                                          <p:attrName>style.visibility</p:attrName>
                                        </p:attrNameLst>
                                      </p:cBhvr>
                                      <p:to>
                                        <p:strVal val="visible"/>
                                      </p:to>
                                    </p:set>
                                    <p:animEffect transition="in" filter="slide(fromBottom)">
                                      <p:cBhvr>
                                        <p:cTn id="33" dur="500"/>
                                        <p:tgtEl>
                                          <p:spTgt spid="26627">
                                            <p:txEl>
                                              <p:pRg st="3" end="3"/>
                                            </p:txEl>
                                          </p:spTgt>
                                        </p:tgtEl>
                                      </p:cBhvr>
                                    </p:animEffect>
                                  </p:childTnLst>
                                </p:cTn>
                              </p:par>
                              <p:par>
                                <p:cTn id="34" presetID="12" presetClass="entr" presetSubtype="4" fill="hold" nodeType="withEffect">
                                  <p:stCondLst>
                                    <p:cond delay="0"/>
                                  </p:stCondLst>
                                  <p:childTnLst>
                                    <p:set>
                                      <p:cBhvr>
                                        <p:cTn id="35" dur="1" fill="hold">
                                          <p:stCondLst>
                                            <p:cond delay="0"/>
                                          </p:stCondLst>
                                        </p:cTn>
                                        <p:tgtEl>
                                          <p:spTgt spid="26627">
                                            <p:txEl>
                                              <p:pRg st="4" end="4"/>
                                            </p:txEl>
                                          </p:spTgt>
                                        </p:tgtEl>
                                        <p:attrNameLst>
                                          <p:attrName>style.visibility</p:attrName>
                                        </p:attrNameLst>
                                      </p:cBhvr>
                                      <p:to>
                                        <p:strVal val="visible"/>
                                      </p:to>
                                    </p:set>
                                    <p:animEffect transition="in" filter="slide(fromBottom)">
                                      <p:cBhvr>
                                        <p:cTn id="36" dur="500"/>
                                        <p:tgtEl>
                                          <p:spTgt spid="2662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tream">
  <a:themeElements>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Stream">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Garamond"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Garamond" pitchFamily="18" charset="0"/>
          </a:defRPr>
        </a:defPPr>
      </a:lstStyle>
    </a:lnDef>
  </a:objectDefaults>
  <a:extraClrSchemeLst>
    <a:extraClrScheme>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Stream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Stream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Stream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Stream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Stream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Stream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Stream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Stream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Stream</Template>
  <TotalTime>621</TotalTime>
  <Words>1758</Words>
  <Application>Microsoft Office PowerPoint</Application>
  <PresentationFormat>On-screen Show (4:3)</PresentationFormat>
  <Paragraphs>125</Paragraphs>
  <Slides>29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29</vt:i4>
      </vt:variant>
    </vt:vector>
  </HeadingPairs>
  <TitlesOfParts>
    <vt:vector size="35" baseType="lpstr">
      <vt:lpstr>Garamond</vt:lpstr>
      <vt:lpstr>Arial</vt:lpstr>
      <vt:lpstr>Wingdings</vt:lpstr>
      <vt:lpstr>Calibri</vt:lpstr>
      <vt:lpstr>Comic Sans MS</vt:lpstr>
      <vt:lpstr>Stream</vt:lpstr>
      <vt:lpstr>P-N JUNCTION DIODE</vt:lpstr>
      <vt:lpstr>OBJECTIVE</vt:lpstr>
      <vt:lpstr>INTRODUCTION</vt:lpstr>
      <vt:lpstr>INTRODUCTION</vt:lpstr>
      <vt:lpstr>SEMICONDUCTORS AND ELECTRONICS</vt:lpstr>
      <vt:lpstr>ENERGY BANDS IN INSULATORS &amp; CONDUCTORS</vt:lpstr>
      <vt:lpstr>ENERGY BANDS IN SEMICONDUCTORS</vt:lpstr>
      <vt:lpstr>INTRINSIC SEMICONDUCTOR</vt:lpstr>
      <vt:lpstr>INTRINSIC SEMICONDUCTOR</vt:lpstr>
      <vt:lpstr>INTRINSIC SEMICONDUCTOR</vt:lpstr>
      <vt:lpstr>POSITIVE CHARGE CARRIER</vt:lpstr>
      <vt:lpstr>EXTRINSIC CONDUCTION </vt:lpstr>
      <vt:lpstr>N-TYPE EXTRINSIC SEMICONDUCTOR</vt:lpstr>
      <vt:lpstr>P-TYPE EXTRINSIC SEMICONDUCTOR</vt:lpstr>
      <vt:lpstr>P-N JUNCTION DIODE</vt:lpstr>
      <vt:lpstr>P-N JUNCTION DIODE</vt:lpstr>
      <vt:lpstr>P-N JUNCTION DIODE</vt:lpstr>
      <vt:lpstr>FORWARD BIAS P-N JUNCTION</vt:lpstr>
      <vt:lpstr>REVERSE BIAS P-N JUNCTION</vt:lpstr>
      <vt:lpstr>REVERSE BIAS P-N JUNCTION</vt:lpstr>
      <vt:lpstr>I-V CHARACTERISTICS</vt:lpstr>
      <vt:lpstr>I-V CHARACTERISTICS</vt:lpstr>
      <vt:lpstr>DIODE DESTRUCTION</vt:lpstr>
      <vt:lpstr>RECTIFICATION</vt:lpstr>
      <vt:lpstr>HALF-WAVE RECTIFICATION</vt:lpstr>
      <vt:lpstr>FULL-WAVE RECTIFICATION</vt:lpstr>
      <vt:lpstr>FULL-WAVE RECTIFICATION</vt:lpstr>
      <vt:lpstr>SMOOTHING</vt:lpstr>
      <vt:lpstr>SMOOTHING</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P-N JUNCTION DIODE</dc:title>
  <dc:creator>microsoft</dc:creator>
  <cp:lastModifiedBy>Teacher E-Solutions</cp:lastModifiedBy>
  <cp:revision>40</cp:revision>
  <dcterms:created xsi:type="dcterms:W3CDTF">2007-10-15T00:01:57Z</dcterms:created>
  <dcterms:modified xsi:type="dcterms:W3CDTF">2019-01-18T17:14:45Z</dcterms:modified>
</cp:coreProperties>
</file>