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66" r:id="rId10"/>
    <p:sldId id="265" r:id="rId11"/>
    <p:sldId id="276" r:id="rId12"/>
    <p:sldId id="277" r:id="rId13"/>
    <p:sldId id="275" r:id="rId14"/>
    <p:sldId id="268" r:id="rId15"/>
    <p:sldId id="274" r:id="rId16"/>
    <p:sldId id="269" r:id="rId17"/>
    <p:sldId id="273" r:id="rId18"/>
    <p:sldId id="272" r:id="rId19"/>
    <p:sldId id="271" r:id="rId20"/>
    <p:sldId id="270" r:id="rId21"/>
    <p:sldId id="279" r:id="rId22"/>
    <p:sldId id="280" r:id="rId23"/>
    <p:sldId id="281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98E21-1262-4040-9E2A-2BB93D74E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57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0240F-EF5D-46DE-9662-3299E8EE6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663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E1AC9-75F7-4291-96D4-33CAA51271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178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FA328-857F-4273-B4B9-B70B913A0D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655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D3AF2-0E72-4F34-A864-4BA373B0F2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425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A83B1-CC45-414A-9227-0EE0109FAA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70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5148EB-AB78-4011-BB49-6E8A06E494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00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583A3-26E9-4FD1-A084-0774D50933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957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91376-9630-48C3-86CF-2753F694C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089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C3DF2-38D2-4FD1-8CDF-FFA3700206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379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E8C6D-B13A-46EB-8C71-092A41BB3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FCAF8-6444-4E63-B907-5C13CE6CE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987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8CD54-0EDD-47C7-ACDE-2898B0C13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1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459966-8AAC-425A-B944-9DB7A2D32C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2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8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9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0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4.4 Transformations with Matrices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886200"/>
            <a:ext cx="6400800" cy="1752600"/>
          </a:xfrm>
        </p:spPr>
        <p:txBody>
          <a:bodyPr/>
          <a:lstStyle/>
          <a:p>
            <a:pPr algn="l" eaLnBrk="1" hangingPunct="1"/>
            <a:r>
              <a:rPr lang="en-US" smtClean="0"/>
              <a:t>2.  Reflections and Rotations</a:t>
            </a:r>
          </a:p>
        </p:txBody>
      </p:sp>
      <p:pic>
        <p:nvPicPr>
          <p:cNvPr id="2052" name="Picture 4" descr="MCj013511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495800"/>
            <a:ext cx="1858963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2)  Reflections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2: </a:t>
            </a:r>
            <a:r>
              <a:rPr lang="en-US" sz="2800" smtClean="0"/>
              <a:t>Given triangle </a:t>
            </a:r>
            <a:r>
              <a:rPr lang="en-US" sz="2800" i="1" smtClean="0"/>
              <a:t>ABC </a:t>
            </a:r>
            <a:r>
              <a:rPr lang="en-US" sz="2800" smtClean="0"/>
              <a:t>where</a:t>
            </a:r>
            <a:r>
              <a:rPr lang="en-US" sz="2800" i="1" smtClean="0"/>
              <a:t> A</a:t>
            </a:r>
            <a:r>
              <a:rPr lang="en-US" sz="2800" smtClean="0"/>
              <a:t> (–4, 1), </a:t>
            </a:r>
            <a:r>
              <a:rPr lang="en-US" sz="2800" i="1" smtClean="0"/>
              <a:t>B</a:t>
            </a:r>
            <a:r>
              <a:rPr lang="en-US" sz="2800" smtClean="0"/>
              <a:t> (– 2, 5) and </a:t>
            </a:r>
            <a:r>
              <a:rPr lang="en-US" sz="2800" i="1" smtClean="0"/>
              <a:t>C</a:t>
            </a:r>
            <a:r>
              <a:rPr lang="en-US" sz="2800" smtClean="0"/>
              <a:t> (0, 2), reflect the triangle across the </a:t>
            </a:r>
            <a:r>
              <a:rPr lang="en-US" sz="2800" i="1" smtClean="0"/>
              <a:t>x</a:t>
            </a:r>
            <a:r>
              <a:rPr lang="en-US" sz="2800" smtClean="0"/>
              <a:t>-axis. Then, sketch the image. </a:t>
            </a:r>
          </a:p>
        </p:txBody>
      </p:sp>
      <p:graphicFrame>
        <p:nvGraphicFramePr>
          <p:cNvPr id="11268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3009900" y="3581400"/>
          <a:ext cx="19304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3" imgW="2654300" imgH="457200" progId="Equation.3">
                  <p:embed/>
                </p:oleObj>
              </mc:Choice>
              <mc:Fallback>
                <p:oleObj name="Equation" r:id="rId3" imgW="26543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23334" r="42889"/>
                      <a:stretch>
                        <a:fillRect/>
                      </a:stretch>
                    </p:blipFill>
                    <p:spPr bwMode="auto">
                      <a:xfrm>
                        <a:off x="3009900" y="3581400"/>
                        <a:ext cx="1930400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2971800" y="3276600"/>
            <a:ext cx="1981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chemeClr val="accent2"/>
                </a:solidFill>
                <a:latin typeface="Comic Sans MS" pitchFamily="66" charset="0"/>
              </a:rPr>
              <a:t>  A        B       C</a:t>
            </a:r>
            <a:endParaRPr lang="en-US">
              <a:solidFill>
                <a:schemeClr val="accent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2)  Reflections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2: </a:t>
            </a:r>
            <a:r>
              <a:rPr lang="en-US" sz="2800" smtClean="0"/>
              <a:t>Given triangle </a:t>
            </a:r>
            <a:r>
              <a:rPr lang="en-US" sz="2800" i="1" smtClean="0"/>
              <a:t>ABC </a:t>
            </a:r>
            <a:r>
              <a:rPr lang="en-US" sz="2800" smtClean="0"/>
              <a:t>where</a:t>
            </a:r>
            <a:r>
              <a:rPr lang="en-US" sz="2800" i="1" smtClean="0"/>
              <a:t> A</a:t>
            </a:r>
            <a:r>
              <a:rPr lang="en-US" sz="2800" smtClean="0"/>
              <a:t> (–4, 1), </a:t>
            </a:r>
            <a:r>
              <a:rPr lang="en-US" sz="2800" i="1" smtClean="0"/>
              <a:t>B</a:t>
            </a:r>
            <a:r>
              <a:rPr lang="en-US" sz="2800" smtClean="0"/>
              <a:t> (– 2, 5) and </a:t>
            </a:r>
            <a:r>
              <a:rPr lang="en-US" sz="2800" i="1" smtClean="0"/>
              <a:t>C</a:t>
            </a:r>
            <a:r>
              <a:rPr lang="en-US" sz="2800" smtClean="0"/>
              <a:t> (0, 2), reflect the triangle across the </a:t>
            </a:r>
            <a:r>
              <a:rPr lang="en-US" sz="2800" i="1" smtClean="0"/>
              <a:t>x</a:t>
            </a:r>
            <a:r>
              <a:rPr lang="en-US" sz="2800" smtClean="0"/>
              <a:t>-axis. Then, sketch the image. </a:t>
            </a:r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676400" y="3581400"/>
          <a:ext cx="32893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3" imgW="2654300" imgH="457200" progId="Equation.3">
                  <p:embed/>
                </p:oleObj>
              </mc:Choice>
              <mc:Fallback>
                <p:oleObj name="Equation" r:id="rId3" imgW="26543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42444"/>
                      <a:stretch>
                        <a:fillRect/>
                      </a:stretch>
                    </p:blipFill>
                    <p:spPr bwMode="auto">
                      <a:xfrm>
                        <a:off x="1676400" y="3581400"/>
                        <a:ext cx="3289300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Line 5"/>
          <p:cNvSpPr>
            <a:spLocks noChangeShapeType="1"/>
          </p:cNvSpPr>
          <p:nvPr/>
        </p:nvSpPr>
        <p:spPr bwMode="auto">
          <a:xfrm flipV="1">
            <a:off x="1143000" y="4648200"/>
            <a:ext cx="76200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219200" y="5181600"/>
            <a:ext cx="1981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rgbClr val="FF0000"/>
                </a:solidFill>
                <a:latin typeface="Comic Sans MS" pitchFamily="66" charset="0"/>
              </a:rPr>
              <a:t>x-</a:t>
            </a: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axis reflection matrix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971800" y="3276600"/>
            <a:ext cx="1981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chemeClr val="accent2"/>
                </a:solidFill>
                <a:latin typeface="Comic Sans MS" pitchFamily="66" charset="0"/>
              </a:rPr>
              <a:t>  A        B       C</a:t>
            </a:r>
            <a:endParaRPr lang="en-US">
              <a:solidFill>
                <a:schemeClr val="accent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2)  Reflections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2: </a:t>
            </a:r>
            <a:r>
              <a:rPr lang="en-US" sz="2800" smtClean="0"/>
              <a:t>Given triangle </a:t>
            </a:r>
            <a:r>
              <a:rPr lang="en-US" sz="2800" i="1" smtClean="0"/>
              <a:t>ABC </a:t>
            </a:r>
            <a:r>
              <a:rPr lang="en-US" sz="2800" smtClean="0"/>
              <a:t>where</a:t>
            </a:r>
            <a:r>
              <a:rPr lang="en-US" sz="2800" i="1" smtClean="0"/>
              <a:t> A</a:t>
            </a:r>
            <a:r>
              <a:rPr lang="en-US" sz="2800" smtClean="0"/>
              <a:t> (–4, 1), </a:t>
            </a:r>
            <a:r>
              <a:rPr lang="en-US" sz="2800" i="1" smtClean="0"/>
              <a:t>B</a:t>
            </a:r>
            <a:r>
              <a:rPr lang="en-US" sz="2800" smtClean="0"/>
              <a:t> (– 2, 5) and </a:t>
            </a:r>
            <a:r>
              <a:rPr lang="en-US" sz="2800" i="1" smtClean="0"/>
              <a:t>C</a:t>
            </a:r>
            <a:r>
              <a:rPr lang="en-US" sz="2800" smtClean="0"/>
              <a:t> (0, 2), reflect the triangle across the </a:t>
            </a:r>
            <a:r>
              <a:rPr lang="en-US" sz="2800" i="1" smtClean="0"/>
              <a:t>x</a:t>
            </a:r>
            <a:r>
              <a:rPr lang="en-US" sz="2800" smtClean="0"/>
              <a:t>-axis. Then, sketch the image. </a:t>
            </a:r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676400" y="3581400"/>
          <a:ext cx="57150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Equation" r:id="rId3" imgW="2654300" imgH="457200" progId="Equation.3">
                  <p:embed/>
                </p:oleObj>
              </mc:Choice>
              <mc:Fallback>
                <p:oleObj name="Equation" r:id="rId3" imgW="26543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581400"/>
                        <a:ext cx="5715000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Line 5"/>
          <p:cNvSpPr>
            <a:spLocks noChangeShapeType="1"/>
          </p:cNvSpPr>
          <p:nvPr/>
        </p:nvSpPr>
        <p:spPr bwMode="auto">
          <a:xfrm flipV="1">
            <a:off x="1143000" y="4648200"/>
            <a:ext cx="76200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219200" y="5181600"/>
            <a:ext cx="1981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rgbClr val="FF0000"/>
                </a:solidFill>
                <a:latin typeface="Comic Sans MS" pitchFamily="66" charset="0"/>
              </a:rPr>
              <a:t>x-</a:t>
            </a: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axis reflection matrix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2971800" y="3276600"/>
            <a:ext cx="1981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chemeClr val="accent2"/>
                </a:solidFill>
                <a:latin typeface="Comic Sans MS" pitchFamily="66" charset="0"/>
              </a:rPr>
              <a:t>  A        B       C</a:t>
            </a:r>
            <a:endParaRPr lang="en-US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5334000" y="3200400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rgbClr val="FF0000"/>
                </a:solidFill>
                <a:latin typeface="Comic Sans MS" pitchFamily="66" charset="0"/>
              </a:rPr>
              <a:t>A’        B’        C’</a:t>
            </a:r>
            <a:endParaRPr lang="en-US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2)  Reflections</a:t>
            </a:r>
          </a:p>
        </p:txBody>
      </p:sp>
      <p:graphicFrame>
        <p:nvGraphicFramePr>
          <p:cNvPr id="14339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473200" y="5505450"/>
          <a:ext cx="5867400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9" name="Equation" r:id="rId3" imgW="2654300" imgH="457200" progId="Equation.3">
                  <p:embed/>
                </p:oleObj>
              </mc:Choice>
              <mc:Fallback>
                <p:oleObj name="Equation" r:id="rId3" imgW="26543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5505450"/>
                        <a:ext cx="5867400" cy="1009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757" name="Group 133"/>
          <p:cNvGraphicFramePr>
            <a:graphicFrameLocks noGrp="1"/>
          </p:cNvGraphicFramePr>
          <p:nvPr>
            <p:ph sz="half" idx="1"/>
          </p:nvPr>
        </p:nvGraphicFramePr>
        <p:xfrm>
          <a:off x="2667000" y="1676400"/>
          <a:ext cx="3276600" cy="3657600"/>
        </p:xfrm>
        <a:graphic>
          <a:graphicData uri="http://schemas.openxmlformats.org/drawingml/2006/table">
            <a:tbl>
              <a:tblPr/>
              <a:tblGrid>
                <a:gridCol w="327025"/>
                <a:gridCol w="328613"/>
                <a:gridCol w="327025"/>
                <a:gridCol w="328612"/>
                <a:gridCol w="327025"/>
                <a:gridCol w="327025"/>
                <a:gridCol w="328613"/>
                <a:gridCol w="327025"/>
                <a:gridCol w="328612"/>
                <a:gridCol w="327025"/>
              </a:tblGrid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63" name="Line 134"/>
          <p:cNvSpPr>
            <a:spLocks noChangeShapeType="1"/>
          </p:cNvSpPr>
          <p:nvPr/>
        </p:nvSpPr>
        <p:spPr bwMode="auto">
          <a:xfrm>
            <a:off x="4305300" y="1663700"/>
            <a:ext cx="0" cy="365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64" name="Line 135"/>
          <p:cNvSpPr>
            <a:spLocks noChangeShapeType="1"/>
          </p:cNvSpPr>
          <p:nvPr/>
        </p:nvSpPr>
        <p:spPr bwMode="auto">
          <a:xfrm flipH="1" flipV="1">
            <a:off x="2501900" y="3492500"/>
            <a:ext cx="37211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465" name="Group 142"/>
          <p:cNvGrpSpPr>
            <a:grpSpLocks/>
          </p:cNvGrpSpPr>
          <p:nvPr/>
        </p:nvGrpSpPr>
        <p:grpSpPr bwMode="auto">
          <a:xfrm>
            <a:off x="2908300" y="1600200"/>
            <a:ext cx="1473200" cy="1638300"/>
            <a:chOff x="1832" y="1008"/>
            <a:chExt cx="928" cy="1032"/>
          </a:xfrm>
        </p:grpSpPr>
        <p:sp>
          <p:nvSpPr>
            <p:cNvPr id="14473" name="Oval 136"/>
            <p:cNvSpPr>
              <a:spLocks noChangeArrowheads="1"/>
            </p:cNvSpPr>
            <p:nvPr/>
          </p:nvSpPr>
          <p:spPr bwMode="auto">
            <a:xfrm>
              <a:off x="1832" y="1944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74" name="Oval 137"/>
            <p:cNvSpPr>
              <a:spLocks noChangeArrowheads="1"/>
            </p:cNvSpPr>
            <p:nvPr/>
          </p:nvSpPr>
          <p:spPr bwMode="auto">
            <a:xfrm>
              <a:off x="2240" y="1008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4475" name="Oval 138"/>
            <p:cNvSpPr>
              <a:spLocks noChangeArrowheads="1"/>
            </p:cNvSpPr>
            <p:nvPr/>
          </p:nvSpPr>
          <p:spPr bwMode="auto">
            <a:xfrm>
              <a:off x="2664" y="1704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76" name="Line 139"/>
            <p:cNvSpPr>
              <a:spLocks noChangeShapeType="1"/>
            </p:cNvSpPr>
            <p:nvPr/>
          </p:nvSpPr>
          <p:spPr bwMode="auto">
            <a:xfrm flipV="1">
              <a:off x="1872" y="1056"/>
              <a:ext cx="432" cy="91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77" name="Line 140"/>
            <p:cNvSpPr>
              <a:spLocks noChangeShapeType="1"/>
            </p:cNvSpPr>
            <p:nvPr/>
          </p:nvSpPr>
          <p:spPr bwMode="auto">
            <a:xfrm flipV="1">
              <a:off x="1872" y="1760"/>
              <a:ext cx="832" cy="21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78" name="Line 141"/>
            <p:cNvSpPr>
              <a:spLocks noChangeShapeType="1"/>
            </p:cNvSpPr>
            <p:nvPr/>
          </p:nvSpPr>
          <p:spPr bwMode="auto">
            <a:xfrm flipH="1" flipV="1">
              <a:off x="2320" y="1080"/>
              <a:ext cx="392" cy="65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466" name="Group 154"/>
          <p:cNvGrpSpPr>
            <a:grpSpLocks/>
          </p:cNvGrpSpPr>
          <p:nvPr/>
        </p:nvGrpSpPr>
        <p:grpSpPr bwMode="auto">
          <a:xfrm>
            <a:off x="2935288" y="3482975"/>
            <a:ext cx="1627187" cy="1901825"/>
            <a:chOff x="1849" y="2194"/>
            <a:chExt cx="1025" cy="1198"/>
          </a:xfrm>
        </p:grpSpPr>
        <p:sp>
          <p:nvSpPr>
            <p:cNvPr id="14467" name="Oval 146"/>
            <p:cNvSpPr>
              <a:spLocks noChangeArrowheads="1"/>
            </p:cNvSpPr>
            <p:nvPr/>
          </p:nvSpPr>
          <p:spPr bwMode="auto">
            <a:xfrm rot="8171903">
              <a:off x="1849" y="2387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68" name="Oval 145"/>
            <p:cNvSpPr>
              <a:spLocks noChangeArrowheads="1"/>
            </p:cNvSpPr>
            <p:nvPr/>
          </p:nvSpPr>
          <p:spPr bwMode="auto">
            <a:xfrm rot="8171903">
              <a:off x="2637" y="2596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en-US"/>
            </a:p>
          </p:txBody>
        </p:sp>
        <p:sp>
          <p:nvSpPr>
            <p:cNvPr id="14469" name="Line 147"/>
            <p:cNvSpPr>
              <a:spLocks noChangeShapeType="1"/>
            </p:cNvSpPr>
            <p:nvPr/>
          </p:nvSpPr>
          <p:spPr bwMode="auto">
            <a:xfrm rot="8171903" flipH="1">
              <a:off x="2108" y="2897"/>
              <a:ext cx="766" cy="23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70" name="Line 148"/>
            <p:cNvSpPr>
              <a:spLocks noChangeShapeType="1"/>
            </p:cNvSpPr>
            <p:nvPr/>
          </p:nvSpPr>
          <p:spPr bwMode="auto">
            <a:xfrm rot="8171903" flipH="1">
              <a:off x="1922" y="2408"/>
              <a:ext cx="356" cy="97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71" name="Line 149"/>
            <p:cNvSpPr>
              <a:spLocks noChangeShapeType="1"/>
            </p:cNvSpPr>
            <p:nvPr/>
          </p:nvSpPr>
          <p:spPr bwMode="auto">
            <a:xfrm rot="8171903" flipH="1" flipV="1">
              <a:off x="2091" y="2194"/>
              <a:ext cx="443" cy="70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72" name="Oval 150"/>
            <p:cNvSpPr>
              <a:spLocks noChangeArrowheads="1"/>
            </p:cNvSpPr>
            <p:nvPr/>
          </p:nvSpPr>
          <p:spPr bwMode="auto">
            <a:xfrm rot="8171903">
              <a:off x="2256" y="3296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</a:t>
            </a:r>
            <a:r>
              <a:rPr lang="en-US" b="1" smtClean="0">
                <a:solidFill>
                  <a:srgbClr val="FF0000"/>
                </a:solidFill>
              </a:rPr>
              <a:t>rotation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mtClean="0"/>
              <a:t>is a transformation that turns a figure about a fixed point called a </a:t>
            </a:r>
            <a:r>
              <a:rPr lang="en-US" b="1" smtClean="0">
                <a:solidFill>
                  <a:srgbClr val="FF0000"/>
                </a:solidFill>
              </a:rPr>
              <a:t>center of rotation</a:t>
            </a:r>
            <a:r>
              <a:rPr lang="en-US" smtClean="0"/>
              <a:t>. 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You can rotate a figure as much as 360</a:t>
            </a:r>
            <a:r>
              <a:rPr lang="en-US" baseline="30000" smtClean="0"/>
              <a:t>o</a:t>
            </a:r>
            <a:r>
              <a:rPr lang="en-US" smtClean="0"/>
              <a:t>. 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In this text, all rotations are counterclockwise about the origin.</a:t>
            </a: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2) Rotations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2) Rotations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1000" cy="4525963"/>
          </a:xfrm>
        </p:spPr>
        <p:txBody>
          <a:bodyPr/>
          <a:lstStyle/>
          <a:p>
            <a:pPr marL="0" indent="0" eaLnBrk="1" hangingPunct="1"/>
            <a:r>
              <a:rPr lang="en-US" sz="2800" smtClean="0"/>
              <a:t>Rotation of 90</a:t>
            </a:r>
            <a:r>
              <a:rPr lang="en-US" sz="2800" baseline="30000" smtClean="0"/>
              <a:t>o 			</a:t>
            </a:r>
            <a:r>
              <a:rPr lang="en-US" sz="2800" smtClean="0"/>
              <a:t>     Rotation of 360</a:t>
            </a:r>
            <a:r>
              <a:rPr lang="en-US" sz="2800" baseline="30000" smtClean="0"/>
              <a:t>o</a:t>
            </a:r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r>
              <a:rPr lang="en-US" sz="2800" smtClean="0"/>
              <a:t>Rotation of 180</a:t>
            </a:r>
            <a:r>
              <a:rPr lang="en-US" sz="2800" baseline="30000" smtClean="0"/>
              <a:t>o 			</a:t>
            </a:r>
            <a:r>
              <a:rPr lang="en-US" sz="2800" smtClean="0"/>
              <a:t>      Rotation of 270</a:t>
            </a:r>
            <a:r>
              <a:rPr lang="en-US" sz="2800" baseline="30000" smtClean="0"/>
              <a:t>o</a:t>
            </a:r>
            <a:endParaRPr lang="en-US" sz="2800" smtClean="0"/>
          </a:p>
          <a:p>
            <a:pPr marL="0" indent="0" eaLnBrk="1" hangingPunct="1"/>
            <a:r>
              <a:rPr lang="en-US" sz="2800" baseline="30000" smtClean="0"/>
              <a:t>			</a:t>
            </a:r>
            <a:endParaRPr lang="en-US" sz="2800" smtClean="0"/>
          </a:p>
          <a:p>
            <a:pPr marL="0" indent="0" eaLnBrk="1" hangingPunct="1"/>
            <a:endParaRPr lang="en-US" sz="2800" smtClean="0"/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066800" y="2209800"/>
          <a:ext cx="1295400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Equation" r:id="rId3" imgW="545863" imgH="457002" progId="Equation.3">
                  <p:embed/>
                </p:oleObj>
              </mc:Choice>
              <mc:Fallback>
                <p:oleObj name="Equation" r:id="rId3" imgW="545863" imgH="45700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209800"/>
                        <a:ext cx="1295400" cy="1084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1066800" y="4648200"/>
          <a:ext cx="1447800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5" name="Equation" r:id="rId5" imgW="634725" imgH="457002" progId="Equation.3">
                  <p:embed/>
                </p:oleObj>
              </mc:Choice>
              <mc:Fallback>
                <p:oleObj name="Equation" r:id="rId5" imgW="634725" imgH="45700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648200"/>
                        <a:ext cx="1447800" cy="1042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8"/>
          <p:cNvGraphicFramePr>
            <a:graphicFrameLocks noChangeAspect="1"/>
          </p:cNvGraphicFramePr>
          <p:nvPr/>
        </p:nvGraphicFramePr>
        <p:xfrm>
          <a:off x="6172200" y="4572000"/>
          <a:ext cx="1295400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6" name="Equation" r:id="rId7" imgW="545863" imgH="457002" progId="Equation.3">
                  <p:embed/>
                </p:oleObj>
              </mc:Choice>
              <mc:Fallback>
                <p:oleObj name="Equation" r:id="rId7" imgW="545863" imgH="457002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572000"/>
                        <a:ext cx="1295400" cy="1084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Object 9"/>
          <p:cNvGraphicFramePr>
            <a:graphicFrameLocks noChangeAspect="1"/>
          </p:cNvGraphicFramePr>
          <p:nvPr/>
        </p:nvGraphicFramePr>
        <p:xfrm>
          <a:off x="6172200" y="2286000"/>
          <a:ext cx="1112838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" name="Equation" r:id="rId9" imgW="469900" imgH="457200" progId="Equation.3">
                  <p:embed/>
                </p:oleObj>
              </mc:Choice>
              <mc:Fallback>
                <p:oleObj name="Equation" r:id="rId9" imgW="469900" imgH="457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286000"/>
                        <a:ext cx="1112838" cy="1084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2" name="Line 13"/>
          <p:cNvSpPr>
            <a:spLocks noChangeShapeType="1"/>
          </p:cNvSpPr>
          <p:nvPr/>
        </p:nvSpPr>
        <p:spPr bwMode="auto">
          <a:xfrm>
            <a:off x="4343400" y="1447800"/>
            <a:ext cx="0" cy="50292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Line 14"/>
          <p:cNvSpPr>
            <a:spLocks noChangeShapeType="1"/>
          </p:cNvSpPr>
          <p:nvPr/>
        </p:nvSpPr>
        <p:spPr bwMode="auto">
          <a:xfrm>
            <a:off x="304800" y="3505200"/>
            <a:ext cx="8305800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Example 1</a:t>
            </a:r>
            <a:r>
              <a:rPr lang="en-US" smtClean="0"/>
              <a:t>:  Given triangle </a:t>
            </a:r>
            <a:r>
              <a:rPr lang="en-US" i="1" smtClean="0"/>
              <a:t>ABC </a:t>
            </a:r>
            <a:r>
              <a:rPr lang="en-US" smtClean="0"/>
              <a:t>where </a:t>
            </a:r>
            <a:r>
              <a:rPr lang="en-US" i="1" smtClean="0"/>
              <a:t>A</a:t>
            </a:r>
            <a:r>
              <a:rPr lang="en-US" smtClean="0"/>
              <a:t> (–4, 1), </a:t>
            </a:r>
            <a:r>
              <a:rPr lang="en-US" i="1" smtClean="0"/>
              <a:t>B</a:t>
            </a:r>
            <a:r>
              <a:rPr lang="en-US" smtClean="0"/>
              <a:t> (– 2, 5) and </a:t>
            </a:r>
            <a:r>
              <a:rPr lang="en-US" i="1" smtClean="0"/>
              <a:t>C</a:t>
            </a:r>
            <a:r>
              <a:rPr lang="en-US" smtClean="0"/>
              <a:t> (0, 2), rotate the triangle 270°.  Then, sketch the image.  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2) Rotations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Example 1</a:t>
            </a:r>
            <a:r>
              <a:rPr lang="en-US" smtClean="0"/>
              <a:t>:  Given triangle </a:t>
            </a:r>
            <a:r>
              <a:rPr lang="en-US" i="1" smtClean="0"/>
              <a:t>ABC </a:t>
            </a:r>
            <a:r>
              <a:rPr lang="en-US" smtClean="0"/>
              <a:t>where </a:t>
            </a:r>
            <a:r>
              <a:rPr lang="en-US" i="1" smtClean="0"/>
              <a:t>A</a:t>
            </a:r>
            <a:r>
              <a:rPr lang="en-US" smtClean="0"/>
              <a:t> (–4, 1), </a:t>
            </a:r>
            <a:r>
              <a:rPr lang="en-US" i="1" smtClean="0"/>
              <a:t>B</a:t>
            </a:r>
            <a:r>
              <a:rPr lang="en-US" smtClean="0"/>
              <a:t> (– 2, 5) and </a:t>
            </a:r>
            <a:r>
              <a:rPr lang="en-US" i="1" smtClean="0"/>
              <a:t>C</a:t>
            </a:r>
            <a:r>
              <a:rPr lang="en-US" smtClean="0"/>
              <a:t> (0, 2), rotate the triangle 270°.  Then, sketch the image.  </a:t>
            </a:r>
          </a:p>
        </p:txBody>
      </p:sp>
      <p:pic>
        <p:nvPicPr>
          <p:cNvPr id="18435" name="Picture 3" descr="ch4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95" r="34953"/>
          <a:stretch>
            <a:fillRect/>
          </a:stretch>
        </p:blipFill>
        <p:spPr bwMode="auto">
          <a:xfrm>
            <a:off x="3394075" y="4038600"/>
            <a:ext cx="2373313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2) Rotations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3505200" y="3581400"/>
            <a:ext cx="1981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chemeClr val="accent2"/>
                </a:solidFill>
                <a:latin typeface="Comic Sans MS" pitchFamily="66" charset="0"/>
              </a:rPr>
              <a:t>  A        B       C</a:t>
            </a:r>
            <a:endParaRPr lang="en-US">
              <a:solidFill>
                <a:schemeClr val="accent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Example 1</a:t>
            </a:r>
            <a:r>
              <a:rPr lang="en-US" smtClean="0"/>
              <a:t>:  Given triangle </a:t>
            </a:r>
            <a:r>
              <a:rPr lang="en-US" i="1" smtClean="0"/>
              <a:t>ABC </a:t>
            </a:r>
            <a:r>
              <a:rPr lang="en-US" smtClean="0"/>
              <a:t>where </a:t>
            </a:r>
            <a:r>
              <a:rPr lang="en-US" i="1" smtClean="0"/>
              <a:t>A</a:t>
            </a:r>
            <a:r>
              <a:rPr lang="en-US" smtClean="0"/>
              <a:t> (–4, 1), </a:t>
            </a:r>
            <a:r>
              <a:rPr lang="en-US" i="1" smtClean="0"/>
              <a:t>B</a:t>
            </a:r>
            <a:r>
              <a:rPr lang="en-US" smtClean="0"/>
              <a:t> (– 2, 5) and </a:t>
            </a:r>
            <a:r>
              <a:rPr lang="en-US" i="1" smtClean="0"/>
              <a:t>C</a:t>
            </a:r>
            <a:r>
              <a:rPr lang="en-US" smtClean="0"/>
              <a:t> (0, 2), rotate the triangle 270°.  Then, sketch the image.  </a:t>
            </a:r>
          </a:p>
        </p:txBody>
      </p:sp>
      <p:pic>
        <p:nvPicPr>
          <p:cNvPr id="19459" name="Picture 3" descr="ch4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005"/>
          <a:stretch>
            <a:fillRect/>
          </a:stretch>
        </p:blipFill>
        <p:spPr bwMode="auto">
          <a:xfrm>
            <a:off x="1752600" y="4038600"/>
            <a:ext cx="4011613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2) Rotations</a:t>
            </a:r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V="1">
            <a:off x="1295400" y="5334000"/>
            <a:ext cx="76200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1371600" y="5867400"/>
            <a:ext cx="1981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270</a:t>
            </a:r>
            <a:r>
              <a:rPr lang="en-US" baseline="3000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 rotation matrtix</a:t>
            </a:r>
          </a:p>
        </p:txBody>
      </p:sp>
      <p:sp>
        <p:nvSpPr>
          <p:cNvPr id="19463" name="Text Box 9"/>
          <p:cNvSpPr txBox="1">
            <a:spLocks noChangeArrowheads="1"/>
          </p:cNvSpPr>
          <p:nvPr/>
        </p:nvSpPr>
        <p:spPr bwMode="auto">
          <a:xfrm>
            <a:off x="3505200" y="3581400"/>
            <a:ext cx="1981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chemeClr val="accent2"/>
                </a:solidFill>
                <a:latin typeface="Comic Sans MS" pitchFamily="66" charset="0"/>
              </a:rPr>
              <a:t>  A        B       C</a:t>
            </a:r>
            <a:endParaRPr lang="en-US">
              <a:solidFill>
                <a:schemeClr val="accent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Example 1</a:t>
            </a:r>
            <a:r>
              <a:rPr lang="en-US" smtClean="0"/>
              <a:t>:  Given triangle </a:t>
            </a:r>
            <a:r>
              <a:rPr lang="en-US" i="1" smtClean="0"/>
              <a:t>ABC </a:t>
            </a:r>
            <a:r>
              <a:rPr lang="en-US" smtClean="0"/>
              <a:t>where</a:t>
            </a:r>
            <a:r>
              <a:rPr lang="en-US" i="1" smtClean="0"/>
              <a:t> A</a:t>
            </a:r>
            <a:r>
              <a:rPr lang="en-US" smtClean="0"/>
              <a:t> (–4, 1), </a:t>
            </a:r>
            <a:r>
              <a:rPr lang="en-US" i="1" smtClean="0"/>
              <a:t>B</a:t>
            </a:r>
            <a:r>
              <a:rPr lang="en-US" smtClean="0"/>
              <a:t> (– 2, 5) and </a:t>
            </a:r>
            <a:r>
              <a:rPr lang="en-US" i="1" smtClean="0"/>
              <a:t>C</a:t>
            </a:r>
            <a:r>
              <a:rPr lang="en-US" smtClean="0"/>
              <a:t> (0, 2), rotate the triangle 270°.  Then, sketch the image.  </a:t>
            </a:r>
          </a:p>
        </p:txBody>
      </p:sp>
      <p:pic>
        <p:nvPicPr>
          <p:cNvPr id="20483" name="Picture 3" descr="ch4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038600"/>
            <a:ext cx="61722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2) Rotations</a:t>
            </a: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 flipV="1">
            <a:off x="1295400" y="5334000"/>
            <a:ext cx="76200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1371600" y="5867400"/>
            <a:ext cx="1981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270</a:t>
            </a:r>
            <a:r>
              <a:rPr lang="en-US" baseline="3000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 rotation matrtix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505200" y="3581400"/>
            <a:ext cx="1981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chemeClr val="accent2"/>
                </a:solidFill>
                <a:latin typeface="Comic Sans MS" pitchFamily="66" charset="0"/>
              </a:rPr>
              <a:t>  A        B       C</a:t>
            </a:r>
            <a:endParaRPr lang="en-US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6019800" y="3581400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rgbClr val="FF0000"/>
                </a:solidFill>
                <a:latin typeface="Comic Sans MS" pitchFamily="66" charset="0"/>
              </a:rPr>
              <a:t>A’        B’        C’</a:t>
            </a:r>
            <a:endParaRPr lang="en-US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2)  Reflections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</a:t>
            </a:r>
            <a:r>
              <a:rPr lang="en-US" b="1" smtClean="0">
                <a:solidFill>
                  <a:srgbClr val="FF0000"/>
                </a:solidFill>
              </a:rPr>
              <a:t>reflection</a:t>
            </a:r>
            <a:r>
              <a:rPr lang="en-US" smtClean="0"/>
              <a:t>, or flip, is a transformation that creates symmetry. 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You can use matrix multiplication to graph reflections in the coordinate plane.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There are </a:t>
            </a:r>
            <a:r>
              <a:rPr lang="en-US" b="1" smtClean="0"/>
              <a:t>four reflection</a:t>
            </a:r>
            <a:r>
              <a:rPr lang="en-US" smtClean="0"/>
              <a:t> matrices you are responsible for knowing.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1507" name="Picture 5" descr="ch4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295400"/>
            <a:ext cx="5257800" cy="500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2) Rotations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2) Rotations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2</a:t>
            </a:r>
            <a:r>
              <a:rPr lang="en-US" sz="2800" smtClean="0"/>
              <a:t>:  The matrix below represents the vertices of a polygon. Write a matrix to represent the vertices after a rotation of 90</a:t>
            </a:r>
            <a:r>
              <a:rPr lang="en-US" sz="2800" baseline="30000" smtClean="0"/>
              <a:t>o</a:t>
            </a:r>
            <a:r>
              <a:rPr lang="en-US" sz="2800" smtClean="0"/>
              <a:t>. </a:t>
            </a:r>
          </a:p>
        </p:txBody>
      </p:sp>
      <p:graphicFrame>
        <p:nvGraphicFramePr>
          <p:cNvPr id="22532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2057400" y="3505200"/>
          <a:ext cx="5486400" cy="130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Equation" r:id="rId3" imgW="1117600" imgH="457200" progId="Equation.3">
                  <p:embed/>
                </p:oleObj>
              </mc:Choice>
              <mc:Fallback>
                <p:oleObj name="Equation" r:id="rId3" imgW="11176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743"/>
                      <a:stretch>
                        <a:fillRect/>
                      </a:stretch>
                    </p:blipFill>
                    <p:spPr bwMode="auto">
                      <a:xfrm>
                        <a:off x="2057400" y="3505200"/>
                        <a:ext cx="5486400" cy="130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3" name="Text Box 7"/>
          <p:cNvSpPr txBox="1">
            <a:spLocks noChangeArrowheads="1"/>
          </p:cNvSpPr>
          <p:nvPr/>
        </p:nvSpPr>
        <p:spPr bwMode="auto">
          <a:xfrm>
            <a:off x="2362200" y="2971800"/>
            <a:ext cx="502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latin typeface="Comic Sans MS" pitchFamily="66" charset="0"/>
              </a:rPr>
              <a:t>A            B             C            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2) Rotations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2</a:t>
            </a:r>
            <a:r>
              <a:rPr lang="en-US" sz="2800" smtClean="0"/>
              <a:t>:  The matrix below represents the vertices of a polygon. Write a matrix to represent the vertices after a rotation of 90</a:t>
            </a:r>
            <a:r>
              <a:rPr lang="en-US" sz="2800" baseline="30000" smtClean="0"/>
              <a:t>o</a:t>
            </a:r>
            <a:r>
              <a:rPr lang="en-US" sz="2800" smtClean="0"/>
              <a:t>. </a:t>
            </a:r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286000" y="3505200"/>
          <a:ext cx="4954588" cy="130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0" name="Equation" r:id="rId3" imgW="1739900" imgH="457200" progId="Equation.3">
                  <p:embed/>
                </p:oleObj>
              </mc:Choice>
              <mc:Fallback>
                <p:oleObj name="Equation" r:id="rId3" imgW="17399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743"/>
                      <a:stretch>
                        <a:fillRect/>
                      </a:stretch>
                    </p:blipFill>
                    <p:spPr bwMode="auto">
                      <a:xfrm>
                        <a:off x="2286000" y="3505200"/>
                        <a:ext cx="4954588" cy="130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7" name="Line 5"/>
          <p:cNvSpPr>
            <a:spLocks noChangeShapeType="1"/>
          </p:cNvSpPr>
          <p:nvPr/>
        </p:nvSpPr>
        <p:spPr bwMode="auto">
          <a:xfrm flipV="1">
            <a:off x="1676400" y="4953000"/>
            <a:ext cx="76200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1752600" y="5486400"/>
            <a:ext cx="1981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90</a:t>
            </a:r>
            <a:r>
              <a:rPr lang="en-US" baseline="3000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 rotation matrtix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4343400" y="2971800"/>
            <a:ext cx="2819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latin typeface="Comic Sans MS" pitchFamily="66" charset="0"/>
              </a:rPr>
              <a:t>A      B      C       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2) Rotations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2</a:t>
            </a:r>
            <a:r>
              <a:rPr lang="en-US" sz="2800" smtClean="0"/>
              <a:t>:  The matrix below represents the vertices of a polygon. Write a matrix to represent the vertices after a rotation of 90</a:t>
            </a:r>
            <a:r>
              <a:rPr lang="en-US" sz="2800" baseline="30000" smtClean="0"/>
              <a:t>o</a:t>
            </a:r>
            <a:r>
              <a:rPr lang="en-US" sz="2800" smtClean="0"/>
              <a:t>. </a:t>
            </a:r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85800" y="3810000"/>
          <a:ext cx="792480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" name="Equation" r:id="rId3" imgW="3276600" imgH="457200" progId="Equation.3">
                  <p:embed/>
                </p:oleObj>
              </mc:Choice>
              <mc:Fallback>
                <p:oleObj name="Equation" r:id="rId3" imgW="32766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743"/>
                      <a:stretch>
                        <a:fillRect/>
                      </a:stretch>
                    </p:blipFill>
                    <p:spPr bwMode="auto">
                      <a:xfrm>
                        <a:off x="685800" y="3810000"/>
                        <a:ext cx="7924800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1" name="Line 7"/>
          <p:cNvSpPr>
            <a:spLocks noChangeShapeType="1"/>
          </p:cNvSpPr>
          <p:nvPr/>
        </p:nvSpPr>
        <p:spPr bwMode="auto">
          <a:xfrm flipV="1">
            <a:off x="457200" y="4953000"/>
            <a:ext cx="76200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2" name="Text Box 8"/>
          <p:cNvSpPr txBox="1">
            <a:spLocks noChangeArrowheads="1"/>
          </p:cNvSpPr>
          <p:nvPr/>
        </p:nvSpPr>
        <p:spPr bwMode="auto">
          <a:xfrm>
            <a:off x="533400" y="5486400"/>
            <a:ext cx="1981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90</a:t>
            </a:r>
            <a:r>
              <a:rPr lang="en-US" baseline="3000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 rotation matrtix</a:t>
            </a:r>
          </a:p>
        </p:txBody>
      </p:sp>
      <p:sp>
        <p:nvSpPr>
          <p:cNvPr id="24583" name="Text Box 9"/>
          <p:cNvSpPr txBox="1">
            <a:spLocks noChangeArrowheads="1"/>
          </p:cNvSpPr>
          <p:nvPr/>
        </p:nvSpPr>
        <p:spPr bwMode="auto">
          <a:xfrm>
            <a:off x="2209800" y="3352800"/>
            <a:ext cx="2819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latin typeface="Comic Sans MS" pitchFamily="66" charset="0"/>
              </a:rPr>
              <a:t>A      B      C     D</a:t>
            </a:r>
          </a:p>
        </p:txBody>
      </p:sp>
      <p:sp>
        <p:nvSpPr>
          <p:cNvPr id="24584" name="Text Box 10"/>
          <p:cNvSpPr txBox="1">
            <a:spLocks noChangeArrowheads="1"/>
          </p:cNvSpPr>
          <p:nvPr/>
        </p:nvSpPr>
        <p:spPr bwMode="auto">
          <a:xfrm>
            <a:off x="5486400" y="3352800"/>
            <a:ext cx="2819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latin typeface="Comic Sans MS" pitchFamily="66" charset="0"/>
              </a:rPr>
              <a:t>A’     B’       C’      D’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2)  Reflections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marL="0" indent="0" eaLnBrk="1" hangingPunct="1"/>
            <a:r>
              <a:rPr lang="en-US" sz="2800" smtClean="0"/>
              <a:t>Reflection in the </a:t>
            </a:r>
            <a:r>
              <a:rPr lang="en-US" sz="2800" i="1" smtClean="0"/>
              <a:t>y-</a:t>
            </a:r>
            <a:r>
              <a:rPr lang="en-US" sz="2800" smtClean="0"/>
              <a:t>axis		Reflection in the </a:t>
            </a:r>
            <a:r>
              <a:rPr lang="en-US" sz="2800" i="1" smtClean="0"/>
              <a:t>x-</a:t>
            </a:r>
            <a:r>
              <a:rPr lang="en-US" sz="2800" smtClean="0"/>
              <a:t>axis</a:t>
            </a:r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447800" y="2286000"/>
          <a:ext cx="1295400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3" imgW="545863" imgH="457002" progId="Equation.3">
                  <p:embed/>
                </p:oleObj>
              </mc:Choice>
              <mc:Fallback>
                <p:oleObj name="Equation" r:id="rId3" imgW="545863" imgH="45700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286000"/>
                        <a:ext cx="1295400" cy="1084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6172200" y="2362200"/>
          <a:ext cx="1295400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5" imgW="545863" imgH="457002" progId="Equation.3">
                  <p:embed/>
                </p:oleObj>
              </mc:Choice>
              <mc:Fallback>
                <p:oleObj name="Equation" r:id="rId5" imgW="545863" imgH="45700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362200"/>
                        <a:ext cx="1295400" cy="1084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02" name="Picture 10" descr="image03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886200"/>
            <a:ext cx="2943225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Rectangle 14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4104" name="Picture 13" descr="triangleABCx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581400"/>
            <a:ext cx="1647825" cy="305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Rectangle 15"/>
          <p:cNvSpPr>
            <a:spLocks noChangeArrowheads="1"/>
          </p:cNvSpPr>
          <p:nvPr/>
        </p:nvSpPr>
        <p:spPr bwMode="auto">
          <a:xfrm>
            <a:off x="4460875" y="5641975"/>
            <a:ext cx="2206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200">
                <a:latin typeface="Georgia" pitchFamily="18" charset="0"/>
              </a:rPr>
              <a:t> </a:t>
            </a:r>
            <a:endParaRPr lang="en-US"/>
          </a:p>
        </p:txBody>
      </p:sp>
      <p:sp>
        <p:nvSpPr>
          <p:cNvPr id="4106" name="Line 16"/>
          <p:cNvSpPr>
            <a:spLocks noChangeShapeType="1"/>
          </p:cNvSpPr>
          <p:nvPr/>
        </p:nvSpPr>
        <p:spPr bwMode="auto">
          <a:xfrm>
            <a:off x="2082800" y="3886200"/>
            <a:ext cx="0" cy="2209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7" name="Line 17"/>
          <p:cNvSpPr>
            <a:spLocks noChangeShapeType="1"/>
          </p:cNvSpPr>
          <p:nvPr/>
        </p:nvSpPr>
        <p:spPr bwMode="auto">
          <a:xfrm flipH="1">
            <a:off x="5943600" y="4965700"/>
            <a:ext cx="17907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2)  Reflections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marL="0" indent="0" eaLnBrk="1" hangingPunct="1"/>
            <a:r>
              <a:rPr lang="en-US" sz="2600" smtClean="0"/>
              <a:t>Reflection in the line </a:t>
            </a:r>
            <a:r>
              <a:rPr lang="en-US" sz="2600" i="1" smtClean="0"/>
              <a:t>y</a:t>
            </a:r>
            <a:r>
              <a:rPr lang="en-US" sz="2600" smtClean="0"/>
              <a:t> = </a:t>
            </a:r>
            <a:r>
              <a:rPr lang="en-US" sz="2600" i="1" smtClean="0"/>
              <a:t>x</a:t>
            </a:r>
            <a:r>
              <a:rPr lang="en-US" sz="2600" smtClean="0"/>
              <a:t>		Reflection in the line </a:t>
            </a:r>
            <a:r>
              <a:rPr lang="en-US" sz="2600" i="1" smtClean="0"/>
              <a:t>y</a:t>
            </a:r>
            <a:r>
              <a:rPr lang="en-US" sz="2600" smtClean="0"/>
              <a:t> = -</a:t>
            </a:r>
            <a:r>
              <a:rPr lang="en-US" sz="2600" i="1" smtClean="0"/>
              <a:t>x</a:t>
            </a:r>
            <a:endParaRPr lang="en-US" sz="2600" smtClean="0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614488" y="2286000"/>
          <a:ext cx="1114425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6" name="Equation" r:id="rId3" imgW="469900" imgH="457200" progId="Equation.3">
                  <p:embed/>
                </p:oleObj>
              </mc:Choice>
              <mc:Fallback>
                <p:oleObj name="Equation" r:id="rId3" imgW="4699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4488" y="2286000"/>
                        <a:ext cx="1114425" cy="1084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6" name="Rectangle 9"/>
          <p:cNvSpPr>
            <a:spLocks noChangeArrowheads="1"/>
          </p:cNvSpPr>
          <p:nvPr/>
        </p:nvSpPr>
        <p:spPr bwMode="auto">
          <a:xfrm>
            <a:off x="4460875" y="5641975"/>
            <a:ext cx="2206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200">
                <a:latin typeface="Georgia" pitchFamily="18" charset="0"/>
              </a:rPr>
              <a:t> </a:t>
            </a:r>
            <a:endParaRPr lang="en-US"/>
          </a:p>
        </p:txBody>
      </p:sp>
      <p:graphicFrame>
        <p:nvGraphicFramePr>
          <p:cNvPr id="5127" name="Object 11"/>
          <p:cNvGraphicFramePr>
            <a:graphicFrameLocks noChangeAspect="1"/>
          </p:cNvGraphicFramePr>
          <p:nvPr>
            <p:ph sz="quarter" idx="3"/>
          </p:nvPr>
        </p:nvGraphicFramePr>
        <p:xfrm>
          <a:off x="6400800" y="2286000"/>
          <a:ext cx="137160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7" name="Equation" r:id="rId5" imgW="634725" imgH="457002" progId="Equation.3">
                  <p:embed/>
                </p:oleObj>
              </mc:Choice>
              <mc:Fallback>
                <p:oleObj name="Equation" r:id="rId5" imgW="634725" imgH="457002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286000"/>
                        <a:ext cx="1371600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41" name="Group 149"/>
          <p:cNvGraphicFramePr>
            <a:graphicFrameLocks noGrp="1"/>
          </p:cNvGraphicFramePr>
          <p:nvPr/>
        </p:nvGraphicFramePr>
        <p:xfrm>
          <a:off x="685800" y="3352800"/>
          <a:ext cx="3276600" cy="3048000"/>
        </p:xfrm>
        <a:graphic>
          <a:graphicData uri="http://schemas.openxmlformats.org/drawingml/2006/table">
            <a:tbl>
              <a:tblPr/>
              <a:tblGrid>
                <a:gridCol w="327025"/>
                <a:gridCol w="328613"/>
                <a:gridCol w="327025"/>
                <a:gridCol w="328612"/>
                <a:gridCol w="327025"/>
                <a:gridCol w="327025"/>
                <a:gridCol w="328613"/>
                <a:gridCol w="327025"/>
                <a:gridCol w="328612"/>
                <a:gridCol w="327025"/>
              </a:tblGrid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51" name="Line 136"/>
          <p:cNvSpPr>
            <a:spLocks noChangeShapeType="1"/>
          </p:cNvSpPr>
          <p:nvPr/>
        </p:nvSpPr>
        <p:spPr bwMode="auto">
          <a:xfrm>
            <a:off x="2324100" y="3240088"/>
            <a:ext cx="1588" cy="3376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52" name="Line 137"/>
          <p:cNvSpPr>
            <a:spLocks noChangeShapeType="1"/>
          </p:cNvSpPr>
          <p:nvPr/>
        </p:nvSpPr>
        <p:spPr bwMode="auto">
          <a:xfrm flipH="1" flipV="1">
            <a:off x="406400" y="4860925"/>
            <a:ext cx="37211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253" name="Group 150"/>
          <p:cNvGrpSpPr>
            <a:grpSpLocks/>
          </p:cNvGrpSpPr>
          <p:nvPr/>
        </p:nvGrpSpPr>
        <p:grpSpPr bwMode="auto">
          <a:xfrm>
            <a:off x="1066800" y="3276600"/>
            <a:ext cx="1333500" cy="1460500"/>
            <a:chOff x="624" y="1872"/>
            <a:chExt cx="840" cy="920"/>
          </a:xfrm>
        </p:grpSpPr>
        <p:sp>
          <p:nvSpPr>
            <p:cNvPr id="5393" name="Line 142"/>
            <p:cNvSpPr>
              <a:spLocks noChangeShapeType="1"/>
            </p:cNvSpPr>
            <p:nvPr/>
          </p:nvSpPr>
          <p:spPr bwMode="auto">
            <a:xfrm flipV="1">
              <a:off x="624" y="1872"/>
              <a:ext cx="432" cy="91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94" name="Line 143"/>
            <p:cNvSpPr>
              <a:spLocks noChangeShapeType="1"/>
            </p:cNvSpPr>
            <p:nvPr/>
          </p:nvSpPr>
          <p:spPr bwMode="auto">
            <a:xfrm flipV="1">
              <a:off x="624" y="2576"/>
              <a:ext cx="832" cy="21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95" name="Line 144"/>
            <p:cNvSpPr>
              <a:spLocks noChangeShapeType="1"/>
            </p:cNvSpPr>
            <p:nvPr/>
          </p:nvSpPr>
          <p:spPr bwMode="auto">
            <a:xfrm flipH="1" flipV="1">
              <a:off x="1072" y="1896"/>
              <a:ext cx="392" cy="65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54" name="Group 151"/>
          <p:cNvGrpSpPr>
            <a:grpSpLocks/>
          </p:cNvGrpSpPr>
          <p:nvPr/>
        </p:nvGrpSpPr>
        <p:grpSpPr bwMode="auto">
          <a:xfrm rot="-5799553">
            <a:off x="2169319" y="4460081"/>
            <a:ext cx="1511300" cy="1887538"/>
            <a:chOff x="674" y="3010"/>
            <a:chExt cx="952" cy="1189"/>
          </a:xfrm>
        </p:grpSpPr>
        <p:sp>
          <p:nvSpPr>
            <p:cNvPr id="5390" name="Line 145"/>
            <p:cNvSpPr>
              <a:spLocks noChangeShapeType="1"/>
            </p:cNvSpPr>
            <p:nvPr/>
          </p:nvSpPr>
          <p:spPr bwMode="auto">
            <a:xfrm rot="8171903" flipH="1">
              <a:off x="860" y="3713"/>
              <a:ext cx="766" cy="233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91" name="Line 146"/>
            <p:cNvSpPr>
              <a:spLocks noChangeShapeType="1"/>
            </p:cNvSpPr>
            <p:nvPr/>
          </p:nvSpPr>
          <p:spPr bwMode="auto">
            <a:xfrm rot="8171903" flipH="1">
              <a:off x="674" y="3224"/>
              <a:ext cx="356" cy="97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92" name="Line 147"/>
            <p:cNvSpPr>
              <a:spLocks noChangeShapeType="1"/>
            </p:cNvSpPr>
            <p:nvPr/>
          </p:nvSpPr>
          <p:spPr bwMode="auto">
            <a:xfrm rot="8171903" flipH="1" flipV="1">
              <a:off x="843" y="3010"/>
              <a:ext cx="443" cy="70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55" name="Line 152"/>
          <p:cNvSpPr>
            <a:spLocks noChangeShapeType="1"/>
          </p:cNvSpPr>
          <p:nvPr/>
        </p:nvSpPr>
        <p:spPr bwMode="auto">
          <a:xfrm flipV="1">
            <a:off x="685800" y="3262313"/>
            <a:ext cx="3346450" cy="3138487"/>
          </a:xfrm>
          <a:prstGeom prst="line">
            <a:avLst/>
          </a:prstGeom>
          <a:noFill/>
          <a:ln w="34925">
            <a:solidFill>
              <a:srgbClr val="993366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8349" name="Group 157"/>
          <p:cNvGraphicFramePr>
            <a:graphicFrameLocks noGrp="1"/>
          </p:cNvGraphicFramePr>
          <p:nvPr/>
        </p:nvGraphicFramePr>
        <p:xfrm>
          <a:off x="5105400" y="3352800"/>
          <a:ext cx="3276600" cy="3048000"/>
        </p:xfrm>
        <a:graphic>
          <a:graphicData uri="http://schemas.openxmlformats.org/drawingml/2006/table">
            <a:tbl>
              <a:tblPr/>
              <a:tblGrid>
                <a:gridCol w="327025"/>
                <a:gridCol w="328613"/>
                <a:gridCol w="327025"/>
                <a:gridCol w="328612"/>
                <a:gridCol w="327025"/>
                <a:gridCol w="327025"/>
                <a:gridCol w="328613"/>
                <a:gridCol w="327025"/>
                <a:gridCol w="328612"/>
                <a:gridCol w="327025"/>
              </a:tblGrid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79" name="Line 280"/>
          <p:cNvSpPr>
            <a:spLocks noChangeShapeType="1"/>
          </p:cNvSpPr>
          <p:nvPr/>
        </p:nvSpPr>
        <p:spPr bwMode="auto">
          <a:xfrm>
            <a:off x="6743700" y="3240088"/>
            <a:ext cx="1588" cy="3376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80" name="Line 281"/>
          <p:cNvSpPr>
            <a:spLocks noChangeShapeType="1"/>
          </p:cNvSpPr>
          <p:nvPr/>
        </p:nvSpPr>
        <p:spPr bwMode="auto">
          <a:xfrm flipH="1" flipV="1">
            <a:off x="4826000" y="4860925"/>
            <a:ext cx="37211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381" name="Group 282"/>
          <p:cNvGrpSpPr>
            <a:grpSpLocks/>
          </p:cNvGrpSpPr>
          <p:nvPr/>
        </p:nvGrpSpPr>
        <p:grpSpPr bwMode="auto">
          <a:xfrm>
            <a:off x="6781800" y="3200400"/>
            <a:ext cx="1333500" cy="1460500"/>
            <a:chOff x="624" y="1872"/>
            <a:chExt cx="840" cy="920"/>
          </a:xfrm>
        </p:grpSpPr>
        <p:sp>
          <p:nvSpPr>
            <p:cNvPr id="5387" name="Line 283"/>
            <p:cNvSpPr>
              <a:spLocks noChangeShapeType="1"/>
            </p:cNvSpPr>
            <p:nvPr/>
          </p:nvSpPr>
          <p:spPr bwMode="auto">
            <a:xfrm flipV="1">
              <a:off x="624" y="1872"/>
              <a:ext cx="432" cy="91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8" name="Line 284"/>
            <p:cNvSpPr>
              <a:spLocks noChangeShapeType="1"/>
            </p:cNvSpPr>
            <p:nvPr/>
          </p:nvSpPr>
          <p:spPr bwMode="auto">
            <a:xfrm flipV="1">
              <a:off x="624" y="2576"/>
              <a:ext cx="832" cy="21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9" name="Line 285"/>
            <p:cNvSpPr>
              <a:spLocks noChangeShapeType="1"/>
            </p:cNvSpPr>
            <p:nvPr/>
          </p:nvSpPr>
          <p:spPr bwMode="auto">
            <a:xfrm flipH="1" flipV="1">
              <a:off x="1072" y="1896"/>
              <a:ext cx="392" cy="65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382" name="Group 286"/>
          <p:cNvGrpSpPr>
            <a:grpSpLocks/>
          </p:cNvGrpSpPr>
          <p:nvPr/>
        </p:nvGrpSpPr>
        <p:grpSpPr bwMode="auto">
          <a:xfrm rot="5400000">
            <a:off x="5255419" y="4796631"/>
            <a:ext cx="1511300" cy="1887538"/>
            <a:chOff x="674" y="3010"/>
            <a:chExt cx="952" cy="1189"/>
          </a:xfrm>
        </p:grpSpPr>
        <p:sp>
          <p:nvSpPr>
            <p:cNvPr id="5384" name="Line 287"/>
            <p:cNvSpPr>
              <a:spLocks noChangeShapeType="1"/>
            </p:cNvSpPr>
            <p:nvPr/>
          </p:nvSpPr>
          <p:spPr bwMode="auto">
            <a:xfrm rot="8171903" flipH="1">
              <a:off x="860" y="3713"/>
              <a:ext cx="766" cy="233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5" name="Line 288"/>
            <p:cNvSpPr>
              <a:spLocks noChangeShapeType="1"/>
            </p:cNvSpPr>
            <p:nvPr/>
          </p:nvSpPr>
          <p:spPr bwMode="auto">
            <a:xfrm rot="8171903" flipH="1">
              <a:off x="674" y="3224"/>
              <a:ext cx="356" cy="97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6" name="Line 289"/>
            <p:cNvSpPr>
              <a:spLocks noChangeShapeType="1"/>
            </p:cNvSpPr>
            <p:nvPr/>
          </p:nvSpPr>
          <p:spPr bwMode="auto">
            <a:xfrm rot="8171903" flipH="1" flipV="1">
              <a:off x="843" y="3010"/>
              <a:ext cx="443" cy="70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383" name="Line 290"/>
          <p:cNvSpPr>
            <a:spLocks noChangeShapeType="1"/>
          </p:cNvSpPr>
          <p:nvPr/>
        </p:nvSpPr>
        <p:spPr bwMode="auto">
          <a:xfrm flipH="1" flipV="1">
            <a:off x="5008563" y="3252788"/>
            <a:ext cx="3481387" cy="3227387"/>
          </a:xfrm>
          <a:prstGeom prst="line">
            <a:avLst/>
          </a:prstGeom>
          <a:noFill/>
          <a:ln w="34925">
            <a:solidFill>
              <a:srgbClr val="993366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Example 1</a:t>
            </a:r>
            <a:r>
              <a:rPr lang="en-US" smtClean="0"/>
              <a:t>:  Given triangle </a:t>
            </a:r>
            <a:r>
              <a:rPr lang="en-US" i="1" smtClean="0"/>
              <a:t>ABC </a:t>
            </a:r>
            <a:r>
              <a:rPr lang="en-US" smtClean="0"/>
              <a:t>with</a:t>
            </a:r>
            <a:r>
              <a:rPr lang="en-US" i="1" smtClean="0"/>
              <a:t> A</a:t>
            </a:r>
            <a:r>
              <a:rPr lang="en-US" smtClean="0"/>
              <a:t> (–4, 1), </a:t>
            </a:r>
            <a:r>
              <a:rPr lang="en-US" i="1" smtClean="0"/>
              <a:t>B</a:t>
            </a:r>
            <a:r>
              <a:rPr lang="en-US" smtClean="0"/>
              <a:t> (– 2, 5) and </a:t>
            </a:r>
            <a:r>
              <a:rPr lang="en-US" i="1" smtClean="0"/>
              <a:t>C</a:t>
            </a:r>
            <a:r>
              <a:rPr lang="en-US" smtClean="0"/>
              <a:t> (0, 2), reflect the triangle across the </a:t>
            </a:r>
            <a:r>
              <a:rPr lang="en-US" i="1" smtClean="0"/>
              <a:t>y</a:t>
            </a:r>
            <a:r>
              <a:rPr lang="en-US" smtClean="0"/>
              <a:t>-axis. Then, sketch the image.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2)  Reflections</a:t>
            </a:r>
          </a:p>
        </p:txBody>
      </p:sp>
      <p:pic>
        <p:nvPicPr>
          <p:cNvPr id="6148" name="Picture 4" descr="ch4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44" r="34947"/>
          <a:stretch>
            <a:fillRect/>
          </a:stretch>
        </p:blipFill>
        <p:spPr bwMode="auto">
          <a:xfrm>
            <a:off x="3548063" y="3733800"/>
            <a:ext cx="2105025" cy="104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657600" y="3276600"/>
            <a:ext cx="1981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chemeClr val="accent2"/>
                </a:solidFill>
                <a:latin typeface="Comic Sans MS" pitchFamily="66" charset="0"/>
              </a:rPr>
              <a:t>  A        B       C</a:t>
            </a:r>
            <a:endParaRPr lang="en-US">
              <a:solidFill>
                <a:schemeClr val="accent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Example 1</a:t>
            </a:r>
            <a:r>
              <a:rPr lang="en-US" smtClean="0"/>
              <a:t>:  Given triangle </a:t>
            </a:r>
            <a:r>
              <a:rPr lang="en-US" i="1" smtClean="0"/>
              <a:t>ABC </a:t>
            </a:r>
            <a:r>
              <a:rPr lang="en-US" smtClean="0"/>
              <a:t>with</a:t>
            </a:r>
            <a:r>
              <a:rPr lang="en-US" i="1" smtClean="0"/>
              <a:t> A</a:t>
            </a:r>
            <a:r>
              <a:rPr lang="en-US" smtClean="0"/>
              <a:t> (–4, 1), </a:t>
            </a:r>
            <a:r>
              <a:rPr lang="en-US" i="1" smtClean="0"/>
              <a:t>B</a:t>
            </a:r>
            <a:r>
              <a:rPr lang="en-US" smtClean="0"/>
              <a:t> (– 2, 5) and </a:t>
            </a:r>
            <a:r>
              <a:rPr lang="en-US" i="1" smtClean="0"/>
              <a:t>C</a:t>
            </a:r>
            <a:r>
              <a:rPr lang="en-US" smtClean="0"/>
              <a:t> (0, 2), reflect the triangle across the </a:t>
            </a:r>
            <a:r>
              <a:rPr lang="en-US" i="1" smtClean="0"/>
              <a:t>y</a:t>
            </a:r>
            <a:r>
              <a:rPr lang="en-US" smtClean="0"/>
              <a:t>-axis. Then, sketch the image.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2)  Reflections</a:t>
            </a:r>
          </a:p>
        </p:txBody>
      </p:sp>
      <p:pic>
        <p:nvPicPr>
          <p:cNvPr id="7172" name="Picture 4" descr="ch4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271"/>
          <a:stretch>
            <a:fillRect/>
          </a:stretch>
        </p:blipFill>
        <p:spPr bwMode="auto">
          <a:xfrm>
            <a:off x="2133600" y="3733800"/>
            <a:ext cx="3502025" cy="104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Line 5"/>
          <p:cNvSpPr>
            <a:spLocks noChangeShapeType="1"/>
          </p:cNvSpPr>
          <p:nvPr/>
        </p:nvSpPr>
        <p:spPr bwMode="auto">
          <a:xfrm flipV="1">
            <a:off x="1524000" y="4800600"/>
            <a:ext cx="76200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600200" y="5334000"/>
            <a:ext cx="1981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rgbClr val="FF0000"/>
                </a:solidFill>
                <a:latin typeface="Comic Sans MS" pitchFamily="66" charset="0"/>
              </a:rPr>
              <a:t>y-</a:t>
            </a: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axis reflection matrix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657600" y="3276600"/>
            <a:ext cx="1981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chemeClr val="accent2"/>
                </a:solidFill>
                <a:latin typeface="Comic Sans MS" pitchFamily="66" charset="0"/>
              </a:rPr>
              <a:t>  A        B       C</a:t>
            </a:r>
            <a:endParaRPr lang="en-US">
              <a:solidFill>
                <a:schemeClr val="accent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Example 1</a:t>
            </a:r>
            <a:r>
              <a:rPr lang="en-US" smtClean="0"/>
              <a:t>:  Given triangle </a:t>
            </a:r>
            <a:r>
              <a:rPr lang="en-US" i="1" smtClean="0"/>
              <a:t>ABC </a:t>
            </a:r>
            <a:r>
              <a:rPr lang="en-US" smtClean="0"/>
              <a:t>with</a:t>
            </a:r>
            <a:r>
              <a:rPr lang="en-US" i="1" smtClean="0"/>
              <a:t> A</a:t>
            </a:r>
            <a:r>
              <a:rPr lang="en-US" smtClean="0"/>
              <a:t> (–4, 1), </a:t>
            </a:r>
            <a:r>
              <a:rPr lang="en-US" i="1" smtClean="0"/>
              <a:t>B</a:t>
            </a:r>
            <a:r>
              <a:rPr lang="en-US" smtClean="0"/>
              <a:t> (– 2, 5) and </a:t>
            </a:r>
            <a:r>
              <a:rPr lang="en-US" i="1" smtClean="0"/>
              <a:t>C</a:t>
            </a:r>
            <a:r>
              <a:rPr lang="en-US" smtClean="0"/>
              <a:t> (0, 2), reflect the triangle across the </a:t>
            </a:r>
            <a:r>
              <a:rPr lang="en-US" i="1" smtClean="0"/>
              <a:t>y</a:t>
            </a:r>
            <a:r>
              <a:rPr lang="en-US" smtClean="0"/>
              <a:t>-axis. Then, sketch the image. </a:t>
            </a:r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2)  Reflections</a:t>
            </a:r>
          </a:p>
        </p:txBody>
      </p:sp>
      <p:pic>
        <p:nvPicPr>
          <p:cNvPr id="8196" name="Picture 6" descr="ch4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733800"/>
            <a:ext cx="5410200" cy="104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Line 7"/>
          <p:cNvSpPr>
            <a:spLocks noChangeShapeType="1"/>
          </p:cNvSpPr>
          <p:nvPr/>
        </p:nvSpPr>
        <p:spPr bwMode="auto">
          <a:xfrm flipV="1">
            <a:off x="1524000" y="4800600"/>
            <a:ext cx="76200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1600200" y="5334000"/>
            <a:ext cx="1981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rgbClr val="FF0000"/>
                </a:solidFill>
                <a:latin typeface="Comic Sans MS" pitchFamily="66" charset="0"/>
              </a:rPr>
              <a:t>y-</a:t>
            </a: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axis reflection matrix</a:t>
            </a:r>
          </a:p>
        </p:txBody>
      </p:sp>
      <p:sp>
        <p:nvSpPr>
          <p:cNvPr id="8199" name="Text Box 9"/>
          <p:cNvSpPr txBox="1">
            <a:spLocks noChangeArrowheads="1"/>
          </p:cNvSpPr>
          <p:nvPr/>
        </p:nvSpPr>
        <p:spPr bwMode="auto">
          <a:xfrm>
            <a:off x="3657600" y="3276600"/>
            <a:ext cx="1981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chemeClr val="accent2"/>
                </a:solidFill>
                <a:latin typeface="Comic Sans MS" pitchFamily="66" charset="0"/>
              </a:rPr>
              <a:t>  A        B       C</a:t>
            </a:r>
            <a:endParaRPr lang="en-US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8200" name="Text Box 10"/>
          <p:cNvSpPr txBox="1">
            <a:spLocks noChangeArrowheads="1"/>
          </p:cNvSpPr>
          <p:nvPr/>
        </p:nvSpPr>
        <p:spPr bwMode="auto">
          <a:xfrm>
            <a:off x="6096000" y="32766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rgbClr val="FF0000"/>
                </a:solidFill>
                <a:latin typeface="Comic Sans MS" pitchFamily="66" charset="0"/>
              </a:rPr>
              <a:t>A’    B’    C’</a:t>
            </a:r>
            <a:endParaRPr lang="en-US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9219" name="Picture 5" descr="ch4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447800"/>
            <a:ext cx="4876800" cy="464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2)  Reflections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2)  Reflections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2: </a:t>
            </a:r>
            <a:r>
              <a:rPr lang="en-US" sz="2800" smtClean="0"/>
              <a:t>Given triangle </a:t>
            </a:r>
            <a:r>
              <a:rPr lang="en-US" sz="2800" i="1" smtClean="0"/>
              <a:t>ABC </a:t>
            </a:r>
            <a:r>
              <a:rPr lang="en-US" sz="2800" smtClean="0"/>
              <a:t>where</a:t>
            </a:r>
            <a:r>
              <a:rPr lang="en-US" sz="2800" i="1" smtClean="0"/>
              <a:t> A</a:t>
            </a:r>
            <a:r>
              <a:rPr lang="en-US" sz="2800" smtClean="0"/>
              <a:t> (–4, 1), </a:t>
            </a:r>
            <a:r>
              <a:rPr lang="en-US" sz="2800" i="1" smtClean="0"/>
              <a:t>B</a:t>
            </a:r>
            <a:r>
              <a:rPr lang="en-US" sz="2800" smtClean="0"/>
              <a:t> (– 2, 5) and </a:t>
            </a:r>
            <a:r>
              <a:rPr lang="en-US" sz="2800" i="1" smtClean="0"/>
              <a:t>C</a:t>
            </a:r>
            <a:r>
              <a:rPr lang="en-US" sz="2800" smtClean="0"/>
              <a:t> (0, 2), reflect the triangle across the </a:t>
            </a:r>
            <a:r>
              <a:rPr lang="en-US" sz="2800" i="1" smtClean="0"/>
              <a:t>x</a:t>
            </a:r>
            <a:r>
              <a:rPr lang="en-US" sz="2800" smtClean="0"/>
              <a:t>-axis. Then, sketch the image.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1082</TotalTime>
  <Words>405</Words>
  <Application>Microsoft Office PowerPoint</Application>
  <PresentationFormat>On-screen Show (4:3)</PresentationFormat>
  <Paragraphs>82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Times New Roman</vt:lpstr>
      <vt:lpstr>Calibri</vt:lpstr>
      <vt:lpstr>Georgia</vt:lpstr>
      <vt:lpstr>Comic Sans MS</vt:lpstr>
      <vt:lpstr>Default Design</vt:lpstr>
      <vt:lpstr>Microsoft Equation 3.0</vt:lpstr>
      <vt:lpstr>4.4 Transformations with Matrices</vt:lpstr>
      <vt:lpstr>2)  Reflections</vt:lpstr>
      <vt:lpstr>2)  Reflections</vt:lpstr>
      <vt:lpstr>2)  Reflections</vt:lpstr>
      <vt:lpstr>2)  Reflections</vt:lpstr>
      <vt:lpstr>2)  Reflections</vt:lpstr>
      <vt:lpstr>2)  Reflections</vt:lpstr>
      <vt:lpstr>2)  Reflections</vt:lpstr>
      <vt:lpstr>2)  Reflections</vt:lpstr>
      <vt:lpstr>2)  Reflections</vt:lpstr>
      <vt:lpstr>2)  Reflections</vt:lpstr>
      <vt:lpstr>2)  Reflections</vt:lpstr>
      <vt:lpstr>2)  Reflections</vt:lpstr>
      <vt:lpstr>2) Rotations</vt:lpstr>
      <vt:lpstr>2) Rotations</vt:lpstr>
      <vt:lpstr>2) Rotations</vt:lpstr>
      <vt:lpstr>2) Rotations</vt:lpstr>
      <vt:lpstr>2) Rotations</vt:lpstr>
      <vt:lpstr>2) Rotations</vt:lpstr>
      <vt:lpstr>2) Rotations</vt:lpstr>
      <vt:lpstr>2) Rotations</vt:lpstr>
      <vt:lpstr>2) Rotations</vt:lpstr>
      <vt:lpstr>2) Rotations</vt:lpstr>
    </vt:vector>
  </TitlesOfParts>
  <Company>- ETH0 -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4.4 Transformations with Matrices</dc:title>
  <dc:creator>laura.labine</dc:creator>
  <cp:lastModifiedBy>Teacher E-Solutions</cp:lastModifiedBy>
  <cp:revision>33</cp:revision>
  <dcterms:created xsi:type="dcterms:W3CDTF">2009-11-06T02:28:10Z</dcterms:created>
  <dcterms:modified xsi:type="dcterms:W3CDTF">2019-01-18T17:08:58Z</dcterms:modified>
</cp:coreProperties>
</file>