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6" r:id="rId10"/>
    <p:sldId id="265" r:id="rId11"/>
    <p:sldId id="276" r:id="rId12"/>
    <p:sldId id="277" r:id="rId13"/>
    <p:sldId id="275" r:id="rId14"/>
    <p:sldId id="268" r:id="rId15"/>
    <p:sldId id="274" r:id="rId16"/>
    <p:sldId id="269" r:id="rId17"/>
    <p:sldId id="273" r:id="rId18"/>
    <p:sldId id="272" r:id="rId19"/>
    <p:sldId id="271" r:id="rId20"/>
    <p:sldId id="270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8E21-1262-4040-9E2A-2BB93D74E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5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0240F-EF5D-46DE-9662-3299E8EE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6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E1AC9-75F7-4291-96D4-33CAA5127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7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A328-857F-4273-B4B9-B70B913A0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D3AF2-0E72-4F34-A864-4BA373B0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83B1-CC45-414A-9227-0EE0109FA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7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148EB-AB78-4011-BB49-6E8A06E49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83A3-26E9-4FD1-A084-0774D5093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1376-9630-48C3-86CF-2753F694C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8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3DF2-38D2-4FD1-8CDF-FFA37002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8C6D-B13A-46EB-8C71-092A41BB3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FCAF8-6444-4E63-B907-5C13CE6CE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CD54-0EDD-47C7-ACDE-2898B0C13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459966-8AAC-425A-B944-9DB7A2D32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4.4 Transformations with Matrices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smtClean="0"/>
              <a:t>2.  Reflections and Rotations</a:t>
            </a:r>
          </a:p>
        </p:txBody>
      </p:sp>
      <p:pic>
        <p:nvPicPr>
          <p:cNvPr id="2052" name="Picture 4" descr="MCj01351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8589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 </a:t>
            </a:r>
            <a:r>
              <a:rPr lang="en-US" sz="2800" smtClean="0"/>
              <a:t>Given triangle </a:t>
            </a:r>
            <a:r>
              <a:rPr lang="en-US" sz="2800" i="1" smtClean="0"/>
              <a:t>ABC </a:t>
            </a:r>
            <a:r>
              <a:rPr lang="en-US" sz="2800" smtClean="0"/>
              <a:t>where</a:t>
            </a:r>
            <a:r>
              <a:rPr lang="en-US" sz="2800" i="1" smtClean="0"/>
              <a:t> A</a:t>
            </a:r>
            <a:r>
              <a:rPr lang="en-US" sz="2800" smtClean="0"/>
              <a:t> (–4, 1), </a:t>
            </a:r>
            <a:r>
              <a:rPr lang="en-US" sz="2800" i="1" smtClean="0"/>
              <a:t>B</a:t>
            </a:r>
            <a:r>
              <a:rPr lang="en-US" sz="2800" smtClean="0"/>
              <a:t> (– 2, 5) and </a:t>
            </a:r>
            <a:r>
              <a:rPr lang="en-US" sz="2800" i="1" smtClean="0"/>
              <a:t>C</a:t>
            </a:r>
            <a:r>
              <a:rPr lang="en-US" sz="2800" smtClean="0"/>
              <a:t> (0, 2), reflect the triangle across the </a:t>
            </a:r>
            <a:r>
              <a:rPr lang="en-US" sz="2800" i="1" smtClean="0"/>
              <a:t>x</a:t>
            </a:r>
            <a:r>
              <a:rPr lang="en-US" sz="2800" smtClean="0"/>
              <a:t>-axis. Then, sketch the image. </a:t>
            </a: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009900" y="3581400"/>
          <a:ext cx="19304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2654300" imgH="457200" progId="Equation.3">
                  <p:embed/>
                </p:oleObj>
              </mc:Choice>
              <mc:Fallback>
                <p:oleObj name="Equation" r:id="rId3" imgW="2654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334" r="42889"/>
                      <a:stretch>
                        <a:fillRect/>
                      </a:stretch>
                    </p:blipFill>
                    <p:spPr bwMode="auto">
                      <a:xfrm>
                        <a:off x="3009900" y="3581400"/>
                        <a:ext cx="19304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9718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 </a:t>
            </a:r>
            <a:r>
              <a:rPr lang="en-US" sz="2800" smtClean="0"/>
              <a:t>Given triangle </a:t>
            </a:r>
            <a:r>
              <a:rPr lang="en-US" sz="2800" i="1" smtClean="0"/>
              <a:t>ABC </a:t>
            </a:r>
            <a:r>
              <a:rPr lang="en-US" sz="2800" smtClean="0"/>
              <a:t>where</a:t>
            </a:r>
            <a:r>
              <a:rPr lang="en-US" sz="2800" i="1" smtClean="0"/>
              <a:t> A</a:t>
            </a:r>
            <a:r>
              <a:rPr lang="en-US" sz="2800" smtClean="0"/>
              <a:t> (–4, 1), </a:t>
            </a:r>
            <a:r>
              <a:rPr lang="en-US" sz="2800" i="1" smtClean="0"/>
              <a:t>B</a:t>
            </a:r>
            <a:r>
              <a:rPr lang="en-US" sz="2800" smtClean="0"/>
              <a:t> (– 2, 5) and </a:t>
            </a:r>
            <a:r>
              <a:rPr lang="en-US" sz="2800" i="1" smtClean="0"/>
              <a:t>C</a:t>
            </a:r>
            <a:r>
              <a:rPr lang="en-US" sz="2800" smtClean="0"/>
              <a:t> (0, 2), reflect the triangle across the </a:t>
            </a:r>
            <a:r>
              <a:rPr lang="en-US" sz="2800" i="1" smtClean="0"/>
              <a:t>x</a:t>
            </a:r>
            <a:r>
              <a:rPr lang="en-US" sz="2800" smtClean="0"/>
              <a:t>-axis. Then, sketch the image. 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3581400"/>
          <a:ext cx="32893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2654300" imgH="457200" progId="Equation.3">
                  <p:embed/>
                </p:oleObj>
              </mc:Choice>
              <mc:Fallback>
                <p:oleObj name="Equation" r:id="rId3" imgW="2654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444"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32893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143000" y="46482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x-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axis reflection matrix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718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 </a:t>
            </a:r>
            <a:r>
              <a:rPr lang="en-US" sz="2800" smtClean="0"/>
              <a:t>Given triangle </a:t>
            </a:r>
            <a:r>
              <a:rPr lang="en-US" sz="2800" i="1" smtClean="0"/>
              <a:t>ABC </a:t>
            </a:r>
            <a:r>
              <a:rPr lang="en-US" sz="2800" smtClean="0"/>
              <a:t>where</a:t>
            </a:r>
            <a:r>
              <a:rPr lang="en-US" sz="2800" i="1" smtClean="0"/>
              <a:t> A</a:t>
            </a:r>
            <a:r>
              <a:rPr lang="en-US" sz="2800" smtClean="0"/>
              <a:t> (–4, 1), </a:t>
            </a:r>
            <a:r>
              <a:rPr lang="en-US" sz="2800" i="1" smtClean="0"/>
              <a:t>B</a:t>
            </a:r>
            <a:r>
              <a:rPr lang="en-US" sz="2800" smtClean="0"/>
              <a:t> (– 2, 5) and </a:t>
            </a:r>
            <a:r>
              <a:rPr lang="en-US" sz="2800" i="1" smtClean="0"/>
              <a:t>C</a:t>
            </a:r>
            <a:r>
              <a:rPr lang="en-US" sz="2800" smtClean="0"/>
              <a:t> (0, 2), reflect the triangle across the </a:t>
            </a:r>
            <a:r>
              <a:rPr lang="en-US" sz="2800" i="1" smtClean="0"/>
              <a:t>x</a:t>
            </a:r>
            <a:r>
              <a:rPr lang="en-US" sz="2800" smtClean="0"/>
              <a:t>-axis. Then, sketch the image. 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3581400"/>
          <a:ext cx="5715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2654300" imgH="457200" progId="Equation.3">
                  <p:embed/>
                </p:oleObj>
              </mc:Choice>
              <mc:Fallback>
                <p:oleObj name="Equation" r:id="rId3" imgW="2654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5715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143000" y="46482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x-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axis reflection matrix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9718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A’        B’        C’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73200" y="5505450"/>
          <a:ext cx="58674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Equation" r:id="rId3" imgW="2654300" imgH="457200" progId="Equation.3">
                  <p:embed/>
                </p:oleObj>
              </mc:Choice>
              <mc:Fallback>
                <p:oleObj name="Equation" r:id="rId3" imgW="2654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505450"/>
                        <a:ext cx="58674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57" name="Group 133"/>
          <p:cNvGraphicFramePr>
            <a:graphicFrameLocks noGrp="1"/>
          </p:cNvGraphicFramePr>
          <p:nvPr>
            <p:ph sz="half" idx="1"/>
          </p:nvPr>
        </p:nvGraphicFramePr>
        <p:xfrm>
          <a:off x="2667000" y="1676400"/>
          <a:ext cx="3276600" cy="3657600"/>
        </p:xfrm>
        <a:graphic>
          <a:graphicData uri="http://schemas.openxmlformats.org/drawingml/2006/table">
            <a:tbl>
              <a:tblPr/>
              <a:tblGrid>
                <a:gridCol w="327025"/>
                <a:gridCol w="328613"/>
                <a:gridCol w="327025"/>
                <a:gridCol w="328612"/>
                <a:gridCol w="327025"/>
                <a:gridCol w="327025"/>
                <a:gridCol w="328613"/>
                <a:gridCol w="327025"/>
                <a:gridCol w="328612"/>
                <a:gridCol w="327025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63" name="Line 134"/>
          <p:cNvSpPr>
            <a:spLocks noChangeShapeType="1"/>
          </p:cNvSpPr>
          <p:nvPr/>
        </p:nvSpPr>
        <p:spPr bwMode="auto">
          <a:xfrm>
            <a:off x="4305300" y="16637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4" name="Line 135"/>
          <p:cNvSpPr>
            <a:spLocks noChangeShapeType="1"/>
          </p:cNvSpPr>
          <p:nvPr/>
        </p:nvSpPr>
        <p:spPr bwMode="auto">
          <a:xfrm flipH="1" flipV="1">
            <a:off x="2501900" y="3492500"/>
            <a:ext cx="372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465" name="Group 142"/>
          <p:cNvGrpSpPr>
            <a:grpSpLocks/>
          </p:cNvGrpSpPr>
          <p:nvPr/>
        </p:nvGrpSpPr>
        <p:grpSpPr bwMode="auto">
          <a:xfrm>
            <a:off x="2908300" y="1600200"/>
            <a:ext cx="1473200" cy="1638300"/>
            <a:chOff x="1832" y="1008"/>
            <a:chExt cx="928" cy="1032"/>
          </a:xfrm>
        </p:grpSpPr>
        <p:sp>
          <p:nvSpPr>
            <p:cNvPr id="14473" name="Oval 136"/>
            <p:cNvSpPr>
              <a:spLocks noChangeArrowheads="1"/>
            </p:cNvSpPr>
            <p:nvPr/>
          </p:nvSpPr>
          <p:spPr bwMode="auto">
            <a:xfrm>
              <a:off x="1832" y="194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4" name="Oval 137"/>
            <p:cNvSpPr>
              <a:spLocks noChangeArrowheads="1"/>
            </p:cNvSpPr>
            <p:nvPr/>
          </p:nvSpPr>
          <p:spPr bwMode="auto">
            <a:xfrm>
              <a:off x="2240" y="100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475" name="Oval 138"/>
            <p:cNvSpPr>
              <a:spLocks noChangeArrowheads="1"/>
            </p:cNvSpPr>
            <p:nvPr/>
          </p:nvSpPr>
          <p:spPr bwMode="auto">
            <a:xfrm>
              <a:off x="2664" y="170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6" name="Line 139"/>
            <p:cNvSpPr>
              <a:spLocks noChangeShapeType="1"/>
            </p:cNvSpPr>
            <p:nvPr/>
          </p:nvSpPr>
          <p:spPr bwMode="auto">
            <a:xfrm flipV="1">
              <a:off x="1872" y="1056"/>
              <a:ext cx="432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7" name="Line 140"/>
            <p:cNvSpPr>
              <a:spLocks noChangeShapeType="1"/>
            </p:cNvSpPr>
            <p:nvPr/>
          </p:nvSpPr>
          <p:spPr bwMode="auto">
            <a:xfrm flipV="1">
              <a:off x="1872" y="1760"/>
              <a:ext cx="832" cy="2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8" name="Line 141"/>
            <p:cNvSpPr>
              <a:spLocks noChangeShapeType="1"/>
            </p:cNvSpPr>
            <p:nvPr/>
          </p:nvSpPr>
          <p:spPr bwMode="auto">
            <a:xfrm flipH="1" flipV="1">
              <a:off x="2320" y="1080"/>
              <a:ext cx="392" cy="6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66" name="Group 154"/>
          <p:cNvGrpSpPr>
            <a:grpSpLocks/>
          </p:cNvGrpSpPr>
          <p:nvPr/>
        </p:nvGrpSpPr>
        <p:grpSpPr bwMode="auto">
          <a:xfrm>
            <a:off x="2935288" y="3482975"/>
            <a:ext cx="1627187" cy="1901825"/>
            <a:chOff x="1849" y="2194"/>
            <a:chExt cx="1025" cy="1198"/>
          </a:xfrm>
        </p:grpSpPr>
        <p:sp>
          <p:nvSpPr>
            <p:cNvPr id="14467" name="Oval 146"/>
            <p:cNvSpPr>
              <a:spLocks noChangeArrowheads="1"/>
            </p:cNvSpPr>
            <p:nvPr/>
          </p:nvSpPr>
          <p:spPr bwMode="auto">
            <a:xfrm rot="8171903">
              <a:off x="1849" y="2387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8" name="Oval 145"/>
            <p:cNvSpPr>
              <a:spLocks noChangeArrowheads="1"/>
            </p:cNvSpPr>
            <p:nvPr/>
          </p:nvSpPr>
          <p:spPr bwMode="auto">
            <a:xfrm rot="8171903">
              <a:off x="2637" y="259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  <p:sp>
          <p:nvSpPr>
            <p:cNvPr id="14469" name="Line 147"/>
            <p:cNvSpPr>
              <a:spLocks noChangeShapeType="1"/>
            </p:cNvSpPr>
            <p:nvPr/>
          </p:nvSpPr>
          <p:spPr bwMode="auto">
            <a:xfrm rot="8171903" flipH="1">
              <a:off x="2108" y="2897"/>
              <a:ext cx="766" cy="2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Line 148"/>
            <p:cNvSpPr>
              <a:spLocks noChangeShapeType="1"/>
            </p:cNvSpPr>
            <p:nvPr/>
          </p:nvSpPr>
          <p:spPr bwMode="auto">
            <a:xfrm rot="8171903" flipH="1">
              <a:off x="1922" y="2408"/>
              <a:ext cx="356" cy="9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Line 149"/>
            <p:cNvSpPr>
              <a:spLocks noChangeShapeType="1"/>
            </p:cNvSpPr>
            <p:nvPr/>
          </p:nvSpPr>
          <p:spPr bwMode="auto">
            <a:xfrm rot="8171903" flipH="1" flipV="1">
              <a:off x="2091" y="2194"/>
              <a:ext cx="443" cy="70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Oval 150"/>
            <p:cNvSpPr>
              <a:spLocks noChangeArrowheads="1"/>
            </p:cNvSpPr>
            <p:nvPr/>
          </p:nvSpPr>
          <p:spPr bwMode="auto">
            <a:xfrm rot="8171903">
              <a:off x="2256" y="329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>
                <a:solidFill>
                  <a:srgbClr val="FF0000"/>
                </a:solidFill>
              </a:rPr>
              <a:t>rotation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is a transformation that turns a figure about a fixed point called a </a:t>
            </a:r>
            <a:r>
              <a:rPr lang="en-US" b="1" smtClean="0">
                <a:solidFill>
                  <a:srgbClr val="FF0000"/>
                </a:solidFill>
              </a:rPr>
              <a:t>center of rotation</a:t>
            </a:r>
            <a:r>
              <a:rPr lang="en-US" smtClean="0"/>
              <a:t>. 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can rotate a figure as much as 360</a:t>
            </a:r>
            <a:r>
              <a:rPr lang="en-US" baseline="30000" smtClean="0"/>
              <a:t>o</a:t>
            </a:r>
            <a:r>
              <a:rPr lang="en-US" smtClean="0"/>
              <a:t>. 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this text, all rotations are counterclockwise about the origin.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Rotation of 90</a:t>
            </a:r>
            <a:r>
              <a:rPr lang="en-US" sz="2800" baseline="30000" smtClean="0"/>
              <a:t>o 			</a:t>
            </a:r>
            <a:r>
              <a:rPr lang="en-US" sz="2800" smtClean="0"/>
              <a:t>     Rotation of 360</a:t>
            </a:r>
            <a:r>
              <a:rPr lang="en-US" sz="2800" baseline="30000" smtClean="0"/>
              <a:t>o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Rotation of 180</a:t>
            </a:r>
            <a:r>
              <a:rPr lang="en-US" sz="2800" baseline="30000" smtClean="0"/>
              <a:t>o 			</a:t>
            </a:r>
            <a:r>
              <a:rPr lang="en-US" sz="2800" smtClean="0"/>
              <a:t>      Rotation of 270</a:t>
            </a:r>
            <a:r>
              <a:rPr lang="en-US" sz="2800" baseline="30000" smtClean="0"/>
              <a:t>o</a:t>
            </a:r>
            <a:endParaRPr lang="en-US" sz="2800" smtClean="0"/>
          </a:p>
          <a:p>
            <a:pPr marL="0" indent="0" eaLnBrk="1" hangingPunct="1"/>
            <a:r>
              <a:rPr lang="en-US" sz="2800" baseline="30000" smtClean="0"/>
              <a:t>			</a:t>
            </a:r>
            <a:endParaRPr lang="en-US" sz="2800" smtClean="0"/>
          </a:p>
          <a:p>
            <a:pPr marL="0" indent="0" eaLnBrk="1" hangingPunct="1"/>
            <a:endParaRPr lang="en-US" sz="2800" smtClean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2209800"/>
          <a:ext cx="1295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545863" imgH="457002" progId="Equation.3">
                  <p:embed/>
                </p:oleObj>
              </mc:Choice>
              <mc:Fallback>
                <p:oleObj name="Equation" r:id="rId3" imgW="545863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12954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066800" y="4648200"/>
          <a:ext cx="14478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5" imgW="634725" imgH="457002" progId="Equation.3">
                  <p:embed/>
                </p:oleObj>
              </mc:Choice>
              <mc:Fallback>
                <p:oleObj name="Equation" r:id="rId5" imgW="634725" imgH="457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144780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8"/>
          <p:cNvGraphicFramePr>
            <a:graphicFrameLocks noChangeAspect="1"/>
          </p:cNvGraphicFramePr>
          <p:nvPr/>
        </p:nvGraphicFramePr>
        <p:xfrm>
          <a:off x="6172200" y="4572000"/>
          <a:ext cx="1295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7" imgW="545863" imgH="457002" progId="Equation.3">
                  <p:embed/>
                </p:oleObj>
              </mc:Choice>
              <mc:Fallback>
                <p:oleObj name="Equation" r:id="rId7" imgW="545863" imgH="4570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572000"/>
                        <a:ext cx="12954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9"/>
          <p:cNvGraphicFramePr>
            <a:graphicFrameLocks noChangeAspect="1"/>
          </p:cNvGraphicFramePr>
          <p:nvPr/>
        </p:nvGraphicFramePr>
        <p:xfrm>
          <a:off x="6172200" y="2286000"/>
          <a:ext cx="1112838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9" imgW="469900" imgH="457200" progId="Equation.3">
                  <p:embed/>
                </p:oleObj>
              </mc:Choice>
              <mc:Fallback>
                <p:oleObj name="Equation" r:id="rId9" imgW="4699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0"/>
                        <a:ext cx="1112838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4343400" y="1447800"/>
            <a:ext cx="0" cy="5029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304800" y="3505200"/>
            <a:ext cx="8305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where </a:t>
            </a:r>
            <a:r>
              <a:rPr lang="en-US" i="1" smtClean="0"/>
              <a:t>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rotate the triangle 270°.  Then, sketch the image.  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where </a:t>
            </a:r>
            <a:r>
              <a:rPr lang="en-US" i="1" smtClean="0"/>
              <a:t>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rotate the triangle 270°.  Then, sketch the image.  </a:t>
            </a:r>
          </a:p>
        </p:txBody>
      </p:sp>
      <p:pic>
        <p:nvPicPr>
          <p:cNvPr id="18435" name="Picture 3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5" r="34953"/>
          <a:stretch>
            <a:fillRect/>
          </a:stretch>
        </p:blipFill>
        <p:spPr bwMode="auto">
          <a:xfrm>
            <a:off x="3394075" y="4038600"/>
            <a:ext cx="23733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505200" y="3581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where </a:t>
            </a:r>
            <a:r>
              <a:rPr lang="en-US" i="1" smtClean="0"/>
              <a:t>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rotate the triangle 270°.  Then, sketch the image.  </a:t>
            </a:r>
          </a:p>
        </p:txBody>
      </p:sp>
      <p:pic>
        <p:nvPicPr>
          <p:cNvPr id="19459" name="Picture 3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5"/>
          <a:stretch>
            <a:fillRect/>
          </a:stretch>
        </p:blipFill>
        <p:spPr bwMode="auto">
          <a:xfrm>
            <a:off x="1752600" y="4038600"/>
            <a:ext cx="40116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295400" y="53340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371600" y="58674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270</a:t>
            </a:r>
            <a:r>
              <a:rPr lang="en-US" baseline="3000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rotation matrtix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3505200" y="3581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where</a:t>
            </a:r>
            <a:r>
              <a:rPr lang="en-US" i="1" smtClean="0"/>
              <a:t> 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rotate the triangle 270°.  Then, sketch the image.  </a:t>
            </a:r>
          </a:p>
        </p:txBody>
      </p:sp>
      <p:pic>
        <p:nvPicPr>
          <p:cNvPr id="20483" name="Picture 3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38600"/>
            <a:ext cx="6172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295400" y="53340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71600" y="58674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270</a:t>
            </a:r>
            <a:r>
              <a:rPr lang="en-US" baseline="3000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rotation matrtix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505200" y="3581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019800" y="3581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A’        B’        C’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>
                <a:solidFill>
                  <a:srgbClr val="FF0000"/>
                </a:solidFill>
              </a:rPr>
              <a:t>reflection</a:t>
            </a:r>
            <a:r>
              <a:rPr lang="en-US" smtClean="0"/>
              <a:t>, or flip, is a transformation that creates symmetry. 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can use matrix multiplication to graph reflections in the coordinate plane.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There are </a:t>
            </a:r>
            <a:r>
              <a:rPr lang="en-US" b="1" smtClean="0"/>
              <a:t>four reflection</a:t>
            </a:r>
            <a:r>
              <a:rPr lang="en-US" smtClean="0"/>
              <a:t> matrices you are responsible for knowing.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5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52578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  The matrix below represents the vertices of a polygon. Write a matrix to represent the vertices after a rotation of 90</a:t>
            </a:r>
            <a:r>
              <a:rPr lang="en-US" sz="2800" baseline="30000" smtClean="0"/>
              <a:t>o</a:t>
            </a:r>
            <a:r>
              <a:rPr lang="en-US" sz="2800" smtClean="0"/>
              <a:t>. </a:t>
            </a:r>
          </a:p>
        </p:txBody>
      </p:sp>
      <p:graphicFrame>
        <p:nvGraphicFramePr>
          <p:cNvPr id="22532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057400" y="3505200"/>
          <a:ext cx="54864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1117600" imgH="457200" progId="Equation.3">
                  <p:embed/>
                </p:oleObj>
              </mc:Choice>
              <mc:Fallback>
                <p:oleObj name="Equation" r:id="rId3" imgW="1117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3"/>
                      <a:stretch>
                        <a:fillRect/>
                      </a:stretch>
                    </p:blipFill>
                    <p:spPr bwMode="auto">
                      <a:xfrm>
                        <a:off x="2057400" y="3505200"/>
                        <a:ext cx="548640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2362200" y="29718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Comic Sans MS" pitchFamily="66" charset="0"/>
              </a:rPr>
              <a:t>A            B             C           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  The matrix below represents the vertices of a polygon. Write a matrix to represent the vertices after a rotation of 90</a:t>
            </a:r>
            <a:r>
              <a:rPr lang="en-US" sz="2800" baseline="30000" smtClean="0"/>
              <a:t>o</a:t>
            </a:r>
            <a:r>
              <a:rPr lang="en-US" sz="2800" smtClean="0"/>
              <a:t>.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86000" y="3505200"/>
          <a:ext cx="495458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1739900" imgH="457200" progId="Equation.3">
                  <p:embed/>
                </p:oleObj>
              </mc:Choice>
              <mc:Fallback>
                <p:oleObj name="Equation" r:id="rId3" imgW="1739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3"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4954588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676400" y="49530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52600" y="54864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90</a:t>
            </a:r>
            <a:r>
              <a:rPr lang="en-US" baseline="3000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rotation matrtix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343400" y="29718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Comic Sans MS" pitchFamily="66" charset="0"/>
              </a:rPr>
              <a:t>A      B      C      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Rotations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  The matrix below represents the vertices of a polygon. Write a matrix to represent the vertices after a rotation of 90</a:t>
            </a:r>
            <a:r>
              <a:rPr lang="en-US" sz="2800" baseline="30000" smtClean="0"/>
              <a:t>o</a:t>
            </a:r>
            <a:r>
              <a:rPr lang="en-US" sz="2800" smtClean="0"/>
              <a:t>. 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3810000"/>
          <a:ext cx="79248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3276600" imgH="457200" progId="Equation.3">
                  <p:embed/>
                </p:oleObj>
              </mc:Choice>
              <mc:Fallback>
                <p:oleObj name="Equation" r:id="rId3" imgW="3276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3"/>
                      <a:stretch>
                        <a:fillRect/>
                      </a:stretch>
                    </p:blipFill>
                    <p:spPr bwMode="auto">
                      <a:xfrm>
                        <a:off x="685800" y="3810000"/>
                        <a:ext cx="79248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Line 7"/>
          <p:cNvSpPr>
            <a:spLocks noChangeShapeType="1"/>
          </p:cNvSpPr>
          <p:nvPr/>
        </p:nvSpPr>
        <p:spPr bwMode="auto">
          <a:xfrm flipV="1">
            <a:off x="457200" y="49530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533400" y="54864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90</a:t>
            </a:r>
            <a:r>
              <a:rPr lang="en-US" baseline="3000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rotation matrtix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209800" y="33528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Comic Sans MS" pitchFamily="66" charset="0"/>
              </a:rPr>
              <a:t>A      B      C     D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5486400" y="33528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Comic Sans MS" pitchFamily="66" charset="0"/>
              </a:rPr>
              <a:t>A’     B’       C’      D’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Reflection in the </a:t>
            </a:r>
            <a:r>
              <a:rPr lang="en-US" sz="2800" i="1" smtClean="0"/>
              <a:t>y-</a:t>
            </a:r>
            <a:r>
              <a:rPr lang="en-US" sz="2800" smtClean="0"/>
              <a:t>axis		Reflection in the </a:t>
            </a:r>
            <a:r>
              <a:rPr lang="en-US" sz="2800" i="1" smtClean="0"/>
              <a:t>x-</a:t>
            </a:r>
            <a:r>
              <a:rPr lang="en-US" sz="2800" smtClean="0"/>
              <a:t>axis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47800" y="2286000"/>
          <a:ext cx="1295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545863" imgH="457002" progId="Equation.3">
                  <p:embed/>
                </p:oleObj>
              </mc:Choice>
              <mc:Fallback>
                <p:oleObj name="Equation" r:id="rId3" imgW="545863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12954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172200" y="2362200"/>
          <a:ext cx="1295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545863" imgH="457002" progId="Equation.3">
                  <p:embed/>
                </p:oleObj>
              </mc:Choice>
              <mc:Fallback>
                <p:oleObj name="Equation" r:id="rId5" imgW="545863" imgH="457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62200"/>
                        <a:ext cx="12954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2" name="Picture 10" descr="image0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29432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14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104" name="Picture 13" descr="triangleABCx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1647825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15"/>
          <p:cNvSpPr>
            <a:spLocks noChangeArrowheads="1"/>
          </p:cNvSpPr>
          <p:nvPr/>
        </p:nvSpPr>
        <p:spPr bwMode="auto">
          <a:xfrm>
            <a:off x="4460875" y="5641975"/>
            <a:ext cx="220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Georgia" pitchFamily="18" charset="0"/>
              </a:rPr>
              <a:t> </a:t>
            </a:r>
            <a:endParaRPr lang="en-US"/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>
            <a:off x="2082800" y="38862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 flipH="1">
            <a:off x="5943600" y="4965700"/>
            <a:ext cx="1790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 eaLnBrk="1" hangingPunct="1"/>
            <a:r>
              <a:rPr lang="en-US" sz="2600" smtClean="0"/>
              <a:t>Reflection in the line </a:t>
            </a:r>
            <a:r>
              <a:rPr lang="en-US" sz="2600" i="1" smtClean="0"/>
              <a:t>y</a:t>
            </a:r>
            <a:r>
              <a:rPr lang="en-US" sz="2600" smtClean="0"/>
              <a:t> = </a:t>
            </a:r>
            <a:r>
              <a:rPr lang="en-US" sz="2600" i="1" smtClean="0"/>
              <a:t>x</a:t>
            </a:r>
            <a:r>
              <a:rPr lang="en-US" sz="2600" smtClean="0"/>
              <a:t>		Reflection in the line </a:t>
            </a:r>
            <a:r>
              <a:rPr lang="en-US" sz="2600" i="1" smtClean="0"/>
              <a:t>y</a:t>
            </a:r>
            <a:r>
              <a:rPr lang="en-US" sz="2600" smtClean="0"/>
              <a:t> = -</a:t>
            </a:r>
            <a:r>
              <a:rPr lang="en-US" sz="2600" i="1" smtClean="0"/>
              <a:t>x</a:t>
            </a:r>
            <a:endParaRPr lang="en-US" sz="2600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14488" y="2286000"/>
          <a:ext cx="1114425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" name="Equation" r:id="rId3" imgW="469900" imgH="457200" progId="Equation.3">
                  <p:embed/>
                </p:oleObj>
              </mc:Choice>
              <mc:Fallback>
                <p:oleObj name="Equation" r:id="rId3" imgW="469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2286000"/>
                        <a:ext cx="1114425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4460875" y="5641975"/>
            <a:ext cx="220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Georgia" pitchFamily="18" charset="0"/>
              </a:rPr>
              <a:t> </a:t>
            </a:r>
            <a:endParaRPr lang="en-US"/>
          </a:p>
        </p:txBody>
      </p:sp>
      <p:graphicFrame>
        <p:nvGraphicFramePr>
          <p:cNvPr id="5127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400800" y="2286000"/>
          <a:ext cx="1371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Equation" r:id="rId5" imgW="634725" imgH="457002" progId="Equation.3">
                  <p:embed/>
                </p:oleObj>
              </mc:Choice>
              <mc:Fallback>
                <p:oleObj name="Equation" r:id="rId5" imgW="634725" imgH="45700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86000"/>
                        <a:ext cx="13716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41" name="Group 149"/>
          <p:cNvGraphicFramePr>
            <a:graphicFrameLocks noGrp="1"/>
          </p:cNvGraphicFramePr>
          <p:nvPr/>
        </p:nvGraphicFramePr>
        <p:xfrm>
          <a:off x="685800" y="3352800"/>
          <a:ext cx="3276600" cy="3048000"/>
        </p:xfrm>
        <a:graphic>
          <a:graphicData uri="http://schemas.openxmlformats.org/drawingml/2006/table">
            <a:tbl>
              <a:tblPr/>
              <a:tblGrid>
                <a:gridCol w="327025"/>
                <a:gridCol w="328613"/>
                <a:gridCol w="327025"/>
                <a:gridCol w="328612"/>
                <a:gridCol w="327025"/>
                <a:gridCol w="327025"/>
                <a:gridCol w="328613"/>
                <a:gridCol w="327025"/>
                <a:gridCol w="328612"/>
                <a:gridCol w="327025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51" name="Line 136"/>
          <p:cNvSpPr>
            <a:spLocks noChangeShapeType="1"/>
          </p:cNvSpPr>
          <p:nvPr/>
        </p:nvSpPr>
        <p:spPr bwMode="auto">
          <a:xfrm>
            <a:off x="2324100" y="3240088"/>
            <a:ext cx="1588" cy="3376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2" name="Line 137"/>
          <p:cNvSpPr>
            <a:spLocks noChangeShapeType="1"/>
          </p:cNvSpPr>
          <p:nvPr/>
        </p:nvSpPr>
        <p:spPr bwMode="auto">
          <a:xfrm flipH="1" flipV="1">
            <a:off x="406400" y="4860925"/>
            <a:ext cx="3721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53" name="Group 150"/>
          <p:cNvGrpSpPr>
            <a:grpSpLocks/>
          </p:cNvGrpSpPr>
          <p:nvPr/>
        </p:nvGrpSpPr>
        <p:grpSpPr bwMode="auto">
          <a:xfrm>
            <a:off x="1066800" y="3276600"/>
            <a:ext cx="1333500" cy="1460500"/>
            <a:chOff x="624" y="1872"/>
            <a:chExt cx="840" cy="920"/>
          </a:xfrm>
        </p:grpSpPr>
        <p:sp>
          <p:nvSpPr>
            <p:cNvPr id="5393" name="Line 142"/>
            <p:cNvSpPr>
              <a:spLocks noChangeShapeType="1"/>
            </p:cNvSpPr>
            <p:nvPr/>
          </p:nvSpPr>
          <p:spPr bwMode="auto">
            <a:xfrm flipV="1">
              <a:off x="624" y="1872"/>
              <a:ext cx="432" cy="9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4" name="Line 143"/>
            <p:cNvSpPr>
              <a:spLocks noChangeShapeType="1"/>
            </p:cNvSpPr>
            <p:nvPr/>
          </p:nvSpPr>
          <p:spPr bwMode="auto">
            <a:xfrm flipV="1">
              <a:off x="624" y="2576"/>
              <a:ext cx="832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5" name="Line 144"/>
            <p:cNvSpPr>
              <a:spLocks noChangeShapeType="1"/>
            </p:cNvSpPr>
            <p:nvPr/>
          </p:nvSpPr>
          <p:spPr bwMode="auto">
            <a:xfrm flipH="1" flipV="1">
              <a:off x="1072" y="1896"/>
              <a:ext cx="392" cy="6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54" name="Group 151"/>
          <p:cNvGrpSpPr>
            <a:grpSpLocks/>
          </p:cNvGrpSpPr>
          <p:nvPr/>
        </p:nvGrpSpPr>
        <p:grpSpPr bwMode="auto">
          <a:xfrm rot="-5799553">
            <a:off x="2169319" y="4460081"/>
            <a:ext cx="1511300" cy="1887538"/>
            <a:chOff x="674" y="3010"/>
            <a:chExt cx="952" cy="1189"/>
          </a:xfrm>
        </p:grpSpPr>
        <p:sp>
          <p:nvSpPr>
            <p:cNvPr id="5390" name="Line 145"/>
            <p:cNvSpPr>
              <a:spLocks noChangeShapeType="1"/>
            </p:cNvSpPr>
            <p:nvPr/>
          </p:nvSpPr>
          <p:spPr bwMode="auto">
            <a:xfrm rot="8171903" flipH="1">
              <a:off x="860" y="3713"/>
              <a:ext cx="766" cy="23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1" name="Line 146"/>
            <p:cNvSpPr>
              <a:spLocks noChangeShapeType="1"/>
            </p:cNvSpPr>
            <p:nvPr/>
          </p:nvSpPr>
          <p:spPr bwMode="auto">
            <a:xfrm rot="8171903" flipH="1">
              <a:off x="674" y="3224"/>
              <a:ext cx="356" cy="97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2" name="Line 147"/>
            <p:cNvSpPr>
              <a:spLocks noChangeShapeType="1"/>
            </p:cNvSpPr>
            <p:nvPr/>
          </p:nvSpPr>
          <p:spPr bwMode="auto">
            <a:xfrm rot="8171903" flipH="1" flipV="1">
              <a:off x="843" y="3010"/>
              <a:ext cx="443" cy="70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55" name="Line 152"/>
          <p:cNvSpPr>
            <a:spLocks noChangeShapeType="1"/>
          </p:cNvSpPr>
          <p:nvPr/>
        </p:nvSpPr>
        <p:spPr bwMode="auto">
          <a:xfrm flipV="1">
            <a:off x="685800" y="3262313"/>
            <a:ext cx="3346450" cy="3138487"/>
          </a:xfrm>
          <a:prstGeom prst="line">
            <a:avLst/>
          </a:prstGeom>
          <a:noFill/>
          <a:ln w="34925">
            <a:solidFill>
              <a:srgbClr val="993366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349" name="Group 157"/>
          <p:cNvGraphicFramePr>
            <a:graphicFrameLocks noGrp="1"/>
          </p:cNvGraphicFramePr>
          <p:nvPr/>
        </p:nvGraphicFramePr>
        <p:xfrm>
          <a:off x="5105400" y="3352800"/>
          <a:ext cx="3276600" cy="3048000"/>
        </p:xfrm>
        <a:graphic>
          <a:graphicData uri="http://schemas.openxmlformats.org/drawingml/2006/table">
            <a:tbl>
              <a:tblPr/>
              <a:tblGrid>
                <a:gridCol w="327025"/>
                <a:gridCol w="328613"/>
                <a:gridCol w="327025"/>
                <a:gridCol w="328612"/>
                <a:gridCol w="327025"/>
                <a:gridCol w="327025"/>
                <a:gridCol w="328613"/>
                <a:gridCol w="327025"/>
                <a:gridCol w="328612"/>
                <a:gridCol w="327025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79" name="Line 280"/>
          <p:cNvSpPr>
            <a:spLocks noChangeShapeType="1"/>
          </p:cNvSpPr>
          <p:nvPr/>
        </p:nvSpPr>
        <p:spPr bwMode="auto">
          <a:xfrm>
            <a:off x="6743700" y="3240088"/>
            <a:ext cx="1588" cy="3376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0" name="Line 281"/>
          <p:cNvSpPr>
            <a:spLocks noChangeShapeType="1"/>
          </p:cNvSpPr>
          <p:nvPr/>
        </p:nvSpPr>
        <p:spPr bwMode="auto">
          <a:xfrm flipH="1" flipV="1">
            <a:off x="4826000" y="4860925"/>
            <a:ext cx="3721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1" name="Group 282"/>
          <p:cNvGrpSpPr>
            <a:grpSpLocks/>
          </p:cNvGrpSpPr>
          <p:nvPr/>
        </p:nvGrpSpPr>
        <p:grpSpPr bwMode="auto">
          <a:xfrm>
            <a:off x="6781800" y="3200400"/>
            <a:ext cx="1333500" cy="1460500"/>
            <a:chOff x="624" y="1872"/>
            <a:chExt cx="840" cy="920"/>
          </a:xfrm>
        </p:grpSpPr>
        <p:sp>
          <p:nvSpPr>
            <p:cNvPr id="5387" name="Line 283"/>
            <p:cNvSpPr>
              <a:spLocks noChangeShapeType="1"/>
            </p:cNvSpPr>
            <p:nvPr/>
          </p:nvSpPr>
          <p:spPr bwMode="auto">
            <a:xfrm flipV="1">
              <a:off x="624" y="1872"/>
              <a:ext cx="432" cy="9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8" name="Line 284"/>
            <p:cNvSpPr>
              <a:spLocks noChangeShapeType="1"/>
            </p:cNvSpPr>
            <p:nvPr/>
          </p:nvSpPr>
          <p:spPr bwMode="auto">
            <a:xfrm flipV="1">
              <a:off x="624" y="2576"/>
              <a:ext cx="832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9" name="Line 285"/>
            <p:cNvSpPr>
              <a:spLocks noChangeShapeType="1"/>
            </p:cNvSpPr>
            <p:nvPr/>
          </p:nvSpPr>
          <p:spPr bwMode="auto">
            <a:xfrm flipH="1" flipV="1">
              <a:off x="1072" y="1896"/>
              <a:ext cx="392" cy="6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82" name="Group 286"/>
          <p:cNvGrpSpPr>
            <a:grpSpLocks/>
          </p:cNvGrpSpPr>
          <p:nvPr/>
        </p:nvGrpSpPr>
        <p:grpSpPr bwMode="auto">
          <a:xfrm rot="5400000">
            <a:off x="5255419" y="4796631"/>
            <a:ext cx="1511300" cy="1887538"/>
            <a:chOff x="674" y="3010"/>
            <a:chExt cx="952" cy="1189"/>
          </a:xfrm>
        </p:grpSpPr>
        <p:sp>
          <p:nvSpPr>
            <p:cNvPr id="5384" name="Line 287"/>
            <p:cNvSpPr>
              <a:spLocks noChangeShapeType="1"/>
            </p:cNvSpPr>
            <p:nvPr/>
          </p:nvSpPr>
          <p:spPr bwMode="auto">
            <a:xfrm rot="8171903" flipH="1">
              <a:off x="860" y="3713"/>
              <a:ext cx="766" cy="23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5" name="Line 288"/>
            <p:cNvSpPr>
              <a:spLocks noChangeShapeType="1"/>
            </p:cNvSpPr>
            <p:nvPr/>
          </p:nvSpPr>
          <p:spPr bwMode="auto">
            <a:xfrm rot="8171903" flipH="1">
              <a:off x="674" y="3224"/>
              <a:ext cx="356" cy="97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" name="Line 289"/>
            <p:cNvSpPr>
              <a:spLocks noChangeShapeType="1"/>
            </p:cNvSpPr>
            <p:nvPr/>
          </p:nvSpPr>
          <p:spPr bwMode="auto">
            <a:xfrm rot="8171903" flipH="1" flipV="1">
              <a:off x="843" y="3010"/>
              <a:ext cx="443" cy="70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3" name="Line 290"/>
          <p:cNvSpPr>
            <a:spLocks noChangeShapeType="1"/>
          </p:cNvSpPr>
          <p:nvPr/>
        </p:nvSpPr>
        <p:spPr bwMode="auto">
          <a:xfrm flipH="1" flipV="1">
            <a:off x="5008563" y="3252788"/>
            <a:ext cx="3481387" cy="3227387"/>
          </a:xfrm>
          <a:prstGeom prst="line">
            <a:avLst/>
          </a:prstGeom>
          <a:noFill/>
          <a:ln w="34925">
            <a:solidFill>
              <a:srgbClr val="993366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with</a:t>
            </a:r>
            <a:r>
              <a:rPr lang="en-US" i="1" smtClean="0"/>
              <a:t> 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reflect the triangle across the </a:t>
            </a:r>
            <a:r>
              <a:rPr lang="en-US" i="1" smtClean="0"/>
              <a:t>y</a:t>
            </a:r>
            <a:r>
              <a:rPr lang="en-US" smtClean="0"/>
              <a:t>-axis. Then, sketch the image.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pic>
        <p:nvPicPr>
          <p:cNvPr id="6148" name="Picture 4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4" r="34947"/>
          <a:stretch>
            <a:fillRect/>
          </a:stretch>
        </p:blipFill>
        <p:spPr bwMode="auto">
          <a:xfrm>
            <a:off x="3548063" y="3733800"/>
            <a:ext cx="2105025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576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with</a:t>
            </a:r>
            <a:r>
              <a:rPr lang="en-US" i="1" smtClean="0"/>
              <a:t> 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reflect the triangle across the </a:t>
            </a:r>
            <a:r>
              <a:rPr lang="en-US" i="1" smtClean="0"/>
              <a:t>y</a:t>
            </a:r>
            <a:r>
              <a:rPr lang="en-US" smtClean="0"/>
              <a:t>-axis. Then, sketch the image.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pic>
        <p:nvPicPr>
          <p:cNvPr id="7172" name="Picture 4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71"/>
          <a:stretch>
            <a:fillRect/>
          </a:stretch>
        </p:blipFill>
        <p:spPr bwMode="auto">
          <a:xfrm>
            <a:off x="2133600" y="3733800"/>
            <a:ext cx="3502025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1524000" y="48006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00200" y="53340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y-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axis reflection matrix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6576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  <a:r>
              <a:rPr lang="en-US" smtClean="0"/>
              <a:t>:  Given triangle </a:t>
            </a:r>
            <a:r>
              <a:rPr lang="en-US" i="1" smtClean="0"/>
              <a:t>ABC </a:t>
            </a:r>
            <a:r>
              <a:rPr lang="en-US" smtClean="0"/>
              <a:t>with</a:t>
            </a:r>
            <a:r>
              <a:rPr lang="en-US" i="1" smtClean="0"/>
              <a:t> A</a:t>
            </a:r>
            <a:r>
              <a:rPr lang="en-US" smtClean="0"/>
              <a:t> (–4, 1), </a:t>
            </a:r>
            <a:r>
              <a:rPr lang="en-US" i="1" smtClean="0"/>
              <a:t>B</a:t>
            </a:r>
            <a:r>
              <a:rPr lang="en-US" smtClean="0"/>
              <a:t> (– 2, 5) and </a:t>
            </a:r>
            <a:r>
              <a:rPr lang="en-US" i="1" smtClean="0"/>
              <a:t>C</a:t>
            </a:r>
            <a:r>
              <a:rPr lang="en-US" smtClean="0"/>
              <a:t> (0, 2), reflect the triangle across the </a:t>
            </a:r>
            <a:r>
              <a:rPr lang="en-US" i="1" smtClean="0"/>
              <a:t>y</a:t>
            </a:r>
            <a:r>
              <a:rPr lang="en-US" smtClean="0"/>
              <a:t>-axis. Then, sketch the image.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pic>
        <p:nvPicPr>
          <p:cNvPr id="8196" name="Picture 6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54102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Line 7"/>
          <p:cNvSpPr>
            <a:spLocks noChangeShapeType="1"/>
          </p:cNvSpPr>
          <p:nvPr/>
        </p:nvSpPr>
        <p:spPr bwMode="auto">
          <a:xfrm flipV="1">
            <a:off x="1524000" y="4800600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600200" y="53340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y-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axis reflection matrix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36576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Comic Sans MS" pitchFamily="66" charset="0"/>
              </a:rPr>
              <a:t>  A        B       C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6096000" y="3276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A’    B’    C’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5" descr="ch4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876800" cy="464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2)  Reflections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 </a:t>
            </a:r>
            <a:r>
              <a:rPr lang="en-US" sz="2800" smtClean="0"/>
              <a:t>Given triangle </a:t>
            </a:r>
            <a:r>
              <a:rPr lang="en-US" sz="2800" i="1" smtClean="0"/>
              <a:t>ABC </a:t>
            </a:r>
            <a:r>
              <a:rPr lang="en-US" sz="2800" smtClean="0"/>
              <a:t>where</a:t>
            </a:r>
            <a:r>
              <a:rPr lang="en-US" sz="2800" i="1" smtClean="0"/>
              <a:t> A</a:t>
            </a:r>
            <a:r>
              <a:rPr lang="en-US" sz="2800" smtClean="0"/>
              <a:t> (–4, 1), </a:t>
            </a:r>
            <a:r>
              <a:rPr lang="en-US" sz="2800" i="1" smtClean="0"/>
              <a:t>B</a:t>
            </a:r>
            <a:r>
              <a:rPr lang="en-US" sz="2800" smtClean="0"/>
              <a:t> (– 2, 5) and </a:t>
            </a:r>
            <a:r>
              <a:rPr lang="en-US" sz="2800" i="1" smtClean="0"/>
              <a:t>C</a:t>
            </a:r>
            <a:r>
              <a:rPr lang="en-US" sz="2800" smtClean="0"/>
              <a:t> (0, 2), reflect the triangle across the </a:t>
            </a:r>
            <a:r>
              <a:rPr lang="en-US" sz="2800" i="1" smtClean="0"/>
              <a:t>x</a:t>
            </a:r>
            <a:r>
              <a:rPr lang="en-US" sz="2800" smtClean="0"/>
              <a:t>-axis. Then, sketch the image.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405</Words>
  <Application>Microsoft Office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Calibri</vt:lpstr>
      <vt:lpstr>Georgia</vt:lpstr>
      <vt:lpstr>Comic Sans MS</vt:lpstr>
      <vt:lpstr>Default Design</vt:lpstr>
      <vt:lpstr>Microsoft Equation 3.0</vt:lpstr>
      <vt:lpstr>4.4 Transformations with Matrices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 Reflections</vt:lpstr>
      <vt:lpstr>2) Rotations</vt:lpstr>
      <vt:lpstr>2) Rotations</vt:lpstr>
      <vt:lpstr>2) Rotations</vt:lpstr>
      <vt:lpstr>2) Rotations</vt:lpstr>
      <vt:lpstr>2) Rotations</vt:lpstr>
      <vt:lpstr>2) Rotations</vt:lpstr>
      <vt:lpstr>2) Rotations</vt:lpstr>
      <vt:lpstr>2) Rotations</vt:lpstr>
      <vt:lpstr>2) Rotations</vt:lpstr>
      <vt:lpstr>2) Rotations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Transformations with Matrices</dc:title>
  <dc:creator>laura.labine</dc:creator>
  <cp:lastModifiedBy>Teacher E-Solutions</cp:lastModifiedBy>
  <cp:revision>33</cp:revision>
  <dcterms:created xsi:type="dcterms:W3CDTF">2009-11-06T02:28:10Z</dcterms:created>
  <dcterms:modified xsi:type="dcterms:W3CDTF">2019-01-18T17:08:58Z</dcterms:modified>
</cp:coreProperties>
</file>