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4.xml" ContentType="application/vnd.ms-office.activeX+xml"/>
  <Override PartName="/ppt/activeX/activeX4.bin" ContentType="application/vnd.ms-office.activeX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ctiveX/activeX5.xml" ContentType="application/vnd.ms-office.activeX+xml"/>
  <Override PartName="/ppt/activeX/activeX5.bin" ContentType="application/vnd.ms-office.activeX"/>
  <Override PartName="/ppt/notesSlides/notesSlide15.xml" ContentType="application/vnd.openxmlformats-officedocument.presentationml.notesSlide+xml"/>
  <Override PartName="/ppt/activeX/activeX6.xml" ContentType="application/vnd.ms-office.activeX+xml"/>
  <Override PartName="/ppt/activeX/activeX6.bin" ContentType="application/vnd.ms-office.activeX"/>
  <Override PartName="/ppt/notesSlides/notesSlide16.xml" ContentType="application/vnd.openxmlformats-officedocument.presentationml.notesSlide+xml"/>
  <Override PartName="/ppt/activeX/activeX7.xml" ContentType="application/vnd.ms-office.activeX+xml"/>
  <Override PartName="/ppt/activeX/activeX7.bin" ContentType="application/vnd.ms-office.activeX"/>
  <Override PartName="/ppt/notesSlides/notesSlide17.xml" ContentType="application/vnd.openxmlformats-officedocument.presentationml.notesSlide+xml"/>
  <Override PartName="/ppt/activeX/activeX8.xml" ContentType="application/vnd.ms-office.activeX+xml"/>
  <Override PartName="/ppt/activeX/activeX8.bin" ContentType="application/vnd.ms-office.activeX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0"/>
  </p:notesMasterIdLst>
  <p:sldIdLst>
    <p:sldId id="279" r:id="rId2"/>
    <p:sldId id="315" r:id="rId3"/>
    <p:sldId id="284" r:id="rId4"/>
    <p:sldId id="31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80" r:id="rId13"/>
    <p:sldId id="293" r:id="rId14"/>
    <p:sldId id="294" r:id="rId15"/>
    <p:sldId id="295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890"/>
    <a:srgbClr val="FF6600"/>
    <a:srgbClr val="FFCC00"/>
    <a:srgbClr val="D28C00"/>
    <a:srgbClr val="996600"/>
    <a:srgbClr val="C5E2F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053" autoAdjust="0"/>
  </p:normalViewPr>
  <p:slideViewPr>
    <p:cSldViewPr>
      <p:cViewPr varScale="1">
        <p:scale>
          <a:sx n="39" d="100"/>
          <a:sy n="39" d="100"/>
        </p:scale>
        <p:origin x="-72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8087AAC-ED4E-4F1D-81A4-969430A873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350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67FBD4E-0317-4E80-8E26-C10415910DA0}" type="slidenum">
              <a:rPr lang="en-GB" sz="1200" smtClean="0">
                <a:solidFill>
                  <a:schemeClr val="tx1"/>
                </a:solidFill>
              </a:rPr>
              <a:pPr/>
              <a:t>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B92EB90-E720-4299-B78E-F55F6E3FFD7E}" type="slidenum">
              <a:rPr lang="en-GB" sz="1200" smtClean="0">
                <a:solidFill>
                  <a:schemeClr val="tx1"/>
                </a:solidFill>
              </a:rPr>
              <a:pPr/>
              <a:t>10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319A528-C1F8-4FE9-8D9B-7B3E9817A1F4}" type="slidenum">
              <a:rPr lang="en-GB" sz="1200" smtClean="0">
                <a:solidFill>
                  <a:schemeClr val="tx1"/>
                </a:solidFill>
              </a:rPr>
              <a:pPr/>
              <a:t>11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Ask pupils how we know that if angle B is the right-angle side AC must be the hypotenuse.</a:t>
            </a:r>
          </a:p>
          <a:p>
            <a:pPr eaLnBrk="1" hangingPunct="1"/>
            <a:r>
              <a:rPr lang="en-US" smtClean="0"/>
              <a:t>Stress that the hypotenuse, the longest side in a right-angled triangle, must always be the side opposite the right angle. </a:t>
            </a:r>
          </a:p>
          <a:p>
            <a:pPr eaLnBrk="1" hangingPunct="1"/>
            <a:r>
              <a:rPr lang="en-US" i="1" smtClean="0"/>
              <a:t>Review the construction of a perpendicular from a point on a line on slide 24.</a:t>
            </a:r>
            <a:endParaRPr lang="en-GB" i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9ED694F-A932-421F-8CA5-885C340F747B}" type="slidenum">
              <a:rPr lang="en-GB" sz="1200" smtClean="0">
                <a:solidFill>
                  <a:schemeClr val="tx1"/>
                </a:solidFill>
              </a:rPr>
              <a:pPr/>
              <a:t>12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5D7F967-5FD2-4386-A5C4-6AB81DA1E440}" type="slidenum">
              <a:rPr lang="en-GB" sz="1200" smtClean="0">
                <a:solidFill>
                  <a:schemeClr val="tx1"/>
                </a:solidFill>
              </a:rPr>
              <a:pPr/>
              <a:t>13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/>
              <a:t>State that lines AB and CD are perpendicular.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3F2FE16-4E4F-4DA1-BAE7-3A7A956F0027}" type="slidenum">
              <a:rPr lang="en-GB" sz="1200" smtClean="0">
                <a:solidFill>
                  <a:schemeClr val="tx1"/>
                </a:solidFill>
              </a:rPr>
              <a:pPr/>
              <a:t>14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DC6BB2B-7820-4E7D-9CBE-89C23E744348}" type="slidenum">
              <a:rPr lang="en-GB" sz="1200" smtClean="0">
                <a:solidFill>
                  <a:schemeClr val="tx1"/>
                </a:solidFill>
              </a:rPr>
              <a:pPr/>
              <a:t>15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/>
              <a:t>Ask pupils how we could add lines to this diagram to make a rhombus.</a:t>
            </a:r>
          </a:p>
          <a:p>
            <a:pPr eaLnBrk="1" hangingPunct="1"/>
            <a:r>
              <a:rPr lang="en-GB" smtClean="0"/>
              <a:t>The orange line, the perpendicular bisector, forms the set of points, or locus, of the points that are equidistant from points A and B.</a:t>
            </a:r>
          </a:p>
          <a:p>
            <a:pPr eaLnBrk="1" hangingPunct="1"/>
            <a:r>
              <a:rPr lang="en-US" smtClean="0"/>
              <a:t>Remind pupils that construction lines should not be rubbed out.</a:t>
            </a:r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C80DB82-02FB-4A50-B0DD-B938A2FE5C40}" type="slidenum">
              <a:rPr lang="en-GB" sz="1200" smtClean="0">
                <a:solidFill>
                  <a:schemeClr val="tx1"/>
                </a:solidFill>
              </a:rPr>
              <a:pPr/>
              <a:t>16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When the diagram is complete ask pupils to name the two equal angles. These are angle ABR and angle RBC.</a:t>
            </a:r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B40AD24-1C8C-42CE-92F2-B0B92B88359D}" type="slidenum">
              <a:rPr lang="en-GB" sz="1200" smtClean="0">
                <a:solidFill>
                  <a:schemeClr val="tx1"/>
                </a:solidFill>
              </a:rPr>
              <a:pPr/>
              <a:t>17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0DCC3A2-836B-4BD5-8D10-3E5D9686B854}" type="slidenum">
              <a:rPr lang="en-GB" sz="1200" smtClean="0">
                <a:solidFill>
                  <a:schemeClr val="tx1"/>
                </a:solidFill>
              </a:rPr>
              <a:pPr/>
              <a:t>18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8F0540A-2D76-46FA-B51B-CBDDD1091E9A}" type="slidenum">
              <a:rPr lang="en-GB" sz="1200" smtClean="0">
                <a:solidFill>
                  <a:schemeClr val="tx1"/>
                </a:solidFill>
              </a:rPr>
              <a:pPr/>
              <a:t>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Constructions should be drawn in pencil and construction lines should not be rubbed out.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E480529-D0DA-463F-9A7F-76EFE58ED37B}" type="slidenum">
              <a:rPr lang="en-GB" sz="1200" smtClean="0">
                <a:solidFill>
                  <a:schemeClr val="tx1"/>
                </a:solidFill>
              </a:rPr>
              <a:pPr/>
              <a:t>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67DA88D-3283-4F21-BB0E-04218795BD6A}" type="slidenum">
              <a:rPr lang="en-GB" sz="1200" smtClean="0">
                <a:solidFill>
                  <a:schemeClr val="tx1"/>
                </a:solidFill>
              </a:rPr>
              <a:pPr/>
              <a:t>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Discuss how this could be constructed using a ruler and a protractor.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D990F51-93FE-403F-984E-DC0ED9DC367E}" type="slidenum">
              <a:rPr lang="en-GB" sz="1200" smtClean="0">
                <a:solidFill>
                  <a:schemeClr val="tx1"/>
                </a:solidFill>
              </a:rPr>
              <a:pPr/>
              <a:t>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8F8DE49-B03E-4CDF-A04E-CA3E1528EDA3}" type="slidenum">
              <a:rPr lang="en-GB" sz="1200" smtClean="0">
                <a:solidFill>
                  <a:schemeClr val="tx1"/>
                </a:solidFill>
              </a:rPr>
              <a:pPr/>
              <a:t>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/>
              <a:t>Point out that if we are given two angles in a triangle we can work out the size of the third angle using the fact that the angles in a triangle add up to 180</a:t>
            </a:r>
            <a:r>
              <a:rPr lang="en-US" smtClean="0">
                <a:latin typeface="Arial" pitchFamily="34" charset="0"/>
                <a:cs typeface="Arial" pitchFamily="34" charset="0"/>
              </a:rPr>
              <a:t>°. If</a:t>
            </a:r>
            <a:r>
              <a:rPr lang="en-GB" smtClean="0"/>
              <a:t> the side we are given is not the included side then we can work out the third angle.</a:t>
            </a:r>
          </a:p>
          <a:p>
            <a:pPr eaLnBrk="1" hangingPunct="1"/>
            <a:r>
              <a:rPr lang="en-GB" smtClean="0"/>
              <a:t>Discuss how this triangle could be constructed using a ruler and a protractor.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F2EDC41-A20C-43BE-B353-1C0023BD2F4C}" type="slidenum">
              <a:rPr lang="en-GB" sz="1200" smtClean="0">
                <a:solidFill>
                  <a:schemeClr val="tx1"/>
                </a:solidFill>
              </a:rPr>
              <a:pPr/>
              <a:t>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Ask pupils how we could check that this triangle has been constructed correctly.</a:t>
            </a:r>
          </a:p>
          <a:p>
            <a:pPr eaLnBrk="1" hangingPunct="1"/>
            <a:r>
              <a:rPr lang="en-US" smtClean="0"/>
              <a:t>Establish that we could measure angle C to verify that it measures 30</a:t>
            </a:r>
            <a:r>
              <a:rPr lang="en-US" smtClean="0">
                <a:latin typeface="Arial" pitchFamily="34" charset="0"/>
                <a:cs typeface="Arial" pitchFamily="34" charset="0"/>
              </a:rPr>
              <a:t>°.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Remind pupils that construction lines should not be rubbed out.</a:t>
            </a: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81AC257-5BE6-4013-A238-67375173AE59}" type="slidenum">
              <a:rPr lang="en-GB" sz="1200" smtClean="0">
                <a:solidFill>
                  <a:schemeClr val="tx1"/>
                </a:solidFill>
              </a:rPr>
              <a:pPr/>
              <a:t>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/>
              <a:t>Discuss how this triangle could be constructed using a ruler and a compass.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B857FA2-BC08-421E-BF7C-31F6BF04F3EF}" type="slidenum">
              <a:rPr lang="en-GB" sz="1200" smtClean="0">
                <a:solidFill>
                  <a:schemeClr val="tx1"/>
                </a:solidFill>
              </a:rPr>
              <a:pPr/>
              <a:t>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3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5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0813"/>
            <a:ext cx="2133600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13" y="150813"/>
            <a:ext cx="6249987" cy="5975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1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2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60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15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31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derl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032625" y="662781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GB" sz="1200" smtClean="0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9220" name="Picture 4" descr="swis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boardworks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0813" y="150813"/>
            <a:ext cx="777398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2295" name="Text Box 8"/>
          <p:cNvSpPr txBox="1">
            <a:spLocks noChangeArrowheads="1"/>
          </p:cNvSpPr>
          <p:nvPr userDrawn="1"/>
        </p:nvSpPr>
        <p:spPr bwMode="auto">
          <a:xfrm>
            <a:off x="0" y="6621463"/>
            <a:ext cx="811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1200" b="1" smtClean="0">
                <a:solidFill>
                  <a:schemeClr val="bg1"/>
                </a:solidFill>
              </a:rPr>
              <a:t> </a:t>
            </a:r>
            <a:fld id="{94FA835D-65BC-4173-85A2-C4E1DB001E87}" type="slidenum">
              <a:rPr lang="en-GB" sz="1200" b="1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GB" sz="1200" b="1" smtClean="0"/>
              <a:t> </a:t>
            </a:r>
            <a:r>
              <a:rPr lang="en-GB" sz="1200" b="1" smtClean="0">
                <a:solidFill>
                  <a:schemeClr val="bg1"/>
                </a:solidFill>
              </a:rPr>
              <a:t>of 37</a:t>
            </a:r>
            <a:endParaRPr lang="en-US" sz="1200" b="1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5800" y="2019300"/>
            <a:ext cx="4343400" cy="525463"/>
          </a:xfrm>
          <a:prstGeom prst="roundRect">
            <a:avLst>
              <a:gd name="adj" fmla="val 43579"/>
            </a:avLst>
          </a:prstGeom>
          <a:solidFill>
            <a:srgbClr val="33CC33"/>
          </a:solidFill>
          <a:ln w="38100">
            <a:solidFill>
              <a:srgbClr val="9900CC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z="2400" b="1" smtClean="0">
                <a:solidFill>
                  <a:srgbClr val="FFFFFF"/>
                </a:solidFill>
              </a:rPr>
              <a:t>S9.1 Constructing triangles</a:t>
            </a:r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304800" y="1033463"/>
            <a:ext cx="4953000" cy="719137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GB" sz="3000" b="1">
                <a:solidFill>
                  <a:schemeClr val="bg1"/>
                </a:solidFill>
              </a:rPr>
              <a:t>S9 Construction and loci</a:t>
            </a:r>
            <a:endParaRPr lang="en-GB" sz="3000">
              <a:solidFill>
                <a:schemeClr val="bg1"/>
              </a:solidFill>
            </a:endParaRPr>
          </a:p>
        </p:txBody>
      </p:sp>
      <p:sp>
        <p:nvSpPr>
          <p:cNvPr id="10244" name="Oval 5"/>
          <p:cNvSpPr>
            <a:spLocks noChangeAspect="1" noChangeArrowheads="1"/>
          </p:cNvSpPr>
          <p:nvPr/>
        </p:nvSpPr>
        <p:spPr bwMode="auto">
          <a:xfrm>
            <a:off x="304800" y="21558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0245" name="Oval 6"/>
          <p:cNvSpPr>
            <a:spLocks noChangeAspect="1" noChangeArrowheads="1"/>
          </p:cNvSpPr>
          <p:nvPr/>
        </p:nvSpPr>
        <p:spPr bwMode="auto">
          <a:xfrm>
            <a:off x="304800" y="2947988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Oval 10"/>
          <p:cNvSpPr>
            <a:spLocks noChangeAspect="1" noChangeArrowheads="1"/>
          </p:cNvSpPr>
          <p:nvPr/>
        </p:nvSpPr>
        <p:spPr bwMode="auto">
          <a:xfrm>
            <a:off x="304800" y="3740150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7" name="Picture 12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50813" y="150813"/>
            <a:ext cx="7772400" cy="533400"/>
          </a:xfrm>
        </p:spPr>
        <p:txBody>
          <a:bodyPr/>
          <a:lstStyle/>
          <a:p>
            <a:pPr eaLnBrk="1" hangingPunct="1"/>
            <a:r>
              <a:rPr lang="en-GB" smtClean="0"/>
              <a:t>Contents</a:t>
            </a:r>
          </a:p>
        </p:txBody>
      </p:sp>
      <p:sp>
        <p:nvSpPr>
          <p:cNvPr id="10249" name="AutoShape 37"/>
          <p:cNvSpPr>
            <a:spLocks noChangeArrowheads="1"/>
          </p:cNvSpPr>
          <p:nvPr/>
        </p:nvSpPr>
        <p:spPr bwMode="auto">
          <a:xfrm>
            <a:off x="685800" y="2811463"/>
            <a:ext cx="4953000" cy="525462"/>
          </a:xfrm>
          <a:prstGeom prst="roundRect">
            <a:avLst>
              <a:gd name="adj" fmla="val 43579"/>
            </a:avLst>
          </a:prstGeom>
          <a:solidFill>
            <a:schemeClr val="bg1"/>
          </a:solidFill>
          <a:ln w="38100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pPr eaLnBrk="1" hangingPunct="1">
              <a:lnSpc>
                <a:spcPct val="80000"/>
              </a:lnSpc>
            </a:pPr>
            <a:r>
              <a:rPr lang="en-GB" b="1">
                <a:solidFill>
                  <a:srgbClr val="33CC33"/>
                </a:solidFill>
              </a:rPr>
              <a:t>S9.2 Geometrical constructions</a:t>
            </a:r>
          </a:p>
        </p:txBody>
      </p:sp>
      <p:sp>
        <p:nvSpPr>
          <p:cNvPr id="10250" name="AutoShape 38"/>
          <p:cNvSpPr>
            <a:spLocks noChangeArrowheads="1"/>
          </p:cNvSpPr>
          <p:nvPr/>
        </p:nvSpPr>
        <p:spPr bwMode="auto">
          <a:xfrm>
            <a:off x="685800" y="3603625"/>
            <a:ext cx="5257800" cy="525463"/>
          </a:xfrm>
          <a:prstGeom prst="roundRect">
            <a:avLst>
              <a:gd name="adj" fmla="val 43579"/>
            </a:avLst>
          </a:prstGeom>
          <a:solidFill>
            <a:schemeClr val="bg1"/>
          </a:solidFill>
          <a:ln w="38100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pPr eaLnBrk="1" hangingPunct="1">
              <a:lnSpc>
                <a:spcPct val="80000"/>
              </a:lnSpc>
            </a:pPr>
            <a:r>
              <a:rPr lang="en-GB" b="1">
                <a:solidFill>
                  <a:srgbClr val="33CC33"/>
                </a:solidFill>
              </a:rPr>
              <a:t>S9.3 Imagining paths and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916238" y="4556125"/>
            <a:ext cx="215900" cy="215900"/>
          </a:xfrm>
          <a:prstGeom prst="rect">
            <a:avLst/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7" name="Picture 3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Constructing a triangle given RHS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95288" y="1052513"/>
            <a:ext cx="8085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Remember, the longest side in a right-angled triangle is called the </a:t>
            </a:r>
            <a:r>
              <a:rPr lang="en-US" b="1">
                <a:solidFill>
                  <a:srgbClr val="FF6600"/>
                </a:solidFill>
              </a:rPr>
              <a:t>hypotenuse</a:t>
            </a:r>
            <a:r>
              <a:rPr lang="en-US"/>
              <a:t>.</a:t>
            </a:r>
            <a:endParaRPr lang="en-GB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95288" y="5229225"/>
            <a:ext cx="8353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We use the abbreviation </a:t>
            </a:r>
            <a:r>
              <a:rPr lang="en-US" b="1">
                <a:solidFill>
                  <a:srgbClr val="FF6600"/>
                </a:solidFill>
              </a:rPr>
              <a:t>RHS</a:t>
            </a:r>
            <a:r>
              <a:rPr lang="en-US"/>
              <a:t> to stand for </a:t>
            </a:r>
            <a:r>
              <a:rPr lang="en-US" b="1">
                <a:solidFill>
                  <a:srgbClr val="FF6600"/>
                </a:solidFill>
              </a:rPr>
              <a:t>R</a:t>
            </a:r>
            <a:r>
              <a:rPr lang="en-US">
                <a:solidFill>
                  <a:schemeClr val="tx1"/>
                </a:solidFill>
              </a:rPr>
              <a:t>ight angle</a:t>
            </a:r>
            <a:r>
              <a:rPr lang="en-US"/>
              <a:t>, </a:t>
            </a:r>
            <a:r>
              <a:rPr lang="en-US" b="1">
                <a:solidFill>
                  <a:srgbClr val="FF6600"/>
                </a:solidFill>
              </a:rPr>
              <a:t>H</a:t>
            </a:r>
            <a:r>
              <a:rPr lang="en-US"/>
              <a:t>ypotenuse and </a:t>
            </a:r>
            <a:r>
              <a:rPr lang="en-US" b="1">
                <a:solidFill>
                  <a:srgbClr val="FF6600"/>
                </a:solidFill>
              </a:rPr>
              <a:t>S</a:t>
            </a:r>
            <a:r>
              <a:rPr lang="en-US"/>
              <a:t>ide. </a:t>
            </a:r>
            <a:endParaRPr lang="en-GB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28638" y="1954213"/>
            <a:ext cx="8085137" cy="121602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/>
              <a:t>How could we construct a right-angled triangle given the right angle, the length of the hypotenuse and the length of one other side?</a:t>
            </a:r>
            <a:endParaRPr lang="en-GB"/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2916238" y="3357563"/>
            <a:ext cx="3600450" cy="1414462"/>
          </a:xfrm>
          <a:prstGeom prst="rtTriangl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322763" y="3429000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hypotenuse</a:t>
            </a:r>
            <a:endParaRPr lang="en-GB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3033713" y="4149725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right angle</a:t>
            </a:r>
            <a:endParaRPr lang="en-GB"/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4343400" y="4772025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side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7" grpId="0" autoUpdateAnimBg="0"/>
      <p:bldP spid="61448" grpId="0" animBg="1" autoUpdateAnimBg="0"/>
      <p:bldP spid="61449" grpId="0" animBg="1"/>
      <p:bldP spid="61450" grpId="0" autoUpdateAnimBg="0"/>
      <p:bldP spid="61451" grpId="0" autoUpdateAnimBg="0"/>
      <p:bldP spid="6145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Constructing a triangle given RHS</a:t>
            </a: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7304088" y="115888"/>
            <a:ext cx="576262" cy="576262"/>
            <a:chOff x="4601" y="73"/>
            <a:chExt cx="363" cy="363"/>
          </a:xfrm>
        </p:grpSpPr>
        <p:pic>
          <p:nvPicPr>
            <p:cNvPr id="4103" name="Picture 7" descr="flash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" y="108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Oval 8"/>
            <p:cNvSpPr>
              <a:spLocks noChangeAspect="1" noChangeArrowheads="1"/>
            </p:cNvSpPr>
            <p:nvPr/>
          </p:nvSpPr>
          <p:spPr bwMode="auto">
            <a:xfrm>
              <a:off x="4601" y="73"/>
              <a:ext cx="363" cy="363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105" name="Oval 9"/>
            <p:cNvSpPr>
              <a:spLocks noChangeAspect="1" noChangeArrowheads="1"/>
            </p:cNvSpPr>
            <p:nvPr/>
          </p:nvSpPr>
          <p:spPr bwMode="auto">
            <a:xfrm>
              <a:off x="4629" y="106"/>
              <a:ext cx="295" cy="295"/>
            </a:xfrm>
            <a:prstGeom prst="ellipse">
              <a:avLst/>
            </a:prstGeom>
            <a:noFill/>
            <a:ln w="2540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4098" r:id="rId2" imgW="9142857" imgH="5185068"/>
        </mc:Choice>
        <mc:Fallback>
          <p:control r:id="rId2" imgW="9142857" imgH="518506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08050"/>
                  <a:ext cx="9144000" cy="5184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5800" y="2811463"/>
            <a:ext cx="4953000" cy="525462"/>
          </a:xfrm>
          <a:prstGeom prst="roundRect">
            <a:avLst>
              <a:gd name="adj" fmla="val 43579"/>
            </a:avLst>
          </a:prstGeom>
          <a:solidFill>
            <a:srgbClr val="33CC33"/>
          </a:solidFill>
          <a:ln w="38100">
            <a:solidFill>
              <a:srgbClr val="9900CC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z="2400" b="1" smtClean="0">
                <a:solidFill>
                  <a:schemeClr val="bg1"/>
                </a:solidFill>
              </a:rPr>
              <a:t>S9.2 Geometrical constructions</a:t>
            </a:r>
          </a:p>
        </p:txBody>
      </p:sp>
      <p:pic>
        <p:nvPicPr>
          <p:cNvPr id="17411" name="Picture 11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2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150813" y="150813"/>
            <a:ext cx="7772400" cy="457200"/>
          </a:xfrm>
        </p:spPr>
        <p:txBody>
          <a:bodyPr/>
          <a:lstStyle/>
          <a:p>
            <a:pPr eaLnBrk="1" hangingPunct="1"/>
            <a:r>
              <a:rPr lang="en-GB" smtClean="0"/>
              <a:t>Contents</a:t>
            </a:r>
          </a:p>
        </p:txBody>
      </p:sp>
      <p:sp>
        <p:nvSpPr>
          <p:cNvPr id="17414" name="Oval 30"/>
          <p:cNvSpPr>
            <a:spLocks noChangeAspect="1" noChangeArrowheads="1"/>
          </p:cNvSpPr>
          <p:nvPr/>
        </p:nvSpPr>
        <p:spPr bwMode="auto">
          <a:xfrm>
            <a:off x="304800" y="21558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7415" name="Oval 31"/>
          <p:cNvSpPr>
            <a:spLocks noChangeAspect="1" noChangeArrowheads="1"/>
          </p:cNvSpPr>
          <p:nvPr/>
        </p:nvSpPr>
        <p:spPr bwMode="auto">
          <a:xfrm>
            <a:off x="304800" y="2947988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32"/>
          <p:cNvSpPr>
            <a:spLocks noChangeAspect="1" noChangeArrowheads="1"/>
          </p:cNvSpPr>
          <p:nvPr/>
        </p:nvSpPr>
        <p:spPr bwMode="auto">
          <a:xfrm>
            <a:off x="304800" y="3740150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33"/>
          <p:cNvSpPr>
            <a:spLocks noChangeAspect="1" noChangeArrowheads="1"/>
          </p:cNvSpPr>
          <p:nvPr/>
        </p:nvSpPr>
        <p:spPr bwMode="auto">
          <a:xfrm>
            <a:off x="304800" y="4532313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Oval 34"/>
          <p:cNvSpPr>
            <a:spLocks noChangeAspect="1" noChangeArrowheads="1"/>
          </p:cNvSpPr>
          <p:nvPr/>
        </p:nvSpPr>
        <p:spPr bwMode="auto">
          <a:xfrm>
            <a:off x="304800" y="5326063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AutoShape 38"/>
          <p:cNvSpPr>
            <a:spLocks noChangeArrowheads="1"/>
          </p:cNvSpPr>
          <p:nvPr/>
        </p:nvSpPr>
        <p:spPr bwMode="auto">
          <a:xfrm>
            <a:off x="685800" y="3603625"/>
            <a:ext cx="5257800" cy="525463"/>
          </a:xfrm>
          <a:prstGeom prst="roundRect">
            <a:avLst>
              <a:gd name="adj" fmla="val 43579"/>
            </a:avLst>
          </a:prstGeom>
          <a:solidFill>
            <a:schemeClr val="bg1"/>
          </a:solidFill>
          <a:ln w="38100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pPr eaLnBrk="1" hangingPunct="1">
              <a:lnSpc>
                <a:spcPct val="80000"/>
              </a:lnSpc>
            </a:pPr>
            <a:r>
              <a:rPr lang="en-GB" b="1">
                <a:solidFill>
                  <a:srgbClr val="33CC33"/>
                </a:solidFill>
              </a:rPr>
              <a:t>S9.3 Imagining paths and regions</a:t>
            </a:r>
          </a:p>
        </p:txBody>
      </p:sp>
      <p:sp>
        <p:nvSpPr>
          <p:cNvPr id="17420" name="AutoShape 40"/>
          <p:cNvSpPr>
            <a:spLocks noChangeArrowheads="1"/>
          </p:cNvSpPr>
          <p:nvPr/>
        </p:nvSpPr>
        <p:spPr bwMode="auto">
          <a:xfrm>
            <a:off x="685800" y="5189538"/>
            <a:ext cx="3276600" cy="525462"/>
          </a:xfrm>
          <a:prstGeom prst="roundRect">
            <a:avLst>
              <a:gd name="adj" fmla="val 43579"/>
            </a:avLst>
          </a:prstGeom>
          <a:solidFill>
            <a:schemeClr val="bg1"/>
          </a:solidFill>
          <a:ln w="38100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pPr eaLnBrk="1" hangingPunct="1">
              <a:lnSpc>
                <a:spcPct val="80000"/>
              </a:lnSpc>
            </a:pPr>
            <a:r>
              <a:rPr lang="en-GB" b="1">
                <a:solidFill>
                  <a:srgbClr val="33CC33"/>
                </a:solidFill>
              </a:rPr>
              <a:t>S9.5 Combining loci</a:t>
            </a:r>
          </a:p>
        </p:txBody>
      </p:sp>
      <p:sp>
        <p:nvSpPr>
          <p:cNvPr id="17421" name="AutoShape 41"/>
          <p:cNvSpPr>
            <a:spLocks noChangeArrowheads="1"/>
          </p:cNvSpPr>
          <p:nvPr/>
        </p:nvSpPr>
        <p:spPr bwMode="auto">
          <a:xfrm>
            <a:off x="685800" y="2019300"/>
            <a:ext cx="4343400" cy="525463"/>
          </a:xfrm>
          <a:prstGeom prst="roundRect">
            <a:avLst>
              <a:gd name="adj" fmla="val 43579"/>
            </a:avLst>
          </a:prstGeom>
          <a:solidFill>
            <a:schemeClr val="bg1"/>
          </a:solidFill>
          <a:ln w="38100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pPr eaLnBrk="1" hangingPunct="1">
              <a:lnSpc>
                <a:spcPct val="80000"/>
              </a:lnSpc>
            </a:pPr>
            <a:r>
              <a:rPr lang="en-GB" b="1">
                <a:solidFill>
                  <a:srgbClr val="33CC33"/>
                </a:solidFill>
              </a:rPr>
              <a:t>S9.1 Constructing triangles</a:t>
            </a:r>
          </a:p>
        </p:txBody>
      </p:sp>
      <p:sp>
        <p:nvSpPr>
          <p:cNvPr id="17422" name="AutoShape 42"/>
          <p:cNvSpPr>
            <a:spLocks noChangeArrowheads="1"/>
          </p:cNvSpPr>
          <p:nvPr/>
        </p:nvSpPr>
        <p:spPr bwMode="auto">
          <a:xfrm>
            <a:off x="304800" y="1033463"/>
            <a:ext cx="4953000" cy="719137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GB" sz="3000" b="1">
                <a:solidFill>
                  <a:schemeClr val="bg1"/>
                </a:solidFill>
              </a:rPr>
              <a:t>S9 Construction and loci</a:t>
            </a:r>
            <a:endParaRPr lang="en-GB" sz="3000">
              <a:solidFill>
                <a:schemeClr val="bg1"/>
              </a:solidFill>
            </a:endParaRPr>
          </a:p>
        </p:txBody>
      </p:sp>
      <p:sp>
        <p:nvSpPr>
          <p:cNvPr id="17423" name="AutoShape 43"/>
          <p:cNvSpPr>
            <a:spLocks noChangeArrowheads="1"/>
          </p:cNvSpPr>
          <p:nvPr/>
        </p:nvSpPr>
        <p:spPr bwMode="auto">
          <a:xfrm>
            <a:off x="685800" y="4395788"/>
            <a:ext cx="1725613" cy="525462"/>
          </a:xfrm>
          <a:prstGeom prst="roundRect">
            <a:avLst>
              <a:gd name="adj" fmla="val 43579"/>
            </a:avLst>
          </a:prstGeom>
          <a:solidFill>
            <a:schemeClr val="bg1"/>
          </a:solidFill>
          <a:ln w="38100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pPr eaLnBrk="1" hangingPunct="1">
              <a:lnSpc>
                <a:spcPct val="80000"/>
              </a:lnSpc>
            </a:pPr>
            <a:r>
              <a:rPr lang="en-GB" b="1">
                <a:solidFill>
                  <a:srgbClr val="33CC33"/>
                </a:solidFill>
              </a:rPr>
              <a:t>S9.4 Loci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Bisecting lines</a:t>
            </a:r>
            <a:endParaRPr lang="en-GB" smtClean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085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Two lines </a:t>
            </a:r>
            <a:r>
              <a:rPr lang="en-US" b="1">
                <a:solidFill>
                  <a:srgbClr val="FF6600"/>
                </a:solidFill>
              </a:rPr>
              <a:t>bisect</a:t>
            </a:r>
            <a:r>
              <a:rPr lang="en-US"/>
              <a:t> each other if each line divides the other into two equal parts.</a:t>
            </a:r>
            <a:endParaRPr lang="en-GB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23850" y="1962150"/>
            <a:ext cx="7218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For example, line CD bisects line AB at right angles.</a:t>
            </a:r>
            <a:endParaRPr lang="en-GB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23850" y="4756150"/>
            <a:ext cx="728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We indicate equal lengths using dashes on the lines.</a:t>
            </a:r>
            <a:endParaRPr lang="en-GB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 rot="-5400000">
            <a:off x="4570413" y="2366962"/>
            <a:ext cx="0" cy="2320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2974975" y="33004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A</a:t>
            </a:r>
            <a:endParaRPr lang="en-GB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5780088" y="33004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B</a:t>
            </a:r>
            <a:endParaRPr lang="en-GB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4570413" y="2824163"/>
            <a:ext cx="0" cy="1404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4376738" y="243522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C</a:t>
            </a:r>
            <a:endParaRPr lang="en-GB"/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4368800" y="42830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D</a:t>
            </a:r>
            <a:endParaRPr lang="en-GB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4462463" y="3155950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4462463" y="3935413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600" name="Group 16"/>
          <p:cNvGrpSpPr>
            <a:grpSpLocks/>
          </p:cNvGrpSpPr>
          <p:nvPr/>
        </p:nvGrpSpPr>
        <p:grpSpPr bwMode="auto">
          <a:xfrm>
            <a:off x="3851275" y="3433763"/>
            <a:ext cx="73025" cy="217487"/>
            <a:chOff x="2426" y="2341"/>
            <a:chExt cx="46" cy="137"/>
          </a:xfrm>
        </p:grpSpPr>
        <p:sp>
          <p:nvSpPr>
            <p:cNvPr id="18458" name="Line 17"/>
            <p:cNvSpPr>
              <a:spLocks noChangeShapeType="1"/>
            </p:cNvSpPr>
            <p:nvPr/>
          </p:nvSpPr>
          <p:spPr bwMode="auto">
            <a:xfrm rot="-5400000">
              <a:off x="2358" y="2410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18"/>
            <p:cNvSpPr>
              <a:spLocks noChangeShapeType="1"/>
            </p:cNvSpPr>
            <p:nvPr/>
          </p:nvSpPr>
          <p:spPr bwMode="auto">
            <a:xfrm rot="-5400000">
              <a:off x="2404" y="2409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603" name="Group 19"/>
          <p:cNvGrpSpPr>
            <a:grpSpLocks/>
          </p:cNvGrpSpPr>
          <p:nvPr/>
        </p:nvGrpSpPr>
        <p:grpSpPr bwMode="auto">
          <a:xfrm>
            <a:off x="5146675" y="3433763"/>
            <a:ext cx="73025" cy="217487"/>
            <a:chOff x="3242" y="2341"/>
            <a:chExt cx="46" cy="137"/>
          </a:xfrm>
        </p:grpSpPr>
        <p:sp>
          <p:nvSpPr>
            <p:cNvPr id="18456" name="Line 20"/>
            <p:cNvSpPr>
              <a:spLocks noChangeShapeType="1"/>
            </p:cNvSpPr>
            <p:nvPr/>
          </p:nvSpPr>
          <p:spPr bwMode="auto">
            <a:xfrm rot="-5400000">
              <a:off x="3174" y="2410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21"/>
            <p:cNvSpPr>
              <a:spLocks noChangeShapeType="1"/>
            </p:cNvSpPr>
            <p:nvPr/>
          </p:nvSpPr>
          <p:spPr bwMode="auto">
            <a:xfrm rot="-5400000">
              <a:off x="3220" y="2409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323850" y="5229225"/>
            <a:ext cx="8085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When two lines bisect each other at right angles we can join the end points together to form a rhombus.</a:t>
            </a:r>
            <a:endParaRPr lang="en-GB"/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4570413" y="3382963"/>
            <a:ext cx="144462" cy="1444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" name="Freeform 24"/>
          <p:cNvSpPr>
            <a:spLocks/>
          </p:cNvSpPr>
          <p:nvPr/>
        </p:nvSpPr>
        <p:spPr bwMode="auto">
          <a:xfrm>
            <a:off x="3413125" y="2825750"/>
            <a:ext cx="1162050" cy="695325"/>
          </a:xfrm>
          <a:custGeom>
            <a:avLst/>
            <a:gdLst>
              <a:gd name="T0" fmla="*/ 0 w 732"/>
              <a:gd name="T1" fmla="*/ 1103828438 h 438"/>
              <a:gd name="T2" fmla="*/ 1844754375 w 732"/>
              <a:gd name="T3" fmla="*/ 0 h 4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2" h="438">
                <a:moveTo>
                  <a:pt x="0" y="438"/>
                </a:moveTo>
                <a:lnTo>
                  <a:pt x="732" y="0"/>
                </a:lnTo>
              </a:path>
            </a:pathLst>
          </a:custGeom>
          <a:noFill/>
          <a:ln w="28575" cmpd="sng">
            <a:solidFill>
              <a:srgbClr val="FF66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9" name="Freeform 25"/>
          <p:cNvSpPr>
            <a:spLocks/>
          </p:cNvSpPr>
          <p:nvPr/>
        </p:nvSpPr>
        <p:spPr bwMode="auto">
          <a:xfrm>
            <a:off x="4568825" y="2828925"/>
            <a:ext cx="1158875" cy="698500"/>
          </a:xfrm>
          <a:custGeom>
            <a:avLst/>
            <a:gdLst>
              <a:gd name="T0" fmla="*/ 0 w 730"/>
              <a:gd name="T1" fmla="*/ 0 h 440"/>
              <a:gd name="T2" fmla="*/ 1839714063 w 730"/>
              <a:gd name="T3" fmla="*/ 1108868750 h 4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0" h="440">
                <a:moveTo>
                  <a:pt x="0" y="0"/>
                </a:moveTo>
                <a:lnTo>
                  <a:pt x="730" y="440"/>
                </a:lnTo>
              </a:path>
            </a:pathLst>
          </a:custGeom>
          <a:noFill/>
          <a:ln w="28575" cmpd="sng">
            <a:solidFill>
              <a:srgbClr val="FF66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0" name="Freeform 26"/>
          <p:cNvSpPr>
            <a:spLocks/>
          </p:cNvSpPr>
          <p:nvPr/>
        </p:nvSpPr>
        <p:spPr bwMode="auto">
          <a:xfrm>
            <a:off x="3406775" y="3530600"/>
            <a:ext cx="1165225" cy="690563"/>
          </a:xfrm>
          <a:custGeom>
            <a:avLst/>
            <a:gdLst>
              <a:gd name="T0" fmla="*/ 0 w 734"/>
              <a:gd name="T1" fmla="*/ 0 h 435"/>
              <a:gd name="T2" fmla="*/ 1849794688 w 734"/>
              <a:gd name="T3" fmla="*/ 1096269556 h 4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4" h="435">
                <a:moveTo>
                  <a:pt x="0" y="0"/>
                </a:moveTo>
                <a:lnTo>
                  <a:pt x="734" y="435"/>
                </a:lnTo>
              </a:path>
            </a:pathLst>
          </a:custGeom>
          <a:noFill/>
          <a:ln w="28575" cmpd="sng">
            <a:solidFill>
              <a:srgbClr val="FF66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1" name="Freeform 27"/>
          <p:cNvSpPr>
            <a:spLocks/>
          </p:cNvSpPr>
          <p:nvPr/>
        </p:nvSpPr>
        <p:spPr bwMode="auto">
          <a:xfrm>
            <a:off x="4572000" y="3533775"/>
            <a:ext cx="1152525" cy="687388"/>
          </a:xfrm>
          <a:custGeom>
            <a:avLst/>
            <a:gdLst>
              <a:gd name="T0" fmla="*/ 0 w 726"/>
              <a:gd name="T1" fmla="*/ 1091229244 h 433"/>
              <a:gd name="T2" fmla="*/ 1829633438 w 726"/>
              <a:gd name="T3" fmla="*/ 0 h 43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26" h="433">
                <a:moveTo>
                  <a:pt x="0" y="433"/>
                </a:moveTo>
                <a:lnTo>
                  <a:pt x="726" y="0"/>
                </a:lnTo>
              </a:path>
            </a:pathLst>
          </a:custGeom>
          <a:noFill/>
          <a:ln w="28575" cmpd="sng">
            <a:solidFill>
              <a:srgbClr val="FF66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utoUpdateAnimBg="0"/>
      <p:bldP spid="67591" grpId="0" autoUpdateAnimBg="0"/>
      <p:bldP spid="67592" grpId="0" animBg="1"/>
      <p:bldP spid="67593" grpId="0" autoUpdateAnimBg="0"/>
      <p:bldP spid="67594" grpId="0" autoUpdateAnimBg="0"/>
      <p:bldP spid="67595" grpId="0" animBg="1"/>
      <p:bldP spid="67596" grpId="0" autoUpdateAnimBg="0"/>
      <p:bldP spid="67597" grpId="0" autoUpdateAnimBg="0"/>
      <p:bldP spid="67598" grpId="0" animBg="1"/>
      <p:bldP spid="67599" grpId="0" animBg="1"/>
      <p:bldP spid="67606" grpId="0" autoUpdateAnimBg="0"/>
      <p:bldP spid="67607" grpId="0" animBg="1"/>
      <p:bldP spid="67608" grpId="0" animBg="1"/>
      <p:bldP spid="67609" grpId="0" animBg="1"/>
      <p:bldP spid="67610" grpId="0" animBg="1"/>
      <p:bldP spid="676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Bisecting angles</a:t>
            </a:r>
            <a:endParaRPr lang="en-GB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085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A line </a:t>
            </a:r>
            <a:r>
              <a:rPr lang="en-US" b="1">
                <a:solidFill>
                  <a:srgbClr val="FF6600"/>
                </a:solidFill>
              </a:rPr>
              <a:t>bisects</a:t>
            </a:r>
            <a:r>
              <a:rPr lang="en-US"/>
              <a:t> an angle if it divides it into two equal angles.</a:t>
            </a:r>
            <a:endParaRPr lang="en-GB"/>
          </a:p>
        </p:txBody>
      </p:sp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2749550" y="2684463"/>
            <a:ext cx="3644900" cy="3049587"/>
            <a:chOff x="1732" y="1691"/>
            <a:chExt cx="2296" cy="1921"/>
          </a:xfrm>
        </p:grpSpPr>
        <p:sp>
          <p:nvSpPr>
            <p:cNvPr id="19470" name="Line 7"/>
            <p:cNvSpPr>
              <a:spLocks noChangeShapeType="1"/>
            </p:cNvSpPr>
            <p:nvPr/>
          </p:nvSpPr>
          <p:spPr bwMode="auto">
            <a:xfrm>
              <a:off x="2004" y="3480"/>
              <a:ext cx="17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8"/>
            <p:cNvSpPr>
              <a:spLocks noChangeShapeType="1"/>
            </p:cNvSpPr>
            <p:nvPr/>
          </p:nvSpPr>
          <p:spPr bwMode="auto">
            <a:xfrm rot="-3600000">
              <a:off x="1573" y="2734"/>
              <a:ext cx="17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Text Box 9"/>
            <p:cNvSpPr txBox="1">
              <a:spLocks noChangeArrowheads="1"/>
            </p:cNvSpPr>
            <p:nvPr/>
          </p:nvSpPr>
          <p:spPr bwMode="auto">
            <a:xfrm>
              <a:off x="2730" y="1691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/>
                <a:t>A</a:t>
              </a:r>
              <a:endParaRPr lang="en-GB"/>
            </a:p>
          </p:txBody>
        </p:sp>
        <p:sp>
          <p:nvSpPr>
            <p:cNvPr id="19473" name="Text Box 10"/>
            <p:cNvSpPr txBox="1">
              <a:spLocks noChangeArrowheads="1"/>
            </p:cNvSpPr>
            <p:nvPr/>
          </p:nvSpPr>
          <p:spPr bwMode="auto">
            <a:xfrm>
              <a:off x="1732" y="3324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/>
                <a:t>B</a:t>
              </a:r>
              <a:endParaRPr lang="en-GB"/>
            </a:p>
          </p:txBody>
        </p:sp>
        <p:sp>
          <p:nvSpPr>
            <p:cNvPr id="19474" name="Text Box 11"/>
            <p:cNvSpPr txBox="1">
              <a:spLocks noChangeArrowheads="1"/>
            </p:cNvSpPr>
            <p:nvPr/>
          </p:nvSpPr>
          <p:spPr bwMode="auto">
            <a:xfrm>
              <a:off x="3773" y="332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/>
                <a:t>C</a:t>
              </a:r>
              <a:endParaRPr lang="en-GB"/>
            </a:p>
          </p:txBody>
        </p:sp>
      </p:grpSp>
      <p:grpSp>
        <p:nvGrpSpPr>
          <p:cNvPr id="69644" name="Group 12"/>
          <p:cNvGrpSpPr>
            <a:grpSpLocks/>
          </p:cNvGrpSpPr>
          <p:nvPr/>
        </p:nvGrpSpPr>
        <p:grpSpPr bwMode="auto">
          <a:xfrm>
            <a:off x="323850" y="2108200"/>
            <a:ext cx="7350125" cy="457200"/>
            <a:chOff x="204" y="1328"/>
            <a:chExt cx="4630" cy="288"/>
          </a:xfrm>
        </p:grpSpPr>
        <p:sp>
          <p:nvSpPr>
            <p:cNvPr id="19466" name="Text Box 13"/>
            <p:cNvSpPr txBox="1">
              <a:spLocks noChangeArrowheads="1"/>
            </p:cNvSpPr>
            <p:nvPr/>
          </p:nvSpPr>
          <p:spPr bwMode="auto">
            <a:xfrm>
              <a:off x="204" y="1328"/>
              <a:ext cx="46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/>
                <a:t>For example, in this diagram line BD bisects      ABC.</a:t>
              </a:r>
              <a:endParaRPr lang="en-GB"/>
            </a:p>
          </p:txBody>
        </p:sp>
        <p:grpSp>
          <p:nvGrpSpPr>
            <p:cNvPr id="19467" name="Group 14"/>
            <p:cNvGrpSpPr>
              <a:grpSpLocks/>
            </p:cNvGrpSpPr>
            <p:nvPr/>
          </p:nvGrpSpPr>
          <p:grpSpPr bwMode="auto">
            <a:xfrm>
              <a:off x="4059" y="1388"/>
              <a:ext cx="227" cy="137"/>
              <a:chOff x="3016" y="3475"/>
              <a:chExt cx="227" cy="137"/>
            </a:xfrm>
          </p:grpSpPr>
          <p:sp>
            <p:nvSpPr>
              <p:cNvPr id="19468" name="Line 15"/>
              <p:cNvSpPr>
                <a:spLocks noChangeShapeType="1"/>
              </p:cNvSpPr>
              <p:nvPr/>
            </p:nvSpPr>
            <p:spPr bwMode="auto">
              <a:xfrm flipH="1">
                <a:off x="3016" y="3612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9" name="Line 16"/>
              <p:cNvSpPr>
                <a:spLocks noChangeShapeType="1"/>
              </p:cNvSpPr>
              <p:nvPr/>
            </p:nvSpPr>
            <p:spPr bwMode="auto">
              <a:xfrm flipV="1">
                <a:off x="3016" y="3475"/>
                <a:ext cx="182" cy="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9649" name="Line 17"/>
          <p:cNvSpPr>
            <a:spLocks noChangeShapeType="1"/>
          </p:cNvSpPr>
          <p:nvPr/>
        </p:nvSpPr>
        <p:spPr bwMode="auto">
          <a:xfrm rot="19800000" flipH="1">
            <a:off x="2998788" y="4841875"/>
            <a:ext cx="27368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5632450" y="38084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D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9" grpId="0" animBg="1"/>
      <p:bldP spid="6965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The perpendicular bisector of a line</a:t>
            </a:r>
            <a:endParaRPr lang="en-GB" smtClean="0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7304088" y="115888"/>
            <a:ext cx="576262" cy="576262"/>
            <a:chOff x="4601" y="73"/>
            <a:chExt cx="363" cy="363"/>
          </a:xfrm>
        </p:grpSpPr>
        <p:pic>
          <p:nvPicPr>
            <p:cNvPr id="5127" name="Picture 7" descr="flash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" y="108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Oval 8"/>
            <p:cNvSpPr>
              <a:spLocks noChangeAspect="1" noChangeArrowheads="1"/>
            </p:cNvSpPr>
            <p:nvPr/>
          </p:nvSpPr>
          <p:spPr bwMode="auto">
            <a:xfrm>
              <a:off x="4601" y="73"/>
              <a:ext cx="363" cy="363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129" name="Oval 9"/>
            <p:cNvSpPr>
              <a:spLocks noChangeAspect="1" noChangeArrowheads="1"/>
            </p:cNvSpPr>
            <p:nvPr/>
          </p:nvSpPr>
          <p:spPr bwMode="auto">
            <a:xfrm>
              <a:off x="4629" y="106"/>
              <a:ext cx="295" cy="295"/>
            </a:xfrm>
            <a:prstGeom prst="ellipse">
              <a:avLst/>
            </a:prstGeom>
            <a:noFill/>
            <a:ln w="2540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5122" r:id="rId2" imgW="9142857" imgH="5185068"/>
        </mc:Choice>
        <mc:Fallback>
          <p:control r:id="rId2" imgW="9142857" imgH="518506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08050"/>
                  <a:ext cx="9144000" cy="5184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The bisector of an angle</a:t>
            </a: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7304088" y="115888"/>
            <a:ext cx="576262" cy="576262"/>
            <a:chOff x="4601" y="73"/>
            <a:chExt cx="363" cy="363"/>
          </a:xfrm>
        </p:grpSpPr>
        <p:pic>
          <p:nvPicPr>
            <p:cNvPr id="6151" name="Picture 7" descr="flash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" y="108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Oval 8"/>
            <p:cNvSpPr>
              <a:spLocks noChangeAspect="1" noChangeArrowheads="1"/>
            </p:cNvSpPr>
            <p:nvPr/>
          </p:nvSpPr>
          <p:spPr bwMode="auto">
            <a:xfrm>
              <a:off x="4601" y="73"/>
              <a:ext cx="363" cy="363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6153" name="Oval 9"/>
            <p:cNvSpPr>
              <a:spLocks noChangeAspect="1" noChangeArrowheads="1"/>
            </p:cNvSpPr>
            <p:nvPr/>
          </p:nvSpPr>
          <p:spPr bwMode="auto">
            <a:xfrm>
              <a:off x="4629" y="106"/>
              <a:ext cx="295" cy="295"/>
            </a:xfrm>
            <a:prstGeom prst="ellipse">
              <a:avLst/>
            </a:prstGeom>
            <a:noFill/>
            <a:ln w="2540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6146" r:id="rId2" imgW="9142857" imgH="5187731"/>
        </mc:Choice>
        <mc:Fallback>
          <p:control r:id="rId2" imgW="9142857" imgH="518773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06463"/>
                  <a:ext cx="9142413" cy="51879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The perpendicular from a point to a line</a:t>
            </a: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7304088" y="115888"/>
            <a:ext cx="576262" cy="576262"/>
            <a:chOff x="4601" y="73"/>
            <a:chExt cx="363" cy="363"/>
          </a:xfrm>
        </p:grpSpPr>
        <p:pic>
          <p:nvPicPr>
            <p:cNvPr id="7175" name="Picture 7" descr="flash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" y="108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Oval 8"/>
            <p:cNvSpPr>
              <a:spLocks noChangeAspect="1" noChangeArrowheads="1"/>
            </p:cNvSpPr>
            <p:nvPr/>
          </p:nvSpPr>
          <p:spPr bwMode="auto">
            <a:xfrm>
              <a:off x="4601" y="73"/>
              <a:ext cx="363" cy="363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177" name="Oval 9"/>
            <p:cNvSpPr>
              <a:spLocks noChangeAspect="1" noChangeArrowheads="1"/>
            </p:cNvSpPr>
            <p:nvPr/>
          </p:nvSpPr>
          <p:spPr bwMode="auto">
            <a:xfrm>
              <a:off x="4629" y="106"/>
              <a:ext cx="295" cy="295"/>
            </a:xfrm>
            <a:prstGeom prst="ellipse">
              <a:avLst/>
            </a:prstGeom>
            <a:noFill/>
            <a:ln w="2540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7170" r:id="rId2" imgW="9142857" imgH="5187731"/>
        </mc:Choice>
        <mc:Fallback>
          <p:control r:id="rId2" imgW="9142857" imgH="518773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06463"/>
                  <a:ext cx="9142413" cy="51879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The perpendicular from a point on a line</a:t>
            </a: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7304088" y="115888"/>
            <a:ext cx="576262" cy="576262"/>
            <a:chOff x="4601" y="73"/>
            <a:chExt cx="363" cy="363"/>
          </a:xfrm>
        </p:grpSpPr>
        <p:pic>
          <p:nvPicPr>
            <p:cNvPr id="8199" name="Picture 7" descr="flash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" y="108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Oval 8"/>
            <p:cNvSpPr>
              <a:spLocks noChangeAspect="1" noChangeArrowheads="1"/>
            </p:cNvSpPr>
            <p:nvPr/>
          </p:nvSpPr>
          <p:spPr bwMode="auto">
            <a:xfrm>
              <a:off x="4601" y="73"/>
              <a:ext cx="363" cy="363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8201" name="Oval 9"/>
            <p:cNvSpPr>
              <a:spLocks noChangeAspect="1" noChangeArrowheads="1"/>
            </p:cNvSpPr>
            <p:nvPr/>
          </p:nvSpPr>
          <p:spPr bwMode="auto">
            <a:xfrm>
              <a:off x="4629" y="106"/>
              <a:ext cx="295" cy="295"/>
            </a:xfrm>
            <a:prstGeom prst="ellipse">
              <a:avLst/>
            </a:prstGeom>
            <a:noFill/>
            <a:ln w="2540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8194" r:id="rId2" imgW="9142857" imgH="5187731"/>
        </mc:Choice>
        <mc:Fallback>
          <p:control r:id="rId2" imgW="9142857" imgH="518773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06463"/>
                  <a:ext cx="9142413" cy="51879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Equipment needed for constructions</a:t>
            </a:r>
            <a:endParaRPr lang="en-GB" smtClean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76238" y="1143000"/>
            <a:ext cx="8516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Before you begin make sure you have the following equipment:</a:t>
            </a:r>
            <a:endParaRPr lang="en-GB"/>
          </a:p>
        </p:txBody>
      </p:sp>
      <p:grpSp>
        <p:nvGrpSpPr>
          <p:cNvPr id="112646" name="Group 6"/>
          <p:cNvGrpSpPr>
            <a:grpSpLocks/>
          </p:cNvGrpSpPr>
          <p:nvPr/>
        </p:nvGrpSpPr>
        <p:grpSpPr bwMode="auto">
          <a:xfrm>
            <a:off x="4714875" y="2205038"/>
            <a:ext cx="3168650" cy="1800225"/>
            <a:chOff x="2970" y="1389"/>
            <a:chExt cx="1996" cy="1134"/>
          </a:xfrm>
        </p:grpSpPr>
        <p:sp>
          <p:nvSpPr>
            <p:cNvPr id="11284" name="Text Box 7"/>
            <p:cNvSpPr txBox="1">
              <a:spLocks noChangeArrowheads="1"/>
            </p:cNvSpPr>
            <p:nvPr/>
          </p:nvSpPr>
          <p:spPr bwMode="auto">
            <a:xfrm>
              <a:off x="3106" y="2190"/>
              <a:ext cx="1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/>
                <a:t>A protractor</a:t>
              </a:r>
              <a:endParaRPr lang="en-GB"/>
            </a:p>
          </p:txBody>
        </p:sp>
        <p:pic>
          <p:nvPicPr>
            <p:cNvPr id="11285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" y="1454"/>
              <a:ext cx="1255" cy="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6" name="AutoShape 9"/>
            <p:cNvSpPr>
              <a:spLocks noChangeArrowheads="1"/>
            </p:cNvSpPr>
            <p:nvPr/>
          </p:nvSpPr>
          <p:spPr bwMode="auto">
            <a:xfrm>
              <a:off x="2970" y="1389"/>
              <a:ext cx="1996" cy="113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650" name="Group 10"/>
          <p:cNvGrpSpPr>
            <a:grpSpLocks/>
          </p:cNvGrpSpPr>
          <p:nvPr/>
        </p:nvGrpSpPr>
        <p:grpSpPr bwMode="auto">
          <a:xfrm>
            <a:off x="684213" y="2205038"/>
            <a:ext cx="3168650" cy="1830387"/>
            <a:chOff x="431" y="1389"/>
            <a:chExt cx="1996" cy="1153"/>
          </a:xfrm>
        </p:grpSpPr>
        <p:sp>
          <p:nvSpPr>
            <p:cNvPr id="11281" name="Text Box 11"/>
            <p:cNvSpPr txBox="1">
              <a:spLocks noChangeArrowheads="1"/>
            </p:cNvSpPr>
            <p:nvPr/>
          </p:nvSpPr>
          <p:spPr bwMode="auto">
            <a:xfrm>
              <a:off x="566" y="2024"/>
              <a:ext cx="172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/>
                <a:t>A ruler marked in cm and mm</a:t>
              </a:r>
              <a:endParaRPr lang="en-GB"/>
            </a:p>
          </p:txBody>
        </p:sp>
        <p:sp>
          <p:nvSpPr>
            <p:cNvPr id="11282" name="AutoShape 12"/>
            <p:cNvSpPr>
              <a:spLocks noChangeArrowheads="1"/>
            </p:cNvSpPr>
            <p:nvPr/>
          </p:nvSpPr>
          <p:spPr bwMode="auto">
            <a:xfrm>
              <a:off x="431" y="1389"/>
              <a:ext cx="1996" cy="113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83" name="Picture 13" descr="rul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1434"/>
              <a:ext cx="1587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54" name="Group 14"/>
          <p:cNvGrpSpPr>
            <a:grpSpLocks/>
          </p:cNvGrpSpPr>
          <p:nvPr/>
        </p:nvGrpSpPr>
        <p:grpSpPr bwMode="auto">
          <a:xfrm>
            <a:off x="684213" y="4221163"/>
            <a:ext cx="3168650" cy="1800225"/>
            <a:chOff x="431" y="2659"/>
            <a:chExt cx="1996" cy="1134"/>
          </a:xfrm>
        </p:grpSpPr>
        <p:sp>
          <p:nvSpPr>
            <p:cNvPr id="11278" name="Text Box 15"/>
            <p:cNvSpPr txBox="1">
              <a:spLocks noChangeArrowheads="1"/>
            </p:cNvSpPr>
            <p:nvPr/>
          </p:nvSpPr>
          <p:spPr bwMode="auto">
            <a:xfrm>
              <a:off x="431" y="3460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/>
                <a:t>A pair of compasses</a:t>
              </a:r>
              <a:endParaRPr lang="en-GB"/>
            </a:p>
          </p:txBody>
        </p:sp>
        <p:sp>
          <p:nvSpPr>
            <p:cNvPr id="11279" name="AutoShape 16"/>
            <p:cNvSpPr>
              <a:spLocks noChangeArrowheads="1"/>
            </p:cNvSpPr>
            <p:nvPr/>
          </p:nvSpPr>
          <p:spPr bwMode="auto">
            <a:xfrm>
              <a:off x="431" y="2659"/>
              <a:ext cx="1996" cy="113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80" name="Picture 17" descr="Product Ima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704"/>
              <a:ext cx="817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58" name="Group 18"/>
          <p:cNvGrpSpPr>
            <a:grpSpLocks/>
          </p:cNvGrpSpPr>
          <p:nvPr/>
        </p:nvGrpSpPr>
        <p:grpSpPr bwMode="auto">
          <a:xfrm>
            <a:off x="4716463" y="4221163"/>
            <a:ext cx="3168650" cy="1800225"/>
            <a:chOff x="2971" y="2659"/>
            <a:chExt cx="1996" cy="1134"/>
          </a:xfrm>
        </p:grpSpPr>
        <p:grpSp>
          <p:nvGrpSpPr>
            <p:cNvPr id="11274" name="Group 19"/>
            <p:cNvGrpSpPr>
              <a:grpSpLocks/>
            </p:cNvGrpSpPr>
            <p:nvPr/>
          </p:nvGrpSpPr>
          <p:grpSpPr bwMode="auto">
            <a:xfrm>
              <a:off x="2971" y="2659"/>
              <a:ext cx="1996" cy="1134"/>
              <a:chOff x="2971" y="2659"/>
              <a:chExt cx="1996" cy="1134"/>
            </a:xfrm>
          </p:grpSpPr>
          <p:sp>
            <p:nvSpPr>
              <p:cNvPr id="11276" name="Text Box 20"/>
              <p:cNvSpPr txBox="1">
                <a:spLocks noChangeArrowheads="1"/>
              </p:cNvSpPr>
              <p:nvPr/>
            </p:nvSpPr>
            <p:spPr bwMode="auto">
              <a:xfrm>
                <a:off x="3106" y="3369"/>
                <a:ext cx="17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/>
                  <a:t>A </a:t>
                </a:r>
                <a:r>
                  <a:rPr lang="en-US" i="1"/>
                  <a:t>sharp</a:t>
                </a:r>
                <a:r>
                  <a:rPr lang="en-US"/>
                  <a:t> pencil</a:t>
                </a:r>
                <a:endParaRPr lang="en-GB"/>
              </a:p>
            </p:txBody>
          </p:sp>
          <p:sp>
            <p:nvSpPr>
              <p:cNvPr id="11277" name="AutoShape 21"/>
              <p:cNvSpPr>
                <a:spLocks noChangeArrowheads="1"/>
              </p:cNvSpPr>
              <p:nvPr/>
            </p:nvSpPr>
            <p:spPr bwMode="auto">
              <a:xfrm>
                <a:off x="2971" y="2659"/>
                <a:ext cx="1996" cy="1134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1275" name="Object 22"/>
            <p:cNvGraphicFramePr>
              <a:graphicFrameLocks noChangeAspect="1"/>
            </p:cNvGraphicFramePr>
            <p:nvPr/>
          </p:nvGraphicFramePr>
          <p:xfrm>
            <a:off x="3470" y="2750"/>
            <a:ext cx="1043" cy="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7" name="Image" r:id="rId9" imgW="4723810" imgH="3123810" progId="Photoshop.Image.7">
                    <p:embed/>
                  </p:oleObj>
                </mc:Choice>
                <mc:Fallback>
                  <p:oleObj name="Image" r:id="rId9" imgW="4723810" imgH="3123810" progId="Photoshop.Image.7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" y="2750"/>
                          <a:ext cx="1043" cy="5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Constructing triangles</a:t>
            </a:r>
            <a:endParaRPr lang="en-GB" smtClean="0"/>
          </a:p>
        </p:txBody>
      </p: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395288" y="1171575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To accurately construct a triangle you need to know:</a:t>
            </a:r>
            <a:endParaRPr lang="en-GB"/>
          </a:p>
        </p:txBody>
      </p:sp>
      <p:grpSp>
        <p:nvGrpSpPr>
          <p:cNvPr id="49171" name="Group 19"/>
          <p:cNvGrpSpPr>
            <a:grpSpLocks/>
          </p:cNvGrpSpPr>
          <p:nvPr/>
        </p:nvGrpSpPr>
        <p:grpSpPr bwMode="auto">
          <a:xfrm>
            <a:off x="395288" y="1982788"/>
            <a:ext cx="7632700" cy="457200"/>
            <a:chOff x="385" y="1174"/>
            <a:chExt cx="4808" cy="288"/>
          </a:xfrm>
        </p:grpSpPr>
        <p:pic>
          <p:nvPicPr>
            <p:cNvPr id="12305" name="Picture 16" descr="bulletpoi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243"/>
              <a:ext cx="13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 Box 17"/>
            <p:cNvSpPr txBox="1">
              <a:spLocks noChangeArrowheads="1"/>
            </p:cNvSpPr>
            <p:nvPr/>
          </p:nvSpPr>
          <p:spPr bwMode="auto">
            <a:xfrm>
              <a:off x="549" y="1174"/>
              <a:ext cx="4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/>
                <a:t>The length of two sides and the included angle (SAS)</a:t>
              </a:r>
            </a:p>
          </p:txBody>
        </p:sp>
      </p:grpSp>
      <p:grpSp>
        <p:nvGrpSpPr>
          <p:cNvPr id="49172" name="Group 20"/>
          <p:cNvGrpSpPr>
            <a:grpSpLocks/>
          </p:cNvGrpSpPr>
          <p:nvPr/>
        </p:nvGrpSpPr>
        <p:grpSpPr bwMode="auto">
          <a:xfrm>
            <a:off x="395288" y="2751138"/>
            <a:ext cx="5951537" cy="457200"/>
            <a:chOff x="385" y="1174"/>
            <a:chExt cx="3749" cy="288"/>
          </a:xfrm>
        </p:grpSpPr>
        <p:pic>
          <p:nvPicPr>
            <p:cNvPr id="12303" name="Picture 21" descr="bulletpoi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243"/>
              <a:ext cx="13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Text Box 22"/>
            <p:cNvSpPr txBox="1">
              <a:spLocks noChangeArrowheads="1"/>
            </p:cNvSpPr>
            <p:nvPr/>
          </p:nvSpPr>
          <p:spPr bwMode="auto">
            <a:xfrm>
              <a:off x="549" y="1174"/>
              <a:ext cx="35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/>
                <a:t>The size of two angles and a side (ASA) </a:t>
              </a:r>
            </a:p>
          </p:txBody>
        </p:sp>
      </p:grpSp>
      <p:grpSp>
        <p:nvGrpSpPr>
          <p:cNvPr id="49175" name="Group 23"/>
          <p:cNvGrpSpPr>
            <a:grpSpLocks/>
          </p:cNvGrpSpPr>
          <p:nvPr/>
        </p:nvGrpSpPr>
        <p:grpSpPr bwMode="auto">
          <a:xfrm>
            <a:off x="395288" y="3519488"/>
            <a:ext cx="5695950" cy="457200"/>
            <a:chOff x="385" y="1174"/>
            <a:chExt cx="3588" cy="288"/>
          </a:xfrm>
        </p:grpSpPr>
        <p:pic>
          <p:nvPicPr>
            <p:cNvPr id="12301" name="Picture 24" descr="bulletpoi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243"/>
              <a:ext cx="13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 Box 25"/>
            <p:cNvSpPr txBox="1">
              <a:spLocks noChangeArrowheads="1"/>
            </p:cNvSpPr>
            <p:nvPr/>
          </p:nvSpPr>
          <p:spPr bwMode="auto">
            <a:xfrm>
              <a:off x="549" y="1174"/>
              <a:ext cx="3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/>
                <a:t>The lengths of three of the sides (SSS)</a:t>
              </a:r>
            </a:p>
          </p:txBody>
        </p:sp>
      </p:grp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3255963" y="4143375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/>
              <a:t>Or</a:t>
            </a:r>
          </a:p>
        </p:txBody>
      </p:sp>
      <p:grpSp>
        <p:nvGrpSpPr>
          <p:cNvPr id="49182" name="Group 30"/>
          <p:cNvGrpSpPr>
            <a:grpSpLocks/>
          </p:cNvGrpSpPr>
          <p:nvPr/>
        </p:nvGrpSpPr>
        <p:grpSpPr bwMode="auto">
          <a:xfrm>
            <a:off x="395288" y="4767263"/>
            <a:ext cx="8351837" cy="822325"/>
            <a:chOff x="295" y="3187"/>
            <a:chExt cx="5261" cy="518"/>
          </a:xfrm>
        </p:grpSpPr>
        <p:pic>
          <p:nvPicPr>
            <p:cNvPr id="12299" name="Picture 28" descr="bulletpoi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256"/>
              <a:ext cx="13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 Box 29"/>
            <p:cNvSpPr txBox="1">
              <a:spLocks noChangeArrowheads="1"/>
            </p:cNvSpPr>
            <p:nvPr/>
          </p:nvSpPr>
          <p:spPr bwMode="auto">
            <a:xfrm>
              <a:off x="459" y="3187"/>
              <a:ext cx="509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/>
                <a:t>A </a:t>
              </a:r>
              <a:r>
                <a:rPr lang="en-US"/>
                <a:t>right angle, the length of the hypotenuse and the length of one other side </a:t>
              </a:r>
              <a:r>
                <a:rPr lang="en-GB"/>
                <a:t>(RHS)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PubPieSlice"/>
          <p:cNvSpPr>
            <a:spLocks noEditPoints="1" noChangeArrowheads="1"/>
          </p:cNvSpPr>
          <p:nvPr/>
        </p:nvSpPr>
        <p:spPr bwMode="auto">
          <a:xfrm>
            <a:off x="2771775" y="3502025"/>
            <a:ext cx="720725" cy="720725"/>
          </a:xfrm>
          <a:custGeom>
            <a:avLst/>
            <a:gdLst>
              <a:gd name="T0" fmla="*/ 24047257 w 21600"/>
              <a:gd name="T1" fmla="*/ 12129935 h 21600"/>
              <a:gd name="T2" fmla="*/ 12024196 w 21600"/>
              <a:gd name="T3" fmla="*/ 12024196 h 21600"/>
              <a:gd name="T4" fmla="*/ 20453341 w 21600"/>
              <a:gd name="T5" fmla="*/ 3449170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895"/>
                </a:moveTo>
                <a:cubicBezTo>
                  <a:pt x="21599" y="10863"/>
                  <a:pt x="21600" y="10831"/>
                  <a:pt x="21600" y="10800"/>
                </a:cubicBezTo>
                <a:cubicBezTo>
                  <a:pt x="21600" y="7903"/>
                  <a:pt x="20436" y="5128"/>
                  <a:pt x="18370" y="3098"/>
                </a:cubicBezTo>
                <a:lnTo>
                  <a:pt x="10800" y="10800"/>
                </a:lnTo>
                <a:lnTo>
                  <a:pt x="21599" y="10895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5" name="Picture 3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Constructing a triangle given SAS</a:t>
            </a:r>
            <a:endParaRPr lang="en-GB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65188" y="1066800"/>
            <a:ext cx="7413625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/>
              <a:t>How could we construct a triangle given the lengths of two of its sides and the angle between them?</a:t>
            </a:r>
            <a:endParaRPr lang="en-GB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flipH="1">
            <a:off x="3132138" y="2060575"/>
            <a:ext cx="1655762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3132138" y="3860800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4090988" y="3879850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side</a:t>
            </a:r>
            <a:endParaRPr lang="en-GB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3132138" y="249396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side</a:t>
            </a:r>
            <a:endParaRPr lang="en-GB"/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3779838" y="3213100"/>
            <a:ext cx="93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angle</a:t>
            </a:r>
            <a:endParaRPr lang="en-GB"/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395288" y="4437063"/>
            <a:ext cx="837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The angle between the two sides is often called the </a:t>
            </a:r>
            <a:r>
              <a:rPr lang="en-US" b="1">
                <a:solidFill>
                  <a:srgbClr val="FF6600"/>
                </a:solidFill>
              </a:rPr>
              <a:t>included angle</a:t>
            </a:r>
            <a:r>
              <a:rPr lang="en-US"/>
              <a:t>.</a:t>
            </a:r>
            <a:endParaRPr lang="en-GB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4787900" y="2060575"/>
            <a:ext cx="1008063" cy="18002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395288" y="5251450"/>
            <a:ext cx="837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We use the abbreviation </a:t>
            </a:r>
            <a:r>
              <a:rPr lang="en-US" b="1">
                <a:solidFill>
                  <a:srgbClr val="FF6600"/>
                </a:solidFill>
              </a:rPr>
              <a:t>SAS</a:t>
            </a:r>
            <a:r>
              <a:rPr lang="en-US"/>
              <a:t> to stand for </a:t>
            </a:r>
            <a:r>
              <a:rPr lang="en-US" b="1">
                <a:solidFill>
                  <a:srgbClr val="FF6600"/>
                </a:solidFill>
              </a:rPr>
              <a:t>S</a:t>
            </a:r>
            <a:r>
              <a:rPr lang="en-US"/>
              <a:t>ide, </a:t>
            </a:r>
            <a:r>
              <a:rPr lang="en-US" b="1">
                <a:solidFill>
                  <a:srgbClr val="FF6600"/>
                </a:solidFill>
              </a:rPr>
              <a:t>A</a:t>
            </a:r>
            <a:r>
              <a:rPr lang="en-US"/>
              <a:t>ngle and </a:t>
            </a:r>
            <a:r>
              <a:rPr lang="en-US" b="1">
                <a:solidFill>
                  <a:srgbClr val="FF6600"/>
                </a:solidFill>
              </a:rPr>
              <a:t>S</a:t>
            </a:r>
            <a:r>
              <a:rPr lang="en-US"/>
              <a:t>ide.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9" grpId="0" animBg="1"/>
      <p:bldP spid="110600" grpId="0" animBg="1"/>
      <p:bldP spid="110601" grpId="0" autoUpdateAnimBg="0"/>
      <p:bldP spid="110602" grpId="0" autoUpdateAnimBg="0"/>
      <p:bldP spid="110603" grpId="0" autoUpdateAnimBg="0"/>
      <p:bldP spid="110604" grpId="0" autoUpdateAnimBg="0"/>
      <p:bldP spid="110605" grpId="0" animBg="1"/>
      <p:bldP spid="11060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Constructing a triangle given SAS</a:t>
            </a:r>
            <a:endParaRPr lang="en-GB" smtClean="0"/>
          </a:p>
        </p:txBody>
      </p:sp>
      <p:grpSp>
        <p:nvGrpSpPr>
          <p:cNvPr id="1030" name="Group 11"/>
          <p:cNvGrpSpPr>
            <a:grpSpLocks/>
          </p:cNvGrpSpPr>
          <p:nvPr/>
        </p:nvGrpSpPr>
        <p:grpSpPr bwMode="auto">
          <a:xfrm>
            <a:off x="7304088" y="115888"/>
            <a:ext cx="576262" cy="576262"/>
            <a:chOff x="4601" y="73"/>
            <a:chExt cx="363" cy="363"/>
          </a:xfrm>
        </p:grpSpPr>
        <p:pic>
          <p:nvPicPr>
            <p:cNvPr id="1031" name="Picture 12" descr="flash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" y="108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Oval 13"/>
            <p:cNvSpPr>
              <a:spLocks noChangeAspect="1" noChangeArrowheads="1"/>
            </p:cNvSpPr>
            <p:nvPr/>
          </p:nvSpPr>
          <p:spPr bwMode="auto">
            <a:xfrm>
              <a:off x="4601" y="73"/>
              <a:ext cx="363" cy="363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033" name="Oval 14"/>
            <p:cNvSpPr>
              <a:spLocks noChangeAspect="1" noChangeArrowheads="1"/>
            </p:cNvSpPr>
            <p:nvPr/>
          </p:nvSpPr>
          <p:spPr bwMode="auto">
            <a:xfrm>
              <a:off x="4629" y="106"/>
              <a:ext cx="295" cy="295"/>
            </a:xfrm>
            <a:prstGeom prst="ellipse">
              <a:avLst/>
            </a:prstGeom>
            <a:noFill/>
            <a:ln w="2540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026" r:id="rId2" imgW="9142857" imgH="5187731"/>
        </mc:Choice>
        <mc:Fallback>
          <p:control r:id="rId2" imgW="9142857" imgH="518773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06463"/>
                  <a:ext cx="9142413" cy="51879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Constructing a triangle given ASA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79488" y="1066800"/>
            <a:ext cx="7185025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/>
              <a:t>How could we construct a triangle given two angles and the length of the side between them?</a:t>
            </a:r>
            <a:endParaRPr lang="en-GB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95288" y="4437063"/>
            <a:ext cx="8353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The side between the two angles is often called the </a:t>
            </a:r>
            <a:r>
              <a:rPr lang="en-US" b="1">
                <a:solidFill>
                  <a:srgbClr val="FF6600"/>
                </a:solidFill>
              </a:rPr>
              <a:t>included side</a:t>
            </a:r>
            <a:r>
              <a:rPr lang="en-US"/>
              <a:t>.</a:t>
            </a:r>
            <a:endParaRPr lang="en-GB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95288" y="5251450"/>
            <a:ext cx="8569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We use the abbreviation </a:t>
            </a:r>
            <a:r>
              <a:rPr lang="en-US" b="1">
                <a:solidFill>
                  <a:srgbClr val="FF6600"/>
                </a:solidFill>
              </a:rPr>
              <a:t>ASA</a:t>
            </a:r>
            <a:r>
              <a:rPr lang="en-US"/>
              <a:t> to stand for </a:t>
            </a:r>
            <a:r>
              <a:rPr lang="en-US" b="1">
                <a:solidFill>
                  <a:srgbClr val="FF6600"/>
                </a:solidFill>
              </a:rPr>
              <a:t>A</a:t>
            </a:r>
            <a:r>
              <a:rPr lang="en-US"/>
              <a:t>ngle, </a:t>
            </a:r>
            <a:r>
              <a:rPr lang="en-US" b="1">
                <a:solidFill>
                  <a:srgbClr val="FF6600"/>
                </a:solidFill>
              </a:rPr>
              <a:t>S</a:t>
            </a:r>
            <a:r>
              <a:rPr lang="en-US"/>
              <a:t>ide and </a:t>
            </a:r>
            <a:r>
              <a:rPr lang="en-US" b="1">
                <a:solidFill>
                  <a:srgbClr val="FF6600"/>
                </a:solidFill>
              </a:rPr>
              <a:t>A</a:t>
            </a:r>
            <a:r>
              <a:rPr lang="en-US"/>
              <a:t>ngle.</a:t>
            </a:r>
            <a:endParaRPr lang="en-GB"/>
          </a:p>
        </p:txBody>
      </p:sp>
      <p:sp>
        <p:nvSpPr>
          <p:cNvPr id="53256" name="PubPieSlice"/>
          <p:cNvSpPr>
            <a:spLocks noEditPoints="1" noChangeArrowheads="1"/>
          </p:cNvSpPr>
          <p:nvPr/>
        </p:nvSpPr>
        <p:spPr bwMode="auto">
          <a:xfrm>
            <a:off x="6116638" y="3503613"/>
            <a:ext cx="687387" cy="655637"/>
          </a:xfrm>
          <a:custGeom>
            <a:avLst/>
            <a:gdLst>
              <a:gd name="T0" fmla="*/ 761568 w 21600"/>
              <a:gd name="T1" fmla="*/ 6301036 h 21600"/>
              <a:gd name="T2" fmla="*/ 10937536 w 21600"/>
              <a:gd name="T3" fmla="*/ 9950475 h 21600"/>
              <a:gd name="T4" fmla="*/ 7097 w 21600"/>
              <a:gd name="T5" fmla="*/ 9591150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752" y="6839"/>
                </a:moveTo>
                <a:cubicBezTo>
                  <a:pt x="303" y="7978"/>
                  <a:pt x="51" y="9186"/>
                  <a:pt x="7" y="10410"/>
                </a:cubicBezTo>
                <a:lnTo>
                  <a:pt x="10800" y="10800"/>
                </a:lnTo>
                <a:lnTo>
                  <a:pt x="752" y="6839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PubPieSlice"/>
          <p:cNvSpPr>
            <a:spLocks noEditPoints="1" noChangeArrowheads="1"/>
          </p:cNvSpPr>
          <p:nvPr/>
        </p:nvSpPr>
        <p:spPr bwMode="auto">
          <a:xfrm>
            <a:off x="2789238" y="3505200"/>
            <a:ext cx="687387" cy="655638"/>
          </a:xfrm>
          <a:custGeom>
            <a:avLst/>
            <a:gdLst>
              <a:gd name="T0" fmla="*/ 21874023 w 21600"/>
              <a:gd name="T1" fmla="*/ 10038030 h 21600"/>
              <a:gd name="T2" fmla="*/ 10937536 w 21600"/>
              <a:gd name="T3" fmla="*/ 9950490 h 21600"/>
              <a:gd name="T4" fmla="*/ 5315825 w 21600"/>
              <a:gd name="T5" fmla="*/ 1414266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895"/>
                </a:moveTo>
                <a:cubicBezTo>
                  <a:pt x="21599" y="10863"/>
                  <a:pt x="21600" y="1083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8844" y="-1"/>
                  <a:pt x="6926" y="530"/>
                  <a:pt x="5249" y="1535"/>
                </a:cubicBezTo>
                <a:lnTo>
                  <a:pt x="10800" y="10800"/>
                </a:lnTo>
                <a:lnTo>
                  <a:pt x="21599" y="10895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1897063" y="2060575"/>
            <a:ext cx="1236662" cy="17700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133725" y="3830638"/>
            <a:ext cx="3362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4048125" y="3848100"/>
            <a:ext cx="7445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side</a:t>
            </a:r>
            <a:endParaRPr lang="en-GB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995613" y="3044825"/>
            <a:ext cx="93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angle</a:t>
            </a:r>
            <a:endParaRPr lang="en-GB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1690688" y="2192338"/>
            <a:ext cx="4805362" cy="16383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4668838" y="3392488"/>
            <a:ext cx="93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angle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utoUpdateAnimBg="0"/>
      <p:bldP spid="53255" grpId="0" autoUpdateAnimBg="0"/>
      <p:bldP spid="53256" grpId="0" animBg="1"/>
      <p:bldP spid="53257" grpId="0" animBg="1"/>
      <p:bldP spid="53258" grpId="0" animBg="1"/>
      <p:bldP spid="53259" grpId="0" animBg="1"/>
      <p:bldP spid="53260" grpId="0" autoUpdateAnimBg="0"/>
      <p:bldP spid="53261" grpId="0" autoUpdateAnimBg="0"/>
      <p:bldP spid="53262" grpId="0" animBg="1"/>
      <p:bldP spid="5326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Constructing a triangle given ASA</a:t>
            </a:r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7304088" y="115888"/>
            <a:ext cx="576262" cy="576262"/>
            <a:chOff x="4601" y="73"/>
            <a:chExt cx="363" cy="363"/>
          </a:xfrm>
        </p:grpSpPr>
        <p:pic>
          <p:nvPicPr>
            <p:cNvPr id="2055" name="Picture 7" descr="flash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" y="108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Oval 8"/>
            <p:cNvSpPr>
              <a:spLocks noChangeAspect="1" noChangeArrowheads="1"/>
            </p:cNvSpPr>
            <p:nvPr/>
          </p:nvSpPr>
          <p:spPr bwMode="auto">
            <a:xfrm>
              <a:off x="4601" y="73"/>
              <a:ext cx="363" cy="363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057" name="Oval 9"/>
            <p:cNvSpPr>
              <a:spLocks noChangeAspect="1" noChangeArrowheads="1"/>
            </p:cNvSpPr>
            <p:nvPr/>
          </p:nvSpPr>
          <p:spPr bwMode="auto">
            <a:xfrm>
              <a:off x="4629" y="106"/>
              <a:ext cx="295" cy="295"/>
            </a:xfrm>
            <a:prstGeom prst="ellipse">
              <a:avLst/>
            </a:prstGeom>
            <a:noFill/>
            <a:ln w="2540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050" r:id="rId2" imgW="9142857" imgH="5187731"/>
        </mc:Choice>
        <mc:Fallback>
          <p:control r:id="rId2" imgW="9142857" imgH="518773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06463"/>
                  <a:ext cx="9142413" cy="51879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Constructing a triangle given SSS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46288" y="1125538"/>
            <a:ext cx="5051425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/>
              <a:t>How could we construct a triangle given the lengths of three sides?</a:t>
            </a:r>
            <a:endParaRPr lang="en-GB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2268538" y="4248150"/>
            <a:ext cx="3527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659188" y="4267200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side</a:t>
            </a:r>
            <a:endParaRPr lang="en-GB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95288" y="5492750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We use the abbreviation </a:t>
            </a:r>
            <a:r>
              <a:rPr lang="en-US" b="1">
                <a:solidFill>
                  <a:srgbClr val="FF6600"/>
                </a:solidFill>
              </a:rPr>
              <a:t>SSS</a:t>
            </a:r>
            <a:r>
              <a:rPr lang="en-US"/>
              <a:t> to stand for </a:t>
            </a:r>
            <a:r>
              <a:rPr lang="en-US" b="1">
                <a:solidFill>
                  <a:srgbClr val="FF6600"/>
                </a:solidFill>
              </a:rPr>
              <a:t>S</a:t>
            </a:r>
            <a:r>
              <a:rPr lang="en-US"/>
              <a:t>ide, </a:t>
            </a:r>
            <a:r>
              <a:rPr lang="en-US" b="1">
                <a:solidFill>
                  <a:srgbClr val="FF6600"/>
                </a:solidFill>
              </a:rPr>
              <a:t>S</a:t>
            </a:r>
            <a:r>
              <a:rPr lang="en-US"/>
              <a:t>ide, </a:t>
            </a:r>
            <a:r>
              <a:rPr lang="en-US" b="1">
                <a:solidFill>
                  <a:srgbClr val="FF6600"/>
                </a:solidFill>
              </a:rPr>
              <a:t>S</a:t>
            </a:r>
            <a:r>
              <a:rPr lang="en-US"/>
              <a:t>ide. </a:t>
            </a:r>
            <a:endParaRPr lang="en-GB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2268538" y="2303463"/>
            <a:ext cx="2519362" cy="1944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4787900" y="2303463"/>
            <a:ext cx="1008063" cy="1944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700338" y="2879725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side</a:t>
            </a:r>
            <a:endParaRPr lang="en-GB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364163" y="2879725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side</a:t>
            </a:r>
            <a:endParaRPr lang="en-GB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95288" y="4868863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Hint: We would need to use a compass.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1" grpId="0" autoUpdateAnimBg="0"/>
      <p:bldP spid="57352" grpId="0" autoUpdateAnimBg="0"/>
      <p:bldP spid="57353" grpId="0" animBg="1"/>
      <p:bldP spid="57354" grpId="0" animBg="1"/>
      <p:bldP spid="57355" grpId="0" autoUpdateAnimBg="0"/>
      <p:bldP spid="57356" grpId="0" autoUpdateAnimBg="0"/>
      <p:bldP spid="5735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Constructing a triangle given SSS</a:t>
            </a: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7304088" y="115888"/>
            <a:ext cx="576262" cy="576262"/>
            <a:chOff x="4601" y="73"/>
            <a:chExt cx="363" cy="363"/>
          </a:xfrm>
        </p:grpSpPr>
        <p:pic>
          <p:nvPicPr>
            <p:cNvPr id="3079" name="Picture 7" descr="flash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" y="108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Oval 8"/>
            <p:cNvSpPr>
              <a:spLocks noChangeAspect="1" noChangeArrowheads="1"/>
            </p:cNvSpPr>
            <p:nvPr/>
          </p:nvSpPr>
          <p:spPr bwMode="auto">
            <a:xfrm>
              <a:off x="4601" y="73"/>
              <a:ext cx="363" cy="363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081" name="Oval 9"/>
            <p:cNvSpPr>
              <a:spLocks noChangeAspect="1" noChangeArrowheads="1"/>
            </p:cNvSpPr>
            <p:nvPr/>
          </p:nvSpPr>
          <p:spPr bwMode="auto">
            <a:xfrm>
              <a:off x="4629" y="106"/>
              <a:ext cx="295" cy="295"/>
            </a:xfrm>
            <a:prstGeom prst="ellipse">
              <a:avLst/>
            </a:prstGeom>
            <a:noFill/>
            <a:ln w="2540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3074" r:id="rId2" imgW="9142857" imgH="5187731"/>
        </mc:Choice>
        <mc:Fallback>
          <p:control r:id="rId2" imgW="9142857" imgH="518773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06463"/>
                  <a:ext cx="9142413" cy="51879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works template">
  <a:themeElements>
    <a:clrScheme name="Boardworks template 13">
      <a:dk1>
        <a:srgbClr val="000066"/>
      </a:dk1>
      <a:lt1>
        <a:srgbClr val="FFFFFF"/>
      </a:lt1>
      <a:dk2>
        <a:srgbClr val="5B0091"/>
      </a:dk2>
      <a:lt2>
        <a:srgbClr val="111111"/>
      </a:lt2>
      <a:accent1>
        <a:srgbClr val="D0B8E0"/>
      </a:accent1>
      <a:accent2>
        <a:srgbClr val="80D0E8"/>
      </a:accent2>
      <a:accent3>
        <a:srgbClr val="FFFFFF"/>
      </a:accent3>
      <a:accent4>
        <a:srgbClr val="000056"/>
      </a:accent4>
      <a:accent5>
        <a:srgbClr val="E4D8ED"/>
      </a:accent5>
      <a:accent6>
        <a:srgbClr val="73BCD2"/>
      </a:accent6>
      <a:hlink>
        <a:srgbClr val="C0E890"/>
      </a:hlink>
      <a:folHlink>
        <a:srgbClr val="FFFF90"/>
      </a:folHlink>
    </a:clrScheme>
    <a:fontScheme name="Boardworks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ardwork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work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work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work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work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work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template 13">
        <a:dk1>
          <a:srgbClr val="000066"/>
        </a:dk1>
        <a:lt1>
          <a:srgbClr val="FFFFFF"/>
        </a:lt1>
        <a:dk2>
          <a:srgbClr val="5B0091"/>
        </a:dk2>
        <a:lt2>
          <a:srgbClr val="111111"/>
        </a:lt2>
        <a:accent1>
          <a:srgbClr val="D0B8E0"/>
        </a:accent1>
        <a:accent2>
          <a:srgbClr val="80D0E8"/>
        </a:accent2>
        <a:accent3>
          <a:srgbClr val="FFFFFF"/>
        </a:accent3>
        <a:accent4>
          <a:srgbClr val="000056"/>
        </a:accent4>
        <a:accent5>
          <a:srgbClr val="E4D8ED"/>
        </a:accent5>
        <a:accent6>
          <a:srgbClr val="73BCD2"/>
        </a:accent6>
        <a:hlink>
          <a:srgbClr val="C0E890"/>
        </a:hlink>
        <a:folHlink>
          <a:srgbClr val="FFFF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Data\Microsoft\Templates\Boardworks template.pot</Template>
  <TotalTime>1176</TotalTime>
  <Words>805</Words>
  <Application>Microsoft Office PowerPoint</Application>
  <PresentationFormat>On-screen Show (4:3)</PresentationFormat>
  <Paragraphs>111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Boardworks template</vt:lpstr>
      <vt:lpstr>Adobe Photoshop Image</vt:lpstr>
      <vt:lpstr>Contents</vt:lpstr>
      <vt:lpstr>Equipment needed for constructions</vt:lpstr>
      <vt:lpstr>Constructing triangles</vt:lpstr>
      <vt:lpstr>Constructing a triangle given SAS</vt:lpstr>
      <vt:lpstr>Constructing a triangle given SAS</vt:lpstr>
      <vt:lpstr>Constructing a triangle given ASA</vt:lpstr>
      <vt:lpstr>Constructing a triangle given ASA</vt:lpstr>
      <vt:lpstr>Constructing a triangle given SSS</vt:lpstr>
      <vt:lpstr>Constructing a triangle given SSS</vt:lpstr>
      <vt:lpstr>Constructing a triangle given RHS</vt:lpstr>
      <vt:lpstr>Constructing a triangle given RHS</vt:lpstr>
      <vt:lpstr>Contents</vt:lpstr>
      <vt:lpstr>Bisecting lines</vt:lpstr>
      <vt:lpstr>Bisecting angles</vt:lpstr>
      <vt:lpstr>The perpendicular bisector of a line</vt:lpstr>
      <vt:lpstr>The bisector of an angle</vt:lpstr>
      <vt:lpstr>The perpendicular from a point to a line</vt:lpstr>
      <vt:lpstr>The perpendicular from a point on a 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S9 Construction and loci</dc:title>
  <dc:creator>©Boardworks Ltd 2005</dc:creator>
  <cp:lastModifiedBy>Teacher E-Solutions</cp:lastModifiedBy>
  <cp:revision>46</cp:revision>
  <dcterms:created xsi:type="dcterms:W3CDTF">2003-07-21T09:50:03Z</dcterms:created>
  <dcterms:modified xsi:type="dcterms:W3CDTF">2019-01-18T17:09:14Z</dcterms:modified>
</cp:coreProperties>
</file>