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94" r:id="rId2"/>
    <p:sldId id="282" r:id="rId3"/>
    <p:sldId id="283" r:id="rId4"/>
    <p:sldId id="286" r:id="rId5"/>
    <p:sldId id="287" r:id="rId6"/>
    <p:sldId id="292" r:id="rId7"/>
    <p:sldId id="288" r:id="rId8"/>
    <p:sldId id="289" r:id="rId9"/>
    <p:sldId id="290" r:id="rId10"/>
    <p:sldId id="317" r:id="rId11"/>
    <p:sldId id="316" r:id="rId12"/>
    <p:sldId id="293" r:id="rId13"/>
    <p:sldId id="285" r:id="rId14"/>
    <p:sldId id="258" r:id="rId15"/>
    <p:sldId id="259" r:id="rId16"/>
    <p:sldId id="309" r:id="rId17"/>
    <p:sldId id="260" r:id="rId18"/>
    <p:sldId id="262" r:id="rId19"/>
    <p:sldId id="263" r:id="rId20"/>
    <p:sldId id="265" r:id="rId21"/>
    <p:sldId id="269" r:id="rId22"/>
    <p:sldId id="266" r:id="rId23"/>
    <p:sldId id="268" r:id="rId24"/>
    <p:sldId id="308" r:id="rId25"/>
    <p:sldId id="270" r:id="rId26"/>
    <p:sldId id="271" r:id="rId27"/>
    <p:sldId id="275" r:id="rId28"/>
    <p:sldId id="276" r:id="rId29"/>
    <p:sldId id="274" r:id="rId30"/>
    <p:sldId id="280" r:id="rId31"/>
    <p:sldId id="273" r:id="rId32"/>
    <p:sldId id="278" r:id="rId33"/>
    <p:sldId id="277" r:id="rId34"/>
    <p:sldId id="310" r:id="rId35"/>
    <p:sldId id="318" r:id="rId36"/>
  </p:sldIdLst>
  <p:sldSz cx="9144000" cy="6858000" type="screen4x3"/>
  <p:notesSz cx="695325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00"/>
    <a:srgbClr val="00FFFF"/>
    <a:srgbClr val="0000FF"/>
    <a:srgbClr val="FFCCCC"/>
    <a:srgbClr val="FF0000"/>
    <a:srgbClr val="FFCC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4" autoAdjust="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NULL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0938"/>
            <a:ext cx="30130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0938"/>
            <a:ext cx="30130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fld id="{48EB66E7-176A-42E7-B326-56DA79C4D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90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8400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6263"/>
            <a:ext cx="5562600" cy="41560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130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70938"/>
            <a:ext cx="30130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501" tIns="46250" rIns="92501" bIns="46250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</a:defRPr>
            </a:lvl1pPr>
          </a:lstStyle>
          <a:p>
            <a:pPr>
              <a:defRPr/>
            </a:pPr>
            <a:fld id="{5975D87F-650D-4A09-BD02-A9791E155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14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55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55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55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55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5FCC850-9DEF-49B8-9907-5709B3525BDD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4598-00D2-4439-AAA6-A29424F3A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0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EB45A-04AE-417A-9788-E40EF4DE5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F33A4-68D2-469D-8C55-CB90126FF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9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6C8F6-A110-4151-AEF0-BC09A4750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89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F82C-C621-493D-8B12-85B141F52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3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78235-1A7B-44F6-95C4-5AF8207DF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2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4BCC9-FB23-4006-9581-1273C412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7D279-0F04-491F-9A98-E73161999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9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8D130-502E-4839-9999-6F30180F1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4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8E9B8-D9D6-4CF9-9D3D-B8051A3C6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8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67179-4EFE-4CF2-8D3F-1C1CED91D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F33FA-3B12-415C-97D5-EE18F9FBF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4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3B056-FA28-416A-B046-48DD32532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6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99738DF-F188-4E46-BF1D-57E26D044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../Local%20Settings/Temp/Rar$DI40.2281/ANSWER%20FOR%20EXAMPLE%201%20(b).doc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../Local%20Settings/Temp/Rar$DI40.2281/ANSWER%20FOR%20EXAMPLE%202%20(b).doc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5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5.wmf"/><Relationship Id="rId9" Type="http://schemas.openxmlformats.org/officeDocument/2006/relationships/image" Target="../media/image11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../Local%20Settings/Temp/Rar$DI40.2281/ANSWER%20FOR%20EXAMPLE%203%20(b).doc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371600" y="2743200"/>
            <a:ext cx="609600" cy="152400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248400" y="3200400"/>
            <a:ext cx="1676400" cy="914400"/>
            <a:chOff x="2832" y="1863"/>
            <a:chExt cx="1344" cy="690"/>
          </a:xfrm>
        </p:grpSpPr>
        <p:sp>
          <p:nvSpPr>
            <p:cNvPr id="11292" name="Rectangle 9"/>
            <p:cNvSpPr>
              <a:spLocks noChangeArrowheads="1"/>
            </p:cNvSpPr>
            <p:nvPr/>
          </p:nvSpPr>
          <p:spPr bwMode="auto">
            <a:xfrm>
              <a:off x="3408" y="1872"/>
              <a:ext cx="768" cy="43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Line 10"/>
            <p:cNvSpPr>
              <a:spLocks noChangeShapeType="1"/>
            </p:cNvSpPr>
            <p:nvPr/>
          </p:nvSpPr>
          <p:spPr bwMode="auto">
            <a:xfrm flipH="1">
              <a:off x="2832" y="2304"/>
              <a:ext cx="5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Line 11"/>
            <p:cNvSpPr>
              <a:spLocks noChangeShapeType="1"/>
            </p:cNvSpPr>
            <p:nvPr/>
          </p:nvSpPr>
          <p:spPr bwMode="auto">
            <a:xfrm flipH="1">
              <a:off x="3579" y="2313"/>
              <a:ext cx="5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Line 12"/>
            <p:cNvSpPr>
              <a:spLocks noChangeShapeType="1"/>
            </p:cNvSpPr>
            <p:nvPr/>
          </p:nvSpPr>
          <p:spPr bwMode="auto">
            <a:xfrm>
              <a:off x="2832" y="254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13"/>
            <p:cNvSpPr>
              <a:spLocks noChangeShapeType="1"/>
            </p:cNvSpPr>
            <p:nvPr/>
          </p:nvSpPr>
          <p:spPr bwMode="auto">
            <a:xfrm flipH="1">
              <a:off x="2832" y="1872"/>
              <a:ext cx="576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Line 14"/>
            <p:cNvSpPr>
              <a:spLocks noChangeShapeType="1"/>
            </p:cNvSpPr>
            <p:nvPr/>
          </p:nvSpPr>
          <p:spPr bwMode="auto">
            <a:xfrm flipH="1">
              <a:off x="3588" y="1863"/>
              <a:ext cx="576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81400" y="2590800"/>
            <a:ext cx="990600" cy="1371600"/>
            <a:chOff x="1584" y="1824"/>
            <a:chExt cx="720" cy="1008"/>
          </a:xfrm>
        </p:grpSpPr>
        <p:sp>
          <p:nvSpPr>
            <p:cNvPr id="11284" name="AutoShape 16"/>
            <p:cNvSpPr>
              <a:spLocks noChangeArrowheads="1"/>
            </p:cNvSpPr>
            <p:nvPr/>
          </p:nvSpPr>
          <p:spPr bwMode="auto">
            <a:xfrm>
              <a:off x="1584" y="2544"/>
              <a:ext cx="720" cy="288"/>
            </a:xfrm>
            <a:prstGeom prst="parallelogram">
              <a:avLst>
                <a:gd name="adj" fmla="val 625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Line 17"/>
            <p:cNvSpPr>
              <a:spLocks noChangeShapeType="1"/>
            </p:cNvSpPr>
            <p:nvPr/>
          </p:nvSpPr>
          <p:spPr bwMode="auto">
            <a:xfrm flipV="1">
              <a:off x="1929" y="1872"/>
              <a:ext cx="39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18"/>
            <p:cNvSpPr>
              <a:spLocks noChangeShapeType="1"/>
            </p:cNvSpPr>
            <p:nvPr/>
          </p:nvSpPr>
          <p:spPr bwMode="auto">
            <a:xfrm flipH="1">
              <a:off x="1776" y="1824"/>
              <a:ext cx="192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19"/>
            <p:cNvSpPr>
              <a:spLocks noChangeShapeType="1"/>
            </p:cNvSpPr>
            <p:nvPr/>
          </p:nvSpPr>
          <p:spPr bwMode="auto">
            <a:xfrm flipH="1">
              <a:off x="1584" y="1824"/>
              <a:ext cx="384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20"/>
            <p:cNvSpPr>
              <a:spLocks noChangeShapeType="1"/>
            </p:cNvSpPr>
            <p:nvPr/>
          </p:nvSpPr>
          <p:spPr bwMode="auto">
            <a:xfrm>
              <a:off x="1968" y="1824"/>
              <a:ext cx="144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21"/>
            <p:cNvSpPr>
              <a:spLocks noChangeShapeType="1"/>
            </p:cNvSpPr>
            <p:nvPr/>
          </p:nvSpPr>
          <p:spPr bwMode="auto">
            <a:xfrm>
              <a:off x="1968" y="1824"/>
              <a:ext cx="336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22"/>
            <p:cNvSpPr>
              <a:spLocks noChangeShapeType="1"/>
            </p:cNvSpPr>
            <p:nvPr/>
          </p:nvSpPr>
          <p:spPr bwMode="auto">
            <a:xfrm flipV="1">
              <a:off x="1584" y="2544"/>
              <a:ext cx="67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23"/>
            <p:cNvSpPr>
              <a:spLocks noChangeShapeType="1"/>
            </p:cNvSpPr>
            <p:nvPr/>
          </p:nvSpPr>
          <p:spPr bwMode="auto">
            <a:xfrm>
              <a:off x="1776" y="2544"/>
              <a:ext cx="33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609600" y="5181600"/>
            <a:ext cx="1066800" cy="1219200"/>
            <a:chOff x="528" y="2928"/>
            <a:chExt cx="816" cy="1056"/>
          </a:xfrm>
        </p:grpSpPr>
        <p:sp>
          <p:nvSpPr>
            <p:cNvPr id="11279" name="AutoShape 25"/>
            <p:cNvSpPr>
              <a:spLocks noChangeArrowheads="1"/>
            </p:cNvSpPr>
            <p:nvPr/>
          </p:nvSpPr>
          <p:spPr bwMode="auto">
            <a:xfrm>
              <a:off x="528" y="3696"/>
              <a:ext cx="816" cy="288"/>
            </a:xfrm>
            <a:prstGeom prst="parallelogram">
              <a:avLst>
                <a:gd name="adj" fmla="val 70833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Line 26"/>
            <p:cNvSpPr>
              <a:spLocks noChangeShapeType="1"/>
            </p:cNvSpPr>
            <p:nvPr/>
          </p:nvSpPr>
          <p:spPr bwMode="auto">
            <a:xfrm flipV="1">
              <a:off x="1344" y="2928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27"/>
            <p:cNvSpPr>
              <a:spLocks noChangeShapeType="1"/>
            </p:cNvSpPr>
            <p:nvPr/>
          </p:nvSpPr>
          <p:spPr bwMode="auto">
            <a:xfrm flipH="1">
              <a:off x="720" y="2928"/>
              <a:ext cx="624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28"/>
            <p:cNvSpPr>
              <a:spLocks noChangeShapeType="1"/>
            </p:cNvSpPr>
            <p:nvPr/>
          </p:nvSpPr>
          <p:spPr bwMode="auto">
            <a:xfrm flipH="1">
              <a:off x="528" y="2928"/>
              <a:ext cx="816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29"/>
            <p:cNvSpPr>
              <a:spLocks noChangeShapeType="1"/>
            </p:cNvSpPr>
            <p:nvPr/>
          </p:nvSpPr>
          <p:spPr bwMode="auto">
            <a:xfrm flipH="1">
              <a:off x="1104" y="2928"/>
              <a:ext cx="240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3505200" y="6324600"/>
            <a:ext cx="1905000" cy="38100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7010400" y="5486400"/>
            <a:ext cx="1143000" cy="838200"/>
            <a:chOff x="3312" y="1632"/>
            <a:chExt cx="720" cy="528"/>
          </a:xfrm>
        </p:grpSpPr>
        <p:sp>
          <p:nvSpPr>
            <p:cNvPr id="11273" name="Rectangle 32"/>
            <p:cNvSpPr>
              <a:spLocks noChangeArrowheads="1"/>
            </p:cNvSpPr>
            <p:nvPr/>
          </p:nvSpPr>
          <p:spPr bwMode="auto">
            <a:xfrm>
              <a:off x="3312" y="1632"/>
              <a:ext cx="528" cy="3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33"/>
            <p:cNvSpPr>
              <a:spLocks noChangeArrowheads="1"/>
            </p:cNvSpPr>
            <p:nvPr/>
          </p:nvSpPr>
          <p:spPr bwMode="auto">
            <a:xfrm>
              <a:off x="3504" y="1824"/>
              <a:ext cx="528" cy="3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Line 34"/>
            <p:cNvSpPr>
              <a:spLocks noChangeShapeType="1"/>
            </p:cNvSpPr>
            <p:nvPr/>
          </p:nvSpPr>
          <p:spPr bwMode="auto">
            <a:xfrm>
              <a:off x="3312" y="1632"/>
              <a:ext cx="192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35"/>
            <p:cNvSpPr>
              <a:spLocks noChangeShapeType="1"/>
            </p:cNvSpPr>
            <p:nvPr/>
          </p:nvSpPr>
          <p:spPr bwMode="auto">
            <a:xfrm>
              <a:off x="3312" y="1968"/>
              <a:ext cx="192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36"/>
            <p:cNvSpPr>
              <a:spLocks noChangeShapeType="1"/>
            </p:cNvSpPr>
            <p:nvPr/>
          </p:nvSpPr>
          <p:spPr bwMode="auto">
            <a:xfrm>
              <a:off x="3840" y="1632"/>
              <a:ext cx="192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37"/>
            <p:cNvSpPr>
              <a:spLocks noChangeShapeType="1"/>
            </p:cNvSpPr>
            <p:nvPr/>
          </p:nvSpPr>
          <p:spPr bwMode="auto">
            <a:xfrm>
              <a:off x="3840" y="1968"/>
              <a:ext cx="192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2" name="WordArt 40"/>
          <p:cNvSpPr>
            <a:spLocks noChangeArrowheads="1" noChangeShapeType="1" noTextEdit="1"/>
          </p:cNvSpPr>
          <p:nvPr/>
        </p:nvSpPr>
        <p:spPr bwMode="auto">
          <a:xfrm>
            <a:off x="762000" y="533400"/>
            <a:ext cx="7924800" cy="129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Georgia"/>
              </a:rPr>
              <a:t>LINES AND PLANES IN </a:t>
            </a:r>
          </a:p>
          <a:p>
            <a:pPr algn="ctr"/>
            <a:r>
              <a:rPr lang="en-US" sz="4000" b="1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Georgia"/>
              </a:rPr>
              <a:t>THREE DIMENSIONS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7" grpId="0" animBg="1"/>
      <p:bldP spid="10243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4"/>
          <p:cNvSpPr>
            <a:spLocks noChangeArrowheads="1"/>
          </p:cNvSpPr>
          <p:nvPr/>
        </p:nvSpPr>
        <p:spPr bwMode="auto">
          <a:xfrm>
            <a:off x="2286000" y="2286000"/>
            <a:ext cx="3429000" cy="2362200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2895600" y="2286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 flipH="1">
            <a:off x="2895600" y="4038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 flipH="1">
            <a:off x="2286000" y="4038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7" name="Oval 9"/>
          <p:cNvSpPr>
            <a:spLocks noChangeArrowheads="1"/>
          </p:cNvSpPr>
          <p:nvPr/>
        </p:nvSpPr>
        <p:spPr bwMode="auto">
          <a:xfrm>
            <a:off x="2819400" y="219075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Oval 10"/>
          <p:cNvSpPr>
            <a:spLocks noChangeArrowheads="1"/>
          </p:cNvSpPr>
          <p:nvPr/>
        </p:nvSpPr>
        <p:spPr bwMode="auto">
          <a:xfrm>
            <a:off x="2819400" y="3962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Oval 11"/>
          <p:cNvSpPr>
            <a:spLocks noChangeArrowheads="1"/>
          </p:cNvSpPr>
          <p:nvPr/>
        </p:nvSpPr>
        <p:spPr bwMode="auto">
          <a:xfrm>
            <a:off x="5638800" y="39624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300" name="Oval 12"/>
          <p:cNvSpPr>
            <a:spLocks noChangeArrowheads="1"/>
          </p:cNvSpPr>
          <p:nvPr/>
        </p:nvSpPr>
        <p:spPr bwMode="auto">
          <a:xfrm>
            <a:off x="2209800" y="45720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301" name="Line 13"/>
          <p:cNvSpPr>
            <a:spLocks noChangeShapeType="1"/>
          </p:cNvSpPr>
          <p:nvPr/>
        </p:nvSpPr>
        <p:spPr bwMode="auto">
          <a:xfrm flipV="1">
            <a:off x="2895600" y="34290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02" name="Line 14"/>
          <p:cNvSpPr>
            <a:spLocks noChangeShapeType="1"/>
          </p:cNvSpPr>
          <p:nvPr/>
        </p:nvSpPr>
        <p:spPr bwMode="auto">
          <a:xfrm>
            <a:off x="3124200" y="40386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06" name="Line 18"/>
          <p:cNvSpPr>
            <a:spLocks noChangeShapeType="1"/>
          </p:cNvSpPr>
          <p:nvPr/>
        </p:nvSpPr>
        <p:spPr bwMode="auto">
          <a:xfrm flipH="1">
            <a:off x="2514600" y="4191000"/>
            <a:ext cx="2286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10" name="Line 22"/>
          <p:cNvSpPr>
            <a:spLocks noChangeShapeType="1"/>
          </p:cNvSpPr>
          <p:nvPr/>
        </p:nvSpPr>
        <p:spPr bwMode="auto">
          <a:xfrm flipH="1">
            <a:off x="5224463" y="4238625"/>
            <a:ext cx="3048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11" name="Oval 23"/>
          <p:cNvSpPr>
            <a:spLocks noChangeArrowheads="1"/>
          </p:cNvSpPr>
          <p:nvPr/>
        </p:nvSpPr>
        <p:spPr bwMode="auto">
          <a:xfrm>
            <a:off x="5029200" y="4538663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312" name="Text Box 24"/>
          <p:cNvSpPr txBox="1">
            <a:spLocks noChangeArrowheads="1"/>
          </p:cNvSpPr>
          <p:nvPr/>
        </p:nvSpPr>
        <p:spPr bwMode="auto">
          <a:xfrm>
            <a:off x="304800" y="1371600"/>
            <a:ext cx="434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ON TOP OF THE RED DOT</a:t>
            </a:r>
          </a:p>
        </p:txBody>
      </p:sp>
      <p:sp>
        <p:nvSpPr>
          <p:cNvPr id="140313" name="Text Box 25"/>
          <p:cNvSpPr txBox="1">
            <a:spLocks noChangeArrowheads="1"/>
          </p:cNvSpPr>
          <p:nvPr/>
        </p:nvSpPr>
        <p:spPr bwMode="auto">
          <a:xfrm>
            <a:off x="5867400" y="29718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TO THE RIGHT OF THE RED DOT</a:t>
            </a:r>
          </a:p>
        </p:txBody>
      </p:sp>
      <p:sp>
        <p:nvSpPr>
          <p:cNvPr id="140314" name="Text Box 26"/>
          <p:cNvSpPr txBox="1">
            <a:spLocks noChangeArrowheads="1"/>
          </p:cNvSpPr>
          <p:nvPr/>
        </p:nvSpPr>
        <p:spPr bwMode="auto">
          <a:xfrm>
            <a:off x="990600" y="49530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IN FRONT OF THE RED DOT</a:t>
            </a:r>
          </a:p>
        </p:txBody>
      </p:sp>
      <p:sp>
        <p:nvSpPr>
          <p:cNvPr id="140315" name="Text Box 27"/>
          <p:cNvSpPr txBox="1">
            <a:spLocks noChangeArrowheads="1"/>
          </p:cNvSpPr>
          <p:nvPr/>
        </p:nvSpPr>
        <p:spPr bwMode="auto">
          <a:xfrm>
            <a:off x="5638800" y="4419600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AT THE BACK OF THE RED DOT</a:t>
            </a:r>
          </a:p>
        </p:txBody>
      </p:sp>
      <p:sp>
        <p:nvSpPr>
          <p:cNvPr id="19475" name="Text Box 28"/>
          <p:cNvSpPr txBox="1">
            <a:spLocks noChangeArrowheads="1"/>
          </p:cNvSpPr>
          <p:nvPr/>
        </p:nvSpPr>
        <p:spPr bwMode="auto">
          <a:xfrm>
            <a:off x="1676400" y="381000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THE LOCATION OF THE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2774 L 3.33333E-6 -0.1609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3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1.90751E-6 L 0.23333 1.90751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7" dur="5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1" dur="5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40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94 0.01248 L 0.0224 -0.03191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-222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3" dur="500"/>
                                        <p:tgtEl>
                                          <p:spTgt spid="140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40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7" grpId="0" animBg="1"/>
      <p:bldP spid="140297" grpId="1" animBg="1"/>
      <p:bldP spid="140298" grpId="0" animBg="1"/>
      <p:bldP spid="140298" grpId="1" animBg="1"/>
      <p:bldP spid="140299" grpId="0" animBg="1"/>
      <p:bldP spid="140299" grpId="1" animBg="1"/>
      <p:bldP spid="140299" grpId="2" animBg="1"/>
      <p:bldP spid="140299" grpId="3" animBg="1"/>
      <p:bldP spid="140300" grpId="0" animBg="1"/>
      <p:bldP spid="140300" grpId="1" animBg="1"/>
      <p:bldP spid="140301" grpId="0" animBg="1"/>
      <p:bldP spid="140301" grpId="1" animBg="1"/>
      <p:bldP spid="140301" grpId="2" animBg="1"/>
      <p:bldP spid="140302" grpId="0" animBg="1"/>
      <p:bldP spid="140302" grpId="1" animBg="1"/>
      <p:bldP spid="140302" grpId="2" animBg="1"/>
      <p:bldP spid="140306" grpId="0" animBg="1"/>
      <p:bldP spid="140306" grpId="1" animBg="1"/>
      <p:bldP spid="140310" grpId="0" animBg="1"/>
      <p:bldP spid="140310" grpId="1" animBg="1"/>
      <p:bldP spid="140310" grpId="2" animBg="1"/>
      <p:bldP spid="140311" grpId="0" animBg="1"/>
      <p:bldP spid="140311" grpId="1" animBg="1"/>
      <p:bldP spid="140312" grpId="0" animBg="1"/>
      <p:bldP spid="140312" grpId="1" animBg="1"/>
      <p:bldP spid="140313" grpId="0"/>
      <p:bldP spid="140313" grpId="1"/>
      <p:bldP spid="140314" grpId="0"/>
      <p:bldP spid="140314" grpId="1"/>
      <p:bldP spid="140315" grpId="0"/>
      <p:bldP spid="14031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Oval 4"/>
          <p:cNvSpPr>
            <a:spLocks noChangeArrowheads="1"/>
          </p:cNvSpPr>
          <p:nvPr/>
        </p:nvSpPr>
        <p:spPr bwMode="auto">
          <a:xfrm>
            <a:off x="4095750" y="2971800"/>
            <a:ext cx="609600" cy="685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69" name="Line 5"/>
          <p:cNvSpPr>
            <a:spLocks noChangeShapeType="1"/>
          </p:cNvSpPr>
          <p:nvPr/>
        </p:nvSpPr>
        <p:spPr bwMode="auto">
          <a:xfrm rot="20489112" flipH="1">
            <a:off x="2097088" y="3856038"/>
            <a:ext cx="2117725" cy="555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2" name="Line 8"/>
          <p:cNvSpPr>
            <a:spLocks noChangeShapeType="1"/>
          </p:cNvSpPr>
          <p:nvPr/>
        </p:nvSpPr>
        <p:spPr bwMode="auto">
          <a:xfrm flipV="1">
            <a:off x="4448175" y="9906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3" name="Line 9"/>
          <p:cNvSpPr>
            <a:spLocks noChangeShapeType="1"/>
          </p:cNvSpPr>
          <p:nvPr/>
        </p:nvSpPr>
        <p:spPr bwMode="auto">
          <a:xfrm flipV="1">
            <a:off x="4448175" y="37719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4" name="Line 10"/>
          <p:cNvSpPr>
            <a:spLocks noChangeShapeType="1"/>
          </p:cNvSpPr>
          <p:nvPr/>
        </p:nvSpPr>
        <p:spPr bwMode="auto">
          <a:xfrm rot="20489112" flipH="1">
            <a:off x="4572000" y="2133600"/>
            <a:ext cx="2438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5" name="Line 11"/>
          <p:cNvSpPr>
            <a:spLocks noChangeShapeType="1"/>
          </p:cNvSpPr>
          <p:nvPr/>
        </p:nvSpPr>
        <p:spPr bwMode="auto">
          <a:xfrm>
            <a:off x="4800600" y="3309938"/>
            <a:ext cx="304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6" name="Line 12"/>
          <p:cNvSpPr>
            <a:spLocks noChangeShapeType="1"/>
          </p:cNvSpPr>
          <p:nvPr/>
        </p:nvSpPr>
        <p:spPr bwMode="auto">
          <a:xfrm>
            <a:off x="947738" y="3276600"/>
            <a:ext cx="304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7" name="Oval 13"/>
          <p:cNvSpPr>
            <a:spLocks noChangeArrowheads="1"/>
          </p:cNvSpPr>
          <p:nvPr/>
        </p:nvSpPr>
        <p:spPr bwMode="auto">
          <a:xfrm>
            <a:off x="6858000" y="12192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8" name="Oval 14"/>
          <p:cNvSpPr>
            <a:spLocks noChangeArrowheads="1"/>
          </p:cNvSpPr>
          <p:nvPr/>
        </p:nvSpPr>
        <p:spPr bwMode="auto">
          <a:xfrm>
            <a:off x="7924800" y="29718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9" name="Oval 15"/>
          <p:cNvSpPr>
            <a:spLocks noChangeArrowheads="1"/>
          </p:cNvSpPr>
          <p:nvPr/>
        </p:nvSpPr>
        <p:spPr bwMode="auto">
          <a:xfrm>
            <a:off x="228600" y="28956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80" name="Oval 16"/>
          <p:cNvSpPr>
            <a:spLocks noChangeArrowheads="1"/>
          </p:cNvSpPr>
          <p:nvPr/>
        </p:nvSpPr>
        <p:spPr bwMode="auto">
          <a:xfrm>
            <a:off x="1447800" y="46482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81" name="Oval 17"/>
          <p:cNvSpPr>
            <a:spLocks noChangeArrowheads="1"/>
          </p:cNvSpPr>
          <p:nvPr/>
        </p:nvSpPr>
        <p:spPr bwMode="auto">
          <a:xfrm>
            <a:off x="4105275" y="1524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82" name="Oval 18"/>
          <p:cNvSpPr>
            <a:spLocks noChangeArrowheads="1"/>
          </p:cNvSpPr>
          <p:nvPr/>
        </p:nvSpPr>
        <p:spPr bwMode="auto">
          <a:xfrm>
            <a:off x="4110038" y="59436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Text Box 19"/>
          <p:cNvSpPr txBox="1">
            <a:spLocks noChangeArrowheads="1"/>
          </p:cNvSpPr>
          <p:nvPr/>
        </p:nvSpPr>
        <p:spPr bwMode="auto">
          <a:xfrm>
            <a:off x="4724400" y="5029200"/>
            <a:ext cx="251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AT THE </a:t>
            </a:r>
            <a:r>
              <a:rPr lang="en-US" sz="2400" b="1" u="sng"/>
              <a:t>BOTTOM</a:t>
            </a:r>
            <a:r>
              <a:rPr lang="en-US" sz="2400" b="1"/>
              <a:t> </a:t>
            </a:r>
            <a:r>
              <a:rPr lang="en-US" sz="2400"/>
              <a:t>OF ….</a:t>
            </a:r>
          </a:p>
        </p:txBody>
      </p:sp>
      <p:sp>
        <p:nvSpPr>
          <p:cNvPr id="139284" name="Text Box 20"/>
          <p:cNvSpPr txBox="1">
            <a:spLocks noChangeArrowheads="1"/>
          </p:cNvSpPr>
          <p:nvPr/>
        </p:nvSpPr>
        <p:spPr bwMode="auto">
          <a:xfrm>
            <a:off x="2133600" y="1295400"/>
            <a:ext cx="190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ON THE </a:t>
            </a:r>
            <a:r>
              <a:rPr lang="en-US" sz="2400" b="1" u="sng"/>
              <a:t>TOP</a:t>
            </a:r>
            <a:r>
              <a:rPr lang="en-US" sz="2400"/>
              <a:t> OF ….</a:t>
            </a:r>
          </a:p>
        </p:txBody>
      </p:sp>
      <p:sp>
        <p:nvSpPr>
          <p:cNvPr id="139285" name="Text Box 21"/>
          <p:cNvSpPr txBox="1">
            <a:spLocks noChangeArrowheads="1"/>
          </p:cNvSpPr>
          <p:nvPr/>
        </p:nvSpPr>
        <p:spPr bwMode="auto">
          <a:xfrm>
            <a:off x="6781800" y="188595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AT THE </a:t>
            </a:r>
            <a:r>
              <a:rPr lang="en-US" sz="2400" b="1" u="sng"/>
              <a:t>BACK</a:t>
            </a:r>
            <a:r>
              <a:rPr lang="en-US" sz="2400" b="1"/>
              <a:t> </a:t>
            </a:r>
            <a:r>
              <a:rPr lang="en-US" sz="2400"/>
              <a:t>OF ….</a:t>
            </a:r>
          </a:p>
        </p:txBody>
      </p:sp>
      <p:sp>
        <p:nvSpPr>
          <p:cNvPr id="139286" name="Text Box 22"/>
          <p:cNvSpPr txBox="1">
            <a:spLocks noChangeArrowheads="1"/>
          </p:cNvSpPr>
          <p:nvPr/>
        </p:nvSpPr>
        <p:spPr bwMode="auto">
          <a:xfrm>
            <a:off x="685800" y="4114800"/>
            <a:ext cx="1938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IN </a:t>
            </a:r>
            <a:r>
              <a:rPr lang="en-US" sz="2400" b="1" u="sng"/>
              <a:t>FRONT</a:t>
            </a:r>
            <a:r>
              <a:rPr lang="en-US" sz="2400"/>
              <a:t> OF ….</a:t>
            </a:r>
          </a:p>
        </p:txBody>
      </p:sp>
      <p:sp>
        <p:nvSpPr>
          <p:cNvPr id="139287" name="Text Box 23"/>
          <p:cNvSpPr txBox="1">
            <a:spLocks noChangeArrowheads="1"/>
          </p:cNvSpPr>
          <p:nvPr/>
        </p:nvSpPr>
        <p:spPr bwMode="auto">
          <a:xfrm>
            <a:off x="838200" y="22860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TO THE </a:t>
            </a:r>
            <a:r>
              <a:rPr lang="en-US" sz="2400" b="1" u="sng"/>
              <a:t>LEFT</a:t>
            </a:r>
            <a:r>
              <a:rPr lang="en-US" sz="2400"/>
              <a:t> OF ….</a:t>
            </a:r>
          </a:p>
        </p:txBody>
      </p:sp>
      <p:sp>
        <p:nvSpPr>
          <p:cNvPr id="139288" name="Text Box 24"/>
          <p:cNvSpPr txBox="1">
            <a:spLocks noChangeArrowheads="1"/>
          </p:cNvSpPr>
          <p:nvPr/>
        </p:nvSpPr>
        <p:spPr bwMode="auto">
          <a:xfrm>
            <a:off x="6424613" y="35814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TO THE </a:t>
            </a:r>
            <a:r>
              <a:rPr lang="en-US" sz="2400" b="1" u="sng"/>
              <a:t>RIGHT</a:t>
            </a:r>
            <a:r>
              <a:rPr lang="en-US" sz="2400"/>
              <a:t> OF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39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/>
      <p:bldP spid="139269" grpId="0" animBg="1"/>
      <p:bldP spid="139272" grpId="0" animBg="1"/>
      <p:bldP spid="139273" grpId="0" animBg="1"/>
      <p:bldP spid="139274" grpId="0" animBg="1"/>
      <p:bldP spid="139275" grpId="0" animBg="1"/>
      <p:bldP spid="139276" grpId="0" animBg="1"/>
      <p:bldP spid="139277" grpId="0" animBg="1"/>
      <p:bldP spid="139277" grpId="1" animBg="1"/>
      <p:bldP spid="139278" grpId="0" animBg="1"/>
      <p:bldP spid="139278" grpId="1" animBg="1"/>
      <p:bldP spid="139279" grpId="0" animBg="1"/>
      <p:bldP spid="139279" grpId="1" animBg="1"/>
      <p:bldP spid="139280" grpId="0" animBg="1"/>
      <p:bldP spid="139280" grpId="1" animBg="1"/>
      <p:bldP spid="139281" grpId="0" animBg="1"/>
      <p:bldP spid="139281" grpId="1" animBg="1"/>
      <p:bldP spid="139282" grpId="0" animBg="1"/>
      <p:bldP spid="139282" grpId="1" animBg="1"/>
      <p:bldP spid="139283" grpId="0"/>
      <p:bldP spid="139284" grpId="0"/>
      <p:bldP spid="139285" grpId="0"/>
      <p:bldP spid="139286" grpId="0"/>
      <p:bldP spid="139287" grpId="0"/>
      <p:bldP spid="1392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9"/>
          <p:cNvSpPr txBox="1">
            <a:spLocks noChangeArrowheads="1"/>
          </p:cNvSpPr>
          <p:nvPr/>
        </p:nvSpPr>
        <p:spPr bwMode="auto">
          <a:xfrm>
            <a:off x="457200" y="533400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1507" name="Text Box 30"/>
          <p:cNvSpPr txBox="1">
            <a:spLocks noChangeArrowheads="1"/>
          </p:cNvSpPr>
          <p:nvPr/>
        </p:nvSpPr>
        <p:spPr bwMode="auto">
          <a:xfrm>
            <a:off x="209550" y="2286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ACTIVITY 2 :  TO DETERMINE THE LOCATION OF A POINT</a:t>
            </a:r>
          </a:p>
        </p:txBody>
      </p:sp>
      <p:grpSp>
        <p:nvGrpSpPr>
          <p:cNvPr id="21508" name="Group 43"/>
          <p:cNvGrpSpPr>
            <a:grpSpLocks/>
          </p:cNvGrpSpPr>
          <p:nvPr/>
        </p:nvGrpSpPr>
        <p:grpSpPr bwMode="auto">
          <a:xfrm>
            <a:off x="2743200" y="762000"/>
            <a:ext cx="3181350" cy="2417763"/>
            <a:chOff x="60" y="971"/>
            <a:chExt cx="2004" cy="1523"/>
          </a:xfrm>
        </p:grpSpPr>
        <p:sp>
          <p:nvSpPr>
            <p:cNvPr id="21521" name="Rectangle 5"/>
            <p:cNvSpPr>
              <a:spLocks noChangeArrowheads="1"/>
            </p:cNvSpPr>
            <p:nvPr/>
          </p:nvSpPr>
          <p:spPr bwMode="auto">
            <a:xfrm>
              <a:off x="268" y="1478"/>
              <a:ext cx="1106" cy="7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AutoShape 6"/>
            <p:cNvSpPr>
              <a:spLocks noChangeArrowheads="1"/>
            </p:cNvSpPr>
            <p:nvPr/>
          </p:nvSpPr>
          <p:spPr bwMode="auto">
            <a:xfrm>
              <a:off x="268" y="1203"/>
              <a:ext cx="1588" cy="275"/>
            </a:xfrm>
            <a:prstGeom prst="parallelogram">
              <a:avLst>
                <a:gd name="adj" fmla="val 17917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AutoShape 7"/>
            <p:cNvSpPr>
              <a:spLocks noChangeArrowheads="1"/>
            </p:cNvSpPr>
            <p:nvPr/>
          </p:nvSpPr>
          <p:spPr bwMode="auto">
            <a:xfrm rot="5400000" flipH="1">
              <a:off x="1087" y="1490"/>
              <a:ext cx="1056" cy="482"/>
            </a:xfrm>
            <a:prstGeom prst="parallelogram">
              <a:avLst>
                <a:gd name="adj" fmla="val 5590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AutoShape 8"/>
            <p:cNvSpPr>
              <a:spLocks noChangeArrowheads="1"/>
            </p:cNvSpPr>
            <p:nvPr/>
          </p:nvSpPr>
          <p:spPr bwMode="auto">
            <a:xfrm rot="5400000" flipH="1">
              <a:off x="-18" y="1499"/>
              <a:ext cx="1056" cy="484"/>
            </a:xfrm>
            <a:prstGeom prst="parallelogram">
              <a:avLst>
                <a:gd name="adj" fmla="val 5567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Rectangle 9"/>
            <p:cNvSpPr>
              <a:spLocks noChangeArrowheads="1"/>
            </p:cNvSpPr>
            <p:nvPr/>
          </p:nvSpPr>
          <p:spPr bwMode="auto">
            <a:xfrm>
              <a:off x="752" y="1203"/>
              <a:ext cx="1104" cy="7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AutoShape 10"/>
            <p:cNvSpPr>
              <a:spLocks noChangeArrowheads="1"/>
            </p:cNvSpPr>
            <p:nvPr/>
          </p:nvSpPr>
          <p:spPr bwMode="auto">
            <a:xfrm>
              <a:off x="282" y="1986"/>
              <a:ext cx="1588" cy="273"/>
            </a:xfrm>
            <a:prstGeom prst="parallelogram">
              <a:avLst>
                <a:gd name="adj" fmla="val 1804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Text Box 11"/>
            <p:cNvSpPr txBox="1">
              <a:spLocks noChangeArrowheads="1"/>
            </p:cNvSpPr>
            <p:nvPr/>
          </p:nvSpPr>
          <p:spPr bwMode="auto">
            <a:xfrm>
              <a:off x="100" y="2215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21528" name="Text Box 12"/>
            <p:cNvSpPr txBox="1">
              <a:spLocks noChangeArrowheads="1"/>
            </p:cNvSpPr>
            <p:nvPr/>
          </p:nvSpPr>
          <p:spPr bwMode="auto">
            <a:xfrm>
              <a:off x="1304" y="2244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21529" name="Text Box 13"/>
            <p:cNvSpPr txBox="1">
              <a:spLocks noChangeArrowheads="1"/>
            </p:cNvSpPr>
            <p:nvPr/>
          </p:nvSpPr>
          <p:spPr bwMode="auto">
            <a:xfrm>
              <a:off x="1856" y="1869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C</a:t>
              </a:r>
            </a:p>
          </p:txBody>
        </p:sp>
        <p:sp>
          <p:nvSpPr>
            <p:cNvPr id="21530" name="Text Box 14"/>
            <p:cNvSpPr txBox="1">
              <a:spLocks noChangeArrowheads="1"/>
            </p:cNvSpPr>
            <p:nvPr/>
          </p:nvSpPr>
          <p:spPr bwMode="auto">
            <a:xfrm>
              <a:off x="499" y="1815"/>
              <a:ext cx="2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D</a:t>
              </a:r>
            </a:p>
          </p:txBody>
        </p:sp>
        <p:sp>
          <p:nvSpPr>
            <p:cNvPr id="21531" name="Text Box 15"/>
            <p:cNvSpPr txBox="1">
              <a:spLocks noChangeArrowheads="1"/>
            </p:cNvSpPr>
            <p:nvPr/>
          </p:nvSpPr>
          <p:spPr bwMode="auto">
            <a:xfrm>
              <a:off x="60" y="1337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E</a:t>
              </a:r>
            </a:p>
          </p:txBody>
        </p:sp>
        <p:sp>
          <p:nvSpPr>
            <p:cNvPr id="21532" name="Text Box 16"/>
            <p:cNvSpPr txBox="1">
              <a:spLocks noChangeArrowheads="1"/>
            </p:cNvSpPr>
            <p:nvPr/>
          </p:nvSpPr>
          <p:spPr bwMode="auto">
            <a:xfrm>
              <a:off x="1374" y="1438"/>
              <a:ext cx="2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F</a:t>
              </a:r>
            </a:p>
          </p:txBody>
        </p:sp>
        <p:sp>
          <p:nvSpPr>
            <p:cNvPr id="21533" name="Text Box 17"/>
            <p:cNvSpPr txBox="1">
              <a:spLocks noChangeArrowheads="1"/>
            </p:cNvSpPr>
            <p:nvPr/>
          </p:nvSpPr>
          <p:spPr bwMode="auto">
            <a:xfrm>
              <a:off x="1822" y="1008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G</a:t>
              </a:r>
            </a:p>
          </p:txBody>
        </p:sp>
        <p:sp>
          <p:nvSpPr>
            <p:cNvPr id="21534" name="Text Box 18"/>
            <p:cNvSpPr txBox="1">
              <a:spLocks noChangeArrowheads="1"/>
            </p:cNvSpPr>
            <p:nvPr/>
          </p:nvSpPr>
          <p:spPr bwMode="auto">
            <a:xfrm>
              <a:off x="588" y="971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H</a:t>
              </a:r>
            </a:p>
          </p:txBody>
        </p:sp>
      </p:grp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533400" y="3205163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TO THE</a:t>
            </a:r>
            <a:r>
              <a:rPr lang="en-US" sz="2400" b="1">
                <a:solidFill>
                  <a:srgbClr val="FF33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LEFT</a:t>
            </a:r>
            <a:r>
              <a:rPr lang="en-US" sz="2400" b="1">
                <a:solidFill>
                  <a:srgbClr val="FF3300"/>
                </a:solidFill>
              </a:rPr>
              <a:t> </a:t>
            </a:r>
            <a:r>
              <a:rPr lang="en-US" sz="2400" b="1"/>
              <a:t>OF F              :               </a:t>
            </a: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5867400" y="3190875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E 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5876925" y="4343400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G 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533400" y="3733800"/>
            <a:ext cx="5300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AT THE </a:t>
            </a:r>
            <a:r>
              <a:rPr lang="en-US" sz="2400" b="1">
                <a:solidFill>
                  <a:srgbClr val="FF0000"/>
                </a:solidFill>
              </a:rPr>
              <a:t>BOTTOM</a:t>
            </a:r>
            <a:r>
              <a:rPr lang="en-US" sz="2400" b="1"/>
              <a:t> OF F        :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523875" y="43434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AT THE </a:t>
            </a:r>
            <a:r>
              <a:rPr lang="en-US" sz="2400" b="1">
                <a:solidFill>
                  <a:srgbClr val="FF0000"/>
                </a:solidFill>
              </a:rPr>
              <a:t>BACK </a:t>
            </a:r>
            <a:r>
              <a:rPr lang="en-US" sz="2400" b="1"/>
              <a:t>OF F             : </a:t>
            </a:r>
          </a:p>
        </p:txBody>
      </p:sp>
      <p:sp>
        <p:nvSpPr>
          <p:cNvPr id="98330" name="Text Box 26"/>
          <p:cNvSpPr txBox="1">
            <a:spLocks noChangeArrowheads="1"/>
          </p:cNvSpPr>
          <p:nvPr/>
        </p:nvSpPr>
        <p:spPr bwMode="auto">
          <a:xfrm>
            <a:off x="528638" y="4953000"/>
            <a:ext cx="5338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TO THE </a:t>
            </a:r>
            <a:r>
              <a:rPr lang="en-US" sz="2400" b="1">
                <a:solidFill>
                  <a:srgbClr val="FF0000"/>
                </a:solidFill>
              </a:rPr>
              <a:t>RIGHT</a:t>
            </a:r>
            <a:r>
              <a:rPr lang="en-US" sz="2400" b="1"/>
              <a:t> OF D           : 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538163" y="5562600"/>
            <a:ext cx="5253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ON </a:t>
            </a:r>
            <a:r>
              <a:rPr lang="en-US" sz="2400" b="1">
                <a:solidFill>
                  <a:srgbClr val="FF0000"/>
                </a:solidFill>
              </a:rPr>
              <a:t>TOP</a:t>
            </a:r>
            <a:r>
              <a:rPr lang="en-US" sz="2400" b="1"/>
              <a:t> OF D                      : 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533400" y="6172200"/>
            <a:ext cx="523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POINT IN </a:t>
            </a:r>
            <a:r>
              <a:rPr lang="en-US" sz="2400" b="1">
                <a:solidFill>
                  <a:srgbClr val="FF0000"/>
                </a:solidFill>
              </a:rPr>
              <a:t>FRONT</a:t>
            </a:r>
            <a:r>
              <a:rPr lang="en-US" sz="2400" b="1"/>
              <a:t> OF D                   :</a:t>
            </a:r>
          </a:p>
        </p:txBody>
      </p:sp>
      <p:sp>
        <p:nvSpPr>
          <p:cNvPr id="98335" name="Text Box 31"/>
          <p:cNvSpPr txBox="1">
            <a:spLocks noChangeArrowheads="1"/>
          </p:cNvSpPr>
          <p:nvPr/>
        </p:nvSpPr>
        <p:spPr bwMode="auto">
          <a:xfrm>
            <a:off x="5867400" y="3733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B  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>
            <a:off x="5876925" y="4953000"/>
            <a:ext cx="181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C 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/>
        </p:nvSpPr>
        <p:spPr bwMode="auto">
          <a:xfrm>
            <a:off x="5876925" y="5562600"/>
            <a:ext cx="197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H </a:t>
            </a:r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>
            <a:off x="5876925" y="6172200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  POINT 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6" grpId="0"/>
      <p:bldP spid="98327" grpId="0"/>
      <p:bldP spid="98336" grpId="0"/>
      <p:bldP spid="98328" grpId="0"/>
      <p:bldP spid="98329" grpId="0"/>
      <p:bldP spid="98330" grpId="0"/>
      <p:bldP spid="98331" grpId="0"/>
      <p:bldP spid="98332" grpId="0"/>
      <p:bldP spid="98335" grpId="0"/>
      <p:bldP spid="98337" grpId="0"/>
      <p:bldP spid="98338" grpId="0"/>
      <p:bldP spid="983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6553200" cy="13716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FF"/>
                </a:solidFill>
                <a:latin typeface="Georgia" pitchFamily="18" charset="0"/>
              </a:rPr>
              <a:t>ANGLE BETWEEN </a:t>
            </a:r>
            <a:br>
              <a:rPr lang="en-US" sz="4000" b="1" smtClean="0">
                <a:solidFill>
                  <a:srgbClr val="0000FF"/>
                </a:solidFill>
                <a:latin typeface="Georgia" pitchFamily="18" charset="0"/>
              </a:rPr>
            </a:br>
            <a:r>
              <a:rPr lang="en-US" sz="4000" b="1" smtClean="0">
                <a:solidFill>
                  <a:srgbClr val="0000FF"/>
                </a:solidFill>
                <a:latin typeface="Georgia" pitchFamily="18" charset="0"/>
              </a:rPr>
              <a:t>A LINE AND A PLANE</a:t>
            </a: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2514600" y="4572000"/>
            <a:ext cx="4191000" cy="1371600"/>
          </a:xfrm>
          <a:prstGeom prst="parallelogram">
            <a:avLst>
              <a:gd name="adj" fmla="val 76389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Line 8"/>
          <p:cNvSpPr>
            <a:spLocks noChangeShapeType="1"/>
          </p:cNvSpPr>
          <p:nvPr/>
        </p:nvSpPr>
        <p:spPr bwMode="auto">
          <a:xfrm flipV="1">
            <a:off x="4038600" y="3276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9"/>
          <p:cNvSpPr>
            <a:spLocks noChangeShapeType="1"/>
          </p:cNvSpPr>
          <p:nvPr/>
        </p:nvSpPr>
        <p:spPr bwMode="auto">
          <a:xfrm>
            <a:off x="4038600" y="52578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 flipV="1">
            <a:off x="4038600" y="3276600"/>
            <a:ext cx="18288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Text Box 11"/>
          <p:cNvSpPr txBox="1">
            <a:spLocks noChangeArrowheads="1"/>
          </p:cNvSpPr>
          <p:nvPr/>
        </p:nvSpPr>
        <p:spPr bwMode="auto">
          <a:xfrm>
            <a:off x="3733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A</a:t>
            </a:r>
          </a:p>
        </p:txBody>
      </p:sp>
      <p:sp>
        <p:nvSpPr>
          <p:cNvPr id="22536" name="Text Box 12"/>
          <p:cNvSpPr txBox="1">
            <a:spLocks noChangeArrowheads="1"/>
          </p:cNvSpPr>
          <p:nvPr/>
        </p:nvSpPr>
        <p:spPr bwMode="auto">
          <a:xfrm>
            <a:off x="5867400" y="5029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B</a:t>
            </a:r>
          </a:p>
        </p:txBody>
      </p:sp>
      <p:sp>
        <p:nvSpPr>
          <p:cNvPr id="22537" name="Text Box 13"/>
          <p:cNvSpPr txBox="1">
            <a:spLocks noChangeArrowheads="1"/>
          </p:cNvSpPr>
          <p:nvPr/>
        </p:nvSpPr>
        <p:spPr bwMode="auto">
          <a:xfrm>
            <a:off x="3505200" y="5105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C</a:t>
            </a:r>
          </a:p>
        </p:txBody>
      </p:sp>
      <p:sp>
        <p:nvSpPr>
          <p:cNvPr id="22538" name="Rectangle 14"/>
          <p:cNvSpPr>
            <a:spLocks noChangeArrowheads="1"/>
          </p:cNvSpPr>
          <p:nvPr/>
        </p:nvSpPr>
        <p:spPr bwMode="auto">
          <a:xfrm>
            <a:off x="4038600" y="5114925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9" name="AutoShape 15"/>
          <p:cNvSpPr>
            <a:spLocks noChangeArrowheads="1"/>
          </p:cNvSpPr>
          <p:nvPr/>
        </p:nvSpPr>
        <p:spPr bwMode="auto">
          <a:xfrm>
            <a:off x="4876800" y="3276600"/>
            <a:ext cx="1752600" cy="685800"/>
          </a:xfrm>
          <a:prstGeom prst="wedgeRoundRectCallout">
            <a:avLst>
              <a:gd name="adj1" fmla="val -45380"/>
              <a:gd name="adj2" fmla="val 7407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LINE</a:t>
            </a:r>
          </a:p>
        </p:txBody>
      </p:sp>
      <p:sp>
        <p:nvSpPr>
          <p:cNvPr id="72720" name="AutoShape 16"/>
          <p:cNvSpPr>
            <a:spLocks noChangeArrowheads="1"/>
          </p:cNvSpPr>
          <p:nvPr/>
        </p:nvSpPr>
        <p:spPr bwMode="auto">
          <a:xfrm>
            <a:off x="1219200" y="4343400"/>
            <a:ext cx="1752600" cy="685800"/>
          </a:xfrm>
          <a:prstGeom prst="wedgeRoundRectCallout">
            <a:avLst>
              <a:gd name="adj1" fmla="val 66667"/>
              <a:gd name="adj2" fmla="val 11481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PLANE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repeatCount="indefinite" fill="remove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4" grpId="0" animBg="1"/>
      <p:bldP spid="72719" grpId="0" animBg="1"/>
      <p:bldP spid="727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09600" y="533400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3" name="AutoShape 6"/>
          <p:cNvSpPr>
            <a:spLocks noChangeArrowheads="1"/>
          </p:cNvSpPr>
          <p:nvPr/>
        </p:nvSpPr>
        <p:spPr bwMode="auto">
          <a:xfrm rot="10800000">
            <a:off x="1074738" y="1676400"/>
            <a:ext cx="2876550" cy="1123950"/>
          </a:xfrm>
          <a:prstGeom prst="parallelogram">
            <a:avLst>
              <a:gd name="adj" fmla="val 6398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1793875" y="1685925"/>
            <a:ext cx="2157413" cy="157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 rot="10800000">
            <a:off x="1066800" y="3248025"/>
            <a:ext cx="2876550" cy="1122363"/>
          </a:xfrm>
          <a:prstGeom prst="parallelogram">
            <a:avLst>
              <a:gd name="adj" fmla="val 64074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 flipH="1">
            <a:off x="1074738" y="1676400"/>
            <a:ext cx="2876550" cy="269557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1062038" y="2805113"/>
            <a:ext cx="2159000" cy="157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3124200" y="43434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2059" name="Text Box 12"/>
          <p:cNvSpPr txBox="1">
            <a:spLocks noChangeArrowheads="1"/>
          </p:cNvSpPr>
          <p:nvPr/>
        </p:nvSpPr>
        <p:spPr bwMode="auto">
          <a:xfrm>
            <a:off x="590550" y="42672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  <a:endParaRPr lang="en-US" sz="2000"/>
          </a:p>
        </p:txBody>
      </p:sp>
      <p:sp>
        <p:nvSpPr>
          <p:cNvPr id="2060" name="Text Box 13"/>
          <p:cNvSpPr txBox="1">
            <a:spLocks noChangeArrowheads="1"/>
          </p:cNvSpPr>
          <p:nvPr/>
        </p:nvSpPr>
        <p:spPr bwMode="auto">
          <a:xfrm>
            <a:off x="3937000" y="3024188"/>
            <a:ext cx="53975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2061" name="Text Box 14"/>
          <p:cNvSpPr txBox="1">
            <a:spLocks noChangeArrowheads="1"/>
          </p:cNvSpPr>
          <p:nvPr/>
        </p:nvSpPr>
        <p:spPr bwMode="auto">
          <a:xfrm>
            <a:off x="1371600" y="29718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2062" name="Text Box 15"/>
          <p:cNvSpPr txBox="1">
            <a:spLocks noChangeArrowheads="1"/>
          </p:cNvSpPr>
          <p:nvPr/>
        </p:nvSpPr>
        <p:spPr bwMode="auto">
          <a:xfrm>
            <a:off x="609600" y="2574925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2063" name="Text Box 16"/>
          <p:cNvSpPr txBox="1">
            <a:spLocks noChangeArrowheads="1"/>
          </p:cNvSpPr>
          <p:nvPr/>
        </p:nvSpPr>
        <p:spPr bwMode="auto">
          <a:xfrm>
            <a:off x="3140075" y="266065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2064" name="Line 17"/>
          <p:cNvSpPr>
            <a:spLocks noChangeShapeType="1"/>
          </p:cNvSpPr>
          <p:nvPr/>
        </p:nvSpPr>
        <p:spPr bwMode="auto">
          <a:xfrm rot="260819" flipH="1">
            <a:off x="1133475" y="3165475"/>
            <a:ext cx="2757488" cy="12906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18"/>
          <p:cNvSpPr>
            <a:spLocks noChangeShapeType="1"/>
          </p:cNvSpPr>
          <p:nvPr/>
        </p:nvSpPr>
        <p:spPr bwMode="auto">
          <a:xfrm>
            <a:off x="3951288" y="1676400"/>
            <a:ext cx="0" cy="15732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AutoShape 19"/>
          <p:cNvSpPr>
            <a:spLocks noChangeArrowheads="1"/>
          </p:cNvSpPr>
          <p:nvPr/>
        </p:nvSpPr>
        <p:spPr bwMode="auto">
          <a:xfrm rot="16502136" flipV="1">
            <a:off x="3636170" y="3050381"/>
            <a:ext cx="449262" cy="180975"/>
          </a:xfrm>
          <a:prstGeom prst="parallelogram">
            <a:avLst>
              <a:gd name="adj" fmla="val 62061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810000" y="3733800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/>
              <a:t>Orthogonal projection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4419600" y="2057400"/>
            <a:ext cx="1258888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/>
              <a:t>Normal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rot="18574341" flipV="1">
            <a:off x="3565525" y="3425825"/>
            <a:ext cx="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rot="-2738092" flipH="1" flipV="1">
            <a:off x="4054475" y="2193925"/>
            <a:ext cx="419100" cy="2984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/>
          <p:cNvSpPr>
            <a:spLocks noChangeShapeType="1"/>
          </p:cNvSpPr>
          <p:nvPr/>
        </p:nvSpPr>
        <p:spPr bwMode="auto">
          <a:xfrm flipV="1">
            <a:off x="1676400" y="3910013"/>
            <a:ext cx="12700" cy="8572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Arc 27"/>
          <p:cNvSpPr>
            <a:spLocks/>
          </p:cNvSpPr>
          <p:nvPr/>
        </p:nvSpPr>
        <p:spPr bwMode="auto">
          <a:xfrm>
            <a:off x="1828800" y="3657600"/>
            <a:ext cx="152400" cy="3810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6720416 h 21600"/>
              <a:gd name="T4" fmla="*/ 0 w 21600"/>
              <a:gd name="T5" fmla="*/ 672041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Text Box 28"/>
          <p:cNvSpPr txBox="1">
            <a:spLocks noChangeArrowheads="1"/>
          </p:cNvSpPr>
          <p:nvPr/>
        </p:nvSpPr>
        <p:spPr bwMode="auto">
          <a:xfrm>
            <a:off x="1295400" y="12954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3724275" y="1323975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/>
              <a:t>G</a:t>
            </a:r>
          </a:p>
        </p:txBody>
      </p:sp>
      <p:sp>
        <p:nvSpPr>
          <p:cNvPr id="2075" name="Text Box 30"/>
          <p:cNvSpPr txBox="1">
            <a:spLocks noChangeArrowheads="1"/>
          </p:cNvSpPr>
          <p:nvPr/>
        </p:nvSpPr>
        <p:spPr bwMode="auto">
          <a:xfrm>
            <a:off x="381000" y="304800"/>
            <a:ext cx="822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R" altLang="zh-CN" b="1" u="sng">
                <a:ea typeface="SimSun" pitchFamily="2" charset="-122"/>
              </a:rPr>
              <a:t>Activity 3</a:t>
            </a:r>
            <a:r>
              <a:rPr lang="es-CR" altLang="zh-CN" b="1">
                <a:ea typeface="SimSun" pitchFamily="2" charset="-122"/>
              </a:rPr>
              <a:t> :To Identify The Angle Between Line And Plane</a:t>
            </a:r>
            <a:endParaRPr lang="en-US" b="1"/>
          </a:p>
        </p:txBody>
      </p:sp>
      <p:sp>
        <p:nvSpPr>
          <p:cNvPr id="2076" name="Line 31"/>
          <p:cNvSpPr>
            <a:spLocks noChangeShapeType="1"/>
          </p:cNvSpPr>
          <p:nvPr/>
        </p:nvSpPr>
        <p:spPr bwMode="auto">
          <a:xfrm rot="3229881" flipV="1">
            <a:off x="5757863" y="2033588"/>
            <a:ext cx="2286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2"/>
          <p:cNvSpPr>
            <a:spLocks noChangeShapeType="1"/>
          </p:cNvSpPr>
          <p:nvPr/>
        </p:nvSpPr>
        <p:spPr bwMode="auto">
          <a:xfrm rot="5061159" flipV="1">
            <a:off x="5410200" y="3962400"/>
            <a:ext cx="2286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AutoShape 33" descr="Small confetti"/>
          <p:cNvSpPr>
            <a:spLocks noChangeArrowheads="1"/>
          </p:cNvSpPr>
          <p:nvPr/>
        </p:nvSpPr>
        <p:spPr bwMode="auto">
          <a:xfrm rot="10800000">
            <a:off x="1066800" y="3257550"/>
            <a:ext cx="2876550" cy="1122363"/>
          </a:xfrm>
          <a:prstGeom prst="parallelogram">
            <a:avLst>
              <a:gd name="adj" fmla="val 6407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Text Box 35"/>
          <p:cNvSpPr txBox="1">
            <a:spLocks noChangeArrowheads="1"/>
          </p:cNvSpPr>
          <p:nvPr/>
        </p:nvSpPr>
        <p:spPr bwMode="auto">
          <a:xfrm>
            <a:off x="6324600" y="1447800"/>
            <a:ext cx="2286000" cy="1676400"/>
          </a:xfrm>
          <a:prstGeom prst="rect">
            <a:avLst/>
          </a:prstGeom>
          <a:solidFill>
            <a:srgbClr val="FFCC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/>
              <a:t>The line draw from G and perpendicular to the plane ABCD is call </a:t>
            </a:r>
            <a:r>
              <a:rPr lang="en-US" sz="2000" b="1"/>
              <a:t>normal</a:t>
            </a:r>
            <a:endParaRPr lang="en-US" sz="2000"/>
          </a:p>
        </p:txBody>
      </p:sp>
      <p:sp>
        <p:nvSpPr>
          <p:cNvPr id="2080" name="Text Box 36"/>
          <p:cNvSpPr txBox="1">
            <a:spLocks noChangeArrowheads="1"/>
          </p:cNvSpPr>
          <p:nvPr/>
        </p:nvSpPr>
        <p:spPr bwMode="auto">
          <a:xfrm>
            <a:off x="5953125" y="3509963"/>
            <a:ext cx="2824163" cy="2438400"/>
          </a:xfrm>
          <a:prstGeom prst="rect">
            <a:avLst/>
          </a:prstGeom>
          <a:solidFill>
            <a:srgbClr val="FFCC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/>
              <a:t>The line lies on the plane ABCD which joint the point A to the line GC is known as the </a:t>
            </a:r>
            <a:r>
              <a:rPr lang="en-US" sz="2000" b="1"/>
              <a:t>orthogonal projection</a:t>
            </a:r>
            <a:r>
              <a:rPr lang="en-US" sz="2000"/>
              <a:t> of line AG on the plane ABCD.</a:t>
            </a:r>
          </a:p>
        </p:txBody>
      </p:sp>
      <p:sp>
        <p:nvSpPr>
          <p:cNvPr id="2081" name="Text Box 37"/>
          <p:cNvSpPr txBox="1">
            <a:spLocks noChangeArrowheads="1"/>
          </p:cNvSpPr>
          <p:nvPr/>
        </p:nvSpPr>
        <p:spPr bwMode="auto">
          <a:xfrm>
            <a:off x="457200" y="4895850"/>
            <a:ext cx="3962400" cy="1687513"/>
          </a:xfrm>
          <a:prstGeom prst="rect">
            <a:avLst/>
          </a:prstGeom>
          <a:solidFill>
            <a:srgbClr val="FFCC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/>
              <a:t>The angle between the line AG and the orthogonal projection, AC is the angle between the line</a:t>
            </a:r>
            <a:r>
              <a:rPr lang="en-US" sz="2000" b="1"/>
              <a:t> AG and the plane ABCD</a:t>
            </a:r>
            <a:r>
              <a:rPr lang="en-US" sz="2000"/>
              <a:t> that is </a:t>
            </a:r>
          </a:p>
          <a:p>
            <a:pPr eaLnBrk="1" hangingPunct="1"/>
            <a:r>
              <a:rPr lang="en-US" sz="2000"/>
              <a:t>        </a:t>
            </a:r>
            <a:r>
              <a:rPr lang="en-US" sz="2000" b="1"/>
              <a:t>GAC.</a:t>
            </a:r>
            <a:endParaRPr lang="en-US" sz="2000"/>
          </a:p>
        </p:txBody>
      </p:sp>
      <p:graphicFrame>
        <p:nvGraphicFramePr>
          <p:cNvPr id="2050" name="Object 34"/>
          <p:cNvGraphicFramePr>
            <a:graphicFrameLocks noChangeAspect="1"/>
          </p:cNvGraphicFramePr>
          <p:nvPr/>
        </p:nvGraphicFramePr>
        <p:xfrm>
          <a:off x="762000" y="6172200"/>
          <a:ext cx="3048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4" imgW="190335" imgH="177646" progId="Equation.3">
                  <p:embed/>
                </p:oleObj>
              </mc:Choice>
              <mc:Fallback>
                <p:oleObj name="Equation" r:id="rId4" imgW="190335" imgH="177646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172200"/>
                        <a:ext cx="3048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36" grpId="0"/>
      <p:bldP spid="9237" grpId="0"/>
      <p:bldP spid="9238" grpId="0" animBg="1"/>
      <p:bldP spid="9239" grpId="0" animBg="1"/>
      <p:bldP spid="9243" grpId="0" animBg="1"/>
      <p:bldP spid="924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609600" y="533400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 rot="10800000">
            <a:off x="1074738" y="1676400"/>
            <a:ext cx="2876550" cy="1123950"/>
          </a:xfrm>
          <a:prstGeom prst="parallelogram">
            <a:avLst>
              <a:gd name="adj" fmla="val 6398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793875" y="1685925"/>
            <a:ext cx="2157413" cy="157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 rot="10800000">
            <a:off x="1066800" y="3276600"/>
            <a:ext cx="2876550" cy="1122363"/>
          </a:xfrm>
          <a:prstGeom prst="parallelogram">
            <a:avLst>
              <a:gd name="adj" fmla="val 64074"/>
            </a:avLst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1066800" y="1676400"/>
            <a:ext cx="2876550" cy="269557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1062038" y="2805113"/>
            <a:ext cx="2159000" cy="157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124200" y="43434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90550" y="42672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  <a:endParaRPr lang="en-US" sz="2000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937000" y="3024188"/>
            <a:ext cx="53975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371600" y="2971800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609600" y="2574925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140075" y="266065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rot="260819" flipH="1">
            <a:off x="1143000" y="3171825"/>
            <a:ext cx="2757488" cy="12906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948113" y="1676400"/>
            <a:ext cx="0" cy="15732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Arc 27"/>
          <p:cNvSpPr>
            <a:spLocks/>
          </p:cNvSpPr>
          <p:nvPr/>
        </p:nvSpPr>
        <p:spPr bwMode="auto">
          <a:xfrm>
            <a:off x="1828800" y="3657600"/>
            <a:ext cx="152400" cy="3810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6720416 h 21600"/>
              <a:gd name="T4" fmla="*/ 0 w 21600"/>
              <a:gd name="T5" fmla="*/ 672041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Text Box 28"/>
          <p:cNvSpPr txBox="1">
            <a:spLocks noChangeArrowheads="1"/>
          </p:cNvSpPr>
          <p:nvPr/>
        </p:nvSpPr>
        <p:spPr bwMode="auto">
          <a:xfrm>
            <a:off x="1295400" y="12954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3733800" y="1295400"/>
            <a:ext cx="53975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/>
              <a:t>G</a:t>
            </a:r>
          </a:p>
        </p:txBody>
      </p:sp>
      <p:sp>
        <p:nvSpPr>
          <p:cNvPr id="3094" name="Text Box 30"/>
          <p:cNvSpPr txBox="1">
            <a:spLocks noChangeArrowheads="1"/>
          </p:cNvSpPr>
          <p:nvPr/>
        </p:nvSpPr>
        <p:spPr bwMode="auto">
          <a:xfrm>
            <a:off x="381000" y="304800"/>
            <a:ext cx="830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R" altLang="zh-CN" sz="2000" b="1" u="sng">
                <a:ea typeface="SimSun" pitchFamily="2" charset="-122"/>
              </a:rPr>
              <a:t>ACTIVITY  3</a:t>
            </a:r>
            <a:r>
              <a:rPr lang="es-CR" altLang="zh-CN" sz="2000" b="1">
                <a:ea typeface="SimSun" pitchFamily="2" charset="-122"/>
              </a:rPr>
              <a:t> :  To Identify The Angle Between A Line And A Plane</a:t>
            </a:r>
            <a:endParaRPr lang="en-US" sz="2000" b="1"/>
          </a:p>
        </p:txBody>
      </p:sp>
      <p:sp>
        <p:nvSpPr>
          <p:cNvPr id="3095" name="AutoShape 33" descr="Small confetti"/>
          <p:cNvSpPr>
            <a:spLocks noChangeArrowheads="1"/>
          </p:cNvSpPr>
          <p:nvPr/>
        </p:nvSpPr>
        <p:spPr bwMode="auto">
          <a:xfrm rot="10800000">
            <a:off x="1066800" y="3257550"/>
            <a:ext cx="2876550" cy="1122363"/>
          </a:xfrm>
          <a:prstGeom prst="parallelogram">
            <a:avLst>
              <a:gd name="adj" fmla="val 6407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5867400" y="22098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5562600" y="1981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>
            <a:off x="6553200" y="2014538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8"/>
          <p:cNvSpPr>
            <a:spLocks noChangeShapeType="1"/>
          </p:cNvSpPr>
          <p:nvPr/>
        </p:nvSpPr>
        <p:spPr bwMode="auto">
          <a:xfrm>
            <a:off x="7500938" y="2014538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6629400" y="1404938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A</a:t>
            </a: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5695950" y="1414463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G</a:t>
            </a:r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7620000" y="13716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C</a:t>
            </a:r>
          </a:p>
        </p:txBody>
      </p:sp>
      <p:sp>
        <p:nvSpPr>
          <p:cNvPr id="3103" name="Text Box 54"/>
          <p:cNvSpPr txBox="1">
            <a:spLocks noChangeArrowheads="1"/>
          </p:cNvSpPr>
          <p:nvPr/>
        </p:nvSpPr>
        <p:spPr bwMode="auto">
          <a:xfrm>
            <a:off x="4800600" y="45720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91" name="Object 55"/>
          <p:cNvGraphicFramePr>
            <a:graphicFrameLocks noChangeAspect="1"/>
          </p:cNvGraphicFramePr>
          <p:nvPr/>
        </p:nvGraphicFramePr>
        <p:xfrm>
          <a:off x="4800600" y="1371600"/>
          <a:ext cx="76835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3" imgW="164957" imgH="152268" progId="Equation.3">
                  <p:embed/>
                </p:oleObj>
              </mc:Choice>
              <mc:Fallback>
                <p:oleObj name="Equation" r:id="rId3" imgW="164957" imgH="152268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371600"/>
                        <a:ext cx="768350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0" y="5270500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/>
              <a:t>    Angle between the line</a:t>
            </a:r>
            <a:r>
              <a:rPr lang="en-US" sz="2800" b="1"/>
              <a:t> AG and the plane ABCD</a:t>
            </a:r>
            <a:endParaRPr lang="en-US" sz="2800"/>
          </a:p>
        </p:txBody>
      </p:sp>
      <p:graphicFrame>
        <p:nvGraphicFramePr>
          <p:cNvPr id="14394" name="Object 58"/>
          <p:cNvGraphicFramePr>
            <a:graphicFrameLocks noChangeAspect="1"/>
          </p:cNvGraphicFramePr>
          <p:nvPr/>
        </p:nvGraphicFramePr>
        <p:xfrm>
          <a:off x="838200" y="5943600"/>
          <a:ext cx="5334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5" imgW="164957" imgH="152268" progId="Equation.3">
                  <p:embed/>
                </p:oleObj>
              </mc:Choice>
              <mc:Fallback>
                <p:oleObj name="Equation" r:id="rId5" imgW="164957" imgH="152268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943600"/>
                        <a:ext cx="5334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5791200" y="2971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At the bottom</a:t>
            </a:r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3810000" y="3886200"/>
            <a:ext cx="5105400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Name the angle between the line AG and the plane ABCD</a:t>
            </a:r>
          </a:p>
        </p:txBody>
      </p:sp>
      <p:sp>
        <p:nvSpPr>
          <p:cNvPr id="3107" name="Text Box 80"/>
          <p:cNvSpPr txBox="1">
            <a:spLocks noChangeArrowheads="1"/>
          </p:cNvSpPr>
          <p:nvPr/>
        </p:nvSpPr>
        <p:spPr bwMode="auto">
          <a:xfrm>
            <a:off x="4114800" y="25146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4417" name="Text Box 81"/>
          <p:cNvSpPr txBox="1">
            <a:spLocks noChangeArrowheads="1"/>
          </p:cNvSpPr>
          <p:nvPr/>
        </p:nvSpPr>
        <p:spPr bwMode="auto">
          <a:xfrm>
            <a:off x="4191000" y="24384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Normal</a:t>
            </a:r>
          </a:p>
        </p:txBody>
      </p:sp>
      <p:sp>
        <p:nvSpPr>
          <p:cNvPr id="14418" name="Line 82"/>
          <p:cNvSpPr>
            <a:spLocks noChangeShapeType="1"/>
          </p:cNvSpPr>
          <p:nvPr/>
        </p:nvSpPr>
        <p:spPr bwMode="auto">
          <a:xfrm flipH="1">
            <a:off x="4038600" y="2667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19" name="Text Box 83"/>
          <p:cNvSpPr txBox="1">
            <a:spLocks noChangeArrowheads="1"/>
          </p:cNvSpPr>
          <p:nvPr/>
        </p:nvSpPr>
        <p:spPr bwMode="auto">
          <a:xfrm>
            <a:off x="1143000" y="4572000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Orthogonal projection</a:t>
            </a:r>
          </a:p>
        </p:txBody>
      </p:sp>
      <p:sp>
        <p:nvSpPr>
          <p:cNvPr id="14420" name="Line 84"/>
          <p:cNvSpPr>
            <a:spLocks noChangeShapeType="1"/>
          </p:cNvSpPr>
          <p:nvPr/>
        </p:nvSpPr>
        <p:spPr bwMode="auto">
          <a:xfrm flipV="1">
            <a:off x="2057400" y="3962400"/>
            <a:ext cx="304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2" name="Text Box 85"/>
          <p:cNvSpPr txBox="1">
            <a:spLocks noChangeArrowheads="1"/>
          </p:cNvSpPr>
          <p:nvPr/>
        </p:nvSpPr>
        <p:spPr bwMode="auto">
          <a:xfrm>
            <a:off x="457200" y="8382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Example 1a</a:t>
            </a:r>
          </a:p>
        </p:txBody>
      </p:sp>
      <p:sp>
        <p:nvSpPr>
          <p:cNvPr id="14424" name="Text Box 88"/>
          <p:cNvSpPr txBox="1">
            <a:spLocks noChangeArrowheads="1"/>
          </p:cNvSpPr>
          <p:nvPr/>
        </p:nvSpPr>
        <p:spPr bwMode="auto">
          <a:xfrm>
            <a:off x="457200" y="59436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=     </a:t>
            </a:r>
            <a:r>
              <a:rPr lang="en-US" sz="2800" b="1"/>
              <a:t>GAC.</a:t>
            </a:r>
          </a:p>
        </p:txBody>
      </p:sp>
      <p:sp>
        <p:nvSpPr>
          <p:cNvPr id="14425" name="Freeform 89"/>
          <p:cNvSpPr>
            <a:spLocks/>
          </p:cNvSpPr>
          <p:nvPr/>
        </p:nvSpPr>
        <p:spPr bwMode="auto">
          <a:xfrm>
            <a:off x="3505200" y="2838450"/>
            <a:ext cx="444500" cy="595313"/>
          </a:xfrm>
          <a:custGeom>
            <a:avLst/>
            <a:gdLst>
              <a:gd name="T0" fmla="*/ 12601573 w 280"/>
              <a:gd name="T1" fmla="*/ 945060270 h 375"/>
              <a:gd name="T2" fmla="*/ 0 w 280"/>
              <a:gd name="T3" fmla="*/ 322580265 h 375"/>
              <a:gd name="T4" fmla="*/ 695563020 w 280"/>
              <a:gd name="T5" fmla="*/ 0 h 375"/>
              <a:gd name="T6" fmla="*/ 705643641 w 280"/>
              <a:gd name="T7" fmla="*/ 675402421 h 375"/>
              <a:gd name="T8" fmla="*/ 12601573 w 280"/>
              <a:gd name="T9" fmla="*/ 945060270 h 3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0"/>
              <a:gd name="T16" fmla="*/ 0 h 375"/>
              <a:gd name="T17" fmla="*/ 280 w 280"/>
              <a:gd name="T18" fmla="*/ 375 h 3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0" h="375">
                <a:moveTo>
                  <a:pt x="5" y="375"/>
                </a:moveTo>
                <a:lnTo>
                  <a:pt x="0" y="128"/>
                </a:lnTo>
                <a:lnTo>
                  <a:pt x="276" y="0"/>
                </a:lnTo>
                <a:lnTo>
                  <a:pt x="280" y="268"/>
                </a:lnTo>
                <a:lnTo>
                  <a:pt x="5" y="375"/>
                </a:lnTo>
                <a:close/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5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4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mph" presetSubtype="0" repeatCount="indefinite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434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repeatCount="2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1436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3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3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2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1" dur="1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nimBg="1"/>
      <p:bldP spid="14344" grpId="1" animBg="1"/>
      <p:bldP spid="14345" grpId="0" animBg="1"/>
      <p:bldP spid="14348" grpId="0"/>
      <p:bldP spid="14354" grpId="0" animBg="1"/>
      <p:bldP spid="14363" grpId="0" animBg="1"/>
      <p:bldP spid="14363" grpId="1" animBg="1"/>
      <p:bldP spid="14365" grpId="0"/>
      <p:bldP spid="14365" grpId="1"/>
      <p:bldP spid="14387" grpId="0" animBg="1"/>
      <p:bldP spid="14387" grpId="1" animBg="1"/>
      <p:bldP spid="14382" grpId="0" animBg="1"/>
      <p:bldP spid="14383" grpId="0" animBg="1"/>
      <p:bldP spid="14384" grpId="0" animBg="1"/>
      <p:bldP spid="14385" grpId="0"/>
      <p:bldP spid="14386" grpId="0"/>
      <p:bldP spid="14388" grpId="0"/>
      <p:bldP spid="14392" grpId="0"/>
      <p:bldP spid="14392" grpId="1"/>
      <p:bldP spid="14413" grpId="0"/>
      <p:bldP spid="14415" grpId="0" animBg="1"/>
      <p:bldP spid="14417" grpId="0"/>
      <p:bldP spid="14418" grpId="0" animBg="1"/>
      <p:bldP spid="14419" grpId="0"/>
      <p:bldP spid="14420" grpId="0" animBg="1"/>
      <p:bldP spid="14424" grpId="0"/>
      <p:bldP spid="144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990600" y="228600"/>
            <a:ext cx="6781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hlinkClick r:id="rId2" action="ppaction://hlinkfile"/>
              </a:rPr>
              <a:t>EXAMPLE 1(b)</a:t>
            </a:r>
            <a:endParaRPr lang="en-US" sz="3200" b="1"/>
          </a:p>
        </p:txBody>
      </p:sp>
      <p:grpSp>
        <p:nvGrpSpPr>
          <p:cNvPr id="23555" name="Group 5"/>
          <p:cNvGrpSpPr>
            <a:grpSpLocks/>
          </p:cNvGrpSpPr>
          <p:nvPr/>
        </p:nvGrpSpPr>
        <p:grpSpPr bwMode="auto">
          <a:xfrm>
            <a:off x="2514600" y="1981200"/>
            <a:ext cx="3810000" cy="2667000"/>
            <a:chOff x="2520" y="1448"/>
            <a:chExt cx="2700" cy="2730"/>
          </a:xfrm>
        </p:grpSpPr>
        <p:sp>
          <p:nvSpPr>
            <p:cNvPr id="23557" name="AutoShape 6"/>
            <p:cNvSpPr>
              <a:spLocks noChangeArrowheads="1"/>
            </p:cNvSpPr>
            <p:nvPr/>
          </p:nvSpPr>
          <p:spPr bwMode="auto">
            <a:xfrm rot="10800000">
              <a:off x="2855" y="1680"/>
              <a:ext cx="2073" cy="817"/>
            </a:xfrm>
            <a:prstGeom prst="parallelogram">
              <a:avLst>
                <a:gd name="adj" fmla="val 6343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Rectangle 7"/>
            <p:cNvSpPr>
              <a:spLocks noChangeArrowheads="1"/>
            </p:cNvSpPr>
            <p:nvPr/>
          </p:nvSpPr>
          <p:spPr bwMode="auto">
            <a:xfrm>
              <a:off x="3373" y="1680"/>
              <a:ext cx="1555" cy="11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AutoShape 8" descr="Small confetti"/>
            <p:cNvSpPr>
              <a:spLocks noChangeArrowheads="1"/>
            </p:cNvSpPr>
            <p:nvPr/>
          </p:nvSpPr>
          <p:spPr bwMode="auto">
            <a:xfrm rot="10800000">
              <a:off x="2855" y="2824"/>
              <a:ext cx="2073" cy="817"/>
            </a:xfrm>
            <a:prstGeom prst="parallelogram">
              <a:avLst>
                <a:gd name="adj" fmla="val 63433"/>
              </a:avLst>
            </a:prstGeom>
            <a:pattFill prst="sm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Rectangle 9"/>
            <p:cNvSpPr>
              <a:spLocks noChangeArrowheads="1"/>
            </p:cNvSpPr>
            <p:nvPr/>
          </p:nvSpPr>
          <p:spPr bwMode="auto">
            <a:xfrm>
              <a:off x="2855" y="2497"/>
              <a:ext cx="1555" cy="11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Text Box 10"/>
            <p:cNvSpPr txBox="1">
              <a:spLocks noChangeArrowheads="1"/>
            </p:cNvSpPr>
            <p:nvPr/>
          </p:nvSpPr>
          <p:spPr bwMode="auto">
            <a:xfrm>
              <a:off x="4280" y="3641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B</a:t>
              </a:r>
            </a:p>
          </p:txBody>
        </p:sp>
        <p:sp>
          <p:nvSpPr>
            <p:cNvPr id="23562" name="Text Box 11"/>
            <p:cNvSpPr txBox="1">
              <a:spLocks noChangeArrowheads="1"/>
            </p:cNvSpPr>
            <p:nvPr/>
          </p:nvSpPr>
          <p:spPr bwMode="auto">
            <a:xfrm>
              <a:off x="2574" y="3559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A</a:t>
              </a:r>
            </a:p>
          </p:txBody>
        </p:sp>
        <p:sp>
          <p:nvSpPr>
            <p:cNvPr id="23563" name="Text Box 12"/>
            <p:cNvSpPr txBox="1">
              <a:spLocks noChangeArrowheads="1"/>
            </p:cNvSpPr>
            <p:nvPr/>
          </p:nvSpPr>
          <p:spPr bwMode="auto">
            <a:xfrm>
              <a:off x="4831" y="2660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C</a:t>
              </a:r>
            </a:p>
          </p:txBody>
        </p:sp>
        <p:sp>
          <p:nvSpPr>
            <p:cNvPr id="23564" name="Text Box 13"/>
            <p:cNvSpPr txBox="1">
              <a:spLocks noChangeArrowheads="1"/>
            </p:cNvSpPr>
            <p:nvPr/>
          </p:nvSpPr>
          <p:spPr bwMode="auto">
            <a:xfrm>
              <a:off x="3071" y="2606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D</a:t>
              </a:r>
            </a:p>
          </p:txBody>
        </p:sp>
        <p:sp>
          <p:nvSpPr>
            <p:cNvPr id="23565" name="Text Box 14"/>
            <p:cNvSpPr txBox="1">
              <a:spLocks noChangeArrowheads="1"/>
            </p:cNvSpPr>
            <p:nvPr/>
          </p:nvSpPr>
          <p:spPr bwMode="auto">
            <a:xfrm>
              <a:off x="2520" y="2333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E</a:t>
              </a:r>
            </a:p>
          </p:txBody>
        </p:sp>
        <p:sp>
          <p:nvSpPr>
            <p:cNvPr id="23566" name="Text Box 15"/>
            <p:cNvSpPr txBox="1">
              <a:spLocks noChangeArrowheads="1"/>
            </p:cNvSpPr>
            <p:nvPr/>
          </p:nvSpPr>
          <p:spPr bwMode="auto">
            <a:xfrm>
              <a:off x="3082" y="1448"/>
              <a:ext cx="3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H</a:t>
              </a:r>
            </a:p>
          </p:txBody>
        </p:sp>
        <p:sp>
          <p:nvSpPr>
            <p:cNvPr id="23567" name="Text Box 16"/>
            <p:cNvSpPr txBox="1">
              <a:spLocks noChangeArrowheads="1"/>
            </p:cNvSpPr>
            <p:nvPr/>
          </p:nvSpPr>
          <p:spPr bwMode="auto">
            <a:xfrm>
              <a:off x="4810" y="1516"/>
              <a:ext cx="3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G</a:t>
              </a:r>
            </a:p>
          </p:txBody>
        </p:sp>
        <p:sp>
          <p:nvSpPr>
            <p:cNvPr id="23568" name="Text Box 17"/>
            <p:cNvSpPr txBox="1">
              <a:spLocks noChangeArrowheads="1"/>
            </p:cNvSpPr>
            <p:nvPr/>
          </p:nvSpPr>
          <p:spPr bwMode="auto">
            <a:xfrm>
              <a:off x="4313" y="2333"/>
              <a:ext cx="3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F</a:t>
              </a:r>
            </a:p>
          </p:txBody>
        </p:sp>
        <p:sp>
          <p:nvSpPr>
            <p:cNvPr id="23569" name="Text Box 18"/>
            <p:cNvSpPr txBox="1">
              <a:spLocks noChangeArrowheads="1"/>
            </p:cNvSpPr>
            <p:nvPr/>
          </p:nvSpPr>
          <p:spPr bwMode="auto">
            <a:xfrm>
              <a:off x="3168" y="3806"/>
              <a:ext cx="126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/>
                <a:t>Diagram 1(b)</a:t>
              </a:r>
            </a:p>
          </p:txBody>
        </p:sp>
        <p:sp>
          <p:nvSpPr>
            <p:cNvPr id="23570" name="Line 19"/>
            <p:cNvSpPr>
              <a:spLocks noChangeShapeType="1"/>
            </p:cNvSpPr>
            <p:nvPr/>
          </p:nvSpPr>
          <p:spPr bwMode="auto">
            <a:xfrm rot="-270187">
              <a:off x="3420" y="1673"/>
              <a:ext cx="900" cy="19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6" name="Rectangle 20"/>
          <p:cNvSpPr>
            <a:spLocks noChangeArrowheads="1"/>
          </p:cNvSpPr>
          <p:nvPr/>
        </p:nvSpPr>
        <p:spPr bwMode="auto">
          <a:xfrm>
            <a:off x="685800" y="5257800"/>
            <a:ext cx="7543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800">
                <a:ea typeface="SimSun" pitchFamily="2" charset="-122"/>
              </a:rPr>
              <a:t>Diagram 1b shows a cuboid ABCDEFGH.  Name the angle between the line</a:t>
            </a:r>
            <a:r>
              <a:rPr lang="en-US" altLang="zh-CN" sz="2800" b="1">
                <a:ea typeface="SimSun" pitchFamily="2" charset="-122"/>
              </a:rPr>
              <a:t> HB</a:t>
            </a:r>
            <a:r>
              <a:rPr lang="en-US" altLang="zh-CN" sz="2800">
                <a:ea typeface="SimSun" pitchFamily="2" charset="-122"/>
              </a:rPr>
              <a:t> and the plane</a:t>
            </a:r>
            <a:r>
              <a:rPr lang="en-US" altLang="zh-CN" sz="2800" b="1">
                <a:ea typeface="SimSun" pitchFamily="2" charset="-122"/>
              </a:rPr>
              <a:t> ABCD.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548640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/>
              <a:t>Diagram 2(a) shows a cuboid, ABCDEFG.  Find the angle between the line</a:t>
            </a:r>
            <a:r>
              <a:rPr lang="en-US" sz="2800" b="1"/>
              <a:t> AH</a:t>
            </a:r>
            <a:r>
              <a:rPr lang="en-US" sz="2800"/>
              <a:t> and the plane </a:t>
            </a:r>
            <a:r>
              <a:rPr lang="en-US" sz="2800" b="1"/>
              <a:t>DCGH.</a:t>
            </a:r>
            <a:endParaRPr lang="en-US" sz="2800"/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304800" y="152400"/>
            <a:ext cx="7924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R" altLang="zh-CN" sz="2800" b="1" u="sng">
                <a:ea typeface="SimSun" pitchFamily="2" charset="-122"/>
              </a:rPr>
              <a:t>ACTIVITY 4</a:t>
            </a:r>
            <a:r>
              <a:rPr lang="es-CR" altLang="zh-CN" sz="2800" b="1">
                <a:ea typeface="SimSun" pitchFamily="2" charset="-122"/>
              </a:rPr>
              <a:t> :  </a:t>
            </a:r>
            <a:endParaRPr lang="en-US" sz="2800" b="1"/>
          </a:p>
          <a:p>
            <a:pPr eaLnBrk="1" hangingPunct="1">
              <a:spcBef>
                <a:spcPct val="50000"/>
              </a:spcBef>
            </a:pPr>
            <a:r>
              <a:rPr lang="es-CR" altLang="zh-CN" sz="2800" b="1">
                <a:ea typeface="SimSun" pitchFamily="2" charset="-122"/>
              </a:rPr>
              <a:t>To find the angle between a line and a plane</a:t>
            </a:r>
            <a:endParaRPr lang="en-US" sz="2800" b="1">
              <a:ea typeface="SimSun" pitchFamily="2" charset="-122"/>
            </a:endParaRP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457200" y="16002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Example 2(a)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362200" y="1600200"/>
            <a:ext cx="4867275" cy="3414713"/>
            <a:chOff x="1488" y="1008"/>
            <a:chExt cx="3066" cy="2151"/>
          </a:xfrm>
        </p:grpSpPr>
        <p:sp>
          <p:nvSpPr>
            <p:cNvPr id="24582" name="Text Box 19"/>
            <p:cNvSpPr txBox="1">
              <a:spLocks noChangeArrowheads="1"/>
            </p:cNvSpPr>
            <p:nvPr/>
          </p:nvSpPr>
          <p:spPr bwMode="auto">
            <a:xfrm>
              <a:off x="3293" y="1684"/>
              <a:ext cx="643" cy="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5cm</a:t>
              </a:r>
            </a:p>
          </p:txBody>
        </p:sp>
        <p:sp>
          <p:nvSpPr>
            <p:cNvPr id="24583" name="Rectangle 8"/>
            <p:cNvSpPr>
              <a:spLocks noChangeArrowheads="1"/>
            </p:cNvSpPr>
            <p:nvPr/>
          </p:nvSpPr>
          <p:spPr bwMode="auto">
            <a:xfrm>
              <a:off x="2412" y="1331"/>
              <a:ext cx="1539" cy="841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AutoShape 7"/>
            <p:cNvSpPr>
              <a:spLocks noChangeArrowheads="1"/>
            </p:cNvSpPr>
            <p:nvPr/>
          </p:nvSpPr>
          <p:spPr bwMode="auto">
            <a:xfrm rot="10800000">
              <a:off x="1899" y="1327"/>
              <a:ext cx="2051" cy="600"/>
            </a:xfrm>
            <a:prstGeom prst="parallelogram">
              <a:avLst>
                <a:gd name="adj" fmla="val 85458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AutoShape 9" descr="Small confetti"/>
            <p:cNvSpPr>
              <a:spLocks noChangeArrowheads="1"/>
            </p:cNvSpPr>
            <p:nvPr/>
          </p:nvSpPr>
          <p:spPr bwMode="auto">
            <a:xfrm rot="10800000">
              <a:off x="1892" y="2170"/>
              <a:ext cx="2051" cy="601"/>
            </a:xfrm>
            <a:prstGeom prst="parallelogram">
              <a:avLst>
                <a:gd name="adj" fmla="val 85316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1897" y="1928"/>
              <a:ext cx="1538" cy="84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3305" y="2777"/>
              <a:ext cx="30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B</a:t>
              </a: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1506" y="2716"/>
              <a:ext cx="41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A</a:t>
              </a: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3933" y="2102"/>
              <a:ext cx="315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C</a:t>
              </a:r>
            </a:p>
          </p:txBody>
        </p:sp>
        <p:sp>
          <p:nvSpPr>
            <p:cNvPr id="24590" name="Text Box 14"/>
            <p:cNvSpPr txBox="1">
              <a:spLocks noChangeArrowheads="1"/>
            </p:cNvSpPr>
            <p:nvPr/>
          </p:nvSpPr>
          <p:spPr bwMode="auto">
            <a:xfrm>
              <a:off x="2112" y="1962"/>
              <a:ext cx="398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D</a:t>
              </a:r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1488" y="1814"/>
              <a:ext cx="47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E</a:t>
              </a:r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2113" y="1159"/>
              <a:ext cx="334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H</a:t>
              </a: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3857" y="1152"/>
              <a:ext cx="45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G</a:t>
              </a:r>
            </a:p>
          </p:txBody>
        </p:sp>
        <p:sp>
          <p:nvSpPr>
            <p:cNvPr id="24594" name="Text Box 18"/>
            <p:cNvSpPr txBox="1">
              <a:spLocks noChangeArrowheads="1"/>
            </p:cNvSpPr>
            <p:nvPr/>
          </p:nvSpPr>
          <p:spPr bwMode="auto">
            <a:xfrm>
              <a:off x="3265" y="1849"/>
              <a:ext cx="595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800" b="1"/>
                <a:t>F</a:t>
              </a:r>
            </a:p>
          </p:txBody>
        </p:sp>
        <p:sp>
          <p:nvSpPr>
            <p:cNvPr id="24595" name="Text Box 20"/>
            <p:cNvSpPr txBox="1">
              <a:spLocks noChangeArrowheads="1"/>
            </p:cNvSpPr>
            <p:nvPr/>
          </p:nvSpPr>
          <p:spPr bwMode="auto">
            <a:xfrm>
              <a:off x="3600" y="2400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400" b="1"/>
                <a:t>4cm</a:t>
              </a:r>
            </a:p>
          </p:txBody>
        </p:sp>
        <p:sp>
          <p:nvSpPr>
            <p:cNvPr id="24596" name="Text Box 21"/>
            <p:cNvSpPr txBox="1">
              <a:spLocks noChangeArrowheads="1"/>
            </p:cNvSpPr>
            <p:nvPr/>
          </p:nvSpPr>
          <p:spPr bwMode="auto">
            <a:xfrm>
              <a:off x="2688" y="1008"/>
              <a:ext cx="76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400" b="1"/>
                <a:t>12cm</a:t>
              </a:r>
            </a:p>
          </p:txBody>
        </p:sp>
        <p:sp>
          <p:nvSpPr>
            <p:cNvPr id="24597" name="Line 24"/>
            <p:cNvSpPr>
              <a:spLocks noChangeShapeType="1"/>
            </p:cNvSpPr>
            <p:nvPr/>
          </p:nvSpPr>
          <p:spPr bwMode="auto">
            <a:xfrm rot="21464741" flipH="1">
              <a:off x="1872" y="1350"/>
              <a:ext cx="560" cy="1423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Text Box 29"/>
            <p:cNvSpPr txBox="1">
              <a:spLocks noChangeArrowheads="1"/>
            </p:cNvSpPr>
            <p:nvPr/>
          </p:nvSpPr>
          <p:spPr bwMode="auto">
            <a:xfrm>
              <a:off x="2256" y="2928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Diagram  2a</a:t>
              </a:r>
            </a:p>
          </p:txBody>
        </p:sp>
        <p:sp>
          <p:nvSpPr>
            <p:cNvPr id="24599" name="Text Box 32"/>
            <p:cNvSpPr txBox="1">
              <a:spLocks noChangeArrowheads="1"/>
            </p:cNvSpPr>
            <p:nvPr/>
          </p:nvSpPr>
          <p:spPr bwMode="auto">
            <a:xfrm>
              <a:off x="4032" y="1680"/>
              <a:ext cx="52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400" b="1"/>
                <a:t>5cm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allAtOnce"/>
      <p:bldP spid="15386" grpId="0"/>
      <p:bldP spid="153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5"/>
          <p:cNvSpPr>
            <a:spLocks noChangeArrowheads="1"/>
          </p:cNvSpPr>
          <p:nvPr/>
        </p:nvSpPr>
        <p:spPr bwMode="auto">
          <a:xfrm>
            <a:off x="1681163" y="2409825"/>
            <a:ext cx="21812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03" name="Rectangle 42"/>
          <p:cNvSpPr>
            <a:spLocks noChangeArrowheads="1"/>
          </p:cNvSpPr>
          <p:nvPr/>
        </p:nvSpPr>
        <p:spPr bwMode="auto">
          <a:xfrm>
            <a:off x="1066800" y="866775"/>
            <a:ext cx="31242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Draw the line </a:t>
            </a:r>
            <a:r>
              <a:rPr lang="en-US" altLang="zh-CN" sz="2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AH</a:t>
            </a:r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shade </a:t>
            </a:r>
            <a:r>
              <a:rPr lang="en-US" altLang="zh-CN" sz="24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the plan DCGH</a:t>
            </a:r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in  diagram 2a.</a:t>
            </a:r>
          </a:p>
        </p:txBody>
      </p:sp>
      <p:sp>
        <p:nvSpPr>
          <p:cNvPr id="25604" name="Rectangle 41"/>
          <p:cNvSpPr>
            <a:spLocks noChangeArrowheads="1"/>
          </p:cNvSpPr>
          <p:nvPr/>
        </p:nvSpPr>
        <p:spPr bwMode="auto">
          <a:xfrm>
            <a:off x="304800" y="866775"/>
            <a:ext cx="762000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CN" sz="28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1.</a:t>
            </a:r>
            <a:endParaRPr lang="en-US" altLang="zh-CN" sz="28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05" name="Rectangle 40"/>
          <p:cNvSpPr>
            <a:spLocks noChangeArrowheads="1"/>
          </p:cNvSpPr>
          <p:nvPr/>
        </p:nvSpPr>
        <p:spPr bwMode="auto">
          <a:xfrm>
            <a:off x="4191000" y="152400"/>
            <a:ext cx="4572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Solutions</a:t>
            </a:r>
            <a:endParaRPr lang="en-US" altLang="zh-CN" sz="24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06" name="Rectangle 39"/>
          <p:cNvSpPr>
            <a:spLocks noChangeArrowheads="1"/>
          </p:cNvSpPr>
          <p:nvPr/>
        </p:nvSpPr>
        <p:spPr bwMode="auto">
          <a:xfrm>
            <a:off x="1066800" y="152400"/>
            <a:ext cx="3124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Steps</a:t>
            </a:r>
            <a:endParaRPr lang="en-US" altLang="zh-CN" sz="24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07" name="Rectangle 38"/>
          <p:cNvSpPr>
            <a:spLocks noChangeArrowheads="1"/>
          </p:cNvSpPr>
          <p:nvPr/>
        </p:nvSpPr>
        <p:spPr bwMode="auto">
          <a:xfrm>
            <a:off x="304800" y="152400"/>
            <a:ext cx="762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CN" sz="24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No</a:t>
            </a:r>
            <a:endParaRPr lang="en-US" altLang="zh-CN" sz="24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08" name="Line 44"/>
          <p:cNvSpPr>
            <a:spLocks noChangeShapeType="1"/>
          </p:cNvSpPr>
          <p:nvPr/>
        </p:nvSpPr>
        <p:spPr bwMode="auto">
          <a:xfrm>
            <a:off x="304800" y="152400"/>
            <a:ext cx="845820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45"/>
          <p:cNvSpPr>
            <a:spLocks noChangeShapeType="1"/>
          </p:cNvSpPr>
          <p:nvPr/>
        </p:nvSpPr>
        <p:spPr bwMode="auto">
          <a:xfrm>
            <a:off x="304800" y="4419600"/>
            <a:ext cx="845820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46"/>
          <p:cNvSpPr>
            <a:spLocks noChangeShapeType="1"/>
          </p:cNvSpPr>
          <p:nvPr/>
        </p:nvSpPr>
        <p:spPr bwMode="auto">
          <a:xfrm>
            <a:off x="304800" y="152400"/>
            <a:ext cx="0" cy="42672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47"/>
          <p:cNvSpPr>
            <a:spLocks noChangeShapeType="1"/>
          </p:cNvSpPr>
          <p:nvPr/>
        </p:nvSpPr>
        <p:spPr bwMode="auto">
          <a:xfrm>
            <a:off x="8763000" y="152400"/>
            <a:ext cx="0" cy="42672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50"/>
          <p:cNvSpPr>
            <a:spLocks noChangeShapeType="1"/>
          </p:cNvSpPr>
          <p:nvPr/>
        </p:nvSpPr>
        <p:spPr bwMode="auto">
          <a:xfrm>
            <a:off x="304800" y="866775"/>
            <a:ext cx="845820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52"/>
          <p:cNvSpPr>
            <a:spLocks noChangeShapeType="1"/>
          </p:cNvSpPr>
          <p:nvPr/>
        </p:nvSpPr>
        <p:spPr bwMode="auto">
          <a:xfrm>
            <a:off x="1066800" y="152400"/>
            <a:ext cx="0" cy="42672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55"/>
          <p:cNvSpPr>
            <a:spLocks noChangeShapeType="1"/>
          </p:cNvSpPr>
          <p:nvPr/>
        </p:nvSpPr>
        <p:spPr bwMode="auto">
          <a:xfrm>
            <a:off x="4191000" y="152400"/>
            <a:ext cx="0" cy="42672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5562600" y="1585913"/>
            <a:ext cx="2249488" cy="10906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AutoShape 18"/>
          <p:cNvSpPr>
            <a:spLocks noChangeArrowheads="1"/>
          </p:cNvSpPr>
          <p:nvPr/>
        </p:nvSpPr>
        <p:spPr bwMode="auto">
          <a:xfrm rot="10800000">
            <a:off x="4800600" y="1587500"/>
            <a:ext cx="2998788" cy="776288"/>
          </a:xfrm>
          <a:prstGeom prst="parallelogram">
            <a:avLst>
              <a:gd name="adj" fmla="val 9657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 rot="10800000">
            <a:off x="4800600" y="2681288"/>
            <a:ext cx="2998788" cy="777875"/>
          </a:xfrm>
          <a:prstGeom prst="parallelogram">
            <a:avLst>
              <a:gd name="adj" fmla="val 96378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Rectangle 16"/>
          <p:cNvSpPr>
            <a:spLocks noChangeArrowheads="1"/>
          </p:cNvSpPr>
          <p:nvPr/>
        </p:nvSpPr>
        <p:spPr bwMode="auto">
          <a:xfrm>
            <a:off x="4800600" y="2362200"/>
            <a:ext cx="2249488" cy="1092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Text Box 15"/>
          <p:cNvSpPr txBox="1">
            <a:spLocks noChangeArrowheads="1"/>
          </p:cNvSpPr>
          <p:nvPr/>
        </p:nvSpPr>
        <p:spPr bwMode="auto">
          <a:xfrm>
            <a:off x="4435475" y="3386138"/>
            <a:ext cx="61118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0" name="Text Box 14"/>
          <p:cNvSpPr txBox="1">
            <a:spLocks noChangeArrowheads="1"/>
          </p:cNvSpPr>
          <p:nvPr/>
        </p:nvSpPr>
        <p:spPr bwMode="auto">
          <a:xfrm>
            <a:off x="7772400" y="2514600"/>
            <a:ext cx="45878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1" name="Text Box 13"/>
          <p:cNvSpPr txBox="1">
            <a:spLocks noChangeArrowheads="1"/>
          </p:cNvSpPr>
          <p:nvPr/>
        </p:nvSpPr>
        <p:spPr bwMode="auto">
          <a:xfrm>
            <a:off x="5154613" y="2476500"/>
            <a:ext cx="581025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sz="16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endParaRPr lang="en-US" altLang="zh-CN" sz="1600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2" name="Text Box 12"/>
          <p:cNvSpPr txBox="1">
            <a:spLocks noChangeArrowheads="1"/>
          </p:cNvSpPr>
          <p:nvPr/>
        </p:nvSpPr>
        <p:spPr bwMode="auto">
          <a:xfrm>
            <a:off x="4343400" y="2132013"/>
            <a:ext cx="68897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E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3" name="Text Box 11"/>
          <p:cNvSpPr txBox="1">
            <a:spLocks noChangeArrowheads="1"/>
          </p:cNvSpPr>
          <p:nvPr/>
        </p:nvSpPr>
        <p:spPr bwMode="auto">
          <a:xfrm>
            <a:off x="5175250" y="1284288"/>
            <a:ext cx="4889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4" name="Text Box 10"/>
          <p:cNvSpPr txBox="1">
            <a:spLocks noChangeArrowheads="1"/>
          </p:cNvSpPr>
          <p:nvPr/>
        </p:nvSpPr>
        <p:spPr bwMode="auto">
          <a:xfrm>
            <a:off x="7620000" y="1371600"/>
            <a:ext cx="909638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5" name="Text Box 9"/>
          <p:cNvSpPr txBox="1">
            <a:spLocks noChangeArrowheads="1"/>
          </p:cNvSpPr>
          <p:nvPr/>
        </p:nvSpPr>
        <p:spPr bwMode="auto">
          <a:xfrm>
            <a:off x="6950075" y="2217738"/>
            <a:ext cx="6223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sz="1600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F</a:t>
            </a:r>
            <a:endParaRPr lang="en-US" altLang="zh-CN" sz="1600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6" name="Text Box 8"/>
          <p:cNvSpPr txBox="1">
            <a:spLocks noChangeArrowheads="1"/>
          </p:cNvSpPr>
          <p:nvPr/>
        </p:nvSpPr>
        <p:spPr bwMode="auto">
          <a:xfrm>
            <a:off x="7667625" y="1911350"/>
            <a:ext cx="10953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5cm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7" name="Text Box 7"/>
          <p:cNvSpPr txBox="1">
            <a:spLocks noChangeArrowheads="1"/>
          </p:cNvSpPr>
          <p:nvPr/>
        </p:nvSpPr>
        <p:spPr bwMode="auto">
          <a:xfrm>
            <a:off x="7343775" y="2847975"/>
            <a:ext cx="11557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4cm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28" name="Text Box 6"/>
          <p:cNvSpPr txBox="1">
            <a:spLocks noChangeArrowheads="1"/>
          </p:cNvSpPr>
          <p:nvPr/>
        </p:nvSpPr>
        <p:spPr bwMode="auto">
          <a:xfrm>
            <a:off x="6194425" y="1219200"/>
            <a:ext cx="114935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12cm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8437" name="Freeform 5"/>
          <p:cNvSpPr>
            <a:spLocks/>
          </p:cNvSpPr>
          <p:nvPr/>
        </p:nvSpPr>
        <p:spPr bwMode="auto">
          <a:xfrm>
            <a:off x="4813300" y="1612900"/>
            <a:ext cx="730250" cy="1822450"/>
          </a:xfrm>
          <a:custGeom>
            <a:avLst/>
            <a:gdLst>
              <a:gd name="T0" fmla="*/ 1159271964 w 460"/>
              <a:gd name="T1" fmla="*/ 0 h 1148"/>
              <a:gd name="T2" fmla="*/ 0 w 460"/>
              <a:gd name="T3" fmla="*/ 2147483647 h 1148"/>
              <a:gd name="T4" fmla="*/ 0 60000 65536"/>
              <a:gd name="T5" fmla="*/ 0 60000 65536"/>
              <a:gd name="T6" fmla="*/ 0 w 460"/>
              <a:gd name="T7" fmla="*/ 0 h 1148"/>
              <a:gd name="T8" fmla="*/ 460 w 460"/>
              <a:gd name="T9" fmla="*/ 1148 h 11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0" h="1148">
                <a:moveTo>
                  <a:pt x="460" y="0"/>
                </a:moveTo>
                <a:lnTo>
                  <a:pt x="0" y="1148"/>
                </a:lnTo>
              </a:path>
            </a:pathLst>
          </a:custGeom>
          <a:solidFill>
            <a:srgbClr val="FFFFFF"/>
          </a:solidFill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0" name="Text Box 84"/>
          <p:cNvSpPr txBox="1">
            <a:spLocks noChangeArrowheads="1"/>
          </p:cNvSpPr>
          <p:nvPr/>
        </p:nvSpPr>
        <p:spPr bwMode="auto">
          <a:xfrm>
            <a:off x="7010400" y="3465513"/>
            <a:ext cx="45878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b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</a:t>
            </a:r>
            <a:endParaRPr lang="en-US" altLang="zh-CN" b="1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5631" name="Text Box 89"/>
          <p:cNvSpPr txBox="1">
            <a:spLocks noChangeArrowheads="1"/>
          </p:cNvSpPr>
          <p:nvPr/>
        </p:nvSpPr>
        <p:spPr bwMode="auto">
          <a:xfrm>
            <a:off x="5110163" y="3657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Diagram 2a</a:t>
            </a:r>
          </a:p>
        </p:txBody>
      </p:sp>
      <p:sp>
        <p:nvSpPr>
          <p:cNvPr id="25632" name="Text Box 90"/>
          <p:cNvSpPr txBox="1">
            <a:spLocks noChangeArrowheads="1"/>
          </p:cNvSpPr>
          <p:nvPr/>
        </p:nvSpPr>
        <p:spPr bwMode="auto">
          <a:xfrm>
            <a:off x="381000" y="54864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/>
              <a:t>Diagram 2a shows a cuboid, ABCDEFG.  Find the angle between the line</a:t>
            </a:r>
            <a:r>
              <a:rPr lang="en-US" sz="2000" b="1"/>
              <a:t> </a:t>
            </a:r>
            <a:r>
              <a:rPr lang="en-US" sz="2000" b="1" u="sng"/>
              <a:t>AH</a:t>
            </a:r>
            <a:r>
              <a:rPr lang="en-US" sz="2000" u="sng"/>
              <a:t> </a:t>
            </a:r>
            <a:r>
              <a:rPr lang="en-US" sz="2000"/>
              <a:t>and the plane </a:t>
            </a:r>
            <a:r>
              <a:rPr lang="en-US" sz="2000" b="1" u="sng"/>
              <a:t>DCGH.</a:t>
            </a:r>
            <a:endParaRPr lang="en-US" sz="20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43" name="Group 87"/>
          <p:cNvGraphicFramePr>
            <a:graphicFrameLocks noGrp="1"/>
          </p:cNvGraphicFramePr>
          <p:nvPr>
            <p:ph/>
          </p:nvPr>
        </p:nvGraphicFramePr>
        <p:xfrm>
          <a:off x="457200" y="304800"/>
          <a:ext cx="8229600" cy="3048000"/>
        </p:xfrm>
        <a:graphic>
          <a:graphicData uri="http://schemas.openxmlformats.org/drawingml/2006/table">
            <a:tbl>
              <a:tblPr/>
              <a:tblGrid>
                <a:gridCol w="1143000"/>
                <a:gridCol w="3352800"/>
                <a:gridCol w="3733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Use the method you have learned in activity 3, identify the angle between the </a:t>
                      </a:r>
                      <a:r>
                        <a:rPr kumimoji="0" lang="es-CR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line AH</a:t>
                      </a:r>
                      <a:r>
                        <a:rPr kumimoji="0" lang="es-CR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and the </a:t>
                      </a:r>
                      <a:r>
                        <a:rPr kumimoji="0" lang="es-CR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plane DCGH</a:t>
                      </a:r>
                      <a:r>
                        <a:rPr kumimoji="0" lang="es-CR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03" name="Line 47"/>
          <p:cNvSpPr>
            <a:spLocks noChangeShapeType="1"/>
          </p:cNvSpPr>
          <p:nvPr/>
        </p:nvSpPr>
        <p:spPr bwMode="auto">
          <a:xfrm>
            <a:off x="5410200" y="2362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4" name="Line 48"/>
          <p:cNvSpPr>
            <a:spLocks noChangeShapeType="1"/>
          </p:cNvSpPr>
          <p:nvPr/>
        </p:nvSpPr>
        <p:spPr bwMode="auto">
          <a:xfrm>
            <a:off x="6477000" y="2362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7615238" y="2362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50"/>
          <p:cNvSpPr txBox="1">
            <a:spLocks noChangeArrowheads="1"/>
          </p:cNvSpPr>
          <p:nvPr/>
        </p:nvSpPr>
        <p:spPr bwMode="auto">
          <a:xfrm>
            <a:off x="6248400" y="18288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6705600" y="1905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H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5638800" y="1905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A</a:t>
            </a:r>
          </a:p>
        </p:txBody>
      </p:sp>
      <p:sp>
        <p:nvSpPr>
          <p:cNvPr id="19509" name="Line 53"/>
          <p:cNvSpPr>
            <a:spLocks noChangeShapeType="1"/>
          </p:cNvSpPr>
          <p:nvPr/>
        </p:nvSpPr>
        <p:spPr bwMode="auto">
          <a:xfrm flipV="1">
            <a:off x="5486400" y="25146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5410200" y="2819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back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7772400" y="1905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D</a:t>
            </a:r>
          </a:p>
        </p:txBody>
      </p:sp>
      <p:sp>
        <p:nvSpPr>
          <p:cNvPr id="4122" name="Text Box 57"/>
          <p:cNvSpPr txBox="1">
            <a:spLocks noChangeArrowheads="1"/>
          </p:cNvSpPr>
          <p:nvPr/>
        </p:nvSpPr>
        <p:spPr bwMode="auto">
          <a:xfrm>
            <a:off x="7162800" y="3124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b="1"/>
          </a:p>
        </p:txBody>
      </p:sp>
      <p:graphicFrame>
        <p:nvGraphicFramePr>
          <p:cNvPr id="19514" name="Object 58"/>
          <p:cNvGraphicFramePr>
            <a:graphicFrameLocks noChangeAspect="1"/>
          </p:cNvGraphicFramePr>
          <p:nvPr/>
        </p:nvGraphicFramePr>
        <p:xfrm>
          <a:off x="4876800" y="19050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3" imgW="164957" imgH="152268" progId="Equation.3">
                  <p:embed/>
                </p:oleObj>
              </mc:Choice>
              <mc:Fallback>
                <p:oleObj name="Equation" r:id="rId3" imgW="164957" imgH="152268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23" name="Group 89"/>
          <p:cNvGrpSpPr>
            <a:grpSpLocks/>
          </p:cNvGrpSpPr>
          <p:nvPr/>
        </p:nvGrpSpPr>
        <p:grpSpPr bwMode="auto">
          <a:xfrm>
            <a:off x="2667000" y="3810000"/>
            <a:ext cx="3902075" cy="2562225"/>
            <a:chOff x="1680" y="2400"/>
            <a:chExt cx="2458" cy="1614"/>
          </a:xfrm>
        </p:grpSpPr>
        <p:sp>
          <p:nvSpPr>
            <p:cNvPr id="4124" name="Text Box 79"/>
            <p:cNvSpPr txBox="1">
              <a:spLocks noChangeArrowheads="1"/>
            </p:cNvSpPr>
            <p:nvPr/>
          </p:nvSpPr>
          <p:spPr bwMode="auto">
            <a:xfrm>
              <a:off x="3456" y="2880"/>
              <a:ext cx="682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5cm</a:t>
              </a:r>
            </a:p>
          </p:txBody>
        </p:sp>
        <p:sp>
          <p:nvSpPr>
            <p:cNvPr id="4125" name="Rectangle 67"/>
            <p:cNvSpPr>
              <a:spLocks noChangeArrowheads="1"/>
            </p:cNvSpPr>
            <p:nvPr/>
          </p:nvSpPr>
          <p:spPr bwMode="auto">
            <a:xfrm>
              <a:off x="2370" y="2628"/>
              <a:ext cx="1149" cy="68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AutoShape 68"/>
            <p:cNvSpPr>
              <a:spLocks noChangeArrowheads="1"/>
            </p:cNvSpPr>
            <p:nvPr/>
          </p:nvSpPr>
          <p:spPr bwMode="auto">
            <a:xfrm rot="10800000">
              <a:off x="1966" y="2631"/>
              <a:ext cx="1532" cy="491"/>
            </a:xfrm>
            <a:prstGeom prst="parallelogram">
              <a:avLst>
                <a:gd name="adj" fmla="val 7800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AutoShape 69" descr="Small confetti"/>
            <p:cNvSpPr>
              <a:spLocks noChangeArrowheads="1"/>
            </p:cNvSpPr>
            <p:nvPr/>
          </p:nvSpPr>
          <p:spPr bwMode="auto">
            <a:xfrm rot="10800000">
              <a:off x="1981" y="3314"/>
              <a:ext cx="1532" cy="493"/>
            </a:xfrm>
            <a:prstGeom prst="parallelogram">
              <a:avLst>
                <a:gd name="adj" fmla="val 77688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Rectangle 70"/>
            <p:cNvSpPr>
              <a:spLocks noChangeArrowheads="1"/>
            </p:cNvSpPr>
            <p:nvPr/>
          </p:nvSpPr>
          <p:spPr bwMode="auto">
            <a:xfrm>
              <a:off x="1983" y="3121"/>
              <a:ext cx="1149" cy="691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Text Box 71"/>
            <p:cNvSpPr txBox="1">
              <a:spLocks noChangeArrowheads="1"/>
            </p:cNvSpPr>
            <p:nvPr/>
          </p:nvSpPr>
          <p:spPr bwMode="auto">
            <a:xfrm>
              <a:off x="3036" y="3812"/>
              <a:ext cx="225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B</a:t>
              </a:r>
            </a:p>
          </p:txBody>
        </p:sp>
        <p:sp>
          <p:nvSpPr>
            <p:cNvPr id="4130" name="Text Box 72"/>
            <p:cNvSpPr txBox="1">
              <a:spLocks noChangeArrowheads="1"/>
            </p:cNvSpPr>
            <p:nvPr/>
          </p:nvSpPr>
          <p:spPr bwMode="auto">
            <a:xfrm>
              <a:off x="1730" y="3762"/>
              <a:ext cx="311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A</a:t>
              </a:r>
            </a:p>
          </p:txBody>
        </p:sp>
        <p:sp>
          <p:nvSpPr>
            <p:cNvPr id="4131" name="Text Box 73"/>
            <p:cNvSpPr txBox="1">
              <a:spLocks noChangeArrowheads="1"/>
            </p:cNvSpPr>
            <p:nvPr/>
          </p:nvSpPr>
          <p:spPr bwMode="auto">
            <a:xfrm>
              <a:off x="3504" y="3216"/>
              <a:ext cx="23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C</a:t>
              </a:r>
            </a:p>
          </p:txBody>
        </p:sp>
        <p:sp>
          <p:nvSpPr>
            <p:cNvPr id="4132" name="Text Box 74"/>
            <p:cNvSpPr txBox="1">
              <a:spLocks noChangeArrowheads="1"/>
            </p:cNvSpPr>
            <p:nvPr/>
          </p:nvSpPr>
          <p:spPr bwMode="auto">
            <a:xfrm>
              <a:off x="2112" y="3168"/>
              <a:ext cx="297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D</a:t>
              </a:r>
            </a:p>
          </p:txBody>
        </p:sp>
        <p:sp>
          <p:nvSpPr>
            <p:cNvPr id="4133" name="Text Box 75"/>
            <p:cNvSpPr txBox="1">
              <a:spLocks noChangeArrowheads="1"/>
            </p:cNvSpPr>
            <p:nvPr/>
          </p:nvSpPr>
          <p:spPr bwMode="auto">
            <a:xfrm>
              <a:off x="1680" y="3023"/>
              <a:ext cx="351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E</a:t>
              </a:r>
            </a:p>
          </p:txBody>
        </p:sp>
        <p:sp>
          <p:nvSpPr>
            <p:cNvPr id="4134" name="Text Box 76"/>
            <p:cNvSpPr txBox="1">
              <a:spLocks noChangeArrowheads="1"/>
            </p:cNvSpPr>
            <p:nvPr/>
          </p:nvSpPr>
          <p:spPr bwMode="auto">
            <a:xfrm>
              <a:off x="2148" y="2424"/>
              <a:ext cx="249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H</a:t>
              </a:r>
            </a:p>
          </p:txBody>
        </p:sp>
        <p:sp>
          <p:nvSpPr>
            <p:cNvPr id="4135" name="Text Box 77"/>
            <p:cNvSpPr txBox="1">
              <a:spLocks noChangeArrowheads="1"/>
            </p:cNvSpPr>
            <p:nvPr/>
          </p:nvSpPr>
          <p:spPr bwMode="auto">
            <a:xfrm>
              <a:off x="3449" y="2481"/>
              <a:ext cx="342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G</a:t>
              </a:r>
            </a:p>
          </p:txBody>
        </p:sp>
        <p:sp>
          <p:nvSpPr>
            <p:cNvPr id="4136" name="Text Box 78"/>
            <p:cNvSpPr txBox="1">
              <a:spLocks noChangeArrowheads="1"/>
            </p:cNvSpPr>
            <p:nvPr/>
          </p:nvSpPr>
          <p:spPr bwMode="auto">
            <a:xfrm>
              <a:off x="3007" y="3051"/>
              <a:ext cx="444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F</a:t>
              </a:r>
            </a:p>
          </p:txBody>
        </p:sp>
        <p:sp>
          <p:nvSpPr>
            <p:cNvPr id="4137" name="Text Box 80"/>
            <p:cNvSpPr txBox="1">
              <a:spLocks noChangeArrowheads="1"/>
            </p:cNvSpPr>
            <p:nvPr/>
          </p:nvSpPr>
          <p:spPr bwMode="auto">
            <a:xfrm>
              <a:off x="3160" y="3483"/>
              <a:ext cx="849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4cm</a:t>
              </a:r>
            </a:p>
          </p:txBody>
        </p:sp>
        <p:sp>
          <p:nvSpPr>
            <p:cNvPr id="4138" name="Text Box 81"/>
            <p:cNvSpPr txBox="1">
              <a:spLocks noChangeArrowheads="1"/>
            </p:cNvSpPr>
            <p:nvPr/>
          </p:nvSpPr>
          <p:spPr bwMode="auto">
            <a:xfrm>
              <a:off x="2544" y="2400"/>
              <a:ext cx="78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12cm</a:t>
              </a:r>
            </a:p>
          </p:txBody>
        </p:sp>
        <p:sp>
          <p:nvSpPr>
            <p:cNvPr id="4139" name="Line 82"/>
            <p:cNvSpPr>
              <a:spLocks noChangeShapeType="1"/>
            </p:cNvSpPr>
            <p:nvPr/>
          </p:nvSpPr>
          <p:spPr bwMode="auto">
            <a:xfrm rot="21464741" flipH="1">
              <a:off x="1966" y="2643"/>
              <a:ext cx="419" cy="11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mph" presetSubtype="0" repeatCount="2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3" grpId="0" animBg="1"/>
      <p:bldP spid="19504" grpId="0" animBg="1"/>
      <p:bldP spid="19505" grpId="0" animBg="1"/>
      <p:bldP spid="19507" grpId="0"/>
      <p:bldP spid="19508" grpId="0"/>
      <p:bldP spid="19508" grpId="1"/>
      <p:bldP spid="19509" grpId="0" animBg="1"/>
      <p:bldP spid="19510" grpId="0"/>
      <p:bldP spid="19510" grpId="1"/>
      <p:bldP spid="195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9900"/>
                </a:solidFill>
              </a:rPr>
              <a:t>LINES AND PLANES IN 3-DIMENSION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2117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	To answer the question from this topic, the students must acquire the following skills 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zh-CN" sz="2800" b="1" smtClean="0">
              <a:solidFill>
                <a:srgbClr val="0000FF"/>
              </a:solidFill>
              <a:ea typeface="SimSun" pitchFamily="2" charset="-122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Able to </a:t>
            </a:r>
            <a:r>
              <a:rPr lang="en-US" altLang="zh-CN" sz="2800" b="1" smtClean="0">
                <a:solidFill>
                  <a:srgbClr val="FF0000"/>
                </a:solidFill>
                <a:ea typeface="SimSun" pitchFamily="2" charset="-122"/>
              </a:rPr>
              <a:t>identify</a:t>
            </a: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 the angle between  a line and a plane ( 1 Mark )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Able to </a:t>
            </a:r>
            <a:r>
              <a:rPr lang="en-US" altLang="zh-CN" sz="2800" b="1" smtClean="0">
                <a:solidFill>
                  <a:srgbClr val="FF0000"/>
                </a:solidFill>
                <a:ea typeface="SimSun" pitchFamily="2" charset="-122"/>
              </a:rPr>
              <a:t>calculate</a:t>
            </a: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 the angle between  a line and a plane ( 3 Marks ).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Able to </a:t>
            </a:r>
            <a:r>
              <a:rPr lang="en-US" altLang="zh-CN" sz="2800" b="1" smtClean="0">
                <a:solidFill>
                  <a:srgbClr val="FF0000"/>
                </a:solidFill>
                <a:ea typeface="SimSun" pitchFamily="2" charset="-122"/>
              </a:rPr>
              <a:t>identify</a:t>
            </a: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 the angle between two planes ( 1 Mark ).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Able to </a:t>
            </a:r>
            <a:r>
              <a:rPr lang="en-US" altLang="zh-CN" sz="2800" b="1" smtClean="0">
                <a:solidFill>
                  <a:srgbClr val="FF0000"/>
                </a:solidFill>
                <a:ea typeface="SimSun" pitchFamily="2" charset="-122"/>
              </a:rPr>
              <a:t>calculate</a:t>
            </a:r>
            <a:r>
              <a:rPr lang="en-US" altLang="zh-CN" sz="2800" b="1" smtClean="0">
                <a:solidFill>
                  <a:srgbClr val="0000FF"/>
                </a:solidFill>
                <a:ea typeface="SimSun" pitchFamily="2" charset="-122"/>
              </a:rPr>
              <a:t> the angle between two planes ( 3 Marks )</a:t>
            </a:r>
            <a:endParaRPr lang="en-US" sz="28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752" name="Group 152"/>
          <p:cNvGraphicFramePr>
            <a:graphicFrameLocks noGrp="1"/>
          </p:cNvGraphicFramePr>
          <p:nvPr>
            <p:ph sz="half" idx="1"/>
          </p:nvPr>
        </p:nvGraphicFramePr>
        <p:xfrm>
          <a:off x="457200" y="304800"/>
          <a:ext cx="8305800" cy="3206750"/>
        </p:xfrm>
        <a:graphic>
          <a:graphicData uri="http://schemas.openxmlformats.org/drawingml/2006/table">
            <a:tbl>
              <a:tblPr/>
              <a:tblGrid>
                <a:gridCol w="838200"/>
                <a:gridCol w="4419600"/>
                <a:gridCol w="3048000"/>
              </a:tblGrid>
              <a:tr h="7015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Steps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5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Refer to the points you have obtained in steep 2 (point A, H, D), complete the ∆ AHD.  Mark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AHD.  Mark the right angle,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HDA.  Transfer out the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∆ AHD.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2" name="Rectangle 27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0" name="Rectangle 2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5" name="AutoShape 35"/>
          <p:cNvSpPr>
            <a:spLocks noChangeArrowheads="1"/>
          </p:cNvSpPr>
          <p:nvPr/>
        </p:nvSpPr>
        <p:spPr bwMode="auto">
          <a:xfrm flipH="1">
            <a:off x="6400800" y="1447800"/>
            <a:ext cx="1066800" cy="1676400"/>
          </a:xfrm>
          <a:prstGeom prst="rtTriangl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7300913" y="2876550"/>
            <a:ext cx="1524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7305675" y="10382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7572375" y="29384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6019800" y="29384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graphicFrame>
        <p:nvGraphicFramePr>
          <p:cNvPr id="5123" name="Object 66"/>
          <p:cNvGraphicFramePr>
            <a:graphicFrameLocks noChangeAspect="1"/>
          </p:cNvGraphicFramePr>
          <p:nvPr>
            <p:ph sz="half" idx="2"/>
          </p:nvPr>
        </p:nvGraphicFramePr>
        <p:xfrm>
          <a:off x="1371600" y="2286000"/>
          <a:ext cx="2730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4" imgW="164957" imgH="152268" progId="Equation.3">
                  <p:embed/>
                </p:oleObj>
              </mc:Choice>
              <mc:Fallback>
                <p:oleObj name="Equation" r:id="rId4" imgW="164957" imgH="152268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2730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7"/>
          <p:cNvGraphicFramePr>
            <a:graphicFrameLocks noChangeAspect="1"/>
          </p:cNvGraphicFramePr>
          <p:nvPr/>
        </p:nvGraphicFramePr>
        <p:xfrm>
          <a:off x="1371600" y="2705100"/>
          <a:ext cx="2730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6" imgW="164957" imgH="152268" progId="Equation.3">
                  <p:embed/>
                </p:oleObj>
              </mc:Choice>
              <mc:Fallback>
                <p:oleObj name="Equation" r:id="rId6" imgW="164957" imgH="152268" progId="Equation.3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05100"/>
                        <a:ext cx="2730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704" name="Arc 104"/>
          <p:cNvSpPr>
            <a:spLocks/>
          </p:cNvSpPr>
          <p:nvPr/>
        </p:nvSpPr>
        <p:spPr bwMode="auto">
          <a:xfrm rot="1329724" flipV="1">
            <a:off x="7177088" y="1828800"/>
            <a:ext cx="306387" cy="152400"/>
          </a:xfrm>
          <a:custGeom>
            <a:avLst/>
            <a:gdLst>
              <a:gd name="T0" fmla="*/ 0 w 38194"/>
              <a:gd name="T1" fmla="*/ 386898 h 21600"/>
              <a:gd name="T2" fmla="*/ 2457794 w 38194"/>
              <a:gd name="T3" fmla="*/ 1075267 h 21600"/>
              <a:gd name="T4" fmla="*/ 1067830 w 38194"/>
              <a:gd name="T5" fmla="*/ 1075267 h 21600"/>
              <a:gd name="T6" fmla="*/ 0 60000 65536"/>
              <a:gd name="T7" fmla="*/ 0 60000 65536"/>
              <a:gd name="T8" fmla="*/ 0 60000 65536"/>
              <a:gd name="T9" fmla="*/ 0 w 38194"/>
              <a:gd name="T10" fmla="*/ 0 h 21600"/>
              <a:gd name="T11" fmla="*/ 38194 w 381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194" h="21600" fill="none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</a:path>
              <a:path w="38194" h="21600" stroke="0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  <a:lnTo>
                  <a:pt x="16594" y="21600"/>
                </a:lnTo>
                <a:lnTo>
                  <a:pt x="0" y="777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6" name="Text Box 108"/>
          <p:cNvSpPr txBox="1">
            <a:spLocks noChangeArrowheads="1"/>
          </p:cNvSpPr>
          <p:nvPr/>
        </p:nvSpPr>
        <p:spPr bwMode="auto">
          <a:xfrm>
            <a:off x="6019800" y="4724400"/>
            <a:ext cx="10826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5cm</a:t>
            </a:r>
          </a:p>
        </p:txBody>
      </p:sp>
      <p:sp>
        <p:nvSpPr>
          <p:cNvPr id="5147" name="Text Box 121"/>
          <p:cNvSpPr txBox="1">
            <a:spLocks noChangeArrowheads="1"/>
          </p:cNvSpPr>
          <p:nvPr/>
        </p:nvSpPr>
        <p:spPr bwMode="auto">
          <a:xfrm>
            <a:off x="5549900" y="5681663"/>
            <a:ext cx="1347788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4cm</a:t>
            </a:r>
          </a:p>
        </p:txBody>
      </p:sp>
      <p:sp>
        <p:nvSpPr>
          <p:cNvPr id="5148" name="Text Box 139"/>
          <p:cNvSpPr txBox="1">
            <a:spLocks noChangeArrowheads="1"/>
          </p:cNvSpPr>
          <p:nvPr/>
        </p:nvSpPr>
        <p:spPr bwMode="auto">
          <a:xfrm>
            <a:off x="609600" y="5486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pSp>
        <p:nvGrpSpPr>
          <p:cNvPr id="5149" name="Group 145"/>
          <p:cNvGrpSpPr>
            <a:grpSpLocks/>
          </p:cNvGrpSpPr>
          <p:nvPr/>
        </p:nvGrpSpPr>
        <p:grpSpPr bwMode="auto">
          <a:xfrm>
            <a:off x="241300" y="4127500"/>
            <a:ext cx="2819400" cy="563563"/>
            <a:chOff x="144" y="3072"/>
            <a:chExt cx="1776" cy="355"/>
          </a:xfrm>
        </p:grpSpPr>
        <p:sp>
          <p:nvSpPr>
            <p:cNvPr id="5169" name="Text Box 59"/>
            <p:cNvSpPr txBox="1">
              <a:spLocks noChangeArrowheads="1"/>
            </p:cNvSpPr>
            <p:nvPr/>
          </p:nvSpPr>
          <p:spPr bwMode="auto">
            <a:xfrm>
              <a:off x="1248" y="3123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170" name="Line 136"/>
            <p:cNvSpPr>
              <a:spLocks noChangeShapeType="1"/>
            </p:cNvSpPr>
            <p:nvPr/>
          </p:nvSpPr>
          <p:spPr bwMode="auto">
            <a:xfrm>
              <a:off x="480" y="3363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Line 137"/>
            <p:cNvSpPr>
              <a:spLocks noChangeShapeType="1"/>
            </p:cNvSpPr>
            <p:nvPr/>
          </p:nvSpPr>
          <p:spPr bwMode="auto">
            <a:xfrm>
              <a:off x="960" y="3363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Line 138"/>
            <p:cNvSpPr>
              <a:spLocks noChangeShapeType="1"/>
            </p:cNvSpPr>
            <p:nvPr/>
          </p:nvSpPr>
          <p:spPr bwMode="auto">
            <a:xfrm>
              <a:off x="1440" y="3363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Text Box 140"/>
            <p:cNvSpPr txBox="1">
              <a:spLocks noChangeArrowheads="1"/>
            </p:cNvSpPr>
            <p:nvPr/>
          </p:nvSpPr>
          <p:spPr bwMode="auto">
            <a:xfrm>
              <a:off x="528" y="3072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/>
                <a:t>A</a:t>
              </a:r>
            </a:p>
          </p:txBody>
        </p:sp>
        <p:sp>
          <p:nvSpPr>
            <p:cNvPr id="5174" name="Text Box 141"/>
            <p:cNvSpPr txBox="1">
              <a:spLocks noChangeArrowheads="1"/>
            </p:cNvSpPr>
            <p:nvPr/>
          </p:nvSpPr>
          <p:spPr bwMode="auto">
            <a:xfrm>
              <a:off x="1008" y="3072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/>
                <a:t>H</a:t>
              </a:r>
            </a:p>
          </p:txBody>
        </p:sp>
        <p:sp>
          <p:nvSpPr>
            <p:cNvPr id="5175" name="Text Box 142"/>
            <p:cNvSpPr txBox="1">
              <a:spLocks noChangeArrowheads="1"/>
            </p:cNvSpPr>
            <p:nvPr/>
          </p:nvSpPr>
          <p:spPr bwMode="auto">
            <a:xfrm>
              <a:off x="1464" y="3081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/>
                <a:t>D</a:t>
              </a:r>
            </a:p>
          </p:txBody>
        </p:sp>
        <p:graphicFrame>
          <p:nvGraphicFramePr>
            <p:cNvPr id="5125" name="Object 143"/>
            <p:cNvGraphicFramePr>
              <a:graphicFrameLocks noChangeAspect="1"/>
            </p:cNvGraphicFramePr>
            <p:nvPr/>
          </p:nvGraphicFramePr>
          <p:xfrm>
            <a:off x="144" y="3072"/>
            <a:ext cx="384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9" name="Equation" r:id="rId7" imgW="164957" imgH="152268" progId="Equation.3">
                    <p:embed/>
                  </p:oleObj>
                </mc:Choice>
                <mc:Fallback>
                  <p:oleObj name="Equation" r:id="rId7" imgW="164957" imgH="152268" progId="Equation.3">
                    <p:embed/>
                    <p:pic>
                      <p:nvPicPr>
                        <p:cNvPr id="0" name="Object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3072"/>
                          <a:ext cx="384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50" name="Rectangle 109"/>
          <p:cNvSpPr>
            <a:spLocks noChangeArrowheads="1"/>
          </p:cNvSpPr>
          <p:nvPr/>
        </p:nvSpPr>
        <p:spPr bwMode="auto">
          <a:xfrm>
            <a:off x="5667375" y="4248150"/>
            <a:ext cx="1824038" cy="1092200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1" name="AutoShape 110"/>
          <p:cNvSpPr>
            <a:spLocks noChangeArrowheads="1"/>
          </p:cNvSpPr>
          <p:nvPr/>
        </p:nvSpPr>
        <p:spPr bwMode="auto">
          <a:xfrm rot="10800000">
            <a:off x="5026025" y="4252913"/>
            <a:ext cx="2432050" cy="779462"/>
          </a:xfrm>
          <a:prstGeom prst="parallelogram">
            <a:avLst>
              <a:gd name="adj" fmla="val 7800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2" name="AutoShape 111" descr="Small confetti"/>
          <p:cNvSpPr>
            <a:spLocks noChangeArrowheads="1"/>
          </p:cNvSpPr>
          <p:nvPr/>
        </p:nvSpPr>
        <p:spPr bwMode="auto">
          <a:xfrm rot="10800000">
            <a:off x="5049838" y="5337175"/>
            <a:ext cx="2432050" cy="782638"/>
          </a:xfrm>
          <a:prstGeom prst="parallelogram">
            <a:avLst>
              <a:gd name="adj" fmla="val 77688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3" name="Rectangle 112"/>
          <p:cNvSpPr>
            <a:spLocks noChangeArrowheads="1"/>
          </p:cNvSpPr>
          <p:nvPr/>
        </p:nvSpPr>
        <p:spPr bwMode="auto">
          <a:xfrm>
            <a:off x="5053013" y="5030788"/>
            <a:ext cx="1824037" cy="10969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4" name="Text Box 113"/>
          <p:cNvSpPr txBox="1">
            <a:spLocks noChangeArrowheads="1"/>
          </p:cNvSpPr>
          <p:nvPr/>
        </p:nvSpPr>
        <p:spPr bwMode="auto">
          <a:xfrm>
            <a:off x="6724650" y="6127750"/>
            <a:ext cx="357188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5155" name="Text Box 114"/>
          <p:cNvSpPr txBox="1">
            <a:spLocks noChangeArrowheads="1"/>
          </p:cNvSpPr>
          <p:nvPr/>
        </p:nvSpPr>
        <p:spPr bwMode="auto">
          <a:xfrm>
            <a:off x="4651375" y="6048375"/>
            <a:ext cx="49371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5156" name="Text Box 115"/>
          <p:cNvSpPr txBox="1">
            <a:spLocks noChangeArrowheads="1"/>
          </p:cNvSpPr>
          <p:nvPr/>
        </p:nvSpPr>
        <p:spPr bwMode="auto">
          <a:xfrm>
            <a:off x="7467600" y="5181600"/>
            <a:ext cx="3714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5157" name="Text Box 116"/>
          <p:cNvSpPr txBox="1">
            <a:spLocks noChangeArrowheads="1"/>
          </p:cNvSpPr>
          <p:nvPr/>
        </p:nvSpPr>
        <p:spPr bwMode="auto">
          <a:xfrm>
            <a:off x="5257800" y="5105400"/>
            <a:ext cx="4714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5158" name="Text Box 117"/>
          <p:cNvSpPr txBox="1">
            <a:spLocks noChangeArrowheads="1"/>
          </p:cNvSpPr>
          <p:nvPr/>
        </p:nvSpPr>
        <p:spPr bwMode="auto">
          <a:xfrm>
            <a:off x="4572000" y="4875213"/>
            <a:ext cx="557213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5159" name="Text Box 118"/>
          <p:cNvSpPr txBox="1">
            <a:spLocks noChangeArrowheads="1"/>
          </p:cNvSpPr>
          <p:nvPr/>
        </p:nvSpPr>
        <p:spPr bwMode="auto">
          <a:xfrm>
            <a:off x="5314950" y="3924300"/>
            <a:ext cx="39528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5160" name="Text Box 119"/>
          <p:cNvSpPr txBox="1">
            <a:spLocks noChangeArrowheads="1"/>
          </p:cNvSpPr>
          <p:nvPr/>
        </p:nvSpPr>
        <p:spPr bwMode="auto">
          <a:xfrm>
            <a:off x="7380288" y="4014788"/>
            <a:ext cx="5429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5161" name="Text Box 120"/>
          <p:cNvSpPr txBox="1">
            <a:spLocks noChangeArrowheads="1"/>
          </p:cNvSpPr>
          <p:nvPr/>
        </p:nvSpPr>
        <p:spPr bwMode="auto">
          <a:xfrm>
            <a:off x="6678613" y="4919663"/>
            <a:ext cx="7048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5162" name="Text Box 122"/>
          <p:cNvSpPr txBox="1">
            <a:spLocks noChangeArrowheads="1"/>
          </p:cNvSpPr>
          <p:nvPr/>
        </p:nvSpPr>
        <p:spPr bwMode="auto">
          <a:xfrm>
            <a:off x="5943600" y="3886200"/>
            <a:ext cx="1249363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12cm</a:t>
            </a:r>
          </a:p>
        </p:txBody>
      </p:sp>
      <p:sp>
        <p:nvSpPr>
          <p:cNvPr id="25723" name="Line 123"/>
          <p:cNvSpPr>
            <a:spLocks noChangeShapeType="1"/>
          </p:cNvSpPr>
          <p:nvPr/>
        </p:nvSpPr>
        <p:spPr bwMode="auto">
          <a:xfrm rot="21464741" flipH="1">
            <a:off x="5026025" y="4271963"/>
            <a:ext cx="665163" cy="184943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1" name="Line 131"/>
          <p:cNvSpPr>
            <a:spLocks noChangeShapeType="1"/>
          </p:cNvSpPr>
          <p:nvPr/>
        </p:nvSpPr>
        <p:spPr bwMode="auto">
          <a:xfrm flipV="1">
            <a:off x="5105400" y="5319713"/>
            <a:ext cx="533400" cy="762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2" name="Line 132"/>
          <p:cNvSpPr>
            <a:spLocks noChangeShapeType="1"/>
          </p:cNvSpPr>
          <p:nvPr/>
        </p:nvSpPr>
        <p:spPr bwMode="auto">
          <a:xfrm>
            <a:off x="5653088" y="4267200"/>
            <a:ext cx="0" cy="1066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46" name="Arc 146"/>
          <p:cNvSpPr>
            <a:spLocks/>
          </p:cNvSpPr>
          <p:nvPr/>
        </p:nvSpPr>
        <p:spPr bwMode="auto">
          <a:xfrm flipV="1">
            <a:off x="5486400" y="4757738"/>
            <a:ext cx="152400" cy="762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268817 h 21600"/>
              <a:gd name="T4" fmla="*/ 0 w 21600"/>
              <a:gd name="T5" fmla="*/ 26881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47" name="AutoShape 147"/>
          <p:cNvSpPr>
            <a:spLocks noChangeArrowheads="1"/>
          </p:cNvSpPr>
          <p:nvPr/>
        </p:nvSpPr>
        <p:spPr bwMode="auto">
          <a:xfrm rot="16189628" flipH="1">
            <a:off x="5452269" y="5233194"/>
            <a:ext cx="306387" cy="85725"/>
          </a:xfrm>
          <a:prstGeom prst="parallelogram">
            <a:avLst>
              <a:gd name="adj" fmla="val 89352"/>
            </a:avLst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8" name="AutoShape 148"/>
          <p:cNvSpPr>
            <a:spLocks noChangeArrowheads="1"/>
          </p:cNvSpPr>
          <p:nvPr/>
        </p:nvSpPr>
        <p:spPr bwMode="auto">
          <a:xfrm>
            <a:off x="0" y="3962400"/>
            <a:ext cx="3429000" cy="1143000"/>
          </a:xfrm>
          <a:prstGeom prst="cloudCallout">
            <a:avLst>
              <a:gd name="adj1" fmla="val 52361"/>
              <a:gd name="adj2" fmla="val -131528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5" grpId="0" animBg="1"/>
      <p:bldP spid="25636" grpId="0" animBg="1"/>
      <p:bldP spid="25638" grpId="0"/>
      <p:bldP spid="25639" grpId="0"/>
      <p:bldP spid="25640" grpId="0"/>
      <p:bldP spid="25704" grpId="0" animBg="1"/>
      <p:bldP spid="25723" grpId="0" animBg="1"/>
      <p:bldP spid="25731" grpId="0" animBg="1"/>
      <p:bldP spid="25732" grpId="0" animBg="1"/>
      <p:bldP spid="25746" grpId="0" animBg="1"/>
      <p:bldP spid="257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52" name="Group 120"/>
          <p:cNvGraphicFramePr>
            <a:graphicFrameLocks noGrp="1"/>
          </p:cNvGraphicFramePr>
          <p:nvPr>
            <p:ph sz="half" idx="1"/>
          </p:nvPr>
        </p:nvGraphicFramePr>
        <p:xfrm>
          <a:off x="304800" y="304800"/>
          <a:ext cx="8686800" cy="3886200"/>
        </p:xfrm>
        <a:graphic>
          <a:graphicData uri="http://schemas.openxmlformats.org/drawingml/2006/table">
            <a:tbl>
              <a:tblPr/>
              <a:tblGrid>
                <a:gridCol w="876300"/>
                <a:gridCol w="4838700"/>
                <a:gridCol w="2971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With the information given in the question, label the length of the sides of ∆ AHD.  At least the length for 2 sides must be known.  Use Pythegoras Theorem if necessary.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46" name="Rectangle 20"/>
          <p:cNvGraphicFramePr>
            <a:graphicFrameLocks/>
          </p:cNvGraphicFramePr>
          <p:nvPr/>
        </p:nvGraphicFramePr>
        <p:xfrm>
          <a:off x="5715000" y="1397000"/>
          <a:ext cx="190500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0" name="Rectangle 2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97000"/>
                        <a:ext cx="1905000" cy="241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Text Box 27"/>
          <p:cNvSpPr txBox="1">
            <a:spLocks noChangeArrowheads="1"/>
          </p:cNvSpPr>
          <p:nvPr/>
        </p:nvSpPr>
        <p:spPr bwMode="auto">
          <a:xfrm>
            <a:off x="1600200" y="4648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162" name="Text Box 33"/>
          <p:cNvSpPr txBox="1">
            <a:spLocks noChangeArrowheads="1"/>
          </p:cNvSpPr>
          <p:nvPr/>
        </p:nvSpPr>
        <p:spPr bwMode="auto">
          <a:xfrm rot="-48829">
            <a:off x="7453313" y="13128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6163" name="AutoShape 31"/>
          <p:cNvSpPr>
            <a:spLocks noChangeArrowheads="1"/>
          </p:cNvSpPr>
          <p:nvPr/>
        </p:nvSpPr>
        <p:spPr bwMode="auto">
          <a:xfrm rot="21560799" flipH="1">
            <a:off x="6624638" y="1660525"/>
            <a:ext cx="1066800" cy="1676400"/>
          </a:xfrm>
          <a:prstGeom prst="rtTriangl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Rectangle 32"/>
          <p:cNvSpPr>
            <a:spLocks noChangeArrowheads="1"/>
          </p:cNvSpPr>
          <p:nvPr/>
        </p:nvSpPr>
        <p:spPr bwMode="auto">
          <a:xfrm rot="-39201">
            <a:off x="7542213" y="3108325"/>
            <a:ext cx="1524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Text Box 34"/>
          <p:cNvSpPr txBox="1">
            <a:spLocks noChangeArrowheads="1"/>
          </p:cNvSpPr>
          <p:nvPr/>
        </p:nvSpPr>
        <p:spPr bwMode="auto">
          <a:xfrm rot="-39201">
            <a:off x="7778750" y="3175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6166" name="Text Box 35"/>
          <p:cNvSpPr txBox="1">
            <a:spLocks noChangeArrowheads="1"/>
          </p:cNvSpPr>
          <p:nvPr/>
        </p:nvSpPr>
        <p:spPr bwMode="auto">
          <a:xfrm rot="-39201">
            <a:off x="6267450" y="31162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44068" name="Text Box 36"/>
          <p:cNvSpPr txBox="1">
            <a:spLocks noChangeArrowheads="1"/>
          </p:cNvSpPr>
          <p:nvPr/>
        </p:nvSpPr>
        <p:spPr bwMode="auto">
          <a:xfrm rot="-39201">
            <a:off x="7769225" y="2335213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5 cm</a:t>
            </a:r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 rot="-39201">
            <a:off x="6865938" y="3413125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4 cm</a:t>
            </a:r>
          </a:p>
        </p:txBody>
      </p:sp>
      <p:sp>
        <p:nvSpPr>
          <p:cNvPr id="6169" name="Arc 39"/>
          <p:cNvSpPr>
            <a:spLocks/>
          </p:cNvSpPr>
          <p:nvPr/>
        </p:nvSpPr>
        <p:spPr bwMode="auto">
          <a:xfrm rot="1290524" flipV="1">
            <a:off x="7383463" y="2047875"/>
            <a:ext cx="306387" cy="152400"/>
          </a:xfrm>
          <a:custGeom>
            <a:avLst/>
            <a:gdLst>
              <a:gd name="T0" fmla="*/ 0 w 38194"/>
              <a:gd name="T1" fmla="*/ 386898 h 21600"/>
              <a:gd name="T2" fmla="*/ 2457794 w 38194"/>
              <a:gd name="T3" fmla="*/ 1075267 h 21600"/>
              <a:gd name="T4" fmla="*/ 1067830 w 38194"/>
              <a:gd name="T5" fmla="*/ 1075267 h 21600"/>
              <a:gd name="T6" fmla="*/ 0 60000 65536"/>
              <a:gd name="T7" fmla="*/ 0 60000 65536"/>
              <a:gd name="T8" fmla="*/ 0 60000 65536"/>
              <a:gd name="T9" fmla="*/ 0 w 38194"/>
              <a:gd name="T10" fmla="*/ 0 h 21600"/>
              <a:gd name="T11" fmla="*/ 38194 w 381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194" h="21600" fill="none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</a:path>
              <a:path w="38194" h="21600" stroke="0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  <a:lnTo>
                  <a:pt x="16594" y="21600"/>
                </a:lnTo>
                <a:lnTo>
                  <a:pt x="0" y="777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97" name="Text Box 65"/>
          <p:cNvSpPr txBox="1">
            <a:spLocks noChangeArrowheads="1"/>
          </p:cNvSpPr>
          <p:nvPr/>
        </p:nvSpPr>
        <p:spPr bwMode="auto">
          <a:xfrm>
            <a:off x="5505450" y="5119688"/>
            <a:ext cx="1014413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5cm</a:t>
            </a:r>
          </a:p>
        </p:txBody>
      </p:sp>
      <p:sp>
        <p:nvSpPr>
          <p:cNvPr id="6171" name="Rectangle 66"/>
          <p:cNvSpPr>
            <a:spLocks noChangeArrowheads="1"/>
          </p:cNvSpPr>
          <p:nvPr/>
        </p:nvSpPr>
        <p:spPr bwMode="auto">
          <a:xfrm>
            <a:off x="3889375" y="4772025"/>
            <a:ext cx="1709738" cy="947738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2" name="AutoShape 67"/>
          <p:cNvSpPr>
            <a:spLocks noChangeArrowheads="1"/>
          </p:cNvSpPr>
          <p:nvPr/>
        </p:nvSpPr>
        <p:spPr bwMode="auto">
          <a:xfrm rot="10800000">
            <a:off x="3287713" y="4776788"/>
            <a:ext cx="2279650" cy="676275"/>
          </a:xfrm>
          <a:prstGeom prst="parallelogram">
            <a:avLst>
              <a:gd name="adj" fmla="val 84272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AutoShape 68" descr="Small confetti"/>
          <p:cNvSpPr>
            <a:spLocks noChangeArrowheads="1"/>
          </p:cNvSpPr>
          <p:nvPr/>
        </p:nvSpPr>
        <p:spPr bwMode="auto">
          <a:xfrm rot="10800000">
            <a:off x="3309938" y="5716588"/>
            <a:ext cx="2279650" cy="679450"/>
          </a:xfrm>
          <a:prstGeom prst="parallelogram">
            <a:avLst>
              <a:gd name="adj" fmla="val 83879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Rectangle 69"/>
          <p:cNvSpPr>
            <a:spLocks noChangeArrowheads="1"/>
          </p:cNvSpPr>
          <p:nvPr/>
        </p:nvSpPr>
        <p:spPr bwMode="auto">
          <a:xfrm>
            <a:off x="3313113" y="5451475"/>
            <a:ext cx="1709737" cy="952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Text Box 70"/>
          <p:cNvSpPr txBox="1">
            <a:spLocks noChangeArrowheads="1"/>
          </p:cNvSpPr>
          <p:nvPr/>
        </p:nvSpPr>
        <p:spPr bwMode="auto">
          <a:xfrm>
            <a:off x="4879975" y="6403975"/>
            <a:ext cx="3349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6176" name="Text Box 71"/>
          <p:cNvSpPr txBox="1">
            <a:spLocks noChangeArrowheads="1"/>
          </p:cNvSpPr>
          <p:nvPr/>
        </p:nvSpPr>
        <p:spPr bwMode="auto">
          <a:xfrm>
            <a:off x="2936875" y="6334125"/>
            <a:ext cx="46196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6177" name="Text Box 72"/>
          <p:cNvSpPr txBox="1">
            <a:spLocks noChangeArrowheads="1"/>
          </p:cNvSpPr>
          <p:nvPr/>
        </p:nvSpPr>
        <p:spPr bwMode="auto">
          <a:xfrm>
            <a:off x="5576888" y="5581650"/>
            <a:ext cx="34766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6178" name="Text Box 73"/>
          <p:cNvSpPr txBox="1">
            <a:spLocks noChangeArrowheads="1"/>
          </p:cNvSpPr>
          <p:nvPr/>
        </p:nvSpPr>
        <p:spPr bwMode="auto">
          <a:xfrm>
            <a:off x="3505200" y="5516563"/>
            <a:ext cx="4413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6179" name="Text Box 74"/>
          <p:cNvSpPr txBox="1">
            <a:spLocks noChangeArrowheads="1"/>
          </p:cNvSpPr>
          <p:nvPr/>
        </p:nvSpPr>
        <p:spPr bwMode="auto">
          <a:xfrm>
            <a:off x="2862263" y="5316538"/>
            <a:ext cx="5222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6180" name="Text Box 75"/>
          <p:cNvSpPr txBox="1">
            <a:spLocks noChangeArrowheads="1"/>
          </p:cNvSpPr>
          <p:nvPr/>
        </p:nvSpPr>
        <p:spPr bwMode="auto">
          <a:xfrm>
            <a:off x="3559175" y="4491038"/>
            <a:ext cx="369888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6181" name="Text Box 76"/>
          <p:cNvSpPr txBox="1">
            <a:spLocks noChangeArrowheads="1"/>
          </p:cNvSpPr>
          <p:nvPr/>
        </p:nvSpPr>
        <p:spPr bwMode="auto">
          <a:xfrm>
            <a:off x="5494338" y="4568825"/>
            <a:ext cx="509587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6182" name="Text Box 77"/>
          <p:cNvSpPr txBox="1">
            <a:spLocks noChangeArrowheads="1"/>
          </p:cNvSpPr>
          <p:nvPr/>
        </p:nvSpPr>
        <p:spPr bwMode="auto">
          <a:xfrm>
            <a:off x="4837113" y="5354638"/>
            <a:ext cx="6604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5064125" y="5949950"/>
            <a:ext cx="1263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4cm</a:t>
            </a:r>
          </a:p>
        </p:txBody>
      </p:sp>
      <p:sp>
        <p:nvSpPr>
          <p:cNvPr id="6184" name="Text Box 79"/>
          <p:cNvSpPr txBox="1">
            <a:spLocks noChangeArrowheads="1"/>
          </p:cNvSpPr>
          <p:nvPr/>
        </p:nvSpPr>
        <p:spPr bwMode="auto">
          <a:xfrm>
            <a:off x="4148138" y="4457700"/>
            <a:ext cx="11715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12cm</a:t>
            </a:r>
          </a:p>
        </p:txBody>
      </p:sp>
      <p:sp>
        <p:nvSpPr>
          <p:cNvPr id="6185" name="Line 80"/>
          <p:cNvSpPr>
            <a:spLocks noChangeShapeType="1"/>
          </p:cNvSpPr>
          <p:nvPr/>
        </p:nvSpPr>
        <p:spPr bwMode="auto">
          <a:xfrm rot="21464741" flipH="1">
            <a:off x="3287713" y="4792663"/>
            <a:ext cx="623887" cy="16049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6" name="Line 109"/>
          <p:cNvSpPr>
            <a:spLocks noChangeShapeType="1"/>
          </p:cNvSpPr>
          <p:nvPr/>
        </p:nvSpPr>
        <p:spPr bwMode="auto">
          <a:xfrm>
            <a:off x="3886200" y="4772025"/>
            <a:ext cx="0" cy="990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7" name="Line 110"/>
          <p:cNvSpPr>
            <a:spLocks noChangeShapeType="1"/>
          </p:cNvSpPr>
          <p:nvPr/>
        </p:nvSpPr>
        <p:spPr bwMode="auto">
          <a:xfrm flipH="1">
            <a:off x="3290888" y="5686425"/>
            <a:ext cx="60960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8" name="AutoShape 111"/>
          <p:cNvSpPr>
            <a:spLocks noChangeArrowheads="1"/>
          </p:cNvSpPr>
          <p:nvPr/>
        </p:nvSpPr>
        <p:spPr bwMode="auto">
          <a:xfrm rot="16189628" flipH="1">
            <a:off x="3699669" y="5596731"/>
            <a:ext cx="306388" cy="85725"/>
          </a:xfrm>
          <a:prstGeom prst="parallelogram">
            <a:avLst>
              <a:gd name="adj" fmla="val 89352"/>
            </a:avLst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Arc 112"/>
          <p:cNvSpPr>
            <a:spLocks/>
          </p:cNvSpPr>
          <p:nvPr/>
        </p:nvSpPr>
        <p:spPr bwMode="auto">
          <a:xfrm flipV="1">
            <a:off x="3733800" y="5181600"/>
            <a:ext cx="152400" cy="762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268817 h 21600"/>
              <a:gd name="T4" fmla="*/ 0 w 21600"/>
              <a:gd name="T5" fmla="*/ 26881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4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44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8" grpId="0"/>
      <p:bldP spid="44068" grpId="1"/>
      <p:bldP spid="44069" grpId="0"/>
      <p:bldP spid="44069" grpId="1"/>
      <p:bldP spid="44097" grpId="0"/>
      <p:bldP spid="441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08" name="Group 60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382000" cy="3687762"/>
        </p:xfrm>
        <a:graphic>
          <a:graphicData uri="http://schemas.openxmlformats.org/drawingml/2006/table">
            <a:tbl>
              <a:tblPr/>
              <a:tblGrid>
                <a:gridCol w="762000"/>
                <a:gridCol w="3810000"/>
                <a:gridCol w="38100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48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40" name="Rectangle 38"/>
          <p:cNvSpPr>
            <a:spLocks noChangeArrowheads="1"/>
          </p:cNvSpPr>
          <p:nvPr/>
        </p:nvSpPr>
        <p:spPr bwMode="auto">
          <a:xfrm>
            <a:off x="1295400" y="914400"/>
            <a:ext cx="3733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000" b="1"/>
              <a:t>Mark,</a:t>
            </a:r>
          </a:p>
          <a:p>
            <a:r>
              <a:rPr lang="en-US" sz="2000" b="1"/>
              <a:t>-  the opposite side, AD asT</a:t>
            </a:r>
          </a:p>
          <a:p>
            <a:r>
              <a:rPr lang="en-US" sz="2000" b="1"/>
              <a:t>-  the adjacent side, HD as S</a:t>
            </a:r>
          </a:p>
        </p:txBody>
      </p:sp>
      <p:sp>
        <p:nvSpPr>
          <p:cNvPr id="26641" name="AutoShape 42"/>
          <p:cNvSpPr>
            <a:spLocks noChangeArrowheads="1"/>
          </p:cNvSpPr>
          <p:nvPr/>
        </p:nvSpPr>
        <p:spPr bwMode="auto">
          <a:xfrm flipH="1">
            <a:off x="5943600" y="1185863"/>
            <a:ext cx="1066800" cy="1676400"/>
          </a:xfrm>
          <a:prstGeom prst="rtTriangl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Rectangle 43"/>
          <p:cNvSpPr>
            <a:spLocks noChangeArrowheads="1"/>
          </p:cNvSpPr>
          <p:nvPr/>
        </p:nvSpPr>
        <p:spPr bwMode="auto">
          <a:xfrm>
            <a:off x="6843713" y="2633663"/>
            <a:ext cx="1524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Text Box 44"/>
          <p:cNvSpPr txBox="1">
            <a:spLocks noChangeArrowheads="1"/>
          </p:cNvSpPr>
          <p:nvPr/>
        </p:nvSpPr>
        <p:spPr bwMode="auto">
          <a:xfrm>
            <a:off x="6858000" y="8048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26644" name="Text Box 45"/>
          <p:cNvSpPr txBox="1">
            <a:spLocks noChangeArrowheads="1"/>
          </p:cNvSpPr>
          <p:nvPr/>
        </p:nvSpPr>
        <p:spPr bwMode="auto">
          <a:xfrm>
            <a:off x="7010400" y="27860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26645" name="Text Box 46"/>
          <p:cNvSpPr txBox="1">
            <a:spLocks noChangeArrowheads="1"/>
          </p:cNvSpPr>
          <p:nvPr/>
        </p:nvSpPr>
        <p:spPr bwMode="auto">
          <a:xfrm>
            <a:off x="5562600" y="27860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26646" name="Text Box 47"/>
          <p:cNvSpPr txBox="1">
            <a:spLocks noChangeArrowheads="1"/>
          </p:cNvSpPr>
          <p:nvPr/>
        </p:nvSpPr>
        <p:spPr bwMode="auto">
          <a:xfrm>
            <a:off x="7010400" y="1795463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</a:t>
            </a:r>
            <a:r>
              <a:rPr lang="en-US" sz="2000" b="1"/>
              <a:t> cm</a:t>
            </a:r>
          </a:p>
        </p:txBody>
      </p:sp>
      <p:sp>
        <p:nvSpPr>
          <p:cNvPr id="26647" name="Text Box 48"/>
          <p:cNvSpPr txBox="1">
            <a:spLocks noChangeArrowheads="1"/>
          </p:cNvSpPr>
          <p:nvPr/>
        </p:nvSpPr>
        <p:spPr bwMode="auto">
          <a:xfrm>
            <a:off x="6100763" y="2862263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</a:rPr>
              <a:t>4 cm</a:t>
            </a:r>
          </a:p>
        </p:txBody>
      </p: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7924800" y="1795463"/>
            <a:ext cx="4572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S</a:t>
            </a:r>
          </a:p>
        </p:txBody>
      </p:sp>
      <p:sp>
        <p:nvSpPr>
          <p:cNvPr id="27698" name="Text Box 50"/>
          <p:cNvSpPr txBox="1">
            <a:spLocks noChangeArrowheads="1"/>
          </p:cNvSpPr>
          <p:nvPr/>
        </p:nvSpPr>
        <p:spPr bwMode="auto">
          <a:xfrm>
            <a:off x="6248400" y="3243263"/>
            <a:ext cx="4572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T</a:t>
            </a:r>
          </a:p>
        </p:txBody>
      </p:sp>
      <p:sp>
        <p:nvSpPr>
          <p:cNvPr id="26650" name="Arc 51"/>
          <p:cNvSpPr>
            <a:spLocks/>
          </p:cNvSpPr>
          <p:nvPr/>
        </p:nvSpPr>
        <p:spPr bwMode="auto">
          <a:xfrm rot="1329724" flipV="1">
            <a:off x="6691313" y="1609725"/>
            <a:ext cx="306387" cy="152400"/>
          </a:xfrm>
          <a:custGeom>
            <a:avLst/>
            <a:gdLst>
              <a:gd name="T0" fmla="*/ 0 w 38194"/>
              <a:gd name="T1" fmla="*/ 386898 h 21600"/>
              <a:gd name="T2" fmla="*/ 2457794 w 38194"/>
              <a:gd name="T3" fmla="*/ 1075267 h 21600"/>
              <a:gd name="T4" fmla="*/ 1067830 w 38194"/>
              <a:gd name="T5" fmla="*/ 1075267 h 21600"/>
              <a:gd name="T6" fmla="*/ 0 60000 65536"/>
              <a:gd name="T7" fmla="*/ 0 60000 65536"/>
              <a:gd name="T8" fmla="*/ 0 60000 65536"/>
              <a:gd name="T9" fmla="*/ 0 w 38194"/>
              <a:gd name="T10" fmla="*/ 0 h 21600"/>
              <a:gd name="T11" fmla="*/ 38194 w 381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194" h="21600" fill="none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</a:path>
              <a:path w="38194" h="21600" stroke="0" extrusionOk="0">
                <a:moveTo>
                  <a:pt x="0" y="7772"/>
                </a:moveTo>
                <a:cubicBezTo>
                  <a:pt x="4104" y="2847"/>
                  <a:pt x="10183" y="-1"/>
                  <a:pt x="16594" y="0"/>
                </a:cubicBezTo>
                <a:cubicBezTo>
                  <a:pt x="28523" y="0"/>
                  <a:pt x="38194" y="9670"/>
                  <a:pt x="38194" y="21600"/>
                </a:cubicBezTo>
                <a:lnTo>
                  <a:pt x="16594" y="21600"/>
                </a:lnTo>
                <a:lnTo>
                  <a:pt x="0" y="7772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51" name="Group 61"/>
          <p:cNvGrpSpPr>
            <a:grpSpLocks/>
          </p:cNvGrpSpPr>
          <p:nvPr/>
        </p:nvGrpSpPr>
        <p:grpSpPr bwMode="auto">
          <a:xfrm>
            <a:off x="2667000" y="4095750"/>
            <a:ext cx="3902075" cy="2562225"/>
            <a:chOff x="1680" y="2400"/>
            <a:chExt cx="2458" cy="1614"/>
          </a:xfrm>
        </p:grpSpPr>
        <p:sp>
          <p:nvSpPr>
            <p:cNvPr id="26652" name="Text Box 62"/>
            <p:cNvSpPr txBox="1">
              <a:spLocks noChangeArrowheads="1"/>
            </p:cNvSpPr>
            <p:nvPr/>
          </p:nvSpPr>
          <p:spPr bwMode="auto">
            <a:xfrm>
              <a:off x="3456" y="2880"/>
              <a:ext cx="682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5cm</a:t>
              </a:r>
            </a:p>
          </p:txBody>
        </p:sp>
        <p:sp>
          <p:nvSpPr>
            <p:cNvPr id="26653" name="Rectangle 63"/>
            <p:cNvSpPr>
              <a:spLocks noChangeArrowheads="1"/>
            </p:cNvSpPr>
            <p:nvPr/>
          </p:nvSpPr>
          <p:spPr bwMode="auto">
            <a:xfrm>
              <a:off x="2370" y="2628"/>
              <a:ext cx="1149" cy="68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AutoShape 64"/>
            <p:cNvSpPr>
              <a:spLocks noChangeArrowheads="1"/>
            </p:cNvSpPr>
            <p:nvPr/>
          </p:nvSpPr>
          <p:spPr bwMode="auto">
            <a:xfrm rot="10800000">
              <a:off x="1966" y="2631"/>
              <a:ext cx="1532" cy="491"/>
            </a:xfrm>
            <a:prstGeom prst="parallelogram">
              <a:avLst>
                <a:gd name="adj" fmla="val 7800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AutoShape 65" descr="Small confetti"/>
            <p:cNvSpPr>
              <a:spLocks noChangeArrowheads="1"/>
            </p:cNvSpPr>
            <p:nvPr/>
          </p:nvSpPr>
          <p:spPr bwMode="auto">
            <a:xfrm rot="10800000">
              <a:off x="1981" y="3314"/>
              <a:ext cx="1532" cy="493"/>
            </a:xfrm>
            <a:prstGeom prst="parallelogram">
              <a:avLst>
                <a:gd name="adj" fmla="val 77688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Rectangle 66"/>
            <p:cNvSpPr>
              <a:spLocks noChangeArrowheads="1"/>
            </p:cNvSpPr>
            <p:nvPr/>
          </p:nvSpPr>
          <p:spPr bwMode="auto">
            <a:xfrm>
              <a:off x="1983" y="3121"/>
              <a:ext cx="1149" cy="691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Text Box 67"/>
            <p:cNvSpPr txBox="1">
              <a:spLocks noChangeArrowheads="1"/>
            </p:cNvSpPr>
            <p:nvPr/>
          </p:nvSpPr>
          <p:spPr bwMode="auto">
            <a:xfrm>
              <a:off x="3036" y="3812"/>
              <a:ext cx="225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B</a:t>
              </a:r>
            </a:p>
          </p:txBody>
        </p:sp>
        <p:sp>
          <p:nvSpPr>
            <p:cNvPr id="26658" name="Text Box 68"/>
            <p:cNvSpPr txBox="1">
              <a:spLocks noChangeArrowheads="1"/>
            </p:cNvSpPr>
            <p:nvPr/>
          </p:nvSpPr>
          <p:spPr bwMode="auto">
            <a:xfrm>
              <a:off x="1730" y="3762"/>
              <a:ext cx="311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A</a:t>
              </a:r>
            </a:p>
          </p:txBody>
        </p:sp>
        <p:sp>
          <p:nvSpPr>
            <p:cNvPr id="26659" name="Text Box 69"/>
            <p:cNvSpPr txBox="1">
              <a:spLocks noChangeArrowheads="1"/>
            </p:cNvSpPr>
            <p:nvPr/>
          </p:nvSpPr>
          <p:spPr bwMode="auto">
            <a:xfrm>
              <a:off x="3504" y="3216"/>
              <a:ext cx="23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C</a:t>
              </a:r>
            </a:p>
          </p:txBody>
        </p:sp>
        <p:sp>
          <p:nvSpPr>
            <p:cNvPr id="26660" name="Text Box 70"/>
            <p:cNvSpPr txBox="1">
              <a:spLocks noChangeArrowheads="1"/>
            </p:cNvSpPr>
            <p:nvPr/>
          </p:nvSpPr>
          <p:spPr bwMode="auto">
            <a:xfrm>
              <a:off x="2112" y="3168"/>
              <a:ext cx="297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D</a:t>
              </a:r>
            </a:p>
          </p:txBody>
        </p:sp>
        <p:sp>
          <p:nvSpPr>
            <p:cNvPr id="26661" name="Text Box 71"/>
            <p:cNvSpPr txBox="1">
              <a:spLocks noChangeArrowheads="1"/>
            </p:cNvSpPr>
            <p:nvPr/>
          </p:nvSpPr>
          <p:spPr bwMode="auto">
            <a:xfrm>
              <a:off x="1680" y="3023"/>
              <a:ext cx="351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E</a:t>
              </a:r>
            </a:p>
          </p:txBody>
        </p:sp>
        <p:sp>
          <p:nvSpPr>
            <p:cNvPr id="26662" name="Text Box 72"/>
            <p:cNvSpPr txBox="1">
              <a:spLocks noChangeArrowheads="1"/>
            </p:cNvSpPr>
            <p:nvPr/>
          </p:nvSpPr>
          <p:spPr bwMode="auto">
            <a:xfrm>
              <a:off x="2148" y="2424"/>
              <a:ext cx="249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H</a:t>
              </a:r>
            </a:p>
          </p:txBody>
        </p:sp>
        <p:sp>
          <p:nvSpPr>
            <p:cNvPr id="26663" name="Text Box 73"/>
            <p:cNvSpPr txBox="1">
              <a:spLocks noChangeArrowheads="1"/>
            </p:cNvSpPr>
            <p:nvPr/>
          </p:nvSpPr>
          <p:spPr bwMode="auto">
            <a:xfrm>
              <a:off x="3449" y="2481"/>
              <a:ext cx="342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G</a:t>
              </a:r>
            </a:p>
          </p:txBody>
        </p:sp>
        <p:sp>
          <p:nvSpPr>
            <p:cNvPr id="26664" name="Text Box 74"/>
            <p:cNvSpPr txBox="1">
              <a:spLocks noChangeArrowheads="1"/>
            </p:cNvSpPr>
            <p:nvPr/>
          </p:nvSpPr>
          <p:spPr bwMode="auto">
            <a:xfrm>
              <a:off x="3007" y="3051"/>
              <a:ext cx="444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F</a:t>
              </a:r>
            </a:p>
          </p:txBody>
        </p:sp>
        <p:sp>
          <p:nvSpPr>
            <p:cNvPr id="26665" name="Text Box 75"/>
            <p:cNvSpPr txBox="1">
              <a:spLocks noChangeArrowheads="1"/>
            </p:cNvSpPr>
            <p:nvPr/>
          </p:nvSpPr>
          <p:spPr bwMode="auto">
            <a:xfrm>
              <a:off x="3160" y="3483"/>
              <a:ext cx="849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4cm</a:t>
              </a:r>
            </a:p>
          </p:txBody>
        </p:sp>
        <p:sp>
          <p:nvSpPr>
            <p:cNvPr id="26666" name="Text Box 76"/>
            <p:cNvSpPr txBox="1">
              <a:spLocks noChangeArrowheads="1"/>
            </p:cNvSpPr>
            <p:nvPr/>
          </p:nvSpPr>
          <p:spPr bwMode="auto">
            <a:xfrm>
              <a:off x="2544" y="2400"/>
              <a:ext cx="787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12cm</a:t>
              </a:r>
            </a:p>
          </p:txBody>
        </p:sp>
        <p:sp>
          <p:nvSpPr>
            <p:cNvPr id="26667" name="Line 77"/>
            <p:cNvSpPr>
              <a:spLocks noChangeShapeType="1"/>
            </p:cNvSpPr>
            <p:nvPr/>
          </p:nvSpPr>
          <p:spPr bwMode="auto">
            <a:xfrm rot="21464741" flipH="1">
              <a:off x="1966" y="2643"/>
              <a:ext cx="419" cy="11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276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2769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7" grpId="0"/>
      <p:bldP spid="27697" grpId="1" animBg="1"/>
      <p:bldP spid="27698" grpId="0"/>
      <p:bldP spid="2769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50" name="Group 86"/>
          <p:cNvGraphicFramePr>
            <a:graphicFrameLocks noGrp="1"/>
          </p:cNvGraphicFramePr>
          <p:nvPr>
            <p:ph sz="half" idx="1"/>
          </p:nvPr>
        </p:nvGraphicFramePr>
        <p:xfrm>
          <a:off x="457200" y="304800"/>
          <a:ext cx="8229600" cy="6210300"/>
        </p:xfrm>
        <a:graphic>
          <a:graphicData uri="http://schemas.openxmlformats.org/drawingml/2006/table">
            <a:tbl>
              <a:tblPr/>
              <a:tblGrid>
                <a:gridCol w="609600"/>
                <a:gridCol w="4267200"/>
                <a:gridCol w="3352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5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  the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tangent formula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calculate      AHD.</a:t>
                      </a:r>
                      <a:endParaRPr kumimoji="0" lang="es-C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Remember, use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sine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formula,</a:t>
                      </a: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 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were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known 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The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cosine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formula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if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were known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tangent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formula,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and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were known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       AHD =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AHD = tan -1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AHD =  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  <a:r>
                        <a:rPr kumimoji="0" lang="es-CR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s-C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40’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170" name="Object 16"/>
          <p:cNvGraphicFramePr>
            <a:graphicFrameLocks noChangeAspect="1"/>
          </p:cNvGraphicFramePr>
          <p:nvPr>
            <p:ph sz="half" idx="2"/>
          </p:nvPr>
        </p:nvGraphicFramePr>
        <p:xfrm>
          <a:off x="2362200" y="1219200"/>
          <a:ext cx="228600" cy="21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" imgW="164957" imgH="152268" progId="Equation.3">
                  <p:embed/>
                </p:oleObj>
              </mc:Choice>
              <mc:Fallback>
                <p:oleObj name="Equation" r:id="rId3" imgW="164957" imgH="152268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228600" cy="21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136900" y="5257800"/>
            <a:ext cx="1981200" cy="762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sz="900">
                <a:latin typeface="Times New Roman" pitchFamily="18" charset="0"/>
                <a:ea typeface="SimSun" pitchFamily="2" charset="-122"/>
              </a:rPr>
              <a:t>  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  <a:p>
            <a:pPr eaLnBrk="1" hangingPunct="1">
              <a:spcBef>
                <a:spcPct val="20000"/>
              </a:spcBef>
            </a:pPr>
            <a:r>
              <a:rPr lang="en-US"/>
              <a:t>              </a:t>
            </a:r>
            <a:r>
              <a:rPr lang="en-US" sz="2000"/>
              <a:t>– </a:t>
            </a:r>
            <a:r>
              <a:rPr lang="en-US" sz="2000" b="1">
                <a:solidFill>
                  <a:srgbClr val="FF0000"/>
                </a:solidFill>
              </a:rPr>
              <a:t>TOA</a:t>
            </a:r>
            <a:endParaRPr lang="es-CR" sz="2000" b="1">
              <a:solidFill>
                <a:srgbClr val="FF0000"/>
              </a:solidFill>
            </a:endParaRPr>
          </a:p>
          <a:p>
            <a:pPr eaLnBrk="1" hangingPunct="1"/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719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1" name="Object 19"/>
          <p:cNvGraphicFramePr>
            <a:graphicFrameLocks noChangeAspect="1"/>
          </p:cNvGraphicFramePr>
          <p:nvPr/>
        </p:nvGraphicFramePr>
        <p:xfrm>
          <a:off x="3276600" y="5143500"/>
          <a:ext cx="54133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5" imgW="279400" imgH="469900" progId="Equation.3">
                  <p:embed/>
                </p:oleObj>
              </mc:Choice>
              <mc:Fallback>
                <p:oleObj name="Equation" r:id="rId5" imgW="279400" imgH="4699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143500"/>
                        <a:ext cx="541338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5" name="Text Box 21"/>
          <p:cNvSpPr txBox="1">
            <a:spLocks noChangeArrowheads="1"/>
          </p:cNvSpPr>
          <p:nvPr/>
        </p:nvSpPr>
        <p:spPr bwMode="auto">
          <a:xfrm>
            <a:off x="3276600" y="2362200"/>
            <a:ext cx="1828800" cy="723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en-US" altLang="zh-CN" sz="2000" b="1">
                <a:latin typeface="Times New Roman" pitchFamily="18" charset="0"/>
                <a:ea typeface="SimSun" pitchFamily="2" charset="-122"/>
              </a:rPr>
              <a:t>- </a:t>
            </a:r>
            <a:r>
              <a:rPr lang="en-US" altLang="zh-CN" sz="20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SOH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7196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2" name="Object 22"/>
          <p:cNvGraphicFramePr>
            <a:graphicFrameLocks noChangeAspect="1"/>
          </p:cNvGraphicFramePr>
          <p:nvPr/>
        </p:nvGraphicFramePr>
        <p:xfrm>
          <a:off x="3429000" y="2286000"/>
          <a:ext cx="47307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7" imgW="266584" imgH="469696" progId="Equation.3">
                  <p:embed/>
                </p:oleObj>
              </mc:Choice>
              <mc:Fallback>
                <p:oleObj name="Equation" r:id="rId7" imgW="266584" imgH="469696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473075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7" name="Text Box 26"/>
          <p:cNvSpPr txBox="1">
            <a:spLocks noChangeArrowheads="1"/>
          </p:cNvSpPr>
          <p:nvPr/>
        </p:nvSpPr>
        <p:spPr bwMode="auto">
          <a:xfrm>
            <a:off x="3200400" y="3886200"/>
            <a:ext cx="1905000" cy="762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altLang="zh-CN" sz="900">
              <a:latin typeface="Times New Roman" pitchFamily="18" charset="0"/>
              <a:ea typeface="SimSun" pitchFamily="2" charset="-122"/>
            </a:endParaRPr>
          </a:p>
          <a:p>
            <a:pPr algn="ctr" eaLnBrk="1" hangingPunct="1"/>
            <a:r>
              <a:rPr lang="en-US" altLang="zh-CN" sz="900">
                <a:latin typeface="Times New Roman" pitchFamily="18" charset="0"/>
                <a:ea typeface="SimSun" pitchFamily="2" charset="-122"/>
              </a:rPr>
              <a:t>                    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– </a:t>
            </a:r>
            <a:r>
              <a:rPr lang="en-US" altLang="zh-CN" sz="2000" b="1">
                <a:solidFill>
                  <a:srgbClr val="FF0000"/>
                </a:solidFill>
                <a:ea typeface="SimSun" pitchFamily="2" charset="-122"/>
              </a:rPr>
              <a:t>CAH</a:t>
            </a:r>
          </a:p>
          <a:p>
            <a:pPr eaLnBrk="1" hangingPunct="1"/>
            <a:endParaRPr lang="en-US" sz="2000">
              <a:solidFill>
                <a:srgbClr val="FF0000"/>
              </a:solidFill>
            </a:endParaRPr>
          </a:p>
        </p:txBody>
      </p:sp>
      <p:graphicFrame>
        <p:nvGraphicFramePr>
          <p:cNvPr id="7173" name="Object 27"/>
          <p:cNvGraphicFramePr>
            <a:graphicFrameLocks noChangeAspect="1"/>
          </p:cNvGraphicFramePr>
          <p:nvPr/>
        </p:nvGraphicFramePr>
        <p:xfrm>
          <a:off x="3429000" y="3784600"/>
          <a:ext cx="51752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9" imgW="279400" imgH="469900" progId="Equation.3">
                  <p:embed/>
                </p:oleObj>
              </mc:Choice>
              <mc:Fallback>
                <p:oleObj name="Equation" r:id="rId9" imgW="279400" imgH="4699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84600"/>
                        <a:ext cx="51752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31"/>
          <p:cNvGraphicFramePr>
            <a:graphicFrameLocks noChangeAspect="1"/>
          </p:cNvGraphicFramePr>
          <p:nvPr/>
        </p:nvGraphicFramePr>
        <p:xfrm>
          <a:off x="6019800" y="1219200"/>
          <a:ext cx="228600" cy="21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1" imgW="164957" imgH="152268" progId="Equation.3">
                  <p:embed/>
                </p:oleObj>
              </mc:Choice>
              <mc:Fallback>
                <p:oleObj name="Equation" r:id="rId11" imgW="164957" imgH="152268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219200"/>
                        <a:ext cx="228600" cy="21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8" name="Rectangle 33"/>
          <p:cNvSpPr>
            <a:spLocks noChangeArrowheads="1"/>
          </p:cNvSpPr>
          <p:nvPr/>
        </p:nvSpPr>
        <p:spPr bwMode="auto">
          <a:xfrm>
            <a:off x="4572000" y="403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5" name="Object 32"/>
          <p:cNvGraphicFramePr>
            <a:graphicFrameLocks noChangeAspect="1"/>
          </p:cNvGraphicFramePr>
          <p:nvPr/>
        </p:nvGraphicFramePr>
        <p:xfrm>
          <a:off x="7162800" y="990600"/>
          <a:ext cx="5064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12" imgW="152334" imgH="393529" progId="Equation.3">
                  <p:embed/>
                </p:oleObj>
              </mc:Choice>
              <mc:Fallback>
                <p:oleObj name="Equation" r:id="rId12" imgW="152334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990600"/>
                        <a:ext cx="5064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34"/>
          <p:cNvGraphicFramePr>
            <a:graphicFrameLocks noChangeAspect="1"/>
          </p:cNvGraphicFramePr>
          <p:nvPr/>
        </p:nvGraphicFramePr>
        <p:xfrm>
          <a:off x="6096000" y="1981200"/>
          <a:ext cx="228600" cy="21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14" imgW="164957" imgH="152268" progId="Equation.3">
                  <p:embed/>
                </p:oleObj>
              </mc:Choice>
              <mc:Fallback>
                <p:oleObj name="Equation" r:id="rId14" imgW="164957" imgH="152268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228600" cy="21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35"/>
          <p:cNvGraphicFramePr>
            <a:graphicFrameLocks noChangeAspect="1"/>
          </p:cNvGraphicFramePr>
          <p:nvPr/>
        </p:nvGraphicFramePr>
        <p:xfrm>
          <a:off x="5943600" y="2667000"/>
          <a:ext cx="228600" cy="21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5" imgW="164957" imgH="152268" progId="Equation.3">
                  <p:embed/>
                </p:oleObj>
              </mc:Choice>
              <mc:Fallback>
                <p:oleObj name="Equation" r:id="rId15" imgW="164957" imgH="152268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667000"/>
                        <a:ext cx="228600" cy="21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36"/>
          <p:cNvGraphicFramePr>
            <a:graphicFrameLocks noChangeAspect="1"/>
          </p:cNvGraphicFramePr>
          <p:nvPr/>
        </p:nvGraphicFramePr>
        <p:xfrm>
          <a:off x="7848600" y="1752600"/>
          <a:ext cx="5064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16" imgW="152334" imgH="393529" progId="Equation.3">
                  <p:embed/>
                </p:oleObj>
              </mc:Choice>
              <mc:Fallback>
                <p:oleObj name="Equation" r:id="rId16" imgW="152334" imgH="393529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752600"/>
                        <a:ext cx="5064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99" name="Group 59"/>
          <p:cNvGrpSpPr>
            <a:grpSpLocks/>
          </p:cNvGrpSpPr>
          <p:nvPr/>
        </p:nvGrpSpPr>
        <p:grpSpPr bwMode="auto">
          <a:xfrm>
            <a:off x="5638800" y="3962400"/>
            <a:ext cx="2819400" cy="2133600"/>
            <a:chOff x="2070" y="2016"/>
            <a:chExt cx="1626" cy="1221"/>
          </a:xfrm>
        </p:grpSpPr>
        <p:sp>
          <p:nvSpPr>
            <p:cNvPr id="7201" name="Text Box 60"/>
            <p:cNvSpPr txBox="1">
              <a:spLocks noChangeArrowheads="1"/>
            </p:cNvSpPr>
            <p:nvPr/>
          </p:nvSpPr>
          <p:spPr bwMode="auto">
            <a:xfrm>
              <a:off x="3187" y="2488"/>
              <a:ext cx="50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5cm</a:t>
              </a:r>
            </a:p>
          </p:txBody>
        </p:sp>
        <p:sp>
          <p:nvSpPr>
            <p:cNvPr id="7202" name="Rectangle 61"/>
            <p:cNvSpPr>
              <a:spLocks noChangeArrowheads="1"/>
            </p:cNvSpPr>
            <p:nvPr/>
          </p:nvSpPr>
          <p:spPr bwMode="auto">
            <a:xfrm>
              <a:off x="2530" y="2316"/>
              <a:ext cx="695" cy="471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AutoShape 62"/>
            <p:cNvSpPr>
              <a:spLocks noChangeArrowheads="1"/>
            </p:cNvSpPr>
            <p:nvPr/>
          </p:nvSpPr>
          <p:spPr bwMode="auto">
            <a:xfrm rot="10800000">
              <a:off x="2285" y="2318"/>
              <a:ext cx="928" cy="336"/>
            </a:xfrm>
            <a:prstGeom prst="parallelogram">
              <a:avLst>
                <a:gd name="adj" fmla="val 69048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AutoShape 63" descr="Small confetti"/>
            <p:cNvSpPr>
              <a:spLocks noChangeArrowheads="1"/>
            </p:cNvSpPr>
            <p:nvPr/>
          </p:nvSpPr>
          <p:spPr bwMode="auto">
            <a:xfrm rot="10800000">
              <a:off x="2294" y="2785"/>
              <a:ext cx="928" cy="337"/>
            </a:xfrm>
            <a:prstGeom prst="parallelogram">
              <a:avLst>
                <a:gd name="adj" fmla="val 68843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Rectangle 64"/>
            <p:cNvSpPr>
              <a:spLocks noChangeArrowheads="1"/>
            </p:cNvSpPr>
            <p:nvPr/>
          </p:nvSpPr>
          <p:spPr bwMode="auto">
            <a:xfrm>
              <a:off x="2295" y="2653"/>
              <a:ext cx="696" cy="47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Text Box 65"/>
            <p:cNvSpPr txBox="1">
              <a:spLocks noChangeArrowheads="1"/>
            </p:cNvSpPr>
            <p:nvPr/>
          </p:nvSpPr>
          <p:spPr bwMode="auto">
            <a:xfrm>
              <a:off x="2951" y="3099"/>
              <a:ext cx="136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B</a:t>
              </a:r>
            </a:p>
          </p:txBody>
        </p:sp>
        <p:sp>
          <p:nvSpPr>
            <p:cNvPr id="7207" name="Text Box 66"/>
            <p:cNvSpPr txBox="1">
              <a:spLocks noChangeArrowheads="1"/>
            </p:cNvSpPr>
            <p:nvPr/>
          </p:nvSpPr>
          <p:spPr bwMode="auto">
            <a:xfrm>
              <a:off x="2070" y="3056"/>
              <a:ext cx="18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A</a:t>
              </a:r>
            </a:p>
          </p:txBody>
        </p:sp>
        <p:sp>
          <p:nvSpPr>
            <p:cNvPr id="7208" name="Text Box 67"/>
            <p:cNvSpPr txBox="1">
              <a:spLocks noChangeArrowheads="1"/>
            </p:cNvSpPr>
            <p:nvPr/>
          </p:nvSpPr>
          <p:spPr bwMode="auto">
            <a:xfrm>
              <a:off x="3216" y="2718"/>
              <a:ext cx="14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C</a:t>
              </a:r>
            </a:p>
          </p:txBody>
        </p:sp>
        <p:sp>
          <p:nvSpPr>
            <p:cNvPr id="7209" name="Text Box 68"/>
            <p:cNvSpPr txBox="1">
              <a:spLocks noChangeArrowheads="1"/>
            </p:cNvSpPr>
            <p:nvPr/>
          </p:nvSpPr>
          <p:spPr bwMode="auto">
            <a:xfrm>
              <a:off x="2356" y="2640"/>
              <a:ext cx="17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D</a:t>
              </a:r>
            </a:p>
          </p:txBody>
        </p:sp>
        <p:sp>
          <p:nvSpPr>
            <p:cNvPr id="7210" name="Text Box 69"/>
            <p:cNvSpPr txBox="1">
              <a:spLocks noChangeArrowheads="1"/>
            </p:cNvSpPr>
            <p:nvPr/>
          </p:nvSpPr>
          <p:spPr bwMode="auto">
            <a:xfrm>
              <a:off x="2085" y="2532"/>
              <a:ext cx="21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E</a:t>
              </a:r>
            </a:p>
          </p:txBody>
        </p:sp>
        <p:sp>
          <p:nvSpPr>
            <p:cNvPr id="7211" name="Text Box 70"/>
            <p:cNvSpPr txBox="1">
              <a:spLocks noChangeArrowheads="1"/>
            </p:cNvSpPr>
            <p:nvPr/>
          </p:nvSpPr>
          <p:spPr bwMode="auto">
            <a:xfrm>
              <a:off x="2352" y="2112"/>
              <a:ext cx="15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H</a:t>
              </a:r>
            </a:p>
          </p:txBody>
        </p:sp>
        <p:sp>
          <p:nvSpPr>
            <p:cNvPr id="7212" name="Text Box 71"/>
            <p:cNvSpPr txBox="1">
              <a:spLocks noChangeArrowheads="1"/>
            </p:cNvSpPr>
            <p:nvPr/>
          </p:nvSpPr>
          <p:spPr bwMode="auto">
            <a:xfrm>
              <a:off x="3216" y="2160"/>
              <a:ext cx="207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G</a:t>
              </a:r>
            </a:p>
          </p:txBody>
        </p:sp>
        <p:sp>
          <p:nvSpPr>
            <p:cNvPr id="7213" name="Text Box 72"/>
            <p:cNvSpPr txBox="1">
              <a:spLocks noChangeArrowheads="1"/>
            </p:cNvSpPr>
            <p:nvPr/>
          </p:nvSpPr>
          <p:spPr bwMode="auto">
            <a:xfrm>
              <a:off x="2915" y="2605"/>
              <a:ext cx="269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F</a:t>
              </a:r>
            </a:p>
          </p:txBody>
        </p:sp>
        <p:sp>
          <p:nvSpPr>
            <p:cNvPr id="7214" name="Text Box 73"/>
            <p:cNvSpPr txBox="1">
              <a:spLocks noChangeArrowheads="1"/>
            </p:cNvSpPr>
            <p:nvPr/>
          </p:nvSpPr>
          <p:spPr bwMode="auto">
            <a:xfrm>
              <a:off x="3008" y="2901"/>
              <a:ext cx="51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4cm</a:t>
              </a:r>
            </a:p>
          </p:txBody>
        </p:sp>
        <p:sp>
          <p:nvSpPr>
            <p:cNvPr id="7215" name="Text Box 74"/>
            <p:cNvSpPr txBox="1">
              <a:spLocks noChangeArrowheads="1"/>
            </p:cNvSpPr>
            <p:nvPr/>
          </p:nvSpPr>
          <p:spPr bwMode="auto">
            <a:xfrm>
              <a:off x="2640" y="2016"/>
              <a:ext cx="57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b="1"/>
                <a:t>12cm</a:t>
              </a:r>
            </a:p>
          </p:txBody>
        </p:sp>
        <p:sp>
          <p:nvSpPr>
            <p:cNvPr id="7216" name="Line 75"/>
            <p:cNvSpPr>
              <a:spLocks noChangeShapeType="1"/>
            </p:cNvSpPr>
            <p:nvPr/>
          </p:nvSpPr>
          <p:spPr bwMode="auto">
            <a:xfrm rot="21464741" flipH="1">
              <a:off x="2285" y="2326"/>
              <a:ext cx="254" cy="79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0" name="Arc 76"/>
          <p:cNvSpPr>
            <a:spLocks/>
          </p:cNvSpPr>
          <p:nvPr/>
        </p:nvSpPr>
        <p:spPr bwMode="auto">
          <a:xfrm rot="1647297" flipH="1" flipV="1">
            <a:off x="6434138" y="4292600"/>
            <a:ext cx="128587" cy="601663"/>
          </a:xfrm>
          <a:custGeom>
            <a:avLst/>
            <a:gdLst>
              <a:gd name="T0" fmla="*/ 0 w 13047"/>
              <a:gd name="T1" fmla="*/ 3106710 h 20998"/>
              <a:gd name="T2" fmla="*/ 775326 w 13047"/>
              <a:gd name="T3" fmla="*/ 0 h 20998"/>
              <a:gd name="T4" fmla="*/ 1267312 w 13047"/>
              <a:gd name="T5" fmla="*/ 17239660 h 20998"/>
              <a:gd name="T6" fmla="*/ 0 60000 65536"/>
              <a:gd name="T7" fmla="*/ 0 60000 65536"/>
              <a:gd name="T8" fmla="*/ 0 60000 65536"/>
              <a:gd name="T9" fmla="*/ 0 w 13047"/>
              <a:gd name="T10" fmla="*/ 0 h 20998"/>
              <a:gd name="T11" fmla="*/ 13047 w 13047"/>
              <a:gd name="T12" fmla="*/ 20998 h 209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047" h="20998" fill="none" extrusionOk="0">
                <a:moveTo>
                  <a:pt x="-1" y="3783"/>
                </a:moveTo>
                <a:cubicBezTo>
                  <a:pt x="2371" y="1986"/>
                  <a:pt x="5089" y="698"/>
                  <a:pt x="7982" y="0"/>
                </a:cubicBezTo>
              </a:path>
              <a:path w="13047" h="20998" stroke="0" extrusionOk="0">
                <a:moveTo>
                  <a:pt x="-1" y="3783"/>
                </a:moveTo>
                <a:cubicBezTo>
                  <a:pt x="2371" y="1986"/>
                  <a:pt x="5089" y="698"/>
                  <a:pt x="7982" y="0"/>
                </a:cubicBezTo>
                <a:lnTo>
                  <a:pt x="13047" y="20998"/>
                </a:lnTo>
                <a:lnTo>
                  <a:pt x="-1" y="378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464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hlinkClick r:id="rId2" action="ppaction://hlinkfile"/>
              </a:rPr>
              <a:t>example 2 (b)</a:t>
            </a:r>
            <a:endParaRPr lang="en-US" sz="4000" b="1"/>
          </a:p>
        </p:txBody>
      </p:sp>
      <p:sp>
        <p:nvSpPr>
          <p:cNvPr id="27651" name="Text Box 21"/>
          <p:cNvSpPr txBox="1">
            <a:spLocks noChangeArrowheads="1"/>
          </p:cNvSpPr>
          <p:nvPr/>
        </p:nvSpPr>
        <p:spPr bwMode="auto">
          <a:xfrm>
            <a:off x="381000" y="5562600"/>
            <a:ext cx="8458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/>
              <a:t>Diagram 2b shows a cuboid,ABCDEFGH. Calculate the angle between the line </a:t>
            </a:r>
            <a:r>
              <a:rPr lang="en-US" sz="2800" b="1"/>
              <a:t>HB </a:t>
            </a:r>
            <a:r>
              <a:rPr lang="en-US" sz="2800"/>
              <a:t>and the plane </a:t>
            </a:r>
            <a:r>
              <a:rPr lang="en-US" sz="2800" b="1"/>
              <a:t>BCGF</a:t>
            </a:r>
            <a:endParaRPr lang="en-US" sz="2800"/>
          </a:p>
        </p:txBody>
      </p:sp>
      <p:sp>
        <p:nvSpPr>
          <p:cNvPr id="27652" name="AutoShape 55"/>
          <p:cNvSpPr>
            <a:spLocks noChangeArrowheads="1"/>
          </p:cNvSpPr>
          <p:nvPr/>
        </p:nvSpPr>
        <p:spPr bwMode="auto">
          <a:xfrm rot="5400000" flipH="1">
            <a:off x="4304507" y="2856706"/>
            <a:ext cx="2354262" cy="771525"/>
          </a:xfrm>
          <a:prstGeom prst="parallelogram">
            <a:avLst>
              <a:gd name="adj" fmla="val 7628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6"/>
          <p:cNvSpPr>
            <a:spLocks noChangeArrowheads="1"/>
          </p:cNvSpPr>
          <p:nvPr/>
        </p:nvSpPr>
        <p:spPr bwMode="auto">
          <a:xfrm rot="5400000" flipH="1">
            <a:off x="2409031" y="2848769"/>
            <a:ext cx="2354263" cy="771525"/>
          </a:xfrm>
          <a:prstGeom prst="parallelogram">
            <a:avLst>
              <a:gd name="adj" fmla="val 7628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57"/>
          <p:cNvSpPr>
            <a:spLocks noChangeShapeType="1"/>
          </p:cNvSpPr>
          <p:nvPr/>
        </p:nvSpPr>
        <p:spPr bwMode="auto">
          <a:xfrm>
            <a:off x="3200400" y="4411663"/>
            <a:ext cx="1895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58"/>
          <p:cNvSpPr>
            <a:spLocks noChangeShapeType="1"/>
          </p:cNvSpPr>
          <p:nvPr/>
        </p:nvSpPr>
        <p:spPr bwMode="auto">
          <a:xfrm>
            <a:off x="3971925" y="3805238"/>
            <a:ext cx="1895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59"/>
          <p:cNvSpPr>
            <a:spLocks noChangeShapeType="1"/>
          </p:cNvSpPr>
          <p:nvPr/>
        </p:nvSpPr>
        <p:spPr bwMode="auto">
          <a:xfrm>
            <a:off x="3941763" y="2082800"/>
            <a:ext cx="1895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60"/>
          <p:cNvSpPr>
            <a:spLocks noChangeShapeType="1"/>
          </p:cNvSpPr>
          <p:nvPr/>
        </p:nvSpPr>
        <p:spPr bwMode="auto">
          <a:xfrm>
            <a:off x="3217863" y="2662238"/>
            <a:ext cx="1895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Text Box 63"/>
          <p:cNvSpPr txBox="1">
            <a:spLocks noChangeArrowheads="1"/>
          </p:cNvSpPr>
          <p:nvPr/>
        </p:nvSpPr>
        <p:spPr bwMode="auto">
          <a:xfrm>
            <a:off x="2743200" y="43434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27659" name="Text Box 64"/>
          <p:cNvSpPr txBox="1">
            <a:spLocks noChangeArrowheads="1"/>
          </p:cNvSpPr>
          <p:nvPr/>
        </p:nvSpPr>
        <p:spPr bwMode="auto">
          <a:xfrm>
            <a:off x="4800600" y="4419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27660" name="Text Box 65"/>
          <p:cNvSpPr txBox="1">
            <a:spLocks noChangeArrowheads="1"/>
          </p:cNvSpPr>
          <p:nvPr/>
        </p:nvSpPr>
        <p:spPr bwMode="auto">
          <a:xfrm>
            <a:off x="5943600" y="3657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27661" name="Text Box 66"/>
          <p:cNvSpPr txBox="1">
            <a:spLocks noChangeArrowheads="1"/>
          </p:cNvSpPr>
          <p:nvPr/>
        </p:nvSpPr>
        <p:spPr bwMode="auto">
          <a:xfrm>
            <a:off x="3581400" y="3505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27662" name="Text Box 67"/>
          <p:cNvSpPr txBox="1">
            <a:spLocks noChangeArrowheads="1"/>
          </p:cNvSpPr>
          <p:nvPr/>
        </p:nvSpPr>
        <p:spPr bwMode="auto">
          <a:xfrm>
            <a:off x="2819400" y="2514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27663" name="Text Box 68"/>
          <p:cNvSpPr txBox="1">
            <a:spLocks noChangeArrowheads="1"/>
          </p:cNvSpPr>
          <p:nvPr/>
        </p:nvSpPr>
        <p:spPr bwMode="auto">
          <a:xfrm>
            <a:off x="5105400" y="25146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27664" name="Text Box 69"/>
          <p:cNvSpPr txBox="1">
            <a:spLocks noChangeArrowheads="1"/>
          </p:cNvSpPr>
          <p:nvPr/>
        </p:nvSpPr>
        <p:spPr bwMode="auto">
          <a:xfrm>
            <a:off x="5867400" y="1828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27665" name="Text Box 70"/>
          <p:cNvSpPr txBox="1">
            <a:spLocks noChangeArrowheads="1"/>
          </p:cNvSpPr>
          <p:nvPr/>
        </p:nvSpPr>
        <p:spPr bwMode="auto">
          <a:xfrm>
            <a:off x="3581400" y="18288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27666" name="Text Box 71"/>
          <p:cNvSpPr txBox="1">
            <a:spLocks noChangeArrowheads="1"/>
          </p:cNvSpPr>
          <p:nvPr/>
        </p:nvSpPr>
        <p:spPr bwMode="auto">
          <a:xfrm>
            <a:off x="6019800" y="27432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4 cm</a:t>
            </a:r>
          </a:p>
        </p:txBody>
      </p:sp>
      <p:sp>
        <p:nvSpPr>
          <p:cNvPr id="27667" name="Text Box 72"/>
          <p:cNvSpPr txBox="1">
            <a:spLocks noChangeArrowheads="1"/>
          </p:cNvSpPr>
          <p:nvPr/>
        </p:nvSpPr>
        <p:spPr bwMode="auto">
          <a:xfrm>
            <a:off x="4191000" y="16764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12 cm</a:t>
            </a:r>
          </a:p>
        </p:txBody>
      </p:sp>
      <p:sp>
        <p:nvSpPr>
          <p:cNvPr id="27668" name="Text Box 73"/>
          <p:cNvSpPr txBox="1">
            <a:spLocks noChangeArrowheads="1"/>
          </p:cNvSpPr>
          <p:nvPr/>
        </p:nvSpPr>
        <p:spPr bwMode="auto">
          <a:xfrm>
            <a:off x="5486400" y="41148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3 cm</a:t>
            </a:r>
          </a:p>
        </p:txBody>
      </p:sp>
      <p:sp>
        <p:nvSpPr>
          <p:cNvPr id="27669" name="Rectangle 74"/>
          <p:cNvSpPr>
            <a:spLocks noChangeArrowheads="1"/>
          </p:cNvSpPr>
          <p:nvPr/>
        </p:nvSpPr>
        <p:spPr bwMode="auto">
          <a:xfrm>
            <a:off x="3276600" y="46482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/>
              <a:t>Diagram 2b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2"/>
          <p:cNvSpPr txBox="1">
            <a:spLocks noChangeArrowheads="1"/>
          </p:cNvSpPr>
          <p:nvPr/>
        </p:nvSpPr>
        <p:spPr bwMode="auto">
          <a:xfrm>
            <a:off x="762000" y="2286000"/>
            <a:ext cx="7467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Georgia" pitchFamily="18" charset="0"/>
              </a:rPr>
              <a:t>ANGLE BETWEEN TWO PLANES</a:t>
            </a:r>
          </a:p>
        </p:txBody>
      </p:sp>
      <p:sp>
        <p:nvSpPr>
          <p:cNvPr id="28675" name="Text Box 33"/>
          <p:cNvSpPr txBox="1">
            <a:spLocks noChangeArrowheads="1"/>
          </p:cNvSpPr>
          <p:nvPr/>
        </p:nvSpPr>
        <p:spPr bwMode="auto">
          <a:xfrm>
            <a:off x="6537325" y="4303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381000" y="2286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i-FI" sz="2400" b="1"/>
              <a:t>ACTIVITY 5 :  To Identified The Angle Between Two </a:t>
            </a:r>
          </a:p>
          <a:p>
            <a:r>
              <a:rPr lang="fi-FI" sz="2400" b="1"/>
              <a:t>                        Planes</a:t>
            </a:r>
            <a:endParaRPr lang="en-US" sz="2400" b="1"/>
          </a:p>
        </p:txBody>
      </p:sp>
      <p:sp>
        <p:nvSpPr>
          <p:cNvPr id="29699" name="Text Box 13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29700" name="Text Box 16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29701" name="AutoShape 7"/>
          <p:cNvSpPr>
            <a:spLocks noChangeArrowheads="1"/>
          </p:cNvSpPr>
          <p:nvPr/>
        </p:nvSpPr>
        <p:spPr bwMode="auto">
          <a:xfrm rot="10800000">
            <a:off x="617538" y="1879600"/>
            <a:ext cx="3598862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1517650" y="18732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AutoShape 9"/>
          <p:cNvSpPr>
            <a:spLocks noChangeArrowheads="1"/>
          </p:cNvSpPr>
          <p:nvPr/>
        </p:nvSpPr>
        <p:spPr bwMode="auto">
          <a:xfrm rot="10800000">
            <a:off x="617538" y="3190875"/>
            <a:ext cx="3598862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Line 10"/>
          <p:cNvSpPr>
            <a:spLocks noChangeShapeType="1"/>
          </p:cNvSpPr>
          <p:nvPr/>
        </p:nvSpPr>
        <p:spPr bwMode="auto">
          <a:xfrm flipH="1">
            <a:off x="617538" y="1873250"/>
            <a:ext cx="3598862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Rectangle 11"/>
          <p:cNvSpPr>
            <a:spLocks noChangeArrowheads="1"/>
          </p:cNvSpPr>
          <p:nvPr/>
        </p:nvSpPr>
        <p:spPr bwMode="auto">
          <a:xfrm>
            <a:off x="617538" y="28130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Text Box 12"/>
          <p:cNvSpPr txBox="1">
            <a:spLocks noChangeArrowheads="1"/>
          </p:cNvSpPr>
          <p:nvPr/>
        </p:nvSpPr>
        <p:spPr bwMode="auto">
          <a:xfrm>
            <a:off x="3090863" y="41322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29707" name="Text Box 14"/>
          <p:cNvSpPr txBox="1">
            <a:spLocks noChangeArrowheads="1"/>
          </p:cNvSpPr>
          <p:nvPr/>
        </p:nvSpPr>
        <p:spPr bwMode="auto">
          <a:xfrm>
            <a:off x="4048125" y="3001963"/>
            <a:ext cx="674688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29708" name="Text Box 15"/>
          <p:cNvSpPr txBox="1">
            <a:spLocks noChangeArrowheads="1"/>
          </p:cNvSpPr>
          <p:nvPr/>
        </p:nvSpPr>
        <p:spPr bwMode="auto">
          <a:xfrm>
            <a:off x="992188" y="29384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/>
              <a:t>D</a:t>
            </a:r>
          </a:p>
        </p:txBody>
      </p:sp>
      <p:sp>
        <p:nvSpPr>
          <p:cNvPr id="29709" name="Text Box 17"/>
          <p:cNvSpPr txBox="1">
            <a:spLocks noChangeArrowheads="1"/>
          </p:cNvSpPr>
          <p:nvPr/>
        </p:nvSpPr>
        <p:spPr bwMode="auto">
          <a:xfrm>
            <a:off x="1011238" y="16049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29710" name="Text Box 18"/>
          <p:cNvSpPr txBox="1">
            <a:spLocks noChangeArrowheads="1"/>
          </p:cNvSpPr>
          <p:nvPr/>
        </p:nvSpPr>
        <p:spPr bwMode="auto">
          <a:xfrm>
            <a:off x="4087813" y="15240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29711" name="Text Box 19"/>
          <p:cNvSpPr txBox="1">
            <a:spLocks noChangeArrowheads="1"/>
          </p:cNvSpPr>
          <p:nvPr/>
        </p:nvSpPr>
        <p:spPr bwMode="auto">
          <a:xfrm>
            <a:off x="3194050" y="2670175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29712" name="Line 20"/>
          <p:cNvSpPr>
            <a:spLocks noChangeShapeType="1"/>
          </p:cNvSpPr>
          <p:nvPr/>
        </p:nvSpPr>
        <p:spPr bwMode="auto">
          <a:xfrm flipH="1">
            <a:off x="609600" y="1863725"/>
            <a:ext cx="938213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21"/>
          <p:cNvSpPr>
            <a:spLocks noChangeShapeType="1"/>
          </p:cNvSpPr>
          <p:nvPr/>
        </p:nvSpPr>
        <p:spPr bwMode="auto">
          <a:xfrm flipV="1">
            <a:off x="1484313" y="1905000"/>
            <a:ext cx="26622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Text Box 22"/>
          <p:cNvSpPr txBox="1">
            <a:spLocks noChangeArrowheads="1"/>
          </p:cNvSpPr>
          <p:nvPr/>
        </p:nvSpPr>
        <p:spPr bwMode="auto">
          <a:xfrm>
            <a:off x="661988" y="44942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29715" name="Rectangle 24"/>
          <p:cNvSpPr>
            <a:spLocks noChangeArrowheads="1"/>
          </p:cNvSpPr>
          <p:nvPr/>
        </p:nvSpPr>
        <p:spPr bwMode="auto">
          <a:xfrm>
            <a:off x="228600" y="5105400"/>
            <a:ext cx="5638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400">
                <a:ea typeface="SimSun" pitchFamily="2" charset="-122"/>
              </a:rPr>
              <a:t>Diagram 3a shows a cuboid, ABCDEFGH.  Name the angle between the plane </a:t>
            </a:r>
            <a:r>
              <a:rPr lang="en-US" altLang="zh-CN" sz="2400" b="1">
                <a:ea typeface="SimSun" pitchFamily="2" charset="-122"/>
              </a:rPr>
              <a:t>AGH and the plane </a:t>
            </a:r>
            <a:r>
              <a:rPr lang="en-US" altLang="zh-CN" sz="2400" b="1" u="sng">
                <a:ea typeface="SimSun" pitchFamily="2" charset="-122"/>
              </a:rPr>
              <a:t>ABCD</a:t>
            </a:r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5253038" y="2286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6624638" y="2286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22" name="Line 42"/>
          <p:cNvSpPr>
            <a:spLocks noChangeShapeType="1"/>
          </p:cNvSpPr>
          <p:nvPr/>
        </p:nvSpPr>
        <p:spPr bwMode="auto">
          <a:xfrm>
            <a:off x="7800975" y="22860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Rectangle 61"/>
          <p:cNvSpPr>
            <a:spLocks noChangeArrowheads="1"/>
          </p:cNvSpPr>
          <p:nvPr/>
        </p:nvSpPr>
        <p:spPr bwMode="auto">
          <a:xfrm>
            <a:off x="5410200" y="3641725"/>
            <a:ext cx="32766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zh-CN" sz="2800">
                <a:ea typeface="SimSun" pitchFamily="2" charset="-122"/>
              </a:rPr>
              <a:t>DRAW 3 LINES</a:t>
            </a:r>
          </a:p>
        </p:txBody>
      </p:sp>
      <p:sp>
        <p:nvSpPr>
          <p:cNvPr id="29720" name="Text Box 62"/>
          <p:cNvSpPr txBox="1">
            <a:spLocks noChangeArrowheads="1"/>
          </p:cNvSpPr>
          <p:nvPr/>
        </p:nvSpPr>
        <p:spPr bwMode="auto">
          <a:xfrm>
            <a:off x="133350" y="1047750"/>
            <a:ext cx="198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EXAMPLE 3(a)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20" grpId="0" animBg="1"/>
      <p:bldP spid="46120" grpId="1" animBg="1"/>
      <p:bldP spid="46121" grpId="0" animBg="1"/>
      <p:bldP spid="46121" grpId="1" animBg="1"/>
      <p:bldP spid="46122" grpId="0" animBg="1"/>
      <p:bldP spid="46122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 rot="10800000">
            <a:off x="609600" y="2895600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30729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/>
              <a:t>D</a:t>
            </a:r>
          </a:p>
        </p:txBody>
      </p:sp>
      <p:sp>
        <p:nvSpPr>
          <p:cNvPr id="30731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30732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30733" name="Text Box 14"/>
          <p:cNvSpPr txBox="1">
            <a:spLocks noChangeArrowheads="1"/>
          </p:cNvSpPr>
          <p:nvPr/>
        </p:nvSpPr>
        <p:spPr bwMode="auto">
          <a:xfrm>
            <a:off x="40513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30734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30735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30738" name="Rectangle 19"/>
          <p:cNvSpPr>
            <a:spLocks noChangeArrowheads="1"/>
          </p:cNvSpPr>
          <p:nvPr/>
        </p:nvSpPr>
        <p:spPr bwMode="auto">
          <a:xfrm>
            <a:off x="128588" y="5105400"/>
            <a:ext cx="4752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altLang="zh-CN" sz="2000" b="1">
              <a:ea typeface="SimSun" pitchFamily="2" charset="-122"/>
            </a:endParaRPr>
          </a:p>
        </p:txBody>
      </p:sp>
      <p:sp>
        <p:nvSpPr>
          <p:cNvPr id="30739" name="Line 20"/>
          <p:cNvSpPr>
            <a:spLocks noChangeShapeType="1"/>
          </p:cNvSpPr>
          <p:nvPr/>
        </p:nvSpPr>
        <p:spPr bwMode="auto">
          <a:xfrm>
            <a:off x="5253038" y="2286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1"/>
          <p:cNvSpPr>
            <a:spLocks noChangeShapeType="1"/>
          </p:cNvSpPr>
          <p:nvPr/>
        </p:nvSpPr>
        <p:spPr bwMode="auto">
          <a:xfrm>
            <a:off x="6624638" y="2286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Line 22"/>
          <p:cNvSpPr>
            <a:spLocks noChangeShapeType="1"/>
          </p:cNvSpPr>
          <p:nvPr/>
        </p:nvSpPr>
        <p:spPr bwMode="auto">
          <a:xfrm>
            <a:off x="7800975" y="22860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>
            <a:off x="5753100" y="2438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143500" y="3124200"/>
            <a:ext cx="1257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Bottom</a:t>
            </a:r>
          </a:p>
        </p:txBody>
      </p:sp>
      <p:sp>
        <p:nvSpPr>
          <p:cNvPr id="30744" name="Rectangle 27"/>
          <p:cNvSpPr>
            <a:spLocks noChangeArrowheads="1"/>
          </p:cNvSpPr>
          <p:nvPr/>
        </p:nvSpPr>
        <p:spPr bwMode="auto">
          <a:xfrm>
            <a:off x="5029200" y="3886200"/>
            <a:ext cx="3733800" cy="2236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US" altLang="zh-CN" sz="2800">
                <a:ea typeface="SimSun" pitchFamily="2" charset="-122"/>
              </a:rPr>
              <a:t>Mark the location (direction) of  the plane ABCD at the bottom of the first line to the left.</a:t>
            </a:r>
          </a:p>
        </p:txBody>
      </p:sp>
      <p:sp>
        <p:nvSpPr>
          <p:cNvPr id="30745" name="Text Box 29"/>
          <p:cNvSpPr txBox="1">
            <a:spLocks noChangeArrowheads="1"/>
          </p:cNvSpPr>
          <p:nvPr/>
        </p:nvSpPr>
        <p:spPr bwMode="auto">
          <a:xfrm>
            <a:off x="457200" y="304800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0746" name="Rectangle 30"/>
          <p:cNvSpPr>
            <a:spLocks noChangeArrowheads="1"/>
          </p:cNvSpPr>
          <p:nvPr/>
        </p:nvSpPr>
        <p:spPr bwMode="auto">
          <a:xfrm>
            <a:off x="381000" y="2286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  <p:sp>
        <p:nvSpPr>
          <p:cNvPr id="30747" name="Text Box 31"/>
          <p:cNvSpPr txBox="1">
            <a:spLocks noChangeArrowheads="1"/>
          </p:cNvSpPr>
          <p:nvPr/>
        </p:nvSpPr>
        <p:spPr bwMode="auto">
          <a:xfrm>
            <a:off x="457200" y="48768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0748" name="Rectangle 32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nimBg="1"/>
      <p:bldP spid="54297" grpId="0" animBg="1"/>
      <p:bldP spid="54297" grpId="1" animBg="1"/>
      <p:bldP spid="54298" grpId="0"/>
      <p:bldP spid="54298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AutoShape 5"/>
          <p:cNvSpPr>
            <a:spLocks noChangeArrowheads="1"/>
          </p:cNvSpPr>
          <p:nvPr/>
        </p:nvSpPr>
        <p:spPr bwMode="auto">
          <a:xfrm rot="10800000">
            <a:off x="581025" y="2886075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52400" y="3733800"/>
            <a:ext cx="6762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31753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1754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/>
              <a:t>D</a:t>
            </a:r>
          </a:p>
        </p:txBody>
      </p:sp>
      <p:sp>
        <p:nvSpPr>
          <p:cNvPr id="31755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0513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31758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31762" name="Line 20"/>
          <p:cNvSpPr>
            <a:spLocks noChangeShapeType="1"/>
          </p:cNvSpPr>
          <p:nvPr/>
        </p:nvSpPr>
        <p:spPr bwMode="auto">
          <a:xfrm>
            <a:off x="5253038" y="2286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>
            <a:off x="6629400" y="2286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2"/>
          <p:cNvSpPr>
            <a:spLocks noChangeShapeType="1"/>
          </p:cNvSpPr>
          <p:nvPr/>
        </p:nvSpPr>
        <p:spPr bwMode="auto">
          <a:xfrm>
            <a:off x="7800975" y="22860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6781800" y="1785938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A</a:t>
            </a:r>
          </a:p>
        </p:txBody>
      </p:sp>
      <p:sp>
        <p:nvSpPr>
          <p:cNvPr id="31766" name="Line 25"/>
          <p:cNvSpPr>
            <a:spLocks noChangeShapeType="1"/>
          </p:cNvSpPr>
          <p:nvPr/>
        </p:nvSpPr>
        <p:spPr bwMode="auto">
          <a:xfrm>
            <a:off x="5753100" y="2438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Text Box 26"/>
          <p:cNvSpPr txBox="1">
            <a:spLocks noChangeArrowheads="1"/>
          </p:cNvSpPr>
          <p:nvPr/>
        </p:nvSpPr>
        <p:spPr bwMode="auto">
          <a:xfrm>
            <a:off x="5795963" y="2776538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Bottom</a:t>
            </a:r>
          </a:p>
        </p:txBody>
      </p:sp>
      <p:sp>
        <p:nvSpPr>
          <p:cNvPr id="55323" name="Rectangle 27"/>
          <p:cNvSpPr>
            <a:spLocks noChangeArrowheads="1"/>
          </p:cNvSpPr>
          <p:nvPr/>
        </p:nvSpPr>
        <p:spPr bwMode="auto">
          <a:xfrm>
            <a:off x="5486400" y="3733800"/>
            <a:ext cx="3414713" cy="2663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3"/>
            </a:pPr>
            <a:r>
              <a:rPr lang="en-US" altLang="zh-CN" sz="2800">
                <a:ea typeface="SimSun" pitchFamily="2" charset="-122"/>
              </a:rPr>
              <a:t>Refer to the plane,</a:t>
            </a:r>
            <a:r>
              <a:rPr lang="en-US" altLang="zh-CN" sz="2800" b="1">
                <a:ea typeface="SimSun" pitchFamily="2" charset="-122"/>
              </a:rPr>
              <a:t> AGH</a:t>
            </a:r>
            <a:r>
              <a:rPr lang="en-US" altLang="zh-CN" sz="2800">
                <a:ea typeface="SimSun" pitchFamily="2" charset="-122"/>
              </a:rPr>
              <a:t>, identify the points which touch the plane, </a:t>
            </a:r>
            <a:r>
              <a:rPr lang="en-US" altLang="zh-CN" sz="2800" b="1">
                <a:ea typeface="SimSun" pitchFamily="2" charset="-122"/>
              </a:rPr>
              <a:t> ABCD</a:t>
            </a:r>
            <a:r>
              <a:rPr lang="en-US" altLang="zh-CN" sz="2800">
                <a:ea typeface="SimSun" pitchFamily="2" charset="-122"/>
              </a:rPr>
              <a:t> and write it at the middle line.</a:t>
            </a:r>
            <a:endParaRPr lang="en-US" altLang="zh-CN" sz="2800" b="1">
              <a:ea typeface="SimSun" pitchFamily="2" charset="-122"/>
            </a:endParaRPr>
          </a:p>
        </p:txBody>
      </p:sp>
      <p:sp>
        <p:nvSpPr>
          <p:cNvPr id="31769" name="Text Box 28"/>
          <p:cNvSpPr txBox="1">
            <a:spLocks noChangeArrowheads="1"/>
          </p:cNvSpPr>
          <p:nvPr/>
        </p:nvSpPr>
        <p:spPr bwMode="auto">
          <a:xfrm>
            <a:off x="457200" y="38100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1770" name="Rectangle 29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  <p:sp>
        <p:nvSpPr>
          <p:cNvPr id="31771" name="Text Box 30"/>
          <p:cNvSpPr txBox="1">
            <a:spLocks noChangeArrowheads="1"/>
          </p:cNvSpPr>
          <p:nvPr/>
        </p:nvSpPr>
        <p:spPr bwMode="auto">
          <a:xfrm>
            <a:off x="381000" y="5029200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1772" name="Rectangle 31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repeatCount="indefinite" autoRev="1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5530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8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repeatCount="3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05" grpId="1"/>
      <p:bldP spid="55309" grpId="0"/>
      <p:bldP spid="55309" grpId="1"/>
      <p:bldP spid="55310" grpId="0"/>
      <p:bldP spid="55319" grpId="0" build="allAtOnce"/>
      <p:bldP spid="5532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 rot="10800000">
            <a:off x="609600" y="2895600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32777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2778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/>
              <a:t>D</a:t>
            </a:r>
          </a:p>
        </p:txBody>
      </p:sp>
      <p:sp>
        <p:nvSpPr>
          <p:cNvPr id="32779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40513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32782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32786" name="Line 20"/>
          <p:cNvSpPr>
            <a:spLocks noChangeShapeType="1"/>
          </p:cNvSpPr>
          <p:nvPr/>
        </p:nvSpPr>
        <p:spPr bwMode="auto">
          <a:xfrm>
            <a:off x="5253038" y="2286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21"/>
          <p:cNvSpPr>
            <a:spLocks noChangeShapeType="1"/>
          </p:cNvSpPr>
          <p:nvPr/>
        </p:nvSpPr>
        <p:spPr bwMode="auto">
          <a:xfrm>
            <a:off x="6624638" y="2286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2"/>
          <p:cNvSpPr>
            <a:spLocks noChangeShapeType="1"/>
          </p:cNvSpPr>
          <p:nvPr/>
        </p:nvSpPr>
        <p:spPr bwMode="auto">
          <a:xfrm>
            <a:off x="7800975" y="22860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Text Box 23"/>
          <p:cNvSpPr txBox="1">
            <a:spLocks noChangeArrowheads="1"/>
          </p:cNvSpPr>
          <p:nvPr/>
        </p:nvSpPr>
        <p:spPr bwMode="auto">
          <a:xfrm>
            <a:off x="6781800" y="1785938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A</a:t>
            </a: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5181600" y="1752600"/>
            <a:ext cx="12827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H / G</a:t>
            </a:r>
          </a:p>
        </p:txBody>
      </p:sp>
      <p:sp>
        <p:nvSpPr>
          <p:cNvPr id="32791" name="Line 25"/>
          <p:cNvSpPr>
            <a:spLocks noChangeShapeType="1"/>
          </p:cNvSpPr>
          <p:nvPr/>
        </p:nvSpPr>
        <p:spPr bwMode="auto">
          <a:xfrm>
            <a:off x="5753100" y="2438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Text Box 26"/>
          <p:cNvSpPr txBox="1">
            <a:spLocks noChangeArrowheads="1"/>
          </p:cNvSpPr>
          <p:nvPr/>
        </p:nvSpPr>
        <p:spPr bwMode="auto">
          <a:xfrm>
            <a:off x="5867400" y="26670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Bottom</a:t>
            </a:r>
          </a:p>
        </p:txBody>
      </p:sp>
      <p:sp>
        <p:nvSpPr>
          <p:cNvPr id="32793" name="Text Box 28"/>
          <p:cNvSpPr txBox="1">
            <a:spLocks noChangeArrowheads="1"/>
          </p:cNvSpPr>
          <p:nvPr/>
        </p:nvSpPr>
        <p:spPr bwMode="auto">
          <a:xfrm>
            <a:off x="5410200" y="3810000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2794" name="Rectangle 29"/>
          <p:cNvSpPr>
            <a:spLocks noChangeArrowheads="1"/>
          </p:cNvSpPr>
          <p:nvPr/>
        </p:nvSpPr>
        <p:spPr bwMode="auto">
          <a:xfrm>
            <a:off x="5486400" y="3521075"/>
            <a:ext cx="3414713" cy="3090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3"/>
            </a:pPr>
            <a:r>
              <a:rPr lang="en-US" altLang="zh-CN" sz="2800">
                <a:ea typeface="SimSun" pitchFamily="2" charset="-122"/>
              </a:rPr>
              <a:t>Refer to the plane,</a:t>
            </a:r>
            <a:r>
              <a:rPr lang="en-US" altLang="zh-CN" sz="2800" b="1">
                <a:ea typeface="SimSun" pitchFamily="2" charset="-122"/>
              </a:rPr>
              <a:t> AGH</a:t>
            </a:r>
            <a:r>
              <a:rPr lang="en-US" altLang="zh-CN" sz="2800">
                <a:ea typeface="SimSun" pitchFamily="2" charset="-122"/>
              </a:rPr>
              <a:t>, identify the point which does not touch the plane, </a:t>
            </a:r>
            <a:r>
              <a:rPr lang="en-US" altLang="zh-CN" sz="2800" b="1">
                <a:ea typeface="SimSun" pitchFamily="2" charset="-122"/>
              </a:rPr>
              <a:t>ABCD</a:t>
            </a:r>
            <a:r>
              <a:rPr lang="en-US" altLang="zh-CN" sz="2800">
                <a:ea typeface="SimSun" pitchFamily="2" charset="-122"/>
              </a:rPr>
              <a:t> and write it at the first line to the left.</a:t>
            </a:r>
            <a:endParaRPr lang="en-US" altLang="zh-CN" sz="2800" b="1">
              <a:ea typeface="SimSun" pitchFamily="2" charset="-122"/>
            </a:endParaRPr>
          </a:p>
        </p:txBody>
      </p:sp>
      <p:sp>
        <p:nvSpPr>
          <p:cNvPr id="32795" name="Text Box 30"/>
          <p:cNvSpPr txBox="1">
            <a:spLocks noChangeArrowheads="1"/>
          </p:cNvSpPr>
          <p:nvPr/>
        </p:nvSpPr>
        <p:spPr bwMode="auto">
          <a:xfrm>
            <a:off x="457200" y="381000"/>
            <a:ext cx="769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2796" name="Rectangle 31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  <p:sp>
        <p:nvSpPr>
          <p:cNvPr id="32797" name="Text Box 32"/>
          <p:cNvSpPr txBox="1">
            <a:spLocks noChangeArrowheads="1"/>
          </p:cNvSpPr>
          <p:nvPr/>
        </p:nvSpPr>
        <p:spPr bwMode="auto">
          <a:xfrm>
            <a:off x="381000" y="5029200"/>
            <a:ext cx="396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2798" name="Rectangle 33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4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5" presetClass="emph" presetSubtype="0" repeatCount="4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3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7" grpId="0"/>
      <p:bldP spid="53261" grpId="0"/>
      <p:bldP spid="53261" grpId="1"/>
      <p:bldP spid="53261" grpId="2"/>
      <p:bldP spid="53262" grpId="0"/>
      <p:bldP spid="53262" grpId="1"/>
      <p:bldP spid="53262" grpId="2"/>
      <p:bldP spid="53272" grpId="0"/>
      <p:bldP spid="5327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30"/>
          <p:cNvSpPr txBox="1">
            <a:spLocks noChangeArrowheads="1"/>
          </p:cNvSpPr>
          <p:nvPr/>
        </p:nvSpPr>
        <p:spPr bwMode="auto">
          <a:xfrm>
            <a:off x="4724400" y="533400"/>
            <a:ext cx="4191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zh-CN" sz="2400" b="1">
                <a:latin typeface="Times New Roman" pitchFamily="18" charset="0"/>
                <a:ea typeface="SimSun" pitchFamily="2" charset="-122"/>
              </a:rPr>
              <a:t>Diagram shows a cuboid with a horizontal rectangular base.  Calculate the angle between the planeTWR and the plane PSWT.</a:t>
            </a:r>
            <a:endParaRPr lang="en-US" sz="2400" b="1"/>
          </a:p>
        </p:txBody>
      </p:sp>
      <p:sp>
        <p:nvSpPr>
          <p:cNvPr id="1032" name="Text Box 59"/>
          <p:cNvSpPr txBox="1">
            <a:spLocks noChangeArrowheads="1"/>
          </p:cNvSpPr>
          <p:nvPr/>
        </p:nvSpPr>
        <p:spPr bwMode="auto">
          <a:xfrm>
            <a:off x="1752600" y="471963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pSp>
        <p:nvGrpSpPr>
          <p:cNvPr id="1033" name="Group 138"/>
          <p:cNvGrpSpPr>
            <a:grpSpLocks/>
          </p:cNvGrpSpPr>
          <p:nvPr/>
        </p:nvGrpSpPr>
        <p:grpSpPr bwMode="auto">
          <a:xfrm>
            <a:off x="304800" y="3805238"/>
            <a:ext cx="3124200" cy="1054100"/>
            <a:chOff x="192" y="2397"/>
            <a:chExt cx="1968" cy="664"/>
          </a:xfrm>
        </p:grpSpPr>
        <p:sp>
          <p:nvSpPr>
            <p:cNvPr id="1084" name="Text Box 50"/>
            <p:cNvSpPr txBox="1">
              <a:spLocks noChangeArrowheads="1"/>
            </p:cNvSpPr>
            <p:nvPr/>
          </p:nvSpPr>
          <p:spPr bwMode="auto">
            <a:xfrm>
              <a:off x="1008" y="2637"/>
              <a:ext cx="6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1085" name="Line 41"/>
            <p:cNvSpPr>
              <a:spLocks noChangeShapeType="1"/>
            </p:cNvSpPr>
            <p:nvPr/>
          </p:nvSpPr>
          <p:spPr bwMode="auto">
            <a:xfrm>
              <a:off x="574" y="2704"/>
              <a:ext cx="4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Line 42"/>
            <p:cNvSpPr>
              <a:spLocks noChangeShapeType="1"/>
            </p:cNvSpPr>
            <p:nvPr/>
          </p:nvSpPr>
          <p:spPr bwMode="auto">
            <a:xfrm>
              <a:off x="1157" y="2704"/>
              <a:ext cx="4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Line 43"/>
            <p:cNvSpPr>
              <a:spLocks noChangeShapeType="1"/>
            </p:cNvSpPr>
            <p:nvPr/>
          </p:nvSpPr>
          <p:spPr bwMode="auto">
            <a:xfrm>
              <a:off x="1742" y="2704"/>
              <a:ext cx="4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Text Box 44"/>
            <p:cNvSpPr txBox="1">
              <a:spLocks noChangeArrowheads="1"/>
            </p:cNvSpPr>
            <p:nvPr/>
          </p:nvSpPr>
          <p:spPr bwMode="auto">
            <a:xfrm>
              <a:off x="616" y="2409"/>
              <a:ext cx="29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R</a:t>
              </a:r>
            </a:p>
          </p:txBody>
        </p:sp>
        <p:sp>
          <p:nvSpPr>
            <p:cNvPr id="1089" name="Text Box 45"/>
            <p:cNvSpPr txBox="1">
              <a:spLocks noChangeArrowheads="1"/>
            </p:cNvSpPr>
            <p:nvPr/>
          </p:nvSpPr>
          <p:spPr bwMode="auto">
            <a:xfrm>
              <a:off x="1104" y="2397"/>
              <a:ext cx="6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T / W</a:t>
              </a:r>
            </a:p>
          </p:txBody>
        </p:sp>
        <p:sp>
          <p:nvSpPr>
            <p:cNvPr id="1090" name="Text Box 46"/>
            <p:cNvSpPr txBox="1">
              <a:spLocks noChangeArrowheads="1"/>
            </p:cNvSpPr>
            <p:nvPr/>
          </p:nvSpPr>
          <p:spPr bwMode="auto">
            <a:xfrm>
              <a:off x="1860" y="2409"/>
              <a:ext cx="2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S</a:t>
              </a:r>
            </a:p>
          </p:txBody>
        </p:sp>
        <p:sp>
          <p:nvSpPr>
            <p:cNvPr id="1091" name="Line 47"/>
            <p:cNvSpPr>
              <a:spLocks noChangeShapeType="1"/>
            </p:cNvSpPr>
            <p:nvPr/>
          </p:nvSpPr>
          <p:spPr bwMode="auto">
            <a:xfrm flipH="1">
              <a:off x="1092" y="2442"/>
              <a:ext cx="240" cy="169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2" name="Line 48"/>
            <p:cNvSpPr>
              <a:spLocks noChangeShapeType="1"/>
            </p:cNvSpPr>
            <p:nvPr/>
          </p:nvSpPr>
          <p:spPr bwMode="auto">
            <a:xfrm flipV="1">
              <a:off x="574" y="2788"/>
              <a:ext cx="209" cy="1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3" name="Text Box 49"/>
            <p:cNvSpPr txBox="1">
              <a:spLocks noChangeArrowheads="1"/>
            </p:cNvSpPr>
            <p:nvPr/>
          </p:nvSpPr>
          <p:spPr bwMode="auto">
            <a:xfrm>
              <a:off x="700" y="2830"/>
              <a:ext cx="1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At the back</a:t>
              </a:r>
            </a:p>
          </p:txBody>
        </p:sp>
        <p:graphicFrame>
          <p:nvGraphicFramePr>
            <p:cNvPr id="1030" name="Object 105"/>
            <p:cNvGraphicFramePr>
              <a:graphicFrameLocks noChangeAspect="1"/>
            </p:cNvGraphicFramePr>
            <p:nvPr/>
          </p:nvGraphicFramePr>
          <p:xfrm>
            <a:off x="192" y="2397"/>
            <a:ext cx="364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4" name="Equation" r:id="rId3" imgW="164957" imgH="152268" progId="Equation.3">
                    <p:embed/>
                  </p:oleObj>
                </mc:Choice>
                <mc:Fallback>
                  <p:oleObj name="Equation" r:id="rId3" imgW="164957" imgH="152268" progId="Equation.3">
                    <p:embed/>
                    <p:pic>
                      <p:nvPicPr>
                        <p:cNvPr id="0" name="Object 1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397"/>
                          <a:ext cx="364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4" name="Group 119"/>
          <p:cNvGrpSpPr>
            <a:grpSpLocks/>
          </p:cNvGrpSpPr>
          <p:nvPr/>
        </p:nvGrpSpPr>
        <p:grpSpPr bwMode="auto">
          <a:xfrm>
            <a:off x="0" y="685800"/>
            <a:ext cx="4937125" cy="2952750"/>
            <a:chOff x="384" y="96"/>
            <a:chExt cx="3110" cy="1860"/>
          </a:xfrm>
        </p:grpSpPr>
        <p:sp>
          <p:nvSpPr>
            <p:cNvPr id="1052" name="Text Box 25"/>
            <p:cNvSpPr txBox="1">
              <a:spLocks noChangeArrowheads="1"/>
            </p:cNvSpPr>
            <p:nvPr/>
          </p:nvSpPr>
          <p:spPr bwMode="auto">
            <a:xfrm>
              <a:off x="2496" y="96"/>
              <a:ext cx="32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W</a:t>
              </a:r>
              <a:endParaRPr lang="en-US" sz="2400" b="1"/>
            </a:p>
          </p:txBody>
        </p:sp>
        <p:sp>
          <p:nvSpPr>
            <p:cNvPr id="1053" name="Rectangle 40" descr="Light upward diagonal"/>
            <p:cNvSpPr>
              <a:spLocks noChangeArrowheads="1"/>
            </p:cNvSpPr>
            <p:nvPr/>
          </p:nvSpPr>
          <p:spPr bwMode="auto">
            <a:xfrm>
              <a:off x="891" y="423"/>
              <a:ext cx="1680" cy="816"/>
            </a:xfrm>
            <a:prstGeom prst="rect">
              <a:avLst/>
            </a:prstGeom>
            <a:pattFill prst="ltUpDiag">
              <a:fgClr>
                <a:srgbClr val="0000FF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AutoShape 5"/>
            <p:cNvSpPr>
              <a:spLocks noChangeArrowheads="1"/>
            </p:cNvSpPr>
            <p:nvPr/>
          </p:nvSpPr>
          <p:spPr bwMode="auto">
            <a:xfrm flipH="1">
              <a:off x="869" y="1250"/>
              <a:ext cx="2279" cy="424"/>
            </a:xfrm>
            <a:prstGeom prst="parallelogram">
              <a:avLst>
                <a:gd name="adj" fmla="val 134375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AutoShape 6"/>
            <p:cNvSpPr>
              <a:spLocks noChangeArrowheads="1"/>
            </p:cNvSpPr>
            <p:nvPr/>
          </p:nvSpPr>
          <p:spPr bwMode="auto">
            <a:xfrm flipH="1">
              <a:off x="896" y="403"/>
              <a:ext cx="2280" cy="424"/>
            </a:xfrm>
            <a:prstGeom prst="parallelogram">
              <a:avLst>
                <a:gd name="adj" fmla="val 134434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Line 7"/>
            <p:cNvSpPr>
              <a:spLocks noChangeShapeType="1"/>
            </p:cNvSpPr>
            <p:nvPr/>
          </p:nvSpPr>
          <p:spPr bwMode="auto">
            <a:xfrm>
              <a:off x="1457" y="827"/>
              <a:ext cx="0" cy="84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Line 8"/>
            <p:cNvSpPr>
              <a:spLocks noChangeShapeType="1"/>
            </p:cNvSpPr>
            <p:nvPr/>
          </p:nvSpPr>
          <p:spPr bwMode="auto">
            <a:xfrm>
              <a:off x="3157" y="827"/>
              <a:ext cx="0" cy="84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Line 9"/>
            <p:cNvSpPr>
              <a:spLocks noChangeShapeType="1"/>
            </p:cNvSpPr>
            <p:nvPr/>
          </p:nvSpPr>
          <p:spPr bwMode="auto">
            <a:xfrm>
              <a:off x="2579" y="403"/>
              <a:ext cx="0" cy="84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Line 10"/>
            <p:cNvSpPr>
              <a:spLocks noChangeShapeType="1"/>
            </p:cNvSpPr>
            <p:nvPr/>
          </p:nvSpPr>
          <p:spPr bwMode="auto">
            <a:xfrm>
              <a:off x="887" y="403"/>
              <a:ext cx="0" cy="84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11"/>
            <p:cNvGrpSpPr>
              <a:grpSpLocks/>
            </p:cNvGrpSpPr>
            <p:nvPr/>
          </p:nvGrpSpPr>
          <p:grpSpPr bwMode="auto">
            <a:xfrm>
              <a:off x="914" y="403"/>
              <a:ext cx="2289" cy="1271"/>
              <a:chOff x="4650" y="7020"/>
              <a:chExt cx="3795" cy="2160"/>
            </a:xfrm>
          </p:grpSpPr>
          <p:sp>
            <p:nvSpPr>
              <p:cNvPr id="1081" name="Line 12"/>
              <p:cNvSpPr>
                <a:spLocks noChangeShapeType="1"/>
              </p:cNvSpPr>
              <p:nvPr/>
            </p:nvSpPr>
            <p:spPr bwMode="auto">
              <a:xfrm rot="280529">
                <a:off x="7365" y="7020"/>
                <a:ext cx="108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2" name="Line 13"/>
              <p:cNvSpPr>
                <a:spLocks noChangeShapeType="1"/>
              </p:cNvSpPr>
              <p:nvPr/>
            </p:nvSpPr>
            <p:spPr bwMode="auto">
              <a:xfrm>
                <a:off x="4650" y="7020"/>
                <a:ext cx="378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3" name="Line 14"/>
              <p:cNvSpPr>
                <a:spLocks noChangeShapeType="1"/>
              </p:cNvSpPr>
              <p:nvPr/>
            </p:nvSpPr>
            <p:spPr bwMode="auto">
              <a:xfrm>
                <a:off x="4665" y="7020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1" name="Group 15"/>
            <p:cNvGrpSpPr>
              <a:grpSpLocks/>
            </p:cNvGrpSpPr>
            <p:nvPr/>
          </p:nvGrpSpPr>
          <p:grpSpPr bwMode="auto">
            <a:xfrm>
              <a:off x="914" y="403"/>
              <a:ext cx="2289" cy="1271"/>
              <a:chOff x="4650" y="7020"/>
              <a:chExt cx="3795" cy="2160"/>
            </a:xfrm>
          </p:grpSpPr>
          <p:sp>
            <p:nvSpPr>
              <p:cNvPr id="1078" name="Line 16"/>
              <p:cNvSpPr>
                <a:spLocks noChangeShapeType="1"/>
              </p:cNvSpPr>
              <p:nvPr/>
            </p:nvSpPr>
            <p:spPr bwMode="auto">
              <a:xfrm rot="280529">
                <a:off x="7365" y="7020"/>
                <a:ext cx="108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Line 17"/>
              <p:cNvSpPr>
                <a:spLocks noChangeShapeType="1"/>
              </p:cNvSpPr>
              <p:nvPr/>
            </p:nvSpPr>
            <p:spPr bwMode="auto">
              <a:xfrm>
                <a:off x="4650" y="7020"/>
                <a:ext cx="378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Line 18"/>
              <p:cNvSpPr>
                <a:spLocks noChangeShapeType="1"/>
              </p:cNvSpPr>
              <p:nvPr/>
            </p:nvSpPr>
            <p:spPr bwMode="auto">
              <a:xfrm>
                <a:off x="4665" y="7020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2" name="Group 19"/>
            <p:cNvGrpSpPr>
              <a:grpSpLocks/>
            </p:cNvGrpSpPr>
            <p:nvPr/>
          </p:nvGrpSpPr>
          <p:grpSpPr bwMode="auto">
            <a:xfrm>
              <a:off x="912" y="414"/>
              <a:ext cx="2289" cy="1271"/>
              <a:chOff x="4650" y="7020"/>
              <a:chExt cx="3795" cy="2160"/>
            </a:xfrm>
          </p:grpSpPr>
          <p:sp>
            <p:nvSpPr>
              <p:cNvPr id="1075" name="Line 20"/>
              <p:cNvSpPr>
                <a:spLocks noChangeShapeType="1"/>
              </p:cNvSpPr>
              <p:nvPr/>
            </p:nvSpPr>
            <p:spPr bwMode="auto">
              <a:xfrm rot="280529">
                <a:off x="7365" y="7020"/>
                <a:ext cx="1080" cy="216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6" name="Line 21"/>
              <p:cNvSpPr>
                <a:spLocks noChangeShapeType="1"/>
              </p:cNvSpPr>
              <p:nvPr/>
            </p:nvSpPr>
            <p:spPr bwMode="auto">
              <a:xfrm>
                <a:off x="4650" y="7020"/>
                <a:ext cx="3780" cy="21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7" name="Line 22"/>
              <p:cNvSpPr>
                <a:spLocks noChangeShapeType="1"/>
              </p:cNvSpPr>
              <p:nvPr/>
            </p:nvSpPr>
            <p:spPr bwMode="auto">
              <a:xfrm>
                <a:off x="4665" y="7020"/>
                <a:ext cx="288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63" name="Text Box 23"/>
            <p:cNvSpPr txBox="1">
              <a:spLocks noChangeArrowheads="1"/>
            </p:cNvSpPr>
            <p:nvPr/>
          </p:nvSpPr>
          <p:spPr bwMode="auto">
            <a:xfrm>
              <a:off x="589" y="1144"/>
              <a:ext cx="32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P</a:t>
              </a:r>
              <a:endParaRPr lang="en-US" sz="2400" b="1"/>
            </a:p>
          </p:txBody>
        </p:sp>
        <p:sp>
          <p:nvSpPr>
            <p:cNvPr id="1064" name="Text Box 24"/>
            <p:cNvSpPr txBox="1">
              <a:spLocks noChangeArrowheads="1"/>
            </p:cNvSpPr>
            <p:nvPr/>
          </p:nvSpPr>
          <p:spPr bwMode="auto">
            <a:xfrm>
              <a:off x="3130" y="694"/>
              <a:ext cx="326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V</a:t>
              </a:r>
              <a:endParaRPr lang="en-US" sz="2400" b="1"/>
            </a:p>
          </p:txBody>
        </p:sp>
        <p:sp>
          <p:nvSpPr>
            <p:cNvPr id="1065" name="Text Box 26"/>
            <p:cNvSpPr txBox="1">
              <a:spLocks noChangeArrowheads="1"/>
            </p:cNvSpPr>
            <p:nvPr/>
          </p:nvSpPr>
          <p:spPr bwMode="auto">
            <a:xfrm>
              <a:off x="589" y="192"/>
              <a:ext cx="32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T</a:t>
              </a:r>
              <a:endParaRPr lang="en-US" sz="2400" b="1"/>
            </a:p>
          </p:txBody>
        </p:sp>
        <p:sp>
          <p:nvSpPr>
            <p:cNvPr id="1066" name="Text Box 27"/>
            <p:cNvSpPr txBox="1">
              <a:spLocks noChangeArrowheads="1"/>
            </p:cNvSpPr>
            <p:nvPr/>
          </p:nvSpPr>
          <p:spPr bwMode="auto">
            <a:xfrm>
              <a:off x="1213" y="739"/>
              <a:ext cx="32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U</a:t>
              </a:r>
              <a:endParaRPr lang="en-US" sz="2400" b="1"/>
            </a:p>
          </p:txBody>
        </p:sp>
        <p:sp>
          <p:nvSpPr>
            <p:cNvPr id="1067" name="Text Box 28"/>
            <p:cNvSpPr txBox="1">
              <a:spLocks noChangeArrowheads="1"/>
            </p:cNvSpPr>
            <p:nvPr/>
          </p:nvSpPr>
          <p:spPr bwMode="auto">
            <a:xfrm>
              <a:off x="720" y="1422"/>
              <a:ext cx="651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8cm</a:t>
              </a:r>
              <a:endParaRPr lang="en-US" sz="2000"/>
            </a:p>
          </p:txBody>
        </p:sp>
        <p:sp>
          <p:nvSpPr>
            <p:cNvPr id="1068" name="Text Box 29"/>
            <p:cNvSpPr txBox="1">
              <a:spLocks noChangeArrowheads="1"/>
            </p:cNvSpPr>
            <p:nvPr/>
          </p:nvSpPr>
          <p:spPr bwMode="auto">
            <a:xfrm>
              <a:off x="384" y="606"/>
              <a:ext cx="651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5cm</a:t>
              </a:r>
              <a:endParaRPr lang="en-US" sz="2000"/>
            </a:p>
          </p:txBody>
        </p:sp>
        <p:sp>
          <p:nvSpPr>
            <p:cNvPr id="1069" name="Text Box 31"/>
            <p:cNvSpPr txBox="1">
              <a:spLocks noChangeArrowheads="1"/>
            </p:cNvSpPr>
            <p:nvPr/>
          </p:nvSpPr>
          <p:spPr bwMode="auto">
            <a:xfrm>
              <a:off x="2373" y="1011"/>
              <a:ext cx="326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S</a:t>
              </a:r>
              <a:endParaRPr lang="en-US" sz="2400" b="1"/>
            </a:p>
          </p:txBody>
        </p:sp>
        <p:sp>
          <p:nvSpPr>
            <p:cNvPr id="1070" name="Arc 32"/>
            <p:cNvSpPr>
              <a:spLocks/>
            </p:cNvSpPr>
            <p:nvPr/>
          </p:nvSpPr>
          <p:spPr bwMode="auto">
            <a:xfrm flipH="1">
              <a:off x="2579" y="592"/>
              <a:ext cx="171" cy="105"/>
            </a:xfrm>
            <a:custGeom>
              <a:avLst/>
              <a:gdLst>
                <a:gd name="T0" fmla="*/ 2 w 16964"/>
                <a:gd name="T1" fmla="*/ 0 h 21453"/>
                <a:gd name="T2" fmla="*/ 0 w 16964"/>
                <a:gd name="T3" fmla="*/ 1 h 21453"/>
                <a:gd name="T4" fmla="*/ 0 w 16964"/>
                <a:gd name="T5" fmla="*/ 0 h 21453"/>
                <a:gd name="T6" fmla="*/ 0 60000 65536"/>
                <a:gd name="T7" fmla="*/ 0 60000 65536"/>
                <a:gd name="T8" fmla="*/ 0 60000 65536"/>
                <a:gd name="T9" fmla="*/ 0 w 16964"/>
                <a:gd name="T10" fmla="*/ 0 h 21453"/>
                <a:gd name="T11" fmla="*/ 16964 w 16964"/>
                <a:gd name="T12" fmla="*/ 21453 h 214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64" h="21453" fill="none" extrusionOk="0">
                  <a:moveTo>
                    <a:pt x="16963" y="13370"/>
                  </a:moveTo>
                  <a:cubicBezTo>
                    <a:pt x="13411" y="17877"/>
                    <a:pt x="8211" y="20786"/>
                    <a:pt x="2512" y="21453"/>
                  </a:cubicBezTo>
                </a:path>
                <a:path w="16964" h="21453" stroke="0" extrusionOk="0">
                  <a:moveTo>
                    <a:pt x="16963" y="13370"/>
                  </a:moveTo>
                  <a:cubicBezTo>
                    <a:pt x="13411" y="17877"/>
                    <a:pt x="8211" y="20786"/>
                    <a:pt x="2512" y="21453"/>
                  </a:cubicBezTo>
                  <a:lnTo>
                    <a:pt x="0" y="0"/>
                  </a:lnTo>
                  <a:lnTo>
                    <a:pt x="16963" y="13370"/>
                  </a:lnTo>
                  <a:close/>
                </a:path>
              </a:pathLst>
            </a:cu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1" name="Text Box 33"/>
            <p:cNvSpPr txBox="1">
              <a:spLocks noChangeArrowheads="1"/>
            </p:cNvSpPr>
            <p:nvPr/>
          </p:nvSpPr>
          <p:spPr bwMode="auto">
            <a:xfrm>
              <a:off x="3168" y="1662"/>
              <a:ext cx="326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R</a:t>
              </a:r>
              <a:endParaRPr lang="en-US" sz="2400" b="1"/>
            </a:p>
          </p:txBody>
        </p:sp>
        <p:sp>
          <p:nvSpPr>
            <p:cNvPr id="1072" name="Text Box 34"/>
            <p:cNvSpPr txBox="1">
              <a:spLocks noChangeArrowheads="1"/>
            </p:cNvSpPr>
            <p:nvPr/>
          </p:nvSpPr>
          <p:spPr bwMode="auto">
            <a:xfrm>
              <a:off x="1240" y="1656"/>
              <a:ext cx="325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zh-CN" sz="2400" b="1">
                  <a:latin typeface="Times New Roman" pitchFamily="18" charset="0"/>
                  <a:ea typeface="SimSun" pitchFamily="2" charset="-122"/>
                </a:rPr>
                <a:t>Q</a:t>
              </a:r>
              <a:endParaRPr lang="en-US" sz="2400" b="1"/>
            </a:p>
          </p:txBody>
        </p:sp>
        <p:sp>
          <p:nvSpPr>
            <p:cNvPr id="1073" name="Rectangle 114"/>
            <p:cNvSpPr>
              <a:spLocks noChangeArrowheads="1"/>
            </p:cNvSpPr>
            <p:nvPr/>
          </p:nvSpPr>
          <p:spPr bwMode="auto">
            <a:xfrm>
              <a:off x="2688" y="449"/>
              <a:ext cx="34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3200">
                  <a:solidFill>
                    <a:srgbClr val="FF3300"/>
                  </a:solidFill>
                  <a:ea typeface="SimSun" pitchFamily="2" charset="-122"/>
                  <a:sym typeface="Monotype Sorts" pitchFamily="2" charset="2"/>
                </a:rPr>
                <a:t></a:t>
              </a:r>
              <a:endParaRPr lang="en-US" sz="3200">
                <a:solidFill>
                  <a:srgbClr val="FF3300"/>
                </a:solidFill>
                <a:sym typeface="Monotype Sorts" pitchFamily="2" charset="2"/>
              </a:endParaRPr>
            </a:p>
          </p:txBody>
        </p:sp>
        <p:sp>
          <p:nvSpPr>
            <p:cNvPr id="1074" name="Text Box 115"/>
            <p:cNvSpPr txBox="1">
              <a:spLocks noChangeArrowheads="1"/>
            </p:cNvSpPr>
            <p:nvPr/>
          </p:nvSpPr>
          <p:spPr bwMode="auto">
            <a:xfrm>
              <a:off x="2880" y="240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P1</a:t>
              </a:r>
            </a:p>
          </p:txBody>
        </p:sp>
      </p:grpSp>
      <p:sp>
        <p:nvSpPr>
          <p:cNvPr id="1035" name="Text Box 120"/>
          <p:cNvSpPr txBox="1">
            <a:spLocks noChangeArrowheads="1"/>
          </p:cNvSpPr>
          <p:nvPr/>
        </p:nvSpPr>
        <p:spPr bwMode="auto">
          <a:xfrm>
            <a:off x="114300" y="228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 :</a:t>
            </a:r>
          </a:p>
        </p:txBody>
      </p:sp>
      <p:grpSp>
        <p:nvGrpSpPr>
          <p:cNvPr id="1036" name="Group 135"/>
          <p:cNvGrpSpPr>
            <a:grpSpLocks/>
          </p:cNvGrpSpPr>
          <p:nvPr/>
        </p:nvGrpSpPr>
        <p:grpSpPr bwMode="auto">
          <a:xfrm>
            <a:off x="5257800" y="2952750"/>
            <a:ext cx="3657600" cy="3795713"/>
            <a:chOff x="3312" y="1776"/>
            <a:chExt cx="2304" cy="2391"/>
          </a:xfrm>
        </p:grpSpPr>
        <p:sp>
          <p:nvSpPr>
            <p:cNvPr id="1048" name="Text Box 36"/>
            <p:cNvSpPr txBox="1">
              <a:spLocks noChangeArrowheads="1"/>
            </p:cNvSpPr>
            <p:nvPr/>
          </p:nvSpPr>
          <p:spPr bwMode="auto">
            <a:xfrm>
              <a:off x="3312" y="2256"/>
              <a:ext cx="2304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 altLang="zh-CN" sz="1200">
                <a:latin typeface="Times New Roman" pitchFamily="18" charset="0"/>
                <a:ea typeface="SimSun" pitchFamily="2" charset="-122"/>
              </a:endParaRPr>
            </a:p>
            <a:p>
              <a:pPr eaLnBrk="1" hangingPunct="1"/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Tan     RWS   =            </a:t>
              </a:r>
              <a:r>
                <a:rPr lang="en-US" altLang="zh-CN" sz="2800">
                  <a:solidFill>
                    <a:srgbClr val="FF3300"/>
                  </a:solidFill>
                  <a:latin typeface="Times New Roman" pitchFamily="18" charset="0"/>
                  <a:ea typeface="SimSun" pitchFamily="2" charset="-122"/>
                  <a:sym typeface="Monotype Sorts" pitchFamily="2" charset="2"/>
                </a:rPr>
                <a:t></a:t>
              </a:r>
              <a:endParaRPr lang="en-US" altLang="zh-CN" sz="280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endParaRPr>
            </a:p>
            <a:p>
              <a:pPr eaLnBrk="1" hangingPunct="1"/>
              <a:endParaRPr lang="en-US" altLang="zh-CN" sz="2800">
                <a:latin typeface="Times New Roman" pitchFamily="18" charset="0"/>
                <a:ea typeface="SimSun" pitchFamily="2" charset="-122"/>
              </a:endParaRPr>
            </a:p>
            <a:p>
              <a:pPr eaLnBrk="1" hangingPunct="1"/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   </a:t>
              </a:r>
            </a:p>
            <a:p>
              <a:pPr eaLnBrk="1" hangingPunct="1"/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   RWS    = Tan </a:t>
              </a:r>
              <a:r>
                <a:rPr lang="en-US" altLang="zh-CN" sz="2400" baseline="30000">
                  <a:latin typeface="Times New Roman" pitchFamily="18" charset="0"/>
                  <a:ea typeface="SimSun" pitchFamily="2" charset="-122"/>
                </a:rPr>
                <a:t>-1</a:t>
              </a:r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</a:t>
              </a:r>
            </a:p>
            <a:p>
              <a:pPr eaLnBrk="1" hangingPunct="1"/>
              <a:endParaRPr lang="en-US" altLang="zh-CN" sz="2400">
                <a:latin typeface="Times New Roman" pitchFamily="18" charset="0"/>
                <a:ea typeface="SimSun" pitchFamily="2" charset="-122"/>
              </a:endParaRPr>
            </a:p>
            <a:p>
              <a:pPr eaLnBrk="1" hangingPunct="1"/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                </a:t>
              </a:r>
            </a:p>
            <a:p>
              <a:pPr eaLnBrk="1" hangingPunct="1"/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                 =  58</a:t>
              </a:r>
              <a:r>
                <a:rPr lang="en-US" altLang="zh-CN" sz="2400" baseline="30000">
                  <a:latin typeface="Times New Roman" pitchFamily="18" charset="0"/>
                  <a:ea typeface="SimSun" pitchFamily="2" charset="-122"/>
                </a:rPr>
                <a:t>0</a:t>
              </a:r>
              <a:r>
                <a:rPr lang="en-US" altLang="zh-CN" sz="2400">
                  <a:latin typeface="Times New Roman" pitchFamily="18" charset="0"/>
                  <a:ea typeface="SimSun" pitchFamily="2" charset="-122"/>
                </a:rPr>
                <a:t>   </a:t>
              </a:r>
              <a:r>
                <a:rPr lang="en-US" altLang="zh-CN" sz="2800">
                  <a:solidFill>
                    <a:srgbClr val="FF3300"/>
                  </a:solidFill>
                  <a:latin typeface="Times New Roman" pitchFamily="18" charset="0"/>
                  <a:ea typeface="SimSun" pitchFamily="2" charset="-122"/>
                  <a:sym typeface="Monotype Sorts" pitchFamily="2" charset="2"/>
                </a:rPr>
                <a:t></a:t>
              </a:r>
              <a:endParaRPr lang="en-US" sz="2800">
                <a:solidFill>
                  <a:srgbClr val="FF3300"/>
                </a:solidFill>
              </a:endParaRPr>
            </a:p>
          </p:txBody>
        </p:sp>
        <p:graphicFrame>
          <p:nvGraphicFramePr>
            <p:cNvPr id="1026" name="Object 102"/>
            <p:cNvGraphicFramePr>
              <a:graphicFrameLocks noChangeAspect="1"/>
            </p:cNvGraphicFramePr>
            <p:nvPr/>
          </p:nvGraphicFramePr>
          <p:xfrm>
            <a:off x="4704" y="2208"/>
            <a:ext cx="27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" name="Equation" r:id="rId5" imgW="139639" imgH="393529" progId="Equation.3">
                    <p:embed/>
                  </p:oleObj>
                </mc:Choice>
                <mc:Fallback>
                  <p:oleObj name="Equation" r:id="rId5" imgW="139639" imgH="393529" progId="Equation.3">
                    <p:embed/>
                    <p:pic>
                      <p:nvPicPr>
                        <p:cNvPr id="0" name="Object 1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2208"/>
                          <a:ext cx="273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108"/>
            <p:cNvGraphicFramePr>
              <a:graphicFrameLocks noChangeAspect="1"/>
            </p:cNvGraphicFramePr>
            <p:nvPr/>
          </p:nvGraphicFramePr>
          <p:xfrm>
            <a:off x="3696" y="2454"/>
            <a:ext cx="220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" name="Equation" r:id="rId7" imgW="164957" imgH="152268" progId="Equation.3">
                    <p:embed/>
                  </p:oleObj>
                </mc:Choice>
                <mc:Fallback>
                  <p:oleObj name="Equation" r:id="rId7" imgW="164957" imgH="152268" progId="Equation.3">
                    <p:embed/>
                    <p:pic>
                      <p:nvPicPr>
                        <p:cNvPr id="0" name="Object 1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454"/>
                          <a:ext cx="220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111"/>
            <p:cNvGraphicFramePr>
              <a:graphicFrameLocks noChangeAspect="1"/>
            </p:cNvGraphicFramePr>
            <p:nvPr/>
          </p:nvGraphicFramePr>
          <p:xfrm>
            <a:off x="3360" y="3174"/>
            <a:ext cx="220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" name="Equation" r:id="rId8" imgW="164957" imgH="152268" progId="Equation.3">
                    <p:embed/>
                  </p:oleObj>
                </mc:Choice>
                <mc:Fallback>
                  <p:oleObj name="Equation" r:id="rId8" imgW="164957" imgH="152268" progId="Equation.3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" y="3174"/>
                          <a:ext cx="220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112"/>
            <p:cNvGraphicFramePr>
              <a:graphicFrameLocks noChangeAspect="1"/>
            </p:cNvGraphicFramePr>
            <p:nvPr/>
          </p:nvGraphicFramePr>
          <p:xfrm>
            <a:off x="4848" y="2973"/>
            <a:ext cx="273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8" name="Equation" r:id="rId9" imgW="139639" imgH="393529" progId="Equation.3">
                    <p:embed/>
                  </p:oleObj>
                </mc:Choice>
                <mc:Fallback>
                  <p:oleObj name="Equation" r:id="rId9" imgW="139639" imgH="393529" progId="Equation.3">
                    <p:embed/>
                    <p:pic>
                      <p:nvPicPr>
                        <p:cNvPr id="0" name="Object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2973"/>
                          <a:ext cx="273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9" name="Text Box 116"/>
            <p:cNvSpPr txBox="1">
              <a:spLocks noChangeArrowheads="1"/>
            </p:cNvSpPr>
            <p:nvPr/>
          </p:nvSpPr>
          <p:spPr bwMode="auto">
            <a:xfrm>
              <a:off x="5136" y="2592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K2</a:t>
              </a:r>
            </a:p>
          </p:txBody>
        </p:sp>
        <p:sp>
          <p:nvSpPr>
            <p:cNvPr id="1050" name="Text Box 117"/>
            <p:cNvSpPr txBox="1">
              <a:spLocks noChangeArrowheads="1"/>
            </p:cNvSpPr>
            <p:nvPr/>
          </p:nvSpPr>
          <p:spPr bwMode="auto">
            <a:xfrm>
              <a:off x="5085" y="3840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N1</a:t>
              </a:r>
            </a:p>
          </p:txBody>
        </p:sp>
        <p:sp>
          <p:nvSpPr>
            <p:cNvPr id="1051" name="Text Box 121"/>
            <p:cNvSpPr txBox="1">
              <a:spLocks noChangeArrowheads="1"/>
            </p:cNvSpPr>
            <p:nvPr/>
          </p:nvSpPr>
          <p:spPr bwMode="auto">
            <a:xfrm>
              <a:off x="3504" y="1776"/>
              <a:ext cx="17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u="sng"/>
                <a:t>SOLUTION</a:t>
              </a:r>
              <a:r>
                <a:rPr lang="en-US" sz="2000" b="1"/>
                <a:t> :</a:t>
              </a:r>
            </a:p>
          </p:txBody>
        </p:sp>
      </p:grpSp>
      <p:sp>
        <p:nvSpPr>
          <p:cNvPr id="1037" name="Line 122"/>
          <p:cNvSpPr>
            <a:spLocks noChangeShapeType="1"/>
          </p:cNvSpPr>
          <p:nvPr/>
        </p:nvSpPr>
        <p:spPr bwMode="auto">
          <a:xfrm>
            <a:off x="3505200" y="23622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23"/>
          <p:cNvSpPr>
            <a:spLocks noChangeShapeType="1"/>
          </p:cNvSpPr>
          <p:nvPr/>
        </p:nvSpPr>
        <p:spPr bwMode="auto">
          <a:xfrm flipH="1">
            <a:off x="3657600" y="2514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9" name="Group 136"/>
          <p:cNvGrpSpPr>
            <a:grpSpLocks/>
          </p:cNvGrpSpPr>
          <p:nvPr/>
        </p:nvGrpSpPr>
        <p:grpSpPr bwMode="auto">
          <a:xfrm>
            <a:off x="3124200" y="4891088"/>
            <a:ext cx="2024063" cy="1966912"/>
            <a:chOff x="2112" y="2928"/>
            <a:chExt cx="1275" cy="1239"/>
          </a:xfrm>
        </p:grpSpPr>
        <p:sp>
          <p:nvSpPr>
            <p:cNvPr id="1040" name="AutoShape 125"/>
            <p:cNvSpPr>
              <a:spLocks noChangeArrowheads="1"/>
            </p:cNvSpPr>
            <p:nvPr/>
          </p:nvSpPr>
          <p:spPr bwMode="auto">
            <a:xfrm>
              <a:off x="2544" y="3168"/>
              <a:ext cx="528" cy="720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Text Box 128"/>
            <p:cNvSpPr txBox="1">
              <a:spLocks noChangeArrowheads="1"/>
            </p:cNvSpPr>
            <p:nvPr/>
          </p:nvSpPr>
          <p:spPr bwMode="auto">
            <a:xfrm>
              <a:off x="2415" y="292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W</a:t>
              </a:r>
            </a:p>
          </p:txBody>
        </p:sp>
        <p:sp>
          <p:nvSpPr>
            <p:cNvPr id="1042" name="Text Box 129"/>
            <p:cNvSpPr txBox="1">
              <a:spLocks noChangeArrowheads="1"/>
            </p:cNvSpPr>
            <p:nvPr/>
          </p:nvSpPr>
          <p:spPr bwMode="auto">
            <a:xfrm>
              <a:off x="2313" y="379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S</a:t>
              </a:r>
            </a:p>
          </p:txBody>
        </p:sp>
        <p:sp>
          <p:nvSpPr>
            <p:cNvPr id="1043" name="Text Box 130"/>
            <p:cNvSpPr txBox="1">
              <a:spLocks noChangeArrowheads="1"/>
            </p:cNvSpPr>
            <p:nvPr/>
          </p:nvSpPr>
          <p:spPr bwMode="auto">
            <a:xfrm>
              <a:off x="3051" y="379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R</a:t>
              </a:r>
            </a:p>
          </p:txBody>
        </p:sp>
        <p:sp>
          <p:nvSpPr>
            <p:cNvPr id="1044" name="Arc 131"/>
            <p:cNvSpPr>
              <a:spLocks/>
            </p:cNvSpPr>
            <p:nvPr/>
          </p:nvSpPr>
          <p:spPr bwMode="auto">
            <a:xfrm flipV="1">
              <a:off x="2544" y="3315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Rectangle 132"/>
            <p:cNvSpPr>
              <a:spLocks noChangeArrowheads="1"/>
            </p:cNvSpPr>
            <p:nvPr/>
          </p:nvSpPr>
          <p:spPr bwMode="auto">
            <a:xfrm>
              <a:off x="2544" y="3798"/>
              <a:ext cx="96" cy="9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Text Box 133"/>
            <p:cNvSpPr txBox="1">
              <a:spLocks noChangeArrowheads="1"/>
            </p:cNvSpPr>
            <p:nvPr/>
          </p:nvSpPr>
          <p:spPr bwMode="auto">
            <a:xfrm>
              <a:off x="2592" y="3936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8cm</a:t>
              </a:r>
            </a:p>
          </p:txBody>
        </p:sp>
        <p:sp>
          <p:nvSpPr>
            <p:cNvPr id="1047" name="Text Box 134"/>
            <p:cNvSpPr txBox="1">
              <a:spLocks noChangeArrowheads="1"/>
            </p:cNvSpPr>
            <p:nvPr/>
          </p:nvSpPr>
          <p:spPr bwMode="auto">
            <a:xfrm>
              <a:off x="2112" y="3456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5cm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93" name="AutoShape 29"/>
          <p:cNvSpPr>
            <a:spLocks noChangeArrowheads="1"/>
          </p:cNvSpPr>
          <p:nvPr/>
        </p:nvSpPr>
        <p:spPr bwMode="auto">
          <a:xfrm rot="16200000" flipH="1">
            <a:off x="-76200" y="2271713"/>
            <a:ext cx="2195513" cy="852487"/>
          </a:xfrm>
          <a:prstGeom prst="parallelogram">
            <a:avLst>
              <a:gd name="adj" fmla="val 10748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 rot="10800000">
            <a:off x="581025" y="2886075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40386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33811" name="Line 20"/>
          <p:cNvSpPr>
            <a:spLocks noChangeShapeType="1"/>
          </p:cNvSpPr>
          <p:nvPr/>
        </p:nvSpPr>
        <p:spPr bwMode="auto">
          <a:xfrm>
            <a:off x="5253038" y="1828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1"/>
          <p:cNvSpPr>
            <a:spLocks noChangeShapeType="1"/>
          </p:cNvSpPr>
          <p:nvPr/>
        </p:nvSpPr>
        <p:spPr bwMode="auto">
          <a:xfrm>
            <a:off x="6624638" y="18288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2"/>
          <p:cNvSpPr>
            <a:spLocks noChangeShapeType="1"/>
          </p:cNvSpPr>
          <p:nvPr/>
        </p:nvSpPr>
        <p:spPr bwMode="auto">
          <a:xfrm>
            <a:off x="7800975" y="18288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Text Box 23"/>
          <p:cNvSpPr txBox="1">
            <a:spLocks noChangeArrowheads="1"/>
          </p:cNvSpPr>
          <p:nvPr/>
        </p:nvSpPr>
        <p:spPr bwMode="auto">
          <a:xfrm>
            <a:off x="6781800" y="130016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A</a:t>
            </a:r>
          </a:p>
        </p:txBody>
      </p:sp>
      <p:sp>
        <p:nvSpPr>
          <p:cNvPr id="33815" name="Text Box 24"/>
          <p:cNvSpPr txBox="1">
            <a:spLocks noChangeArrowheads="1"/>
          </p:cNvSpPr>
          <p:nvPr/>
        </p:nvSpPr>
        <p:spPr bwMode="auto">
          <a:xfrm>
            <a:off x="5324475" y="1295400"/>
            <a:ext cx="8382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H/G </a:t>
            </a:r>
          </a:p>
        </p:txBody>
      </p:sp>
      <p:sp>
        <p:nvSpPr>
          <p:cNvPr id="33816" name="Line 25"/>
          <p:cNvSpPr>
            <a:spLocks noChangeShapeType="1"/>
          </p:cNvSpPr>
          <p:nvPr/>
        </p:nvSpPr>
        <p:spPr bwMode="auto">
          <a:xfrm>
            <a:off x="5753100" y="19812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Text Box 26"/>
          <p:cNvSpPr txBox="1">
            <a:spLocks noChangeArrowheads="1"/>
          </p:cNvSpPr>
          <p:nvPr/>
        </p:nvSpPr>
        <p:spPr bwMode="auto">
          <a:xfrm>
            <a:off x="5867400" y="22098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Bottom</a:t>
            </a:r>
          </a:p>
        </p:txBody>
      </p:sp>
      <p:sp>
        <p:nvSpPr>
          <p:cNvPr id="33818" name="Rectangle 28"/>
          <p:cNvSpPr>
            <a:spLocks noChangeArrowheads="1"/>
          </p:cNvSpPr>
          <p:nvPr/>
        </p:nvSpPr>
        <p:spPr bwMode="auto">
          <a:xfrm>
            <a:off x="5029200" y="2976563"/>
            <a:ext cx="3886200" cy="3517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5"/>
            </a:pPr>
            <a:r>
              <a:rPr lang="en-US" altLang="zh-CN" sz="2800">
                <a:ea typeface="SimSun" pitchFamily="2" charset="-122"/>
              </a:rPr>
              <a:t>Between the point H and G, point which is nearer to point A or located on the same plane as point A will be choosen. Point which is not choosen will be earased.</a:t>
            </a:r>
          </a:p>
        </p:txBody>
      </p:sp>
      <p:sp>
        <p:nvSpPr>
          <p:cNvPr id="33819" name="Text Box 30"/>
          <p:cNvSpPr txBox="1">
            <a:spLocks noChangeArrowheads="1"/>
          </p:cNvSpPr>
          <p:nvPr/>
        </p:nvSpPr>
        <p:spPr bwMode="auto">
          <a:xfrm>
            <a:off x="381000" y="304800"/>
            <a:ext cx="792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3820" name="Rectangle 31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  <p:sp>
        <p:nvSpPr>
          <p:cNvPr id="33821" name="Text Box 32"/>
          <p:cNvSpPr txBox="1">
            <a:spLocks noChangeArrowheads="1"/>
          </p:cNvSpPr>
          <p:nvPr/>
        </p:nvSpPr>
        <p:spPr bwMode="auto">
          <a:xfrm>
            <a:off x="381000" y="4800600"/>
            <a:ext cx="403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3822" name="Rectangle 33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3" grpId="0"/>
      <p:bldP spid="62477" grpId="0"/>
      <p:bldP spid="62477" grpId="1"/>
      <p:bldP spid="6247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AutoShape 5"/>
          <p:cNvSpPr>
            <a:spLocks noChangeArrowheads="1"/>
          </p:cNvSpPr>
          <p:nvPr/>
        </p:nvSpPr>
        <p:spPr bwMode="auto">
          <a:xfrm rot="10800000">
            <a:off x="581025" y="2886075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34825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34826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34827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34828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34829" name="Text Box 14"/>
          <p:cNvSpPr txBox="1">
            <a:spLocks noChangeArrowheads="1"/>
          </p:cNvSpPr>
          <p:nvPr/>
        </p:nvSpPr>
        <p:spPr bwMode="auto">
          <a:xfrm>
            <a:off x="40386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34830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34831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34834" name="Line 20"/>
          <p:cNvSpPr>
            <a:spLocks noChangeShapeType="1"/>
          </p:cNvSpPr>
          <p:nvPr/>
        </p:nvSpPr>
        <p:spPr bwMode="auto">
          <a:xfrm>
            <a:off x="5253038" y="1828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21"/>
          <p:cNvSpPr>
            <a:spLocks noChangeShapeType="1"/>
          </p:cNvSpPr>
          <p:nvPr/>
        </p:nvSpPr>
        <p:spPr bwMode="auto">
          <a:xfrm>
            <a:off x="6624638" y="18288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2"/>
          <p:cNvSpPr>
            <a:spLocks noChangeShapeType="1"/>
          </p:cNvSpPr>
          <p:nvPr/>
        </p:nvSpPr>
        <p:spPr bwMode="auto">
          <a:xfrm>
            <a:off x="7800975" y="18288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3"/>
          <p:cNvSpPr txBox="1">
            <a:spLocks noChangeArrowheads="1"/>
          </p:cNvSpPr>
          <p:nvPr/>
        </p:nvSpPr>
        <p:spPr bwMode="auto">
          <a:xfrm>
            <a:off x="6781800" y="130016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A</a:t>
            </a:r>
          </a:p>
        </p:txBody>
      </p:sp>
      <p:sp>
        <p:nvSpPr>
          <p:cNvPr id="34838" name="Text Box 24"/>
          <p:cNvSpPr txBox="1">
            <a:spLocks noChangeArrowheads="1"/>
          </p:cNvSpPr>
          <p:nvPr/>
        </p:nvSpPr>
        <p:spPr bwMode="auto">
          <a:xfrm>
            <a:off x="5324475" y="1295400"/>
            <a:ext cx="8382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H </a:t>
            </a:r>
          </a:p>
        </p:txBody>
      </p:sp>
      <p:sp>
        <p:nvSpPr>
          <p:cNvPr id="34839" name="Line 25"/>
          <p:cNvSpPr>
            <a:spLocks noChangeShapeType="1"/>
          </p:cNvSpPr>
          <p:nvPr/>
        </p:nvSpPr>
        <p:spPr bwMode="auto">
          <a:xfrm>
            <a:off x="5753100" y="19812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Text Box 26"/>
          <p:cNvSpPr txBox="1">
            <a:spLocks noChangeArrowheads="1"/>
          </p:cNvSpPr>
          <p:nvPr/>
        </p:nvSpPr>
        <p:spPr bwMode="auto">
          <a:xfrm>
            <a:off x="5867400" y="22098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Ke Bawah</a:t>
            </a:r>
          </a:p>
        </p:txBody>
      </p:sp>
      <p:sp>
        <p:nvSpPr>
          <p:cNvPr id="34841" name="Text Box 41"/>
          <p:cNvSpPr txBox="1">
            <a:spLocks noChangeArrowheads="1"/>
          </p:cNvSpPr>
          <p:nvPr/>
        </p:nvSpPr>
        <p:spPr bwMode="auto">
          <a:xfrm>
            <a:off x="5410200" y="35814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4842" name="Rectangle 42"/>
          <p:cNvSpPr>
            <a:spLocks noChangeArrowheads="1"/>
          </p:cNvSpPr>
          <p:nvPr/>
        </p:nvSpPr>
        <p:spPr bwMode="auto">
          <a:xfrm>
            <a:off x="5029200" y="2976563"/>
            <a:ext cx="3886200" cy="3517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5"/>
            </a:pPr>
            <a:r>
              <a:rPr lang="en-US" altLang="zh-CN" sz="2800">
                <a:ea typeface="SimSun" pitchFamily="2" charset="-122"/>
              </a:rPr>
              <a:t>Between the point H and G, point which is nearer to point A or located on the same plane as point A will be choosen. Point which is not choosen will be earased.</a:t>
            </a:r>
          </a:p>
        </p:txBody>
      </p:sp>
      <p:sp>
        <p:nvSpPr>
          <p:cNvPr id="34843" name="Text Box 43"/>
          <p:cNvSpPr txBox="1">
            <a:spLocks noChangeArrowheads="1"/>
          </p:cNvSpPr>
          <p:nvPr/>
        </p:nvSpPr>
        <p:spPr bwMode="auto">
          <a:xfrm>
            <a:off x="685800" y="457200"/>
            <a:ext cx="769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4844" name="Rectangle 44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  <p:sp>
        <p:nvSpPr>
          <p:cNvPr id="34845" name="Text Box 45"/>
          <p:cNvSpPr txBox="1">
            <a:spLocks noChangeArrowheads="1"/>
          </p:cNvSpPr>
          <p:nvPr/>
        </p:nvSpPr>
        <p:spPr bwMode="auto">
          <a:xfrm>
            <a:off x="685800" y="4724400"/>
            <a:ext cx="335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4846" name="Rectangle 46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10800000">
            <a:off x="581025" y="2886075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038600" y="12192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8211" name="Line 20"/>
          <p:cNvSpPr>
            <a:spLocks noChangeShapeType="1"/>
          </p:cNvSpPr>
          <p:nvPr/>
        </p:nvSpPr>
        <p:spPr bwMode="auto">
          <a:xfrm>
            <a:off x="5253038" y="1828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1"/>
          <p:cNvSpPr>
            <a:spLocks noChangeShapeType="1"/>
          </p:cNvSpPr>
          <p:nvPr/>
        </p:nvSpPr>
        <p:spPr bwMode="auto">
          <a:xfrm>
            <a:off x="6624638" y="18288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7800975" y="1828800"/>
            <a:ext cx="1023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Text Box 23"/>
          <p:cNvSpPr txBox="1">
            <a:spLocks noChangeArrowheads="1"/>
          </p:cNvSpPr>
          <p:nvPr/>
        </p:nvSpPr>
        <p:spPr bwMode="auto">
          <a:xfrm>
            <a:off x="6781800" y="130016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A</a:t>
            </a:r>
          </a:p>
        </p:txBody>
      </p:sp>
      <p:sp>
        <p:nvSpPr>
          <p:cNvPr id="8215" name="Text Box 24"/>
          <p:cNvSpPr txBox="1">
            <a:spLocks noChangeArrowheads="1"/>
          </p:cNvSpPr>
          <p:nvPr/>
        </p:nvSpPr>
        <p:spPr bwMode="auto">
          <a:xfrm>
            <a:off x="5181600" y="1295400"/>
            <a:ext cx="12827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H 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5753100" y="1981200"/>
            <a:ext cx="1790700" cy="625475"/>
            <a:chOff x="3624" y="1248"/>
            <a:chExt cx="1128" cy="394"/>
          </a:xfrm>
        </p:grpSpPr>
        <p:sp>
          <p:nvSpPr>
            <p:cNvPr id="8225" name="Line 25"/>
            <p:cNvSpPr>
              <a:spLocks noChangeShapeType="1"/>
            </p:cNvSpPr>
            <p:nvPr/>
          </p:nvSpPr>
          <p:spPr bwMode="auto">
            <a:xfrm>
              <a:off x="3624" y="1248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Text Box 26"/>
            <p:cNvSpPr txBox="1">
              <a:spLocks noChangeArrowheads="1"/>
            </p:cNvSpPr>
            <p:nvPr/>
          </p:nvSpPr>
          <p:spPr bwMode="auto">
            <a:xfrm>
              <a:off x="3696" y="1392"/>
              <a:ext cx="10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Bottom</a:t>
              </a:r>
            </a:p>
          </p:txBody>
        </p:sp>
      </p:grp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8001000" y="1314450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b="1"/>
              <a:t>D</a:t>
            </a:r>
          </a:p>
        </p:txBody>
      </p:sp>
      <p:graphicFrame>
        <p:nvGraphicFramePr>
          <p:cNvPr id="8194" name="Object 28"/>
          <p:cNvGraphicFramePr>
            <a:graphicFrameLocks noChangeAspect="1"/>
          </p:cNvGraphicFramePr>
          <p:nvPr>
            <p:ph/>
          </p:nvPr>
        </p:nvGraphicFramePr>
        <p:xfrm>
          <a:off x="4800600" y="1295400"/>
          <a:ext cx="5334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3" imgW="164957" imgH="152268" progId="Equation.3">
                  <p:embed/>
                </p:oleObj>
              </mc:Choice>
              <mc:Fallback>
                <p:oleObj name="Equation" r:id="rId3" imgW="164957" imgH="152268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295400"/>
                        <a:ext cx="5334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Rectangle 31"/>
          <p:cNvSpPr>
            <a:spLocks noChangeArrowheads="1"/>
          </p:cNvSpPr>
          <p:nvPr/>
        </p:nvSpPr>
        <p:spPr bwMode="auto">
          <a:xfrm>
            <a:off x="0" y="3292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19" name="Rectangle 32"/>
          <p:cNvSpPr>
            <a:spLocks noChangeArrowheads="1"/>
          </p:cNvSpPr>
          <p:nvPr/>
        </p:nvSpPr>
        <p:spPr bwMode="auto">
          <a:xfrm>
            <a:off x="5562600" y="2851150"/>
            <a:ext cx="3352800" cy="2663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 startAt="6"/>
            </a:pPr>
            <a:r>
              <a:rPr lang="it-IT" altLang="zh-CN" sz="280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Identify the point which is located at the bottom of the point H  (   )and write it on the first line to the right.</a:t>
            </a:r>
            <a:endParaRPr lang="it-IT" altLang="zh-CN" sz="280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8220" name="Line 33"/>
          <p:cNvSpPr>
            <a:spLocks noChangeShapeType="1"/>
          </p:cNvSpPr>
          <p:nvPr/>
        </p:nvSpPr>
        <p:spPr bwMode="auto">
          <a:xfrm>
            <a:off x="7467600" y="41910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Text Box 35"/>
          <p:cNvSpPr txBox="1">
            <a:spLocks noChangeArrowheads="1"/>
          </p:cNvSpPr>
          <p:nvPr/>
        </p:nvSpPr>
        <p:spPr bwMode="auto">
          <a:xfrm>
            <a:off x="457200" y="5181600"/>
            <a:ext cx="472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8222" name="Rectangle 36"/>
          <p:cNvSpPr>
            <a:spLocks noChangeArrowheads="1"/>
          </p:cNvSpPr>
          <p:nvPr/>
        </p:nvSpPr>
        <p:spPr bwMode="auto">
          <a:xfrm>
            <a:off x="228600" y="5043488"/>
            <a:ext cx="3962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Diagram 3a shows a cuboid, ABCDEFGH.  Name the angle between the plane,</a:t>
            </a:r>
            <a:r>
              <a:rPr lang="en-US" altLang="zh-CN" sz="2000" b="1">
                <a:ea typeface="SimSun" pitchFamily="2" charset="-122"/>
              </a:rPr>
              <a:t> AGH and the plane, </a:t>
            </a:r>
            <a:r>
              <a:rPr lang="en-US" altLang="zh-CN" sz="2000" b="1" u="sng">
                <a:ea typeface="SimSun" pitchFamily="2" charset="-122"/>
              </a:rPr>
              <a:t>ABCD</a:t>
            </a:r>
          </a:p>
        </p:txBody>
      </p:sp>
      <p:sp>
        <p:nvSpPr>
          <p:cNvPr id="8223" name="Text Box 37"/>
          <p:cNvSpPr txBox="1">
            <a:spLocks noChangeArrowheads="1"/>
          </p:cNvSpPr>
          <p:nvPr/>
        </p:nvSpPr>
        <p:spPr bwMode="auto">
          <a:xfrm>
            <a:off x="609600" y="381000"/>
            <a:ext cx="800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8224" name="Rectangle 38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remove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5" presetClass="emph" presetSubtype="0" repeatCount="indefinite" fill="remove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9" grpId="0"/>
      <p:bldP spid="58379" grpId="1"/>
      <p:bldP spid="58381" grpId="0"/>
      <p:bldP spid="5839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AutoShape 3"/>
          <p:cNvSpPr>
            <a:spLocks noChangeArrowheads="1"/>
          </p:cNvSpPr>
          <p:nvPr/>
        </p:nvSpPr>
        <p:spPr bwMode="auto">
          <a:xfrm rot="10800000">
            <a:off x="581025" y="1568450"/>
            <a:ext cx="3598863" cy="939800"/>
          </a:xfrm>
          <a:prstGeom prst="parallelogram">
            <a:avLst>
              <a:gd name="adj" fmla="val 95735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Rectangle 4"/>
          <p:cNvSpPr>
            <a:spLocks noChangeArrowheads="1"/>
          </p:cNvSpPr>
          <p:nvPr/>
        </p:nvSpPr>
        <p:spPr bwMode="auto">
          <a:xfrm>
            <a:off x="1481138" y="1568450"/>
            <a:ext cx="2698750" cy="1317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AutoShape 5"/>
          <p:cNvSpPr>
            <a:spLocks noChangeArrowheads="1"/>
          </p:cNvSpPr>
          <p:nvPr/>
        </p:nvSpPr>
        <p:spPr bwMode="auto">
          <a:xfrm rot="10800000">
            <a:off x="581025" y="2886075"/>
            <a:ext cx="3598863" cy="941388"/>
          </a:xfrm>
          <a:prstGeom prst="parallelogram">
            <a:avLst>
              <a:gd name="adj" fmla="val 95573"/>
            </a:avLst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6"/>
          <p:cNvSpPr>
            <a:spLocks noChangeShapeType="1"/>
          </p:cNvSpPr>
          <p:nvPr/>
        </p:nvSpPr>
        <p:spPr bwMode="auto">
          <a:xfrm flipH="1">
            <a:off x="581025" y="1568450"/>
            <a:ext cx="3598863" cy="22590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581025" y="2508250"/>
            <a:ext cx="2698750" cy="1319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Text Box 8"/>
          <p:cNvSpPr txBox="1">
            <a:spLocks noChangeArrowheads="1"/>
          </p:cNvSpPr>
          <p:nvPr/>
        </p:nvSpPr>
        <p:spPr bwMode="auto">
          <a:xfrm>
            <a:off x="3054350" y="3827463"/>
            <a:ext cx="6762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B</a:t>
            </a:r>
          </a:p>
        </p:txBody>
      </p:sp>
      <p:sp>
        <p:nvSpPr>
          <p:cNvPr id="9228" name="Text Box 9"/>
          <p:cNvSpPr txBox="1">
            <a:spLocks noChangeArrowheads="1"/>
          </p:cNvSpPr>
          <p:nvPr/>
        </p:nvSpPr>
        <p:spPr bwMode="auto">
          <a:xfrm>
            <a:off x="93663" y="3732213"/>
            <a:ext cx="67627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A</a:t>
            </a:r>
          </a:p>
        </p:txBody>
      </p:sp>
      <p:sp>
        <p:nvSpPr>
          <p:cNvPr id="9229" name="Text Box 10"/>
          <p:cNvSpPr txBox="1">
            <a:spLocks noChangeArrowheads="1"/>
          </p:cNvSpPr>
          <p:nvPr/>
        </p:nvSpPr>
        <p:spPr bwMode="auto">
          <a:xfrm>
            <a:off x="4011613" y="2697163"/>
            <a:ext cx="674687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C</a:t>
            </a:r>
          </a:p>
        </p:txBody>
      </p:sp>
      <p:sp>
        <p:nvSpPr>
          <p:cNvPr id="9230" name="Text Box 11"/>
          <p:cNvSpPr txBox="1">
            <a:spLocks noChangeArrowheads="1"/>
          </p:cNvSpPr>
          <p:nvPr/>
        </p:nvSpPr>
        <p:spPr bwMode="auto">
          <a:xfrm>
            <a:off x="955675" y="2633663"/>
            <a:ext cx="67627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</a:t>
            </a:r>
          </a:p>
        </p:txBody>
      </p:sp>
      <p:sp>
        <p:nvSpPr>
          <p:cNvPr id="9231" name="Text Box 12"/>
          <p:cNvSpPr txBox="1">
            <a:spLocks noChangeArrowheads="1"/>
          </p:cNvSpPr>
          <p:nvPr/>
        </p:nvSpPr>
        <p:spPr bwMode="auto">
          <a:xfrm>
            <a:off x="0" y="2319338"/>
            <a:ext cx="6746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E</a:t>
            </a:r>
          </a:p>
        </p:txBody>
      </p:sp>
      <p:sp>
        <p:nvSpPr>
          <p:cNvPr id="9232" name="Text Box 13"/>
          <p:cNvSpPr txBox="1">
            <a:spLocks noChangeArrowheads="1"/>
          </p:cNvSpPr>
          <p:nvPr/>
        </p:nvSpPr>
        <p:spPr bwMode="auto">
          <a:xfrm>
            <a:off x="974725" y="1300163"/>
            <a:ext cx="6731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H</a:t>
            </a:r>
          </a:p>
        </p:txBody>
      </p:sp>
      <p:sp>
        <p:nvSpPr>
          <p:cNvPr id="9233" name="Text Box 14"/>
          <p:cNvSpPr txBox="1">
            <a:spLocks noChangeArrowheads="1"/>
          </p:cNvSpPr>
          <p:nvPr/>
        </p:nvSpPr>
        <p:spPr bwMode="auto">
          <a:xfrm>
            <a:off x="3733800" y="1143000"/>
            <a:ext cx="6731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G</a:t>
            </a:r>
          </a:p>
        </p:txBody>
      </p:sp>
      <p:sp>
        <p:nvSpPr>
          <p:cNvPr id="9234" name="Text Box 15"/>
          <p:cNvSpPr txBox="1">
            <a:spLocks noChangeArrowheads="1"/>
          </p:cNvSpPr>
          <p:nvPr/>
        </p:nvSpPr>
        <p:spPr bwMode="auto">
          <a:xfrm>
            <a:off x="3157538" y="2365375"/>
            <a:ext cx="67468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F</a:t>
            </a:r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573088" y="1558925"/>
            <a:ext cx="938212" cy="2281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17"/>
          <p:cNvSpPr>
            <a:spLocks noChangeShapeType="1"/>
          </p:cNvSpPr>
          <p:nvPr/>
        </p:nvSpPr>
        <p:spPr bwMode="auto">
          <a:xfrm flipV="1">
            <a:off x="1447800" y="1600200"/>
            <a:ext cx="2662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Text Box 18"/>
          <p:cNvSpPr txBox="1">
            <a:spLocks noChangeArrowheads="1"/>
          </p:cNvSpPr>
          <p:nvPr/>
        </p:nvSpPr>
        <p:spPr bwMode="auto">
          <a:xfrm>
            <a:off x="625475" y="4189413"/>
            <a:ext cx="2498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/>
              <a:t>Diagram 3a</a:t>
            </a:r>
          </a:p>
        </p:txBody>
      </p:sp>
      <p:sp>
        <p:nvSpPr>
          <p:cNvPr id="9238" name="Line 25"/>
          <p:cNvSpPr>
            <a:spLocks noChangeShapeType="1"/>
          </p:cNvSpPr>
          <p:nvPr/>
        </p:nvSpPr>
        <p:spPr bwMode="auto">
          <a:xfrm>
            <a:off x="5753100" y="2438400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26"/>
          <p:cNvSpPr txBox="1">
            <a:spLocks noChangeArrowheads="1"/>
          </p:cNvSpPr>
          <p:nvPr/>
        </p:nvSpPr>
        <p:spPr bwMode="auto">
          <a:xfrm>
            <a:off x="5919788" y="2743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Bottom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4876800" y="1752600"/>
            <a:ext cx="3948113" cy="533400"/>
            <a:chOff x="3072" y="1104"/>
            <a:chExt cx="2487" cy="336"/>
          </a:xfrm>
        </p:grpSpPr>
        <p:sp>
          <p:nvSpPr>
            <p:cNvPr id="9248" name="Line 22"/>
            <p:cNvSpPr>
              <a:spLocks noChangeShapeType="1"/>
            </p:cNvSpPr>
            <p:nvPr/>
          </p:nvSpPr>
          <p:spPr bwMode="auto">
            <a:xfrm>
              <a:off x="4914" y="1440"/>
              <a:ext cx="64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9" name="Group 33"/>
            <p:cNvGrpSpPr>
              <a:grpSpLocks/>
            </p:cNvGrpSpPr>
            <p:nvPr/>
          </p:nvGrpSpPr>
          <p:grpSpPr bwMode="auto">
            <a:xfrm>
              <a:off x="3072" y="1104"/>
              <a:ext cx="2394" cy="336"/>
              <a:chOff x="3072" y="1104"/>
              <a:chExt cx="2394" cy="336"/>
            </a:xfrm>
          </p:grpSpPr>
          <p:sp>
            <p:nvSpPr>
              <p:cNvPr id="9250" name="Line 20"/>
              <p:cNvSpPr>
                <a:spLocks noChangeShapeType="1"/>
              </p:cNvSpPr>
              <p:nvPr/>
            </p:nvSpPr>
            <p:spPr bwMode="auto">
              <a:xfrm>
                <a:off x="3309" y="1440"/>
                <a:ext cx="7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1" name="Line 21"/>
              <p:cNvSpPr>
                <a:spLocks noChangeShapeType="1"/>
              </p:cNvSpPr>
              <p:nvPr/>
            </p:nvSpPr>
            <p:spPr bwMode="auto">
              <a:xfrm>
                <a:off x="4173" y="144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2" name="Text Box 23"/>
              <p:cNvSpPr txBox="1">
                <a:spLocks noChangeArrowheads="1"/>
              </p:cNvSpPr>
              <p:nvPr/>
            </p:nvSpPr>
            <p:spPr bwMode="auto">
              <a:xfrm>
                <a:off x="4272" y="1107"/>
                <a:ext cx="426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2800" b="1"/>
                  <a:t>A</a:t>
                </a:r>
              </a:p>
            </p:txBody>
          </p:sp>
          <p:sp>
            <p:nvSpPr>
              <p:cNvPr id="9253" name="Text Box 24"/>
              <p:cNvSpPr txBox="1">
                <a:spLocks noChangeArrowheads="1"/>
              </p:cNvSpPr>
              <p:nvPr/>
            </p:nvSpPr>
            <p:spPr bwMode="auto">
              <a:xfrm>
                <a:off x="3264" y="1104"/>
                <a:ext cx="808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2800" b="1"/>
                  <a:t>H </a:t>
                </a:r>
              </a:p>
            </p:txBody>
          </p:sp>
          <p:sp>
            <p:nvSpPr>
              <p:cNvPr id="9254" name="Text Box 27"/>
              <p:cNvSpPr txBox="1">
                <a:spLocks noChangeArrowheads="1"/>
              </p:cNvSpPr>
              <p:nvPr/>
            </p:nvSpPr>
            <p:spPr bwMode="auto">
              <a:xfrm>
                <a:off x="5040" y="1116"/>
                <a:ext cx="426" cy="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n-US" sz="2800" b="1"/>
                  <a:t>D</a:t>
                </a:r>
              </a:p>
            </p:txBody>
          </p:sp>
          <p:graphicFrame>
            <p:nvGraphicFramePr>
              <p:cNvPr id="9221" name="Object 28"/>
              <p:cNvGraphicFramePr>
                <a:graphicFrameLocks noChangeAspect="1"/>
              </p:cNvGraphicFramePr>
              <p:nvPr/>
            </p:nvGraphicFramePr>
            <p:xfrm>
              <a:off x="3072" y="1104"/>
              <a:ext cx="336" cy="3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55" name="Equation" r:id="rId3" imgW="164957" imgH="152268" progId="Equation.3">
                      <p:embed/>
                    </p:oleObj>
                  </mc:Choice>
                  <mc:Fallback>
                    <p:oleObj name="Equation" r:id="rId3" imgW="164957" imgH="152268" progId="Equation.3">
                      <p:embed/>
                      <p:pic>
                        <p:nvPicPr>
                          <p:cNvPr id="0" name="Object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" y="1104"/>
                            <a:ext cx="336" cy="31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6350" name="Arc 30"/>
          <p:cNvSpPr>
            <a:spLocks/>
          </p:cNvSpPr>
          <p:nvPr/>
        </p:nvSpPr>
        <p:spPr bwMode="auto">
          <a:xfrm>
            <a:off x="962025" y="2981325"/>
            <a:ext cx="152400" cy="304800"/>
          </a:xfrm>
          <a:custGeom>
            <a:avLst/>
            <a:gdLst>
              <a:gd name="T0" fmla="*/ 0 w 21600"/>
              <a:gd name="T1" fmla="*/ 0 h 21600"/>
              <a:gd name="T2" fmla="*/ 1075267 w 21600"/>
              <a:gd name="T3" fmla="*/ 4301067 h 21600"/>
              <a:gd name="T4" fmla="*/ 0 w 21600"/>
              <a:gd name="T5" fmla="*/ 43010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>
            <a:off x="1476375" y="1600200"/>
            <a:ext cx="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 flipH="1">
            <a:off x="623888" y="2895600"/>
            <a:ext cx="8382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18" name="Object 35"/>
          <p:cNvGraphicFramePr>
            <a:graphicFrameLocks noChangeAspect="1"/>
          </p:cNvGraphicFramePr>
          <p:nvPr/>
        </p:nvGraphicFramePr>
        <p:xfrm>
          <a:off x="7467600" y="4572000"/>
          <a:ext cx="3048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5" imgW="164957" imgH="152268" progId="Equation.3">
                  <p:embed/>
                </p:oleObj>
              </mc:Choice>
              <mc:Fallback>
                <p:oleObj name="Equation" r:id="rId5" imgW="164957" imgH="152268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572000"/>
                        <a:ext cx="304800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Rectangle 39"/>
          <p:cNvSpPr>
            <a:spLocks noChangeArrowheads="1"/>
          </p:cNvSpPr>
          <p:nvPr/>
        </p:nvSpPr>
        <p:spPr bwMode="auto">
          <a:xfrm>
            <a:off x="4876800" y="3581400"/>
            <a:ext cx="3886200" cy="180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7"/>
            </a:pPr>
            <a:r>
              <a:rPr lang="es-CR" altLang="zh-CN" sz="2800">
                <a:ea typeface="SimSun" pitchFamily="2" charset="-122"/>
              </a:rPr>
              <a:t>In the diagram 3a, complete the ∆ HAD and mark the    H</a:t>
            </a:r>
            <a:r>
              <a:rPr lang="es-CR" altLang="zh-CN" sz="2800" b="1">
                <a:solidFill>
                  <a:srgbClr val="FF3300"/>
                </a:solidFill>
                <a:ea typeface="SimSun" pitchFamily="2" charset="-122"/>
              </a:rPr>
              <a:t>A</a:t>
            </a:r>
            <a:r>
              <a:rPr lang="es-CR" altLang="zh-CN" sz="2800">
                <a:ea typeface="SimSun" pitchFamily="2" charset="-122"/>
              </a:rPr>
              <a:t>D</a:t>
            </a:r>
          </a:p>
          <a:p>
            <a:pPr marL="342900" indent="-342900"/>
            <a:r>
              <a:rPr lang="es-CR" altLang="zh-CN" sz="2800">
                <a:ea typeface="SimSun" pitchFamily="2" charset="-122"/>
              </a:rPr>
              <a:t>   </a:t>
            </a:r>
          </a:p>
        </p:txBody>
      </p:sp>
      <p:sp>
        <p:nvSpPr>
          <p:cNvPr id="56339" name="Rectangle 19"/>
          <p:cNvSpPr>
            <a:spLocks noChangeArrowheads="1"/>
          </p:cNvSpPr>
          <p:nvPr/>
        </p:nvSpPr>
        <p:spPr bwMode="auto">
          <a:xfrm>
            <a:off x="304800" y="56388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000">
                <a:ea typeface="SimSun" pitchFamily="2" charset="-122"/>
              </a:rPr>
              <a:t>    </a:t>
            </a:r>
            <a:r>
              <a:rPr lang="en-US" altLang="zh-CN" sz="2400">
                <a:ea typeface="SimSun" pitchFamily="2" charset="-122"/>
              </a:rPr>
              <a:t>Angle between the plane,</a:t>
            </a:r>
            <a:r>
              <a:rPr lang="en-US" altLang="zh-CN" sz="2400" b="1">
                <a:ea typeface="SimSun" pitchFamily="2" charset="-122"/>
              </a:rPr>
              <a:t> AGH</a:t>
            </a:r>
            <a:r>
              <a:rPr lang="en-US" altLang="zh-CN" sz="2400">
                <a:ea typeface="SimSun" pitchFamily="2" charset="-122"/>
              </a:rPr>
              <a:t> and the plane,</a:t>
            </a:r>
            <a:r>
              <a:rPr lang="en-US" altLang="zh-CN" sz="2400" b="1">
                <a:ea typeface="SimSun" pitchFamily="2" charset="-122"/>
              </a:rPr>
              <a:t> ABCD</a:t>
            </a:r>
          </a:p>
          <a:p>
            <a:r>
              <a:rPr lang="en-US" altLang="zh-CN" sz="2400" b="1">
                <a:ea typeface="SimSun" pitchFamily="2" charset="-122"/>
              </a:rPr>
              <a:t>   =     HAD </a:t>
            </a:r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228600" y="5715000"/>
            <a:ext cx="990600" cy="676275"/>
            <a:chOff x="144" y="3600"/>
            <a:chExt cx="624" cy="426"/>
          </a:xfrm>
        </p:grpSpPr>
        <p:graphicFrame>
          <p:nvGraphicFramePr>
            <p:cNvPr id="9219" name="Object 29"/>
            <p:cNvGraphicFramePr>
              <a:graphicFrameLocks noChangeAspect="1"/>
            </p:cNvGraphicFramePr>
            <p:nvPr/>
          </p:nvGraphicFramePr>
          <p:xfrm>
            <a:off x="528" y="3804"/>
            <a:ext cx="240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7" name="Equation" r:id="rId7" imgW="164957" imgH="152268" progId="Equation.3">
                    <p:embed/>
                  </p:oleObj>
                </mc:Choice>
                <mc:Fallback>
                  <p:oleObj name="Equation" r:id="rId7" imgW="164957" imgH="152268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3804"/>
                          <a:ext cx="240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0" name="Object 40"/>
            <p:cNvGraphicFramePr>
              <a:graphicFrameLocks noChangeAspect="1"/>
            </p:cNvGraphicFramePr>
            <p:nvPr/>
          </p:nvGraphicFramePr>
          <p:xfrm>
            <a:off x="144" y="3600"/>
            <a:ext cx="192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8" name="Equation" r:id="rId8" imgW="139518" imgH="126835" progId="Equation.3">
                    <p:embed/>
                  </p:oleObj>
                </mc:Choice>
                <mc:Fallback>
                  <p:oleObj name="Equation" r:id="rId8" imgW="139518" imgH="126835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3600"/>
                          <a:ext cx="192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7" name="Rectangle 45"/>
          <p:cNvSpPr>
            <a:spLocks noChangeArrowheads="1"/>
          </p:cNvSpPr>
          <p:nvPr/>
        </p:nvSpPr>
        <p:spPr bwMode="auto">
          <a:xfrm>
            <a:off x="152400" y="152400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i-FI" b="1"/>
              <a:t>ACTIVITY 5 :  To Identified The Angle Between Two  Planes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4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repeatCount="3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0" grpId="0" animBg="1"/>
      <p:bldP spid="56350" grpId="1" animBg="1"/>
      <p:bldP spid="5633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2209800" y="304800"/>
            <a:ext cx="4724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hlinkClick r:id="rId2" action="ppaction://hlinkfile"/>
              </a:rPr>
              <a:t>EXAMPLE 3(b)</a:t>
            </a:r>
            <a:endParaRPr lang="en-US" sz="4000" b="1"/>
          </a:p>
        </p:txBody>
      </p:sp>
      <p:grpSp>
        <p:nvGrpSpPr>
          <p:cNvPr id="35843" name="Group 28"/>
          <p:cNvGrpSpPr>
            <a:grpSpLocks/>
          </p:cNvGrpSpPr>
          <p:nvPr/>
        </p:nvGrpSpPr>
        <p:grpSpPr bwMode="auto">
          <a:xfrm>
            <a:off x="2362200" y="2209800"/>
            <a:ext cx="4119563" cy="2286000"/>
            <a:chOff x="1488" y="1392"/>
            <a:chExt cx="2595" cy="1440"/>
          </a:xfrm>
        </p:grpSpPr>
        <p:sp>
          <p:nvSpPr>
            <p:cNvPr id="35845" name="Text Box 6"/>
            <p:cNvSpPr txBox="1">
              <a:spLocks noChangeArrowheads="1"/>
            </p:cNvSpPr>
            <p:nvPr/>
          </p:nvSpPr>
          <p:spPr bwMode="auto">
            <a:xfrm>
              <a:off x="1958" y="2633"/>
              <a:ext cx="101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Diagram 3b</a:t>
              </a:r>
            </a:p>
          </p:txBody>
        </p:sp>
        <p:sp>
          <p:nvSpPr>
            <p:cNvPr id="35846" name="Text Box 7"/>
            <p:cNvSpPr txBox="1">
              <a:spLocks noChangeArrowheads="1"/>
            </p:cNvSpPr>
            <p:nvPr/>
          </p:nvSpPr>
          <p:spPr bwMode="auto">
            <a:xfrm>
              <a:off x="1488" y="1872"/>
              <a:ext cx="434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E</a:t>
              </a:r>
            </a:p>
          </p:txBody>
        </p:sp>
        <p:sp>
          <p:nvSpPr>
            <p:cNvPr id="35847" name="Text Box 8"/>
            <p:cNvSpPr txBox="1">
              <a:spLocks noChangeArrowheads="1"/>
            </p:cNvSpPr>
            <p:nvPr/>
          </p:nvSpPr>
          <p:spPr bwMode="auto">
            <a:xfrm>
              <a:off x="3504" y="1776"/>
              <a:ext cx="579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5cm</a:t>
              </a:r>
            </a:p>
          </p:txBody>
        </p:sp>
        <p:sp>
          <p:nvSpPr>
            <p:cNvPr id="35848" name="AutoShape 9"/>
            <p:cNvSpPr>
              <a:spLocks noChangeArrowheads="1"/>
            </p:cNvSpPr>
            <p:nvPr/>
          </p:nvSpPr>
          <p:spPr bwMode="auto">
            <a:xfrm rot="10800000">
              <a:off x="1858" y="1666"/>
              <a:ext cx="1663" cy="348"/>
            </a:xfrm>
            <a:prstGeom prst="parallelogram">
              <a:avLst>
                <a:gd name="adj" fmla="val 11946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9" name="Rectangle 10" descr="Small confetti"/>
            <p:cNvSpPr>
              <a:spLocks noChangeArrowheads="1"/>
            </p:cNvSpPr>
            <p:nvPr/>
          </p:nvSpPr>
          <p:spPr bwMode="auto">
            <a:xfrm>
              <a:off x="2274" y="1666"/>
              <a:ext cx="1247" cy="488"/>
            </a:xfrm>
            <a:prstGeom prst="rect">
              <a:avLst/>
            </a:prstGeom>
            <a:pattFill prst="sm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AutoShape 11" descr="Small confetti"/>
            <p:cNvSpPr>
              <a:spLocks noChangeArrowheads="1"/>
            </p:cNvSpPr>
            <p:nvPr/>
          </p:nvSpPr>
          <p:spPr bwMode="auto">
            <a:xfrm rot="10800000">
              <a:off x="1858" y="2153"/>
              <a:ext cx="1663" cy="349"/>
            </a:xfrm>
            <a:prstGeom prst="parallelogram">
              <a:avLst>
                <a:gd name="adj" fmla="val 119126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Rectangle 12"/>
            <p:cNvSpPr>
              <a:spLocks noChangeArrowheads="1"/>
            </p:cNvSpPr>
            <p:nvPr/>
          </p:nvSpPr>
          <p:spPr bwMode="auto">
            <a:xfrm>
              <a:off x="1858" y="2014"/>
              <a:ext cx="1247" cy="4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Text Box 13"/>
            <p:cNvSpPr txBox="1">
              <a:spLocks noChangeArrowheads="1"/>
            </p:cNvSpPr>
            <p:nvPr/>
          </p:nvSpPr>
          <p:spPr bwMode="auto">
            <a:xfrm>
              <a:off x="3001" y="2502"/>
              <a:ext cx="244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B</a:t>
              </a:r>
            </a:p>
          </p:txBody>
        </p:sp>
        <p:sp>
          <p:nvSpPr>
            <p:cNvPr id="35853" name="Text Box 14"/>
            <p:cNvSpPr txBox="1">
              <a:spLocks noChangeArrowheads="1"/>
            </p:cNvSpPr>
            <p:nvPr/>
          </p:nvSpPr>
          <p:spPr bwMode="auto">
            <a:xfrm>
              <a:off x="1633" y="2467"/>
              <a:ext cx="33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A</a:t>
              </a:r>
            </a:p>
          </p:txBody>
        </p:sp>
        <p:sp>
          <p:nvSpPr>
            <p:cNvPr id="35854" name="Text Box 15"/>
            <p:cNvSpPr txBox="1">
              <a:spLocks noChangeArrowheads="1"/>
            </p:cNvSpPr>
            <p:nvPr/>
          </p:nvSpPr>
          <p:spPr bwMode="auto">
            <a:xfrm>
              <a:off x="3499" y="2076"/>
              <a:ext cx="255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C</a:t>
              </a:r>
            </a:p>
          </p:txBody>
        </p:sp>
        <p:sp>
          <p:nvSpPr>
            <p:cNvPr id="35855" name="Text Box 16"/>
            <p:cNvSpPr txBox="1">
              <a:spLocks noChangeArrowheads="1"/>
            </p:cNvSpPr>
            <p:nvPr/>
          </p:nvSpPr>
          <p:spPr bwMode="auto">
            <a:xfrm>
              <a:off x="2031" y="2060"/>
              <a:ext cx="3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D</a:t>
              </a:r>
            </a:p>
          </p:txBody>
        </p:sp>
        <p:sp>
          <p:nvSpPr>
            <p:cNvPr id="35856" name="Text Box 17"/>
            <p:cNvSpPr txBox="1">
              <a:spLocks noChangeArrowheads="1"/>
            </p:cNvSpPr>
            <p:nvPr/>
          </p:nvSpPr>
          <p:spPr bwMode="auto">
            <a:xfrm>
              <a:off x="2016" y="1440"/>
              <a:ext cx="27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H</a:t>
              </a:r>
            </a:p>
          </p:txBody>
        </p:sp>
        <p:sp>
          <p:nvSpPr>
            <p:cNvPr id="35857" name="Text Box 18"/>
            <p:cNvSpPr txBox="1">
              <a:spLocks noChangeArrowheads="1"/>
            </p:cNvSpPr>
            <p:nvPr/>
          </p:nvSpPr>
          <p:spPr bwMode="auto">
            <a:xfrm>
              <a:off x="3408" y="1488"/>
              <a:ext cx="372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G</a:t>
              </a:r>
            </a:p>
          </p:txBody>
        </p:sp>
        <p:sp>
          <p:nvSpPr>
            <p:cNvPr id="35858" name="Text Box 19"/>
            <p:cNvSpPr txBox="1">
              <a:spLocks noChangeArrowheads="1"/>
            </p:cNvSpPr>
            <p:nvPr/>
          </p:nvSpPr>
          <p:spPr bwMode="auto">
            <a:xfrm>
              <a:off x="3027" y="1945"/>
              <a:ext cx="34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F</a:t>
              </a:r>
            </a:p>
          </p:txBody>
        </p:sp>
        <p:sp>
          <p:nvSpPr>
            <p:cNvPr id="35859" name="Text Box 20"/>
            <p:cNvSpPr txBox="1">
              <a:spLocks noChangeArrowheads="1"/>
            </p:cNvSpPr>
            <p:nvPr/>
          </p:nvSpPr>
          <p:spPr bwMode="auto">
            <a:xfrm>
              <a:off x="3245" y="2304"/>
              <a:ext cx="499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4cm</a:t>
              </a:r>
            </a:p>
          </p:txBody>
        </p:sp>
        <p:sp>
          <p:nvSpPr>
            <p:cNvPr id="35860" name="Text Box 21"/>
            <p:cNvSpPr txBox="1">
              <a:spLocks noChangeArrowheads="1"/>
            </p:cNvSpPr>
            <p:nvPr/>
          </p:nvSpPr>
          <p:spPr bwMode="auto">
            <a:xfrm>
              <a:off x="2640" y="1392"/>
              <a:ext cx="637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2000" b="1"/>
                <a:t>12cm</a:t>
              </a:r>
            </a:p>
          </p:txBody>
        </p:sp>
        <p:sp>
          <p:nvSpPr>
            <p:cNvPr id="35861" name="Line 22"/>
            <p:cNvSpPr>
              <a:spLocks noChangeShapeType="1"/>
            </p:cNvSpPr>
            <p:nvPr/>
          </p:nvSpPr>
          <p:spPr bwMode="auto">
            <a:xfrm rot="310835" flipH="1" flipV="1">
              <a:off x="2226" y="1702"/>
              <a:ext cx="1273" cy="41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2" name="Line 23"/>
            <p:cNvSpPr>
              <a:spLocks noChangeShapeType="1"/>
            </p:cNvSpPr>
            <p:nvPr/>
          </p:nvSpPr>
          <p:spPr bwMode="auto">
            <a:xfrm flipH="1">
              <a:off x="1887" y="1653"/>
              <a:ext cx="382" cy="8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3" name="Line 24"/>
            <p:cNvSpPr>
              <a:spLocks noChangeShapeType="1"/>
            </p:cNvSpPr>
            <p:nvPr/>
          </p:nvSpPr>
          <p:spPr bwMode="auto">
            <a:xfrm flipV="1">
              <a:off x="1844" y="2163"/>
              <a:ext cx="1655" cy="33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4" name="AutoShape 25" descr="Small confetti"/>
            <p:cNvSpPr>
              <a:spLocks noChangeArrowheads="1"/>
            </p:cNvSpPr>
            <p:nvPr/>
          </p:nvSpPr>
          <p:spPr bwMode="auto">
            <a:xfrm rot="10800000">
              <a:off x="1861" y="1665"/>
              <a:ext cx="1663" cy="349"/>
            </a:xfrm>
            <a:prstGeom prst="parallelogram">
              <a:avLst>
                <a:gd name="adj" fmla="val 119126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44" name="Rectangle 29"/>
          <p:cNvSpPr>
            <a:spLocks noChangeArrowheads="1"/>
          </p:cNvSpPr>
          <p:nvPr/>
        </p:nvSpPr>
        <p:spPr bwMode="auto">
          <a:xfrm>
            <a:off x="762000" y="5105400"/>
            <a:ext cx="7620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altLang="zh-CN" sz="2800">
                <a:ea typeface="SimSun" pitchFamily="2" charset="-122"/>
              </a:rPr>
              <a:t>Diagram 3b shows a cuboid with horizontal rectangle base ABCD. Name the angle between the plane </a:t>
            </a:r>
            <a:r>
              <a:rPr lang="en-US" altLang="zh-CN" sz="2800" b="1">
                <a:ea typeface="SimSun" pitchFamily="2" charset="-122"/>
              </a:rPr>
              <a:t> ACH</a:t>
            </a:r>
            <a:r>
              <a:rPr lang="en-US" altLang="zh-CN" sz="2800">
                <a:ea typeface="SimSun" pitchFamily="2" charset="-122"/>
              </a:rPr>
              <a:t> and the plane</a:t>
            </a:r>
            <a:r>
              <a:rPr lang="en-US" altLang="zh-CN" sz="2800" b="1">
                <a:ea typeface="SimSun" pitchFamily="2" charset="-122"/>
              </a:rPr>
              <a:t> CDHG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2133600" y="2743200"/>
            <a:ext cx="4724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Forte" pitchFamily="66" charset="0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86" name="AutoShape 22"/>
          <p:cNvSpPr>
            <a:spLocks noChangeArrowheads="1"/>
          </p:cNvSpPr>
          <p:nvPr/>
        </p:nvSpPr>
        <p:spPr bwMode="auto">
          <a:xfrm>
            <a:off x="2895600" y="2209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10"/>
          <p:cNvSpPr>
            <a:spLocks noChangeArrowheads="1"/>
          </p:cNvSpPr>
          <p:nvPr/>
        </p:nvSpPr>
        <p:spPr bwMode="auto">
          <a:xfrm>
            <a:off x="2895600" y="2743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11"/>
          <p:cNvSpPr>
            <a:spLocks noChangeArrowheads="1"/>
          </p:cNvSpPr>
          <p:nvPr/>
        </p:nvSpPr>
        <p:spPr bwMode="auto">
          <a:xfrm rot="5400000" flipH="1">
            <a:off x="4838700" y="2705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12"/>
          <p:cNvSpPr>
            <a:spLocks noChangeArrowheads="1"/>
          </p:cNvSpPr>
          <p:nvPr/>
        </p:nvSpPr>
        <p:spPr bwMode="auto">
          <a:xfrm rot="5400000" flipH="1">
            <a:off x="2400300" y="272415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13"/>
          <p:cNvSpPr>
            <a:spLocks noChangeArrowheads="1"/>
          </p:cNvSpPr>
          <p:nvPr/>
        </p:nvSpPr>
        <p:spPr bwMode="auto">
          <a:xfrm>
            <a:off x="3962400" y="2209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AutoShape 15"/>
          <p:cNvSpPr>
            <a:spLocks noChangeArrowheads="1"/>
          </p:cNvSpPr>
          <p:nvPr/>
        </p:nvSpPr>
        <p:spPr bwMode="auto">
          <a:xfrm>
            <a:off x="2909888" y="3733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Text Box 23"/>
          <p:cNvSpPr txBox="1">
            <a:spLocks noChangeArrowheads="1"/>
          </p:cNvSpPr>
          <p:nvPr/>
        </p:nvSpPr>
        <p:spPr bwMode="auto">
          <a:xfrm>
            <a:off x="2524125" y="4181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3321" name="Text Box 24"/>
          <p:cNvSpPr txBox="1">
            <a:spLocks noChangeArrowheads="1"/>
          </p:cNvSpPr>
          <p:nvPr/>
        </p:nvSpPr>
        <p:spPr bwMode="auto">
          <a:xfrm>
            <a:off x="5181600" y="4343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3322" name="Text Box 25"/>
          <p:cNvSpPr txBox="1">
            <a:spLocks noChangeArrowheads="1"/>
          </p:cNvSpPr>
          <p:nvPr/>
        </p:nvSpPr>
        <p:spPr bwMode="auto">
          <a:xfrm>
            <a:off x="6400800" y="3505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3323" name="Text Box 26"/>
          <p:cNvSpPr txBox="1">
            <a:spLocks noChangeArrowheads="1"/>
          </p:cNvSpPr>
          <p:nvPr/>
        </p:nvSpPr>
        <p:spPr bwMode="auto">
          <a:xfrm>
            <a:off x="3590925" y="34718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3324" name="Text Box 27"/>
          <p:cNvSpPr txBox="1">
            <a:spLocks noChangeArrowheads="1"/>
          </p:cNvSpPr>
          <p:nvPr/>
        </p:nvSpPr>
        <p:spPr bwMode="auto">
          <a:xfrm>
            <a:off x="2514600" y="2590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3325" name="Text Box 28"/>
          <p:cNvSpPr txBox="1">
            <a:spLocks noChangeArrowheads="1"/>
          </p:cNvSpPr>
          <p:nvPr/>
        </p:nvSpPr>
        <p:spPr bwMode="auto">
          <a:xfrm>
            <a:off x="5334000" y="2667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3326" name="Text Box 29"/>
          <p:cNvSpPr txBox="1">
            <a:spLocks noChangeArrowheads="1"/>
          </p:cNvSpPr>
          <p:nvPr/>
        </p:nvSpPr>
        <p:spPr bwMode="auto">
          <a:xfrm>
            <a:off x="6324600" y="1828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3327" name="Text Box 30"/>
          <p:cNvSpPr txBox="1">
            <a:spLocks noChangeArrowheads="1"/>
          </p:cNvSpPr>
          <p:nvPr/>
        </p:nvSpPr>
        <p:spPr bwMode="auto">
          <a:xfrm>
            <a:off x="3700463" y="1862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3328" name="Text Box 31"/>
          <p:cNvSpPr txBox="1">
            <a:spLocks noChangeArrowheads="1"/>
          </p:cNvSpPr>
          <p:nvPr/>
        </p:nvSpPr>
        <p:spPr bwMode="auto">
          <a:xfrm>
            <a:off x="1143000" y="49530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AT THE TOP :</a:t>
            </a:r>
          </a:p>
        </p:txBody>
      </p:sp>
      <p:sp>
        <p:nvSpPr>
          <p:cNvPr id="88113" name="Text Box 49"/>
          <p:cNvSpPr txBox="1">
            <a:spLocks noChangeArrowheads="1"/>
          </p:cNvSpPr>
          <p:nvPr/>
        </p:nvSpPr>
        <p:spPr bwMode="auto">
          <a:xfrm>
            <a:off x="5410200" y="49530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EFGH</a:t>
            </a:r>
          </a:p>
        </p:txBody>
      </p:sp>
      <p:sp>
        <p:nvSpPr>
          <p:cNvPr id="13330" name="Text Box 50"/>
          <p:cNvSpPr txBox="1">
            <a:spLocks noChangeArrowheads="1"/>
          </p:cNvSpPr>
          <p:nvPr/>
        </p:nvSpPr>
        <p:spPr bwMode="auto">
          <a:xfrm>
            <a:off x="304800" y="5334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ACTIVITY 1 :  TO IDENTIFY THE PLANE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88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8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80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repeatCount="4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88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1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5"/>
          <p:cNvSpPr>
            <a:spLocks noChangeArrowheads="1"/>
          </p:cNvSpPr>
          <p:nvPr/>
        </p:nvSpPr>
        <p:spPr bwMode="auto">
          <a:xfrm>
            <a:off x="2590800" y="1828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AutoShape 7"/>
          <p:cNvSpPr>
            <a:spLocks noChangeArrowheads="1"/>
          </p:cNvSpPr>
          <p:nvPr/>
        </p:nvSpPr>
        <p:spPr bwMode="auto">
          <a:xfrm rot="5400000" flipH="1">
            <a:off x="45339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 rot="5400000" flipH="1">
            <a:off x="2095500" y="234315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3657600" y="1828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AutoShape 10"/>
          <p:cNvSpPr>
            <a:spLocks noChangeArrowheads="1"/>
          </p:cNvSpPr>
          <p:nvPr/>
        </p:nvSpPr>
        <p:spPr bwMode="auto">
          <a:xfrm>
            <a:off x="2619375" y="3352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2219325" y="3800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4344" name="Text Box 12"/>
          <p:cNvSpPr txBox="1">
            <a:spLocks noChangeArrowheads="1"/>
          </p:cNvSpPr>
          <p:nvPr/>
        </p:nvSpPr>
        <p:spPr bwMode="auto">
          <a:xfrm>
            <a:off x="4876800" y="3962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4345" name="Text Box 13"/>
          <p:cNvSpPr txBox="1">
            <a:spLocks noChangeArrowheads="1"/>
          </p:cNvSpPr>
          <p:nvPr/>
        </p:nvSpPr>
        <p:spPr bwMode="auto">
          <a:xfrm>
            <a:off x="60960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4346" name="Text Box 14"/>
          <p:cNvSpPr txBox="1">
            <a:spLocks noChangeArrowheads="1"/>
          </p:cNvSpPr>
          <p:nvPr/>
        </p:nvSpPr>
        <p:spPr bwMode="auto">
          <a:xfrm>
            <a:off x="3286125" y="30908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4347" name="Text Box 15"/>
          <p:cNvSpPr txBox="1">
            <a:spLocks noChangeArrowheads="1"/>
          </p:cNvSpPr>
          <p:nvPr/>
        </p:nvSpPr>
        <p:spPr bwMode="auto">
          <a:xfrm>
            <a:off x="22098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4348" name="Text Box 16"/>
          <p:cNvSpPr txBox="1">
            <a:spLocks noChangeArrowheads="1"/>
          </p:cNvSpPr>
          <p:nvPr/>
        </p:nvSpPr>
        <p:spPr bwMode="auto">
          <a:xfrm>
            <a:off x="5029200" y="2286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4349" name="Text Box 17"/>
          <p:cNvSpPr txBox="1">
            <a:spLocks noChangeArrowheads="1"/>
          </p:cNvSpPr>
          <p:nvPr/>
        </p:nvSpPr>
        <p:spPr bwMode="auto">
          <a:xfrm>
            <a:off x="60198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4350" name="Text Box 18"/>
          <p:cNvSpPr txBox="1">
            <a:spLocks noChangeArrowheads="1"/>
          </p:cNvSpPr>
          <p:nvPr/>
        </p:nvSpPr>
        <p:spPr bwMode="auto">
          <a:xfrm>
            <a:off x="3395663" y="1481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4351" name="Text Box 19"/>
          <p:cNvSpPr txBox="1">
            <a:spLocks noChangeArrowheads="1"/>
          </p:cNvSpPr>
          <p:nvPr/>
        </p:nvSpPr>
        <p:spPr bwMode="auto">
          <a:xfrm>
            <a:off x="533400" y="48006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ON THE LEFT :</a:t>
            </a:r>
          </a:p>
        </p:txBody>
      </p:sp>
      <p:sp>
        <p:nvSpPr>
          <p:cNvPr id="14352" name="Rectangle 6"/>
          <p:cNvSpPr>
            <a:spLocks noChangeArrowheads="1"/>
          </p:cNvSpPr>
          <p:nvPr/>
        </p:nvSpPr>
        <p:spPr bwMode="auto">
          <a:xfrm>
            <a:off x="2590800" y="2362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4548188" y="4800600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ADHE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0" grpId="0"/>
      <p:bldP spid="9218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99" name="Rectangle 19"/>
          <p:cNvSpPr>
            <a:spLocks noChangeArrowheads="1"/>
          </p:cNvSpPr>
          <p:nvPr/>
        </p:nvSpPr>
        <p:spPr bwMode="auto">
          <a:xfrm>
            <a:off x="2590800" y="2362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5"/>
          <p:cNvSpPr>
            <a:spLocks noChangeArrowheads="1"/>
          </p:cNvSpPr>
          <p:nvPr/>
        </p:nvSpPr>
        <p:spPr bwMode="auto">
          <a:xfrm>
            <a:off x="2590800" y="1828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6"/>
          <p:cNvSpPr>
            <a:spLocks noChangeArrowheads="1"/>
          </p:cNvSpPr>
          <p:nvPr/>
        </p:nvSpPr>
        <p:spPr bwMode="auto">
          <a:xfrm rot="5400000" flipH="1">
            <a:off x="45339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7"/>
          <p:cNvSpPr>
            <a:spLocks noChangeArrowheads="1"/>
          </p:cNvSpPr>
          <p:nvPr/>
        </p:nvSpPr>
        <p:spPr bwMode="auto">
          <a:xfrm rot="5400000" flipH="1">
            <a:off x="2095500" y="234315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3657600" y="1828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9"/>
          <p:cNvSpPr>
            <a:spLocks noChangeArrowheads="1"/>
          </p:cNvSpPr>
          <p:nvPr/>
        </p:nvSpPr>
        <p:spPr bwMode="auto">
          <a:xfrm>
            <a:off x="2619375" y="3352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2219325" y="3800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4876800" y="3962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60960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5371" name="Text Box 13"/>
          <p:cNvSpPr txBox="1">
            <a:spLocks noChangeArrowheads="1"/>
          </p:cNvSpPr>
          <p:nvPr/>
        </p:nvSpPr>
        <p:spPr bwMode="auto">
          <a:xfrm>
            <a:off x="3286125" y="309086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22098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5029200" y="2286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60198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5375" name="Text Box 17"/>
          <p:cNvSpPr txBox="1">
            <a:spLocks noChangeArrowheads="1"/>
          </p:cNvSpPr>
          <p:nvPr/>
        </p:nvSpPr>
        <p:spPr bwMode="auto">
          <a:xfrm>
            <a:off x="3395663" y="1481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5376" name="Text Box 18"/>
          <p:cNvSpPr txBox="1">
            <a:spLocks noChangeArrowheads="1"/>
          </p:cNvSpPr>
          <p:nvPr/>
        </p:nvSpPr>
        <p:spPr bwMode="auto">
          <a:xfrm>
            <a:off x="609600" y="4800600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IN THE FRONT :</a:t>
            </a:r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5181600" y="4800600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 ABFE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4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0" grpId="0"/>
      <p:bldP spid="9730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3657600" y="1828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16"/>
          <p:cNvSpPr>
            <a:spLocks noChangeArrowheads="1"/>
          </p:cNvSpPr>
          <p:nvPr/>
        </p:nvSpPr>
        <p:spPr bwMode="auto">
          <a:xfrm>
            <a:off x="2590800" y="2362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2"/>
          <p:cNvSpPr>
            <a:spLocks noChangeArrowheads="1"/>
          </p:cNvSpPr>
          <p:nvPr/>
        </p:nvSpPr>
        <p:spPr bwMode="auto">
          <a:xfrm>
            <a:off x="2590800" y="1828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3"/>
          <p:cNvSpPr>
            <a:spLocks noChangeArrowheads="1"/>
          </p:cNvSpPr>
          <p:nvPr/>
        </p:nvSpPr>
        <p:spPr bwMode="auto">
          <a:xfrm rot="5400000" flipH="1">
            <a:off x="45339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4"/>
          <p:cNvSpPr>
            <a:spLocks noChangeArrowheads="1"/>
          </p:cNvSpPr>
          <p:nvPr/>
        </p:nvSpPr>
        <p:spPr bwMode="auto">
          <a:xfrm rot="5400000" flipH="1">
            <a:off x="20955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2590800" y="3352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2219325" y="3800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60960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32766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22098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5029200" y="2286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6398" name="Text Box 13"/>
          <p:cNvSpPr txBox="1">
            <a:spLocks noChangeArrowheads="1"/>
          </p:cNvSpPr>
          <p:nvPr/>
        </p:nvSpPr>
        <p:spPr bwMode="auto">
          <a:xfrm>
            <a:off x="60198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6399" name="Text Box 14"/>
          <p:cNvSpPr txBox="1">
            <a:spLocks noChangeArrowheads="1"/>
          </p:cNvSpPr>
          <p:nvPr/>
        </p:nvSpPr>
        <p:spPr bwMode="auto">
          <a:xfrm>
            <a:off x="3395663" y="1481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6400" name="Text Box 15"/>
          <p:cNvSpPr txBox="1">
            <a:spLocks noChangeArrowheads="1"/>
          </p:cNvSpPr>
          <p:nvPr/>
        </p:nvSpPr>
        <p:spPr bwMode="auto">
          <a:xfrm>
            <a:off x="685800" y="4800600"/>
            <a:ext cx="419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AT THE BACK :</a:t>
            </a:r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4953000" y="48006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DCGH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4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3" grpId="0"/>
      <p:bldP spid="9320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2590800" y="2362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6"/>
          <p:cNvSpPr>
            <a:spLocks noChangeArrowheads="1"/>
          </p:cNvSpPr>
          <p:nvPr/>
        </p:nvSpPr>
        <p:spPr bwMode="auto">
          <a:xfrm>
            <a:off x="2590800" y="1828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8"/>
          <p:cNvSpPr>
            <a:spLocks noChangeArrowheads="1"/>
          </p:cNvSpPr>
          <p:nvPr/>
        </p:nvSpPr>
        <p:spPr bwMode="auto">
          <a:xfrm rot="5400000" flipH="1">
            <a:off x="2095500" y="234315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3657600" y="1828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2619375" y="3352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2219325" y="3800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4876800" y="3962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60960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32766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7419" name="Text Box 15"/>
          <p:cNvSpPr txBox="1">
            <a:spLocks noChangeArrowheads="1"/>
          </p:cNvSpPr>
          <p:nvPr/>
        </p:nvSpPr>
        <p:spPr bwMode="auto">
          <a:xfrm>
            <a:off x="22098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5029200" y="2286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7421" name="Text Box 17"/>
          <p:cNvSpPr txBox="1">
            <a:spLocks noChangeArrowheads="1"/>
          </p:cNvSpPr>
          <p:nvPr/>
        </p:nvSpPr>
        <p:spPr bwMode="auto">
          <a:xfrm>
            <a:off x="60198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7422" name="Text Box 18"/>
          <p:cNvSpPr txBox="1">
            <a:spLocks noChangeArrowheads="1"/>
          </p:cNvSpPr>
          <p:nvPr/>
        </p:nvSpPr>
        <p:spPr bwMode="auto">
          <a:xfrm>
            <a:off x="3395663" y="1481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7423" name="Text Box 19"/>
          <p:cNvSpPr txBox="1">
            <a:spLocks noChangeArrowheads="1"/>
          </p:cNvSpPr>
          <p:nvPr/>
        </p:nvSpPr>
        <p:spPr bwMode="auto">
          <a:xfrm>
            <a:off x="533400" y="4800600"/>
            <a:ext cx="480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 PLANE AT THE BOTTOM:</a:t>
            </a: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5334000" y="48006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ABCD</a:t>
            </a:r>
          </a:p>
        </p:txBody>
      </p:sp>
      <p:sp>
        <p:nvSpPr>
          <p:cNvPr id="17425" name="AutoShape 7"/>
          <p:cNvSpPr>
            <a:spLocks noChangeArrowheads="1"/>
          </p:cNvSpPr>
          <p:nvPr/>
        </p:nvSpPr>
        <p:spPr bwMode="auto">
          <a:xfrm rot="5400000" flipH="1">
            <a:off x="45339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4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8" grpId="0"/>
      <p:bldP spid="9422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2590800" y="23622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6"/>
          <p:cNvSpPr>
            <a:spLocks noChangeArrowheads="1"/>
          </p:cNvSpPr>
          <p:nvPr/>
        </p:nvSpPr>
        <p:spPr bwMode="auto">
          <a:xfrm>
            <a:off x="2590800" y="1828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AutoShape 7"/>
          <p:cNvSpPr>
            <a:spLocks noChangeArrowheads="1"/>
          </p:cNvSpPr>
          <p:nvPr/>
        </p:nvSpPr>
        <p:spPr bwMode="auto">
          <a:xfrm rot="5400000" flipH="1">
            <a:off x="4533900" y="232410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AutoShape 8"/>
          <p:cNvSpPr>
            <a:spLocks noChangeArrowheads="1"/>
          </p:cNvSpPr>
          <p:nvPr/>
        </p:nvSpPr>
        <p:spPr bwMode="auto">
          <a:xfrm rot="5400000" flipH="1">
            <a:off x="2095500" y="2343150"/>
            <a:ext cx="2057400" cy="1066800"/>
          </a:xfrm>
          <a:prstGeom prst="parallelogram">
            <a:avLst>
              <a:gd name="adj" fmla="val 4921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3657600" y="1828800"/>
            <a:ext cx="24384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10"/>
          <p:cNvSpPr>
            <a:spLocks noChangeArrowheads="1"/>
          </p:cNvSpPr>
          <p:nvPr/>
        </p:nvSpPr>
        <p:spPr bwMode="auto">
          <a:xfrm>
            <a:off x="2619375" y="3352800"/>
            <a:ext cx="3505200" cy="533400"/>
          </a:xfrm>
          <a:prstGeom prst="parallelogram">
            <a:avLst>
              <a:gd name="adj" fmla="val 20389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2219325" y="38004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18441" name="Text Box 12"/>
          <p:cNvSpPr txBox="1">
            <a:spLocks noChangeArrowheads="1"/>
          </p:cNvSpPr>
          <p:nvPr/>
        </p:nvSpPr>
        <p:spPr bwMode="auto">
          <a:xfrm>
            <a:off x="4876800" y="39624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18442" name="Text Box 13"/>
          <p:cNvSpPr txBox="1">
            <a:spLocks noChangeArrowheads="1"/>
          </p:cNvSpPr>
          <p:nvPr/>
        </p:nvSpPr>
        <p:spPr bwMode="auto">
          <a:xfrm>
            <a:off x="60960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3276600" y="3124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18444" name="Text Box 15"/>
          <p:cNvSpPr txBox="1">
            <a:spLocks noChangeArrowheads="1"/>
          </p:cNvSpPr>
          <p:nvPr/>
        </p:nvSpPr>
        <p:spPr bwMode="auto">
          <a:xfrm>
            <a:off x="2209800" y="2209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E</a:t>
            </a:r>
          </a:p>
        </p:txBody>
      </p:sp>
      <p:sp>
        <p:nvSpPr>
          <p:cNvPr id="18445" name="Text Box 16"/>
          <p:cNvSpPr txBox="1">
            <a:spLocks noChangeArrowheads="1"/>
          </p:cNvSpPr>
          <p:nvPr/>
        </p:nvSpPr>
        <p:spPr bwMode="auto">
          <a:xfrm>
            <a:off x="5029200" y="2286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F</a:t>
            </a:r>
          </a:p>
        </p:txBody>
      </p:sp>
      <p:sp>
        <p:nvSpPr>
          <p:cNvPr id="18446" name="Text Box 17"/>
          <p:cNvSpPr txBox="1">
            <a:spLocks noChangeArrowheads="1"/>
          </p:cNvSpPr>
          <p:nvPr/>
        </p:nvSpPr>
        <p:spPr bwMode="auto">
          <a:xfrm>
            <a:off x="60198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G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3395663" y="1481138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</a:t>
            </a:r>
          </a:p>
        </p:txBody>
      </p:sp>
      <p:sp>
        <p:nvSpPr>
          <p:cNvPr id="18448" name="Text Box 19"/>
          <p:cNvSpPr txBox="1">
            <a:spLocks noChangeArrowheads="1"/>
          </p:cNvSpPr>
          <p:nvPr/>
        </p:nvSpPr>
        <p:spPr bwMode="auto">
          <a:xfrm>
            <a:off x="533400" y="4800600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ON THE RIGHT :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4953000" y="48006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PLANE BCGF</a:t>
            </a:r>
          </a:p>
        </p:txBody>
      </p:sp>
      <p:grpSp>
        <p:nvGrpSpPr>
          <p:cNvPr id="18450" name="Group 30"/>
          <p:cNvGrpSpPr>
            <a:grpSpLocks/>
          </p:cNvGrpSpPr>
          <p:nvPr/>
        </p:nvGrpSpPr>
        <p:grpSpPr bwMode="auto">
          <a:xfrm>
            <a:off x="5010150" y="1828800"/>
            <a:ext cx="1087438" cy="2066925"/>
            <a:chOff x="2448" y="1200"/>
            <a:chExt cx="685" cy="1302"/>
          </a:xfrm>
        </p:grpSpPr>
        <p:sp>
          <p:nvSpPr>
            <p:cNvPr id="18452" name="Freeform 22" descr="75%"/>
            <p:cNvSpPr>
              <a:spLocks/>
            </p:cNvSpPr>
            <p:nvPr/>
          </p:nvSpPr>
          <p:spPr bwMode="auto">
            <a:xfrm>
              <a:off x="2454" y="1533"/>
              <a:ext cx="1" cy="969"/>
            </a:xfrm>
            <a:custGeom>
              <a:avLst/>
              <a:gdLst>
                <a:gd name="T0" fmla="*/ 0 w 1"/>
                <a:gd name="T1" fmla="*/ 0 h 969"/>
                <a:gd name="T2" fmla="*/ 0 w 1"/>
                <a:gd name="T3" fmla="*/ 969 h 969"/>
                <a:gd name="T4" fmla="*/ 0 60000 65536"/>
                <a:gd name="T5" fmla="*/ 0 60000 65536"/>
                <a:gd name="T6" fmla="*/ 0 w 1"/>
                <a:gd name="T7" fmla="*/ 0 h 969"/>
                <a:gd name="T8" fmla="*/ 1 w 1"/>
                <a:gd name="T9" fmla="*/ 969 h 9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69">
                  <a:moveTo>
                    <a:pt x="0" y="0"/>
                  </a:moveTo>
                  <a:lnTo>
                    <a:pt x="0" y="969"/>
                  </a:lnTo>
                </a:path>
              </a:pathLst>
            </a:custGeom>
            <a:pattFill prst="pct75">
              <a:fgClr>
                <a:srgbClr val="66FF33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Freeform 23" descr="75%"/>
            <p:cNvSpPr>
              <a:spLocks/>
            </p:cNvSpPr>
            <p:nvPr/>
          </p:nvSpPr>
          <p:spPr bwMode="auto">
            <a:xfrm>
              <a:off x="2460" y="2163"/>
              <a:ext cx="666" cy="330"/>
            </a:xfrm>
            <a:custGeom>
              <a:avLst/>
              <a:gdLst>
                <a:gd name="T0" fmla="*/ 0 w 666"/>
                <a:gd name="T1" fmla="*/ 330 h 330"/>
                <a:gd name="T2" fmla="*/ 666 w 666"/>
                <a:gd name="T3" fmla="*/ 0 h 330"/>
                <a:gd name="T4" fmla="*/ 0 60000 65536"/>
                <a:gd name="T5" fmla="*/ 0 60000 65536"/>
                <a:gd name="T6" fmla="*/ 0 w 666"/>
                <a:gd name="T7" fmla="*/ 0 h 330"/>
                <a:gd name="T8" fmla="*/ 666 w 666"/>
                <a:gd name="T9" fmla="*/ 330 h 3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6" h="330">
                  <a:moveTo>
                    <a:pt x="0" y="330"/>
                  </a:moveTo>
                  <a:lnTo>
                    <a:pt x="666" y="0"/>
                  </a:lnTo>
                </a:path>
              </a:pathLst>
            </a:custGeom>
            <a:pattFill prst="pct75">
              <a:fgClr>
                <a:srgbClr val="66FF33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Freeform 24" descr="75%"/>
            <p:cNvSpPr>
              <a:spLocks/>
            </p:cNvSpPr>
            <p:nvPr/>
          </p:nvSpPr>
          <p:spPr bwMode="auto">
            <a:xfrm>
              <a:off x="3126" y="1200"/>
              <a:ext cx="7" cy="963"/>
            </a:xfrm>
            <a:custGeom>
              <a:avLst/>
              <a:gdLst>
                <a:gd name="T0" fmla="*/ 0 w 7"/>
                <a:gd name="T1" fmla="*/ 0 h 963"/>
                <a:gd name="T2" fmla="*/ 7 w 7"/>
                <a:gd name="T3" fmla="*/ 963 h 963"/>
                <a:gd name="T4" fmla="*/ 0 60000 65536"/>
                <a:gd name="T5" fmla="*/ 0 60000 65536"/>
                <a:gd name="T6" fmla="*/ 0 w 7"/>
                <a:gd name="T7" fmla="*/ 0 h 963"/>
                <a:gd name="T8" fmla="*/ 7 w 7"/>
                <a:gd name="T9" fmla="*/ 963 h 96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963">
                  <a:moveTo>
                    <a:pt x="0" y="0"/>
                  </a:moveTo>
                  <a:lnTo>
                    <a:pt x="7" y="963"/>
                  </a:lnTo>
                </a:path>
              </a:pathLst>
            </a:custGeom>
            <a:pattFill prst="pct75">
              <a:fgClr>
                <a:srgbClr val="66FF33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Freeform 25" descr="75%"/>
            <p:cNvSpPr>
              <a:spLocks/>
            </p:cNvSpPr>
            <p:nvPr/>
          </p:nvSpPr>
          <p:spPr bwMode="auto">
            <a:xfrm>
              <a:off x="2448" y="1200"/>
              <a:ext cx="680" cy="340"/>
            </a:xfrm>
            <a:custGeom>
              <a:avLst/>
              <a:gdLst>
                <a:gd name="T0" fmla="*/ 0 w 680"/>
                <a:gd name="T1" fmla="*/ 340 h 340"/>
                <a:gd name="T2" fmla="*/ 680 w 680"/>
                <a:gd name="T3" fmla="*/ 0 h 340"/>
                <a:gd name="T4" fmla="*/ 0 60000 65536"/>
                <a:gd name="T5" fmla="*/ 0 60000 65536"/>
                <a:gd name="T6" fmla="*/ 0 w 680"/>
                <a:gd name="T7" fmla="*/ 0 h 340"/>
                <a:gd name="T8" fmla="*/ 680 w 680"/>
                <a:gd name="T9" fmla="*/ 340 h 3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80" h="340">
                  <a:moveTo>
                    <a:pt x="0" y="340"/>
                  </a:moveTo>
                  <a:lnTo>
                    <a:pt x="680" y="0"/>
                  </a:lnTo>
                </a:path>
              </a:pathLst>
            </a:custGeom>
            <a:pattFill prst="pct75">
              <a:fgClr>
                <a:srgbClr val="66FF33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65" name="Freeform 33"/>
          <p:cNvSpPr>
            <a:spLocks/>
          </p:cNvSpPr>
          <p:nvPr/>
        </p:nvSpPr>
        <p:spPr bwMode="auto">
          <a:xfrm>
            <a:off x="5029200" y="1828800"/>
            <a:ext cx="1066800" cy="2057400"/>
          </a:xfrm>
          <a:custGeom>
            <a:avLst/>
            <a:gdLst>
              <a:gd name="T0" fmla="*/ 0 w 672"/>
              <a:gd name="T1" fmla="*/ 2147483647 h 1296"/>
              <a:gd name="T2" fmla="*/ 1693545178 w 672"/>
              <a:gd name="T3" fmla="*/ 2147483647 h 1296"/>
              <a:gd name="T4" fmla="*/ 1693545178 w 672"/>
              <a:gd name="T5" fmla="*/ 0 h 1296"/>
              <a:gd name="T6" fmla="*/ 0 w 672"/>
              <a:gd name="T7" fmla="*/ 846772578 h 1296"/>
              <a:gd name="T8" fmla="*/ 0 w 672"/>
              <a:gd name="T9" fmla="*/ 2147483647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2"/>
              <a:gd name="T16" fmla="*/ 0 h 1296"/>
              <a:gd name="T17" fmla="*/ 672 w 672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2" h="1296">
                <a:moveTo>
                  <a:pt x="0" y="1296"/>
                </a:moveTo>
                <a:lnTo>
                  <a:pt x="672" y="960"/>
                </a:lnTo>
                <a:lnTo>
                  <a:pt x="672" y="0"/>
                </a:lnTo>
                <a:lnTo>
                  <a:pt x="0" y="336"/>
                </a:lnTo>
                <a:lnTo>
                  <a:pt x="0" y="129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2638</TotalTime>
  <Words>1491</Words>
  <Application>Microsoft Office PowerPoint</Application>
  <PresentationFormat>On-screen Show (4:3)</PresentationFormat>
  <Paragraphs>505</Paragraphs>
  <Slides>35</Slides>
  <Notes>1</Notes>
  <HiddenSlides>2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SimSun</vt:lpstr>
      <vt:lpstr>Times New Roman</vt:lpstr>
      <vt:lpstr>Monotype Sorts</vt:lpstr>
      <vt:lpstr>Georgia</vt:lpstr>
      <vt:lpstr>Forte</vt:lpstr>
      <vt:lpstr>Default Design</vt:lpstr>
      <vt:lpstr>Microsoft Equation 3.0</vt:lpstr>
      <vt:lpstr>PowerPoint Presentation</vt:lpstr>
      <vt:lpstr>LINES AND PLANES IN 3-DIMENSION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ANGLE BETWEEN  A LINE AND A PLANE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MOE</dc:creator>
  <cp:lastModifiedBy>Teacher E-Solutions</cp:lastModifiedBy>
  <cp:revision>92</cp:revision>
  <dcterms:created xsi:type="dcterms:W3CDTF">2006-06-19T10:05:39Z</dcterms:created>
  <dcterms:modified xsi:type="dcterms:W3CDTF">2019-01-18T17:09:45Z</dcterms:modified>
</cp:coreProperties>
</file>