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1" r:id="rId2"/>
    <p:sldId id="258" r:id="rId3"/>
    <p:sldId id="270" r:id="rId4"/>
    <p:sldId id="271" r:id="rId5"/>
    <p:sldId id="269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1pPr>
    <a:lvl2pPr marL="4572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2pPr>
    <a:lvl3pPr marL="9144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3pPr>
    <a:lvl4pPr marL="13716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4pPr>
    <a:lvl5pPr marL="18288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663300"/>
    <a:srgbClr val="003399"/>
    <a:srgbClr val="0033CC"/>
    <a:srgbClr val="0000FF"/>
    <a:srgbClr val="008000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25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112A912-62C9-4169-A2B1-624CCC891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2942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2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520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-26988"/>
            <a:ext cx="2286000" cy="615315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6988"/>
            <a:ext cx="6705600" cy="615315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448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35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6943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570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907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784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186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8847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7847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26988"/>
            <a:ext cx="9144000" cy="561976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Title</a:t>
            </a:r>
          </a:p>
        </p:txBody>
      </p:sp>
      <p:sp>
        <p:nvSpPr>
          <p:cNvPr id="1027" name="AutoShape 8">
            <a:hlinkClick r:id="" action="ppaction://hlinkshowjump?jump=previousslide" highlightClick="1"/>
          </p:cNvPr>
          <p:cNvSpPr>
            <a:spLocks noChangeArrowheads="1"/>
          </p:cNvSpPr>
          <p:nvPr userDrawn="1"/>
        </p:nvSpPr>
        <p:spPr bwMode="auto">
          <a:xfrm>
            <a:off x="4140200" y="6561138"/>
            <a:ext cx="252413" cy="252412"/>
          </a:xfrm>
          <a:prstGeom prst="actionButtonBackPrevious">
            <a:avLst/>
          </a:prstGeom>
          <a:solidFill>
            <a:srgbClr val="008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AU" sz="2400">
              <a:solidFill>
                <a:schemeClr val="bg1"/>
              </a:solidFill>
            </a:endParaRPr>
          </a:p>
        </p:txBody>
      </p:sp>
      <p:sp>
        <p:nvSpPr>
          <p:cNvPr id="1028" name="AutoShape 9">
            <a:hlinkClick r:id="" action="ppaction://hlinkshowjump?jump=firstslide" highlightClick="1"/>
          </p:cNvPr>
          <p:cNvSpPr>
            <a:spLocks noChangeArrowheads="1"/>
          </p:cNvSpPr>
          <p:nvPr userDrawn="1"/>
        </p:nvSpPr>
        <p:spPr bwMode="auto">
          <a:xfrm>
            <a:off x="4464050" y="6561138"/>
            <a:ext cx="252413" cy="252412"/>
          </a:xfrm>
          <a:prstGeom prst="actionButtonHome">
            <a:avLst/>
          </a:prstGeom>
          <a:solidFill>
            <a:srgbClr val="008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AU" sz="2400">
              <a:solidFill>
                <a:schemeClr val="bg1"/>
              </a:solidFill>
            </a:endParaRPr>
          </a:p>
        </p:txBody>
      </p:sp>
      <p:sp>
        <p:nvSpPr>
          <p:cNvPr id="1029" name="AutoShape 10">
            <a:hlinkClick r:id="" action="ppaction://hlinkshowjump?jump=nextslide" highlightClick="1"/>
          </p:cNvPr>
          <p:cNvSpPr>
            <a:spLocks noChangeArrowheads="1"/>
          </p:cNvSpPr>
          <p:nvPr userDrawn="1"/>
        </p:nvSpPr>
        <p:spPr bwMode="auto">
          <a:xfrm>
            <a:off x="4752975" y="6561138"/>
            <a:ext cx="252413" cy="252412"/>
          </a:xfrm>
          <a:prstGeom prst="actionButtonForwardNext">
            <a:avLst/>
          </a:prstGeom>
          <a:solidFill>
            <a:srgbClr val="008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AU" sz="2400">
              <a:solidFill>
                <a:schemeClr val="bg1"/>
              </a:solidFill>
            </a:endParaRPr>
          </a:p>
        </p:txBody>
      </p:sp>
      <p:sp>
        <p:nvSpPr>
          <p:cNvPr id="1030" name="Text Box 8"/>
          <p:cNvSpPr txBox="1">
            <a:spLocks noChangeArrowheads="1"/>
          </p:cNvSpPr>
          <p:nvPr userDrawn="1"/>
        </p:nvSpPr>
        <p:spPr bwMode="auto">
          <a:xfrm>
            <a:off x="8461375" y="6610350"/>
            <a:ext cx="719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fld id="{B58CAC31-AB10-4114-B490-6DC7F6525B23}" type="slidenum">
              <a:rPr lang="en-US" sz="1200"/>
              <a:pPr algn="r" eaLnBrk="1" hangingPunct="1"/>
              <a:t>‹#›</a:t>
            </a:fld>
            <a:endParaRPr 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omic Sans MS" pitchFamily="66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omic Sans MS" pitchFamily="66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omic Sans MS" pitchFamily="66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omic Sans MS" pitchFamily="66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omic Sans MS" pitchFamily="66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omic Sans MS" pitchFamily="66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omic Sans MS" pitchFamily="66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omic Sans MS" pitchFamily="66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3"/>
          <p:cNvSpPr>
            <a:spLocks noChangeArrowheads="1" noChangeShapeType="1" noTextEdit="1"/>
          </p:cNvSpPr>
          <p:nvPr/>
        </p:nvSpPr>
        <p:spPr bwMode="auto">
          <a:xfrm>
            <a:off x="0" y="360363"/>
            <a:ext cx="7885113" cy="6453187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LATITUDES AND LONGITUDES</a:t>
            </a:r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6021388"/>
            <a:ext cx="288925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7037E-7 L 0.33056 0.000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28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323850" y="908050"/>
            <a:ext cx="4321175" cy="5400675"/>
            <a:chOff x="1474" y="572"/>
            <a:chExt cx="2722" cy="3402"/>
          </a:xfrm>
        </p:grpSpPr>
        <p:sp>
          <p:nvSpPr>
            <p:cNvPr id="11285" name="Oval 3"/>
            <p:cNvSpPr>
              <a:spLocks noChangeArrowheads="1"/>
            </p:cNvSpPr>
            <p:nvPr/>
          </p:nvSpPr>
          <p:spPr bwMode="auto">
            <a:xfrm>
              <a:off x="1474" y="889"/>
              <a:ext cx="2722" cy="272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Line 4"/>
            <p:cNvSpPr>
              <a:spLocks noChangeShapeType="1"/>
            </p:cNvSpPr>
            <p:nvPr/>
          </p:nvSpPr>
          <p:spPr bwMode="auto">
            <a:xfrm>
              <a:off x="2835" y="799"/>
              <a:ext cx="0" cy="29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Oval 5"/>
            <p:cNvSpPr>
              <a:spLocks noChangeArrowheads="1"/>
            </p:cNvSpPr>
            <p:nvPr/>
          </p:nvSpPr>
          <p:spPr bwMode="auto">
            <a:xfrm>
              <a:off x="1474" y="1978"/>
              <a:ext cx="2722" cy="63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Oval 6"/>
            <p:cNvSpPr>
              <a:spLocks noChangeArrowheads="1"/>
            </p:cNvSpPr>
            <p:nvPr/>
          </p:nvSpPr>
          <p:spPr bwMode="auto">
            <a:xfrm>
              <a:off x="1474" y="889"/>
              <a:ext cx="2722" cy="2721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Text Box 7"/>
            <p:cNvSpPr txBox="1">
              <a:spLocks noChangeArrowheads="1"/>
            </p:cNvSpPr>
            <p:nvPr/>
          </p:nvSpPr>
          <p:spPr bwMode="auto">
            <a:xfrm>
              <a:off x="2291" y="572"/>
              <a:ext cx="11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l" eaLnBrk="1" hangingPunct="1"/>
              <a:r>
                <a:rPr lang="en-US" sz="2400" b="1"/>
                <a:t>North Pole</a:t>
              </a:r>
            </a:p>
          </p:txBody>
        </p:sp>
        <p:sp>
          <p:nvSpPr>
            <p:cNvPr id="11290" name="Text Box 8"/>
            <p:cNvSpPr txBox="1">
              <a:spLocks noChangeArrowheads="1"/>
            </p:cNvSpPr>
            <p:nvPr/>
          </p:nvSpPr>
          <p:spPr bwMode="auto">
            <a:xfrm>
              <a:off x="2275" y="3686"/>
              <a:ext cx="10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l" eaLnBrk="1" hangingPunct="1"/>
              <a:r>
                <a:rPr lang="en-US" sz="2400" b="1"/>
                <a:t>South Pole</a:t>
              </a:r>
            </a:p>
          </p:txBody>
        </p:sp>
      </p:grpSp>
      <p:sp>
        <p:nvSpPr>
          <p:cNvPr id="1126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Distance – Great Circle (9/11)</a:t>
            </a:r>
          </a:p>
        </p:txBody>
      </p:sp>
      <p:sp>
        <p:nvSpPr>
          <p:cNvPr id="112650" name="Line 10"/>
          <p:cNvSpPr>
            <a:spLocks noChangeShapeType="1"/>
          </p:cNvSpPr>
          <p:nvPr/>
        </p:nvSpPr>
        <p:spPr bwMode="auto">
          <a:xfrm flipV="1">
            <a:off x="2484438" y="1989138"/>
            <a:ext cx="1439862" cy="165576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" name="Oval 11"/>
          <p:cNvSpPr>
            <a:spLocks noChangeArrowheads="1"/>
          </p:cNvSpPr>
          <p:nvPr/>
        </p:nvSpPr>
        <p:spPr bwMode="auto">
          <a:xfrm>
            <a:off x="323850" y="1412875"/>
            <a:ext cx="4319588" cy="432117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12"/>
          <p:cNvSpPr>
            <a:spLocks noChangeShapeType="1"/>
          </p:cNvSpPr>
          <p:nvPr/>
        </p:nvSpPr>
        <p:spPr bwMode="auto">
          <a:xfrm flipV="1">
            <a:off x="2484438" y="1412875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3" name="Text Box 13"/>
          <p:cNvSpPr txBox="1">
            <a:spLocks noChangeArrowheads="1"/>
          </p:cNvSpPr>
          <p:nvPr/>
        </p:nvSpPr>
        <p:spPr bwMode="auto">
          <a:xfrm>
            <a:off x="2771775" y="3062288"/>
            <a:ext cx="569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800" b="1">
                <a:solidFill>
                  <a:srgbClr val="008000"/>
                </a:solidFill>
              </a:rPr>
              <a:t>30</a:t>
            </a:r>
            <a:r>
              <a:rPr lang="en-US" sz="2400" b="1" baseline="30000">
                <a:solidFill>
                  <a:srgbClr val="008000"/>
                </a:solidFill>
              </a:rPr>
              <a:t>o</a:t>
            </a:r>
            <a:endParaRPr lang="en-US" sz="2400" b="1">
              <a:solidFill>
                <a:srgbClr val="008000"/>
              </a:solidFill>
            </a:endParaRPr>
          </a:p>
        </p:txBody>
      </p:sp>
      <p:sp>
        <p:nvSpPr>
          <p:cNvPr id="112654" name="Arc 14"/>
          <p:cNvSpPr>
            <a:spLocks/>
          </p:cNvSpPr>
          <p:nvPr/>
        </p:nvSpPr>
        <p:spPr bwMode="auto">
          <a:xfrm>
            <a:off x="3059113" y="2933700"/>
            <a:ext cx="379412" cy="711200"/>
          </a:xfrm>
          <a:custGeom>
            <a:avLst/>
            <a:gdLst>
              <a:gd name="T0" fmla="*/ 63895 w 18966"/>
              <a:gd name="T1" fmla="*/ 0 h 21362"/>
              <a:gd name="T2" fmla="*/ 379412 w 18966"/>
              <a:gd name="T3" fmla="*/ 367086 h 21362"/>
              <a:gd name="T4" fmla="*/ 0 w 18966"/>
              <a:gd name="T5" fmla="*/ 711200 h 2136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966" h="21362" fill="none" extrusionOk="0">
                <a:moveTo>
                  <a:pt x="3194" y="-1"/>
                </a:moveTo>
                <a:cubicBezTo>
                  <a:pt x="9888" y="1000"/>
                  <a:pt x="15727" y="5081"/>
                  <a:pt x="18966" y="11025"/>
                </a:cubicBezTo>
              </a:path>
              <a:path w="18966" h="21362" stroke="0" extrusionOk="0">
                <a:moveTo>
                  <a:pt x="3194" y="-1"/>
                </a:moveTo>
                <a:cubicBezTo>
                  <a:pt x="9888" y="1000"/>
                  <a:pt x="15727" y="5081"/>
                  <a:pt x="18966" y="11025"/>
                </a:cubicBezTo>
                <a:lnTo>
                  <a:pt x="0" y="21362"/>
                </a:lnTo>
                <a:lnTo>
                  <a:pt x="3194" y="-1"/>
                </a:lnTo>
                <a:close/>
              </a:path>
            </a:pathLst>
          </a:cu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2655" name="Picture 15" descr="1194985033693794642bussola_architetto_franc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6092825"/>
            <a:ext cx="63182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58" name="Line 18"/>
          <p:cNvSpPr>
            <a:spLocks noChangeShapeType="1"/>
          </p:cNvSpPr>
          <p:nvPr/>
        </p:nvSpPr>
        <p:spPr bwMode="auto">
          <a:xfrm flipV="1">
            <a:off x="2484438" y="2924175"/>
            <a:ext cx="2016125" cy="7207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6" name="Arc 26"/>
          <p:cNvSpPr>
            <a:spLocks/>
          </p:cNvSpPr>
          <p:nvPr/>
        </p:nvSpPr>
        <p:spPr bwMode="auto">
          <a:xfrm>
            <a:off x="2555875" y="1965325"/>
            <a:ext cx="1979613" cy="1679575"/>
          </a:xfrm>
          <a:custGeom>
            <a:avLst/>
            <a:gdLst>
              <a:gd name="T0" fmla="*/ 1374068 w 20491"/>
              <a:gd name="T1" fmla="*/ 0 h 16257"/>
              <a:gd name="T2" fmla="*/ 1979613 w 20491"/>
              <a:gd name="T3" fmla="*/ 973631 h 16257"/>
              <a:gd name="T4" fmla="*/ 0 w 20491"/>
              <a:gd name="T5" fmla="*/ 1679575 h 1625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491" h="16257" fill="none" extrusionOk="0">
                <a:moveTo>
                  <a:pt x="14222" y="0"/>
                </a:moveTo>
                <a:cubicBezTo>
                  <a:pt x="17112" y="2528"/>
                  <a:pt x="19276" y="5781"/>
                  <a:pt x="20490" y="9424"/>
                </a:cubicBezTo>
              </a:path>
              <a:path w="20491" h="16257" stroke="0" extrusionOk="0">
                <a:moveTo>
                  <a:pt x="14222" y="0"/>
                </a:moveTo>
                <a:cubicBezTo>
                  <a:pt x="17112" y="2528"/>
                  <a:pt x="19276" y="5781"/>
                  <a:pt x="20490" y="9424"/>
                </a:cubicBezTo>
                <a:lnTo>
                  <a:pt x="0" y="16257"/>
                </a:lnTo>
                <a:lnTo>
                  <a:pt x="14222" y="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Text Box 27"/>
          <p:cNvSpPr txBox="1">
            <a:spLocks noChangeArrowheads="1"/>
          </p:cNvSpPr>
          <p:nvPr/>
        </p:nvSpPr>
        <p:spPr bwMode="auto">
          <a:xfrm>
            <a:off x="4048125" y="1268413"/>
            <a:ext cx="49879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/>
              <a:t>Earth Radius ≈ 6400 km</a:t>
            </a:r>
            <a:endParaRPr lang="en-US"/>
          </a:p>
        </p:txBody>
      </p:sp>
      <p:sp>
        <p:nvSpPr>
          <p:cNvPr id="112668" name="Text Box 28"/>
          <p:cNvSpPr txBox="1">
            <a:spLocks noChangeArrowheads="1"/>
          </p:cNvSpPr>
          <p:nvPr/>
        </p:nvSpPr>
        <p:spPr bwMode="auto">
          <a:xfrm>
            <a:off x="4787900" y="2395538"/>
            <a:ext cx="3022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D =        x 2</a:t>
            </a:r>
            <a:r>
              <a:rPr lang="el-GR" sz="4000">
                <a:sym typeface="Symbol" pitchFamily="18" charset="2"/>
              </a:rPr>
              <a:t></a:t>
            </a:r>
            <a:r>
              <a:rPr lang="en-US" sz="4000">
                <a:sym typeface="Symbol" pitchFamily="18" charset="2"/>
              </a:rPr>
              <a:t> </a:t>
            </a:r>
            <a:r>
              <a:rPr lang="en-US">
                <a:sym typeface="Symbol" pitchFamily="18" charset="2"/>
              </a:rPr>
              <a:t>r</a:t>
            </a:r>
            <a:endParaRPr lang="el-GR" sz="4000">
              <a:sym typeface="Symbol" pitchFamily="18" charset="2"/>
            </a:endParaRPr>
          </a:p>
        </p:txBody>
      </p:sp>
      <p:sp>
        <p:nvSpPr>
          <p:cNvPr id="112669" name="Text Box 29"/>
          <p:cNvSpPr txBox="1">
            <a:spLocks noChangeArrowheads="1"/>
          </p:cNvSpPr>
          <p:nvPr/>
        </p:nvSpPr>
        <p:spPr bwMode="auto">
          <a:xfrm>
            <a:off x="4859338" y="3681413"/>
            <a:ext cx="41163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   ≈        x 2</a:t>
            </a:r>
            <a:r>
              <a:rPr lang="en-US" sz="4000">
                <a:sym typeface="Symbol" pitchFamily="18" charset="2"/>
              </a:rPr>
              <a:t></a:t>
            </a:r>
            <a:r>
              <a:rPr lang="en-US">
                <a:sym typeface="Symbol" pitchFamily="18" charset="2"/>
              </a:rPr>
              <a:t> x </a:t>
            </a:r>
            <a:r>
              <a:rPr lang="en-US"/>
              <a:t>6400</a:t>
            </a:r>
          </a:p>
        </p:txBody>
      </p:sp>
      <p:sp>
        <p:nvSpPr>
          <p:cNvPr id="112670" name="Text Box 30"/>
          <p:cNvSpPr txBox="1">
            <a:spLocks noChangeArrowheads="1"/>
          </p:cNvSpPr>
          <p:nvPr/>
        </p:nvSpPr>
        <p:spPr bwMode="auto">
          <a:xfrm>
            <a:off x="5516563" y="2290763"/>
            <a:ext cx="9271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l-GR"/>
              <a:t>θ</a:t>
            </a:r>
            <a:endParaRPr lang="en-US"/>
          </a:p>
          <a:p>
            <a:pPr eaLnBrk="1" hangingPunct="1"/>
            <a:r>
              <a:rPr lang="en-US"/>
              <a:t>360</a:t>
            </a:r>
            <a:endParaRPr lang="el-GR"/>
          </a:p>
        </p:txBody>
      </p:sp>
      <p:sp>
        <p:nvSpPr>
          <p:cNvPr id="112671" name="Line 31"/>
          <p:cNvSpPr>
            <a:spLocks noChangeShapeType="1"/>
          </p:cNvSpPr>
          <p:nvPr/>
        </p:nvSpPr>
        <p:spPr bwMode="auto">
          <a:xfrm>
            <a:off x="5638800" y="2819400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2" name="Text Box 32"/>
          <p:cNvSpPr txBox="1">
            <a:spLocks noChangeArrowheads="1"/>
          </p:cNvSpPr>
          <p:nvPr/>
        </p:nvSpPr>
        <p:spPr bwMode="auto">
          <a:xfrm>
            <a:off x="5580063" y="3573463"/>
            <a:ext cx="9271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US"/>
              <a:t>30</a:t>
            </a:r>
          </a:p>
          <a:p>
            <a:pPr eaLnBrk="1" hangingPunct="1"/>
            <a:r>
              <a:rPr lang="en-US"/>
              <a:t>360</a:t>
            </a:r>
            <a:endParaRPr lang="el-GR"/>
          </a:p>
        </p:txBody>
      </p:sp>
      <p:sp>
        <p:nvSpPr>
          <p:cNvPr id="112673" name="Line 33"/>
          <p:cNvSpPr>
            <a:spLocks noChangeShapeType="1"/>
          </p:cNvSpPr>
          <p:nvPr/>
        </p:nvSpPr>
        <p:spPr bwMode="auto">
          <a:xfrm>
            <a:off x="5702300" y="4102100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4" name="Text Box 34"/>
          <p:cNvSpPr txBox="1">
            <a:spLocks noChangeArrowheads="1"/>
          </p:cNvSpPr>
          <p:nvPr/>
        </p:nvSpPr>
        <p:spPr bwMode="auto">
          <a:xfrm>
            <a:off x="4859338" y="4779963"/>
            <a:ext cx="34575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   ≈ 3,351.032164</a:t>
            </a:r>
          </a:p>
        </p:txBody>
      </p:sp>
      <p:sp>
        <p:nvSpPr>
          <p:cNvPr id="112675" name="Text Box 35"/>
          <p:cNvSpPr txBox="1">
            <a:spLocks noChangeArrowheads="1"/>
          </p:cNvSpPr>
          <p:nvPr/>
        </p:nvSpPr>
        <p:spPr bwMode="auto">
          <a:xfrm>
            <a:off x="4859338" y="5441950"/>
            <a:ext cx="26574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   ≈ 3,400 km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2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50" grpId="0" animBg="1"/>
      <p:bldP spid="112653" grpId="0"/>
      <p:bldP spid="112654" grpId="0" animBg="1"/>
      <p:bldP spid="112658" grpId="0" animBg="1"/>
      <p:bldP spid="112666" grpId="0" animBg="1"/>
      <p:bldP spid="112668" grpId="0"/>
      <p:bldP spid="112669" grpId="0"/>
      <p:bldP spid="112670" grpId="0"/>
      <p:bldP spid="112671" grpId="0" animBg="1"/>
      <p:bldP spid="112672" grpId="0"/>
      <p:bldP spid="112673" grpId="0" animBg="1"/>
      <p:bldP spid="112674" grpId="0"/>
      <p:bldP spid="11267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323850" y="908050"/>
            <a:ext cx="4321175" cy="5400675"/>
            <a:chOff x="1474" y="572"/>
            <a:chExt cx="2722" cy="3402"/>
          </a:xfrm>
        </p:grpSpPr>
        <p:sp>
          <p:nvSpPr>
            <p:cNvPr id="12308" name="Oval 3"/>
            <p:cNvSpPr>
              <a:spLocks noChangeArrowheads="1"/>
            </p:cNvSpPr>
            <p:nvPr/>
          </p:nvSpPr>
          <p:spPr bwMode="auto">
            <a:xfrm>
              <a:off x="1474" y="889"/>
              <a:ext cx="2722" cy="272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9" name="Line 4"/>
            <p:cNvSpPr>
              <a:spLocks noChangeShapeType="1"/>
            </p:cNvSpPr>
            <p:nvPr/>
          </p:nvSpPr>
          <p:spPr bwMode="auto">
            <a:xfrm>
              <a:off x="2835" y="799"/>
              <a:ext cx="0" cy="29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0" name="Oval 5"/>
            <p:cNvSpPr>
              <a:spLocks noChangeArrowheads="1"/>
            </p:cNvSpPr>
            <p:nvPr/>
          </p:nvSpPr>
          <p:spPr bwMode="auto">
            <a:xfrm>
              <a:off x="1474" y="1978"/>
              <a:ext cx="2722" cy="63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1" name="Oval 6"/>
            <p:cNvSpPr>
              <a:spLocks noChangeArrowheads="1"/>
            </p:cNvSpPr>
            <p:nvPr/>
          </p:nvSpPr>
          <p:spPr bwMode="auto">
            <a:xfrm>
              <a:off x="1474" y="889"/>
              <a:ext cx="2722" cy="2721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2" name="Text Box 7"/>
            <p:cNvSpPr txBox="1">
              <a:spLocks noChangeArrowheads="1"/>
            </p:cNvSpPr>
            <p:nvPr/>
          </p:nvSpPr>
          <p:spPr bwMode="auto">
            <a:xfrm>
              <a:off x="2291" y="572"/>
              <a:ext cx="11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l" eaLnBrk="1" hangingPunct="1"/>
              <a:r>
                <a:rPr lang="en-US" sz="2400" b="1"/>
                <a:t>North Pole</a:t>
              </a:r>
            </a:p>
          </p:txBody>
        </p:sp>
        <p:sp>
          <p:nvSpPr>
            <p:cNvPr id="12313" name="Text Box 8"/>
            <p:cNvSpPr txBox="1">
              <a:spLocks noChangeArrowheads="1"/>
            </p:cNvSpPr>
            <p:nvPr/>
          </p:nvSpPr>
          <p:spPr bwMode="auto">
            <a:xfrm>
              <a:off x="2275" y="3686"/>
              <a:ext cx="10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l" eaLnBrk="1" hangingPunct="1"/>
              <a:r>
                <a:rPr lang="en-US" sz="2400" b="1"/>
                <a:t>South Pole</a:t>
              </a:r>
            </a:p>
          </p:txBody>
        </p:sp>
      </p:grpSp>
      <p:sp>
        <p:nvSpPr>
          <p:cNvPr id="1229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Distance - Speed (10/11)</a:t>
            </a:r>
          </a:p>
        </p:txBody>
      </p:sp>
      <p:sp>
        <p:nvSpPr>
          <p:cNvPr id="113674" name="Text Box 10"/>
          <p:cNvSpPr txBox="1">
            <a:spLocks noChangeArrowheads="1"/>
          </p:cNvSpPr>
          <p:nvPr/>
        </p:nvSpPr>
        <p:spPr bwMode="auto">
          <a:xfrm>
            <a:off x="5076825" y="2924175"/>
            <a:ext cx="34671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/>
              <a:t>1 knot = 1 M/hr</a:t>
            </a:r>
            <a:endParaRPr lang="en-US"/>
          </a:p>
        </p:txBody>
      </p:sp>
      <p:sp>
        <p:nvSpPr>
          <p:cNvPr id="12293" name="Line 11"/>
          <p:cNvSpPr>
            <a:spLocks noChangeShapeType="1"/>
          </p:cNvSpPr>
          <p:nvPr/>
        </p:nvSpPr>
        <p:spPr bwMode="auto">
          <a:xfrm flipV="1">
            <a:off x="2484438" y="1989138"/>
            <a:ext cx="1439862" cy="165576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Oval 12"/>
          <p:cNvSpPr>
            <a:spLocks noChangeArrowheads="1"/>
          </p:cNvSpPr>
          <p:nvPr/>
        </p:nvSpPr>
        <p:spPr bwMode="auto">
          <a:xfrm>
            <a:off x="323850" y="1412875"/>
            <a:ext cx="4319588" cy="432117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13"/>
          <p:cNvSpPr>
            <a:spLocks noChangeShapeType="1"/>
          </p:cNvSpPr>
          <p:nvPr/>
        </p:nvSpPr>
        <p:spPr bwMode="auto">
          <a:xfrm flipV="1">
            <a:off x="2484438" y="1412875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Text Box 14"/>
          <p:cNvSpPr txBox="1">
            <a:spLocks noChangeArrowheads="1"/>
          </p:cNvSpPr>
          <p:nvPr/>
        </p:nvSpPr>
        <p:spPr bwMode="auto">
          <a:xfrm>
            <a:off x="2700338" y="3284538"/>
            <a:ext cx="6953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2400" b="1">
                <a:solidFill>
                  <a:srgbClr val="008000"/>
                </a:solidFill>
              </a:rPr>
              <a:t>70</a:t>
            </a:r>
            <a:r>
              <a:rPr lang="en-US" b="1" baseline="30000">
                <a:solidFill>
                  <a:srgbClr val="008000"/>
                </a:solidFill>
              </a:rPr>
              <a:t>o</a:t>
            </a:r>
            <a:endParaRPr lang="en-US" b="1">
              <a:solidFill>
                <a:srgbClr val="008000"/>
              </a:solidFill>
            </a:endParaRPr>
          </a:p>
        </p:txBody>
      </p:sp>
      <p:sp>
        <p:nvSpPr>
          <p:cNvPr id="12297" name="Arc 15"/>
          <p:cNvSpPr>
            <a:spLocks/>
          </p:cNvSpPr>
          <p:nvPr/>
        </p:nvSpPr>
        <p:spPr bwMode="auto">
          <a:xfrm>
            <a:off x="3059113" y="2935288"/>
            <a:ext cx="431800" cy="1270000"/>
          </a:xfrm>
          <a:custGeom>
            <a:avLst/>
            <a:gdLst>
              <a:gd name="T0" fmla="*/ 63850 w 21600"/>
              <a:gd name="T1" fmla="*/ 0 h 38167"/>
              <a:gd name="T2" fmla="*/ 271294 w 21600"/>
              <a:gd name="T3" fmla="*/ 1270000 h 38167"/>
              <a:gd name="T4" fmla="*/ 0 w 21600"/>
              <a:gd name="T5" fmla="*/ 710817 h 3816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38167" fill="none" extrusionOk="0">
                <a:moveTo>
                  <a:pt x="3194" y="-1"/>
                </a:moveTo>
                <a:cubicBezTo>
                  <a:pt x="13772" y="1581"/>
                  <a:pt x="21600" y="10666"/>
                  <a:pt x="21600" y="21362"/>
                </a:cubicBezTo>
                <a:cubicBezTo>
                  <a:pt x="21600" y="27888"/>
                  <a:pt x="18648" y="34065"/>
                  <a:pt x="13570" y="38166"/>
                </a:cubicBezTo>
              </a:path>
              <a:path w="21600" h="38167" stroke="0" extrusionOk="0">
                <a:moveTo>
                  <a:pt x="3194" y="-1"/>
                </a:moveTo>
                <a:cubicBezTo>
                  <a:pt x="13772" y="1581"/>
                  <a:pt x="21600" y="10666"/>
                  <a:pt x="21600" y="21362"/>
                </a:cubicBezTo>
                <a:cubicBezTo>
                  <a:pt x="21600" y="27888"/>
                  <a:pt x="18648" y="34065"/>
                  <a:pt x="13570" y="38166"/>
                </a:cubicBezTo>
                <a:lnTo>
                  <a:pt x="0" y="21362"/>
                </a:lnTo>
                <a:lnTo>
                  <a:pt x="3194" y="-1"/>
                </a:lnTo>
                <a:close/>
              </a:path>
            </a:pathLst>
          </a:cu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3680" name="Picture 16" descr="1194985033693794642bussola_architetto_franc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6092825"/>
            <a:ext cx="63182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9" name="Line 17"/>
          <p:cNvSpPr>
            <a:spLocks noChangeShapeType="1"/>
          </p:cNvSpPr>
          <p:nvPr/>
        </p:nvSpPr>
        <p:spPr bwMode="auto">
          <a:xfrm>
            <a:off x="2484438" y="3644900"/>
            <a:ext cx="1778000" cy="11874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82" name="Text Box 18"/>
          <p:cNvSpPr txBox="1">
            <a:spLocks noChangeArrowheads="1"/>
          </p:cNvSpPr>
          <p:nvPr/>
        </p:nvSpPr>
        <p:spPr bwMode="auto">
          <a:xfrm>
            <a:off x="5553075" y="3500438"/>
            <a:ext cx="28860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D = 70 x 60 M</a:t>
            </a:r>
            <a:endParaRPr lang="el-GR" sz="4000">
              <a:sym typeface="Symbol" pitchFamily="18" charset="2"/>
            </a:endParaRPr>
          </a:p>
        </p:txBody>
      </p:sp>
      <p:sp>
        <p:nvSpPr>
          <p:cNvPr id="12301" name="Arc 19"/>
          <p:cNvSpPr>
            <a:spLocks/>
          </p:cNvSpPr>
          <p:nvPr/>
        </p:nvSpPr>
        <p:spPr bwMode="auto">
          <a:xfrm>
            <a:off x="2560638" y="1943100"/>
            <a:ext cx="2087562" cy="2897188"/>
          </a:xfrm>
          <a:custGeom>
            <a:avLst/>
            <a:gdLst>
              <a:gd name="T0" fmla="*/ 1369479 w 21600"/>
              <a:gd name="T1" fmla="*/ 0 h 28958"/>
              <a:gd name="T2" fmla="*/ 1691698 w 21600"/>
              <a:gd name="T3" fmla="*/ 2897188 h 28958"/>
              <a:gd name="T4" fmla="*/ 0 w 21600"/>
              <a:gd name="T5" fmla="*/ 1630981 h 2895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8958" fill="none" extrusionOk="0">
                <a:moveTo>
                  <a:pt x="14170" y="-1"/>
                </a:moveTo>
                <a:cubicBezTo>
                  <a:pt x="18889" y="4102"/>
                  <a:pt x="21600" y="10048"/>
                  <a:pt x="21600" y="16302"/>
                </a:cubicBezTo>
                <a:cubicBezTo>
                  <a:pt x="21600" y="20846"/>
                  <a:pt x="20166" y="25275"/>
                  <a:pt x="17503" y="28957"/>
                </a:cubicBezTo>
              </a:path>
              <a:path w="21600" h="28958" stroke="0" extrusionOk="0">
                <a:moveTo>
                  <a:pt x="14170" y="-1"/>
                </a:moveTo>
                <a:cubicBezTo>
                  <a:pt x="18889" y="4102"/>
                  <a:pt x="21600" y="10048"/>
                  <a:pt x="21600" y="16302"/>
                </a:cubicBezTo>
                <a:cubicBezTo>
                  <a:pt x="21600" y="20846"/>
                  <a:pt x="20166" y="25275"/>
                  <a:pt x="17503" y="28957"/>
                </a:cubicBezTo>
                <a:lnTo>
                  <a:pt x="0" y="16302"/>
                </a:lnTo>
                <a:lnTo>
                  <a:pt x="14170" y="-1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Text Box 27"/>
          <p:cNvSpPr txBox="1">
            <a:spLocks noChangeArrowheads="1"/>
          </p:cNvSpPr>
          <p:nvPr/>
        </p:nvSpPr>
        <p:spPr bwMode="auto">
          <a:xfrm>
            <a:off x="4403725" y="836613"/>
            <a:ext cx="4632325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US"/>
              <a:t>An airplane travels 70</a:t>
            </a:r>
            <a:r>
              <a:rPr lang="en-US" baseline="40000"/>
              <a:t>o</a:t>
            </a:r>
            <a:r>
              <a:rPr lang="en-US"/>
              <a:t> </a:t>
            </a:r>
          </a:p>
          <a:p>
            <a:pPr eaLnBrk="1" hangingPunct="1"/>
            <a:r>
              <a:rPr lang="en-US"/>
              <a:t>along a great circle in</a:t>
            </a:r>
          </a:p>
          <a:p>
            <a:pPr eaLnBrk="1" hangingPunct="1"/>
            <a:r>
              <a:rPr lang="en-US"/>
              <a:t>10 hours.</a:t>
            </a:r>
          </a:p>
          <a:p>
            <a:pPr eaLnBrk="1" hangingPunct="1"/>
            <a:r>
              <a:rPr lang="en-US"/>
              <a:t>What is its speed?</a:t>
            </a:r>
          </a:p>
        </p:txBody>
      </p:sp>
      <p:sp>
        <p:nvSpPr>
          <p:cNvPr id="113692" name="Text Box 28"/>
          <p:cNvSpPr txBox="1">
            <a:spLocks noChangeArrowheads="1"/>
          </p:cNvSpPr>
          <p:nvPr/>
        </p:nvSpPr>
        <p:spPr bwMode="auto">
          <a:xfrm>
            <a:off x="5970588" y="4002088"/>
            <a:ext cx="198596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= 4200 M</a:t>
            </a:r>
            <a:endParaRPr lang="el-GR" sz="4000">
              <a:sym typeface="Symbol" pitchFamily="18" charset="2"/>
            </a:endParaRPr>
          </a:p>
        </p:txBody>
      </p:sp>
      <p:sp>
        <p:nvSpPr>
          <p:cNvPr id="113693" name="Text Box 29"/>
          <p:cNvSpPr txBox="1">
            <a:spLocks noChangeArrowheads="1"/>
          </p:cNvSpPr>
          <p:nvPr/>
        </p:nvSpPr>
        <p:spPr bwMode="auto">
          <a:xfrm>
            <a:off x="4665663" y="4508500"/>
            <a:ext cx="3708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Speed = 4200 ÷ 10</a:t>
            </a:r>
            <a:endParaRPr lang="el-GR" sz="4000">
              <a:sym typeface="Symbol" pitchFamily="18" charset="2"/>
            </a:endParaRPr>
          </a:p>
        </p:txBody>
      </p:sp>
      <p:sp>
        <p:nvSpPr>
          <p:cNvPr id="113694" name="Text Box 30"/>
          <p:cNvSpPr txBox="1">
            <a:spLocks noChangeArrowheads="1"/>
          </p:cNvSpPr>
          <p:nvPr/>
        </p:nvSpPr>
        <p:spPr bwMode="auto">
          <a:xfrm>
            <a:off x="5984875" y="5013325"/>
            <a:ext cx="2376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= 420 M/hr</a:t>
            </a:r>
            <a:endParaRPr lang="el-GR" sz="4000">
              <a:sym typeface="Symbol" pitchFamily="18" charset="2"/>
            </a:endParaRPr>
          </a:p>
        </p:txBody>
      </p:sp>
      <p:sp>
        <p:nvSpPr>
          <p:cNvPr id="113695" name="Text Box 31"/>
          <p:cNvSpPr txBox="1">
            <a:spLocks noChangeArrowheads="1"/>
          </p:cNvSpPr>
          <p:nvPr/>
        </p:nvSpPr>
        <p:spPr bwMode="auto">
          <a:xfrm>
            <a:off x="5999163" y="5589588"/>
            <a:ext cx="24161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= 420 knots</a:t>
            </a:r>
            <a:endParaRPr lang="el-GR" sz="4000">
              <a:sym typeface="Symbol" pitchFamily="18" charset="2"/>
            </a:endParaRPr>
          </a:p>
        </p:txBody>
      </p:sp>
      <p:pic>
        <p:nvPicPr>
          <p:cNvPr id="12307" name="Picture 32" descr="11971237151590013625yeKcim_pla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2484438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3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3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74" grpId="0"/>
      <p:bldP spid="113682" grpId="0"/>
      <p:bldP spid="113692" grpId="0"/>
      <p:bldP spid="113693" grpId="0"/>
      <p:bldP spid="113694" grpId="0"/>
      <p:bldP spid="11369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323850" y="908050"/>
            <a:ext cx="4321175" cy="5400675"/>
            <a:chOff x="1474" y="572"/>
            <a:chExt cx="2722" cy="3402"/>
          </a:xfrm>
        </p:grpSpPr>
        <p:sp>
          <p:nvSpPr>
            <p:cNvPr id="13332" name="Oval 3"/>
            <p:cNvSpPr>
              <a:spLocks noChangeArrowheads="1"/>
            </p:cNvSpPr>
            <p:nvPr/>
          </p:nvSpPr>
          <p:spPr bwMode="auto">
            <a:xfrm>
              <a:off x="1474" y="889"/>
              <a:ext cx="2722" cy="272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3" name="Line 4"/>
            <p:cNvSpPr>
              <a:spLocks noChangeShapeType="1"/>
            </p:cNvSpPr>
            <p:nvPr/>
          </p:nvSpPr>
          <p:spPr bwMode="auto">
            <a:xfrm>
              <a:off x="2835" y="799"/>
              <a:ext cx="0" cy="29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4" name="Oval 5"/>
            <p:cNvSpPr>
              <a:spLocks noChangeArrowheads="1"/>
            </p:cNvSpPr>
            <p:nvPr/>
          </p:nvSpPr>
          <p:spPr bwMode="auto">
            <a:xfrm>
              <a:off x="1474" y="1978"/>
              <a:ext cx="2722" cy="63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5" name="Oval 6"/>
            <p:cNvSpPr>
              <a:spLocks noChangeArrowheads="1"/>
            </p:cNvSpPr>
            <p:nvPr/>
          </p:nvSpPr>
          <p:spPr bwMode="auto">
            <a:xfrm>
              <a:off x="1474" y="889"/>
              <a:ext cx="2722" cy="2721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6" name="Text Box 7"/>
            <p:cNvSpPr txBox="1">
              <a:spLocks noChangeArrowheads="1"/>
            </p:cNvSpPr>
            <p:nvPr/>
          </p:nvSpPr>
          <p:spPr bwMode="auto">
            <a:xfrm>
              <a:off x="2291" y="572"/>
              <a:ext cx="11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l" eaLnBrk="1" hangingPunct="1"/>
              <a:r>
                <a:rPr lang="en-US" sz="2400" b="1"/>
                <a:t>North Pole</a:t>
              </a:r>
            </a:p>
          </p:txBody>
        </p:sp>
        <p:sp>
          <p:nvSpPr>
            <p:cNvPr id="13337" name="Text Box 8"/>
            <p:cNvSpPr txBox="1">
              <a:spLocks noChangeArrowheads="1"/>
            </p:cNvSpPr>
            <p:nvPr/>
          </p:nvSpPr>
          <p:spPr bwMode="auto">
            <a:xfrm>
              <a:off x="2275" y="3686"/>
              <a:ext cx="10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l" eaLnBrk="1" hangingPunct="1"/>
              <a:r>
                <a:rPr lang="en-US" sz="2400" b="1"/>
                <a:t>South Pole</a:t>
              </a:r>
            </a:p>
          </p:txBody>
        </p:sp>
      </p:grpSp>
      <p:sp>
        <p:nvSpPr>
          <p:cNvPr id="1331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Distance – Great Circle (11/11)</a:t>
            </a:r>
          </a:p>
        </p:txBody>
      </p:sp>
      <p:sp>
        <p:nvSpPr>
          <p:cNvPr id="13316" name="Line 10"/>
          <p:cNvSpPr>
            <a:spLocks noChangeShapeType="1"/>
          </p:cNvSpPr>
          <p:nvPr/>
        </p:nvSpPr>
        <p:spPr bwMode="auto">
          <a:xfrm flipV="1">
            <a:off x="2484438" y="1989138"/>
            <a:ext cx="1439862" cy="165576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7" name="Oval 11"/>
          <p:cNvSpPr>
            <a:spLocks noChangeArrowheads="1"/>
          </p:cNvSpPr>
          <p:nvPr/>
        </p:nvSpPr>
        <p:spPr bwMode="auto">
          <a:xfrm>
            <a:off x="323850" y="1412875"/>
            <a:ext cx="4319588" cy="432117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Line 12"/>
          <p:cNvSpPr>
            <a:spLocks noChangeShapeType="1"/>
          </p:cNvSpPr>
          <p:nvPr/>
        </p:nvSpPr>
        <p:spPr bwMode="auto">
          <a:xfrm flipV="1">
            <a:off x="2484438" y="1412875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Text Box 13"/>
          <p:cNvSpPr txBox="1">
            <a:spLocks noChangeArrowheads="1"/>
          </p:cNvSpPr>
          <p:nvPr/>
        </p:nvSpPr>
        <p:spPr bwMode="auto">
          <a:xfrm>
            <a:off x="2771775" y="3062288"/>
            <a:ext cx="430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800" b="1">
                <a:solidFill>
                  <a:srgbClr val="008000"/>
                </a:solidFill>
              </a:rPr>
              <a:t>5</a:t>
            </a:r>
            <a:r>
              <a:rPr lang="en-US" sz="2400" b="1" baseline="30000">
                <a:solidFill>
                  <a:srgbClr val="008000"/>
                </a:solidFill>
              </a:rPr>
              <a:t>o</a:t>
            </a:r>
            <a:endParaRPr lang="en-US" sz="2400" b="1">
              <a:solidFill>
                <a:srgbClr val="008000"/>
              </a:solidFill>
            </a:endParaRPr>
          </a:p>
        </p:txBody>
      </p:sp>
      <p:sp>
        <p:nvSpPr>
          <p:cNvPr id="13320" name="Arc 14"/>
          <p:cNvSpPr>
            <a:spLocks/>
          </p:cNvSpPr>
          <p:nvPr/>
        </p:nvSpPr>
        <p:spPr bwMode="auto">
          <a:xfrm>
            <a:off x="3059113" y="2933700"/>
            <a:ext cx="379412" cy="711200"/>
          </a:xfrm>
          <a:custGeom>
            <a:avLst/>
            <a:gdLst>
              <a:gd name="T0" fmla="*/ 63895 w 18966"/>
              <a:gd name="T1" fmla="*/ 0 h 21362"/>
              <a:gd name="T2" fmla="*/ 379412 w 18966"/>
              <a:gd name="T3" fmla="*/ 367086 h 21362"/>
              <a:gd name="T4" fmla="*/ 0 w 18966"/>
              <a:gd name="T5" fmla="*/ 711200 h 2136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966" h="21362" fill="none" extrusionOk="0">
                <a:moveTo>
                  <a:pt x="3194" y="-1"/>
                </a:moveTo>
                <a:cubicBezTo>
                  <a:pt x="9888" y="1000"/>
                  <a:pt x="15727" y="5081"/>
                  <a:pt x="18966" y="11025"/>
                </a:cubicBezTo>
              </a:path>
              <a:path w="18966" h="21362" stroke="0" extrusionOk="0">
                <a:moveTo>
                  <a:pt x="3194" y="-1"/>
                </a:moveTo>
                <a:cubicBezTo>
                  <a:pt x="9888" y="1000"/>
                  <a:pt x="15727" y="5081"/>
                  <a:pt x="18966" y="11025"/>
                </a:cubicBezTo>
                <a:lnTo>
                  <a:pt x="0" y="21362"/>
                </a:lnTo>
                <a:lnTo>
                  <a:pt x="3194" y="-1"/>
                </a:lnTo>
                <a:close/>
              </a:path>
            </a:pathLst>
          </a:cu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4703" name="Picture 15" descr="1194985033693794642bussola_architetto_franc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6092825"/>
            <a:ext cx="63182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2" name="Line 16"/>
          <p:cNvSpPr>
            <a:spLocks noChangeShapeType="1"/>
          </p:cNvSpPr>
          <p:nvPr/>
        </p:nvSpPr>
        <p:spPr bwMode="auto">
          <a:xfrm flipV="1">
            <a:off x="2484438" y="2924175"/>
            <a:ext cx="2016125" cy="7207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3" name="Arc 17"/>
          <p:cNvSpPr>
            <a:spLocks/>
          </p:cNvSpPr>
          <p:nvPr/>
        </p:nvSpPr>
        <p:spPr bwMode="auto">
          <a:xfrm>
            <a:off x="2555875" y="1965325"/>
            <a:ext cx="1979613" cy="1679575"/>
          </a:xfrm>
          <a:custGeom>
            <a:avLst/>
            <a:gdLst>
              <a:gd name="T0" fmla="*/ 1374068 w 20491"/>
              <a:gd name="T1" fmla="*/ 0 h 16257"/>
              <a:gd name="T2" fmla="*/ 1979613 w 20491"/>
              <a:gd name="T3" fmla="*/ 973631 h 16257"/>
              <a:gd name="T4" fmla="*/ 0 w 20491"/>
              <a:gd name="T5" fmla="*/ 1679575 h 1625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491" h="16257" fill="none" extrusionOk="0">
                <a:moveTo>
                  <a:pt x="14222" y="0"/>
                </a:moveTo>
                <a:cubicBezTo>
                  <a:pt x="17112" y="2528"/>
                  <a:pt x="19276" y="5781"/>
                  <a:pt x="20490" y="9424"/>
                </a:cubicBezTo>
              </a:path>
              <a:path w="20491" h="16257" stroke="0" extrusionOk="0">
                <a:moveTo>
                  <a:pt x="14222" y="0"/>
                </a:moveTo>
                <a:cubicBezTo>
                  <a:pt x="17112" y="2528"/>
                  <a:pt x="19276" y="5781"/>
                  <a:pt x="20490" y="9424"/>
                </a:cubicBezTo>
                <a:lnTo>
                  <a:pt x="0" y="16257"/>
                </a:lnTo>
                <a:lnTo>
                  <a:pt x="14222" y="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15" name="Text Box 27"/>
          <p:cNvSpPr txBox="1">
            <a:spLocks noChangeArrowheads="1"/>
          </p:cNvSpPr>
          <p:nvPr/>
        </p:nvSpPr>
        <p:spPr bwMode="auto">
          <a:xfrm>
            <a:off x="5076825" y="2924175"/>
            <a:ext cx="34671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/>
              <a:t>1 knot = 1 M/hr</a:t>
            </a:r>
            <a:endParaRPr lang="en-US"/>
          </a:p>
        </p:txBody>
      </p:sp>
      <p:sp>
        <p:nvSpPr>
          <p:cNvPr id="114716" name="Text Box 28"/>
          <p:cNvSpPr txBox="1">
            <a:spLocks noChangeArrowheads="1"/>
          </p:cNvSpPr>
          <p:nvPr/>
        </p:nvSpPr>
        <p:spPr bwMode="auto">
          <a:xfrm>
            <a:off x="5553075" y="3500438"/>
            <a:ext cx="26384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D = 5 x 60 M</a:t>
            </a:r>
            <a:endParaRPr lang="el-GR" sz="4000">
              <a:sym typeface="Symbol" pitchFamily="18" charset="2"/>
            </a:endParaRPr>
          </a:p>
        </p:txBody>
      </p:sp>
      <p:sp>
        <p:nvSpPr>
          <p:cNvPr id="13326" name="Text Box 29"/>
          <p:cNvSpPr txBox="1">
            <a:spLocks noChangeArrowheads="1"/>
          </p:cNvSpPr>
          <p:nvPr/>
        </p:nvSpPr>
        <p:spPr bwMode="auto">
          <a:xfrm>
            <a:off x="4586288" y="836613"/>
            <a:ext cx="4265612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US"/>
              <a:t>An ship travels 5</a:t>
            </a:r>
            <a:r>
              <a:rPr lang="en-US" baseline="40000"/>
              <a:t>o</a:t>
            </a:r>
            <a:r>
              <a:rPr lang="en-US"/>
              <a:t> </a:t>
            </a:r>
          </a:p>
          <a:p>
            <a:pPr eaLnBrk="1" hangingPunct="1"/>
            <a:r>
              <a:rPr lang="en-US"/>
              <a:t>along a great circle in</a:t>
            </a:r>
          </a:p>
          <a:p>
            <a:pPr eaLnBrk="1" hangingPunct="1"/>
            <a:r>
              <a:rPr lang="en-US"/>
              <a:t>5 hours.</a:t>
            </a:r>
          </a:p>
          <a:p>
            <a:pPr eaLnBrk="1" hangingPunct="1"/>
            <a:r>
              <a:rPr lang="en-US"/>
              <a:t>What is its speed?</a:t>
            </a:r>
          </a:p>
        </p:txBody>
      </p:sp>
      <p:sp>
        <p:nvSpPr>
          <p:cNvPr id="114718" name="Text Box 30"/>
          <p:cNvSpPr txBox="1">
            <a:spLocks noChangeArrowheads="1"/>
          </p:cNvSpPr>
          <p:nvPr/>
        </p:nvSpPr>
        <p:spPr bwMode="auto">
          <a:xfrm>
            <a:off x="5970588" y="4002088"/>
            <a:ext cx="173831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= 300 M</a:t>
            </a:r>
            <a:endParaRPr lang="el-GR" sz="4000">
              <a:sym typeface="Symbol" pitchFamily="18" charset="2"/>
            </a:endParaRPr>
          </a:p>
        </p:txBody>
      </p:sp>
      <p:sp>
        <p:nvSpPr>
          <p:cNvPr id="114719" name="Text Box 31"/>
          <p:cNvSpPr txBox="1">
            <a:spLocks noChangeArrowheads="1"/>
          </p:cNvSpPr>
          <p:nvPr/>
        </p:nvSpPr>
        <p:spPr bwMode="auto">
          <a:xfrm>
            <a:off x="4665663" y="4508500"/>
            <a:ext cx="32781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Speed = 300 ÷ 5</a:t>
            </a:r>
            <a:endParaRPr lang="el-GR" sz="4000">
              <a:sym typeface="Symbol" pitchFamily="18" charset="2"/>
            </a:endParaRPr>
          </a:p>
        </p:txBody>
      </p:sp>
      <p:sp>
        <p:nvSpPr>
          <p:cNvPr id="114720" name="Text Box 32"/>
          <p:cNvSpPr txBox="1">
            <a:spLocks noChangeArrowheads="1"/>
          </p:cNvSpPr>
          <p:nvPr/>
        </p:nvSpPr>
        <p:spPr bwMode="auto">
          <a:xfrm>
            <a:off x="5984875" y="5013325"/>
            <a:ext cx="21288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= 60 M/hr</a:t>
            </a:r>
            <a:endParaRPr lang="el-GR" sz="4000">
              <a:sym typeface="Symbol" pitchFamily="18" charset="2"/>
            </a:endParaRPr>
          </a:p>
        </p:txBody>
      </p:sp>
      <p:sp>
        <p:nvSpPr>
          <p:cNvPr id="114721" name="Text Box 33"/>
          <p:cNvSpPr txBox="1">
            <a:spLocks noChangeArrowheads="1"/>
          </p:cNvSpPr>
          <p:nvPr/>
        </p:nvSpPr>
        <p:spPr bwMode="auto">
          <a:xfrm>
            <a:off x="5999163" y="5589588"/>
            <a:ext cx="21685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= 60 knots</a:t>
            </a:r>
            <a:endParaRPr lang="el-GR" sz="4000">
              <a:sym typeface="Symbol" pitchFamily="18" charset="2"/>
            </a:endParaRPr>
          </a:p>
        </p:txBody>
      </p:sp>
      <p:pic>
        <p:nvPicPr>
          <p:cNvPr id="13331" name="Picture 34" descr="11949896031698396196trawler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8363"/>
            <a:ext cx="1908175" cy="90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715" grpId="0"/>
      <p:bldP spid="114716" grpId="0"/>
      <p:bldP spid="114718" grpId="0"/>
      <p:bldP spid="114719" grpId="0"/>
      <p:bldP spid="114720" grpId="0"/>
      <p:bldP spid="1147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87"/>
          <p:cNvGrpSpPr>
            <a:grpSpLocks/>
          </p:cNvGrpSpPr>
          <p:nvPr/>
        </p:nvGrpSpPr>
        <p:grpSpPr bwMode="auto">
          <a:xfrm>
            <a:off x="323850" y="908050"/>
            <a:ext cx="4321175" cy="5400675"/>
            <a:chOff x="1474" y="572"/>
            <a:chExt cx="2722" cy="3402"/>
          </a:xfrm>
        </p:grpSpPr>
        <p:sp>
          <p:nvSpPr>
            <p:cNvPr id="3087" name="Oval 131"/>
            <p:cNvSpPr>
              <a:spLocks noChangeArrowheads="1"/>
            </p:cNvSpPr>
            <p:nvPr/>
          </p:nvSpPr>
          <p:spPr bwMode="auto">
            <a:xfrm>
              <a:off x="1474" y="889"/>
              <a:ext cx="2722" cy="272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" name="Line 132"/>
            <p:cNvSpPr>
              <a:spLocks noChangeShapeType="1"/>
            </p:cNvSpPr>
            <p:nvPr/>
          </p:nvSpPr>
          <p:spPr bwMode="auto">
            <a:xfrm>
              <a:off x="2835" y="799"/>
              <a:ext cx="0" cy="29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Oval 175"/>
            <p:cNvSpPr>
              <a:spLocks noChangeArrowheads="1"/>
            </p:cNvSpPr>
            <p:nvPr/>
          </p:nvSpPr>
          <p:spPr bwMode="auto">
            <a:xfrm>
              <a:off x="1474" y="1978"/>
              <a:ext cx="2722" cy="63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" name="Oval 176"/>
            <p:cNvSpPr>
              <a:spLocks noChangeArrowheads="1"/>
            </p:cNvSpPr>
            <p:nvPr/>
          </p:nvSpPr>
          <p:spPr bwMode="auto">
            <a:xfrm>
              <a:off x="1474" y="889"/>
              <a:ext cx="2722" cy="2721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" name="Text Box 177"/>
            <p:cNvSpPr txBox="1">
              <a:spLocks noChangeArrowheads="1"/>
            </p:cNvSpPr>
            <p:nvPr/>
          </p:nvSpPr>
          <p:spPr bwMode="auto">
            <a:xfrm>
              <a:off x="2291" y="572"/>
              <a:ext cx="11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l" eaLnBrk="1" hangingPunct="1"/>
              <a:r>
                <a:rPr lang="en-US" sz="2400" b="1"/>
                <a:t>North Pole</a:t>
              </a:r>
            </a:p>
          </p:txBody>
        </p:sp>
        <p:sp>
          <p:nvSpPr>
            <p:cNvPr id="3092" name="Text Box 178"/>
            <p:cNvSpPr txBox="1">
              <a:spLocks noChangeArrowheads="1"/>
            </p:cNvSpPr>
            <p:nvPr/>
          </p:nvSpPr>
          <p:spPr bwMode="auto">
            <a:xfrm>
              <a:off x="2275" y="3686"/>
              <a:ext cx="10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l" eaLnBrk="1" hangingPunct="1"/>
              <a:r>
                <a:rPr lang="en-US" sz="2400" b="1"/>
                <a:t>South Pole</a:t>
              </a:r>
            </a:p>
          </p:txBody>
        </p:sp>
      </p:grpSp>
      <p:sp>
        <p:nvSpPr>
          <p:cNvPr id="307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Angular Distance – Latitude (1/11)</a:t>
            </a:r>
          </a:p>
        </p:txBody>
      </p:sp>
      <p:sp>
        <p:nvSpPr>
          <p:cNvPr id="46275" name="Line 195"/>
          <p:cNvSpPr>
            <a:spLocks noChangeShapeType="1"/>
          </p:cNvSpPr>
          <p:nvPr/>
        </p:nvSpPr>
        <p:spPr bwMode="auto">
          <a:xfrm flipV="1">
            <a:off x="2484438" y="1989138"/>
            <a:ext cx="1439862" cy="165576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" name="Oval 193"/>
          <p:cNvSpPr>
            <a:spLocks noChangeArrowheads="1"/>
          </p:cNvSpPr>
          <p:nvPr/>
        </p:nvSpPr>
        <p:spPr bwMode="auto">
          <a:xfrm>
            <a:off x="323850" y="1412875"/>
            <a:ext cx="4319588" cy="432117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Line 196"/>
          <p:cNvSpPr>
            <a:spLocks noChangeShapeType="1"/>
          </p:cNvSpPr>
          <p:nvPr/>
        </p:nvSpPr>
        <p:spPr bwMode="auto">
          <a:xfrm flipV="1">
            <a:off x="2484438" y="1412875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278" name="Text Box 198"/>
          <p:cNvSpPr txBox="1">
            <a:spLocks noChangeArrowheads="1"/>
          </p:cNvSpPr>
          <p:nvPr/>
        </p:nvSpPr>
        <p:spPr bwMode="auto">
          <a:xfrm>
            <a:off x="2771775" y="3233738"/>
            <a:ext cx="349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l-GR" sz="2400" b="1">
                <a:solidFill>
                  <a:srgbClr val="008000"/>
                </a:solidFill>
              </a:rPr>
              <a:t>θ</a:t>
            </a:r>
            <a:endParaRPr lang="en-US" b="1">
              <a:solidFill>
                <a:srgbClr val="008000"/>
              </a:solidFill>
            </a:endParaRPr>
          </a:p>
        </p:txBody>
      </p:sp>
      <p:pic>
        <p:nvPicPr>
          <p:cNvPr id="46281" name="Picture 201" descr="1194985033693794642bussola_architetto_franc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6092825"/>
            <a:ext cx="63182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283" name="Text Box 203"/>
          <p:cNvSpPr txBox="1">
            <a:spLocks noChangeArrowheads="1"/>
          </p:cNvSpPr>
          <p:nvPr/>
        </p:nvSpPr>
        <p:spPr bwMode="auto">
          <a:xfrm>
            <a:off x="2771775" y="3525838"/>
            <a:ext cx="4016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l-GR" sz="2400" b="1">
                <a:solidFill>
                  <a:srgbClr val="FF0000"/>
                </a:solidFill>
              </a:rPr>
              <a:t>φ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46282" name="Line 202"/>
          <p:cNvSpPr>
            <a:spLocks noChangeShapeType="1"/>
          </p:cNvSpPr>
          <p:nvPr/>
        </p:nvSpPr>
        <p:spPr bwMode="auto">
          <a:xfrm>
            <a:off x="2484438" y="3644900"/>
            <a:ext cx="1778000" cy="11874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Line 194"/>
          <p:cNvSpPr>
            <a:spLocks noChangeShapeType="1"/>
          </p:cNvSpPr>
          <p:nvPr/>
        </p:nvSpPr>
        <p:spPr bwMode="auto">
          <a:xfrm>
            <a:off x="2484438" y="3644900"/>
            <a:ext cx="2159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Text Box 207"/>
          <p:cNvSpPr txBox="1">
            <a:spLocks noChangeArrowheads="1"/>
          </p:cNvSpPr>
          <p:nvPr/>
        </p:nvSpPr>
        <p:spPr bwMode="auto">
          <a:xfrm>
            <a:off x="5364163" y="1803400"/>
            <a:ext cx="3100387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US"/>
              <a:t>Latitude is the</a:t>
            </a:r>
          </a:p>
          <a:p>
            <a:pPr eaLnBrk="1" hangingPunct="1"/>
            <a:r>
              <a:rPr lang="en-US"/>
              <a:t>angle of a point</a:t>
            </a:r>
          </a:p>
        </p:txBody>
      </p:sp>
      <p:sp>
        <p:nvSpPr>
          <p:cNvPr id="46288" name="Text Box 208"/>
          <p:cNvSpPr txBox="1">
            <a:spLocks noChangeArrowheads="1"/>
          </p:cNvSpPr>
          <p:nvPr/>
        </p:nvSpPr>
        <p:spPr bwMode="auto">
          <a:xfrm>
            <a:off x="6215063" y="3098800"/>
            <a:ext cx="12906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8000"/>
                </a:solidFill>
              </a:rPr>
              <a:t>above</a:t>
            </a:r>
          </a:p>
        </p:txBody>
      </p:sp>
      <p:sp>
        <p:nvSpPr>
          <p:cNvPr id="46289" name="Text Box 209"/>
          <p:cNvSpPr txBox="1">
            <a:spLocks noChangeArrowheads="1"/>
          </p:cNvSpPr>
          <p:nvPr/>
        </p:nvSpPr>
        <p:spPr bwMode="auto">
          <a:xfrm>
            <a:off x="5580063" y="3644900"/>
            <a:ext cx="2490787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/>
              <a:t>or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below</a:t>
            </a:r>
          </a:p>
          <a:p>
            <a:pPr eaLnBrk="1" hangingPunct="1"/>
            <a:r>
              <a:rPr lang="en-US" b="1"/>
              <a:t>the equator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6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275" grpId="0" animBg="1"/>
      <p:bldP spid="46278" grpId="0"/>
      <p:bldP spid="46283" grpId="0"/>
      <p:bldP spid="46282" grpId="0" animBg="1"/>
      <p:bldP spid="46288" grpId="0"/>
      <p:bldP spid="4628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323850" y="908050"/>
            <a:ext cx="4321175" cy="5400675"/>
            <a:chOff x="1474" y="572"/>
            <a:chExt cx="2722" cy="3402"/>
          </a:xfrm>
        </p:grpSpPr>
        <p:sp>
          <p:nvSpPr>
            <p:cNvPr id="4113" name="Oval 3"/>
            <p:cNvSpPr>
              <a:spLocks noChangeArrowheads="1"/>
            </p:cNvSpPr>
            <p:nvPr/>
          </p:nvSpPr>
          <p:spPr bwMode="auto">
            <a:xfrm>
              <a:off x="1474" y="889"/>
              <a:ext cx="2722" cy="272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4" name="Line 4"/>
            <p:cNvSpPr>
              <a:spLocks noChangeShapeType="1"/>
            </p:cNvSpPr>
            <p:nvPr/>
          </p:nvSpPr>
          <p:spPr bwMode="auto">
            <a:xfrm>
              <a:off x="2835" y="799"/>
              <a:ext cx="0" cy="29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Oval 5"/>
            <p:cNvSpPr>
              <a:spLocks noChangeArrowheads="1"/>
            </p:cNvSpPr>
            <p:nvPr/>
          </p:nvSpPr>
          <p:spPr bwMode="auto">
            <a:xfrm>
              <a:off x="1474" y="1978"/>
              <a:ext cx="2722" cy="63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" name="Oval 6"/>
            <p:cNvSpPr>
              <a:spLocks noChangeArrowheads="1"/>
            </p:cNvSpPr>
            <p:nvPr/>
          </p:nvSpPr>
          <p:spPr bwMode="auto">
            <a:xfrm>
              <a:off x="1474" y="889"/>
              <a:ext cx="2722" cy="2721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7" name="Text Box 7"/>
            <p:cNvSpPr txBox="1">
              <a:spLocks noChangeArrowheads="1"/>
            </p:cNvSpPr>
            <p:nvPr/>
          </p:nvSpPr>
          <p:spPr bwMode="auto">
            <a:xfrm>
              <a:off x="2291" y="572"/>
              <a:ext cx="11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l" eaLnBrk="1" hangingPunct="1"/>
              <a:r>
                <a:rPr lang="en-US" sz="2400" b="1"/>
                <a:t>North Pole</a:t>
              </a:r>
            </a:p>
          </p:txBody>
        </p:sp>
        <p:sp>
          <p:nvSpPr>
            <p:cNvPr id="4118" name="Text Box 8"/>
            <p:cNvSpPr txBox="1">
              <a:spLocks noChangeArrowheads="1"/>
            </p:cNvSpPr>
            <p:nvPr/>
          </p:nvSpPr>
          <p:spPr bwMode="auto">
            <a:xfrm>
              <a:off x="2275" y="3686"/>
              <a:ext cx="10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l" eaLnBrk="1" hangingPunct="1"/>
              <a:r>
                <a:rPr lang="en-US" sz="2400" b="1"/>
                <a:t>South Pole</a:t>
              </a:r>
            </a:p>
          </p:txBody>
        </p:sp>
      </p:grpSp>
      <p:sp>
        <p:nvSpPr>
          <p:cNvPr id="409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Latitude (2/11)</a:t>
            </a:r>
          </a:p>
        </p:txBody>
      </p:sp>
      <p:sp>
        <p:nvSpPr>
          <p:cNvPr id="4100" name="Text Box 10"/>
          <p:cNvSpPr txBox="1">
            <a:spLocks noChangeArrowheads="1"/>
          </p:cNvSpPr>
          <p:nvPr/>
        </p:nvSpPr>
        <p:spPr bwMode="auto">
          <a:xfrm>
            <a:off x="4584700" y="977900"/>
            <a:ext cx="4445000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Small circles</a:t>
            </a:r>
          </a:p>
          <a:p>
            <a:pPr eaLnBrk="1" hangingPunct="1"/>
            <a:r>
              <a:rPr lang="en-US"/>
              <a:t>parallel to the equator</a:t>
            </a:r>
          </a:p>
          <a:p>
            <a:pPr eaLnBrk="1" hangingPunct="1"/>
            <a:r>
              <a:rPr lang="en-US"/>
              <a:t>are called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Parallels of Latitude</a:t>
            </a:r>
            <a:r>
              <a:rPr lang="en-US"/>
              <a:t>.</a:t>
            </a:r>
          </a:p>
        </p:txBody>
      </p:sp>
      <p:sp>
        <p:nvSpPr>
          <p:cNvPr id="4101" name="Line 11"/>
          <p:cNvSpPr>
            <a:spLocks noChangeShapeType="1"/>
          </p:cNvSpPr>
          <p:nvPr/>
        </p:nvSpPr>
        <p:spPr bwMode="auto">
          <a:xfrm>
            <a:off x="4932363" y="3092450"/>
            <a:ext cx="3600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8" name="Text Box 12"/>
          <p:cNvSpPr txBox="1">
            <a:spLocks noChangeArrowheads="1"/>
          </p:cNvSpPr>
          <p:nvPr/>
        </p:nvSpPr>
        <p:spPr bwMode="auto">
          <a:xfrm>
            <a:off x="4919663" y="3138488"/>
            <a:ext cx="3762375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US"/>
              <a:t>They are the </a:t>
            </a:r>
            <a:r>
              <a:rPr lang="en-US" b="1">
                <a:solidFill>
                  <a:srgbClr val="FF0000"/>
                </a:solidFill>
              </a:rPr>
              <a:t>angle</a:t>
            </a:r>
          </a:p>
          <a:p>
            <a:pPr eaLnBrk="1" hangingPunct="1"/>
            <a:r>
              <a:rPr lang="en-US"/>
              <a:t>between the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small circle</a:t>
            </a:r>
            <a:r>
              <a:rPr lang="en-US"/>
              <a:t> and</a:t>
            </a:r>
          </a:p>
          <a:p>
            <a:pPr eaLnBrk="1" hangingPunct="1"/>
            <a:r>
              <a:rPr lang="en-US"/>
              <a:t>The </a:t>
            </a:r>
            <a:r>
              <a:rPr lang="en-US" b="1">
                <a:solidFill>
                  <a:srgbClr val="FF0000"/>
                </a:solidFill>
              </a:rPr>
              <a:t>equator</a:t>
            </a:r>
            <a:r>
              <a:rPr lang="en-US"/>
              <a:t>.</a:t>
            </a:r>
          </a:p>
        </p:txBody>
      </p:sp>
      <p:sp>
        <p:nvSpPr>
          <p:cNvPr id="116749" name="Line 13"/>
          <p:cNvSpPr>
            <a:spLocks noChangeShapeType="1"/>
          </p:cNvSpPr>
          <p:nvPr/>
        </p:nvSpPr>
        <p:spPr bwMode="auto">
          <a:xfrm flipV="1">
            <a:off x="2484438" y="1989138"/>
            <a:ext cx="1439862" cy="165576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50" name="Line 14"/>
          <p:cNvSpPr>
            <a:spLocks noChangeShapeType="1"/>
          </p:cNvSpPr>
          <p:nvPr/>
        </p:nvSpPr>
        <p:spPr bwMode="auto">
          <a:xfrm>
            <a:off x="2484438" y="3644900"/>
            <a:ext cx="2159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51" name="Oval 15"/>
          <p:cNvSpPr>
            <a:spLocks noChangeArrowheads="1"/>
          </p:cNvSpPr>
          <p:nvPr/>
        </p:nvSpPr>
        <p:spPr bwMode="auto">
          <a:xfrm>
            <a:off x="1052513" y="1700213"/>
            <a:ext cx="2846387" cy="576262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Oval 16"/>
          <p:cNvSpPr>
            <a:spLocks noChangeArrowheads="1"/>
          </p:cNvSpPr>
          <p:nvPr/>
        </p:nvSpPr>
        <p:spPr bwMode="auto">
          <a:xfrm>
            <a:off x="323850" y="1412875"/>
            <a:ext cx="4319588" cy="432117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7"/>
          <p:cNvSpPr>
            <a:spLocks noChangeShapeType="1"/>
          </p:cNvSpPr>
          <p:nvPr/>
        </p:nvSpPr>
        <p:spPr bwMode="auto">
          <a:xfrm flipV="1">
            <a:off x="2484438" y="1412875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54" name="Line 18"/>
          <p:cNvSpPr>
            <a:spLocks noChangeShapeType="1"/>
          </p:cNvSpPr>
          <p:nvPr/>
        </p:nvSpPr>
        <p:spPr bwMode="auto">
          <a:xfrm>
            <a:off x="4932363" y="5299075"/>
            <a:ext cx="3600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55" name="Text Box 19"/>
          <p:cNvSpPr txBox="1">
            <a:spLocks noChangeArrowheads="1"/>
          </p:cNvSpPr>
          <p:nvPr/>
        </p:nvSpPr>
        <p:spPr bwMode="auto">
          <a:xfrm>
            <a:off x="2771775" y="3068638"/>
            <a:ext cx="6953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2400" b="1">
                <a:solidFill>
                  <a:srgbClr val="0000FF"/>
                </a:solidFill>
              </a:rPr>
              <a:t>50</a:t>
            </a:r>
            <a:r>
              <a:rPr lang="en-US" b="1" baseline="30000">
                <a:solidFill>
                  <a:srgbClr val="0000FF"/>
                </a:solidFill>
              </a:rPr>
              <a:t>o</a:t>
            </a:r>
            <a:endParaRPr lang="en-US" b="1">
              <a:solidFill>
                <a:srgbClr val="0000FF"/>
              </a:solidFill>
            </a:endParaRPr>
          </a:p>
        </p:txBody>
      </p:sp>
      <p:sp>
        <p:nvSpPr>
          <p:cNvPr id="116756" name="Arc 20"/>
          <p:cNvSpPr>
            <a:spLocks/>
          </p:cNvSpPr>
          <p:nvPr/>
        </p:nvSpPr>
        <p:spPr bwMode="auto">
          <a:xfrm>
            <a:off x="3059113" y="2933700"/>
            <a:ext cx="431800" cy="711200"/>
          </a:xfrm>
          <a:custGeom>
            <a:avLst/>
            <a:gdLst>
              <a:gd name="T0" fmla="*/ 63853 w 21599"/>
              <a:gd name="T1" fmla="*/ 0 h 21362"/>
              <a:gd name="T2" fmla="*/ 431800 w 21599"/>
              <a:gd name="T3" fmla="*/ 703243 h 21362"/>
              <a:gd name="T4" fmla="*/ 0 w 21599"/>
              <a:gd name="T5" fmla="*/ 711200 h 2136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99" h="21362" fill="none" extrusionOk="0">
                <a:moveTo>
                  <a:pt x="3194" y="-1"/>
                </a:moveTo>
                <a:cubicBezTo>
                  <a:pt x="13682" y="1567"/>
                  <a:pt x="21481" y="10518"/>
                  <a:pt x="21598" y="21123"/>
                </a:cubicBezTo>
              </a:path>
              <a:path w="21599" h="21362" stroke="0" extrusionOk="0">
                <a:moveTo>
                  <a:pt x="3194" y="-1"/>
                </a:moveTo>
                <a:cubicBezTo>
                  <a:pt x="13682" y="1567"/>
                  <a:pt x="21481" y="10518"/>
                  <a:pt x="21598" y="21123"/>
                </a:cubicBezTo>
                <a:lnTo>
                  <a:pt x="0" y="21362"/>
                </a:lnTo>
                <a:lnTo>
                  <a:pt x="3194" y="-1"/>
                </a:lnTo>
                <a:close/>
              </a:path>
            </a:pathLst>
          </a:cu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57" name="Text Box 21"/>
          <p:cNvSpPr txBox="1">
            <a:spLocks noChangeArrowheads="1"/>
          </p:cNvSpPr>
          <p:nvPr/>
        </p:nvSpPr>
        <p:spPr bwMode="auto">
          <a:xfrm>
            <a:off x="5076825" y="5370513"/>
            <a:ext cx="33734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b="1"/>
              <a:t>Latitude = 50</a:t>
            </a:r>
            <a:r>
              <a:rPr lang="en-US" b="1" baseline="30000"/>
              <a:t>o</a:t>
            </a:r>
            <a:r>
              <a:rPr lang="en-US" b="1"/>
              <a:t>N</a:t>
            </a:r>
          </a:p>
        </p:txBody>
      </p:sp>
      <p:pic>
        <p:nvPicPr>
          <p:cNvPr id="116758" name="Picture 22" descr="1194985033693794642bussola_architetto_franc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6092825"/>
            <a:ext cx="63182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6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6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8" grpId="0"/>
      <p:bldP spid="116749" grpId="0" animBg="1"/>
      <p:bldP spid="116750" grpId="0" animBg="1"/>
      <p:bldP spid="116751" grpId="0" animBg="1"/>
      <p:bldP spid="116754" grpId="0" animBg="1"/>
      <p:bldP spid="116755" grpId="0"/>
      <p:bldP spid="116756" grpId="0" animBg="1"/>
      <p:bldP spid="1167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323850" y="908050"/>
            <a:ext cx="4321175" cy="5400675"/>
            <a:chOff x="1474" y="572"/>
            <a:chExt cx="2722" cy="3402"/>
          </a:xfrm>
        </p:grpSpPr>
        <p:sp>
          <p:nvSpPr>
            <p:cNvPr id="5133" name="Oval 3"/>
            <p:cNvSpPr>
              <a:spLocks noChangeArrowheads="1"/>
            </p:cNvSpPr>
            <p:nvPr/>
          </p:nvSpPr>
          <p:spPr bwMode="auto">
            <a:xfrm>
              <a:off x="1474" y="889"/>
              <a:ext cx="2722" cy="272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4" name="Line 4"/>
            <p:cNvSpPr>
              <a:spLocks noChangeShapeType="1"/>
            </p:cNvSpPr>
            <p:nvPr/>
          </p:nvSpPr>
          <p:spPr bwMode="auto">
            <a:xfrm>
              <a:off x="2835" y="799"/>
              <a:ext cx="0" cy="29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5" name="Oval 5"/>
            <p:cNvSpPr>
              <a:spLocks noChangeArrowheads="1"/>
            </p:cNvSpPr>
            <p:nvPr/>
          </p:nvSpPr>
          <p:spPr bwMode="auto">
            <a:xfrm>
              <a:off x="1474" y="1978"/>
              <a:ext cx="2722" cy="63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6" name="Oval 6"/>
            <p:cNvSpPr>
              <a:spLocks noChangeArrowheads="1"/>
            </p:cNvSpPr>
            <p:nvPr/>
          </p:nvSpPr>
          <p:spPr bwMode="auto">
            <a:xfrm>
              <a:off x="1474" y="889"/>
              <a:ext cx="2722" cy="2721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7" name="Text Box 7"/>
            <p:cNvSpPr txBox="1">
              <a:spLocks noChangeArrowheads="1"/>
            </p:cNvSpPr>
            <p:nvPr/>
          </p:nvSpPr>
          <p:spPr bwMode="auto">
            <a:xfrm>
              <a:off x="2291" y="572"/>
              <a:ext cx="11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l" eaLnBrk="1" hangingPunct="1"/>
              <a:r>
                <a:rPr lang="en-US" sz="2400" b="1"/>
                <a:t>North Pole</a:t>
              </a:r>
            </a:p>
          </p:txBody>
        </p:sp>
        <p:sp>
          <p:nvSpPr>
            <p:cNvPr id="5138" name="Text Box 8"/>
            <p:cNvSpPr txBox="1">
              <a:spLocks noChangeArrowheads="1"/>
            </p:cNvSpPr>
            <p:nvPr/>
          </p:nvSpPr>
          <p:spPr bwMode="auto">
            <a:xfrm>
              <a:off x="2275" y="3686"/>
              <a:ext cx="10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l" eaLnBrk="1" hangingPunct="1"/>
              <a:r>
                <a:rPr lang="en-US" sz="2400" b="1"/>
                <a:t>South Pole</a:t>
              </a:r>
            </a:p>
          </p:txBody>
        </p:sp>
      </p:grpSp>
      <p:sp>
        <p:nvSpPr>
          <p:cNvPr id="512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Latitude (3/11)</a:t>
            </a:r>
          </a:p>
        </p:txBody>
      </p:sp>
      <p:sp>
        <p:nvSpPr>
          <p:cNvPr id="117770" name="Line 10"/>
          <p:cNvSpPr>
            <a:spLocks noChangeShapeType="1"/>
          </p:cNvSpPr>
          <p:nvPr/>
        </p:nvSpPr>
        <p:spPr bwMode="auto">
          <a:xfrm>
            <a:off x="2484438" y="3644900"/>
            <a:ext cx="1778000" cy="11874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771" name="Line 11"/>
          <p:cNvSpPr>
            <a:spLocks noChangeShapeType="1"/>
          </p:cNvSpPr>
          <p:nvPr/>
        </p:nvSpPr>
        <p:spPr bwMode="auto">
          <a:xfrm>
            <a:off x="2484438" y="3644900"/>
            <a:ext cx="2159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772" name="Oval 12"/>
          <p:cNvSpPr>
            <a:spLocks noChangeArrowheads="1"/>
          </p:cNvSpPr>
          <p:nvPr/>
        </p:nvSpPr>
        <p:spPr bwMode="auto">
          <a:xfrm>
            <a:off x="755650" y="4581525"/>
            <a:ext cx="3455988" cy="57626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Oval 13"/>
          <p:cNvSpPr>
            <a:spLocks noChangeArrowheads="1"/>
          </p:cNvSpPr>
          <p:nvPr/>
        </p:nvSpPr>
        <p:spPr bwMode="auto">
          <a:xfrm>
            <a:off x="323850" y="1412875"/>
            <a:ext cx="4319588" cy="432117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Line 14"/>
          <p:cNvSpPr>
            <a:spLocks noChangeShapeType="1"/>
          </p:cNvSpPr>
          <p:nvPr/>
        </p:nvSpPr>
        <p:spPr bwMode="auto">
          <a:xfrm flipV="1">
            <a:off x="2484438" y="1412875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775" name="Text Box 15"/>
          <p:cNvSpPr txBox="1">
            <a:spLocks noChangeArrowheads="1"/>
          </p:cNvSpPr>
          <p:nvPr/>
        </p:nvSpPr>
        <p:spPr bwMode="auto">
          <a:xfrm>
            <a:off x="2843213" y="3513138"/>
            <a:ext cx="6953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2400" b="1">
                <a:solidFill>
                  <a:srgbClr val="0000FF"/>
                </a:solidFill>
              </a:rPr>
              <a:t>30</a:t>
            </a:r>
            <a:r>
              <a:rPr lang="en-US" b="1" baseline="30000">
                <a:solidFill>
                  <a:srgbClr val="0000FF"/>
                </a:solidFill>
              </a:rPr>
              <a:t>o</a:t>
            </a:r>
            <a:endParaRPr lang="en-US" b="1">
              <a:solidFill>
                <a:srgbClr val="0000FF"/>
              </a:solidFill>
            </a:endParaRPr>
          </a:p>
        </p:txBody>
      </p:sp>
      <p:sp>
        <p:nvSpPr>
          <p:cNvPr id="117776" name="Arc 16"/>
          <p:cNvSpPr>
            <a:spLocks/>
          </p:cNvSpPr>
          <p:nvPr/>
        </p:nvSpPr>
        <p:spPr bwMode="auto">
          <a:xfrm>
            <a:off x="3059113" y="3625850"/>
            <a:ext cx="431800" cy="596900"/>
          </a:xfrm>
          <a:custGeom>
            <a:avLst/>
            <a:gdLst>
              <a:gd name="T0" fmla="*/ 431620 w 21600"/>
              <a:gd name="T1" fmla="*/ 0 h 17909"/>
              <a:gd name="T2" fmla="*/ 258580 w 21600"/>
              <a:gd name="T3" fmla="*/ 596900 h 17909"/>
              <a:gd name="T4" fmla="*/ 0 w 21600"/>
              <a:gd name="T5" fmla="*/ 20331 h 1790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7909" fill="none" extrusionOk="0">
                <a:moveTo>
                  <a:pt x="21591" y="-1"/>
                </a:moveTo>
                <a:cubicBezTo>
                  <a:pt x="21597" y="203"/>
                  <a:pt x="21600" y="406"/>
                  <a:pt x="21600" y="610"/>
                </a:cubicBezTo>
                <a:cubicBezTo>
                  <a:pt x="21600" y="7419"/>
                  <a:pt x="18388" y="13830"/>
                  <a:pt x="12934" y="17908"/>
                </a:cubicBezTo>
              </a:path>
              <a:path w="21600" h="17909" stroke="0" extrusionOk="0">
                <a:moveTo>
                  <a:pt x="21591" y="-1"/>
                </a:moveTo>
                <a:cubicBezTo>
                  <a:pt x="21597" y="203"/>
                  <a:pt x="21600" y="406"/>
                  <a:pt x="21600" y="610"/>
                </a:cubicBezTo>
                <a:cubicBezTo>
                  <a:pt x="21600" y="7419"/>
                  <a:pt x="18388" y="13830"/>
                  <a:pt x="12934" y="17908"/>
                </a:cubicBezTo>
                <a:lnTo>
                  <a:pt x="0" y="610"/>
                </a:lnTo>
                <a:lnTo>
                  <a:pt x="21591" y="-1"/>
                </a:lnTo>
                <a:close/>
              </a:path>
            </a:pathLst>
          </a:cu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777" name="Text Box 17"/>
          <p:cNvSpPr txBox="1">
            <a:spLocks noChangeArrowheads="1"/>
          </p:cNvSpPr>
          <p:nvPr/>
        </p:nvSpPr>
        <p:spPr bwMode="auto">
          <a:xfrm>
            <a:off x="5148263" y="1412875"/>
            <a:ext cx="33258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b="1"/>
              <a:t>Latitude = 30</a:t>
            </a:r>
            <a:r>
              <a:rPr lang="en-US" b="1" baseline="30000"/>
              <a:t>o</a:t>
            </a:r>
            <a:r>
              <a:rPr lang="en-US" b="1"/>
              <a:t>S</a:t>
            </a:r>
          </a:p>
        </p:txBody>
      </p:sp>
      <p:pic>
        <p:nvPicPr>
          <p:cNvPr id="117778" name="Picture 18" descr="1194985033693794642bussola_architetto_franc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6092825"/>
            <a:ext cx="63182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7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7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70" grpId="0" animBg="1"/>
      <p:bldP spid="117771" grpId="0" animBg="1"/>
      <p:bldP spid="117772" grpId="0" animBg="1"/>
      <p:bldP spid="117775" grpId="0"/>
      <p:bldP spid="117776" grpId="0" animBg="1"/>
      <p:bldP spid="1177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323850" y="908050"/>
            <a:ext cx="4321175" cy="5400675"/>
            <a:chOff x="1474" y="572"/>
            <a:chExt cx="2722" cy="3402"/>
          </a:xfrm>
        </p:grpSpPr>
        <p:sp>
          <p:nvSpPr>
            <p:cNvPr id="6164" name="Oval 3"/>
            <p:cNvSpPr>
              <a:spLocks noChangeArrowheads="1"/>
            </p:cNvSpPr>
            <p:nvPr/>
          </p:nvSpPr>
          <p:spPr bwMode="auto">
            <a:xfrm>
              <a:off x="1474" y="889"/>
              <a:ext cx="2722" cy="272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5" name="Line 4"/>
            <p:cNvSpPr>
              <a:spLocks noChangeShapeType="1"/>
            </p:cNvSpPr>
            <p:nvPr/>
          </p:nvSpPr>
          <p:spPr bwMode="auto">
            <a:xfrm>
              <a:off x="2835" y="799"/>
              <a:ext cx="0" cy="29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Oval 5"/>
            <p:cNvSpPr>
              <a:spLocks noChangeArrowheads="1"/>
            </p:cNvSpPr>
            <p:nvPr/>
          </p:nvSpPr>
          <p:spPr bwMode="auto">
            <a:xfrm>
              <a:off x="1474" y="1978"/>
              <a:ext cx="2722" cy="63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Oval 6"/>
            <p:cNvSpPr>
              <a:spLocks noChangeArrowheads="1"/>
            </p:cNvSpPr>
            <p:nvPr/>
          </p:nvSpPr>
          <p:spPr bwMode="auto">
            <a:xfrm>
              <a:off x="1474" y="889"/>
              <a:ext cx="2722" cy="2721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8" name="Text Box 7"/>
            <p:cNvSpPr txBox="1">
              <a:spLocks noChangeArrowheads="1"/>
            </p:cNvSpPr>
            <p:nvPr/>
          </p:nvSpPr>
          <p:spPr bwMode="auto">
            <a:xfrm>
              <a:off x="2291" y="572"/>
              <a:ext cx="11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l" eaLnBrk="1" hangingPunct="1"/>
              <a:r>
                <a:rPr lang="en-US" sz="2400" b="1"/>
                <a:t>North Pole</a:t>
              </a:r>
            </a:p>
          </p:txBody>
        </p:sp>
        <p:sp>
          <p:nvSpPr>
            <p:cNvPr id="6169" name="Text Box 8"/>
            <p:cNvSpPr txBox="1">
              <a:spLocks noChangeArrowheads="1"/>
            </p:cNvSpPr>
            <p:nvPr/>
          </p:nvSpPr>
          <p:spPr bwMode="auto">
            <a:xfrm>
              <a:off x="2275" y="3686"/>
              <a:ext cx="10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l" eaLnBrk="1" hangingPunct="1"/>
              <a:r>
                <a:rPr lang="en-US" sz="2400" b="1"/>
                <a:t>South Pole</a:t>
              </a:r>
            </a:p>
          </p:txBody>
        </p:sp>
      </p:grpSp>
      <p:sp>
        <p:nvSpPr>
          <p:cNvPr id="614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Angular Distance – Opposite Sides (4/11)</a:t>
            </a:r>
          </a:p>
        </p:txBody>
      </p:sp>
      <p:sp>
        <p:nvSpPr>
          <p:cNvPr id="6148" name="Text Box 10"/>
          <p:cNvSpPr txBox="1">
            <a:spLocks noChangeArrowheads="1"/>
          </p:cNvSpPr>
          <p:nvPr/>
        </p:nvSpPr>
        <p:spPr bwMode="auto">
          <a:xfrm>
            <a:off x="4727575" y="1341438"/>
            <a:ext cx="4241800" cy="252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US"/>
              <a:t>The angular distance </a:t>
            </a:r>
          </a:p>
          <a:p>
            <a:pPr eaLnBrk="1" hangingPunct="1"/>
            <a:r>
              <a:rPr lang="en-US"/>
              <a:t>for angles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on opposite sides 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of the equator</a:t>
            </a:r>
          </a:p>
          <a:p>
            <a:pPr eaLnBrk="1" hangingPunct="1"/>
            <a:r>
              <a:rPr lang="en-US"/>
              <a:t>can be found by</a:t>
            </a:r>
          </a:p>
        </p:txBody>
      </p:sp>
      <p:sp>
        <p:nvSpPr>
          <p:cNvPr id="115723" name="Line 11"/>
          <p:cNvSpPr>
            <a:spLocks noChangeShapeType="1"/>
          </p:cNvSpPr>
          <p:nvPr/>
        </p:nvSpPr>
        <p:spPr bwMode="auto">
          <a:xfrm>
            <a:off x="5076825" y="4508500"/>
            <a:ext cx="3600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4" name="Text Box 12"/>
          <p:cNvSpPr txBox="1">
            <a:spLocks noChangeArrowheads="1"/>
          </p:cNvSpPr>
          <p:nvPr/>
        </p:nvSpPr>
        <p:spPr bwMode="auto">
          <a:xfrm>
            <a:off x="5076825" y="3857625"/>
            <a:ext cx="36258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adding the angles</a:t>
            </a:r>
          </a:p>
        </p:txBody>
      </p:sp>
      <p:sp>
        <p:nvSpPr>
          <p:cNvPr id="115725" name="Line 13"/>
          <p:cNvSpPr>
            <a:spLocks noChangeShapeType="1"/>
          </p:cNvSpPr>
          <p:nvPr/>
        </p:nvSpPr>
        <p:spPr bwMode="auto">
          <a:xfrm flipV="1">
            <a:off x="2484438" y="1989138"/>
            <a:ext cx="1439862" cy="165576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Oval 14"/>
          <p:cNvSpPr>
            <a:spLocks noChangeArrowheads="1"/>
          </p:cNvSpPr>
          <p:nvPr/>
        </p:nvSpPr>
        <p:spPr bwMode="auto">
          <a:xfrm>
            <a:off x="323850" y="1412875"/>
            <a:ext cx="4319588" cy="432117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Line 15"/>
          <p:cNvSpPr>
            <a:spLocks noChangeShapeType="1"/>
          </p:cNvSpPr>
          <p:nvPr/>
        </p:nvSpPr>
        <p:spPr bwMode="auto">
          <a:xfrm flipV="1">
            <a:off x="2484438" y="1412875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8" name="Text Box 16"/>
          <p:cNvSpPr txBox="1">
            <a:spLocks noChangeArrowheads="1"/>
          </p:cNvSpPr>
          <p:nvPr/>
        </p:nvSpPr>
        <p:spPr bwMode="auto">
          <a:xfrm>
            <a:off x="2771775" y="3068638"/>
            <a:ext cx="6953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2400" b="1">
                <a:solidFill>
                  <a:srgbClr val="008000"/>
                </a:solidFill>
              </a:rPr>
              <a:t>50</a:t>
            </a:r>
            <a:r>
              <a:rPr lang="en-US" b="1" baseline="30000">
                <a:solidFill>
                  <a:srgbClr val="008000"/>
                </a:solidFill>
              </a:rPr>
              <a:t>o</a:t>
            </a:r>
            <a:endParaRPr lang="en-US" b="1">
              <a:solidFill>
                <a:srgbClr val="008000"/>
              </a:solidFill>
            </a:endParaRPr>
          </a:p>
        </p:txBody>
      </p:sp>
      <p:sp>
        <p:nvSpPr>
          <p:cNvPr id="115729" name="Arc 17"/>
          <p:cNvSpPr>
            <a:spLocks/>
          </p:cNvSpPr>
          <p:nvPr/>
        </p:nvSpPr>
        <p:spPr bwMode="auto">
          <a:xfrm>
            <a:off x="3059113" y="2933700"/>
            <a:ext cx="431800" cy="711200"/>
          </a:xfrm>
          <a:custGeom>
            <a:avLst/>
            <a:gdLst>
              <a:gd name="T0" fmla="*/ 63853 w 21599"/>
              <a:gd name="T1" fmla="*/ 0 h 21362"/>
              <a:gd name="T2" fmla="*/ 431800 w 21599"/>
              <a:gd name="T3" fmla="*/ 703243 h 21362"/>
              <a:gd name="T4" fmla="*/ 0 w 21599"/>
              <a:gd name="T5" fmla="*/ 711200 h 2136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99" h="21362" fill="none" extrusionOk="0">
                <a:moveTo>
                  <a:pt x="3194" y="-1"/>
                </a:moveTo>
                <a:cubicBezTo>
                  <a:pt x="13682" y="1567"/>
                  <a:pt x="21481" y="10518"/>
                  <a:pt x="21598" y="21123"/>
                </a:cubicBezTo>
              </a:path>
              <a:path w="21599" h="21362" stroke="0" extrusionOk="0">
                <a:moveTo>
                  <a:pt x="3194" y="-1"/>
                </a:moveTo>
                <a:cubicBezTo>
                  <a:pt x="13682" y="1567"/>
                  <a:pt x="21481" y="10518"/>
                  <a:pt x="21598" y="21123"/>
                </a:cubicBezTo>
                <a:lnTo>
                  <a:pt x="0" y="21362"/>
                </a:lnTo>
                <a:lnTo>
                  <a:pt x="3194" y="-1"/>
                </a:lnTo>
                <a:close/>
              </a:path>
            </a:pathLst>
          </a:cu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30" name="Text Box 18"/>
          <p:cNvSpPr txBox="1">
            <a:spLocks noChangeArrowheads="1"/>
          </p:cNvSpPr>
          <p:nvPr/>
        </p:nvSpPr>
        <p:spPr bwMode="auto">
          <a:xfrm>
            <a:off x="4970463" y="5157788"/>
            <a:ext cx="309086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b="1">
                <a:solidFill>
                  <a:srgbClr val="008000"/>
                </a:solidFill>
              </a:rPr>
              <a:t>50</a:t>
            </a:r>
            <a:r>
              <a:rPr lang="en-US" b="1" baseline="30000">
                <a:solidFill>
                  <a:srgbClr val="008000"/>
                </a:solidFill>
              </a:rPr>
              <a:t>o</a:t>
            </a:r>
            <a:r>
              <a:rPr lang="en-US" b="1">
                <a:solidFill>
                  <a:srgbClr val="008000"/>
                </a:solidFill>
              </a:rPr>
              <a:t>N</a:t>
            </a:r>
            <a:r>
              <a:rPr lang="en-US" b="1"/>
              <a:t> + </a:t>
            </a:r>
            <a:r>
              <a:rPr lang="en-US" b="1">
                <a:solidFill>
                  <a:srgbClr val="FF0000"/>
                </a:solidFill>
              </a:rPr>
              <a:t>30</a:t>
            </a:r>
            <a:r>
              <a:rPr lang="en-US" b="1" baseline="30000">
                <a:solidFill>
                  <a:srgbClr val="FF0000"/>
                </a:solidFill>
              </a:rPr>
              <a:t>o</a:t>
            </a:r>
            <a:r>
              <a:rPr lang="en-US" b="1">
                <a:solidFill>
                  <a:srgbClr val="FF0000"/>
                </a:solidFill>
              </a:rPr>
              <a:t>S</a:t>
            </a:r>
            <a:r>
              <a:rPr lang="en-US" b="1"/>
              <a:t> =</a:t>
            </a:r>
          </a:p>
        </p:txBody>
      </p:sp>
      <p:pic>
        <p:nvPicPr>
          <p:cNvPr id="115731" name="Picture 19" descr="1194985033693794642bussola_architetto_franc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6092825"/>
            <a:ext cx="63182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5732" name="Text Box 20"/>
          <p:cNvSpPr txBox="1">
            <a:spLocks noChangeArrowheads="1"/>
          </p:cNvSpPr>
          <p:nvPr/>
        </p:nvSpPr>
        <p:spPr bwMode="auto">
          <a:xfrm>
            <a:off x="2843213" y="3513138"/>
            <a:ext cx="6953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2400" b="1">
                <a:solidFill>
                  <a:srgbClr val="FF0000"/>
                </a:solidFill>
              </a:rPr>
              <a:t>30</a:t>
            </a:r>
            <a:r>
              <a:rPr lang="en-US" b="1" baseline="30000">
                <a:solidFill>
                  <a:srgbClr val="FF0000"/>
                </a:solidFill>
              </a:rPr>
              <a:t>o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15733" name="Arc 21"/>
          <p:cNvSpPr>
            <a:spLocks/>
          </p:cNvSpPr>
          <p:nvPr/>
        </p:nvSpPr>
        <p:spPr bwMode="auto">
          <a:xfrm>
            <a:off x="3059113" y="3625850"/>
            <a:ext cx="431800" cy="596900"/>
          </a:xfrm>
          <a:custGeom>
            <a:avLst/>
            <a:gdLst>
              <a:gd name="T0" fmla="*/ 431620 w 21600"/>
              <a:gd name="T1" fmla="*/ 0 h 17909"/>
              <a:gd name="T2" fmla="*/ 258580 w 21600"/>
              <a:gd name="T3" fmla="*/ 596900 h 17909"/>
              <a:gd name="T4" fmla="*/ 0 w 21600"/>
              <a:gd name="T5" fmla="*/ 20331 h 1790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7909" fill="none" extrusionOk="0">
                <a:moveTo>
                  <a:pt x="21591" y="-1"/>
                </a:moveTo>
                <a:cubicBezTo>
                  <a:pt x="21597" y="203"/>
                  <a:pt x="21600" y="406"/>
                  <a:pt x="21600" y="610"/>
                </a:cubicBezTo>
                <a:cubicBezTo>
                  <a:pt x="21600" y="7419"/>
                  <a:pt x="18388" y="13830"/>
                  <a:pt x="12934" y="17908"/>
                </a:cubicBezTo>
              </a:path>
              <a:path w="21600" h="17909" stroke="0" extrusionOk="0">
                <a:moveTo>
                  <a:pt x="21591" y="-1"/>
                </a:moveTo>
                <a:cubicBezTo>
                  <a:pt x="21597" y="203"/>
                  <a:pt x="21600" y="406"/>
                  <a:pt x="21600" y="610"/>
                </a:cubicBezTo>
                <a:cubicBezTo>
                  <a:pt x="21600" y="7419"/>
                  <a:pt x="18388" y="13830"/>
                  <a:pt x="12934" y="17908"/>
                </a:cubicBezTo>
                <a:lnTo>
                  <a:pt x="0" y="610"/>
                </a:lnTo>
                <a:lnTo>
                  <a:pt x="21591" y="-1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34" name="Text Box 22"/>
          <p:cNvSpPr txBox="1">
            <a:spLocks noChangeArrowheads="1"/>
          </p:cNvSpPr>
          <p:nvPr/>
        </p:nvSpPr>
        <p:spPr bwMode="auto">
          <a:xfrm>
            <a:off x="8001000" y="5170488"/>
            <a:ext cx="8191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b="1"/>
              <a:t>80</a:t>
            </a:r>
            <a:r>
              <a:rPr lang="en-US" b="1" baseline="30000"/>
              <a:t>o</a:t>
            </a:r>
            <a:endParaRPr lang="en-US" b="1"/>
          </a:p>
        </p:txBody>
      </p:sp>
      <p:sp>
        <p:nvSpPr>
          <p:cNvPr id="115735" name="Line 23"/>
          <p:cNvSpPr>
            <a:spLocks noChangeShapeType="1"/>
          </p:cNvSpPr>
          <p:nvPr/>
        </p:nvSpPr>
        <p:spPr bwMode="auto">
          <a:xfrm>
            <a:off x="2484438" y="3644900"/>
            <a:ext cx="1778000" cy="11874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36" name="Line 24"/>
          <p:cNvSpPr>
            <a:spLocks noChangeShapeType="1"/>
          </p:cNvSpPr>
          <p:nvPr/>
        </p:nvSpPr>
        <p:spPr bwMode="auto">
          <a:xfrm>
            <a:off x="2484438" y="3644900"/>
            <a:ext cx="2159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37" name="Arc 25"/>
          <p:cNvSpPr>
            <a:spLocks/>
          </p:cNvSpPr>
          <p:nvPr/>
        </p:nvSpPr>
        <p:spPr bwMode="auto">
          <a:xfrm>
            <a:off x="2560638" y="1943100"/>
            <a:ext cx="2087562" cy="2897188"/>
          </a:xfrm>
          <a:custGeom>
            <a:avLst/>
            <a:gdLst>
              <a:gd name="T0" fmla="*/ 1369479 w 21600"/>
              <a:gd name="T1" fmla="*/ 0 h 28958"/>
              <a:gd name="T2" fmla="*/ 1691698 w 21600"/>
              <a:gd name="T3" fmla="*/ 2897188 h 28958"/>
              <a:gd name="T4" fmla="*/ 0 w 21600"/>
              <a:gd name="T5" fmla="*/ 1630981 h 2895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8958" fill="none" extrusionOk="0">
                <a:moveTo>
                  <a:pt x="14170" y="-1"/>
                </a:moveTo>
                <a:cubicBezTo>
                  <a:pt x="18889" y="4102"/>
                  <a:pt x="21600" y="10048"/>
                  <a:pt x="21600" y="16302"/>
                </a:cubicBezTo>
                <a:cubicBezTo>
                  <a:pt x="21600" y="20846"/>
                  <a:pt x="20166" y="25275"/>
                  <a:pt x="17503" y="28957"/>
                </a:cubicBezTo>
              </a:path>
              <a:path w="21600" h="28958" stroke="0" extrusionOk="0">
                <a:moveTo>
                  <a:pt x="14170" y="-1"/>
                </a:moveTo>
                <a:cubicBezTo>
                  <a:pt x="18889" y="4102"/>
                  <a:pt x="21600" y="10048"/>
                  <a:pt x="21600" y="16302"/>
                </a:cubicBezTo>
                <a:cubicBezTo>
                  <a:pt x="21600" y="20846"/>
                  <a:pt x="20166" y="25275"/>
                  <a:pt x="17503" y="28957"/>
                </a:cubicBezTo>
                <a:lnTo>
                  <a:pt x="0" y="16302"/>
                </a:lnTo>
                <a:lnTo>
                  <a:pt x="14170" y="-1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23" grpId="0" animBg="1"/>
      <p:bldP spid="115724" grpId="0"/>
      <p:bldP spid="115725" grpId="0" animBg="1"/>
      <p:bldP spid="115728" grpId="0"/>
      <p:bldP spid="115729" grpId="0" animBg="1"/>
      <p:bldP spid="115730" grpId="0"/>
      <p:bldP spid="115732" grpId="0"/>
      <p:bldP spid="115733" grpId="0" animBg="1"/>
      <p:bldP spid="115734" grpId="0"/>
      <p:bldP spid="115735" grpId="0" animBg="1"/>
      <p:bldP spid="115736" grpId="0" animBg="1"/>
      <p:bldP spid="1157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323850" y="908050"/>
            <a:ext cx="4321175" cy="5400675"/>
            <a:chOff x="1474" y="572"/>
            <a:chExt cx="2722" cy="3402"/>
          </a:xfrm>
        </p:grpSpPr>
        <p:sp>
          <p:nvSpPr>
            <p:cNvPr id="7188" name="Oval 3"/>
            <p:cNvSpPr>
              <a:spLocks noChangeArrowheads="1"/>
            </p:cNvSpPr>
            <p:nvPr/>
          </p:nvSpPr>
          <p:spPr bwMode="auto">
            <a:xfrm>
              <a:off x="1474" y="889"/>
              <a:ext cx="2722" cy="272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9" name="Line 4"/>
            <p:cNvSpPr>
              <a:spLocks noChangeShapeType="1"/>
            </p:cNvSpPr>
            <p:nvPr/>
          </p:nvSpPr>
          <p:spPr bwMode="auto">
            <a:xfrm>
              <a:off x="2835" y="799"/>
              <a:ext cx="0" cy="29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Oval 5"/>
            <p:cNvSpPr>
              <a:spLocks noChangeArrowheads="1"/>
            </p:cNvSpPr>
            <p:nvPr/>
          </p:nvSpPr>
          <p:spPr bwMode="auto">
            <a:xfrm>
              <a:off x="1474" y="1978"/>
              <a:ext cx="2722" cy="63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1" name="Oval 6"/>
            <p:cNvSpPr>
              <a:spLocks noChangeArrowheads="1"/>
            </p:cNvSpPr>
            <p:nvPr/>
          </p:nvSpPr>
          <p:spPr bwMode="auto">
            <a:xfrm>
              <a:off x="1474" y="889"/>
              <a:ext cx="2722" cy="2721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2" name="Text Box 7"/>
            <p:cNvSpPr txBox="1">
              <a:spLocks noChangeArrowheads="1"/>
            </p:cNvSpPr>
            <p:nvPr/>
          </p:nvSpPr>
          <p:spPr bwMode="auto">
            <a:xfrm>
              <a:off x="2291" y="572"/>
              <a:ext cx="11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l" eaLnBrk="1" hangingPunct="1"/>
              <a:r>
                <a:rPr lang="en-US" sz="2400" b="1"/>
                <a:t>North Pole</a:t>
              </a:r>
            </a:p>
          </p:txBody>
        </p:sp>
        <p:sp>
          <p:nvSpPr>
            <p:cNvPr id="7193" name="Text Box 8"/>
            <p:cNvSpPr txBox="1">
              <a:spLocks noChangeArrowheads="1"/>
            </p:cNvSpPr>
            <p:nvPr/>
          </p:nvSpPr>
          <p:spPr bwMode="auto">
            <a:xfrm>
              <a:off x="2275" y="3686"/>
              <a:ext cx="10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l" eaLnBrk="1" hangingPunct="1"/>
              <a:r>
                <a:rPr lang="en-US" sz="2400" b="1"/>
                <a:t>South Pole</a:t>
              </a:r>
            </a:p>
          </p:txBody>
        </p:sp>
      </p:grpSp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Angular Distance – Same Side (5/11)</a:t>
            </a:r>
          </a:p>
        </p:txBody>
      </p:sp>
      <p:sp>
        <p:nvSpPr>
          <p:cNvPr id="108554" name="Text Box 10"/>
          <p:cNvSpPr txBox="1">
            <a:spLocks noChangeArrowheads="1"/>
          </p:cNvSpPr>
          <p:nvPr/>
        </p:nvSpPr>
        <p:spPr bwMode="auto">
          <a:xfrm>
            <a:off x="4727575" y="1125538"/>
            <a:ext cx="4241800" cy="252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US"/>
              <a:t>The angular distance </a:t>
            </a:r>
          </a:p>
          <a:p>
            <a:pPr eaLnBrk="1" hangingPunct="1"/>
            <a:r>
              <a:rPr lang="en-US"/>
              <a:t>for angles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on the same side 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of the equator</a:t>
            </a:r>
          </a:p>
          <a:p>
            <a:pPr eaLnBrk="1" hangingPunct="1"/>
            <a:r>
              <a:rPr lang="en-US"/>
              <a:t>can be found by</a:t>
            </a:r>
          </a:p>
        </p:txBody>
      </p:sp>
      <p:sp>
        <p:nvSpPr>
          <p:cNvPr id="108555" name="Line 11"/>
          <p:cNvSpPr>
            <a:spLocks noChangeShapeType="1"/>
          </p:cNvSpPr>
          <p:nvPr/>
        </p:nvSpPr>
        <p:spPr bwMode="auto">
          <a:xfrm>
            <a:off x="5076825" y="4797425"/>
            <a:ext cx="3600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56" name="Text Box 12"/>
          <p:cNvSpPr txBox="1">
            <a:spLocks noChangeArrowheads="1"/>
          </p:cNvSpPr>
          <p:nvPr/>
        </p:nvSpPr>
        <p:spPr bwMode="auto">
          <a:xfrm>
            <a:off x="5695950" y="3573463"/>
            <a:ext cx="2392363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subtracting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the angles.</a:t>
            </a:r>
          </a:p>
        </p:txBody>
      </p:sp>
      <p:sp>
        <p:nvSpPr>
          <p:cNvPr id="108557" name="Line 13"/>
          <p:cNvSpPr>
            <a:spLocks noChangeShapeType="1"/>
          </p:cNvSpPr>
          <p:nvPr/>
        </p:nvSpPr>
        <p:spPr bwMode="auto">
          <a:xfrm flipV="1">
            <a:off x="2484438" y="1989138"/>
            <a:ext cx="1439862" cy="165576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Oval 14"/>
          <p:cNvSpPr>
            <a:spLocks noChangeArrowheads="1"/>
          </p:cNvSpPr>
          <p:nvPr/>
        </p:nvSpPr>
        <p:spPr bwMode="auto">
          <a:xfrm>
            <a:off x="323850" y="1412875"/>
            <a:ext cx="4319588" cy="432117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Line 15"/>
          <p:cNvSpPr>
            <a:spLocks noChangeShapeType="1"/>
          </p:cNvSpPr>
          <p:nvPr/>
        </p:nvSpPr>
        <p:spPr bwMode="auto">
          <a:xfrm flipV="1">
            <a:off x="2484438" y="1412875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60" name="Text Box 16"/>
          <p:cNvSpPr txBox="1">
            <a:spLocks noChangeArrowheads="1"/>
          </p:cNvSpPr>
          <p:nvPr/>
        </p:nvSpPr>
        <p:spPr bwMode="auto">
          <a:xfrm>
            <a:off x="2771775" y="3062288"/>
            <a:ext cx="569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800" b="1">
                <a:solidFill>
                  <a:srgbClr val="008000"/>
                </a:solidFill>
              </a:rPr>
              <a:t>50</a:t>
            </a:r>
            <a:r>
              <a:rPr lang="en-US" sz="2400" b="1" baseline="30000">
                <a:solidFill>
                  <a:srgbClr val="008000"/>
                </a:solidFill>
              </a:rPr>
              <a:t>o</a:t>
            </a:r>
            <a:endParaRPr lang="en-US" sz="2400" b="1">
              <a:solidFill>
                <a:srgbClr val="008000"/>
              </a:solidFill>
            </a:endParaRPr>
          </a:p>
        </p:txBody>
      </p:sp>
      <p:sp>
        <p:nvSpPr>
          <p:cNvPr id="108561" name="Arc 17"/>
          <p:cNvSpPr>
            <a:spLocks/>
          </p:cNvSpPr>
          <p:nvPr/>
        </p:nvSpPr>
        <p:spPr bwMode="auto">
          <a:xfrm>
            <a:off x="3059113" y="2933700"/>
            <a:ext cx="431800" cy="711200"/>
          </a:xfrm>
          <a:custGeom>
            <a:avLst/>
            <a:gdLst>
              <a:gd name="T0" fmla="*/ 63853 w 21599"/>
              <a:gd name="T1" fmla="*/ 0 h 21362"/>
              <a:gd name="T2" fmla="*/ 431800 w 21599"/>
              <a:gd name="T3" fmla="*/ 703243 h 21362"/>
              <a:gd name="T4" fmla="*/ 0 w 21599"/>
              <a:gd name="T5" fmla="*/ 711200 h 2136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99" h="21362" fill="none" extrusionOk="0">
                <a:moveTo>
                  <a:pt x="3194" y="-1"/>
                </a:moveTo>
                <a:cubicBezTo>
                  <a:pt x="13682" y="1567"/>
                  <a:pt x="21481" y="10518"/>
                  <a:pt x="21598" y="21123"/>
                </a:cubicBezTo>
              </a:path>
              <a:path w="21599" h="21362" stroke="0" extrusionOk="0">
                <a:moveTo>
                  <a:pt x="3194" y="-1"/>
                </a:moveTo>
                <a:cubicBezTo>
                  <a:pt x="13682" y="1567"/>
                  <a:pt x="21481" y="10518"/>
                  <a:pt x="21598" y="21123"/>
                </a:cubicBezTo>
                <a:lnTo>
                  <a:pt x="0" y="21362"/>
                </a:lnTo>
                <a:lnTo>
                  <a:pt x="3194" y="-1"/>
                </a:lnTo>
                <a:close/>
              </a:path>
            </a:pathLst>
          </a:cu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62" name="Text Box 18"/>
          <p:cNvSpPr txBox="1">
            <a:spLocks noChangeArrowheads="1"/>
          </p:cNvSpPr>
          <p:nvPr/>
        </p:nvSpPr>
        <p:spPr bwMode="auto">
          <a:xfrm>
            <a:off x="4970463" y="5157788"/>
            <a:ext cx="309086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b="1">
                <a:solidFill>
                  <a:srgbClr val="008000"/>
                </a:solidFill>
              </a:rPr>
              <a:t>50</a:t>
            </a:r>
            <a:r>
              <a:rPr lang="en-US" b="1" baseline="30000">
                <a:solidFill>
                  <a:srgbClr val="008000"/>
                </a:solidFill>
              </a:rPr>
              <a:t>o</a:t>
            </a:r>
            <a:r>
              <a:rPr lang="en-US" b="1">
                <a:solidFill>
                  <a:srgbClr val="008000"/>
                </a:solidFill>
              </a:rPr>
              <a:t>N</a:t>
            </a:r>
            <a:r>
              <a:rPr lang="en-US" b="1"/>
              <a:t> - </a:t>
            </a:r>
            <a:r>
              <a:rPr lang="en-US" b="1">
                <a:solidFill>
                  <a:srgbClr val="FF0000"/>
                </a:solidFill>
              </a:rPr>
              <a:t>30</a:t>
            </a:r>
            <a:r>
              <a:rPr lang="en-US" b="1" baseline="30000">
                <a:solidFill>
                  <a:srgbClr val="FF0000"/>
                </a:solidFill>
              </a:rPr>
              <a:t>o</a:t>
            </a:r>
            <a:r>
              <a:rPr lang="en-US" b="1">
                <a:solidFill>
                  <a:srgbClr val="FF0000"/>
                </a:solidFill>
              </a:rPr>
              <a:t>S</a:t>
            </a:r>
            <a:r>
              <a:rPr lang="en-US" b="1"/>
              <a:t> =</a:t>
            </a:r>
          </a:p>
        </p:txBody>
      </p:sp>
      <p:pic>
        <p:nvPicPr>
          <p:cNvPr id="108563" name="Picture 19" descr="1194985033693794642bussola_architetto_franc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6092825"/>
            <a:ext cx="63182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564" name="Text Box 20"/>
          <p:cNvSpPr txBox="1">
            <a:spLocks noChangeArrowheads="1"/>
          </p:cNvSpPr>
          <p:nvPr/>
        </p:nvSpPr>
        <p:spPr bwMode="auto">
          <a:xfrm>
            <a:off x="2997200" y="3348038"/>
            <a:ext cx="542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800" b="1">
                <a:solidFill>
                  <a:srgbClr val="FF0000"/>
                </a:solidFill>
              </a:rPr>
              <a:t>30</a:t>
            </a:r>
            <a:r>
              <a:rPr lang="en-US" sz="1800" b="1" baseline="30000">
                <a:solidFill>
                  <a:srgbClr val="FF0000"/>
                </a:solidFill>
              </a:rPr>
              <a:t>o</a:t>
            </a:r>
            <a:endParaRPr lang="en-US" sz="1800" b="1">
              <a:solidFill>
                <a:srgbClr val="FF0000"/>
              </a:solidFill>
            </a:endParaRPr>
          </a:p>
        </p:txBody>
      </p:sp>
      <p:sp>
        <p:nvSpPr>
          <p:cNvPr id="108565" name="Arc 21"/>
          <p:cNvSpPr>
            <a:spLocks/>
          </p:cNvSpPr>
          <p:nvPr/>
        </p:nvSpPr>
        <p:spPr bwMode="auto">
          <a:xfrm>
            <a:off x="3059113" y="3284538"/>
            <a:ext cx="431800" cy="365125"/>
          </a:xfrm>
          <a:custGeom>
            <a:avLst/>
            <a:gdLst>
              <a:gd name="T0" fmla="*/ 372122 w 21598"/>
              <a:gd name="T1" fmla="*/ 0 h 10960"/>
              <a:gd name="T2" fmla="*/ 431800 w 21598"/>
              <a:gd name="T3" fmla="*/ 355164 h 10960"/>
              <a:gd name="T4" fmla="*/ 0 w 21598"/>
              <a:gd name="T5" fmla="*/ 365125 h 1096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98" h="10960" fill="none" extrusionOk="0">
                <a:moveTo>
                  <a:pt x="18612" y="0"/>
                </a:moveTo>
                <a:cubicBezTo>
                  <a:pt x="20517" y="3234"/>
                  <a:pt x="21545" y="6908"/>
                  <a:pt x="21597" y="10661"/>
                </a:cubicBezTo>
              </a:path>
              <a:path w="21598" h="10960" stroke="0" extrusionOk="0">
                <a:moveTo>
                  <a:pt x="18612" y="0"/>
                </a:moveTo>
                <a:cubicBezTo>
                  <a:pt x="20517" y="3234"/>
                  <a:pt x="21545" y="6908"/>
                  <a:pt x="21597" y="10661"/>
                </a:cubicBezTo>
                <a:lnTo>
                  <a:pt x="0" y="10960"/>
                </a:lnTo>
                <a:lnTo>
                  <a:pt x="18612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66" name="Text Box 22"/>
          <p:cNvSpPr txBox="1">
            <a:spLocks noChangeArrowheads="1"/>
          </p:cNvSpPr>
          <p:nvPr/>
        </p:nvSpPr>
        <p:spPr bwMode="auto">
          <a:xfrm>
            <a:off x="8001000" y="5170488"/>
            <a:ext cx="8191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b="1"/>
              <a:t>20</a:t>
            </a:r>
            <a:r>
              <a:rPr lang="en-US" b="1" baseline="30000"/>
              <a:t>o</a:t>
            </a:r>
            <a:endParaRPr lang="en-US" b="1"/>
          </a:p>
        </p:txBody>
      </p:sp>
      <p:sp>
        <p:nvSpPr>
          <p:cNvPr id="108567" name="Line 23"/>
          <p:cNvSpPr>
            <a:spLocks noChangeShapeType="1"/>
          </p:cNvSpPr>
          <p:nvPr/>
        </p:nvSpPr>
        <p:spPr bwMode="auto">
          <a:xfrm flipV="1">
            <a:off x="2484438" y="2924175"/>
            <a:ext cx="2016125" cy="7207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68" name="Line 24"/>
          <p:cNvSpPr>
            <a:spLocks noChangeShapeType="1"/>
          </p:cNvSpPr>
          <p:nvPr/>
        </p:nvSpPr>
        <p:spPr bwMode="auto">
          <a:xfrm>
            <a:off x="2484438" y="3644900"/>
            <a:ext cx="2159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69" name="Arc 25"/>
          <p:cNvSpPr>
            <a:spLocks/>
          </p:cNvSpPr>
          <p:nvPr/>
        </p:nvSpPr>
        <p:spPr bwMode="auto">
          <a:xfrm>
            <a:off x="2555875" y="1965325"/>
            <a:ext cx="1979613" cy="1679575"/>
          </a:xfrm>
          <a:custGeom>
            <a:avLst/>
            <a:gdLst>
              <a:gd name="T0" fmla="*/ 1374068 w 20491"/>
              <a:gd name="T1" fmla="*/ 0 h 16257"/>
              <a:gd name="T2" fmla="*/ 1979613 w 20491"/>
              <a:gd name="T3" fmla="*/ 973631 h 16257"/>
              <a:gd name="T4" fmla="*/ 0 w 20491"/>
              <a:gd name="T5" fmla="*/ 1679575 h 1625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491" h="16257" fill="none" extrusionOk="0">
                <a:moveTo>
                  <a:pt x="14222" y="0"/>
                </a:moveTo>
                <a:cubicBezTo>
                  <a:pt x="17112" y="2528"/>
                  <a:pt x="19276" y="5781"/>
                  <a:pt x="20490" y="9424"/>
                </a:cubicBezTo>
              </a:path>
              <a:path w="20491" h="16257" stroke="0" extrusionOk="0">
                <a:moveTo>
                  <a:pt x="14222" y="0"/>
                </a:moveTo>
                <a:cubicBezTo>
                  <a:pt x="17112" y="2528"/>
                  <a:pt x="19276" y="5781"/>
                  <a:pt x="20490" y="9424"/>
                </a:cubicBezTo>
                <a:lnTo>
                  <a:pt x="0" y="16257"/>
                </a:lnTo>
                <a:lnTo>
                  <a:pt x="14222" y="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8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8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54" grpId="0"/>
      <p:bldP spid="108555" grpId="0" animBg="1"/>
      <p:bldP spid="108556" grpId="0"/>
      <p:bldP spid="108557" grpId="0" animBg="1"/>
      <p:bldP spid="108560" grpId="0"/>
      <p:bldP spid="108561" grpId="0" animBg="1"/>
      <p:bldP spid="108562" grpId="0"/>
      <p:bldP spid="108564" grpId="0"/>
      <p:bldP spid="108565" grpId="0" animBg="1"/>
      <p:bldP spid="108566" grpId="0"/>
      <p:bldP spid="108567" grpId="0" animBg="1"/>
      <p:bldP spid="108568" grpId="0" animBg="1"/>
      <p:bldP spid="10856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323850" y="908050"/>
            <a:ext cx="4321175" cy="5400675"/>
            <a:chOff x="1474" y="572"/>
            <a:chExt cx="2722" cy="3402"/>
          </a:xfrm>
        </p:grpSpPr>
        <p:sp>
          <p:nvSpPr>
            <p:cNvPr id="8215" name="Oval 3"/>
            <p:cNvSpPr>
              <a:spLocks noChangeArrowheads="1"/>
            </p:cNvSpPr>
            <p:nvPr/>
          </p:nvSpPr>
          <p:spPr bwMode="auto">
            <a:xfrm>
              <a:off x="1474" y="889"/>
              <a:ext cx="2722" cy="272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6" name="Line 4"/>
            <p:cNvSpPr>
              <a:spLocks noChangeShapeType="1"/>
            </p:cNvSpPr>
            <p:nvPr/>
          </p:nvSpPr>
          <p:spPr bwMode="auto">
            <a:xfrm>
              <a:off x="2835" y="799"/>
              <a:ext cx="0" cy="29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7" name="Oval 5"/>
            <p:cNvSpPr>
              <a:spLocks noChangeArrowheads="1"/>
            </p:cNvSpPr>
            <p:nvPr/>
          </p:nvSpPr>
          <p:spPr bwMode="auto">
            <a:xfrm>
              <a:off x="1474" y="1978"/>
              <a:ext cx="2722" cy="63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8" name="Oval 6"/>
            <p:cNvSpPr>
              <a:spLocks noChangeArrowheads="1"/>
            </p:cNvSpPr>
            <p:nvPr/>
          </p:nvSpPr>
          <p:spPr bwMode="auto">
            <a:xfrm>
              <a:off x="1474" y="889"/>
              <a:ext cx="2722" cy="2721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9" name="Text Box 7"/>
            <p:cNvSpPr txBox="1">
              <a:spLocks noChangeArrowheads="1"/>
            </p:cNvSpPr>
            <p:nvPr/>
          </p:nvSpPr>
          <p:spPr bwMode="auto">
            <a:xfrm>
              <a:off x="2291" y="572"/>
              <a:ext cx="11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l" eaLnBrk="1" hangingPunct="1"/>
              <a:r>
                <a:rPr lang="en-US" sz="2400" b="1"/>
                <a:t>North Pole</a:t>
              </a:r>
            </a:p>
          </p:txBody>
        </p:sp>
        <p:sp>
          <p:nvSpPr>
            <p:cNvPr id="8220" name="Text Box 8"/>
            <p:cNvSpPr txBox="1">
              <a:spLocks noChangeArrowheads="1"/>
            </p:cNvSpPr>
            <p:nvPr/>
          </p:nvSpPr>
          <p:spPr bwMode="auto">
            <a:xfrm>
              <a:off x="2275" y="3686"/>
              <a:ext cx="10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l" eaLnBrk="1" hangingPunct="1"/>
              <a:r>
                <a:rPr lang="en-US" sz="2400" b="1"/>
                <a:t>South Pole</a:t>
              </a:r>
            </a:p>
          </p:txBody>
        </p:sp>
      </p:grpSp>
      <p:sp>
        <p:nvSpPr>
          <p:cNvPr id="819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Distance - Nautical Miles – Opposite Sides (6/11)</a:t>
            </a:r>
          </a:p>
        </p:txBody>
      </p:sp>
      <p:sp>
        <p:nvSpPr>
          <p:cNvPr id="109581" name="Line 13"/>
          <p:cNvSpPr>
            <a:spLocks noChangeShapeType="1"/>
          </p:cNvSpPr>
          <p:nvPr/>
        </p:nvSpPr>
        <p:spPr bwMode="auto">
          <a:xfrm flipV="1">
            <a:off x="2484438" y="1989138"/>
            <a:ext cx="1439862" cy="165576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Oval 14"/>
          <p:cNvSpPr>
            <a:spLocks noChangeArrowheads="1"/>
          </p:cNvSpPr>
          <p:nvPr/>
        </p:nvSpPr>
        <p:spPr bwMode="auto">
          <a:xfrm>
            <a:off x="323850" y="1412875"/>
            <a:ext cx="4319588" cy="432117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Line 15"/>
          <p:cNvSpPr>
            <a:spLocks noChangeShapeType="1"/>
          </p:cNvSpPr>
          <p:nvPr/>
        </p:nvSpPr>
        <p:spPr bwMode="auto">
          <a:xfrm flipV="1">
            <a:off x="2484438" y="1412875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84" name="Text Box 16"/>
          <p:cNvSpPr txBox="1">
            <a:spLocks noChangeArrowheads="1"/>
          </p:cNvSpPr>
          <p:nvPr/>
        </p:nvSpPr>
        <p:spPr bwMode="auto">
          <a:xfrm>
            <a:off x="2771775" y="3068638"/>
            <a:ext cx="6953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2400" b="1">
                <a:solidFill>
                  <a:srgbClr val="008000"/>
                </a:solidFill>
              </a:rPr>
              <a:t>50</a:t>
            </a:r>
            <a:r>
              <a:rPr lang="en-US" b="1" baseline="30000">
                <a:solidFill>
                  <a:srgbClr val="008000"/>
                </a:solidFill>
              </a:rPr>
              <a:t>o</a:t>
            </a:r>
            <a:endParaRPr lang="en-US" b="1">
              <a:solidFill>
                <a:srgbClr val="008000"/>
              </a:solidFill>
            </a:endParaRPr>
          </a:p>
        </p:txBody>
      </p:sp>
      <p:sp>
        <p:nvSpPr>
          <p:cNvPr id="109585" name="Arc 17"/>
          <p:cNvSpPr>
            <a:spLocks/>
          </p:cNvSpPr>
          <p:nvPr/>
        </p:nvSpPr>
        <p:spPr bwMode="auto">
          <a:xfrm>
            <a:off x="3059113" y="2933700"/>
            <a:ext cx="431800" cy="711200"/>
          </a:xfrm>
          <a:custGeom>
            <a:avLst/>
            <a:gdLst>
              <a:gd name="T0" fmla="*/ 63853 w 21599"/>
              <a:gd name="T1" fmla="*/ 0 h 21362"/>
              <a:gd name="T2" fmla="*/ 431800 w 21599"/>
              <a:gd name="T3" fmla="*/ 703243 h 21362"/>
              <a:gd name="T4" fmla="*/ 0 w 21599"/>
              <a:gd name="T5" fmla="*/ 711200 h 2136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99" h="21362" fill="none" extrusionOk="0">
                <a:moveTo>
                  <a:pt x="3194" y="-1"/>
                </a:moveTo>
                <a:cubicBezTo>
                  <a:pt x="13682" y="1567"/>
                  <a:pt x="21481" y="10518"/>
                  <a:pt x="21598" y="21123"/>
                </a:cubicBezTo>
              </a:path>
              <a:path w="21599" h="21362" stroke="0" extrusionOk="0">
                <a:moveTo>
                  <a:pt x="3194" y="-1"/>
                </a:moveTo>
                <a:cubicBezTo>
                  <a:pt x="13682" y="1567"/>
                  <a:pt x="21481" y="10518"/>
                  <a:pt x="21598" y="21123"/>
                </a:cubicBezTo>
                <a:lnTo>
                  <a:pt x="0" y="21362"/>
                </a:lnTo>
                <a:lnTo>
                  <a:pt x="3194" y="-1"/>
                </a:lnTo>
                <a:close/>
              </a:path>
            </a:pathLst>
          </a:cu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9587" name="Picture 19" descr="1194985033693794642bussola_architetto_franc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6092825"/>
            <a:ext cx="63182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588" name="Text Box 20"/>
          <p:cNvSpPr txBox="1">
            <a:spLocks noChangeArrowheads="1"/>
          </p:cNvSpPr>
          <p:nvPr/>
        </p:nvSpPr>
        <p:spPr bwMode="auto">
          <a:xfrm>
            <a:off x="2843213" y="3513138"/>
            <a:ext cx="6953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2400" b="1">
                <a:solidFill>
                  <a:srgbClr val="FF0000"/>
                </a:solidFill>
              </a:rPr>
              <a:t>30</a:t>
            </a:r>
            <a:r>
              <a:rPr lang="en-US" b="1" baseline="30000">
                <a:solidFill>
                  <a:srgbClr val="FF0000"/>
                </a:solidFill>
              </a:rPr>
              <a:t>o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09589" name="Arc 21"/>
          <p:cNvSpPr>
            <a:spLocks/>
          </p:cNvSpPr>
          <p:nvPr/>
        </p:nvSpPr>
        <p:spPr bwMode="auto">
          <a:xfrm>
            <a:off x="3059113" y="3625850"/>
            <a:ext cx="431800" cy="596900"/>
          </a:xfrm>
          <a:custGeom>
            <a:avLst/>
            <a:gdLst>
              <a:gd name="T0" fmla="*/ 431620 w 21600"/>
              <a:gd name="T1" fmla="*/ 0 h 17909"/>
              <a:gd name="T2" fmla="*/ 258580 w 21600"/>
              <a:gd name="T3" fmla="*/ 596900 h 17909"/>
              <a:gd name="T4" fmla="*/ 0 w 21600"/>
              <a:gd name="T5" fmla="*/ 20331 h 1790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7909" fill="none" extrusionOk="0">
                <a:moveTo>
                  <a:pt x="21591" y="-1"/>
                </a:moveTo>
                <a:cubicBezTo>
                  <a:pt x="21597" y="203"/>
                  <a:pt x="21600" y="406"/>
                  <a:pt x="21600" y="610"/>
                </a:cubicBezTo>
                <a:cubicBezTo>
                  <a:pt x="21600" y="7419"/>
                  <a:pt x="18388" y="13830"/>
                  <a:pt x="12934" y="17908"/>
                </a:cubicBezTo>
              </a:path>
              <a:path w="21600" h="17909" stroke="0" extrusionOk="0">
                <a:moveTo>
                  <a:pt x="21591" y="-1"/>
                </a:moveTo>
                <a:cubicBezTo>
                  <a:pt x="21597" y="203"/>
                  <a:pt x="21600" y="406"/>
                  <a:pt x="21600" y="610"/>
                </a:cubicBezTo>
                <a:cubicBezTo>
                  <a:pt x="21600" y="7419"/>
                  <a:pt x="18388" y="13830"/>
                  <a:pt x="12934" y="17908"/>
                </a:cubicBezTo>
                <a:lnTo>
                  <a:pt x="0" y="610"/>
                </a:lnTo>
                <a:lnTo>
                  <a:pt x="21591" y="-1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91" name="Line 23"/>
          <p:cNvSpPr>
            <a:spLocks noChangeShapeType="1"/>
          </p:cNvSpPr>
          <p:nvPr/>
        </p:nvSpPr>
        <p:spPr bwMode="auto">
          <a:xfrm>
            <a:off x="2484438" y="3644900"/>
            <a:ext cx="1778000" cy="11874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92" name="Line 24"/>
          <p:cNvSpPr>
            <a:spLocks noChangeShapeType="1"/>
          </p:cNvSpPr>
          <p:nvPr/>
        </p:nvSpPr>
        <p:spPr bwMode="auto">
          <a:xfrm>
            <a:off x="2484438" y="3644900"/>
            <a:ext cx="2159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96" name="Arc 28"/>
          <p:cNvSpPr>
            <a:spLocks/>
          </p:cNvSpPr>
          <p:nvPr/>
        </p:nvSpPr>
        <p:spPr bwMode="auto">
          <a:xfrm>
            <a:off x="2560638" y="1943100"/>
            <a:ext cx="2087562" cy="2897188"/>
          </a:xfrm>
          <a:custGeom>
            <a:avLst/>
            <a:gdLst>
              <a:gd name="T0" fmla="*/ 1369479 w 21600"/>
              <a:gd name="T1" fmla="*/ 0 h 28958"/>
              <a:gd name="T2" fmla="*/ 1691698 w 21600"/>
              <a:gd name="T3" fmla="*/ 2897188 h 28958"/>
              <a:gd name="T4" fmla="*/ 0 w 21600"/>
              <a:gd name="T5" fmla="*/ 1630981 h 2895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8958" fill="none" extrusionOk="0">
                <a:moveTo>
                  <a:pt x="14170" y="-1"/>
                </a:moveTo>
                <a:cubicBezTo>
                  <a:pt x="18889" y="4102"/>
                  <a:pt x="21600" y="10048"/>
                  <a:pt x="21600" y="16302"/>
                </a:cubicBezTo>
                <a:cubicBezTo>
                  <a:pt x="21600" y="20846"/>
                  <a:pt x="20166" y="25275"/>
                  <a:pt x="17503" y="28957"/>
                </a:cubicBezTo>
              </a:path>
              <a:path w="21600" h="28958" stroke="0" extrusionOk="0">
                <a:moveTo>
                  <a:pt x="14170" y="-1"/>
                </a:moveTo>
                <a:cubicBezTo>
                  <a:pt x="18889" y="4102"/>
                  <a:pt x="21600" y="10048"/>
                  <a:pt x="21600" y="16302"/>
                </a:cubicBezTo>
                <a:cubicBezTo>
                  <a:pt x="21600" y="20846"/>
                  <a:pt x="20166" y="25275"/>
                  <a:pt x="17503" y="28957"/>
                </a:cubicBezTo>
                <a:lnTo>
                  <a:pt x="0" y="16302"/>
                </a:lnTo>
                <a:lnTo>
                  <a:pt x="14170" y="-1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Text Box 29"/>
          <p:cNvSpPr txBox="1">
            <a:spLocks noChangeArrowheads="1"/>
          </p:cNvSpPr>
          <p:nvPr/>
        </p:nvSpPr>
        <p:spPr bwMode="auto">
          <a:xfrm>
            <a:off x="3924300" y="1125538"/>
            <a:ext cx="49815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/>
              <a:t>1</a:t>
            </a:r>
            <a:r>
              <a:rPr lang="en-US" b="1" baseline="30000"/>
              <a:t>o</a:t>
            </a:r>
            <a:r>
              <a:rPr lang="en-US" b="1"/>
              <a:t> </a:t>
            </a:r>
            <a:r>
              <a:rPr lang="en-US"/>
              <a:t>= 60 Nautical Mile (M)</a:t>
            </a:r>
          </a:p>
        </p:txBody>
      </p:sp>
      <p:sp>
        <p:nvSpPr>
          <p:cNvPr id="109598" name="Text Box 30"/>
          <p:cNvSpPr txBox="1">
            <a:spLocks noChangeArrowheads="1"/>
          </p:cNvSpPr>
          <p:nvPr/>
        </p:nvSpPr>
        <p:spPr bwMode="auto">
          <a:xfrm>
            <a:off x="5003800" y="1844675"/>
            <a:ext cx="39020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b="1">
                <a:solidFill>
                  <a:srgbClr val="008000"/>
                </a:solidFill>
              </a:rPr>
              <a:t>50</a:t>
            </a:r>
            <a:r>
              <a:rPr lang="en-US" b="1" baseline="30000">
                <a:solidFill>
                  <a:srgbClr val="008000"/>
                </a:solidFill>
              </a:rPr>
              <a:t>o</a:t>
            </a:r>
            <a:r>
              <a:rPr lang="en-US" b="1">
                <a:solidFill>
                  <a:srgbClr val="008000"/>
                </a:solidFill>
              </a:rPr>
              <a:t>N</a:t>
            </a:r>
            <a:r>
              <a:rPr lang="en-US" b="1"/>
              <a:t> + </a:t>
            </a:r>
            <a:r>
              <a:rPr lang="en-US" b="1">
                <a:solidFill>
                  <a:srgbClr val="FF0000"/>
                </a:solidFill>
              </a:rPr>
              <a:t>30</a:t>
            </a:r>
            <a:r>
              <a:rPr lang="en-US" b="1" baseline="30000">
                <a:solidFill>
                  <a:srgbClr val="FF0000"/>
                </a:solidFill>
              </a:rPr>
              <a:t>o</a:t>
            </a:r>
            <a:r>
              <a:rPr lang="en-US" b="1">
                <a:solidFill>
                  <a:srgbClr val="FF0000"/>
                </a:solidFill>
              </a:rPr>
              <a:t>S</a:t>
            </a:r>
            <a:r>
              <a:rPr lang="en-US" b="1"/>
              <a:t> = 80</a:t>
            </a:r>
            <a:r>
              <a:rPr lang="en-US" b="1" baseline="30000"/>
              <a:t>o</a:t>
            </a:r>
            <a:endParaRPr lang="en-US" b="1"/>
          </a:p>
        </p:txBody>
      </p:sp>
      <p:sp>
        <p:nvSpPr>
          <p:cNvPr id="109599" name="Text Box 31"/>
          <p:cNvSpPr txBox="1">
            <a:spLocks noChangeArrowheads="1"/>
          </p:cNvSpPr>
          <p:nvPr/>
        </p:nvSpPr>
        <p:spPr bwMode="auto">
          <a:xfrm>
            <a:off x="5397500" y="2565400"/>
            <a:ext cx="30622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80</a:t>
            </a:r>
            <a:r>
              <a:rPr lang="en-US" baseline="30000"/>
              <a:t>o </a:t>
            </a:r>
            <a:r>
              <a:rPr lang="en-US"/>
              <a:t>= 80 x 60M</a:t>
            </a:r>
          </a:p>
        </p:txBody>
      </p:sp>
      <p:sp>
        <p:nvSpPr>
          <p:cNvPr id="109600" name="Text Box 32"/>
          <p:cNvSpPr txBox="1">
            <a:spLocks noChangeArrowheads="1"/>
          </p:cNvSpPr>
          <p:nvPr/>
        </p:nvSpPr>
        <p:spPr bwMode="auto">
          <a:xfrm>
            <a:off x="5292725" y="3646488"/>
            <a:ext cx="31829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[1M ≈ 1.853 km]</a:t>
            </a:r>
          </a:p>
        </p:txBody>
      </p:sp>
      <p:sp>
        <p:nvSpPr>
          <p:cNvPr id="109601" name="Text Box 33"/>
          <p:cNvSpPr txBox="1">
            <a:spLocks noChangeArrowheads="1"/>
          </p:cNvSpPr>
          <p:nvPr/>
        </p:nvSpPr>
        <p:spPr bwMode="auto">
          <a:xfrm>
            <a:off x="4652963" y="4291013"/>
            <a:ext cx="45037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4800M ≈ 4800 x 1.853</a:t>
            </a:r>
          </a:p>
        </p:txBody>
      </p:sp>
      <p:sp>
        <p:nvSpPr>
          <p:cNvPr id="109602" name="Text Box 34"/>
          <p:cNvSpPr txBox="1">
            <a:spLocks noChangeArrowheads="1"/>
          </p:cNvSpPr>
          <p:nvPr/>
        </p:nvSpPr>
        <p:spPr bwMode="auto">
          <a:xfrm>
            <a:off x="6124575" y="4938713"/>
            <a:ext cx="1854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= 8894.4</a:t>
            </a:r>
          </a:p>
        </p:txBody>
      </p:sp>
      <p:sp>
        <p:nvSpPr>
          <p:cNvPr id="109603" name="Text Box 35"/>
          <p:cNvSpPr txBox="1">
            <a:spLocks noChangeArrowheads="1"/>
          </p:cNvSpPr>
          <p:nvPr/>
        </p:nvSpPr>
        <p:spPr bwMode="auto">
          <a:xfrm>
            <a:off x="6115050" y="3138488"/>
            <a:ext cx="19859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US"/>
              <a:t>= 4800 M</a:t>
            </a:r>
          </a:p>
        </p:txBody>
      </p:sp>
      <p:sp>
        <p:nvSpPr>
          <p:cNvPr id="109604" name="Text Box 36"/>
          <p:cNvSpPr txBox="1">
            <a:spLocks noChangeArrowheads="1"/>
          </p:cNvSpPr>
          <p:nvPr/>
        </p:nvSpPr>
        <p:spPr bwMode="auto">
          <a:xfrm>
            <a:off x="6118225" y="5441950"/>
            <a:ext cx="21621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= 8900 km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9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9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81" grpId="0" animBg="1"/>
      <p:bldP spid="109584" grpId="0"/>
      <p:bldP spid="109585" grpId="0" animBg="1"/>
      <p:bldP spid="109588" grpId="0"/>
      <p:bldP spid="109589" grpId="0" animBg="1"/>
      <p:bldP spid="109591" grpId="0" animBg="1"/>
      <p:bldP spid="109592" grpId="0" animBg="1"/>
      <p:bldP spid="109596" grpId="0" animBg="1"/>
      <p:bldP spid="109598" grpId="0"/>
      <p:bldP spid="109599" grpId="0"/>
      <p:bldP spid="109600" grpId="0"/>
      <p:bldP spid="109601" grpId="0"/>
      <p:bldP spid="109602" grpId="0"/>
      <p:bldP spid="109603" grpId="0"/>
      <p:bldP spid="10960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323850" y="908050"/>
            <a:ext cx="4321175" cy="5400675"/>
            <a:chOff x="1474" y="572"/>
            <a:chExt cx="2722" cy="3402"/>
          </a:xfrm>
        </p:grpSpPr>
        <p:sp>
          <p:nvSpPr>
            <p:cNvPr id="9239" name="Oval 3"/>
            <p:cNvSpPr>
              <a:spLocks noChangeArrowheads="1"/>
            </p:cNvSpPr>
            <p:nvPr/>
          </p:nvSpPr>
          <p:spPr bwMode="auto">
            <a:xfrm>
              <a:off x="1474" y="889"/>
              <a:ext cx="2722" cy="272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0" name="Line 4"/>
            <p:cNvSpPr>
              <a:spLocks noChangeShapeType="1"/>
            </p:cNvSpPr>
            <p:nvPr/>
          </p:nvSpPr>
          <p:spPr bwMode="auto">
            <a:xfrm>
              <a:off x="2835" y="799"/>
              <a:ext cx="0" cy="29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1" name="Oval 5"/>
            <p:cNvSpPr>
              <a:spLocks noChangeArrowheads="1"/>
            </p:cNvSpPr>
            <p:nvPr/>
          </p:nvSpPr>
          <p:spPr bwMode="auto">
            <a:xfrm>
              <a:off x="1474" y="1978"/>
              <a:ext cx="2722" cy="63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2" name="Oval 6"/>
            <p:cNvSpPr>
              <a:spLocks noChangeArrowheads="1"/>
            </p:cNvSpPr>
            <p:nvPr/>
          </p:nvSpPr>
          <p:spPr bwMode="auto">
            <a:xfrm>
              <a:off x="1474" y="889"/>
              <a:ext cx="2722" cy="2721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3" name="Text Box 7"/>
            <p:cNvSpPr txBox="1">
              <a:spLocks noChangeArrowheads="1"/>
            </p:cNvSpPr>
            <p:nvPr/>
          </p:nvSpPr>
          <p:spPr bwMode="auto">
            <a:xfrm>
              <a:off x="2291" y="572"/>
              <a:ext cx="11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l" eaLnBrk="1" hangingPunct="1"/>
              <a:r>
                <a:rPr lang="en-US" sz="2400" b="1"/>
                <a:t>North Pole</a:t>
              </a:r>
            </a:p>
          </p:txBody>
        </p:sp>
        <p:sp>
          <p:nvSpPr>
            <p:cNvPr id="9244" name="Text Box 8"/>
            <p:cNvSpPr txBox="1">
              <a:spLocks noChangeArrowheads="1"/>
            </p:cNvSpPr>
            <p:nvPr/>
          </p:nvSpPr>
          <p:spPr bwMode="auto">
            <a:xfrm>
              <a:off x="2275" y="3686"/>
              <a:ext cx="10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l" eaLnBrk="1" hangingPunct="1"/>
              <a:r>
                <a:rPr lang="en-US" sz="2400" b="1"/>
                <a:t>South Pole</a:t>
              </a:r>
            </a:p>
          </p:txBody>
        </p:sp>
      </p:grpSp>
      <p:sp>
        <p:nvSpPr>
          <p:cNvPr id="921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Distance - Nautical Miles – Same Side (7/11)</a:t>
            </a:r>
          </a:p>
        </p:txBody>
      </p:sp>
      <p:sp>
        <p:nvSpPr>
          <p:cNvPr id="110605" name="Line 13"/>
          <p:cNvSpPr>
            <a:spLocks noChangeShapeType="1"/>
          </p:cNvSpPr>
          <p:nvPr/>
        </p:nvSpPr>
        <p:spPr bwMode="auto">
          <a:xfrm flipV="1">
            <a:off x="2484438" y="1989138"/>
            <a:ext cx="1439862" cy="165576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Oval 14"/>
          <p:cNvSpPr>
            <a:spLocks noChangeArrowheads="1"/>
          </p:cNvSpPr>
          <p:nvPr/>
        </p:nvSpPr>
        <p:spPr bwMode="auto">
          <a:xfrm>
            <a:off x="323850" y="1412875"/>
            <a:ext cx="4319588" cy="432117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Line 15"/>
          <p:cNvSpPr>
            <a:spLocks noChangeShapeType="1"/>
          </p:cNvSpPr>
          <p:nvPr/>
        </p:nvSpPr>
        <p:spPr bwMode="auto">
          <a:xfrm flipV="1">
            <a:off x="2484438" y="1412875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08" name="Text Box 16"/>
          <p:cNvSpPr txBox="1">
            <a:spLocks noChangeArrowheads="1"/>
          </p:cNvSpPr>
          <p:nvPr/>
        </p:nvSpPr>
        <p:spPr bwMode="auto">
          <a:xfrm>
            <a:off x="2771775" y="3062288"/>
            <a:ext cx="569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800" b="1">
                <a:solidFill>
                  <a:srgbClr val="008000"/>
                </a:solidFill>
              </a:rPr>
              <a:t>50</a:t>
            </a:r>
            <a:r>
              <a:rPr lang="en-US" sz="2400" b="1" baseline="30000">
                <a:solidFill>
                  <a:srgbClr val="008000"/>
                </a:solidFill>
              </a:rPr>
              <a:t>o</a:t>
            </a:r>
            <a:endParaRPr lang="en-US" sz="2400" b="1">
              <a:solidFill>
                <a:srgbClr val="008000"/>
              </a:solidFill>
            </a:endParaRPr>
          </a:p>
        </p:txBody>
      </p:sp>
      <p:sp>
        <p:nvSpPr>
          <p:cNvPr id="110609" name="Arc 17"/>
          <p:cNvSpPr>
            <a:spLocks/>
          </p:cNvSpPr>
          <p:nvPr/>
        </p:nvSpPr>
        <p:spPr bwMode="auto">
          <a:xfrm>
            <a:off x="3059113" y="2933700"/>
            <a:ext cx="431800" cy="711200"/>
          </a:xfrm>
          <a:custGeom>
            <a:avLst/>
            <a:gdLst>
              <a:gd name="T0" fmla="*/ 63853 w 21599"/>
              <a:gd name="T1" fmla="*/ 0 h 21362"/>
              <a:gd name="T2" fmla="*/ 431800 w 21599"/>
              <a:gd name="T3" fmla="*/ 703243 h 21362"/>
              <a:gd name="T4" fmla="*/ 0 w 21599"/>
              <a:gd name="T5" fmla="*/ 711200 h 2136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99" h="21362" fill="none" extrusionOk="0">
                <a:moveTo>
                  <a:pt x="3194" y="-1"/>
                </a:moveTo>
                <a:cubicBezTo>
                  <a:pt x="13682" y="1567"/>
                  <a:pt x="21481" y="10518"/>
                  <a:pt x="21598" y="21123"/>
                </a:cubicBezTo>
              </a:path>
              <a:path w="21599" h="21362" stroke="0" extrusionOk="0">
                <a:moveTo>
                  <a:pt x="3194" y="-1"/>
                </a:moveTo>
                <a:cubicBezTo>
                  <a:pt x="13682" y="1567"/>
                  <a:pt x="21481" y="10518"/>
                  <a:pt x="21598" y="21123"/>
                </a:cubicBezTo>
                <a:lnTo>
                  <a:pt x="0" y="21362"/>
                </a:lnTo>
                <a:lnTo>
                  <a:pt x="3194" y="-1"/>
                </a:lnTo>
                <a:close/>
              </a:path>
            </a:pathLst>
          </a:cu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0611" name="Picture 19" descr="1194985033693794642bussola_architetto_franc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6092825"/>
            <a:ext cx="63182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0612" name="Text Box 20"/>
          <p:cNvSpPr txBox="1">
            <a:spLocks noChangeArrowheads="1"/>
          </p:cNvSpPr>
          <p:nvPr/>
        </p:nvSpPr>
        <p:spPr bwMode="auto">
          <a:xfrm>
            <a:off x="2997200" y="3348038"/>
            <a:ext cx="542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800" b="1">
                <a:solidFill>
                  <a:srgbClr val="FF0000"/>
                </a:solidFill>
              </a:rPr>
              <a:t>30</a:t>
            </a:r>
            <a:r>
              <a:rPr lang="en-US" sz="1800" b="1" baseline="30000">
                <a:solidFill>
                  <a:srgbClr val="FF0000"/>
                </a:solidFill>
              </a:rPr>
              <a:t>o</a:t>
            </a:r>
            <a:endParaRPr lang="en-US" sz="1800" b="1">
              <a:solidFill>
                <a:srgbClr val="FF0000"/>
              </a:solidFill>
            </a:endParaRPr>
          </a:p>
        </p:txBody>
      </p:sp>
      <p:sp>
        <p:nvSpPr>
          <p:cNvPr id="110613" name="Arc 21"/>
          <p:cNvSpPr>
            <a:spLocks/>
          </p:cNvSpPr>
          <p:nvPr/>
        </p:nvSpPr>
        <p:spPr bwMode="auto">
          <a:xfrm>
            <a:off x="3059113" y="3284538"/>
            <a:ext cx="431800" cy="365125"/>
          </a:xfrm>
          <a:custGeom>
            <a:avLst/>
            <a:gdLst>
              <a:gd name="T0" fmla="*/ 372122 w 21598"/>
              <a:gd name="T1" fmla="*/ 0 h 10960"/>
              <a:gd name="T2" fmla="*/ 431800 w 21598"/>
              <a:gd name="T3" fmla="*/ 355164 h 10960"/>
              <a:gd name="T4" fmla="*/ 0 w 21598"/>
              <a:gd name="T5" fmla="*/ 365125 h 1096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98" h="10960" fill="none" extrusionOk="0">
                <a:moveTo>
                  <a:pt x="18612" y="0"/>
                </a:moveTo>
                <a:cubicBezTo>
                  <a:pt x="20517" y="3234"/>
                  <a:pt x="21545" y="6908"/>
                  <a:pt x="21597" y="10661"/>
                </a:cubicBezTo>
              </a:path>
              <a:path w="21598" h="10960" stroke="0" extrusionOk="0">
                <a:moveTo>
                  <a:pt x="18612" y="0"/>
                </a:moveTo>
                <a:cubicBezTo>
                  <a:pt x="20517" y="3234"/>
                  <a:pt x="21545" y="6908"/>
                  <a:pt x="21597" y="10661"/>
                </a:cubicBezTo>
                <a:lnTo>
                  <a:pt x="0" y="10960"/>
                </a:lnTo>
                <a:lnTo>
                  <a:pt x="18612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15" name="Line 23"/>
          <p:cNvSpPr>
            <a:spLocks noChangeShapeType="1"/>
          </p:cNvSpPr>
          <p:nvPr/>
        </p:nvSpPr>
        <p:spPr bwMode="auto">
          <a:xfrm flipV="1">
            <a:off x="2484438" y="2924175"/>
            <a:ext cx="2016125" cy="7207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16" name="Line 24"/>
          <p:cNvSpPr>
            <a:spLocks noChangeShapeType="1"/>
          </p:cNvSpPr>
          <p:nvPr/>
        </p:nvSpPr>
        <p:spPr bwMode="auto">
          <a:xfrm>
            <a:off x="2484438" y="3644900"/>
            <a:ext cx="2159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0" name="Text Box 25"/>
          <p:cNvSpPr txBox="1">
            <a:spLocks noChangeArrowheads="1"/>
          </p:cNvSpPr>
          <p:nvPr/>
        </p:nvSpPr>
        <p:spPr bwMode="auto">
          <a:xfrm>
            <a:off x="3924300" y="1125538"/>
            <a:ext cx="49815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/>
              <a:t>1</a:t>
            </a:r>
            <a:r>
              <a:rPr lang="en-US" b="1" baseline="30000"/>
              <a:t>o</a:t>
            </a:r>
            <a:r>
              <a:rPr lang="en-US" b="1"/>
              <a:t> </a:t>
            </a:r>
            <a:r>
              <a:rPr lang="en-US"/>
              <a:t>= 60 Nautical Mile (M)</a:t>
            </a:r>
          </a:p>
        </p:txBody>
      </p:sp>
      <p:sp>
        <p:nvSpPr>
          <p:cNvPr id="110618" name="Text Box 26"/>
          <p:cNvSpPr txBox="1">
            <a:spLocks noChangeArrowheads="1"/>
          </p:cNvSpPr>
          <p:nvPr/>
        </p:nvSpPr>
        <p:spPr bwMode="auto">
          <a:xfrm>
            <a:off x="5003800" y="1844675"/>
            <a:ext cx="39020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b="1">
                <a:solidFill>
                  <a:srgbClr val="008000"/>
                </a:solidFill>
              </a:rPr>
              <a:t>50</a:t>
            </a:r>
            <a:r>
              <a:rPr lang="en-US" b="1" baseline="30000">
                <a:solidFill>
                  <a:srgbClr val="008000"/>
                </a:solidFill>
              </a:rPr>
              <a:t>o</a:t>
            </a:r>
            <a:r>
              <a:rPr lang="en-US" b="1">
                <a:solidFill>
                  <a:srgbClr val="008000"/>
                </a:solidFill>
              </a:rPr>
              <a:t>N</a:t>
            </a:r>
            <a:r>
              <a:rPr lang="en-US" b="1"/>
              <a:t> - </a:t>
            </a:r>
            <a:r>
              <a:rPr lang="en-US" b="1">
                <a:solidFill>
                  <a:srgbClr val="FF0000"/>
                </a:solidFill>
              </a:rPr>
              <a:t>30</a:t>
            </a:r>
            <a:r>
              <a:rPr lang="en-US" b="1" baseline="30000">
                <a:solidFill>
                  <a:srgbClr val="FF0000"/>
                </a:solidFill>
              </a:rPr>
              <a:t>o</a:t>
            </a:r>
            <a:r>
              <a:rPr lang="en-US" b="1">
                <a:solidFill>
                  <a:srgbClr val="FF0000"/>
                </a:solidFill>
              </a:rPr>
              <a:t>S</a:t>
            </a:r>
            <a:r>
              <a:rPr lang="en-US" b="1"/>
              <a:t> = 20</a:t>
            </a:r>
            <a:r>
              <a:rPr lang="en-US" b="1" baseline="30000"/>
              <a:t>o</a:t>
            </a:r>
            <a:endParaRPr lang="en-US" b="1"/>
          </a:p>
        </p:txBody>
      </p:sp>
      <p:sp>
        <p:nvSpPr>
          <p:cNvPr id="110619" name="Text Box 27"/>
          <p:cNvSpPr txBox="1">
            <a:spLocks noChangeArrowheads="1"/>
          </p:cNvSpPr>
          <p:nvPr/>
        </p:nvSpPr>
        <p:spPr bwMode="auto">
          <a:xfrm>
            <a:off x="5397500" y="2565400"/>
            <a:ext cx="30622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20</a:t>
            </a:r>
            <a:r>
              <a:rPr lang="en-US" baseline="30000"/>
              <a:t>o </a:t>
            </a:r>
            <a:r>
              <a:rPr lang="en-US"/>
              <a:t>= 20 x 60M</a:t>
            </a:r>
          </a:p>
        </p:txBody>
      </p:sp>
      <p:sp>
        <p:nvSpPr>
          <p:cNvPr id="110620" name="Text Box 28"/>
          <p:cNvSpPr txBox="1">
            <a:spLocks noChangeArrowheads="1"/>
          </p:cNvSpPr>
          <p:nvPr/>
        </p:nvSpPr>
        <p:spPr bwMode="auto">
          <a:xfrm>
            <a:off x="5292725" y="3646488"/>
            <a:ext cx="31829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[1M ≈ 1.853 km]</a:t>
            </a:r>
          </a:p>
        </p:txBody>
      </p:sp>
      <p:sp>
        <p:nvSpPr>
          <p:cNvPr id="110621" name="Text Box 29"/>
          <p:cNvSpPr txBox="1">
            <a:spLocks noChangeArrowheads="1"/>
          </p:cNvSpPr>
          <p:nvPr/>
        </p:nvSpPr>
        <p:spPr bwMode="auto">
          <a:xfrm>
            <a:off x="4718050" y="4291013"/>
            <a:ext cx="43735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US"/>
              <a:t>1200M ≈ 1200 x 1.853</a:t>
            </a:r>
          </a:p>
        </p:txBody>
      </p:sp>
      <p:sp>
        <p:nvSpPr>
          <p:cNvPr id="110622" name="Text Box 30"/>
          <p:cNvSpPr txBox="1">
            <a:spLocks noChangeArrowheads="1"/>
          </p:cNvSpPr>
          <p:nvPr/>
        </p:nvSpPr>
        <p:spPr bwMode="auto">
          <a:xfrm>
            <a:off x="6124575" y="4938713"/>
            <a:ext cx="1854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= 2223.6</a:t>
            </a:r>
          </a:p>
        </p:txBody>
      </p:sp>
      <p:sp>
        <p:nvSpPr>
          <p:cNvPr id="110623" name="Arc 31"/>
          <p:cNvSpPr>
            <a:spLocks/>
          </p:cNvSpPr>
          <p:nvPr/>
        </p:nvSpPr>
        <p:spPr bwMode="auto">
          <a:xfrm>
            <a:off x="2555875" y="1965325"/>
            <a:ext cx="1979613" cy="1679575"/>
          </a:xfrm>
          <a:custGeom>
            <a:avLst/>
            <a:gdLst>
              <a:gd name="T0" fmla="*/ 1374068 w 20491"/>
              <a:gd name="T1" fmla="*/ 0 h 16257"/>
              <a:gd name="T2" fmla="*/ 1979613 w 20491"/>
              <a:gd name="T3" fmla="*/ 973631 h 16257"/>
              <a:gd name="T4" fmla="*/ 0 w 20491"/>
              <a:gd name="T5" fmla="*/ 1679575 h 1625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491" h="16257" fill="none" extrusionOk="0">
                <a:moveTo>
                  <a:pt x="14222" y="0"/>
                </a:moveTo>
                <a:cubicBezTo>
                  <a:pt x="17112" y="2528"/>
                  <a:pt x="19276" y="5781"/>
                  <a:pt x="20490" y="9424"/>
                </a:cubicBezTo>
              </a:path>
              <a:path w="20491" h="16257" stroke="0" extrusionOk="0">
                <a:moveTo>
                  <a:pt x="14222" y="0"/>
                </a:moveTo>
                <a:cubicBezTo>
                  <a:pt x="17112" y="2528"/>
                  <a:pt x="19276" y="5781"/>
                  <a:pt x="20490" y="9424"/>
                </a:cubicBezTo>
                <a:lnTo>
                  <a:pt x="0" y="16257"/>
                </a:lnTo>
                <a:lnTo>
                  <a:pt x="14222" y="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24" name="Text Box 32"/>
          <p:cNvSpPr txBox="1">
            <a:spLocks noChangeArrowheads="1"/>
          </p:cNvSpPr>
          <p:nvPr/>
        </p:nvSpPr>
        <p:spPr bwMode="auto">
          <a:xfrm>
            <a:off x="6107113" y="3138488"/>
            <a:ext cx="19208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US"/>
              <a:t>= 1200 M</a:t>
            </a:r>
          </a:p>
        </p:txBody>
      </p:sp>
      <p:sp>
        <p:nvSpPr>
          <p:cNvPr id="110625" name="Text Box 33"/>
          <p:cNvSpPr txBox="1">
            <a:spLocks noChangeArrowheads="1"/>
          </p:cNvSpPr>
          <p:nvPr/>
        </p:nvSpPr>
        <p:spPr bwMode="auto">
          <a:xfrm>
            <a:off x="6118225" y="5441950"/>
            <a:ext cx="21621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= 2200 km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0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0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05" grpId="0" animBg="1"/>
      <p:bldP spid="110608" grpId="0"/>
      <p:bldP spid="110609" grpId="0" animBg="1"/>
      <p:bldP spid="110612" grpId="0"/>
      <p:bldP spid="110613" grpId="0" animBg="1"/>
      <p:bldP spid="110615" grpId="0" animBg="1"/>
      <p:bldP spid="110616" grpId="0" animBg="1"/>
      <p:bldP spid="110618" grpId="0"/>
      <p:bldP spid="110619" grpId="0"/>
      <p:bldP spid="110620" grpId="0"/>
      <p:bldP spid="110621" grpId="0"/>
      <p:bldP spid="110622" grpId="0"/>
      <p:bldP spid="110623" grpId="0" animBg="1"/>
      <p:bldP spid="110624" grpId="0"/>
      <p:bldP spid="1106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323850" y="908050"/>
            <a:ext cx="4321175" cy="5400675"/>
            <a:chOff x="1474" y="572"/>
            <a:chExt cx="2722" cy="3402"/>
          </a:xfrm>
        </p:grpSpPr>
        <p:sp>
          <p:nvSpPr>
            <p:cNvPr id="10261" name="Oval 3"/>
            <p:cNvSpPr>
              <a:spLocks noChangeArrowheads="1"/>
            </p:cNvSpPr>
            <p:nvPr/>
          </p:nvSpPr>
          <p:spPr bwMode="auto">
            <a:xfrm>
              <a:off x="1474" y="889"/>
              <a:ext cx="2722" cy="272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2" name="Line 4"/>
            <p:cNvSpPr>
              <a:spLocks noChangeShapeType="1"/>
            </p:cNvSpPr>
            <p:nvPr/>
          </p:nvSpPr>
          <p:spPr bwMode="auto">
            <a:xfrm>
              <a:off x="2835" y="799"/>
              <a:ext cx="0" cy="29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3" name="Oval 5"/>
            <p:cNvSpPr>
              <a:spLocks noChangeArrowheads="1"/>
            </p:cNvSpPr>
            <p:nvPr/>
          </p:nvSpPr>
          <p:spPr bwMode="auto">
            <a:xfrm>
              <a:off x="1474" y="1978"/>
              <a:ext cx="2722" cy="63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4" name="Oval 6"/>
            <p:cNvSpPr>
              <a:spLocks noChangeArrowheads="1"/>
            </p:cNvSpPr>
            <p:nvPr/>
          </p:nvSpPr>
          <p:spPr bwMode="auto">
            <a:xfrm>
              <a:off x="1474" y="889"/>
              <a:ext cx="2722" cy="2721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5" name="Text Box 7"/>
            <p:cNvSpPr txBox="1">
              <a:spLocks noChangeArrowheads="1"/>
            </p:cNvSpPr>
            <p:nvPr/>
          </p:nvSpPr>
          <p:spPr bwMode="auto">
            <a:xfrm>
              <a:off x="2291" y="572"/>
              <a:ext cx="11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l" eaLnBrk="1" hangingPunct="1"/>
              <a:r>
                <a:rPr lang="en-US" sz="2400" b="1"/>
                <a:t>North Pole</a:t>
              </a:r>
            </a:p>
          </p:txBody>
        </p:sp>
        <p:sp>
          <p:nvSpPr>
            <p:cNvPr id="10266" name="Text Box 8"/>
            <p:cNvSpPr txBox="1">
              <a:spLocks noChangeArrowheads="1"/>
            </p:cNvSpPr>
            <p:nvPr/>
          </p:nvSpPr>
          <p:spPr bwMode="auto">
            <a:xfrm>
              <a:off x="2275" y="3686"/>
              <a:ext cx="10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l" eaLnBrk="1" hangingPunct="1"/>
              <a:r>
                <a:rPr lang="en-US" sz="2400" b="1"/>
                <a:t>South Pole</a:t>
              </a:r>
            </a:p>
          </p:txBody>
        </p:sp>
      </p:grpSp>
      <p:sp>
        <p:nvSpPr>
          <p:cNvPr id="1024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Distance - Great Circle (8/11)</a:t>
            </a:r>
          </a:p>
        </p:txBody>
      </p:sp>
      <p:sp>
        <p:nvSpPr>
          <p:cNvPr id="10244" name="Text Box 10"/>
          <p:cNvSpPr txBox="1">
            <a:spLocks noChangeArrowheads="1"/>
          </p:cNvSpPr>
          <p:nvPr/>
        </p:nvSpPr>
        <p:spPr bwMode="auto">
          <a:xfrm>
            <a:off x="4048125" y="1268413"/>
            <a:ext cx="49879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/>
              <a:t>Earth Radius ≈ 6400 km</a:t>
            </a:r>
            <a:endParaRPr lang="en-US"/>
          </a:p>
        </p:txBody>
      </p:sp>
      <p:sp>
        <p:nvSpPr>
          <p:cNvPr id="111627" name="Line 11"/>
          <p:cNvSpPr>
            <a:spLocks noChangeShapeType="1"/>
          </p:cNvSpPr>
          <p:nvPr/>
        </p:nvSpPr>
        <p:spPr bwMode="auto">
          <a:xfrm flipV="1">
            <a:off x="2484438" y="1989138"/>
            <a:ext cx="1439862" cy="165576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Oval 12"/>
          <p:cNvSpPr>
            <a:spLocks noChangeArrowheads="1"/>
          </p:cNvSpPr>
          <p:nvPr/>
        </p:nvSpPr>
        <p:spPr bwMode="auto">
          <a:xfrm>
            <a:off x="323850" y="1412875"/>
            <a:ext cx="4319588" cy="432117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Line 13"/>
          <p:cNvSpPr>
            <a:spLocks noChangeShapeType="1"/>
          </p:cNvSpPr>
          <p:nvPr/>
        </p:nvSpPr>
        <p:spPr bwMode="auto">
          <a:xfrm flipV="1">
            <a:off x="2484438" y="1412875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630" name="Text Box 14"/>
          <p:cNvSpPr txBox="1">
            <a:spLocks noChangeArrowheads="1"/>
          </p:cNvSpPr>
          <p:nvPr/>
        </p:nvSpPr>
        <p:spPr bwMode="auto">
          <a:xfrm>
            <a:off x="2700338" y="3284538"/>
            <a:ext cx="6953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2400" b="1">
                <a:solidFill>
                  <a:srgbClr val="008000"/>
                </a:solidFill>
              </a:rPr>
              <a:t>70</a:t>
            </a:r>
            <a:r>
              <a:rPr lang="en-US" b="1" baseline="30000">
                <a:solidFill>
                  <a:srgbClr val="008000"/>
                </a:solidFill>
              </a:rPr>
              <a:t>o</a:t>
            </a:r>
            <a:endParaRPr lang="en-US" b="1">
              <a:solidFill>
                <a:srgbClr val="008000"/>
              </a:solidFill>
            </a:endParaRPr>
          </a:p>
        </p:txBody>
      </p:sp>
      <p:sp>
        <p:nvSpPr>
          <p:cNvPr id="111631" name="Arc 15"/>
          <p:cNvSpPr>
            <a:spLocks/>
          </p:cNvSpPr>
          <p:nvPr/>
        </p:nvSpPr>
        <p:spPr bwMode="auto">
          <a:xfrm>
            <a:off x="3059113" y="2935288"/>
            <a:ext cx="431800" cy="1270000"/>
          </a:xfrm>
          <a:custGeom>
            <a:avLst/>
            <a:gdLst>
              <a:gd name="T0" fmla="*/ 63850 w 21600"/>
              <a:gd name="T1" fmla="*/ 0 h 38167"/>
              <a:gd name="T2" fmla="*/ 271294 w 21600"/>
              <a:gd name="T3" fmla="*/ 1270000 h 38167"/>
              <a:gd name="T4" fmla="*/ 0 w 21600"/>
              <a:gd name="T5" fmla="*/ 710817 h 3816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38167" fill="none" extrusionOk="0">
                <a:moveTo>
                  <a:pt x="3194" y="-1"/>
                </a:moveTo>
                <a:cubicBezTo>
                  <a:pt x="13772" y="1581"/>
                  <a:pt x="21600" y="10666"/>
                  <a:pt x="21600" y="21362"/>
                </a:cubicBezTo>
                <a:cubicBezTo>
                  <a:pt x="21600" y="27888"/>
                  <a:pt x="18648" y="34065"/>
                  <a:pt x="13570" y="38166"/>
                </a:cubicBezTo>
              </a:path>
              <a:path w="21600" h="38167" stroke="0" extrusionOk="0">
                <a:moveTo>
                  <a:pt x="3194" y="-1"/>
                </a:moveTo>
                <a:cubicBezTo>
                  <a:pt x="13772" y="1581"/>
                  <a:pt x="21600" y="10666"/>
                  <a:pt x="21600" y="21362"/>
                </a:cubicBezTo>
                <a:cubicBezTo>
                  <a:pt x="21600" y="27888"/>
                  <a:pt x="18648" y="34065"/>
                  <a:pt x="13570" y="38166"/>
                </a:cubicBezTo>
                <a:lnTo>
                  <a:pt x="0" y="21362"/>
                </a:lnTo>
                <a:lnTo>
                  <a:pt x="3194" y="-1"/>
                </a:lnTo>
                <a:close/>
              </a:path>
            </a:pathLst>
          </a:cu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1633" name="Picture 17" descr="1194985033693794642bussola_architetto_franc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6092825"/>
            <a:ext cx="63182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37" name="Line 21"/>
          <p:cNvSpPr>
            <a:spLocks noChangeShapeType="1"/>
          </p:cNvSpPr>
          <p:nvPr/>
        </p:nvSpPr>
        <p:spPr bwMode="auto">
          <a:xfrm>
            <a:off x="2484438" y="3644900"/>
            <a:ext cx="1778000" cy="11874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640" name="Text Box 24"/>
          <p:cNvSpPr txBox="1">
            <a:spLocks noChangeArrowheads="1"/>
          </p:cNvSpPr>
          <p:nvPr/>
        </p:nvSpPr>
        <p:spPr bwMode="auto">
          <a:xfrm>
            <a:off x="4787900" y="2395538"/>
            <a:ext cx="3022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D =        x 2</a:t>
            </a:r>
            <a:r>
              <a:rPr lang="el-GR" sz="4000">
                <a:sym typeface="Symbol" pitchFamily="18" charset="2"/>
              </a:rPr>
              <a:t></a:t>
            </a:r>
            <a:r>
              <a:rPr lang="en-US" sz="4000">
                <a:sym typeface="Symbol" pitchFamily="18" charset="2"/>
              </a:rPr>
              <a:t> </a:t>
            </a:r>
            <a:r>
              <a:rPr lang="en-US">
                <a:sym typeface="Symbol" pitchFamily="18" charset="2"/>
              </a:rPr>
              <a:t>r</a:t>
            </a:r>
            <a:endParaRPr lang="el-GR" sz="4000">
              <a:sym typeface="Symbol" pitchFamily="18" charset="2"/>
            </a:endParaRPr>
          </a:p>
        </p:txBody>
      </p:sp>
      <p:sp>
        <p:nvSpPr>
          <p:cNvPr id="111642" name="Arc 26"/>
          <p:cNvSpPr>
            <a:spLocks/>
          </p:cNvSpPr>
          <p:nvPr/>
        </p:nvSpPr>
        <p:spPr bwMode="auto">
          <a:xfrm>
            <a:off x="2560638" y="1943100"/>
            <a:ext cx="2087562" cy="2897188"/>
          </a:xfrm>
          <a:custGeom>
            <a:avLst/>
            <a:gdLst>
              <a:gd name="T0" fmla="*/ 1369479 w 21600"/>
              <a:gd name="T1" fmla="*/ 0 h 28958"/>
              <a:gd name="T2" fmla="*/ 1691698 w 21600"/>
              <a:gd name="T3" fmla="*/ 2897188 h 28958"/>
              <a:gd name="T4" fmla="*/ 0 w 21600"/>
              <a:gd name="T5" fmla="*/ 1630981 h 2895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8958" fill="none" extrusionOk="0">
                <a:moveTo>
                  <a:pt x="14170" y="-1"/>
                </a:moveTo>
                <a:cubicBezTo>
                  <a:pt x="18889" y="4102"/>
                  <a:pt x="21600" y="10048"/>
                  <a:pt x="21600" y="16302"/>
                </a:cubicBezTo>
                <a:cubicBezTo>
                  <a:pt x="21600" y="20846"/>
                  <a:pt x="20166" y="25275"/>
                  <a:pt x="17503" y="28957"/>
                </a:cubicBezTo>
              </a:path>
              <a:path w="21600" h="28958" stroke="0" extrusionOk="0">
                <a:moveTo>
                  <a:pt x="14170" y="-1"/>
                </a:moveTo>
                <a:cubicBezTo>
                  <a:pt x="18889" y="4102"/>
                  <a:pt x="21600" y="10048"/>
                  <a:pt x="21600" y="16302"/>
                </a:cubicBezTo>
                <a:cubicBezTo>
                  <a:pt x="21600" y="20846"/>
                  <a:pt x="20166" y="25275"/>
                  <a:pt x="17503" y="28957"/>
                </a:cubicBezTo>
                <a:lnTo>
                  <a:pt x="0" y="16302"/>
                </a:lnTo>
                <a:lnTo>
                  <a:pt x="14170" y="-1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643" name="Text Box 27"/>
          <p:cNvSpPr txBox="1">
            <a:spLocks noChangeArrowheads="1"/>
          </p:cNvSpPr>
          <p:nvPr/>
        </p:nvSpPr>
        <p:spPr bwMode="auto">
          <a:xfrm>
            <a:off x="4859338" y="3681413"/>
            <a:ext cx="41163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   ≈        x 2</a:t>
            </a:r>
            <a:r>
              <a:rPr lang="en-US" sz="4000">
                <a:sym typeface="Symbol" pitchFamily="18" charset="2"/>
              </a:rPr>
              <a:t></a:t>
            </a:r>
            <a:r>
              <a:rPr lang="en-US">
                <a:sym typeface="Symbol" pitchFamily="18" charset="2"/>
              </a:rPr>
              <a:t> x </a:t>
            </a:r>
            <a:r>
              <a:rPr lang="en-US"/>
              <a:t>6400</a:t>
            </a:r>
          </a:p>
        </p:txBody>
      </p:sp>
      <p:sp>
        <p:nvSpPr>
          <p:cNvPr id="111644" name="Text Box 28"/>
          <p:cNvSpPr txBox="1">
            <a:spLocks noChangeArrowheads="1"/>
          </p:cNvSpPr>
          <p:nvPr/>
        </p:nvSpPr>
        <p:spPr bwMode="auto">
          <a:xfrm>
            <a:off x="5516563" y="2290763"/>
            <a:ext cx="9271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l-GR"/>
              <a:t>θ</a:t>
            </a:r>
            <a:endParaRPr lang="en-US"/>
          </a:p>
          <a:p>
            <a:pPr eaLnBrk="1" hangingPunct="1"/>
            <a:r>
              <a:rPr lang="en-US"/>
              <a:t>360</a:t>
            </a:r>
            <a:endParaRPr lang="el-GR"/>
          </a:p>
        </p:txBody>
      </p:sp>
      <p:sp>
        <p:nvSpPr>
          <p:cNvPr id="111645" name="Line 29"/>
          <p:cNvSpPr>
            <a:spLocks noChangeShapeType="1"/>
          </p:cNvSpPr>
          <p:nvPr/>
        </p:nvSpPr>
        <p:spPr bwMode="auto">
          <a:xfrm>
            <a:off x="5638800" y="2819400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646" name="Text Box 30"/>
          <p:cNvSpPr txBox="1">
            <a:spLocks noChangeArrowheads="1"/>
          </p:cNvSpPr>
          <p:nvPr/>
        </p:nvSpPr>
        <p:spPr bwMode="auto">
          <a:xfrm>
            <a:off x="5580063" y="3573463"/>
            <a:ext cx="9271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US"/>
              <a:t>70</a:t>
            </a:r>
          </a:p>
          <a:p>
            <a:pPr eaLnBrk="1" hangingPunct="1"/>
            <a:r>
              <a:rPr lang="en-US"/>
              <a:t>360</a:t>
            </a:r>
            <a:endParaRPr lang="el-GR"/>
          </a:p>
        </p:txBody>
      </p:sp>
      <p:sp>
        <p:nvSpPr>
          <p:cNvPr id="111647" name="Line 31"/>
          <p:cNvSpPr>
            <a:spLocks noChangeShapeType="1"/>
          </p:cNvSpPr>
          <p:nvPr/>
        </p:nvSpPr>
        <p:spPr bwMode="auto">
          <a:xfrm>
            <a:off x="5702300" y="4102100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648" name="Text Box 32"/>
          <p:cNvSpPr txBox="1">
            <a:spLocks noChangeArrowheads="1"/>
          </p:cNvSpPr>
          <p:nvPr/>
        </p:nvSpPr>
        <p:spPr bwMode="auto">
          <a:xfrm>
            <a:off x="4859338" y="4779963"/>
            <a:ext cx="3657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   ≈ 78190.075049</a:t>
            </a:r>
          </a:p>
        </p:txBody>
      </p:sp>
      <p:sp>
        <p:nvSpPr>
          <p:cNvPr id="111649" name="Text Box 33"/>
          <p:cNvSpPr txBox="1">
            <a:spLocks noChangeArrowheads="1"/>
          </p:cNvSpPr>
          <p:nvPr/>
        </p:nvSpPr>
        <p:spPr bwMode="auto">
          <a:xfrm>
            <a:off x="4859338" y="5441950"/>
            <a:ext cx="29051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/>
              <a:t>   ≈ 78,200 km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1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1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7" grpId="0" animBg="1"/>
      <p:bldP spid="111630" grpId="0"/>
      <p:bldP spid="111631" grpId="0" animBg="1"/>
      <p:bldP spid="111637" grpId="0" animBg="1"/>
      <p:bldP spid="111640" grpId="0"/>
      <p:bldP spid="111642" grpId="0" animBg="1"/>
      <p:bldP spid="111643" grpId="0"/>
      <p:bldP spid="111644" grpId="0"/>
      <p:bldP spid="111645" grpId="0" animBg="1"/>
      <p:bldP spid="111646" grpId="0"/>
      <p:bldP spid="111647" grpId="0" animBg="1"/>
      <p:bldP spid="111648" grpId="0"/>
      <p:bldP spid="11164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omic Sans MS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3310</TotalTime>
  <Words>447</Words>
  <Application>Microsoft Office PowerPoint</Application>
  <PresentationFormat>On-screen Show (4:3)</PresentationFormat>
  <Paragraphs>137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Comic Sans MS</vt:lpstr>
      <vt:lpstr>Arial</vt:lpstr>
      <vt:lpstr>Symbol</vt:lpstr>
      <vt:lpstr>Default Design</vt:lpstr>
      <vt:lpstr>PowerPoint Presentation</vt:lpstr>
      <vt:lpstr>Angular Distance – Latitude (1/11)</vt:lpstr>
      <vt:lpstr>Latitude (2/11)</vt:lpstr>
      <vt:lpstr>Latitude (3/11)</vt:lpstr>
      <vt:lpstr>Angular Distance – Opposite Sides (4/11)</vt:lpstr>
      <vt:lpstr>Angular Distance – Same Side (5/11)</vt:lpstr>
      <vt:lpstr>Distance - Nautical Miles – Opposite Sides (6/11)</vt:lpstr>
      <vt:lpstr>Distance - Nautical Miles – Same Side (7/11)</vt:lpstr>
      <vt:lpstr>Distance - Great Circle (8/11)</vt:lpstr>
      <vt:lpstr>Distance – Great Circle (9/11)</vt:lpstr>
      <vt:lpstr>Distance - Speed (10/11)</vt:lpstr>
      <vt:lpstr>Distance – Great Circle (11/11)</vt:lpstr>
    </vt:vector>
  </TitlesOfParts>
  <Company>PMHS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Gerry</dc:creator>
  <cp:lastModifiedBy>Teacher E-Solutions</cp:lastModifiedBy>
  <cp:revision>477</cp:revision>
  <dcterms:created xsi:type="dcterms:W3CDTF">2008-11-02T05:47:26Z</dcterms:created>
  <dcterms:modified xsi:type="dcterms:W3CDTF">2019-01-18T17:09:52Z</dcterms:modified>
</cp:coreProperties>
</file>